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25"/>
  </p:notesMasterIdLst>
  <p:handoutMasterIdLst>
    <p:handoutMasterId r:id="rId26"/>
  </p:handoutMasterIdLst>
  <p:sldIdLst>
    <p:sldId id="256" r:id="rId4"/>
    <p:sldId id="399" r:id="rId5"/>
    <p:sldId id="409" r:id="rId6"/>
    <p:sldId id="410" r:id="rId7"/>
    <p:sldId id="411" r:id="rId8"/>
    <p:sldId id="412" r:id="rId9"/>
    <p:sldId id="413" r:id="rId10"/>
    <p:sldId id="414" r:id="rId11"/>
    <p:sldId id="415" r:id="rId12"/>
    <p:sldId id="416" r:id="rId13"/>
    <p:sldId id="417" r:id="rId14"/>
    <p:sldId id="418" r:id="rId15"/>
    <p:sldId id="419" r:id="rId16"/>
    <p:sldId id="420" r:id="rId17"/>
    <p:sldId id="421" r:id="rId18"/>
    <p:sldId id="422" r:id="rId19"/>
    <p:sldId id="423" r:id="rId20"/>
    <p:sldId id="424" r:id="rId21"/>
    <p:sldId id="425" r:id="rId22"/>
    <p:sldId id="426" r:id="rId23"/>
    <p:sldId id="397" r:id="rId24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EC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6" autoAdjust="0"/>
  </p:normalViewPr>
  <p:slideViewPr>
    <p:cSldViewPr>
      <p:cViewPr varScale="1">
        <p:scale>
          <a:sx n="104" d="100"/>
          <a:sy n="104" d="100"/>
        </p:scale>
        <p:origin x="753" y="51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commentAuthors" Target="commentAuthors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column</a:t>
            </a:r>
            <a:r>
              <a:rPr lang="en-GB" baseline="0" dirty="0"/>
              <a:t> </a:t>
            </a:r>
            <a:r>
              <a:rPr lang="en-GB" baseline="0" dirty="0" err="1"/>
              <a:t>staffNo</a:t>
            </a:r>
            <a:r>
              <a:rPr lang="en-GB" baseline="0" dirty="0"/>
              <a:t> used in the HAVING clause is used with the aggregate function COUNT in the select column list.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2052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0846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https://docs.microsoft.com/en-us/sql/relational-databases/performance/subqueries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8294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https://docs.microsoft.com/en-us/sql/t-sql/language-elements/in-transact-sql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1821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https://docs.microsoft.com/en-us/sql/t-sql/language-elements/some-any-transact-sql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https://docs.microsoft.com/en-us/sql/t-sql/language-elements/all-transact-sql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6348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https://docs.microsoft.com/en-us/sql/t-sql/language-elements/some-any-transact-sql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537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https://docs.microsoft.com/en-us/sql/t-sql/language-elements/all-transact-sql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20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https://www.w3schools.com/sql/sql_top.asp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327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4ED64C7D-2073-49C4-AA94-AC125ED9855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D4E61FE6-AA3F-4E86-94D7-3387CFBC7E8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552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35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7661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880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40259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203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646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176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10568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467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47775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9190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237484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5235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0995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458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11/5/2021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967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  <p:sldLayoutId id="2147483780" r:id="rId12"/>
    <p:sldLayoutId id="2147483781" r:id="rId13"/>
    <p:sldLayoutId id="2147483782" r:id="rId14"/>
    <p:sldLayoutId id="2147483783" r:id="rId15"/>
    <p:sldLayoutId id="214748378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relational-databases/performance/subqueries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in-transact-sq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microsoft.com/en-us/sql/t-sql/language-elements/all-transact-sql" TargetMode="External"/><Relationship Id="rId2" Type="http://schemas.openxmlformats.org/officeDocument/2006/relationships/hyperlink" Target="https://docs.microsoft.com/en-us/sql/t-sql/language-elements/some-any-transact-sql" TargetMode="Externa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docs.microsoft.com/en-us/sql/t-sql/language-elements/exists-transact-sq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SQL DATA Manipulation Language (DML)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62200" y="6237312"/>
            <a:ext cx="6705600" cy="498524"/>
          </a:xfrm>
        </p:spPr>
        <p:txBody>
          <a:bodyPr>
            <a:normAutofit/>
          </a:bodyPr>
          <a:lstStyle/>
          <a:p>
            <a:r>
              <a:rPr lang="en-GB" dirty="0"/>
              <a:t>Lecture 7: Database Systems (DBS)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0EB27E-9203-464C-9C17-B86FA891D91F}"/>
              </a:ext>
            </a:extLst>
          </p:cNvPr>
          <p:cNvSpPr txBox="1"/>
          <p:nvPr/>
        </p:nvSpPr>
        <p:spPr>
          <a:xfrm>
            <a:off x="323528" y="6237312"/>
            <a:ext cx="137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Bev Holland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Additional Uses of SELECT</a:t>
            </a:r>
          </a:p>
          <a:p>
            <a:pPr lvl="1"/>
            <a:r>
              <a:rPr lang="en-GB" dirty="0"/>
              <a:t>SELECT Restricted Groupings</a:t>
            </a:r>
          </a:p>
          <a:p>
            <a:pPr lvl="1"/>
            <a:r>
              <a:rPr lang="en-GB" dirty="0"/>
              <a:t>Subqueries (Sub-SELECTs)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2535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– Restricted Groupings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HAVING</a:t>
            </a:r>
            <a:r>
              <a:rPr lang="en-GB" dirty="0"/>
              <a:t> clause is used with the GROUP BY clause to </a:t>
            </a:r>
            <a:r>
              <a:rPr lang="en-GB" b="1" dirty="0"/>
              <a:t>reduce the groups that appear in the query result</a:t>
            </a:r>
            <a:r>
              <a:rPr lang="en-GB" dirty="0"/>
              <a:t>.</a:t>
            </a:r>
          </a:p>
          <a:p>
            <a:r>
              <a:rPr lang="en-GB" dirty="0"/>
              <a:t>It is similar to WHERE, but WHERE filters individual rows, whereas </a:t>
            </a:r>
            <a:r>
              <a:rPr lang="en-GB" b="1" i="1" dirty="0"/>
              <a:t>HAVING filters groups</a:t>
            </a:r>
            <a:r>
              <a:rPr lang="en-GB" dirty="0"/>
              <a:t>.</a:t>
            </a:r>
          </a:p>
          <a:p>
            <a:r>
              <a:rPr lang="en-GB" b="1" dirty="0"/>
              <a:t>Note</a:t>
            </a:r>
            <a:r>
              <a:rPr lang="en-GB" dirty="0"/>
              <a:t>: Column names in the HAVING clause </a:t>
            </a:r>
            <a:r>
              <a:rPr lang="en-GB" b="1" dirty="0"/>
              <a:t>must</a:t>
            </a:r>
            <a:r>
              <a:rPr lang="en-GB" dirty="0"/>
              <a:t> also appear in the GROUP BY list or be used in an aggregate function.</a:t>
            </a:r>
          </a:p>
        </p:txBody>
      </p:sp>
    </p:spTree>
    <p:extLst>
      <p:ext uri="{BB962C8B-B14F-4D97-AF65-F5344CB8AC3E}">
        <p14:creationId xmlns:p14="http://schemas.microsoft.com/office/powerpoint/2010/main" val="1262986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Restricted Groupings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423848" cy="4853136"/>
          </a:xfrm>
        </p:spPr>
        <p:txBody>
          <a:bodyPr>
            <a:normAutofit/>
          </a:bodyPr>
          <a:lstStyle/>
          <a:p>
            <a:r>
              <a:rPr lang="en-GB" dirty="0"/>
              <a:t>Find the number of staff at </a:t>
            </a:r>
            <a:r>
              <a:rPr lang="en-GB" b="1" dirty="0"/>
              <a:t>each branch</a:t>
            </a:r>
            <a:r>
              <a:rPr lang="en-GB" dirty="0"/>
              <a:t> with </a:t>
            </a:r>
            <a:r>
              <a:rPr lang="en-GB" b="1" dirty="0"/>
              <a:t>more than 1 member of staff</a:t>
            </a:r>
            <a:r>
              <a:rPr lang="en-GB" dirty="0"/>
              <a:t> and the sum of their salaries.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numBranchStaff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HAVING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1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sz="2200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398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Restricted Groupings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423848" cy="4853136"/>
          </a:xfrm>
        </p:spPr>
        <p:txBody>
          <a:bodyPr>
            <a:normAutofit/>
          </a:bodyPr>
          <a:lstStyle/>
          <a:p>
            <a:r>
              <a:rPr lang="en-GB" dirty="0"/>
              <a:t>Find </a:t>
            </a:r>
            <a:r>
              <a:rPr lang="en-GB" b="1" dirty="0"/>
              <a:t>each branch</a:t>
            </a:r>
            <a:r>
              <a:rPr lang="en-GB" dirty="0"/>
              <a:t> currently </a:t>
            </a:r>
            <a:r>
              <a:rPr lang="en-GB" b="1" dirty="0"/>
              <a:t>paying over £50,000</a:t>
            </a:r>
            <a:r>
              <a:rPr lang="en-GB" dirty="0"/>
              <a:t> in salaries and the number of staff employed.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COUNT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numBranchStaff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totalSalary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b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GROUP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HAVING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FF"/>
                </a:solidFill>
                <a:latin typeface="Consolas" panose="020B0609020204030204" pitchFamily="49" charset="0"/>
              </a:rPr>
              <a:t>SUM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50000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52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563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SQL statements can have a complete SELECT statement </a:t>
            </a:r>
            <a:r>
              <a:rPr lang="en-GB" b="1" dirty="0"/>
              <a:t>embedded</a:t>
            </a:r>
            <a:r>
              <a:rPr lang="en-GB" dirty="0"/>
              <a:t> within them.</a:t>
            </a:r>
          </a:p>
          <a:p>
            <a:r>
              <a:rPr lang="en-GB" dirty="0"/>
              <a:t>The results of the </a:t>
            </a:r>
            <a:r>
              <a:rPr lang="en-GB" i="1" dirty="0"/>
              <a:t>inner</a:t>
            </a:r>
            <a:r>
              <a:rPr lang="en-GB" dirty="0"/>
              <a:t> SELECT statement, called a </a:t>
            </a:r>
            <a:r>
              <a:rPr lang="en-GB" b="1" dirty="0" err="1"/>
              <a:t>subselect</a:t>
            </a:r>
            <a:r>
              <a:rPr lang="en-GB" b="1" dirty="0"/>
              <a:t> </a:t>
            </a:r>
            <a:r>
              <a:rPr lang="en-GB" dirty="0"/>
              <a:t>or</a:t>
            </a:r>
            <a:r>
              <a:rPr lang="en-GB" b="1" dirty="0"/>
              <a:t> </a:t>
            </a:r>
            <a:r>
              <a:rPr lang="en-GB" b="1" dirty="0">
                <a:hlinkClick r:id="rId3"/>
              </a:rPr>
              <a:t>subquery</a:t>
            </a:r>
            <a:r>
              <a:rPr lang="en-GB" dirty="0"/>
              <a:t>, are used to determine the query results of the outer query.</a:t>
            </a:r>
          </a:p>
          <a:p>
            <a:r>
              <a:rPr lang="en-GB" dirty="0"/>
              <a:t>Also known as a </a:t>
            </a:r>
            <a:r>
              <a:rPr lang="en-GB" b="1" dirty="0"/>
              <a:t>NESTED</a:t>
            </a:r>
            <a:r>
              <a:rPr lang="en-GB" dirty="0"/>
              <a:t> query.</a:t>
            </a:r>
          </a:p>
        </p:txBody>
      </p:sp>
    </p:spTree>
    <p:extLst>
      <p:ext uri="{BB962C8B-B14F-4D97-AF65-F5344CB8AC3E}">
        <p14:creationId xmlns:p14="http://schemas.microsoft.com/office/powerpoint/2010/main" val="1015674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dirty="0" err="1"/>
              <a:t>subselect</a:t>
            </a:r>
            <a:r>
              <a:rPr lang="en-GB" dirty="0"/>
              <a:t> can be used in WHERE and HAVING clauses of an outer SELECT.</a:t>
            </a:r>
          </a:p>
          <a:p>
            <a:r>
              <a:rPr lang="en-GB" dirty="0"/>
              <a:t>They can also be used as a column expression in the SELECT list – </a:t>
            </a:r>
            <a:r>
              <a:rPr lang="en-GB" b="1" i="1" dirty="0"/>
              <a:t>as long as it returns a single value</a:t>
            </a:r>
            <a:r>
              <a:rPr lang="en-GB" dirty="0"/>
              <a:t>.</a:t>
            </a:r>
          </a:p>
          <a:p>
            <a:r>
              <a:rPr lang="en-GB" dirty="0" err="1"/>
              <a:t>Subselects</a:t>
            </a:r>
            <a:r>
              <a:rPr lang="en-GB" dirty="0"/>
              <a:t> may also be used in INSERT, UPDATE and DELETE statements.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68189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There are three types of subqueries:</a:t>
            </a:r>
          </a:p>
          <a:p>
            <a:r>
              <a:rPr lang="en-GB" b="1" dirty="0"/>
              <a:t>Scalar</a:t>
            </a:r>
            <a:r>
              <a:rPr lang="en-GB" dirty="0"/>
              <a:t>: returns a single column and a single row, that is, a single value .</a:t>
            </a:r>
          </a:p>
          <a:p>
            <a:r>
              <a:rPr lang="en-GB" b="1" dirty="0"/>
              <a:t>Row</a:t>
            </a:r>
            <a:r>
              <a:rPr lang="en-GB" dirty="0"/>
              <a:t>: returns multiple columns, but only a single row.</a:t>
            </a:r>
          </a:p>
          <a:p>
            <a:r>
              <a:rPr lang="en-GB" b="1" dirty="0"/>
              <a:t>Table</a:t>
            </a:r>
            <a:r>
              <a:rPr lang="en-GB" dirty="0"/>
              <a:t>: returns one or more columns and multiple rows.</a:t>
            </a:r>
          </a:p>
        </p:txBody>
      </p:sp>
    </p:spTree>
    <p:extLst>
      <p:ext uri="{BB962C8B-B14F-4D97-AF65-F5344CB8AC3E}">
        <p14:creationId xmlns:p14="http://schemas.microsoft.com/office/powerpoint/2010/main" val="77766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Subquery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List the staff who work in the branch at ’Wellington Bridge St’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Branch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'Wellington Bridge St'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marL="594360" lvl="2" indent="0">
              <a:buNone/>
            </a:pPr>
            <a:endParaRPr lang="en-GB" sz="1100" dirty="0"/>
          </a:p>
          <a:p>
            <a:pPr lvl="1"/>
            <a:r>
              <a:rPr lang="en-GB" dirty="0"/>
              <a:t>The highlighted inner query is executed first and finds the </a:t>
            </a:r>
            <a:r>
              <a:rPr lang="en-GB" dirty="0" err="1"/>
              <a:t>branchNo</a:t>
            </a:r>
            <a:r>
              <a:rPr lang="en-GB" dirty="0"/>
              <a:t>, B0002</a:t>
            </a:r>
          </a:p>
          <a:p>
            <a:pPr lvl="1"/>
            <a:r>
              <a:rPr lang="en-GB" dirty="0"/>
              <a:t>The outer query then uses the retrieved </a:t>
            </a:r>
            <a:r>
              <a:rPr lang="en-GB" dirty="0" err="1"/>
              <a:t>branchNo</a:t>
            </a:r>
            <a:r>
              <a:rPr lang="en-GB" dirty="0"/>
              <a:t> to find the staff at that branch, effectively becoming:</a:t>
            </a:r>
          </a:p>
          <a:p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'B0002'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347864" y="2938512"/>
            <a:ext cx="4896544" cy="288032"/>
          </a:xfrm>
          <a:prstGeom prst="rect">
            <a:avLst/>
          </a:prstGeom>
          <a:solidFill>
            <a:srgbClr val="FFFF00">
              <a:alpha val="2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899592" y="3279728"/>
            <a:ext cx="5544616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185292" y="5301208"/>
            <a:ext cx="1008112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5632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animBg="1"/>
      <p:bldP spid="5" grpId="0" uiExpand="1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List all staff whose salary is greater than the average salary and show by how much their salary is greater than the average.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-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salDifference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FF"/>
                </a:solidFill>
                <a:latin typeface="Consolas" panose="020B0609020204030204" pitchFamily="49" charset="0"/>
              </a:rPr>
              <a:t>AVG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dirty="0"/>
              <a:t>You cannot write WHERE salary &gt; AVG(salary) because aggregates are only allowed in the SELECT list and HAVING clause.</a:t>
            </a:r>
          </a:p>
          <a:p>
            <a:pPr lvl="1"/>
            <a:r>
              <a:rPr lang="en-GB" dirty="0"/>
              <a:t>The subquery finds the average and then uses it in the outer query.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2686696"/>
            <a:ext cx="4392488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3131840" y="3507384"/>
            <a:ext cx="4392488" cy="375889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483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Subquery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ORDER BY clause cannot be used in a subquery but it may be used in the outermost SELECT statement.</a:t>
            </a:r>
          </a:p>
          <a:p>
            <a:r>
              <a:rPr lang="en-GB" dirty="0"/>
              <a:t>The subquery’s SELECT list must consist of:</a:t>
            </a:r>
          </a:p>
          <a:p>
            <a:pPr lvl="1"/>
            <a:r>
              <a:rPr lang="en-GB" dirty="0"/>
              <a:t>a single column name or expression, </a:t>
            </a:r>
          </a:p>
          <a:p>
            <a:pPr lvl="1"/>
            <a:r>
              <a:rPr lang="en-GB" dirty="0"/>
              <a:t>except for subqueries that use EXISTS.</a:t>
            </a:r>
          </a:p>
          <a:p>
            <a:r>
              <a:rPr lang="en-GB" dirty="0"/>
              <a:t>When a subquery is used as one of two operands involved in a comparison, the subquery must appear on the right-hand side of comparison.</a:t>
            </a:r>
          </a:p>
        </p:txBody>
      </p:sp>
    </p:spTree>
    <p:extLst>
      <p:ext uri="{BB962C8B-B14F-4D97-AF65-F5344CB8AC3E}">
        <p14:creationId xmlns:p14="http://schemas.microsoft.com/office/powerpoint/2010/main" val="1834838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Subquery: Using 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00200"/>
            <a:ext cx="7992888" cy="4925144"/>
          </a:xfrm>
        </p:spPr>
        <p:txBody>
          <a:bodyPr>
            <a:normAutofit/>
          </a:bodyPr>
          <a:lstStyle/>
          <a:p>
            <a:r>
              <a:rPr lang="en-GB" dirty="0"/>
              <a:t>Recall that </a:t>
            </a:r>
            <a:r>
              <a:rPr lang="en-GB" dirty="0">
                <a:hlinkClick r:id="rId3"/>
              </a:rPr>
              <a:t>IN</a:t>
            </a:r>
            <a:r>
              <a:rPr lang="en-GB" dirty="0"/>
              <a:t> matches one of </a:t>
            </a:r>
            <a:r>
              <a:rPr lang="en-GB" b="1" i="1" dirty="0"/>
              <a:t>multiple</a:t>
            </a:r>
            <a:r>
              <a:rPr lang="en-GB" dirty="0"/>
              <a:t> possible values.</a:t>
            </a:r>
          </a:p>
          <a:p>
            <a:pPr lvl="1"/>
            <a:r>
              <a:rPr lang="en-GB" dirty="0"/>
              <a:t>The values to match can be listed if they are a known small set.</a:t>
            </a:r>
          </a:p>
          <a:p>
            <a:pPr lvl="1"/>
            <a:r>
              <a:rPr lang="en-GB" dirty="0"/>
              <a:t>Alternatively, use a subquery to determine the multiple possible values.</a:t>
            </a:r>
          </a:p>
          <a:p>
            <a:r>
              <a:rPr lang="en-GB" dirty="0"/>
              <a:t>List properties being managed by staff at the branch B0001:</a:t>
            </a:r>
          </a:p>
          <a:p>
            <a:pPr marL="594360" lvl="2" indent="0">
              <a:buNone/>
            </a:pPr>
            <a:endParaRPr lang="en-GB" sz="20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propertyNo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[type]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managedBy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IN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'B0001'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83568" y="4221088"/>
            <a:ext cx="7344816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76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9598" y="2204535"/>
            <a:ext cx="6347715" cy="728132"/>
          </a:xfrm>
        </p:spPr>
        <p:txBody>
          <a:bodyPr/>
          <a:lstStyle/>
          <a:p>
            <a:r>
              <a:rPr lang="en-GB" dirty="0"/>
              <a:t>More Subquery Types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683568" y="3495134"/>
            <a:ext cx="6347715" cy="860400"/>
          </a:xfrm>
        </p:spPr>
        <p:txBody>
          <a:bodyPr>
            <a:normAutofit fontScale="25000" lnSpcReduction="20000"/>
          </a:bodyPr>
          <a:lstStyle/>
          <a:p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1200" dirty="0">
                <a:hlinkClick r:id="rId2"/>
              </a:rPr>
              <a:t>Any/Some</a:t>
            </a:r>
            <a:endParaRPr lang="en-GB" sz="1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1200" dirty="0">
                <a:hlinkClick r:id="rId3"/>
              </a:rPr>
              <a:t>All</a:t>
            </a:r>
            <a:endParaRPr lang="en-GB" sz="11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1200" dirty="0">
                <a:hlinkClick r:id="rId4"/>
              </a:rPr>
              <a:t>Exists</a:t>
            </a:r>
            <a:endParaRPr lang="en-GB" sz="11200" dirty="0"/>
          </a:p>
        </p:txBody>
      </p:sp>
    </p:spTree>
    <p:extLst>
      <p:ext uri="{BB962C8B-B14F-4D97-AF65-F5344CB8AC3E}">
        <p14:creationId xmlns:p14="http://schemas.microsoft.com/office/powerpoint/2010/main" val="16699083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Subqueries: Using ANY/SOME and 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844824"/>
            <a:ext cx="8153400" cy="5257800"/>
          </a:xfrm>
        </p:spPr>
        <p:txBody>
          <a:bodyPr/>
          <a:lstStyle/>
          <a:p>
            <a:r>
              <a:rPr lang="en-GB" dirty="0"/>
              <a:t>ANY and ALL may be used with subqueries that produce a single column of numbers.</a:t>
            </a:r>
          </a:p>
          <a:p>
            <a:r>
              <a:rPr lang="en-GB" b="1" dirty="0"/>
              <a:t>ALL</a:t>
            </a:r>
            <a:r>
              <a:rPr lang="en-GB" dirty="0"/>
              <a:t>: matches all</a:t>
            </a:r>
          </a:p>
          <a:p>
            <a:pPr lvl="1"/>
            <a:r>
              <a:rPr lang="en-GB" dirty="0"/>
              <a:t>With ALL, condition will only be true if it is satisfied by </a:t>
            </a:r>
            <a:r>
              <a:rPr lang="en-GB" b="1" i="1" dirty="0"/>
              <a:t>all</a:t>
            </a:r>
            <a:r>
              <a:rPr lang="en-GB" dirty="0"/>
              <a:t> values produced by the </a:t>
            </a:r>
            <a:r>
              <a:rPr lang="en-GB" dirty="0" err="1"/>
              <a:t>subquery</a:t>
            </a:r>
            <a:r>
              <a:rPr lang="en-GB" dirty="0"/>
              <a:t>.</a:t>
            </a:r>
          </a:p>
          <a:p>
            <a:r>
              <a:rPr lang="en-GB" b="1" dirty="0"/>
              <a:t>ANY</a:t>
            </a:r>
            <a:r>
              <a:rPr lang="en-GB" dirty="0"/>
              <a:t>: matches at least one</a:t>
            </a:r>
          </a:p>
          <a:p>
            <a:pPr lvl="1"/>
            <a:r>
              <a:rPr lang="en-GB" dirty="0"/>
              <a:t>With ANY, condition will be true if it is satisfied by </a:t>
            </a:r>
            <a:r>
              <a:rPr lang="en-GB" b="1" i="1" dirty="0"/>
              <a:t>any</a:t>
            </a:r>
            <a:r>
              <a:rPr lang="en-GB" dirty="0"/>
              <a:t> values produced by the subquery.</a:t>
            </a:r>
          </a:p>
          <a:p>
            <a:pPr lvl="1"/>
            <a:r>
              <a:rPr lang="en-GB" dirty="0"/>
              <a:t>SOME may be used in place of ANY</a:t>
            </a:r>
          </a:p>
          <a:p>
            <a:r>
              <a:rPr lang="en-GB" dirty="0"/>
              <a:t>If subquery is empty, ALL returns true, ANY returns false.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7020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875184"/>
          </a:xfrm>
        </p:spPr>
        <p:txBody>
          <a:bodyPr>
            <a:normAutofit fontScale="90000"/>
          </a:bodyPr>
          <a:lstStyle/>
          <a:p>
            <a:r>
              <a:rPr lang="en-GB" dirty="0"/>
              <a:t>Subqueries: Using ANY/SOME</a:t>
            </a:r>
            <a:br>
              <a:rPr lang="en-GB" dirty="0"/>
            </a:br>
            <a:r>
              <a:rPr lang="en-GB" sz="3100" dirty="0"/>
              <a:t>Matches at least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772816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Find all staff whose salary is larger than the salary of </a:t>
            </a:r>
            <a:r>
              <a:rPr lang="en-GB" b="1" dirty="0"/>
              <a:t>at least one</a:t>
            </a:r>
            <a:r>
              <a:rPr lang="en-GB" dirty="0"/>
              <a:t> member of staff at branch B0008:</a:t>
            </a:r>
          </a:p>
          <a:p>
            <a:pPr marL="594360" lvl="2" indent="0">
              <a:buNone/>
            </a:pP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b="1" dirty="0">
                <a:solidFill>
                  <a:srgbClr val="808080"/>
                </a:solidFill>
                <a:latin typeface="Consolas" panose="020B0609020204030204" pitchFamily="49" charset="0"/>
              </a:rPr>
              <a:t>ANY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2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2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latin typeface="Consolas" panose="020B0609020204030204" pitchFamily="49" charset="0"/>
              </a:rPr>
              <a:t>'B0008'</a:t>
            </a:r>
            <a:r>
              <a:rPr lang="en-GB" sz="22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/>
              <a:t>The inner subquery returns {19000, 18000, 24000, 32000, 33000, 25000}.</a:t>
            </a:r>
          </a:p>
          <a:p>
            <a:pPr lvl="1"/>
            <a:r>
              <a:rPr lang="en-GB" dirty="0"/>
              <a:t>The outer query selects staff whose salary is greater than ANY of this set (that is, greater than the minimum salary: 18000).</a:t>
            </a:r>
          </a:p>
          <a:p>
            <a:pPr lvl="1"/>
            <a:r>
              <a:rPr lang="en-GB" dirty="0"/>
              <a:t>Thus, the query could have been written using a subquery that finds the minimum salary.</a:t>
            </a:r>
          </a:p>
          <a:p>
            <a:pPr lvl="1"/>
            <a:r>
              <a:rPr lang="en-GB" dirty="0"/>
              <a:t>Note: you could have used the keyword SOME instead.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877192" y="2801788"/>
            <a:ext cx="2160240" cy="330200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827584" y="3068960"/>
            <a:ext cx="5112568" cy="455920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562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875184"/>
          </a:xfrm>
        </p:spPr>
        <p:txBody>
          <a:bodyPr>
            <a:normAutofit fontScale="90000"/>
          </a:bodyPr>
          <a:lstStyle/>
          <a:p>
            <a:r>
              <a:rPr lang="en-GB" dirty="0"/>
              <a:t>Subqueries: Using ALL</a:t>
            </a:r>
            <a:br>
              <a:rPr lang="en-GB" dirty="0"/>
            </a:br>
            <a:r>
              <a:rPr lang="en-GB" sz="3100" dirty="0"/>
              <a:t>Matches all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844824"/>
            <a:ext cx="8153400" cy="4709120"/>
          </a:xfrm>
        </p:spPr>
        <p:txBody>
          <a:bodyPr/>
          <a:lstStyle/>
          <a:p>
            <a:r>
              <a:rPr lang="en-GB" dirty="0"/>
              <a:t>Find all staff whose salary is larger than the salary of </a:t>
            </a:r>
            <a:r>
              <a:rPr lang="en-GB" b="1" dirty="0"/>
              <a:t>every</a:t>
            </a:r>
            <a:r>
              <a:rPr lang="en-GB" dirty="0"/>
              <a:t> member of staff at branch B0008: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position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&gt;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b="1" dirty="0">
                <a:solidFill>
                  <a:srgbClr val="808080"/>
                </a:solidFill>
                <a:latin typeface="Consolas" panose="020B0609020204030204" pitchFamily="49" charset="0"/>
              </a:rPr>
              <a:t>ALL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Staff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=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'B0008'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dirty="0"/>
              <a:t>The inner subquery returns {19000, 18000, 24000, 32000, 33000, 25000}.</a:t>
            </a:r>
          </a:p>
          <a:p>
            <a:pPr lvl="1"/>
            <a:r>
              <a:rPr lang="en-GB" dirty="0"/>
              <a:t>The outer query selects staff whose salary is greater than ALL of this set (that is, greater than the maximum salary: 33000).</a:t>
            </a:r>
          </a:p>
          <a:p>
            <a:pPr marL="0" indent="0">
              <a:buNone/>
            </a:pPr>
            <a:endParaRPr lang="en-GB" sz="3500" dirty="0"/>
          </a:p>
        </p:txBody>
      </p:sp>
      <p:sp>
        <p:nvSpPr>
          <p:cNvPr id="4" name="Rectangle 3"/>
          <p:cNvSpPr/>
          <p:nvPr/>
        </p:nvSpPr>
        <p:spPr>
          <a:xfrm>
            <a:off x="5436096" y="2882986"/>
            <a:ext cx="2448272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720700" y="3212976"/>
            <a:ext cx="5112568" cy="288032"/>
          </a:xfrm>
          <a:prstGeom prst="rect">
            <a:avLst/>
          </a:prstGeom>
          <a:solidFill>
            <a:srgbClr val="FFFF00">
              <a:alpha val="2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68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 Top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4721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MS SQL SERVER </a:t>
            </a:r>
            <a:br>
              <a:rPr lang="en-GB" dirty="0"/>
            </a:br>
            <a:r>
              <a:rPr lang="en-GB" sz="3100" dirty="0"/>
              <a:t>SELECT TOP WITH TIES</a:t>
            </a:r>
            <a:endParaRPr lang="en-GB" sz="3100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Return </a:t>
            </a:r>
            <a:r>
              <a:rPr lang="en-GB" b="1" dirty="0"/>
              <a:t>ALL</a:t>
            </a:r>
            <a:r>
              <a:rPr lang="en-GB" dirty="0"/>
              <a:t> properties that fall in the lowest 10 percent of rental prices.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10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PERCENT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TIES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Rent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en-GB" i="1" dirty="0"/>
              <a:t>ORDER BY used to sort properties – cheapest first</a:t>
            </a:r>
          </a:p>
          <a:p>
            <a:pPr>
              <a:spcBef>
                <a:spcPts val="1200"/>
              </a:spcBef>
            </a:pPr>
            <a:r>
              <a:rPr lang="en-GB" dirty="0"/>
              <a:t>Return </a:t>
            </a:r>
            <a:r>
              <a:rPr lang="en-GB" b="1" dirty="0"/>
              <a:t>ALL</a:t>
            </a:r>
            <a:r>
              <a:rPr lang="en-GB" dirty="0"/>
              <a:t> properties that fall in the highest 10 percent of rental prices.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10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PERCENT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WITH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TIES 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*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Property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ORDER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Rent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DESC</a:t>
            </a:r>
            <a:r>
              <a:rPr lang="en-GB" dirty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</a:p>
          <a:p>
            <a:pPr marL="365760" lvl="1" indent="0">
              <a:spcBef>
                <a:spcPts val="1200"/>
              </a:spcBef>
              <a:buNone/>
            </a:pPr>
            <a:r>
              <a:rPr lang="en-GB" i="1" dirty="0"/>
              <a:t>ORDER BY used to sort properties – most expensive first</a:t>
            </a:r>
          </a:p>
          <a:p>
            <a:pPr>
              <a:spcBef>
                <a:spcPts val="1200"/>
              </a:spcBef>
            </a:pPr>
            <a:r>
              <a:rPr lang="en-GB" b="1" dirty="0"/>
              <a:t>NOTE</a:t>
            </a:r>
            <a:r>
              <a:rPr lang="en-GB" dirty="0"/>
              <a:t>: WITH TIES is used to include all rows that tie in the last place.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06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SELECT TOP Not Standard SQL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SELECT TOP is </a:t>
            </a:r>
            <a:r>
              <a:rPr lang="en-GB" u="sng" dirty="0"/>
              <a:t>not</a:t>
            </a:r>
            <a:r>
              <a:rPr lang="en-GB" dirty="0"/>
              <a:t> a Standard SQL Statement</a:t>
            </a:r>
          </a:p>
          <a:p>
            <a:r>
              <a:rPr lang="en-GB" dirty="0"/>
              <a:t>Different DBMS implement differently.</a:t>
            </a:r>
          </a:p>
          <a:p>
            <a:r>
              <a:rPr lang="en-GB" b="1" dirty="0"/>
              <a:t>MySQL</a:t>
            </a:r>
            <a:r>
              <a:rPr lang="en-GB" dirty="0"/>
              <a:t> uses:</a:t>
            </a:r>
          </a:p>
          <a:p>
            <a:pPr marL="365760" lvl="1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…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…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…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LIMIT 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number;</a:t>
            </a:r>
            <a:endParaRPr lang="en-GB" dirty="0"/>
          </a:p>
          <a:p>
            <a:r>
              <a:rPr lang="en-GB" b="1" dirty="0"/>
              <a:t>Oracle</a:t>
            </a:r>
            <a:r>
              <a:rPr lang="en-GB" dirty="0"/>
              <a:t> uses:</a:t>
            </a:r>
          </a:p>
          <a:p>
            <a:pPr lvl="1"/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SELECT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…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FROM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…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WHERE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ROWNUM &lt;= number;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387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362170682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17262</TotalTime>
  <Words>1265</Words>
  <Application>Microsoft Office PowerPoint</Application>
  <PresentationFormat>On-screen Show (4:3)</PresentationFormat>
  <Paragraphs>119</Paragraphs>
  <Slides>21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Consolas</vt:lpstr>
      <vt:lpstr>Trebuchet MS</vt:lpstr>
      <vt:lpstr>Wingdings 3</vt:lpstr>
      <vt:lpstr>Facet</vt:lpstr>
      <vt:lpstr>SQL DATA Manipulation Language (DML)</vt:lpstr>
      <vt:lpstr>Today’s Lecture</vt:lpstr>
      <vt:lpstr>SELECT – Restricted Groupings</vt:lpstr>
      <vt:lpstr>Restricted Groupings Examples</vt:lpstr>
      <vt:lpstr>Restricted Groupings Examples</vt:lpstr>
      <vt:lpstr>Subqueries</vt:lpstr>
      <vt:lpstr>Subqueries</vt:lpstr>
      <vt:lpstr>Subqueries</vt:lpstr>
      <vt:lpstr>Subquery Types</vt:lpstr>
      <vt:lpstr>Subquery Examples</vt:lpstr>
      <vt:lpstr>Subquery Examples</vt:lpstr>
      <vt:lpstr>Subquery Rules</vt:lpstr>
      <vt:lpstr>Nested Subquery: Using IN</vt:lpstr>
      <vt:lpstr>More Subquery Types</vt:lpstr>
      <vt:lpstr>Subqueries: Using ANY/SOME and ALL</vt:lpstr>
      <vt:lpstr>Subqueries: Using ANY/SOME Matches at least one</vt:lpstr>
      <vt:lpstr>Subqueries: Using ALL Matches all</vt:lpstr>
      <vt:lpstr>SELECT Top</vt:lpstr>
      <vt:lpstr>MS SQL SERVER  SELECT TOP WITH TIES</vt:lpstr>
      <vt:lpstr>SELECT TOP Not Standard SQL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Beverley Holland</cp:lastModifiedBy>
  <cp:revision>1642</cp:revision>
  <cp:lastPrinted>2014-09-29T16:21:25Z</cp:lastPrinted>
  <dcterms:created xsi:type="dcterms:W3CDTF">2013-09-18T07:00:31Z</dcterms:created>
  <dcterms:modified xsi:type="dcterms:W3CDTF">2021-11-05T08:09:41Z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