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75" r:id="rId4"/>
    <p:sldId id="262" r:id="rId5"/>
    <p:sldId id="263" r:id="rId6"/>
    <p:sldId id="276" r:id="rId7"/>
    <p:sldId id="264" r:id="rId8"/>
    <p:sldId id="260" r:id="rId9"/>
    <p:sldId id="265" r:id="rId10"/>
    <p:sldId id="266" r:id="rId11"/>
    <p:sldId id="267" r:id="rId12"/>
    <p:sldId id="268" r:id="rId13"/>
    <p:sldId id="269" r:id="rId14"/>
    <p:sldId id="259" r:id="rId15"/>
    <p:sldId id="272" r:id="rId16"/>
    <p:sldId id="273" r:id="rId17"/>
    <p:sldId id="274" r:id="rId18"/>
    <p:sldId id="277" r:id="rId19"/>
    <p:sldId id="278" r:id="rId20"/>
    <p:sldId id="279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9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806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22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01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196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097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3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98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47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3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26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53317-236E-4FF3-9254-B14EBE76C24F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AE364-8BE2-4744-B435-423420577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24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b="1" dirty="0" smtClean="0"/>
              <a:t>Supply Chain Vulnerability &amp; Resilience</a:t>
            </a:r>
            <a:endParaRPr lang="en-GB" sz="4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By</a:t>
            </a:r>
          </a:p>
          <a:p>
            <a:r>
              <a:rPr lang="en-GB" sz="3600" dirty="0" smtClean="0"/>
              <a:t>Andrew Thorn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83402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Supply Chain Vulnerability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5726" y="1825625"/>
            <a:ext cx="8472055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Disruptions happen for a variety of reasons and the nature of their impact also varies</a:t>
            </a:r>
          </a:p>
          <a:p>
            <a:r>
              <a:rPr lang="en-GB" sz="3200" dirty="0" smtClean="0"/>
              <a:t>For example, labour problems can be anticipated whereas a terrorist attack is unforeseen</a:t>
            </a:r>
          </a:p>
          <a:p>
            <a:r>
              <a:rPr lang="en-GB" sz="3200" dirty="0" smtClean="0"/>
              <a:t>Also, the time taken for impact to be felt differs and is unique to each disruption and company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69685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www.wipro.com/content/dam/nexus/en/service-lines/consulting/infographics/3354-categorizing-supply-chain-disruptio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8" y="519544"/>
            <a:ext cx="11702617" cy="583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661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For instance, a fire in a factory can potentially halt operations immediately, whereas the outbreak of an epidemic in supply zone could have a more subtle impact</a:t>
            </a:r>
          </a:p>
          <a:p>
            <a:r>
              <a:rPr lang="en-GB" sz="3200" dirty="0" smtClean="0"/>
              <a:t>Why do some companies do better than others in times of disruption?</a:t>
            </a:r>
          </a:p>
          <a:p>
            <a:r>
              <a:rPr lang="en-GB" sz="3200" dirty="0" smtClean="0"/>
              <a:t>The answer lies in their ability to detect the disruption and swiftly action it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261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While these events cannot be predicted with precise accuracy, their major impacts can be narrowed down to one of five areas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Supply failure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Manufacturing operations failure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Logistics failure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Information and technology failure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Workforce unavailability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8683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www.wipro.com/content/dam/nexus/en/service-lines/consulting/infographics/3354-supply-chain-risk-mitigation-framewor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827" y="602673"/>
            <a:ext cx="10020591" cy="556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7271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9308" y="1825625"/>
            <a:ext cx="9386455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While companies focus on efficiency and responsiveness in traditional “business-as-usual” environments</a:t>
            </a:r>
          </a:p>
          <a:p>
            <a:r>
              <a:rPr lang="en-GB" sz="3200" dirty="0" smtClean="0"/>
              <a:t>They should be flexible enough to quickly switch their operational scenarios to adjust for disruptions</a:t>
            </a:r>
          </a:p>
          <a:p>
            <a:r>
              <a:rPr lang="en-GB" sz="3200" dirty="0" smtClean="0"/>
              <a:t>A scenario-based strategy for disaster proofing with the focus on impacts of disruptions will not only minimise damage to the bottom line, but can help outscore competitors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42803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Preparing for Supply Chain Disruptions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3327" y="1825625"/>
            <a:ext cx="872836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Risk mitigation efforts can be classified in three phases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Proactive steps taken before the disruption occurred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Reactive steps taken when the disruption has occurred and been detected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Post-recovery steps</a:t>
            </a:r>
          </a:p>
        </p:txBody>
      </p:sp>
    </p:spTree>
    <p:extLst>
      <p:ext uri="{BB962C8B-B14F-4D97-AF65-F5344CB8AC3E}">
        <p14:creationId xmlns:p14="http://schemas.microsoft.com/office/powerpoint/2010/main" val="3031926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Proactive Steps: Plan for Disruption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9527" y="1825625"/>
            <a:ext cx="861752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Strategic Actions</a:t>
            </a:r>
            <a:endParaRPr lang="en-GB" sz="3200" dirty="0" smtClean="0"/>
          </a:p>
          <a:p>
            <a:pPr marL="514350" indent="-514350">
              <a:buAutoNum type="arabicPeriod"/>
            </a:pPr>
            <a:r>
              <a:rPr lang="en-GB" sz="3200" dirty="0" smtClean="0"/>
              <a:t>Anticipate disruption with a business continuity plan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Invest in required technology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Build resilience through flexibility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Sourcing decisions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10023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Anticipate Disruption with a Business Continuity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Assess vulnerability in terms of supplier and operational failures, logistics failures, workforce unavailability, and IT disruptions</a:t>
            </a:r>
          </a:p>
          <a:p>
            <a:r>
              <a:rPr lang="en-GB" sz="3200" dirty="0" smtClean="0"/>
              <a:t>Build “what if” scenarios for situations and assess your ability to respond</a:t>
            </a:r>
          </a:p>
          <a:p>
            <a:r>
              <a:rPr lang="en-GB" sz="3200" dirty="0" smtClean="0"/>
              <a:t>Develop an actionable contingency plan with key thresholds identified for executing risk-mitigating decisions, e.g. sourcing from alternative suppliers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96768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Invest in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0255" y="1825625"/>
            <a:ext cx="8873836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Use IT systems that improve real-time visibility of used and spare capacities and inventory in the entire system</a:t>
            </a:r>
          </a:p>
          <a:p>
            <a:r>
              <a:rPr lang="en-GB" sz="3200" dirty="0" smtClean="0"/>
              <a:t>Employ the power of social media for early detection of disruptions, e.g. Dell uses social media to interact with customers, improve reaction time, and be more responsive to market needs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93762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 Resilience through Flexibility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8691" y="1825625"/>
            <a:ext cx="8956964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Standardise components as much as possible and reduce overall inventory and engineering costs</a:t>
            </a:r>
          </a:p>
          <a:p>
            <a:r>
              <a:rPr lang="en-GB" sz="3200" dirty="0" smtClean="0"/>
              <a:t>Attempt to postpone the customisation of products until after customer order is received</a:t>
            </a:r>
          </a:p>
          <a:p>
            <a:r>
              <a:rPr lang="en-GB" sz="3200" dirty="0" smtClean="0"/>
              <a:t>Identify next best alternative as back-ups for the most vulnerable supply chain nodes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2645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Operational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1825625"/>
            <a:ext cx="8756073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Test your business continuity plan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Prioritise critical components and supply chain nodes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Assess and monitor supplier risk profile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Monitor your supply chain intelligence</a:t>
            </a:r>
          </a:p>
        </p:txBody>
      </p:sp>
    </p:spTree>
    <p:extLst>
      <p:ext uri="{BB962C8B-B14F-4D97-AF65-F5344CB8AC3E}">
        <p14:creationId xmlns:p14="http://schemas.microsoft.com/office/powerpoint/2010/main" val="3814728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www.wipro.com/content/dam/nexus/en/service-lines/consulting/infographics/3354-framework-for-building-a-resilient-supply-ch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817" y="187036"/>
            <a:ext cx="10674927" cy="637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295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Intelligence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3450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Monitor each country/region for threats and trends.  Include: -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- Weather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- Port and transportation strikes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- Fuel prices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- Inflation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- Trade sanctions, quotas, anti-dumping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- Political elections that may affect trade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- Natural Disasters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80845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Intelligence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0982" y="1825625"/>
            <a:ext cx="8693727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Constantly monitor the supply chain for ‘exception’ events and assess their potential impact</a:t>
            </a:r>
          </a:p>
          <a:p>
            <a:r>
              <a:rPr lang="en-GB" sz="3200" dirty="0" smtClean="0"/>
              <a:t>Monitor supplier quality (defect rates, order fulfilment, etc.) raw material price variations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08499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Reactive Steps-Minimising the Damage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When disruption has been detected the shift needs to be from efficiency maximisations to maintaining business continuity</a:t>
            </a:r>
          </a:p>
          <a:p>
            <a:r>
              <a:rPr lang="en-GB" sz="3200" dirty="0" smtClean="0"/>
              <a:t>The BCP needs to be put into practice and risk mitigation strategies made operational</a:t>
            </a:r>
          </a:p>
          <a:p>
            <a:r>
              <a:rPr lang="en-GB" sz="3200" dirty="0" smtClean="0"/>
              <a:t>Once the impacts of the disruption have been assessed, customer commitments must be re-evaluated in the new demand-supply scenario.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91706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Reactive Steps- Minimising the Damage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Operational Analysis</a:t>
            </a:r>
          </a:p>
          <a:p>
            <a:r>
              <a:rPr lang="en-GB" sz="3200" dirty="0" smtClean="0"/>
              <a:t>Take actions to ensure safety of employees and continuity of operations</a:t>
            </a:r>
          </a:p>
          <a:p>
            <a:r>
              <a:rPr lang="en-GB" sz="3200" dirty="0" smtClean="0"/>
              <a:t>Assess the potential impact of the identified disruption on the company’s supply chain</a:t>
            </a:r>
          </a:p>
          <a:p>
            <a:r>
              <a:rPr lang="en-GB" sz="3200" dirty="0" smtClean="0"/>
              <a:t>In the case of a critical supplier failure, evaluate the affected components and the current available capacity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41198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Post-Recovery: Controlling the Damage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4672" y="1825625"/>
            <a:ext cx="9455727" cy="46583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Strategic Actions</a:t>
            </a:r>
          </a:p>
          <a:p>
            <a:r>
              <a:rPr lang="en-GB" sz="3200" dirty="0" smtClean="0"/>
              <a:t>Supply chain disruptions will expose any company’s weaknesses and are a test-bed for the organisation’s resilience</a:t>
            </a:r>
          </a:p>
          <a:p>
            <a:r>
              <a:rPr lang="en-GB" sz="3200" dirty="0" smtClean="0"/>
              <a:t>While such disruptions may cause extreme financial damage, companies must conduct a post-mortem exercise to draw learnings from the experience</a:t>
            </a:r>
          </a:p>
          <a:p>
            <a:r>
              <a:rPr lang="en-GB" sz="3200" dirty="0" smtClean="0"/>
              <a:t>They must reassess the BCP, the disruption detection systems, and their supply chain risks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5049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Post-Recovery: Controlling the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Operational Actions</a:t>
            </a:r>
          </a:p>
          <a:p>
            <a:r>
              <a:rPr lang="en-GB" sz="3200" dirty="0" smtClean="0"/>
              <a:t>Prepare a report that captures failure points as a result of disruption, a cause and effect analysis, and a comparative analysis of disruption</a:t>
            </a:r>
          </a:p>
          <a:p>
            <a:r>
              <a:rPr lang="en-GB" sz="3200" dirty="0" smtClean="0"/>
              <a:t>Collect feedback on the disruption mitigation actions for future improvement</a:t>
            </a:r>
          </a:p>
          <a:p>
            <a:r>
              <a:rPr lang="en-GB" sz="3200" dirty="0" smtClean="0"/>
              <a:t>Coordinate with the insurance provider to recover the covered losses directly attributable to the disaster</a:t>
            </a:r>
          </a:p>
        </p:txBody>
      </p:sp>
    </p:spTree>
    <p:extLst>
      <p:ext uri="{BB962C8B-B14F-4D97-AF65-F5344CB8AC3E}">
        <p14:creationId xmlns:p14="http://schemas.microsoft.com/office/powerpoint/2010/main" val="2318618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Post-Recovery: Controlling the Damage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The Business Imperative</a:t>
            </a:r>
            <a:endParaRPr lang="en-GB" sz="3200" dirty="0" smtClean="0"/>
          </a:p>
          <a:p>
            <a:r>
              <a:rPr lang="en-GB" sz="3200" dirty="0" smtClean="0"/>
              <a:t>The frequency and severity of supply chain disruptions has increased tremendously in the past 20 years</a:t>
            </a:r>
          </a:p>
          <a:p>
            <a:r>
              <a:rPr lang="en-GB" sz="3200" dirty="0" smtClean="0"/>
              <a:t>Investing in supply chain risk management is costly, but can be offset by reduced insurance premiums</a:t>
            </a:r>
          </a:p>
          <a:p>
            <a:r>
              <a:rPr lang="en-GB" sz="3200" dirty="0" smtClean="0"/>
              <a:t>Steps to mitigate the adverse impacts of a disruption have contained the damage</a:t>
            </a:r>
          </a:p>
          <a:p>
            <a:r>
              <a:rPr lang="en-GB" sz="3200" dirty="0" smtClean="0"/>
              <a:t>A resilient, flexible, scenario-based supply chain provides a competitive-edge and it is a </a:t>
            </a:r>
            <a:r>
              <a:rPr lang="en-GB" sz="3200" smtClean="0"/>
              <a:t>business imperative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113117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26910</TotalTime>
  <Words>834</Words>
  <Application>Microsoft Office PowerPoint</Application>
  <PresentationFormat>Widescreen</PresentationFormat>
  <Paragraphs>86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Supply Chain Vulnerability &amp; Resilience</vt:lpstr>
      <vt:lpstr>Supply Chain Vulnerability</vt:lpstr>
      <vt:lpstr>PowerPoint Presentation</vt:lpstr>
      <vt:lpstr>Supply Chain Vulnerability</vt:lpstr>
      <vt:lpstr>Supply Chain Vulnerability</vt:lpstr>
      <vt:lpstr>PowerPoint Presentation</vt:lpstr>
      <vt:lpstr>Supply Chain Vulnerability</vt:lpstr>
      <vt:lpstr>Preparing for Supply Chain Disruptions</vt:lpstr>
      <vt:lpstr>Proactive Steps: Plan for Disruption</vt:lpstr>
      <vt:lpstr>Anticipate Disruption with a Business Continuity Plan</vt:lpstr>
      <vt:lpstr>Invest in Technology</vt:lpstr>
      <vt:lpstr>Build Resilience through Flexibility</vt:lpstr>
      <vt:lpstr>Operational Actions</vt:lpstr>
      <vt:lpstr>PowerPoint Presentation</vt:lpstr>
      <vt:lpstr>Supply Chain Intelligence</vt:lpstr>
      <vt:lpstr>Supply Chain Intelligence</vt:lpstr>
      <vt:lpstr>Reactive Steps-Minimising the Damage</vt:lpstr>
      <vt:lpstr>Reactive Steps- Minimising the Damage</vt:lpstr>
      <vt:lpstr>Post-Recovery: Controlling the Damage</vt:lpstr>
      <vt:lpstr>Post-Recovery: Controlling the Damage</vt:lpstr>
      <vt:lpstr>Post-Recovery: Controlling the Damage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21</cp:revision>
  <dcterms:created xsi:type="dcterms:W3CDTF">2019-08-23T10:59:13Z</dcterms:created>
  <dcterms:modified xsi:type="dcterms:W3CDTF">2019-12-28T19:39:52Z</dcterms:modified>
</cp:coreProperties>
</file>