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aa-ET"/>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672629-C48E-424D-BABE-C710BCF1691E}" type="datetimeFigureOut">
              <a:rPr lang="aa-ET" smtClean="0"/>
              <a:t>24/10/2019</a:t>
            </a:fld>
            <a:endParaRPr lang="aa-ET"/>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a-ET"/>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a-ET"/>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aa-ET"/>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94F956-089F-47AE-AC07-52A8F85BFFE7}" type="slidenum">
              <a:rPr lang="aa-ET" smtClean="0"/>
              <a:t>‹#›</a:t>
            </a:fld>
            <a:endParaRPr lang="aa-ET"/>
          </a:p>
        </p:txBody>
      </p:sp>
    </p:spTree>
    <p:extLst>
      <p:ext uri="{BB962C8B-B14F-4D97-AF65-F5344CB8AC3E}">
        <p14:creationId xmlns:p14="http://schemas.microsoft.com/office/powerpoint/2010/main" val="1933909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E7551A-9E00-417C-AD5D-5972C68EA274}"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484993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820AF10-CC22-4CF6-86E5-595F0DD107ED}"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1398530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838942-4FCF-4230-AC63-585F173FDAD5}"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2732504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FFBFA7-B7D8-4268-9F9F-2413F298FE0A}" type="datetime8">
              <a:rPr lang="aa-ET" smtClean="0"/>
              <a:t>24/10/2019 11:22 carra</a:t>
            </a:fld>
            <a:endParaRPr lang="aa-ET"/>
          </a:p>
        </p:txBody>
      </p:sp>
      <p:sp>
        <p:nvSpPr>
          <p:cNvPr id="6" name="Footer Placeholder 5"/>
          <p:cNvSpPr>
            <a:spLocks noGrp="1"/>
          </p:cNvSpPr>
          <p:nvPr>
            <p:ph type="ftr" sz="quarter" idx="11"/>
          </p:nvPr>
        </p:nvSpPr>
        <p:spPr/>
        <p:txBody>
          <a:bodyPr/>
          <a:lstStyle/>
          <a:p>
            <a:endParaRPr lang="aa-ET"/>
          </a:p>
        </p:txBody>
      </p:sp>
      <p:sp>
        <p:nvSpPr>
          <p:cNvPr id="7" name="Slide Number Placeholder 6"/>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84391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3A7888-427B-45E3-9B9D-164EA9406F66}" type="datetime8">
              <a:rPr lang="aa-ET" smtClean="0"/>
              <a:t>24/10/2019 11:22 carra</a:t>
            </a:fld>
            <a:endParaRPr lang="aa-ET"/>
          </a:p>
        </p:txBody>
      </p:sp>
      <p:sp>
        <p:nvSpPr>
          <p:cNvPr id="8" name="Footer Placeholder 7"/>
          <p:cNvSpPr>
            <a:spLocks noGrp="1"/>
          </p:cNvSpPr>
          <p:nvPr>
            <p:ph type="ftr" sz="quarter" idx="11"/>
          </p:nvPr>
        </p:nvSpPr>
        <p:spPr/>
        <p:txBody>
          <a:bodyPr/>
          <a:lstStyle/>
          <a:p>
            <a:endParaRPr lang="aa-ET"/>
          </a:p>
        </p:txBody>
      </p:sp>
      <p:sp>
        <p:nvSpPr>
          <p:cNvPr id="9" name="Slide Number Placeholder 8"/>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3300753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EDD0929-D814-4761-81F6-FB0EC60FDADF}" type="datetime8">
              <a:rPr lang="aa-ET" smtClean="0"/>
              <a:t>24/10/2019 11:22 carra</a:t>
            </a:fld>
            <a:endParaRPr lang="aa-ET"/>
          </a:p>
        </p:txBody>
      </p:sp>
      <p:sp>
        <p:nvSpPr>
          <p:cNvPr id="5" name="Footer Placeholder 3"/>
          <p:cNvSpPr>
            <a:spLocks noGrp="1"/>
          </p:cNvSpPr>
          <p:nvPr>
            <p:ph type="ftr" sz="quarter" idx="11"/>
          </p:nvPr>
        </p:nvSpPr>
        <p:spPr/>
        <p:txBody>
          <a:bodyPr/>
          <a:lstStyle/>
          <a:p>
            <a:endParaRPr lang="aa-ET"/>
          </a:p>
        </p:txBody>
      </p:sp>
      <p:sp>
        <p:nvSpPr>
          <p:cNvPr id="6" name="Slide Number Placeholder 4"/>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89661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DA0B226-32EE-45F3-86A5-F0EC5CCBCDB4}" type="datetime8">
              <a:rPr lang="aa-ET" smtClean="0"/>
              <a:t>24/10/2019 11:22 carra</a:t>
            </a:fld>
            <a:endParaRPr lang="aa-ET"/>
          </a:p>
        </p:txBody>
      </p:sp>
      <p:sp>
        <p:nvSpPr>
          <p:cNvPr id="5" name="Footer Placeholder 2"/>
          <p:cNvSpPr>
            <a:spLocks noGrp="1"/>
          </p:cNvSpPr>
          <p:nvPr>
            <p:ph type="ftr" sz="quarter" idx="11"/>
          </p:nvPr>
        </p:nvSpPr>
        <p:spPr/>
        <p:txBody>
          <a:bodyPr/>
          <a:lstStyle/>
          <a:p>
            <a:endParaRPr lang="aa-ET"/>
          </a:p>
        </p:txBody>
      </p:sp>
      <p:sp>
        <p:nvSpPr>
          <p:cNvPr id="6" name="Slide Number Placeholder 3"/>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2399975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9BCB47C-A3E5-4CEC-9491-56413ABCD528}" type="datetime8">
              <a:rPr lang="aa-ET" smtClean="0"/>
              <a:t>24/10/2019 11:22 carra</a:t>
            </a:fld>
            <a:endParaRPr lang="aa-ET"/>
          </a:p>
        </p:txBody>
      </p:sp>
      <p:sp>
        <p:nvSpPr>
          <p:cNvPr id="5" name="Footer Placeholder 5"/>
          <p:cNvSpPr>
            <a:spLocks noGrp="1"/>
          </p:cNvSpPr>
          <p:nvPr>
            <p:ph type="ftr" sz="quarter" idx="11"/>
          </p:nvPr>
        </p:nvSpPr>
        <p:spPr/>
        <p:txBody>
          <a:bodyPr/>
          <a:lstStyle/>
          <a:p>
            <a:endParaRPr lang="aa-ET"/>
          </a:p>
        </p:txBody>
      </p:sp>
      <p:sp>
        <p:nvSpPr>
          <p:cNvPr id="6" name="Slide Number Placeholder 6"/>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131609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9B1B275-C7F2-41D9-80D3-7D31344A13B1}" type="datetime8">
              <a:rPr lang="aa-ET" smtClean="0"/>
              <a:t>24/10/2019 11:22 carra</a:t>
            </a:fld>
            <a:endParaRPr lang="aa-ET"/>
          </a:p>
        </p:txBody>
      </p:sp>
      <p:sp>
        <p:nvSpPr>
          <p:cNvPr id="6" name="Footer Placeholder 5"/>
          <p:cNvSpPr>
            <a:spLocks noGrp="1"/>
          </p:cNvSpPr>
          <p:nvPr>
            <p:ph type="ftr" sz="quarter" idx="11"/>
          </p:nvPr>
        </p:nvSpPr>
        <p:spPr/>
        <p:txBody>
          <a:bodyPr/>
          <a:lstStyle/>
          <a:p>
            <a:endParaRPr lang="aa-ET"/>
          </a:p>
        </p:txBody>
      </p:sp>
      <p:sp>
        <p:nvSpPr>
          <p:cNvPr id="7" name="Slide Number Placeholder 6"/>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1591194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2EF20A-35B7-46C1-9453-5BE5902AAB03}" type="datetime8">
              <a:rPr lang="aa-ET" smtClean="0"/>
              <a:t>24/10/2019 11:22 carra</a:t>
            </a:fld>
            <a:endParaRPr lang="aa-ET"/>
          </a:p>
        </p:txBody>
      </p:sp>
      <p:sp>
        <p:nvSpPr>
          <p:cNvPr id="6" name="Footer Placeholder 5"/>
          <p:cNvSpPr>
            <a:spLocks noGrp="1"/>
          </p:cNvSpPr>
          <p:nvPr>
            <p:ph type="ftr" sz="quarter" idx="11"/>
          </p:nvPr>
        </p:nvSpPr>
        <p:spPr/>
        <p:txBody>
          <a:bodyPr/>
          <a:lstStyle/>
          <a:p>
            <a:endParaRPr lang="aa-ET"/>
          </a:p>
        </p:txBody>
      </p:sp>
      <p:sp>
        <p:nvSpPr>
          <p:cNvPr id="7" name="Slide Number Placeholder 6"/>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3356839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1C34FF1-0969-45F1-9841-AD4EBDDDC51B}"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21019789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EC96144-915E-4131-A22A-1918349DF373}"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903170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F739AC-3459-4D32-93EB-B568DB4395E4}"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4226744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C73D102-8F2A-4A36-B3BE-C0BA499C1D61}" type="datetime8">
              <a:rPr lang="aa-ET" smtClean="0"/>
              <a:t>24/10/2019 11:22 carra</a:t>
            </a:fld>
            <a:endParaRPr lang="aa-ET"/>
          </a:p>
        </p:txBody>
      </p:sp>
      <p:sp>
        <p:nvSpPr>
          <p:cNvPr id="4"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1476489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812B777-7401-4EFA-A3F4-04536ED898DF}" type="datetime8">
              <a:rPr lang="aa-ET" smtClean="0"/>
              <a:t>24/10/2019 11:22 carra</a:t>
            </a:fld>
            <a:endParaRPr lang="aa-ET"/>
          </a:p>
        </p:txBody>
      </p:sp>
      <p:sp>
        <p:nvSpPr>
          <p:cNvPr id="4"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2551978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8E2286-A496-4470-A51D-F0DA34D708BA}"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11164577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8FF3C8-9CE8-4BE9-BE5A-6FBA113580D8}" type="datetime8">
              <a:rPr lang="aa-ET" smtClean="0"/>
              <a:t>24/10/2019 11:22 carra</a:t>
            </a:fld>
            <a:endParaRPr lang="aa-ET"/>
          </a:p>
        </p:txBody>
      </p:sp>
      <p:sp>
        <p:nvSpPr>
          <p:cNvPr id="5" name="Footer Placeholder 4"/>
          <p:cNvSpPr>
            <a:spLocks noGrp="1"/>
          </p:cNvSpPr>
          <p:nvPr>
            <p:ph type="ftr" sz="quarter" idx="11"/>
          </p:nvPr>
        </p:nvSpPr>
        <p:spPr/>
        <p:txBody>
          <a:bodyPr/>
          <a:lstStyle/>
          <a:p>
            <a:endParaRPr lang="aa-ET"/>
          </a:p>
        </p:txBody>
      </p:sp>
      <p:sp>
        <p:nvSpPr>
          <p:cNvPr id="6" name="Slide Number Placeholder 5"/>
          <p:cNvSpPr>
            <a:spLocks noGrp="1"/>
          </p:cNvSpPr>
          <p:nvPr>
            <p:ph type="sldNum" sz="quarter" idx="12"/>
          </p:nvPr>
        </p:nvSpPr>
        <p:spPr/>
        <p:txBody>
          <a:bodyPr/>
          <a:lstStyle/>
          <a:p>
            <a:fld id="{B76ABC47-9442-4CB4-8931-51E7E8925615}" type="slidenum">
              <a:rPr lang="aa-ET" smtClean="0"/>
              <a:t>‹#›</a:t>
            </a:fld>
            <a:endParaRPr lang="aa-ET"/>
          </a:p>
        </p:txBody>
      </p:sp>
    </p:spTree>
    <p:extLst>
      <p:ext uri="{BB962C8B-B14F-4D97-AF65-F5344CB8AC3E}">
        <p14:creationId xmlns:p14="http://schemas.microsoft.com/office/powerpoint/2010/main" val="2226852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74F87D7-1ADB-48C8-8922-CDE8A2550174}" type="datetime8">
              <a:rPr lang="aa-ET" smtClean="0"/>
              <a:t>24/10/2019 11:22 carra</a:t>
            </a:fld>
            <a:endParaRPr lang="aa-ET"/>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aa-ET"/>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76ABC47-9442-4CB4-8931-51E7E8925615}" type="slidenum">
              <a:rPr lang="aa-ET" smtClean="0"/>
              <a:t>‹#›</a:t>
            </a:fld>
            <a:endParaRPr lang="aa-ET"/>
          </a:p>
        </p:txBody>
      </p:sp>
    </p:spTree>
    <p:extLst>
      <p:ext uri="{BB962C8B-B14F-4D97-AF65-F5344CB8AC3E}">
        <p14:creationId xmlns:p14="http://schemas.microsoft.com/office/powerpoint/2010/main" val="893691548"/>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hf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earth.unibuc.ro/download/romania-seturi-vectorialem%202009"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 xmlns:a16="http://schemas.microsoft.com/office/drawing/2014/main" id="{AEC8E4A2-03BD-45BA-86BE-A6371CE0A0AD}"/>
              </a:ext>
            </a:extLst>
          </p:cNvPr>
          <p:cNvSpPr>
            <a:spLocks noGrp="1"/>
          </p:cNvSpPr>
          <p:nvPr>
            <p:ph type="sldNum" sz="quarter" idx="12"/>
          </p:nvPr>
        </p:nvSpPr>
        <p:spPr>
          <a:xfrm>
            <a:off x="10352540" y="295729"/>
            <a:ext cx="838199" cy="767687"/>
          </a:xfrm>
        </p:spPr>
        <p:txBody>
          <a:bodyPr/>
          <a:lstStyle/>
          <a:p>
            <a:fld id="{B76ABC47-9442-4CB4-8931-51E7E8925615}" type="slidenum">
              <a:rPr lang="aa-ET" smtClean="0"/>
              <a:t>1</a:t>
            </a:fld>
            <a:endParaRPr lang="aa-ET" dirty="0"/>
          </a:p>
        </p:txBody>
      </p:sp>
      <p:sp>
        <p:nvSpPr>
          <p:cNvPr id="11" name="Title 6"/>
          <p:cNvSpPr>
            <a:spLocks noGrp="1"/>
          </p:cNvSpPr>
          <p:nvPr>
            <p:ph type="ctrTitle"/>
          </p:nvPr>
        </p:nvSpPr>
        <p:spPr>
          <a:xfrm>
            <a:off x="1623585" y="295729"/>
            <a:ext cx="8825658" cy="6025061"/>
          </a:xfrm>
        </p:spPr>
        <p:txBody>
          <a:bodyPr/>
          <a:lstStyle/>
          <a:p>
            <a:r>
              <a:rPr lang="en-US" sz="2400" dirty="0">
                <a:solidFill>
                  <a:schemeClr val="tx1"/>
                </a:solidFill>
                <a:latin typeface="Times New Roman" panose="02020603050405020304" pitchFamily="18" charset="0"/>
                <a:cs typeface="Times New Roman" panose="02020603050405020304" pitchFamily="18" charset="0"/>
              </a:rPr>
              <a:t>Student Name:</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a:t>
            </a:r>
            <a:r>
              <a:rPr lang="en-US" sz="2400" dirty="0" err="1">
                <a:solidFill>
                  <a:schemeClr val="tx1"/>
                </a:solidFill>
                <a:latin typeface="Times New Roman" panose="02020603050405020304" pitchFamily="18" charset="0"/>
                <a:cs typeface="Times New Roman" panose="02020603050405020304" pitchFamily="18" charset="0"/>
              </a:rPr>
              <a:t>Ionut-Mugurel</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Dragoi</a:t>
            </a:r>
            <a:r>
              <a:rPr lang="en-US" sz="2400" dirty="0">
                <a:solidFill>
                  <a:schemeClr val="tx1"/>
                </a:solidFill>
                <a:latin typeface="Times New Roman" panose="02020603050405020304" pitchFamily="18" charset="0"/>
                <a:cs typeface="Times New Roman" panose="02020603050405020304" pitchFamily="18" charset="0"/>
              </a:rPr>
              <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-Florin- Constantin Nica</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-Ileana </a:t>
            </a:r>
            <a:r>
              <a:rPr lang="en-US" sz="2400" dirty="0" err="1">
                <a:solidFill>
                  <a:schemeClr val="tx1"/>
                </a:solidFill>
                <a:latin typeface="Times New Roman" panose="02020603050405020304" pitchFamily="18" charset="0"/>
                <a:cs typeface="Times New Roman" panose="02020603050405020304" pitchFamily="18" charset="0"/>
              </a:rPr>
              <a:t>Grecu</a:t>
            </a:r>
            <a:r>
              <a:rPr lang="en-US" sz="2400" dirty="0">
                <a:solidFill>
                  <a:schemeClr val="tx1"/>
                </a:solidFill>
                <a:latin typeface="Times New Roman" panose="02020603050405020304" pitchFamily="18" charset="0"/>
                <a:cs typeface="Times New Roman" panose="02020603050405020304" pitchFamily="18" charset="0"/>
              </a:rPr>
              <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a:t>
            </a:r>
            <a:r>
              <a:rPr lang="en-US" sz="2400" dirty="0" err="1">
                <a:solidFill>
                  <a:schemeClr val="tx1"/>
                </a:solidFill>
                <a:latin typeface="Times New Roman" panose="02020603050405020304" pitchFamily="18" charset="0"/>
                <a:cs typeface="Times New Roman" panose="02020603050405020304" pitchFamily="18" charset="0"/>
              </a:rPr>
              <a:t>Iuliana</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Anisoara</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Cata</a:t>
            </a:r>
            <a:r>
              <a:rPr lang="en-US" sz="2400" dirty="0">
                <a:solidFill>
                  <a:schemeClr val="tx1"/>
                </a:solidFill>
                <a:latin typeface="Times New Roman" panose="02020603050405020304" pitchFamily="18" charset="0"/>
                <a:cs typeface="Times New Roman" panose="02020603050405020304" pitchFamily="18" charset="0"/>
              </a:rPr>
              <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Student Number:</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-1816332</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-1815320</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-1815471</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-1816309</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Assignment Title:</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Hospitality &amp; Guest Services</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Module Title: M4X01915</a:t>
            </a:r>
            <a:br>
              <a:rPr lang="en-US" sz="2400" dirty="0">
                <a:solidFill>
                  <a:schemeClr val="tx1"/>
                </a:solidFill>
                <a:latin typeface="Times New Roman" panose="02020603050405020304" pitchFamily="18" charset="0"/>
                <a:cs typeface="Times New Roman" panose="02020603050405020304" pitchFamily="18" charset="0"/>
              </a:rPr>
            </a:br>
            <a:r>
              <a:rPr lang="en-US" sz="2400" dirty="0">
                <a:solidFill>
                  <a:schemeClr val="tx1"/>
                </a:solidFill>
                <a:latin typeface="Times New Roman" panose="02020603050405020304" pitchFamily="18" charset="0"/>
                <a:cs typeface="Times New Roman" panose="02020603050405020304" pitchFamily="18" charset="0"/>
              </a:rPr>
              <a:t>Module Lecturer’s Name: </a:t>
            </a:r>
            <a:r>
              <a:rPr lang="en-US" sz="2400" dirty="0" err="1">
                <a:solidFill>
                  <a:schemeClr val="tx1"/>
                </a:solidFill>
                <a:latin typeface="Times New Roman" panose="02020603050405020304" pitchFamily="18" charset="0"/>
                <a:cs typeface="Times New Roman" panose="02020603050405020304" pitchFamily="18" charset="0"/>
              </a:rPr>
              <a:t>Olu</a:t>
            </a:r>
            <a:r>
              <a:rPr lang="en-US" sz="2400" dirty="0">
                <a:solidFill>
                  <a:schemeClr val="tx1"/>
                </a:solidFill>
                <a:latin typeface="Times New Roman" panose="02020603050405020304" pitchFamily="18" charset="0"/>
                <a:cs typeface="Times New Roman" panose="02020603050405020304" pitchFamily="18" charset="0"/>
              </a:rPr>
              <a:t> </a:t>
            </a:r>
            <a:r>
              <a:rPr lang="en-US" sz="2400" dirty="0" err="1">
                <a:solidFill>
                  <a:schemeClr val="tx1"/>
                </a:solidFill>
                <a:latin typeface="Times New Roman" panose="02020603050405020304" pitchFamily="18" charset="0"/>
                <a:cs typeface="Times New Roman" panose="02020603050405020304" pitchFamily="18" charset="0"/>
              </a:rPr>
              <a:t>Adegbite</a:t>
            </a:r>
            <a:r>
              <a:rPr lang="en-US" sz="2400" dirty="0">
                <a:solidFill>
                  <a:schemeClr val="tx1"/>
                </a:solidFill>
                <a:latin typeface="Times New Roman" panose="02020603050405020304" pitchFamily="18" charset="0"/>
                <a:cs typeface="Times New Roman" panose="02020603050405020304" pitchFamily="18" charset="0"/>
              </a:rPr>
              <a:t> </a:t>
            </a:r>
            <a:r>
              <a:rPr lang="en-US" sz="2400" i="1" dirty="0">
                <a:latin typeface="Times New Roman" panose="02020603050405020304" pitchFamily="18" charset="0"/>
                <a:ea typeface="Calibri" panose="020F0502020204030204" pitchFamily="34" charset="0"/>
                <a:cs typeface="Times New Roman" panose="02020603050405020304" pitchFamily="18" charset="0"/>
              </a:rPr>
              <a:t/>
            </a:r>
            <a:br>
              <a:rPr lang="en-US" sz="2400" i="1" dirty="0">
                <a:latin typeface="Times New Roman" panose="02020603050405020304" pitchFamily="18" charset="0"/>
                <a:ea typeface="Calibri" panose="020F0502020204030204" pitchFamily="34" charset="0"/>
                <a:cs typeface="Times New Roman" panose="02020603050405020304" pitchFamily="18" charset="0"/>
              </a:rPr>
            </a:br>
            <a:endParaRPr lang="en-US" sz="2400" i="1"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3080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 xmlns:a16="http://schemas.microsoft.com/office/drawing/2014/main" id="{EFC58ADA-FAFA-4935-B09A-2ABE7D58B1BF}"/>
              </a:ext>
            </a:extLst>
          </p:cNvPr>
          <p:cNvSpPr>
            <a:spLocks noGrp="1"/>
          </p:cNvSpPr>
          <p:nvPr>
            <p:ph type="sldNum" sz="quarter" idx="12"/>
          </p:nvPr>
        </p:nvSpPr>
        <p:spPr/>
        <p:txBody>
          <a:bodyPr/>
          <a:lstStyle/>
          <a:p>
            <a:fld id="{B76ABC47-9442-4CB4-8931-51E7E8925615}" type="slidenum">
              <a:rPr lang="aa-ET" smtClean="0"/>
              <a:t>2</a:t>
            </a:fld>
            <a:endParaRPr lang="aa-ET"/>
          </a:p>
        </p:txBody>
      </p:sp>
      <p:sp>
        <p:nvSpPr>
          <p:cNvPr id="6" name="Title 1">
            <a:extLst>
              <a:ext uri="{FF2B5EF4-FFF2-40B4-BE49-F238E27FC236}">
                <a16:creationId xmlns="" xmlns:a16="http://schemas.microsoft.com/office/drawing/2014/main" id="{FB76F591-CCAB-412C-952E-EE66CE1C7E95}"/>
              </a:ext>
            </a:extLst>
          </p:cNvPr>
          <p:cNvSpPr txBox="1">
            <a:spLocks/>
          </p:cNvSpPr>
          <p:nvPr/>
        </p:nvSpPr>
        <p:spPr>
          <a:xfrm>
            <a:off x="4184582" y="5517720"/>
            <a:ext cx="8841808" cy="332958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dirty="0" smtClean="0">
                <a:latin typeface="Times New Roman" panose="02020603050405020304" pitchFamily="18" charset="0"/>
                <a:ea typeface="Calibri" panose="020F0502020204030204" pitchFamily="34" charset="0"/>
                <a:cs typeface="Times New Roman" panose="02020603050405020304" pitchFamily="18" charset="0"/>
              </a:rPr>
              <a:t>Piatra </a:t>
            </a:r>
            <a:r>
              <a:rPr lang="en-US" dirty="0" err="1" smtClean="0">
                <a:latin typeface="Times New Roman" panose="02020603050405020304" pitchFamily="18" charset="0"/>
                <a:ea typeface="Calibri" panose="020F0502020204030204" pitchFamily="34" charset="0"/>
                <a:cs typeface="Times New Roman" panose="02020603050405020304" pitchFamily="18" charset="0"/>
              </a:rPr>
              <a:t>Craiului</a:t>
            </a:r>
            <a:r>
              <a:rPr lang="en-US" dirty="0" smtClean="0">
                <a:latin typeface="Times New Roman" panose="02020603050405020304" pitchFamily="18" charset="0"/>
                <a:ea typeface="Calibri" panose="020F0502020204030204" pitchFamily="34" charset="0"/>
                <a:cs typeface="Times New Roman" panose="02020603050405020304" pitchFamily="18" charset="0"/>
              </a:rPr>
              <a:t> Hotel</a:t>
            </a:r>
            <a:endParaRPr lang="aa-ET"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0279" y="512899"/>
            <a:ext cx="8972261" cy="4913381"/>
          </a:xfrm>
          <a:prstGeom prst="rect">
            <a:avLst/>
          </a:prstGeom>
        </p:spPr>
      </p:pic>
    </p:spTree>
    <p:extLst>
      <p:ext uri="{BB962C8B-B14F-4D97-AF65-F5344CB8AC3E}">
        <p14:creationId xmlns:p14="http://schemas.microsoft.com/office/powerpoint/2010/main" val="3845733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D7AF7A-C80C-4EC7-A712-D7C829280EB7}"/>
              </a:ext>
            </a:extLst>
          </p:cNvPr>
          <p:cNvSpPr>
            <a:spLocks noGrp="1"/>
          </p:cNvSpPr>
          <p:nvPr>
            <p:ph type="title"/>
          </p:nvPr>
        </p:nvSpPr>
        <p:spPr>
          <a:xfrm>
            <a:off x="1469788" y="679572"/>
            <a:ext cx="8831634" cy="965352"/>
          </a:xfrm>
        </p:spPr>
        <p:txBody>
          <a:bodyPr/>
          <a:lstStyle/>
          <a:p>
            <a:r>
              <a:rPr lang="en-US" dirty="0" smtClean="0">
                <a:latin typeface="Times New Roman" panose="02020603050405020304" pitchFamily="18" charset="0"/>
                <a:cs typeface="Times New Roman" panose="02020603050405020304" pitchFamily="18" charset="0"/>
              </a:rPr>
              <a:t>Introduction</a:t>
            </a:r>
            <a:endParaRPr lang="aa-ET"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12D454A9-91D2-474A-8DF8-BD3D47E8DC59}"/>
              </a:ext>
            </a:extLst>
          </p:cNvPr>
          <p:cNvSpPr>
            <a:spLocks noGrp="1"/>
          </p:cNvSpPr>
          <p:nvPr>
            <p:ph idx="1"/>
          </p:nvPr>
        </p:nvSpPr>
        <p:spPr/>
        <p:txBody>
          <a:bodyPr/>
          <a:lstStyle/>
          <a:p>
            <a:r>
              <a:rPr lang="en-US" sz="2400" dirty="0" smtClean="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The purpose of this task is to identify how customer satisfaction enhances with the help of services. Piatra </a:t>
            </a:r>
            <a:r>
              <a:rPr lang="en-US" dirty="0" err="1">
                <a:latin typeface="Times New Roman" panose="02020603050405020304" pitchFamily="18" charset="0"/>
                <a:cs typeface="Times New Roman" panose="02020603050405020304" pitchFamily="18" charset="0"/>
              </a:rPr>
              <a:t>Craiului</a:t>
            </a:r>
            <a:r>
              <a:rPr lang="en-US" dirty="0">
                <a:latin typeface="Times New Roman" panose="02020603050405020304" pitchFamily="18" charset="0"/>
                <a:cs typeface="Times New Roman" panose="02020603050405020304" pitchFamily="18" charset="0"/>
              </a:rPr>
              <a:t> hotel is used for this task. Customer satisfaction is achieved by improving the quality of services provided by the hotel. Customer appreciates hotel staff and management when they realized that they continuously improve their services from experience. Piatra </a:t>
            </a:r>
            <a:r>
              <a:rPr lang="en-US" dirty="0" err="1">
                <a:latin typeface="Times New Roman" panose="02020603050405020304" pitchFamily="18" charset="0"/>
                <a:cs typeface="Times New Roman" panose="02020603050405020304" pitchFamily="18" charset="0"/>
              </a:rPr>
              <a:t>Craiului</a:t>
            </a:r>
            <a:r>
              <a:rPr lang="en-US" dirty="0">
                <a:latin typeface="Times New Roman" panose="02020603050405020304" pitchFamily="18" charset="0"/>
                <a:cs typeface="Times New Roman" panose="02020603050405020304" pitchFamily="18" charset="0"/>
              </a:rPr>
              <a:t> hotel I choose for this task, this hotel located in Romania. Piatra </a:t>
            </a:r>
            <a:r>
              <a:rPr lang="en-US" dirty="0" err="1">
                <a:latin typeface="Times New Roman" panose="02020603050405020304" pitchFamily="18" charset="0"/>
                <a:cs typeface="Times New Roman" panose="02020603050405020304" pitchFamily="18" charset="0"/>
              </a:rPr>
              <a:t>Craiului</a:t>
            </a:r>
            <a:r>
              <a:rPr lang="en-US" dirty="0">
                <a:latin typeface="Times New Roman" panose="02020603050405020304" pitchFamily="18" charset="0"/>
                <a:cs typeface="Times New Roman" panose="02020603050405020304" pitchFamily="18" charset="0"/>
              </a:rPr>
              <a:t> hotel has 29 twins' rooms and 9 matrimonial rooms. This hotel is 40 meters away from </a:t>
            </a:r>
            <a:r>
              <a:rPr lang="en-US" dirty="0" err="1">
                <a:latin typeface="Times New Roman" panose="02020603050405020304" pitchFamily="18" charset="0"/>
                <a:cs typeface="Times New Roman" panose="02020603050405020304" pitchFamily="18" charset="0"/>
              </a:rPr>
              <a:t>Cheile</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Graddistei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Fundata</a:t>
            </a:r>
            <a:r>
              <a:rPr lang="en-US" dirty="0">
                <a:latin typeface="Times New Roman" panose="02020603050405020304" pitchFamily="18" charset="0"/>
                <a:cs typeface="Times New Roman" panose="02020603050405020304" pitchFamily="18" charset="0"/>
              </a:rPr>
              <a:t>.</a:t>
            </a:r>
          </a:p>
          <a:p>
            <a:endParaRPr lang="en-US" dirty="0">
              <a:latin typeface="Times New Roman" panose="02020603050405020304" pitchFamily="18" charset="0"/>
              <a:cs typeface="Times New Roman" panose="02020603050405020304" pitchFamily="18" charset="0"/>
            </a:endParaRPr>
          </a:p>
          <a:p>
            <a:endParaRPr lang="aa-ET" dirty="0"/>
          </a:p>
        </p:txBody>
      </p:sp>
      <p:sp>
        <p:nvSpPr>
          <p:cNvPr id="4" name="Slide Number Placeholder 3">
            <a:extLst>
              <a:ext uri="{FF2B5EF4-FFF2-40B4-BE49-F238E27FC236}">
                <a16:creationId xmlns="" xmlns:a16="http://schemas.microsoft.com/office/drawing/2014/main" id="{1C705D0B-B176-4D18-AAC6-C28CB7343D65}"/>
              </a:ext>
            </a:extLst>
          </p:cNvPr>
          <p:cNvSpPr>
            <a:spLocks noGrp="1"/>
          </p:cNvSpPr>
          <p:nvPr>
            <p:ph type="sldNum" sz="quarter" idx="12"/>
          </p:nvPr>
        </p:nvSpPr>
        <p:spPr/>
        <p:txBody>
          <a:bodyPr/>
          <a:lstStyle/>
          <a:p>
            <a:fld id="{B76ABC47-9442-4CB4-8931-51E7E8925615}" type="slidenum">
              <a:rPr lang="aa-ET" smtClean="0"/>
              <a:t>3</a:t>
            </a:fld>
            <a:endParaRPr lang="aa-ET"/>
          </a:p>
        </p:txBody>
      </p:sp>
    </p:spTree>
    <p:extLst>
      <p:ext uri="{BB962C8B-B14F-4D97-AF65-F5344CB8AC3E}">
        <p14:creationId xmlns:p14="http://schemas.microsoft.com/office/powerpoint/2010/main" val="6401067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57F0E65-00ED-436B-A85A-2EEEAA9D7979}"/>
              </a:ext>
            </a:extLst>
          </p:cNvPr>
          <p:cNvSpPr>
            <a:spLocks noGrp="1"/>
          </p:cNvSpPr>
          <p:nvPr>
            <p:ph type="title"/>
          </p:nvPr>
        </p:nvSpPr>
        <p:spPr>
          <a:xfrm>
            <a:off x="1001261" y="795130"/>
            <a:ext cx="9049573" cy="1058118"/>
          </a:xfrm>
        </p:spPr>
        <p:txBody>
          <a:bodyPr/>
          <a:lstStyle/>
          <a:p>
            <a:r>
              <a:rPr lang="en-US" dirty="0">
                <a:latin typeface="Times New Roman" panose="02020603050405020304" pitchFamily="18" charset="0"/>
                <a:cs typeface="Times New Roman" panose="02020603050405020304" pitchFamily="18" charset="0"/>
              </a:rPr>
              <a:t>Disney Service Model</a:t>
            </a:r>
            <a:endParaRPr lang="aa-ET"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 xmlns:a16="http://schemas.microsoft.com/office/drawing/2014/main" id="{9F829649-0E9F-41C1-BBFA-6CF3F823A04F}"/>
              </a:ext>
            </a:extLst>
          </p:cNvPr>
          <p:cNvSpPr>
            <a:spLocks noGrp="1"/>
          </p:cNvSpPr>
          <p:nvPr>
            <p:ph idx="1"/>
          </p:nvPr>
        </p:nvSpPr>
        <p:spPr/>
        <p:txBody>
          <a:bodyPr>
            <a:noAutofit/>
          </a:bodyPr>
          <a:lstStyle/>
          <a:p>
            <a:pPr marL="0" indent="0">
              <a:buNone/>
            </a:pPr>
            <a:r>
              <a:rPr lang="en-US" dirty="0">
                <a:latin typeface="Times New Roman" panose="02020603050405020304" pitchFamily="18" charset="0"/>
                <a:cs typeface="Times New Roman" panose="02020603050405020304" pitchFamily="18" charset="0"/>
              </a:rPr>
              <a:t>Customers are those people who need assistance. Customers are the reason to hotel staff have a job. good customer services mean taking some extra steps to help customers without being asked. The Disney service model is best for hospitality in the hotel. There are some components of the Disney service model which help to improve customer services in Hotels. These components are listed below: </a:t>
            </a:r>
            <a:endParaRPr lang="en-US" dirty="0" smtClean="0">
              <a:latin typeface="Times New Roman" panose="02020603050405020304" pitchFamily="18" charset="0"/>
              <a:cs typeface="Times New Roman" panose="02020603050405020304" pitchFamily="18" charset="0"/>
            </a:endParaRPr>
          </a:p>
          <a:p>
            <a:pPr lvl="1"/>
            <a:r>
              <a:rPr lang="en-US" sz="2000" b="1" dirty="0">
                <a:latin typeface="Times New Roman" panose="02020603050405020304" pitchFamily="18" charset="0"/>
                <a:cs typeface="Times New Roman" panose="02020603050405020304" pitchFamily="18" charset="0"/>
              </a:rPr>
              <a:t>Smile </a:t>
            </a:r>
          </a:p>
          <a:p>
            <a:r>
              <a:rPr lang="en-US" dirty="0">
                <a:latin typeface="Times New Roman" panose="02020603050405020304" pitchFamily="18" charset="0"/>
                <a:cs typeface="Times New Roman" panose="02020603050405020304" pitchFamily="18" charset="0"/>
              </a:rPr>
              <a:t>Greater customer services consist of small things in which the most important component is a smile. Hotel staff goal is not just getting hotel customer to buy, eat and go but along with products services is also very important to bring more customers. A simple action can have the best impact on customers. No matter how you interact with via call, chat, email and by face, a good attitude will change customers thinking about the hotel. According to research smile increases confidence by up to 10%. </a:t>
            </a:r>
          </a:p>
        </p:txBody>
      </p:sp>
      <p:sp>
        <p:nvSpPr>
          <p:cNvPr id="5" name="Slide Number Placeholder 4">
            <a:extLst>
              <a:ext uri="{FF2B5EF4-FFF2-40B4-BE49-F238E27FC236}">
                <a16:creationId xmlns="" xmlns:a16="http://schemas.microsoft.com/office/drawing/2014/main" id="{BC685B32-032C-4911-8E18-AD1A5E4351DE}"/>
              </a:ext>
            </a:extLst>
          </p:cNvPr>
          <p:cNvSpPr>
            <a:spLocks noGrp="1"/>
          </p:cNvSpPr>
          <p:nvPr>
            <p:ph type="sldNum" sz="quarter" idx="12"/>
          </p:nvPr>
        </p:nvSpPr>
        <p:spPr/>
        <p:txBody>
          <a:bodyPr/>
          <a:lstStyle/>
          <a:p>
            <a:fld id="{B76ABC47-9442-4CB4-8931-51E7E8925615}" type="slidenum">
              <a:rPr lang="aa-ET" smtClean="0"/>
              <a:t>4</a:t>
            </a:fld>
            <a:endParaRPr lang="aa-ET"/>
          </a:p>
        </p:txBody>
      </p:sp>
    </p:spTree>
    <p:extLst>
      <p:ext uri="{BB962C8B-B14F-4D97-AF65-F5344CB8AC3E}">
        <p14:creationId xmlns:p14="http://schemas.microsoft.com/office/powerpoint/2010/main" val="240323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7AF07E1F-FDF9-4DC6-9516-3C31891E9F0A}"/>
              </a:ext>
            </a:extLst>
          </p:cNvPr>
          <p:cNvSpPr>
            <a:spLocks noGrp="1"/>
          </p:cNvSpPr>
          <p:nvPr>
            <p:ph idx="1"/>
          </p:nvPr>
        </p:nvSpPr>
        <p:spPr>
          <a:xfrm>
            <a:off x="828992" y="713862"/>
            <a:ext cx="8946541" cy="4568189"/>
          </a:xfrm>
        </p:spPr>
        <p:txBody>
          <a:bodyPr>
            <a:normAutofit fontScale="92500"/>
          </a:bodyPr>
          <a:lstStyle/>
          <a:p>
            <a:pPr lvl="1"/>
            <a:r>
              <a:rPr lang="en-US" sz="2200" dirty="0">
                <a:latin typeface="Times New Roman" panose="02020603050405020304" pitchFamily="18" charset="0"/>
                <a:cs typeface="Times New Roman" panose="02020603050405020304" pitchFamily="18" charset="0"/>
              </a:rPr>
              <a:t>	</a:t>
            </a:r>
            <a:r>
              <a:rPr lang="en-US" sz="2200" b="1" dirty="0">
                <a:latin typeface="Times New Roman" panose="02020603050405020304" pitchFamily="18" charset="0"/>
                <a:cs typeface="Times New Roman" panose="02020603050405020304" pitchFamily="18" charset="0"/>
              </a:rPr>
              <a:t>Make Eye </a:t>
            </a:r>
            <a:r>
              <a:rPr lang="en-US" sz="2200" b="1" dirty="0" smtClean="0">
                <a:latin typeface="Times New Roman" panose="02020603050405020304" pitchFamily="18" charset="0"/>
                <a:cs typeface="Times New Roman" panose="02020603050405020304" pitchFamily="18" charset="0"/>
              </a:rPr>
              <a:t>Contact</a:t>
            </a:r>
            <a:endParaRPr lang="en-US" sz="2200" dirty="0">
              <a:latin typeface="Times New Roman" panose="02020603050405020304" pitchFamily="18" charset="0"/>
              <a:cs typeface="Times New Roman" panose="02020603050405020304" pitchFamily="18" charset="0"/>
            </a:endParaRPr>
          </a:p>
          <a:p>
            <a:r>
              <a:rPr lang="en-US" sz="2200" dirty="0">
                <a:latin typeface="Times New Roman" panose="02020603050405020304" pitchFamily="18" charset="0"/>
                <a:cs typeface="Times New Roman" panose="02020603050405020304" pitchFamily="18" charset="0"/>
              </a:rPr>
              <a:t>Make eye contact is most important because it making your customers feel that they are most important for you and make them feel more special. If the customer enters a hotel don't duck head and not pretend like you are busy. Eye contact helps to understand what is going on in customers' minds. When a person makes eye contact then he/she pick up many signals mostly in case of children because children are very honest in their eye signals. Look don’t stare, avoid focusing too hard.  When making eye contact with a smile then it shows a positive signal and which you happy to see you, customers. There are different meanings of eye contact like direct eye contact is a sign of integrity and honesty. While in a Muslims country eye contact between different gender is not a good sign while eye contact between the same gender is a sign of sincerity. So, it's important to make eye contact according to the situation, it is very necessary for business g growth and customer satisfaction. </a:t>
            </a:r>
          </a:p>
          <a:p>
            <a:endParaRPr lang="en-US" dirty="0">
              <a:latin typeface="Times New Roman" panose="02020603050405020304" pitchFamily="18" charset="0"/>
              <a:cs typeface="Times New Roman" panose="02020603050405020304" pitchFamily="18" charset="0"/>
            </a:endParaRPr>
          </a:p>
          <a:p>
            <a:pPr marL="457200" indent="-457200">
              <a:buFont typeface="+mj-lt"/>
              <a:buAutoNum type="arabicPeriod"/>
            </a:pPr>
            <a:endParaRPr lang="aa-ET" dirty="0"/>
          </a:p>
        </p:txBody>
      </p:sp>
      <p:sp>
        <p:nvSpPr>
          <p:cNvPr id="4" name="Slide Number Placeholder 3">
            <a:extLst>
              <a:ext uri="{FF2B5EF4-FFF2-40B4-BE49-F238E27FC236}">
                <a16:creationId xmlns="" xmlns:a16="http://schemas.microsoft.com/office/drawing/2014/main" id="{19524A75-E09E-4E91-A329-087F482598C0}"/>
              </a:ext>
            </a:extLst>
          </p:cNvPr>
          <p:cNvSpPr>
            <a:spLocks noGrp="1"/>
          </p:cNvSpPr>
          <p:nvPr>
            <p:ph type="sldNum" sz="quarter" idx="12"/>
          </p:nvPr>
        </p:nvSpPr>
        <p:spPr/>
        <p:txBody>
          <a:bodyPr/>
          <a:lstStyle/>
          <a:p>
            <a:fld id="{B76ABC47-9442-4CB4-8931-51E7E8925615}" type="slidenum">
              <a:rPr lang="aa-ET" smtClean="0"/>
              <a:t>5</a:t>
            </a:fld>
            <a:endParaRPr lang="aa-ET"/>
          </a:p>
        </p:txBody>
      </p:sp>
    </p:spTree>
    <p:extLst>
      <p:ext uri="{BB962C8B-B14F-4D97-AF65-F5344CB8AC3E}">
        <p14:creationId xmlns:p14="http://schemas.microsoft.com/office/powerpoint/2010/main" val="1703528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C4EAABAD-DC86-4A13-96E6-A3B4891AE637}"/>
              </a:ext>
            </a:extLst>
          </p:cNvPr>
          <p:cNvSpPr>
            <a:spLocks noGrp="1"/>
          </p:cNvSpPr>
          <p:nvPr>
            <p:ph idx="1"/>
          </p:nvPr>
        </p:nvSpPr>
        <p:spPr>
          <a:xfrm>
            <a:off x="1274762" y="679572"/>
            <a:ext cx="8946541" cy="4195481"/>
          </a:xfrm>
        </p:spPr>
        <p:txBody>
          <a:bodyPr>
            <a:noAutofit/>
          </a:bodyPr>
          <a:lstStyle/>
          <a:p>
            <a:pPr lvl="1"/>
            <a:r>
              <a:rPr lang="en-US" sz="2000" b="1" dirty="0">
                <a:latin typeface="Times New Roman" panose="02020603050405020304" pitchFamily="18" charset="0"/>
                <a:cs typeface="Times New Roman" panose="02020603050405020304" pitchFamily="18" charset="0"/>
              </a:rPr>
              <a:t>Respect and Welcome all Guest</a:t>
            </a:r>
          </a:p>
          <a:p>
            <a:r>
              <a:rPr lang="en-US" dirty="0">
                <a:latin typeface="Times New Roman" panose="02020603050405020304" pitchFamily="18" charset="0"/>
                <a:cs typeface="Times New Roman" panose="02020603050405020304" pitchFamily="18" charset="0"/>
              </a:rPr>
              <a:t>Give respect to the customer and warmly welcome all guests in a hotel to make them feel special. Its the responsibility of hotel staff to make guests feel wanted. This is the rule of the world give respect and take respect if hotel staff and management properly welcome all customers with smile and respect then it's a good impression on customers, they feel that they are special for the hotel. Word is a very powerful tool, the words that come out of our mouth show that how we feel about other people and how they feel about our place. Customers can base their perception of hotel and hotel staff on staff attitude. So, it’s important for hotel reputation that they warmly welcome their all guests with respect. </a:t>
            </a:r>
          </a:p>
          <a:p>
            <a:pPr lvl="1"/>
            <a:r>
              <a:rPr lang="en-US" sz="2000" b="1" dirty="0">
                <a:latin typeface="Times New Roman" panose="02020603050405020304" pitchFamily="18" charset="0"/>
                <a:cs typeface="Times New Roman" panose="02020603050405020304" pitchFamily="18" charset="0"/>
              </a:rPr>
              <a:t>Value the Magic</a:t>
            </a:r>
          </a:p>
          <a:p>
            <a:r>
              <a:rPr lang="en-US" dirty="0">
                <a:latin typeface="Times New Roman" panose="02020603050405020304" pitchFamily="18" charset="0"/>
                <a:cs typeface="Times New Roman" panose="02020603050405020304" pitchFamily="18" charset="0"/>
              </a:rPr>
              <a:t>Words are like magic in customer services. When customers visit a hotel to make them feel that they are the center of our world. When there is some issue with the customer than try to solve their problems, don’t pretend that you don’t care. Hotel staff focuses on creating magic for guests and not thinking about their issues.</a:t>
            </a:r>
          </a:p>
          <a:p>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 xmlns:a16="http://schemas.microsoft.com/office/drawing/2014/main" id="{211D59DF-B9CE-49B0-86D3-4D78493AD563}"/>
              </a:ext>
            </a:extLst>
          </p:cNvPr>
          <p:cNvSpPr>
            <a:spLocks noGrp="1"/>
          </p:cNvSpPr>
          <p:nvPr>
            <p:ph type="sldNum" sz="quarter" idx="12"/>
          </p:nvPr>
        </p:nvSpPr>
        <p:spPr/>
        <p:txBody>
          <a:bodyPr/>
          <a:lstStyle/>
          <a:p>
            <a:fld id="{B76ABC47-9442-4CB4-8931-51E7E8925615}" type="slidenum">
              <a:rPr lang="aa-ET" smtClean="0"/>
              <a:t>6</a:t>
            </a:fld>
            <a:endParaRPr lang="aa-ET"/>
          </a:p>
        </p:txBody>
      </p:sp>
    </p:spTree>
    <p:extLst>
      <p:ext uri="{BB962C8B-B14F-4D97-AF65-F5344CB8AC3E}">
        <p14:creationId xmlns:p14="http://schemas.microsoft.com/office/powerpoint/2010/main" val="1094744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3A65ED4F-1EFB-4E97-963B-48B4E1EBD100}"/>
              </a:ext>
            </a:extLst>
          </p:cNvPr>
          <p:cNvSpPr>
            <a:spLocks noGrp="1"/>
          </p:cNvSpPr>
          <p:nvPr>
            <p:ph idx="1"/>
          </p:nvPr>
        </p:nvSpPr>
        <p:spPr>
          <a:xfrm>
            <a:off x="1046162" y="509868"/>
            <a:ext cx="8946541" cy="6348132"/>
          </a:xfrm>
        </p:spPr>
        <p:txBody>
          <a:bodyPr>
            <a:normAutofit/>
          </a:bodyPr>
          <a:lstStyle/>
          <a:p>
            <a:pPr lvl="1"/>
            <a:r>
              <a:rPr lang="en-US" sz="2000" b="1" dirty="0">
                <a:latin typeface="Times New Roman" panose="02020603050405020304" pitchFamily="18" charset="0"/>
                <a:cs typeface="Times New Roman" panose="02020603050405020304" pitchFamily="18" charset="0"/>
              </a:rPr>
              <a:t>Initiate Guest Contact</a:t>
            </a:r>
          </a:p>
          <a:p>
            <a:r>
              <a:rPr lang="en-US" dirty="0">
                <a:latin typeface="Times New Roman" panose="02020603050405020304" pitchFamily="18" charset="0"/>
                <a:cs typeface="Times New Roman" panose="02020603050405020304" pitchFamily="18" charset="0"/>
              </a:rPr>
              <a:t>Attractively initiate contact with customers by asking their names and using them in a conversation. This is known as being aggressively friendly. Take the first step to contact the guest. Just ask a simple question to start contact with customers.</a:t>
            </a:r>
          </a:p>
          <a:p>
            <a:pPr lvl="1"/>
            <a:r>
              <a:rPr lang="en-US" sz="2000" b="1" dirty="0">
                <a:latin typeface="Times New Roman" panose="02020603050405020304" pitchFamily="18" charset="0"/>
                <a:cs typeface="Times New Roman" panose="02020603050405020304" pitchFamily="18" charset="0"/>
              </a:rPr>
              <a:t>Creative Service Solution</a:t>
            </a:r>
          </a:p>
          <a:p>
            <a:r>
              <a:rPr lang="en-US" dirty="0">
                <a:latin typeface="Times New Roman" panose="02020603050405020304" pitchFamily="18" charset="0"/>
                <a:cs typeface="Times New Roman" panose="02020603050405020304" pitchFamily="18" charset="0"/>
              </a:rPr>
              <a:t>If the guests are in trouble then find the best creative solution to solve their problems. For example, if a person visits the hotel and wants to enjoy their time but he/she leave the hotel because he/ she ill then the best solution is that send some soup like chicken or vegetable soup along with getting well soon card. This is the best and creative solution to make their guests feel special.</a:t>
            </a:r>
          </a:p>
          <a:p>
            <a:pPr lvl="1"/>
            <a:r>
              <a:rPr lang="en-US" sz="2000" b="1" dirty="0">
                <a:latin typeface="Times New Roman" panose="02020603050405020304" pitchFamily="18" charset="0"/>
                <a:cs typeface="Times New Roman" panose="02020603050405020304" pitchFamily="18" charset="0"/>
              </a:rPr>
              <a:t>End with a Thank You</a:t>
            </a:r>
          </a:p>
          <a:p>
            <a:r>
              <a:rPr lang="en-US" dirty="0">
                <a:latin typeface="Times New Roman" panose="02020603050405020304" pitchFamily="18" charset="0"/>
                <a:cs typeface="Times New Roman" panose="02020603050405020304" pitchFamily="18" charset="0"/>
              </a:rPr>
              <a:t>Wordplay very important role in customer services. There is not book and training for learning customer services, encourage staff to used their personality to handle customers. Show sincerity with customers and thanks to them properly at the end to make the guest experience best and exceptional.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 xmlns:a16="http://schemas.microsoft.com/office/drawing/2014/main" id="{6EC536B5-8520-4656-BAE0-7875F3847494}"/>
              </a:ext>
            </a:extLst>
          </p:cNvPr>
          <p:cNvSpPr>
            <a:spLocks noGrp="1"/>
          </p:cNvSpPr>
          <p:nvPr>
            <p:ph type="sldNum" sz="quarter" idx="12"/>
          </p:nvPr>
        </p:nvSpPr>
        <p:spPr/>
        <p:txBody>
          <a:bodyPr/>
          <a:lstStyle/>
          <a:p>
            <a:fld id="{B76ABC47-9442-4CB4-8931-51E7E8925615}" type="slidenum">
              <a:rPr lang="aa-ET" smtClean="0"/>
              <a:t>7</a:t>
            </a:fld>
            <a:endParaRPr lang="aa-ET"/>
          </a:p>
        </p:txBody>
      </p:sp>
    </p:spTree>
    <p:extLst>
      <p:ext uri="{BB962C8B-B14F-4D97-AF65-F5344CB8AC3E}">
        <p14:creationId xmlns:p14="http://schemas.microsoft.com/office/powerpoint/2010/main" val="979951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5A1F4DE-20FA-4BB2-A41C-79CE0AB44953}"/>
              </a:ext>
            </a:extLst>
          </p:cNvPr>
          <p:cNvSpPr>
            <a:spLocks noGrp="1"/>
          </p:cNvSpPr>
          <p:nvPr>
            <p:ph type="title"/>
          </p:nvPr>
        </p:nvSpPr>
        <p:spPr>
          <a:xfrm>
            <a:off x="1316461" y="0"/>
            <a:ext cx="9036079" cy="1489544"/>
          </a:xfrm>
        </p:spPr>
        <p:txBody>
          <a:bodyPr/>
          <a:lstStyle/>
          <a:p>
            <a:pPr lvl="0"/>
            <a:r>
              <a:rPr lang="en-US" sz="3600" b="1" dirty="0">
                <a:latin typeface="Times New Roman" panose="02020603050405020304" pitchFamily="18" charset="0"/>
                <a:cs typeface="Times New Roman" panose="02020603050405020304" pitchFamily="18" charset="0"/>
              </a:rPr>
              <a:t>Seven Deadly Sins of Services to Avoid </a:t>
            </a:r>
          </a:p>
        </p:txBody>
      </p:sp>
      <p:sp>
        <p:nvSpPr>
          <p:cNvPr id="3" name="Content Placeholder 2">
            <a:extLst>
              <a:ext uri="{FF2B5EF4-FFF2-40B4-BE49-F238E27FC236}">
                <a16:creationId xmlns="" xmlns:a16="http://schemas.microsoft.com/office/drawing/2014/main" id="{02293473-8DC5-4E1A-9787-054AC8FEC5D3}"/>
              </a:ext>
            </a:extLst>
          </p:cNvPr>
          <p:cNvSpPr>
            <a:spLocks noGrp="1"/>
          </p:cNvSpPr>
          <p:nvPr>
            <p:ph idx="1"/>
          </p:nvPr>
        </p:nvSpPr>
        <p:spPr>
          <a:xfrm>
            <a:off x="188913" y="744772"/>
            <a:ext cx="10163627" cy="5964638"/>
          </a:xfrm>
        </p:spPr>
        <p:txBody>
          <a:bodyPr>
            <a:noAutofit/>
          </a:bodyPr>
          <a:lstStyle/>
          <a:p>
            <a:r>
              <a:rPr lang="en-US" dirty="0">
                <a:latin typeface="Times New Roman" panose="02020603050405020304" pitchFamily="18" charset="0"/>
                <a:cs typeface="Times New Roman" panose="02020603050405020304" pitchFamily="18" charset="0"/>
              </a:rPr>
              <a:t>Some sins should be avoided to improve customer services. These sins impact customer relationships. These sins are listed below:</a:t>
            </a:r>
          </a:p>
          <a:p>
            <a:pPr lvl="1"/>
            <a:r>
              <a:rPr lang="en-US" sz="2000" b="1" dirty="0">
                <a:latin typeface="Times New Roman" panose="02020603050405020304" pitchFamily="18" charset="0"/>
                <a:cs typeface="Times New Roman" panose="02020603050405020304" pitchFamily="18" charset="0"/>
              </a:rPr>
              <a:t>Apathy </a:t>
            </a:r>
          </a:p>
          <a:p>
            <a:r>
              <a:rPr lang="en-US" dirty="0">
                <a:latin typeface="Times New Roman" panose="02020603050405020304" pitchFamily="18" charset="0"/>
                <a:cs typeface="Times New Roman" panose="02020603050405020304" pitchFamily="18" charset="0"/>
              </a:rPr>
              <a:t>Customer issues and problems are important for them and they expect that their problems and issues are also important for hotel staff and management. Client apathy does not mean that they don't like anything in your hotel and services. When the staff shows that they don't care about customers' problems then the customer will be upset and they don't like such behavior.</a:t>
            </a:r>
          </a:p>
          <a:p>
            <a:pPr lvl="1"/>
            <a:r>
              <a:rPr lang="en-US" sz="2000" b="1" dirty="0">
                <a:latin typeface="Times New Roman" panose="02020603050405020304" pitchFamily="18" charset="0"/>
                <a:cs typeface="Times New Roman" panose="02020603050405020304" pitchFamily="18" charset="0"/>
              </a:rPr>
              <a:t>Brush-Off’</a:t>
            </a:r>
          </a:p>
          <a:p>
            <a:r>
              <a:rPr lang="en-US" dirty="0">
                <a:latin typeface="Times New Roman" panose="02020603050405020304" pitchFamily="18" charset="0"/>
                <a:cs typeface="Times New Roman" panose="02020603050405020304" pitchFamily="18" charset="0"/>
              </a:rPr>
              <a:t>When you give time to specific customers and not focus on all customers then some customers feel that they are ignored by hotel staff. Ignorance is not good for customer services, when any customer visits your hotel then they want full attention and warmly welcome. Bruch-off is a bad impression on customers.</a:t>
            </a:r>
          </a:p>
          <a:p>
            <a:pPr lvl="1"/>
            <a:r>
              <a:rPr lang="en-US" sz="2000" b="1" dirty="0">
                <a:latin typeface="Times New Roman" panose="02020603050405020304" pitchFamily="18" charset="0"/>
                <a:cs typeface="Times New Roman" panose="02020603050405020304" pitchFamily="18" charset="0"/>
              </a:rPr>
              <a:t>Coldness</a:t>
            </a:r>
          </a:p>
          <a:p>
            <a:r>
              <a:rPr lang="en-US" dirty="0">
                <a:latin typeface="Times New Roman" panose="02020603050405020304" pitchFamily="18" charset="0"/>
                <a:cs typeface="Times New Roman" panose="02020603050405020304" pitchFamily="18" charset="0"/>
              </a:rPr>
              <a:t>Coldness comes when brush-off and apathy combined and at their worst case. Hotel staff and management not able to understand the customer face problem and in trouble. According to rule stay warm and focus on one person at a time to understand his/her impression, gesture, needs, and requirements.</a:t>
            </a:r>
          </a:p>
          <a:p>
            <a:pPr algn="just"/>
            <a:endParaRPr lang="en-US" sz="18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 xmlns:a16="http://schemas.microsoft.com/office/drawing/2014/main" id="{9ABDE88B-1E16-44C5-A07F-6F9FEF63FA89}"/>
              </a:ext>
            </a:extLst>
          </p:cNvPr>
          <p:cNvSpPr>
            <a:spLocks noGrp="1"/>
          </p:cNvSpPr>
          <p:nvPr>
            <p:ph type="sldNum" sz="quarter" idx="12"/>
          </p:nvPr>
        </p:nvSpPr>
        <p:spPr/>
        <p:txBody>
          <a:bodyPr/>
          <a:lstStyle/>
          <a:p>
            <a:fld id="{B76ABC47-9442-4CB4-8931-51E7E8925615}" type="slidenum">
              <a:rPr lang="aa-ET" smtClean="0"/>
              <a:t>8</a:t>
            </a:fld>
            <a:endParaRPr lang="aa-ET"/>
          </a:p>
        </p:txBody>
      </p:sp>
    </p:spTree>
    <p:extLst>
      <p:ext uri="{BB962C8B-B14F-4D97-AF65-F5344CB8AC3E}">
        <p14:creationId xmlns:p14="http://schemas.microsoft.com/office/powerpoint/2010/main" val="167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2F5AC253-9EF3-46C3-BE93-3CC9EBB38035}"/>
              </a:ext>
            </a:extLst>
          </p:cNvPr>
          <p:cNvSpPr>
            <a:spLocks noGrp="1"/>
          </p:cNvSpPr>
          <p:nvPr>
            <p:ph idx="1"/>
          </p:nvPr>
        </p:nvSpPr>
        <p:spPr>
          <a:xfrm>
            <a:off x="345892" y="679572"/>
            <a:ext cx="10315258" cy="6446520"/>
          </a:xfrm>
        </p:spPr>
        <p:txBody>
          <a:bodyPr>
            <a:normAutofit lnSpcReduction="10000"/>
          </a:bodyPr>
          <a:lstStyle/>
          <a:p>
            <a:pPr lvl="1"/>
            <a:r>
              <a:rPr lang="en-US" sz="2000" b="1" dirty="0">
                <a:latin typeface="Times New Roman" panose="02020603050405020304" pitchFamily="18" charset="0"/>
                <a:cs typeface="Times New Roman" panose="02020603050405020304" pitchFamily="18" charset="0"/>
              </a:rPr>
              <a:t>Condescension</a:t>
            </a:r>
          </a:p>
          <a:p>
            <a:r>
              <a:rPr lang="en-US" dirty="0">
                <a:latin typeface="Times New Roman" panose="02020603050405020304" pitchFamily="18" charset="0"/>
                <a:cs typeface="Times New Roman" panose="02020603050405020304" pitchFamily="18" charset="0"/>
              </a:rPr>
              <a:t>When a hotel staff uses jargon word that does not sound like what guest and customer use. Most of the time staff mimic customer language and avoid using hotel jargon. It's not good for customer relationships and having a bad impact on customers.</a:t>
            </a:r>
          </a:p>
          <a:p>
            <a:pPr lvl="1"/>
            <a:r>
              <a:rPr lang="en-US" sz="2000" b="1" dirty="0">
                <a:latin typeface="Times New Roman" panose="02020603050405020304" pitchFamily="18" charset="0"/>
                <a:cs typeface="Times New Roman" panose="02020603050405020304" pitchFamily="18" charset="0"/>
              </a:rPr>
              <a:t>Robotics </a:t>
            </a:r>
          </a:p>
          <a:p>
            <a:r>
              <a:rPr lang="en-US" dirty="0">
                <a:latin typeface="Times New Roman" panose="02020603050405020304" pitchFamily="18" charset="0"/>
                <a:cs typeface="Times New Roman" panose="02020603050405020304" pitchFamily="18" charset="0"/>
              </a:rPr>
              <a:t>In customer services when starting interaction by asking phone number, account number and like generic information instead of making conversation with customers. The staff only asked one personalized question before going for a task. This type of question is not good for an impression. Not every customer wants to share their details.  </a:t>
            </a:r>
          </a:p>
          <a:p>
            <a:pPr lvl="1"/>
            <a:r>
              <a:rPr lang="en-US" sz="2000" b="1" dirty="0">
                <a:latin typeface="Times New Roman" panose="02020603050405020304" pitchFamily="18" charset="0"/>
                <a:cs typeface="Times New Roman" panose="02020603050405020304" pitchFamily="18" charset="0"/>
              </a:rPr>
              <a:t>Rule Book</a:t>
            </a:r>
          </a:p>
          <a:p>
            <a:r>
              <a:rPr lang="en-US" dirty="0">
                <a:latin typeface="Times New Roman" panose="02020603050405020304" pitchFamily="18" charset="0"/>
                <a:cs typeface="Times New Roman" panose="02020603050405020304" pitchFamily="18" charset="0"/>
              </a:rPr>
              <a:t>Sometimes hotel staff just blindly follow the rule book and not use their common sense, they act as uncaring. This might be ok for some situation but not for all. Encourage your staff to interact with customers with their personalities not blindly follow the rule of book.</a:t>
            </a:r>
          </a:p>
          <a:p>
            <a:pPr lvl="1"/>
            <a:r>
              <a:rPr lang="en-US" sz="2000" b="1" dirty="0">
                <a:latin typeface="Times New Roman" panose="02020603050405020304" pitchFamily="18" charset="0"/>
                <a:cs typeface="Times New Roman" panose="02020603050405020304" pitchFamily="18" charset="0"/>
              </a:rPr>
              <a:t>Run-around </a:t>
            </a:r>
          </a:p>
          <a:p>
            <a:r>
              <a:rPr lang="en-US" dirty="0">
                <a:latin typeface="Times New Roman" panose="02020603050405020304" pitchFamily="18" charset="0"/>
                <a:cs typeface="Times New Roman" panose="02020603050405020304" pitchFamily="18" charset="0"/>
              </a:rPr>
              <a:t>Customers' support is very important for business most of the customers leave the place just because of poor customer services. Sometimes customers asked non-standard questions then employees afraid of making any mistakes. Just be confident and answer all questions of the customer with confidence. Runaround is not the solution to all problems just focus on the situation and find creative solutions to solve these issues.  </a:t>
            </a:r>
          </a:p>
          <a:p>
            <a:pPr algn="just"/>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 xmlns:a16="http://schemas.microsoft.com/office/drawing/2014/main" id="{F42F8927-6BB8-478B-9763-AC2A3242105D}"/>
              </a:ext>
            </a:extLst>
          </p:cNvPr>
          <p:cNvSpPr>
            <a:spLocks noGrp="1"/>
          </p:cNvSpPr>
          <p:nvPr>
            <p:ph type="sldNum" sz="quarter" idx="12"/>
          </p:nvPr>
        </p:nvSpPr>
        <p:spPr/>
        <p:txBody>
          <a:bodyPr/>
          <a:lstStyle/>
          <a:p>
            <a:fld id="{B76ABC47-9442-4CB4-8931-51E7E8925615}" type="slidenum">
              <a:rPr lang="aa-ET" smtClean="0"/>
              <a:t>9</a:t>
            </a:fld>
            <a:endParaRPr lang="aa-ET"/>
          </a:p>
        </p:txBody>
      </p:sp>
    </p:spTree>
    <p:extLst>
      <p:ext uri="{BB962C8B-B14F-4D97-AF65-F5344CB8AC3E}">
        <p14:creationId xmlns:p14="http://schemas.microsoft.com/office/powerpoint/2010/main" val="630866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B434701-7706-47E7-B675-37B1F436CE63}"/>
              </a:ext>
            </a:extLst>
          </p:cNvPr>
          <p:cNvSpPr>
            <a:spLocks noGrp="1"/>
          </p:cNvSpPr>
          <p:nvPr>
            <p:ph type="title"/>
          </p:nvPr>
        </p:nvSpPr>
        <p:spPr>
          <a:xfrm>
            <a:off x="691665" y="1527145"/>
            <a:ext cx="9801075" cy="4290725"/>
          </a:xfrm>
        </p:spPr>
        <p:txBody>
          <a:bodyPr/>
          <a:lstStyle/>
          <a:p>
            <a:r>
              <a:rPr lang="en-US" sz="3200" dirty="0">
                <a:latin typeface="Times New Roman" panose="02020603050405020304" pitchFamily="18" charset="0"/>
                <a:cs typeface="Times New Roman" panose="02020603050405020304" pitchFamily="18" charset="0"/>
                <a:sym typeface="Wingdings" panose="05000000000000000000" pitchFamily="2" charset="2"/>
              </a:rPr>
              <a:t>4.</a:t>
            </a:r>
            <a:r>
              <a:rPr lang="en-US" sz="3200" b="1" dirty="0">
                <a:latin typeface="Times New Roman" panose="02020603050405020304" pitchFamily="18" charset="0"/>
                <a:cs typeface="Times New Roman" panose="02020603050405020304" pitchFamily="18" charset="0"/>
                <a:sym typeface="Wingdings" panose="05000000000000000000" pitchFamily="2" charset="2"/>
              </a:rPr>
              <a:t>	Evaluation and Critical Analysis </a:t>
            </a:r>
            <a:r>
              <a:rPr lang="en-US" sz="3200" b="1" dirty="0" smtClean="0">
                <a:latin typeface="Times New Roman" panose="02020603050405020304" pitchFamily="18" charset="0"/>
                <a:cs typeface="Times New Roman" panose="02020603050405020304" pitchFamily="18" charset="0"/>
                <a:sym typeface="Wingdings" panose="05000000000000000000" pitchFamily="2" charset="2"/>
              </a:rPr>
              <a:t/>
            </a:r>
            <a:br>
              <a:rPr lang="en-US" sz="3200" b="1" dirty="0" smtClean="0">
                <a:latin typeface="Times New Roman" panose="02020603050405020304" pitchFamily="18" charset="0"/>
                <a:cs typeface="Times New Roman" panose="02020603050405020304" pitchFamily="18" charset="0"/>
                <a:sym typeface="Wingdings" panose="05000000000000000000" pitchFamily="2" charset="2"/>
              </a:rPr>
            </a:br>
            <a:r>
              <a:rPr lang="en-US" sz="2800" dirty="0">
                <a:latin typeface="Times New Roman" panose="02020603050405020304" pitchFamily="18" charset="0"/>
                <a:cs typeface="Times New Roman" panose="02020603050405020304" pitchFamily="18" charset="0"/>
                <a:sym typeface="Wingdings" panose="05000000000000000000" pitchFamily="2" charset="2"/>
              </a:rPr>
              <a:t/>
            </a:r>
            <a:br>
              <a:rPr lang="en-US" sz="28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4.1.	Piatra </a:t>
            </a:r>
            <a:r>
              <a:rPr lang="en-US" sz="2000" dirty="0" err="1">
                <a:latin typeface="Times New Roman" panose="02020603050405020304" pitchFamily="18" charset="0"/>
                <a:cs typeface="Times New Roman" panose="02020603050405020304" pitchFamily="18" charset="0"/>
                <a:sym typeface="Wingdings" panose="05000000000000000000" pitchFamily="2" charset="2"/>
              </a:rPr>
              <a:t>Craiului</a:t>
            </a:r>
            <a:r>
              <a:rPr lang="en-US" sz="2000" dirty="0">
                <a:latin typeface="Times New Roman" panose="02020603050405020304" pitchFamily="18" charset="0"/>
                <a:cs typeface="Times New Roman" panose="02020603050405020304" pitchFamily="18" charset="0"/>
                <a:sym typeface="Wingdings" panose="05000000000000000000" pitchFamily="2" charset="2"/>
              </a:rPr>
              <a:t> My Experience</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The Piatra </a:t>
            </a:r>
            <a:r>
              <a:rPr lang="en-US" sz="2000" dirty="0" err="1">
                <a:latin typeface="Times New Roman" panose="02020603050405020304" pitchFamily="18" charset="0"/>
                <a:cs typeface="Times New Roman" panose="02020603050405020304" pitchFamily="18" charset="0"/>
                <a:sym typeface="Wingdings" panose="05000000000000000000" pitchFamily="2" charset="2"/>
              </a:rPr>
              <a:t>Craiului</a:t>
            </a:r>
            <a:r>
              <a:rPr lang="en-US" sz="2000" dirty="0">
                <a:latin typeface="Times New Roman" panose="02020603050405020304" pitchFamily="18" charset="0"/>
                <a:cs typeface="Times New Roman" panose="02020603050405020304" pitchFamily="18" charset="0"/>
                <a:sym typeface="Wingdings" panose="05000000000000000000" pitchFamily="2" charset="2"/>
              </a:rPr>
              <a:t> hotel is a 3-star hotel. The overall my experience is good.</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There is an outstanding view of the mountain and from the edge of the ski slope.</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The waiter was very courteous and professional. </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Food came relatively quick, good portions and very delicious taste. Proper traditional Romanian food.</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The landscape from the outside restaurant is breathtaking.</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The hotel provides free parking area, free high-speed internet, fitness center, hiking, hot bath, and ski school.</a:t>
            </a:r>
            <a:br>
              <a:rPr lang="en-US" sz="2000" dirty="0">
                <a:latin typeface="Times New Roman" panose="02020603050405020304" pitchFamily="18" charset="0"/>
                <a:cs typeface="Times New Roman" panose="02020603050405020304" pitchFamily="18" charset="0"/>
                <a:sym typeface="Wingdings" panose="05000000000000000000" pitchFamily="2" charset="2"/>
              </a:rPr>
            </a:br>
            <a:r>
              <a:rPr lang="en-US" sz="2000" dirty="0">
                <a:latin typeface="Times New Roman" panose="02020603050405020304" pitchFamily="18" charset="0"/>
                <a:cs typeface="Times New Roman" panose="02020603050405020304" pitchFamily="18" charset="0"/>
                <a:sym typeface="Wingdings" panose="05000000000000000000" pitchFamily="2" charset="2"/>
              </a:rPr>
              <a:t>•	I will come back again with my friends.</a:t>
            </a:r>
          </a:p>
        </p:txBody>
      </p:sp>
      <p:sp>
        <p:nvSpPr>
          <p:cNvPr id="3" name="Slide Number Placeholder 2">
            <a:extLst>
              <a:ext uri="{FF2B5EF4-FFF2-40B4-BE49-F238E27FC236}">
                <a16:creationId xmlns="" xmlns:a16="http://schemas.microsoft.com/office/drawing/2014/main" id="{AA8F4B7F-E526-47AF-B82D-04BA7C27CCB7}"/>
              </a:ext>
            </a:extLst>
          </p:cNvPr>
          <p:cNvSpPr>
            <a:spLocks noGrp="1"/>
          </p:cNvSpPr>
          <p:nvPr>
            <p:ph type="sldNum" sz="quarter" idx="12"/>
          </p:nvPr>
        </p:nvSpPr>
        <p:spPr/>
        <p:txBody>
          <a:bodyPr/>
          <a:lstStyle/>
          <a:p>
            <a:fld id="{B76ABC47-9442-4CB4-8931-51E7E8925615}" type="slidenum">
              <a:rPr lang="aa-ET" smtClean="0"/>
              <a:t>10</a:t>
            </a:fld>
            <a:endParaRPr lang="aa-ET"/>
          </a:p>
        </p:txBody>
      </p:sp>
    </p:spTree>
    <p:extLst>
      <p:ext uri="{BB962C8B-B14F-4D97-AF65-F5344CB8AC3E}">
        <p14:creationId xmlns:p14="http://schemas.microsoft.com/office/powerpoint/2010/main" val="38365453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638" y="295729"/>
            <a:ext cx="9713626" cy="6344062"/>
          </a:xfrm>
        </p:spPr>
        <p:txBody>
          <a:bodyPr/>
          <a:lstStyle/>
          <a:p>
            <a:r>
              <a:rPr lang="en-US" sz="2400" b="1" dirty="0">
                <a:latin typeface="Times New Roman" panose="02020603050405020304" pitchFamily="18" charset="0"/>
                <a:cs typeface="Times New Roman" panose="02020603050405020304" pitchFamily="18" charset="0"/>
              </a:rPr>
              <a:t>4.2.	Need to Adopt </a:t>
            </a:r>
            <a:r>
              <a:rPr lang="en-US" sz="2400" b="1" dirty="0" smtClean="0">
                <a:latin typeface="Times New Roman" panose="02020603050405020304" pitchFamily="18" charset="0"/>
                <a:cs typeface="Times New Roman" panose="02020603050405020304" pitchFamily="18" charset="0"/>
              </a:rPr>
              <a:t>Changes</a:t>
            </a:r>
            <a:br>
              <a:rPr lang="en-US" sz="2400" b="1" dirty="0" smtClean="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The overall hotel service and management are good but there is something that needs to change. The food serves in Piatra </a:t>
            </a:r>
            <a:r>
              <a:rPr lang="en-US" sz="2000" dirty="0" err="1">
                <a:latin typeface="Times New Roman" panose="02020603050405020304" pitchFamily="18" charset="0"/>
                <a:cs typeface="Times New Roman" panose="02020603050405020304" pitchFamily="18" charset="0"/>
              </a:rPr>
              <a:t>Craiului</a:t>
            </a:r>
            <a:r>
              <a:rPr lang="en-US" sz="2000" dirty="0">
                <a:latin typeface="Times New Roman" panose="02020603050405020304" pitchFamily="18" charset="0"/>
                <a:cs typeface="Times New Roman" panose="02020603050405020304" pitchFamily="18" charset="0"/>
              </a:rPr>
              <a:t> Restaurant is not good. Many people complain about there food. The first thing they need to change is their chief and cook. They need proper chief for their restaurant who able to make good food for customers. Without good taste food we not able to run any restaurant and if the restaurant is not good then it also impacts on hotel services. To improve their services, they need to change their food taste. </a:t>
            </a:r>
            <a:r>
              <a:rPr lang="en-US" sz="2000" dirty="0" smtClean="0">
                <a:latin typeface="Times New Roman" panose="02020603050405020304" pitchFamily="18" charset="0"/>
                <a:cs typeface="Times New Roman" panose="02020603050405020304" pitchFamily="18" charset="0"/>
              </a:rPr>
              <a:t/>
            </a:r>
            <a:br>
              <a:rPr lang="en-US" sz="2000" dirty="0" smtClean="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400" b="1" dirty="0">
                <a:latin typeface="Times New Roman" panose="02020603050405020304" pitchFamily="18" charset="0"/>
                <a:cs typeface="Times New Roman" panose="02020603050405020304" pitchFamily="18" charset="0"/>
              </a:rPr>
              <a:t>4.3.	Impact of changes on Service </a:t>
            </a:r>
            <a:r>
              <a:rPr lang="en-US" sz="2400" b="1" dirty="0" smtClean="0">
                <a:latin typeface="Times New Roman" panose="02020603050405020304" pitchFamily="18" charset="0"/>
                <a:cs typeface="Times New Roman" panose="02020603050405020304" pitchFamily="18" charset="0"/>
              </a:rPr>
              <a:t>Management</a:t>
            </a:r>
            <a:r>
              <a:rPr lang="en-US" sz="2000" dirty="0" smtClean="0">
                <a:latin typeface="Times New Roman" panose="02020603050405020304" pitchFamily="18" charset="0"/>
                <a:cs typeface="Times New Roman" panose="02020603050405020304" pitchFamily="18" charset="0"/>
              </a:rPr>
              <a:t/>
            </a:r>
            <a:br>
              <a:rPr lang="en-US" sz="2000" dirty="0" smtClean="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If Piatra </a:t>
            </a:r>
            <a:r>
              <a:rPr lang="en-US" sz="2000" dirty="0" err="1">
                <a:latin typeface="Times New Roman" panose="02020603050405020304" pitchFamily="18" charset="0"/>
                <a:cs typeface="Times New Roman" panose="02020603050405020304" pitchFamily="18" charset="0"/>
              </a:rPr>
              <a:t>Craiului</a:t>
            </a:r>
            <a:r>
              <a:rPr lang="en-US" sz="2000" dirty="0">
                <a:latin typeface="Times New Roman" panose="02020603050405020304" pitchFamily="18" charset="0"/>
                <a:cs typeface="Times New Roman" panose="02020603050405020304" pitchFamily="18" charset="0"/>
              </a:rPr>
              <a:t> hotel provides the best taste food at their restaurant then customers happy with their overall survives. The main requirements of customers are good food and comfortable room. Food lover always visits such place where they found food with the unique and best taste. Their room services are best and waiter services are also good. If they provide good taste to their customer then their business grows day by day. This hotel provides </a:t>
            </a:r>
            <a:r>
              <a:rPr lang="en-US" sz="2000" dirty="0" err="1">
                <a:latin typeface="Times New Roman" panose="02020603050405020304" pitchFamily="18" charset="0"/>
                <a:cs typeface="Times New Roman" panose="02020603050405020304" pitchFamily="18" charset="0"/>
              </a:rPr>
              <a:t>Postavarului</a:t>
            </a:r>
            <a:r>
              <a:rPr lang="en-US" sz="2000" dirty="0">
                <a:latin typeface="Times New Roman" panose="02020603050405020304" pitchFamily="18" charset="0"/>
                <a:cs typeface="Times New Roman" panose="02020603050405020304" pitchFamily="18" charset="0"/>
              </a:rPr>
              <a:t> Mountains views to its customers. It's very important for customer satisfaction that they enjoy good food with the best views. </a:t>
            </a:r>
          </a:p>
        </p:txBody>
      </p:sp>
      <p:sp>
        <p:nvSpPr>
          <p:cNvPr id="3" name="Slide Number Placeholder 2"/>
          <p:cNvSpPr>
            <a:spLocks noGrp="1"/>
          </p:cNvSpPr>
          <p:nvPr>
            <p:ph type="sldNum" sz="quarter" idx="12"/>
          </p:nvPr>
        </p:nvSpPr>
        <p:spPr/>
        <p:txBody>
          <a:bodyPr/>
          <a:lstStyle/>
          <a:p>
            <a:fld id="{B76ABC47-9442-4CB4-8931-51E7E8925615}" type="slidenum">
              <a:rPr lang="aa-ET" smtClean="0"/>
              <a:t>11</a:t>
            </a:fld>
            <a:endParaRPr lang="aa-ET"/>
          </a:p>
        </p:txBody>
      </p:sp>
    </p:spTree>
    <p:extLst>
      <p:ext uri="{BB962C8B-B14F-4D97-AF65-F5344CB8AC3E}">
        <p14:creationId xmlns:p14="http://schemas.microsoft.com/office/powerpoint/2010/main" val="2529584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4701" y="1063416"/>
            <a:ext cx="9446579" cy="5239422"/>
          </a:xfrm>
        </p:spPr>
        <p:txBody>
          <a:bodyPr/>
          <a:lstStyle/>
          <a:p>
            <a:pPr lvl="0"/>
            <a:r>
              <a:rPr lang="en-US" sz="2000" b="1" dirty="0">
                <a:latin typeface="Times New Roman" panose="02020603050405020304" pitchFamily="18" charset="0"/>
                <a:cs typeface="Times New Roman" panose="02020603050405020304" pitchFamily="18" charset="0"/>
              </a:rPr>
              <a:t>5.	</a:t>
            </a:r>
            <a:r>
              <a:rPr lang="en-US" sz="3200" b="1" dirty="0">
                <a:latin typeface="Times New Roman" panose="02020603050405020304" pitchFamily="18" charset="0"/>
                <a:cs typeface="Times New Roman" panose="02020603050405020304" pitchFamily="18" charset="0"/>
              </a:rPr>
              <a:t>Conclusion</a:t>
            </a:r>
            <a:r>
              <a:rPr lang="en-US" sz="2000" b="1" dirty="0">
                <a:latin typeface="Times New Roman" panose="02020603050405020304" pitchFamily="18" charset="0"/>
                <a:cs typeface="Times New Roman" panose="02020603050405020304" pitchFamily="18" charset="0"/>
              </a:rPr>
              <a:t>  </a:t>
            </a: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The task evaluates how customer satisfaction enhances key aspects and factors need to be followed to improve customer satisfaction. As customer satisfaction increase and boost the profit and revenue as if one customer is highly satisfied then they refer the services to their friends, relation or close on to them to avail and use the service which helps the business to grasp the maximum market along with high repute. Also, we see how the Disney Service Model provides a guideline to improve and enhance hospitality for customer services. To key maintain and managed the hotel business efficiently and effectively and Seven Deadly Sin of Services to avoid should be identified and overcome by proposing different approaches or strategies. On other hand, changes should be adopted time to time because trends are enhancing day by day that allows hotel business to generate high revenue and profit and in the sector of hotel business people wants to taste new dishes and foods because new trends of hoteling and restaurant is so high and almost 70% visit restaurants and hotels daily. Therefore, new food trends and dishes should be adopted and even the infrastructure of the hotel would be changed as well i.e. Downton, etc.</a:t>
            </a:r>
          </a:p>
        </p:txBody>
      </p:sp>
      <p:sp>
        <p:nvSpPr>
          <p:cNvPr id="3" name="Slide Number Placeholder 2"/>
          <p:cNvSpPr>
            <a:spLocks noGrp="1"/>
          </p:cNvSpPr>
          <p:nvPr>
            <p:ph type="sldNum" sz="quarter" idx="12"/>
          </p:nvPr>
        </p:nvSpPr>
        <p:spPr/>
        <p:txBody>
          <a:bodyPr/>
          <a:lstStyle/>
          <a:p>
            <a:fld id="{B76ABC47-9442-4CB4-8931-51E7E8925615}" type="slidenum">
              <a:rPr lang="aa-ET" smtClean="0"/>
              <a:t>12</a:t>
            </a:fld>
            <a:endParaRPr lang="aa-ET"/>
          </a:p>
        </p:txBody>
      </p:sp>
    </p:spTree>
    <p:extLst>
      <p:ext uri="{BB962C8B-B14F-4D97-AF65-F5344CB8AC3E}">
        <p14:creationId xmlns:p14="http://schemas.microsoft.com/office/powerpoint/2010/main" val="3321286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361" y="295729"/>
            <a:ext cx="9706429" cy="6222402"/>
          </a:xfrm>
        </p:spPr>
        <p:txBody>
          <a:bodyPr/>
          <a:lstStyle/>
          <a:p>
            <a:pPr lvl="0"/>
            <a:r>
              <a:rPr lang="en-US" sz="3200" b="1" dirty="0">
                <a:latin typeface="Times New Roman" panose="02020603050405020304" pitchFamily="18" charset="0"/>
                <a:cs typeface="Times New Roman" panose="02020603050405020304" pitchFamily="18" charset="0"/>
              </a:rPr>
              <a:t>References </a:t>
            </a:r>
            <a:r>
              <a:rPr lang="en-US" sz="3200" b="1" dirty="0" smtClean="0">
                <a:latin typeface="Times New Roman" panose="02020603050405020304" pitchFamily="18" charset="0"/>
                <a:cs typeface="Times New Roman" panose="02020603050405020304" pitchFamily="18" charset="0"/>
              </a:rPr>
              <a:t/>
            </a:r>
            <a:br>
              <a:rPr lang="en-US" sz="3200" b="1" dirty="0" smtClean="0">
                <a:latin typeface="Times New Roman" panose="02020603050405020304" pitchFamily="18" charset="0"/>
                <a:cs typeface="Times New Roman" panose="02020603050405020304" pitchFamily="18" charset="0"/>
              </a:rPr>
            </a:br>
            <a:r>
              <a:rPr lang="en-US" sz="1600" b="1" dirty="0">
                <a:latin typeface="Times New Roman" panose="02020603050405020304" pitchFamily="18" charset="0"/>
                <a:cs typeface="Times New Roman" panose="02020603050405020304" pitchFamily="18" charset="0"/>
              </a:rPr>
              <a:t/>
            </a:r>
            <a:br>
              <a:rPr lang="en-US" sz="1600" b="1"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CONSTANTINESCU T. Massively Piatra Craiului. Studio geomorphologic, Bucureşti: Editura Universitario, 2009.</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CRĂCIUNESCU V. România: seturi de date vectoriale general, </a:t>
            </a:r>
            <a:r>
              <a:rPr lang="x-none" sz="1600" u="sng" dirty="0">
                <a:latin typeface="Times New Roman" panose="02020603050405020304" pitchFamily="18" charset="0"/>
                <a:cs typeface="Times New Roman" panose="02020603050405020304" pitchFamily="18" charset="0"/>
                <a:hlinkClick r:id="rId2"/>
              </a:rPr>
              <a:t>http://earth.unibuc.ro/download/romania-seturi-vectorialem 2009</a:t>
            </a:r>
            <a:r>
              <a:rPr lang="x-none" sz="1600" dirty="0">
                <a:latin typeface="Times New Roman" panose="02020603050405020304" pitchFamily="18" charset="0"/>
                <a:cs typeface="Times New Roman" panose="02020603050405020304" pitchFamily="18" charset="0"/>
              </a:rPr>
              <a:t>. </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SHUTTLE RADAR TOPOGRAPHIC MISSION. The mission to Map the World. SRTM V2 released, http://dds.cr.usgs.gov/srtm/, 2011. (accessed on 05 July 2012 ).</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INSTITUTUL DE GEOGRAFIE, UNIVERSITATEA DIN BUCUREŞTI. Geografia România – volumul I, Editura Academiei Republicii Socialiste România, Bucureşti, 2983. </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MINISTERUL DEZVOLTĂRII REGIONALE ŞI TURISMULUI. Metodologia privind evaluarea poteţialului turistic in unităţile administrativ-teritoriale de bază, http://www.mdrl.ro/_documente/dezvoltare_teritoriala/amenajarea_teritoriului/patn _elaborate/sec VI/metodologie.pdf, 2011. (accessed on 21 May 2012 ). </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ADMINISTRAŢIA PARCULUI NAŢIONAL PIATRA CRAIULUI. Strategic de Vizirate a Parcului National Piatra Craiului, Zanetti, 2012</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MUNTEANU ANCA. Morphology actual, rescore și hazarded natural in masivul Piatra Craiului, teză de doctorat, Facutatea de Geografie, Universiteit din Bucureşti, 2009. </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ADMINISTAŢIA PARCULUI NAŢIONAL PIATRA CRAIULUI. Planul de Management al Parcului Naţional Piatra Craiului, http://pcrai.ro//files/Plan%20Management%20Piatra%20Craiului.pdf, Zanetti, 2011 (accessed on 15 June 2012 ).</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REGIA NAŢIONALĂ A PĂDURILOR. Piatra Craiului National Park, Administration Parcului National Piatra Craiului, Brasov, 2007.</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r>
              <a:rPr lang="x-none" sz="1600" dirty="0">
                <a:latin typeface="Times New Roman" panose="02020603050405020304" pitchFamily="18" charset="0"/>
                <a:cs typeface="Times New Roman" panose="02020603050405020304" pitchFamily="18" charset="0"/>
              </a:rPr>
              <a:t>POP O., VERGHELET M. Research in Piatra Craiului National Park, Editura Phoenix, Piatra Craiului National Park Administration, Brasov, 2003.</a:t>
            </a:r>
            <a:r>
              <a:rPr lang="en-US" sz="1600" dirty="0">
                <a:latin typeface="Times New Roman" panose="02020603050405020304" pitchFamily="18" charset="0"/>
                <a:cs typeface="Times New Roman" panose="02020603050405020304" pitchFamily="18" charset="0"/>
              </a:rPr>
              <a:t/>
            </a:r>
            <a:br>
              <a:rPr lang="en-US" sz="1600" dirty="0">
                <a:latin typeface="Times New Roman" panose="02020603050405020304" pitchFamily="18" charset="0"/>
                <a:cs typeface="Times New Roman" panose="02020603050405020304" pitchFamily="18" charset="0"/>
              </a:rPr>
            </a:br>
            <a:endParaRPr lang="en-US" sz="1600" dirty="0">
              <a:latin typeface="Times New Roman" panose="02020603050405020304" pitchFamily="18" charset="0"/>
              <a:cs typeface="Times New Roman" panose="02020603050405020304" pitchFamily="18" charset="0"/>
            </a:endParaRPr>
          </a:p>
        </p:txBody>
      </p:sp>
      <p:sp>
        <p:nvSpPr>
          <p:cNvPr id="3" name="Slide Number Placeholder 2"/>
          <p:cNvSpPr>
            <a:spLocks noGrp="1"/>
          </p:cNvSpPr>
          <p:nvPr>
            <p:ph type="sldNum" sz="quarter" idx="12"/>
          </p:nvPr>
        </p:nvSpPr>
        <p:spPr/>
        <p:txBody>
          <a:bodyPr/>
          <a:lstStyle/>
          <a:p>
            <a:fld id="{B76ABC47-9442-4CB4-8931-51E7E8925615}" type="slidenum">
              <a:rPr lang="aa-ET" smtClean="0"/>
              <a:t>13</a:t>
            </a:fld>
            <a:endParaRPr lang="aa-ET"/>
          </a:p>
        </p:txBody>
      </p:sp>
    </p:spTree>
    <p:extLst>
      <p:ext uri="{BB962C8B-B14F-4D97-AF65-F5344CB8AC3E}">
        <p14:creationId xmlns:p14="http://schemas.microsoft.com/office/powerpoint/2010/main" val="4653650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128</TotalTime>
  <Words>1123</Words>
  <Application>Microsoft Office PowerPoint</Application>
  <PresentationFormat>Widescreen</PresentationFormat>
  <Paragraphs>53</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Times New Roman</vt:lpstr>
      <vt:lpstr>Wingdings</vt:lpstr>
      <vt:lpstr>Wingdings 3</vt:lpstr>
      <vt:lpstr>Ion</vt:lpstr>
      <vt:lpstr>Student Name: -Ionut-Mugurel Dragoi -Florin- Constantin Nica -Ileana Grecu -Iuliana Anisoara Cata Student Number: -1816332 -1815320 -1815471 -1816309 Assignment Title: Hospitality &amp; Guest Services Module Title: M4X01915 Module Lecturer’s Name: Olu Adegbite  </vt:lpstr>
      <vt:lpstr>PowerPoint Presentation</vt:lpstr>
      <vt:lpstr>Introduction</vt:lpstr>
      <vt:lpstr>Disney Service Model</vt:lpstr>
      <vt:lpstr>PowerPoint Presentation</vt:lpstr>
      <vt:lpstr>PowerPoint Presentation</vt:lpstr>
      <vt:lpstr>PowerPoint Presentation</vt:lpstr>
      <vt:lpstr>Seven Deadly Sins of Services to Avoid </vt:lpstr>
      <vt:lpstr>PowerPoint Presentation</vt:lpstr>
      <vt:lpstr>4. Evaluation and Critical Analysis   4.1. Piatra Craiului My Experience • The Piatra Craiului hotel is a 3-star hotel. The overall my experience is good. • There is an outstanding view of the mountain and from the edge of the ski slope. • The waiter was very courteous and professional.  • Food came relatively quick, good portions and very delicious taste. Proper traditional Romanian food. • The landscape from the outside restaurant is breathtaking. • The hotel provides free parking area, free high-speed internet, fitness center, hiking, hot bath, and ski school. • I will come back again with my friends.</vt:lpstr>
      <vt:lpstr>4.2. Need to Adopt Changes  The overall hotel service and management are good but there is something that needs to change. The food serves in Piatra Craiului Restaurant is not good. Many people complain about there food. The first thing they need to change is their chief and cook. They need proper chief for their restaurant who able to make good food for customers. Without good taste food we not able to run any restaurant and if the restaurant is not good then it also impacts on hotel services. To improve their services, they need to change their food taste.   4.3. Impact of changes on Service Management  If Piatra Craiului hotel provides the best taste food at their restaurant then customers happy with their overall survives. The main requirements of customers are good food and comfortable room. Food lover always visits such place where they found food with the unique and best taste. Their room services are best and waiter services are also good. If they provide good taste to their customer then their business grows day by day. This hotel provides Postavarului Mountains views to its customers. It's very important for customer satisfaction that they enjoy good food with the best views. </vt:lpstr>
      <vt:lpstr>5. Conclusion   The task evaluates how customer satisfaction enhances key aspects and factors need to be followed to improve customer satisfaction. As customer satisfaction increase and boost the profit and revenue as if one customer is highly satisfied then they refer the services to their friends, relation or close on to them to avail and use the service which helps the business to grasp the maximum market along with high repute. Also, we see how the Disney Service Model provides a guideline to improve and enhance hospitality for customer services. To key maintain and managed the hotel business efficiently and effectively and Seven Deadly Sin of Services to avoid should be identified and overcome by proposing different approaches or strategies. On other hand, changes should be adopted time to time because trends are enhancing day by day that allows hotel business to generate high revenue and profit and in the sector of hotel business people wants to taste new dishes and foods because new trends of hoteling and restaurant is so high and almost 70% visit restaurants and hotels daily. Therefore, new food trends and dishes should be adopted and even the infrastructure of the hotel would be changed as well i.e. Downton, etc.</vt:lpstr>
      <vt:lpstr>References   CONSTANTINESCU T. Massively Piatra Craiului. Studio geomorphologic, Bucureşti: Editura Universitario, 2009. CRĂCIUNESCU V. România: seturi de date vectoriale general, http://earth.unibuc.ro/download/romania-seturi-vectorialem 2009.  SHUTTLE RADAR TOPOGRAPHIC MISSION. The mission to Map the World. SRTM V2 released, http://dds.cr.usgs.gov/srtm/, 2011. (accessed on 05 July 2012 ). INSTITUTUL DE GEOGRAFIE, UNIVERSITATEA DIN BUCUREŞTI. Geografia România – volumul I, Editura Academiei Republicii Socialiste România, Bucureşti, 2983.  MINISTERUL DEZVOLTĂRII REGIONALE ŞI TURISMULUI. Metodologia privind evaluarea poteţialului turistic in unităţile administrativ-teritoriale de bază, http://www.mdrl.ro/_documente/dezvoltare_teritoriala/amenajarea_teritoriului/patn _elaborate/sec VI/metodologie.pdf, 2011. (accessed on 21 May 2012 ).  ADMINISTRAŢIA PARCULUI NAŢIONAL PIATRA CRAIULUI. Strategic de Vizirate a Parcului National Piatra Craiului, Zanetti, 2012 MUNTEANU ANCA. Morphology actual, rescore și hazarded natural in masivul Piatra Craiului, teză de doctorat, Facutatea de Geografie, Universiteit din Bucureşti, 2009.  ADMINISTAŢIA PARCULUI NAŢIONAL PIATRA CRAIULUI. Planul de Management al Parcului Naţional Piatra Craiului, http://pcrai.ro//files/Plan%20Management%20Piatra%20Craiului.pdf, Zanetti, 2011 (accessed on 15 June 2012 ). REGIA NAŢIONALĂ A PĂDURILOR. Piatra Craiului National Park, Administration Parcului National Piatra Craiului, Brasov, 2007. POP O., VERGHELET M. Research in Piatra Craiului National Park, Editura Phoenix, Piatra Craiului National Park Administration, Brasov, 2003.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maryam maqsood</dc:creator>
  <cp:lastModifiedBy>ionutzellull88@gmail.com</cp:lastModifiedBy>
  <cp:revision>25</cp:revision>
  <dcterms:created xsi:type="dcterms:W3CDTF">2019-10-24T18:34:39Z</dcterms:created>
  <dcterms:modified xsi:type="dcterms:W3CDTF">2019-10-24T22:41:06Z</dcterms:modified>
</cp:coreProperties>
</file>