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256" r:id="rId5"/>
    <p:sldId id="304" r:id="rId6"/>
    <p:sldId id="374" r:id="rId7"/>
    <p:sldId id="435" r:id="rId8"/>
    <p:sldId id="434" r:id="rId9"/>
    <p:sldId id="433" r:id="rId10"/>
    <p:sldId id="437" r:id="rId11"/>
    <p:sldId id="438" r:id="rId12"/>
    <p:sldId id="439" r:id="rId13"/>
    <p:sldId id="440" r:id="rId14"/>
    <p:sldId id="436" r:id="rId15"/>
    <p:sldId id="432" r:id="rId16"/>
    <p:sldId id="275" r:id="rId17"/>
    <p:sldId id="291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A9C4"/>
    <a:srgbClr val="5E53B3"/>
    <a:srgbClr val="000000"/>
    <a:srgbClr val="00B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0581" autoAdjust="0"/>
  </p:normalViewPr>
  <p:slideViewPr>
    <p:cSldViewPr>
      <p:cViewPr varScale="1">
        <p:scale>
          <a:sx n="60" d="100"/>
          <a:sy n="60" d="100"/>
        </p:scale>
        <p:origin x="1686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57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ohan Mendis" userId="c590b05b-806f-48e0-8880-74553b9cb7e4" providerId="ADAL" clId="{FA0D256C-E095-4B94-82FC-B1E7DC9DA8A7}"/>
    <pc:docChg chg="undo custSel addSld delSld modSld sldOrd">
      <pc:chgData name="Yohan Mendis" userId="c590b05b-806f-48e0-8880-74553b9cb7e4" providerId="ADAL" clId="{FA0D256C-E095-4B94-82FC-B1E7DC9DA8A7}" dt="2018-10-18T13:30:20.379" v="1385"/>
      <pc:docMkLst>
        <pc:docMk/>
      </pc:docMkLst>
      <pc:sldChg chg="modSp">
        <pc:chgData name="Yohan Mendis" userId="c590b05b-806f-48e0-8880-74553b9cb7e4" providerId="ADAL" clId="{FA0D256C-E095-4B94-82FC-B1E7DC9DA8A7}" dt="2018-10-18T11:08:42.813" v="27" actId="20577"/>
        <pc:sldMkLst>
          <pc:docMk/>
          <pc:sldMk cId="3408955283" sldId="256"/>
        </pc:sldMkLst>
        <pc:spChg chg="mod">
          <ac:chgData name="Yohan Mendis" userId="c590b05b-806f-48e0-8880-74553b9cb7e4" providerId="ADAL" clId="{FA0D256C-E095-4B94-82FC-B1E7DC9DA8A7}" dt="2018-10-18T11:08:42.813" v="27" actId="20577"/>
          <ac:spMkLst>
            <pc:docMk/>
            <pc:sldMk cId="3408955283" sldId="256"/>
            <ac:spMk id="2" creationId="{00000000-0000-0000-0000-000000000000}"/>
          </ac:spMkLst>
        </pc:spChg>
      </pc:sldChg>
      <pc:sldChg chg="modSp add modAnim">
        <pc:chgData name="Yohan Mendis" userId="c590b05b-806f-48e0-8880-74553b9cb7e4" providerId="ADAL" clId="{FA0D256C-E095-4B94-82FC-B1E7DC9DA8A7}" dt="2018-10-18T13:25:46.828" v="1363"/>
        <pc:sldMkLst>
          <pc:docMk/>
          <pc:sldMk cId="3212540131" sldId="304"/>
        </pc:sldMkLst>
        <pc:spChg chg="mod">
          <ac:chgData name="Yohan Mendis" userId="c590b05b-806f-48e0-8880-74553b9cb7e4" providerId="ADAL" clId="{FA0D256C-E095-4B94-82FC-B1E7DC9DA8A7}" dt="2018-10-18T11:10:24.629" v="48" actId="20577"/>
          <ac:spMkLst>
            <pc:docMk/>
            <pc:sldMk cId="3212540131" sldId="304"/>
            <ac:spMk id="2" creationId="{4988D765-1511-4D5C-9167-DA00AAB75036}"/>
          </ac:spMkLst>
        </pc:spChg>
        <pc:spChg chg="mod">
          <ac:chgData name="Yohan Mendis" userId="c590b05b-806f-48e0-8880-74553b9cb7e4" providerId="ADAL" clId="{FA0D256C-E095-4B94-82FC-B1E7DC9DA8A7}" dt="2018-10-18T11:11:28.442" v="117" actId="12"/>
          <ac:spMkLst>
            <pc:docMk/>
            <pc:sldMk cId="3212540131" sldId="304"/>
            <ac:spMk id="3" creationId="{AE8CABA4-E050-4698-B79F-4F1B9B3EA76A}"/>
          </ac:spMkLst>
        </pc:spChg>
      </pc:sldChg>
    </pc:docChg>
  </pc:docChgLst>
  <pc:docChgLst>
    <pc:chgData name="Yohan Mendis" userId="c590b05b-806f-48e0-8880-74553b9cb7e4" providerId="ADAL" clId="{6B57945F-60EC-46BD-8FC3-5EF2BD518368}"/>
    <pc:docChg chg="custSel addSld delSld modSld sldOrd">
      <pc:chgData name="Yohan Mendis" userId="c590b05b-806f-48e0-8880-74553b9cb7e4" providerId="ADAL" clId="{6B57945F-60EC-46BD-8FC3-5EF2BD518368}" dt="2018-12-02T10:19:07.029" v="73" actId="2696"/>
      <pc:docMkLst>
        <pc:docMk/>
      </pc:docMkLst>
      <pc:sldChg chg="modSp add">
        <pc:chgData name="Yohan Mendis" userId="c590b05b-806f-48e0-8880-74553b9cb7e4" providerId="ADAL" clId="{6B57945F-60EC-46BD-8FC3-5EF2BD518368}" dt="2018-12-02T10:19:00.624" v="72" actId="20577"/>
        <pc:sldMkLst>
          <pc:docMk/>
          <pc:sldMk cId="3155882856" sldId="291"/>
        </pc:sldMkLst>
        <pc:spChg chg="mod">
          <ac:chgData name="Yohan Mendis" userId="c590b05b-806f-48e0-8880-74553b9cb7e4" providerId="ADAL" clId="{6B57945F-60EC-46BD-8FC3-5EF2BD518368}" dt="2018-12-02T10:19:00.624" v="72" actId="20577"/>
          <ac:spMkLst>
            <pc:docMk/>
            <pc:sldMk cId="3155882856" sldId="291"/>
            <ac:spMk id="3" creationId="{E8B85099-8DAC-4D3D-B6B9-5D49079273E7}"/>
          </ac:spMkLst>
        </pc:spChg>
      </pc:sldChg>
      <pc:sldChg chg="modSp">
        <pc:chgData name="Yohan Mendis" userId="c590b05b-806f-48e0-8880-74553b9cb7e4" providerId="ADAL" clId="{6B57945F-60EC-46BD-8FC3-5EF2BD518368}" dt="2018-11-28T21:26:45.578" v="53" actId="27636"/>
        <pc:sldMkLst>
          <pc:docMk/>
          <pc:sldMk cId="3212540131" sldId="304"/>
        </pc:sldMkLst>
        <pc:spChg chg="mod">
          <ac:chgData name="Yohan Mendis" userId="c590b05b-806f-48e0-8880-74553b9cb7e4" providerId="ADAL" clId="{6B57945F-60EC-46BD-8FC3-5EF2BD518368}" dt="2018-11-28T21:26:45.578" v="53" actId="27636"/>
          <ac:spMkLst>
            <pc:docMk/>
            <pc:sldMk cId="3212540131" sldId="304"/>
            <ac:spMk id="3" creationId="{AE8CABA4-E050-4698-B79F-4F1B9B3EA76A}"/>
          </ac:spMkLst>
        </pc:spChg>
      </pc:sldChg>
      <pc:sldChg chg="del">
        <pc:chgData name="Yohan Mendis" userId="c590b05b-806f-48e0-8880-74553b9cb7e4" providerId="ADAL" clId="{6B57945F-60EC-46BD-8FC3-5EF2BD518368}" dt="2018-12-02T10:19:07.029" v="73" actId="2696"/>
        <pc:sldMkLst>
          <pc:docMk/>
          <pc:sldMk cId="4030038135" sldId="319"/>
        </pc:sldMkLst>
      </pc:sldChg>
      <pc:sldChg chg="modAnim">
        <pc:chgData name="Yohan Mendis" userId="c590b05b-806f-48e0-8880-74553b9cb7e4" providerId="ADAL" clId="{6B57945F-60EC-46BD-8FC3-5EF2BD518368}" dt="2018-11-28T21:20:39.583" v="0"/>
        <pc:sldMkLst>
          <pc:docMk/>
          <pc:sldMk cId="1185035323" sldId="374"/>
        </pc:sldMkLst>
      </pc:sldChg>
      <pc:sldChg chg="modSp ord">
        <pc:chgData name="Yohan Mendis" userId="c590b05b-806f-48e0-8880-74553b9cb7e4" providerId="ADAL" clId="{6B57945F-60EC-46BD-8FC3-5EF2BD518368}" dt="2018-11-28T21:26:45.428" v="52" actId="27636"/>
        <pc:sldMkLst>
          <pc:docMk/>
          <pc:sldMk cId="792972602" sldId="392"/>
        </pc:sldMkLst>
        <pc:spChg chg="mod">
          <ac:chgData name="Yohan Mendis" userId="c590b05b-806f-48e0-8880-74553b9cb7e4" providerId="ADAL" clId="{6B57945F-60EC-46BD-8FC3-5EF2BD518368}" dt="2018-11-28T21:26:45.428" v="52" actId="27636"/>
          <ac:spMkLst>
            <pc:docMk/>
            <pc:sldMk cId="792972602" sldId="392"/>
            <ac:spMk id="3" creationId="{D87116B1-DDE8-460C-BF5D-D162B458B42A}"/>
          </ac:spMkLst>
        </pc:spChg>
      </pc:sldChg>
      <pc:sldChg chg="modAnim">
        <pc:chgData name="Yohan Mendis" userId="c590b05b-806f-48e0-8880-74553b9cb7e4" providerId="ADAL" clId="{6B57945F-60EC-46BD-8FC3-5EF2BD518368}" dt="2018-11-28T21:20:47.746" v="1"/>
        <pc:sldMkLst>
          <pc:docMk/>
          <pc:sldMk cId="2292501906" sldId="393"/>
        </pc:sldMkLst>
      </pc:sldChg>
      <pc:sldChg chg="modAnim">
        <pc:chgData name="Yohan Mendis" userId="c590b05b-806f-48e0-8880-74553b9cb7e4" providerId="ADAL" clId="{6B57945F-60EC-46BD-8FC3-5EF2BD518368}" dt="2018-11-28T21:20:55.894" v="3"/>
        <pc:sldMkLst>
          <pc:docMk/>
          <pc:sldMk cId="2653897729" sldId="394"/>
        </pc:sldMkLst>
      </pc:sldChg>
      <pc:sldChg chg="modAnim">
        <pc:chgData name="Yohan Mendis" userId="c590b05b-806f-48e0-8880-74553b9cb7e4" providerId="ADAL" clId="{6B57945F-60EC-46BD-8FC3-5EF2BD518368}" dt="2018-11-28T21:22:06.107" v="13"/>
        <pc:sldMkLst>
          <pc:docMk/>
          <pc:sldMk cId="4073248357" sldId="398"/>
        </pc:sldMkLst>
      </pc:sldChg>
      <pc:sldChg chg="modSp modAnim">
        <pc:chgData name="Yohan Mendis" userId="c590b05b-806f-48e0-8880-74553b9cb7e4" providerId="ADAL" clId="{6B57945F-60EC-46BD-8FC3-5EF2BD518368}" dt="2018-11-28T21:23:45.940" v="26"/>
        <pc:sldMkLst>
          <pc:docMk/>
          <pc:sldMk cId="3844735785" sldId="399"/>
        </pc:sldMkLst>
        <pc:spChg chg="mod">
          <ac:chgData name="Yohan Mendis" userId="c590b05b-806f-48e0-8880-74553b9cb7e4" providerId="ADAL" clId="{6B57945F-60EC-46BD-8FC3-5EF2BD518368}" dt="2018-11-28T21:22:43.760" v="17" actId="14100"/>
          <ac:spMkLst>
            <pc:docMk/>
            <pc:sldMk cId="3844735785" sldId="399"/>
            <ac:spMk id="16" creationId="{00000000-0000-0000-0000-000000000000}"/>
          </ac:spMkLst>
        </pc:spChg>
      </pc:sldChg>
      <pc:sldChg chg="modAnim">
        <pc:chgData name="Yohan Mendis" userId="c590b05b-806f-48e0-8880-74553b9cb7e4" providerId="ADAL" clId="{6B57945F-60EC-46BD-8FC3-5EF2BD518368}" dt="2018-11-28T21:59:14.529" v="56"/>
        <pc:sldMkLst>
          <pc:docMk/>
          <pc:sldMk cId="3794082733" sldId="400"/>
        </pc:sldMkLst>
      </pc:sldChg>
      <pc:sldChg chg="modSp modAnim">
        <pc:chgData name="Yohan Mendis" userId="c590b05b-806f-48e0-8880-74553b9cb7e4" providerId="ADAL" clId="{6B57945F-60EC-46BD-8FC3-5EF2BD518368}" dt="2018-11-28T22:01:10.297" v="59" actId="166"/>
        <pc:sldMkLst>
          <pc:docMk/>
          <pc:sldMk cId="1648105263" sldId="401"/>
        </pc:sldMkLst>
        <pc:spChg chg="ord">
          <ac:chgData name="Yohan Mendis" userId="c590b05b-806f-48e0-8880-74553b9cb7e4" providerId="ADAL" clId="{6B57945F-60EC-46BD-8FC3-5EF2BD518368}" dt="2018-11-28T22:01:10.297" v="59" actId="166"/>
          <ac:spMkLst>
            <pc:docMk/>
            <pc:sldMk cId="1648105263" sldId="401"/>
            <ac:spMk id="15" creationId="{00000000-0000-0000-0000-000000000000}"/>
          </ac:spMkLst>
        </pc:spChg>
        <pc:spChg chg="mod">
          <ac:chgData name="Yohan Mendis" userId="c590b05b-806f-48e0-8880-74553b9cb7e4" providerId="ADAL" clId="{6B57945F-60EC-46BD-8FC3-5EF2BD518368}" dt="2018-11-28T21:25:51.021" v="42" actId="14100"/>
          <ac:spMkLst>
            <pc:docMk/>
            <pc:sldMk cId="1648105263" sldId="401"/>
            <ac:spMk id="16" creationId="{00000000-0000-0000-0000-000000000000}"/>
          </ac:spMkLst>
        </pc:spChg>
      </pc:sldChg>
      <pc:sldChg chg="modAnim">
        <pc:chgData name="Yohan Mendis" userId="c590b05b-806f-48e0-8880-74553b9cb7e4" providerId="ADAL" clId="{6B57945F-60EC-46BD-8FC3-5EF2BD518368}" dt="2018-11-28T21:24:57.227" v="35"/>
        <pc:sldMkLst>
          <pc:docMk/>
          <pc:sldMk cId="4088080575" sldId="402"/>
        </pc:sldMkLst>
      </pc:sldChg>
      <pc:sldChg chg="modAnim">
        <pc:chgData name="Yohan Mendis" userId="c590b05b-806f-48e0-8880-74553b9cb7e4" providerId="ADAL" clId="{6B57945F-60EC-46BD-8FC3-5EF2BD518368}" dt="2018-11-28T21:25:28.641" v="39"/>
        <pc:sldMkLst>
          <pc:docMk/>
          <pc:sldMk cId="1148394099" sldId="403"/>
        </pc:sldMkLst>
      </pc:sldChg>
      <pc:sldChg chg="modAnim">
        <pc:chgData name="Yohan Mendis" userId="c590b05b-806f-48e0-8880-74553b9cb7e4" providerId="ADAL" clId="{6B57945F-60EC-46BD-8FC3-5EF2BD518368}" dt="2018-11-28T21:25:12.297" v="36"/>
        <pc:sldMkLst>
          <pc:docMk/>
          <pc:sldMk cId="307321619" sldId="404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15/09/2019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9/15/2019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168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3767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588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15/09/2019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prospects.ac.uk/applying-for-university/university-life/4-routes-to-take-after-graduation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400" dirty="0" smtClean="0"/>
              <a:t>BA International Hotel Management</a:t>
            </a:r>
            <a:r>
              <a:rPr lang="en-GB" altLang="en-US" sz="2400" dirty="0"/>
              <a:t/>
            </a:r>
            <a:br>
              <a:rPr lang="en-GB" altLang="en-US" sz="2400" dirty="0"/>
            </a:br>
            <a:r>
              <a:rPr lang="en-GB" altLang="en-US" dirty="0"/>
              <a:t/>
            </a: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Personnel Resourcing &amp; Development</a:t>
            </a: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/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(</a:t>
            </a:r>
            <a:r>
              <a:rPr lang="en-GB" sz="31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M5X</a:t>
            </a:r>
            <a:r>
              <a:rPr lang="en-GB" sz="31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01921)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/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Session </a:t>
            </a:r>
            <a:r>
              <a:rPr lang="en-GB" sz="3100" b="1" dirty="0" smtClean="0">
                <a:solidFill>
                  <a:srgbClr val="002060"/>
                </a:solidFill>
              </a:rPr>
              <a:t>17 &amp; 18</a:t>
            </a: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/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7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Alternatives after graduation</a:t>
            </a: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988D765-1511-4D5C-9167-DA00AAB75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 anchor="t">
            <a:normAutofit/>
          </a:bodyPr>
          <a:lstStyle/>
          <a:p>
            <a:r>
              <a:rPr lang="en-GB" sz="3200" dirty="0"/>
              <a:t>Previously…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E8CABA4-E050-4698-B79F-4F1B9B3EA7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052736"/>
            <a:ext cx="8856984" cy="426811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We have;</a:t>
            </a:r>
          </a:p>
          <a:p>
            <a:r>
              <a:rPr lang="en-GB" dirty="0"/>
              <a:t>Overviewed the module and tested existing knowledge</a:t>
            </a:r>
          </a:p>
          <a:p>
            <a:r>
              <a:rPr lang="en-GB" dirty="0" smtClean="0"/>
              <a:t>Discussed </a:t>
            </a:r>
            <a:r>
              <a:rPr lang="en-GB" dirty="0"/>
              <a:t>points to consider when exploring employment</a:t>
            </a:r>
          </a:p>
          <a:p>
            <a:r>
              <a:rPr lang="en-GB" dirty="0"/>
              <a:t>Identified trends in future employment</a:t>
            </a:r>
          </a:p>
          <a:p>
            <a:r>
              <a:rPr lang="en-GB" dirty="0"/>
              <a:t>Discussed the recruitment and selection process</a:t>
            </a:r>
          </a:p>
          <a:p>
            <a:r>
              <a:rPr lang="en-GB" dirty="0"/>
              <a:t>Examined the process of creating a successful application</a:t>
            </a:r>
          </a:p>
          <a:p>
            <a:r>
              <a:rPr lang="en-GB" dirty="0"/>
              <a:t>Identified how to build confidence in facing </a:t>
            </a:r>
            <a:r>
              <a:rPr lang="en-GB" dirty="0" smtClean="0"/>
              <a:t>interviews</a:t>
            </a:r>
          </a:p>
          <a:p>
            <a:r>
              <a:rPr lang="en-GB" dirty="0"/>
              <a:t>Conducted mock interviews</a:t>
            </a:r>
          </a:p>
          <a:p>
            <a:r>
              <a:rPr lang="en-GB" dirty="0" smtClean="0"/>
              <a:t>Discussed about career development</a:t>
            </a:r>
          </a:p>
          <a:p>
            <a:r>
              <a:rPr lang="en-GB" dirty="0" smtClean="0"/>
              <a:t>Explored the legal aspects related to employment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2540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sz="3200" dirty="0"/>
              <a:t>In this session….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/>
          <a:lstStyle/>
          <a:p>
            <a:pPr marL="0" indent="0">
              <a:buNone/>
            </a:pPr>
            <a:endParaRPr lang="en-GB" altLang="en-US" dirty="0" smtClean="0"/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endParaRPr lang="en-GB" altLang="en-US" dirty="0" smtClean="0"/>
          </a:p>
          <a:p>
            <a:pPr marL="0" indent="0">
              <a:buNone/>
            </a:pPr>
            <a:r>
              <a:rPr lang="en-GB" altLang="en-US" dirty="0" smtClean="0"/>
              <a:t>We will explore the alternatives available for you after graduation.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18503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cross road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68" y="0"/>
            <a:ext cx="9123464" cy="6843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would </a:t>
            </a:r>
            <a:r>
              <a:rPr lang="en-GB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you</a:t>
            </a:r>
            <a:r>
              <a:rPr lang="en-GB" dirty="0" smtClean="0"/>
              <a:t> do when you get here?</a:t>
            </a:r>
            <a:endParaRPr lang="en-GB" dirty="0"/>
          </a:p>
        </p:txBody>
      </p:sp>
      <p:sp>
        <p:nvSpPr>
          <p:cNvPr id="5" name="Bent Arrow 4"/>
          <p:cNvSpPr/>
          <p:nvPr/>
        </p:nvSpPr>
        <p:spPr>
          <a:xfrm>
            <a:off x="5580112" y="3170556"/>
            <a:ext cx="1872208" cy="1872208"/>
          </a:xfrm>
          <a:prstGeom prst="bentArrow">
            <a:avLst>
              <a:gd name="adj1" fmla="val 47176"/>
              <a:gd name="adj2" fmla="val 48073"/>
              <a:gd name="adj3" fmla="val 26615"/>
              <a:gd name="adj4" fmla="val 46599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bg1"/>
                </a:solidFill>
              </a:rPr>
              <a:t>Employment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6" name="Up Arrow 5"/>
          <p:cNvSpPr/>
          <p:nvPr/>
        </p:nvSpPr>
        <p:spPr>
          <a:xfrm>
            <a:off x="3583044" y="2558488"/>
            <a:ext cx="1723576" cy="1224136"/>
          </a:xfrm>
          <a:prstGeom prst="upArrow">
            <a:avLst>
              <a:gd name="adj1" fmla="val 60730"/>
              <a:gd name="adj2" fmla="val 50000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Further Study</a:t>
            </a:r>
          </a:p>
        </p:txBody>
      </p:sp>
      <p:sp>
        <p:nvSpPr>
          <p:cNvPr id="7" name="Bent Arrow 6"/>
          <p:cNvSpPr/>
          <p:nvPr/>
        </p:nvSpPr>
        <p:spPr>
          <a:xfrm flipH="1">
            <a:off x="1437552" y="3170764"/>
            <a:ext cx="1872000" cy="1872000"/>
          </a:xfrm>
          <a:prstGeom prst="bentArrow">
            <a:avLst>
              <a:gd name="adj1" fmla="val 48051"/>
              <a:gd name="adj2" fmla="val 50000"/>
              <a:gd name="adj3" fmla="val 25000"/>
              <a:gd name="adj4" fmla="val 43750"/>
            </a:avLst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Self Employment</a:t>
            </a:r>
          </a:p>
        </p:txBody>
      </p:sp>
    </p:spTree>
    <p:extLst>
      <p:ext uri="{BB962C8B-B14F-4D97-AF65-F5344CB8AC3E}">
        <p14:creationId xmlns:p14="http://schemas.microsoft.com/office/powerpoint/2010/main" val="777145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2" y="0"/>
            <a:ext cx="9135238" cy="573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3328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 more information on..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www.prospects.ac.uk/applying-for-university/university-life/4-routes-to-take-after-graduation</a:t>
            </a:r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84" y="3088853"/>
            <a:ext cx="7753350" cy="2524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167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7704" y="274638"/>
            <a:ext cx="6779096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Path 1 – Further education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Options and points to consider – </a:t>
            </a:r>
          </a:p>
          <a:p>
            <a:r>
              <a:rPr lang="en-GB" dirty="0" smtClean="0">
                <a:solidFill>
                  <a:srgbClr val="00B0F0"/>
                </a:solidFill>
              </a:rPr>
              <a:t>Postgraduate study</a:t>
            </a:r>
          </a:p>
          <a:p>
            <a:r>
              <a:rPr lang="en-GB" dirty="0" smtClean="0">
                <a:solidFill>
                  <a:srgbClr val="FFC000"/>
                </a:solidFill>
              </a:rPr>
              <a:t>Vocational qualifications</a:t>
            </a:r>
          </a:p>
          <a:p>
            <a:r>
              <a:rPr lang="en-GB" dirty="0" smtClean="0">
                <a:solidFill>
                  <a:srgbClr val="92D050"/>
                </a:solidFill>
              </a:rPr>
              <a:t>Professional qualifications </a:t>
            </a:r>
          </a:p>
          <a:p>
            <a:pPr marL="0" indent="0">
              <a:buNone/>
            </a:pPr>
            <a:r>
              <a:rPr lang="en-GB" dirty="0" smtClean="0"/>
              <a:t>Budget time and family commitments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9132" y="3464990"/>
            <a:ext cx="1792199" cy="38868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6531" y="3464989"/>
            <a:ext cx="942032" cy="38868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2080" y="2862130"/>
            <a:ext cx="1548805" cy="456315"/>
          </a:xfrm>
          <a:prstGeom prst="rect">
            <a:avLst/>
          </a:prstGeom>
        </p:spPr>
      </p:pic>
      <p:sp>
        <p:nvSpPr>
          <p:cNvPr id="9" name="Up Arrow 8"/>
          <p:cNvSpPr/>
          <p:nvPr/>
        </p:nvSpPr>
        <p:spPr>
          <a:xfrm>
            <a:off x="184128" y="234070"/>
            <a:ext cx="1723576" cy="1224136"/>
          </a:xfrm>
          <a:prstGeom prst="upArrow">
            <a:avLst>
              <a:gd name="adj1" fmla="val 60730"/>
              <a:gd name="adj2" fmla="val 50000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Further Study</a:t>
            </a:r>
          </a:p>
        </p:txBody>
      </p:sp>
    </p:spTree>
    <p:extLst>
      <p:ext uri="{BB962C8B-B14F-4D97-AF65-F5344CB8AC3E}">
        <p14:creationId xmlns:p14="http://schemas.microsoft.com/office/powerpoint/2010/main" val="1603574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63688" y="274638"/>
            <a:ext cx="6923112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Path 2 – Finding employment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Finding a good Job </a:t>
            </a:r>
            <a:r>
              <a:rPr lang="en-GB" dirty="0" smtClean="0">
                <a:solidFill>
                  <a:srgbClr val="FF0000"/>
                </a:solidFill>
              </a:rPr>
              <a:t>Vs</a:t>
            </a:r>
            <a:r>
              <a:rPr lang="en-GB" dirty="0" smtClean="0"/>
              <a:t> reducing gap on the CV</a:t>
            </a:r>
          </a:p>
          <a:p>
            <a:r>
              <a:rPr lang="en-GB" dirty="0" smtClean="0"/>
              <a:t>Graduate jobs</a:t>
            </a:r>
          </a:p>
          <a:p>
            <a:r>
              <a:rPr lang="en-GB" dirty="0" smtClean="0"/>
              <a:t>Internships</a:t>
            </a:r>
          </a:p>
          <a:p>
            <a:r>
              <a:rPr lang="en-GB" dirty="0" smtClean="0"/>
              <a:t>Volunteering</a:t>
            </a:r>
          </a:p>
          <a:p>
            <a:endParaRPr lang="en-GB" dirty="0"/>
          </a:p>
        </p:txBody>
      </p:sp>
      <p:sp>
        <p:nvSpPr>
          <p:cNvPr id="4" name="Bent Arrow 3"/>
          <p:cNvSpPr/>
          <p:nvPr/>
        </p:nvSpPr>
        <p:spPr>
          <a:xfrm>
            <a:off x="107504" y="0"/>
            <a:ext cx="1872208" cy="1872208"/>
          </a:xfrm>
          <a:prstGeom prst="bentArrow">
            <a:avLst>
              <a:gd name="adj1" fmla="val 47176"/>
              <a:gd name="adj2" fmla="val 48073"/>
              <a:gd name="adj3" fmla="val 26615"/>
              <a:gd name="adj4" fmla="val 46599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bg1"/>
                </a:solidFill>
              </a:rPr>
              <a:t>Employment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503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9504" y="274638"/>
            <a:ext cx="6707296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Path 3 – Become self-employed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What are the advantages and disadvantages for you?</a:t>
            </a:r>
          </a:p>
          <a:p>
            <a:r>
              <a:rPr lang="en-GB" dirty="0" smtClean="0"/>
              <a:t>Can you juggle all the responsibilities?</a:t>
            </a:r>
          </a:p>
          <a:p>
            <a:r>
              <a:rPr lang="en-GB" dirty="0" smtClean="0"/>
              <a:t>Can you handle the </a:t>
            </a:r>
            <a:r>
              <a:rPr lang="en-GB" dirty="0" err="1" smtClean="0"/>
              <a:t>uncertainities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4" name="Bent Arrow 3"/>
          <p:cNvSpPr/>
          <p:nvPr/>
        </p:nvSpPr>
        <p:spPr>
          <a:xfrm flipH="1">
            <a:off x="107504" y="116632"/>
            <a:ext cx="1872000" cy="1872000"/>
          </a:xfrm>
          <a:prstGeom prst="bentArrow">
            <a:avLst>
              <a:gd name="adj1" fmla="val 48051"/>
              <a:gd name="adj2" fmla="val 50000"/>
              <a:gd name="adj3" fmla="val 25000"/>
              <a:gd name="adj4" fmla="val 43750"/>
            </a:avLst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Self Employment</a:t>
            </a:r>
          </a:p>
        </p:txBody>
      </p:sp>
    </p:spTree>
    <p:extLst>
      <p:ext uri="{BB962C8B-B14F-4D97-AF65-F5344CB8AC3E}">
        <p14:creationId xmlns:p14="http://schemas.microsoft.com/office/powerpoint/2010/main" val="2716532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1720" y="274638"/>
            <a:ext cx="6635080" cy="1143000"/>
          </a:xfrm>
        </p:spPr>
        <p:txBody>
          <a:bodyPr/>
          <a:lstStyle/>
          <a:p>
            <a:r>
              <a:rPr lang="en-GB" dirty="0" smtClean="0"/>
              <a:t>Take a gap-year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83507"/>
            <a:ext cx="8229600" cy="3733726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GB" dirty="0"/>
              <a:t>If you want to see more of the world, learn languages, experience different cultures and meet new people before settling down to a work routine you could take a gap year. </a:t>
            </a:r>
            <a:endParaRPr lang="en-GB" dirty="0" smtClean="0"/>
          </a:p>
          <a:p>
            <a:pPr algn="just"/>
            <a:r>
              <a:rPr lang="en-GB" dirty="0" smtClean="0"/>
              <a:t>Back-packing </a:t>
            </a:r>
            <a:r>
              <a:rPr lang="en-GB" dirty="0"/>
              <a:t>makes you a much more interesting job candidate and can make you more employable in the long run. </a:t>
            </a:r>
            <a:endParaRPr lang="en-GB" dirty="0" smtClean="0"/>
          </a:p>
          <a:p>
            <a:pPr algn="just"/>
            <a:r>
              <a:rPr lang="en-GB" dirty="0" smtClean="0"/>
              <a:t>Taking </a:t>
            </a:r>
            <a:r>
              <a:rPr lang="en-GB" dirty="0"/>
              <a:t>time out to travel demonstrates </a:t>
            </a:r>
            <a:r>
              <a:rPr lang="en-GB" dirty="0">
                <a:solidFill>
                  <a:srgbClr val="00B050"/>
                </a:solidFill>
              </a:rPr>
              <a:t>maturity</a:t>
            </a:r>
            <a:r>
              <a:rPr lang="en-GB" dirty="0"/>
              <a:t>, </a:t>
            </a:r>
            <a:r>
              <a:rPr lang="en-GB" dirty="0">
                <a:solidFill>
                  <a:srgbClr val="00B0F0"/>
                </a:solidFill>
              </a:rPr>
              <a:t>good organisation </a:t>
            </a:r>
            <a:r>
              <a:rPr lang="en-GB" dirty="0"/>
              <a:t>and </a:t>
            </a:r>
            <a:r>
              <a:rPr lang="en-GB" dirty="0">
                <a:solidFill>
                  <a:srgbClr val="FFC000"/>
                </a:solidFill>
              </a:rPr>
              <a:t>planning skills </a:t>
            </a:r>
            <a:r>
              <a:rPr lang="en-GB" dirty="0"/>
              <a:t>and </a:t>
            </a:r>
            <a:r>
              <a:rPr lang="en-GB" dirty="0">
                <a:solidFill>
                  <a:srgbClr val="7030A0"/>
                </a:solidFill>
              </a:rPr>
              <a:t>self-sufficiency</a:t>
            </a:r>
            <a:r>
              <a:rPr lang="en-GB" dirty="0"/>
              <a:t>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16632"/>
            <a:ext cx="1733550" cy="1666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710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00200"/>
            <a:ext cx="8928992" cy="4061047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Explore the pros and cons of each of the following routes;</a:t>
            </a:r>
          </a:p>
          <a:p>
            <a:pPr marL="857250" lvl="1" indent="-457200"/>
            <a:r>
              <a:rPr lang="en-GB" dirty="0" smtClean="0"/>
              <a:t>Taking up employment</a:t>
            </a:r>
          </a:p>
          <a:p>
            <a:pPr marL="857250" lvl="1" indent="-457200"/>
            <a:r>
              <a:rPr lang="en-GB" dirty="0" smtClean="0"/>
              <a:t>Being self employed</a:t>
            </a:r>
          </a:p>
          <a:p>
            <a:pPr marL="857250" lvl="1" indent="-457200"/>
            <a:r>
              <a:rPr lang="en-GB" dirty="0" smtClean="0"/>
              <a:t>Continuing education</a:t>
            </a:r>
          </a:p>
          <a:p>
            <a:pPr marL="857250" lvl="1" indent="-457200"/>
            <a:r>
              <a:rPr lang="en-GB" dirty="0" smtClean="0"/>
              <a:t>Taking a gap year</a:t>
            </a:r>
          </a:p>
          <a:p>
            <a:pPr marL="0" indent="0">
              <a:buNone/>
            </a:pPr>
            <a:r>
              <a:rPr lang="en-GB" dirty="0" smtClean="0"/>
              <a:t>Present your finding to the class</a:t>
            </a:r>
          </a:p>
        </p:txBody>
      </p:sp>
    </p:spTree>
    <p:extLst>
      <p:ext uri="{BB962C8B-B14F-4D97-AF65-F5344CB8AC3E}">
        <p14:creationId xmlns:p14="http://schemas.microsoft.com/office/powerpoint/2010/main" val="1512642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9952" y="798266"/>
            <a:ext cx="4901530" cy="4901530"/>
          </a:xfrm>
          <a:prstGeom prst="rect">
            <a:avLst/>
          </a:prstGeom>
        </p:spPr>
      </p:pic>
      <p:sp>
        <p:nvSpPr>
          <p:cNvPr id="7885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Session Outcome</a:t>
            </a:r>
          </a:p>
        </p:txBody>
      </p:sp>
      <p:sp>
        <p:nvSpPr>
          <p:cNvPr id="78851" name="Rectangle 3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3898776" cy="3917032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 smtClean="0"/>
              <a:t>Can you explain the routes available for you after graduation?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42871EDB-A47E-4DE2-BE9B-2AE14DD1FEF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CF58012-2B0C-4B86-8E07-854AAF78CCC3}" type="datetime1">
              <a:rPr lang="en-GB"/>
              <a:pPr>
                <a:defRPr/>
              </a:pPr>
              <a:t>15/09/2019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2224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 anchor="t">
            <a:normAutofit/>
          </a:bodyPr>
          <a:lstStyle/>
          <a:p>
            <a:r>
              <a:rPr lang="en-GB" sz="3200" dirty="0"/>
              <a:t>Summary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xmlns="" id="{57A2770E-33FC-4834-AD2A-DCC61B82EA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696" y="988608"/>
            <a:ext cx="5791324" cy="4222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11787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Next Session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348880"/>
            <a:ext cx="9144000" cy="1390714"/>
          </a:xfrm>
          <a:solidFill>
            <a:srgbClr val="000000">
              <a:alpha val="50196"/>
            </a:srgbClr>
          </a:solidFill>
          <a:ln>
            <a:noFill/>
          </a:ln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5400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Workshop</a:t>
            </a:r>
            <a:endParaRPr lang="en-GB" sz="5400" b="1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41584</TotalTime>
  <Words>301</Words>
  <Application>Microsoft Office PowerPoint</Application>
  <PresentationFormat>On-screen Show (4:3)</PresentationFormat>
  <Paragraphs>63</Paragraphs>
  <Slides>14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Myriad Pro</vt:lpstr>
      <vt:lpstr>20140311PresentationUWTSDTemplate</vt:lpstr>
      <vt:lpstr>BA International Hotel Management   Personnel Resourcing &amp; Development (M5X 01921) Session 17 &amp; 18 Alternatives after graduation</vt:lpstr>
      <vt:lpstr>Previously…</vt:lpstr>
      <vt:lpstr>In this session….</vt:lpstr>
      <vt:lpstr>What would you do when you get here?</vt:lpstr>
      <vt:lpstr>PowerPoint Presentation</vt:lpstr>
      <vt:lpstr>Find more information on..</vt:lpstr>
      <vt:lpstr>Path 1 – Further education</vt:lpstr>
      <vt:lpstr>Path 2 – Finding employment </vt:lpstr>
      <vt:lpstr>Path 3 – Become self-employed</vt:lpstr>
      <vt:lpstr>Take a gap-year</vt:lpstr>
      <vt:lpstr>Group Activity</vt:lpstr>
      <vt:lpstr>Session Outcome</vt:lpstr>
      <vt:lpstr>Summary</vt:lpstr>
      <vt:lpstr>Next Session…..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RAIN</cp:lastModifiedBy>
  <cp:revision>254</cp:revision>
  <dcterms:created xsi:type="dcterms:W3CDTF">2015-04-14T15:21:28Z</dcterms:created>
  <dcterms:modified xsi:type="dcterms:W3CDTF">2019-09-15T15:00:57Z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