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398" r:id="rId2"/>
    <p:sldId id="392" r:id="rId3"/>
    <p:sldId id="408" r:id="rId4"/>
    <p:sldId id="1040" r:id="rId5"/>
    <p:sldId id="1041" r:id="rId6"/>
    <p:sldId id="389" r:id="rId7"/>
    <p:sldId id="336" r:id="rId8"/>
    <p:sldId id="407"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8A32E4-4D0D-47CE-9E17-78CB9C22A080}" v="45" dt="2023-08-23T12:00:00.6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6" autoAdjust="0"/>
    <p:restoredTop sz="94660"/>
  </p:normalViewPr>
  <p:slideViewPr>
    <p:cSldViewPr snapToGrid="0">
      <p:cViewPr>
        <p:scale>
          <a:sx n="54" d="100"/>
          <a:sy n="54" d="100"/>
        </p:scale>
        <p:origin x="72" y="10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BEB9B5-C78A-4289-A20A-5CD5902DB6A1}" type="datetimeFigureOut">
              <a:rPr lang="en-GB" smtClean="0"/>
              <a:t>04/12/2023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144C3E-F0D9-414C-AC59-E5CEAB7A397F}" type="slidenum">
              <a:rPr lang="en-GB" smtClean="0"/>
              <a:t>‹#›</a:t>
            </a:fld>
            <a:endParaRPr lang="en-GB"/>
          </a:p>
        </p:txBody>
      </p:sp>
    </p:spTree>
    <p:extLst>
      <p:ext uri="{BB962C8B-B14F-4D97-AF65-F5344CB8AC3E}">
        <p14:creationId xmlns:p14="http://schemas.microsoft.com/office/powerpoint/2010/main" val="41877229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999A8DD2-C443-44AD-85B3-4CE72B962C5F}" type="datetimeFigureOut">
              <a:rPr lang="en-US" smtClean="0"/>
              <a:t>12/4/2023</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704139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99A8DD2-C443-44AD-85B3-4CE72B962C5F}" type="datetimeFigureOut">
              <a:rPr lang="en-US" smtClean="0"/>
              <a:t>12/4/2023</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7283985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999A8DD2-C443-44AD-85B3-4CE72B962C5F}" type="datetimeFigureOut">
              <a:rPr lang="en-US" smtClean="0"/>
              <a:t>12/4/2023</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1582441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99A8DD2-C443-44AD-85B3-4CE72B962C5F}" type="datetimeFigureOut">
              <a:rPr lang="en-US" smtClean="0"/>
              <a:t>12/4/2023</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14522884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999A8DD2-C443-44AD-85B3-4CE72B962C5F}" type="datetimeFigureOut">
              <a:rPr lang="en-US" smtClean="0"/>
              <a:t>12/4/2023</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41988954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999A8DD2-C443-44AD-85B3-4CE72B962C5F}" type="datetimeFigureOut">
              <a:rPr lang="en-US" smtClean="0"/>
              <a:t>12/4/2023</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459042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99A8DD2-C443-44AD-85B3-4CE72B962C5F}" type="datetimeFigureOut">
              <a:rPr lang="en-US" smtClean="0"/>
              <a:t>12/4/2023</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4754689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999A8DD2-C443-44AD-85B3-4CE72B962C5F}" type="datetimeFigureOut">
              <a:rPr lang="en-US" smtClean="0"/>
              <a:t>12/4/2023</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8498496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99A8DD2-C443-44AD-85B3-4CE72B962C5F}" type="datetimeFigureOut">
              <a:rPr lang="en-US" smtClean="0"/>
              <a:t>12/4/2023</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9777514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999A8DD2-C443-44AD-85B3-4CE72B962C5F}" type="datetimeFigureOut">
              <a:rPr lang="en-US" smtClean="0"/>
              <a:t>12/4/2023</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4001338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99A8DD2-C443-44AD-85B3-4CE72B962C5F}" type="datetimeFigureOut">
              <a:rPr lang="en-US" smtClean="0"/>
              <a:t>12/4/2023</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18798015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12800" y="274638"/>
            <a:ext cx="10566400" cy="1143000"/>
          </a:xfrm>
        </p:spPr>
        <p:txBody>
          <a:bodyPr/>
          <a:lstStyle/>
          <a:p>
            <a:r>
              <a:rPr lang="en-US"/>
              <a:t>Click to edit Master title style</a:t>
            </a:r>
            <a:endParaRPr lang="en-US" dirty="0"/>
          </a:p>
        </p:txBody>
      </p:sp>
      <p:sp>
        <p:nvSpPr>
          <p:cNvPr id="8" name="Content Placeholder 7"/>
          <p:cNvSpPr>
            <a:spLocks noGrp="1"/>
          </p:cNvSpPr>
          <p:nvPr>
            <p:ph sz="quarter" idx="13"/>
          </p:nvPr>
        </p:nvSpPr>
        <p:spPr>
          <a:xfrm>
            <a:off x="812800" y="1600200"/>
            <a:ext cx="105664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4"/>
          </p:nvPr>
        </p:nvSpPr>
        <p:spPr/>
        <p:txBody>
          <a:bodyPr/>
          <a:lstStyle>
            <a:lvl1pPr>
              <a:defRPr/>
            </a:lvl1pPr>
          </a:lstStyle>
          <a:p>
            <a:pPr>
              <a:defRPr/>
            </a:pPr>
            <a:endParaRPr lang="en-GB"/>
          </a:p>
        </p:txBody>
      </p:sp>
      <p:sp>
        <p:nvSpPr>
          <p:cNvPr id="5" name="Footer Placeholder 4"/>
          <p:cNvSpPr>
            <a:spLocks noGrp="1"/>
          </p:cNvSpPr>
          <p:nvPr>
            <p:ph type="ftr" sz="quarter" idx="15"/>
          </p:nvPr>
        </p:nvSpPr>
        <p:spPr/>
        <p:txBody>
          <a:bodyPr/>
          <a:lstStyle>
            <a:lvl1pPr>
              <a:defRPr/>
            </a:lvl1pPr>
          </a:lstStyle>
          <a:p>
            <a:pPr>
              <a:defRPr/>
            </a:pPr>
            <a:r>
              <a:rPr lang="en-GB"/>
              <a:t>CH2022</a:t>
            </a:r>
          </a:p>
        </p:txBody>
      </p:sp>
      <p:sp>
        <p:nvSpPr>
          <p:cNvPr id="6" name="Slide Number Placeholder 5"/>
          <p:cNvSpPr>
            <a:spLocks noGrp="1"/>
          </p:cNvSpPr>
          <p:nvPr>
            <p:ph type="sldNum" sz="quarter" idx="16"/>
          </p:nvPr>
        </p:nvSpPr>
        <p:spPr/>
        <p:txBody>
          <a:bodyPr/>
          <a:lstStyle>
            <a:lvl1pPr>
              <a:defRPr/>
            </a:lvl1pPr>
          </a:lstStyle>
          <a:p>
            <a:pPr>
              <a:defRPr/>
            </a:pPr>
            <a:fld id="{D483DB0B-039B-40B6-BC4C-74A721443325}" type="slidenum">
              <a:rPr lang="en-GB" altLang="en-US"/>
              <a:pPr>
                <a:defRPr/>
              </a:pPr>
              <a:t>‹#›</a:t>
            </a:fld>
            <a:endParaRPr lang="en-GB" altLang="en-US"/>
          </a:p>
        </p:txBody>
      </p:sp>
    </p:spTree>
    <p:extLst>
      <p:ext uri="{BB962C8B-B14F-4D97-AF65-F5344CB8AC3E}">
        <p14:creationId xmlns:p14="http://schemas.microsoft.com/office/powerpoint/2010/main" val="29725125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09600" y="277813"/>
            <a:ext cx="109728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6197600" y="1600201"/>
            <a:ext cx="5384800" cy="4530725"/>
          </a:xfrm>
        </p:spPr>
        <p:txBody>
          <a:bodyPr/>
          <a:lstStyle/>
          <a:p>
            <a:pPr lvl="0"/>
            <a:endParaRPr lang="en-GB" noProof="0"/>
          </a:p>
        </p:txBody>
      </p:sp>
      <p:sp>
        <p:nvSpPr>
          <p:cNvPr id="5" name="Date Placeholder 3"/>
          <p:cNvSpPr>
            <a:spLocks noGrp="1"/>
          </p:cNvSpPr>
          <p:nvPr>
            <p:ph type="dt" sz="half" idx="10"/>
          </p:nvPr>
        </p:nvSpPr>
        <p:spPr/>
        <p:txBody>
          <a:bodyPr/>
          <a:lstStyle>
            <a:lvl1pPr>
              <a:defRPr/>
            </a:lvl1pPr>
          </a:lstStyle>
          <a:p>
            <a:pPr>
              <a:defRPr/>
            </a:pPr>
            <a:endParaRPr lang="en-GB"/>
          </a:p>
        </p:txBody>
      </p:sp>
      <p:sp>
        <p:nvSpPr>
          <p:cNvPr id="6" name="Footer Placeholder 4"/>
          <p:cNvSpPr>
            <a:spLocks noGrp="1"/>
          </p:cNvSpPr>
          <p:nvPr>
            <p:ph type="ftr" sz="quarter" idx="11"/>
          </p:nvPr>
        </p:nvSpPr>
        <p:spPr/>
        <p:txBody>
          <a:bodyPr/>
          <a:lstStyle>
            <a:lvl1pPr>
              <a:defRPr/>
            </a:lvl1pPr>
          </a:lstStyle>
          <a:p>
            <a:pPr>
              <a:defRPr/>
            </a:pPr>
            <a:r>
              <a:rPr lang="en-GB"/>
              <a:t>CH2020</a:t>
            </a:r>
          </a:p>
        </p:txBody>
      </p:sp>
      <p:sp>
        <p:nvSpPr>
          <p:cNvPr id="7" name="Slide Number Placeholder 5"/>
          <p:cNvSpPr>
            <a:spLocks noGrp="1"/>
          </p:cNvSpPr>
          <p:nvPr>
            <p:ph type="sldNum" sz="quarter" idx="12"/>
          </p:nvPr>
        </p:nvSpPr>
        <p:spPr/>
        <p:txBody>
          <a:bodyPr/>
          <a:lstStyle>
            <a:lvl1pPr>
              <a:defRPr/>
            </a:lvl1pPr>
          </a:lstStyle>
          <a:p>
            <a:pPr>
              <a:defRPr/>
            </a:pPr>
            <a:fld id="{B30213A4-2CE5-4795-9AE1-088C361DA2DC}" type="slidenum">
              <a:rPr lang="en-GB" altLang="en-US"/>
              <a:pPr>
                <a:defRPr/>
              </a:pPr>
              <a:t>‹#›</a:t>
            </a:fld>
            <a:endParaRPr lang="en-GB" altLang="en-US"/>
          </a:p>
        </p:txBody>
      </p:sp>
    </p:spTree>
    <p:extLst>
      <p:ext uri="{BB962C8B-B14F-4D97-AF65-F5344CB8AC3E}">
        <p14:creationId xmlns:p14="http://schemas.microsoft.com/office/powerpoint/2010/main" val="23181940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999A8DD2-C443-44AD-85B3-4CE72B962C5F}" type="datetimeFigureOut">
              <a:rPr lang="en-US" smtClean="0"/>
              <a:t>12/4/2023</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FA4FCA09-A334-4A38-8A78-E51DCD588AB3}" type="slidenum">
              <a:rPr lang="en-US" smtClean="0"/>
              <a:t>‹#›</a:t>
            </a:fld>
            <a:endParaRPr lang="en-US"/>
          </a:p>
        </p:txBody>
      </p:sp>
    </p:spTree>
    <p:extLst>
      <p:ext uri="{BB962C8B-B14F-4D97-AF65-F5344CB8AC3E}">
        <p14:creationId xmlns:p14="http://schemas.microsoft.com/office/powerpoint/2010/main" val="16646884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unece.org/node/22" TargetMode="External"/><Relationship Id="rId7" Type="http://schemas.openxmlformats.org/officeDocument/2006/relationships/hyperlink" Target="https://unece.org/node/26" TargetMode="External"/><Relationship Id="rId2" Type="http://schemas.openxmlformats.org/officeDocument/2006/relationships/audio" Target="../media/audio1.wav"/><Relationship Id="rId1" Type="http://schemas.openxmlformats.org/officeDocument/2006/relationships/slideLayout" Target="../slideLayouts/slideLayout13.xml"/><Relationship Id="rId6" Type="http://schemas.openxmlformats.org/officeDocument/2006/relationships/hyperlink" Target="https://unece.org/node/21645" TargetMode="External"/><Relationship Id="rId5" Type="http://schemas.openxmlformats.org/officeDocument/2006/relationships/hyperlink" Target="https://unece.org/env/water.html" TargetMode="External"/><Relationship Id="rId4" Type="http://schemas.openxmlformats.org/officeDocument/2006/relationships/hyperlink" Target="https://unece.org/environment-policy/environmental-assessment"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unece.org/node/4221" TargetMode="External"/><Relationship Id="rId2" Type="http://schemas.openxmlformats.org/officeDocument/2006/relationships/hyperlink" Target="https://unece.org/index.php?id=2975" TargetMode="External"/><Relationship Id="rId1" Type="http://schemas.openxmlformats.org/officeDocument/2006/relationships/slideLayout" Target="../slideLayouts/slideLayout12.xml"/><Relationship Id="rId5" Type="http://schemas.openxmlformats.org/officeDocument/2006/relationships/hyperlink" Target="https://unece.org/index.php?id=2876" TargetMode="External"/><Relationship Id="rId4" Type="http://schemas.openxmlformats.org/officeDocument/2006/relationships/hyperlink" Target="https://unece.org/node/4324"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marble with brown and aqua colors">
            <a:extLst>
              <a:ext uri="{FF2B5EF4-FFF2-40B4-BE49-F238E27FC236}">
                <a16:creationId xmlns:a16="http://schemas.microsoft.com/office/drawing/2014/main" id="{B8870C4C-779C-DCD3-E2B5-1F90536A38CF}"/>
              </a:ext>
            </a:extLst>
          </p:cNvPr>
          <p:cNvPicPr>
            <a:picLocks noChangeAspect="1"/>
          </p:cNvPicPr>
          <p:nvPr/>
        </p:nvPicPr>
        <p:blipFill rotWithShape="1">
          <a:blip r:embed="rId2"/>
          <a:srcRect t="4492" b="16282"/>
          <a:stretch/>
        </p:blipFill>
        <p:spPr>
          <a:xfrm>
            <a:off x="0" y="10"/>
            <a:ext cx="12191980" cy="6857990"/>
          </a:xfrm>
          <a:prstGeom prst="rect">
            <a:avLst/>
          </a:prstGeom>
        </p:spPr>
      </p:pic>
      <p:sp>
        <p:nvSpPr>
          <p:cNvPr id="26" name="Rectangle 19">
            <a:extLst>
              <a:ext uri="{FF2B5EF4-FFF2-40B4-BE49-F238E27FC236}">
                <a16:creationId xmlns:a16="http://schemas.microsoft.com/office/drawing/2014/main" id="{A9CCD9CD-49AE-3D3E-923B-81ECD3FBF7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581985" y="-752015"/>
            <a:ext cx="6858000" cy="8362030"/>
          </a:xfrm>
          <a:prstGeom prst="rect">
            <a:avLst/>
          </a:prstGeom>
          <a:gradFill>
            <a:gsLst>
              <a:gs pos="0">
                <a:srgbClr val="000000">
                  <a:alpha val="0"/>
                </a:srgbClr>
              </a:gs>
              <a:gs pos="55000">
                <a:srgbClr val="000000">
                  <a:alpha val="50000"/>
                </a:srgbClr>
              </a:gs>
              <a:gs pos="9200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16" name="Picture 15" descr="A black background with white text&#10;&#10;Description automatically generated">
            <a:extLst>
              <a:ext uri="{FF2B5EF4-FFF2-40B4-BE49-F238E27FC236}">
                <a16:creationId xmlns:a16="http://schemas.microsoft.com/office/drawing/2014/main" id="{7684ED98-D8FA-E7D5-A556-5C40258B76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98787" y="5431277"/>
            <a:ext cx="2804732" cy="1297189"/>
          </a:xfrm>
          <a:prstGeom prst="rect">
            <a:avLst/>
          </a:prstGeom>
        </p:spPr>
      </p:pic>
      <p:sp>
        <p:nvSpPr>
          <p:cNvPr id="2" name="Title 1">
            <a:extLst>
              <a:ext uri="{FF2B5EF4-FFF2-40B4-BE49-F238E27FC236}">
                <a16:creationId xmlns:a16="http://schemas.microsoft.com/office/drawing/2014/main" id="{7ED4D3F2-7134-7ACE-7681-D5F95E303FE8}"/>
              </a:ext>
            </a:extLst>
          </p:cNvPr>
          <p:cNvSpPr txBox="1">
            <a:spLocks/>
          </p:cNvSpPr>
          <p:nvPr/>
        </p:nvSpPr>
        <p:spPr>
          <a:xfrm>
            <a:off x="6356909" y="287684"/>
            <a:ext cx="5516823" cy="1446018"/>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4000" b="1" kern="1200">
                <a:solidFill>
                  <a:schemeClr val="tx1"/>
                </a:solidFill>
                <a:latin typeface="+mj-lt"/>
                <a:ea typeface="+mj-ea"/>
                <a:cs typeface="+mj-cs"/>
              </a:defRPr>
            </a:lvl1pPr>
          </a:lstStyle>
          <a:p>
            <a:pPr marL="0" marR="0" lvl="0" indent="0" algn="r" defTabSz="914400" rtl="0" eaLnBrk="1" fontAlgn="auto" latinLnBrk="0" hangingPunct="1">
              <a:lnSpc>
                <a:spcPct val="90000"/>
              </a:lnSpc>
              <a:spcBef>
                <a:spcPct val="0"/>
              </a:spcBef>
              <a:spcAft>
                <a:spcPts val="0"/>
              </a:spcAft>
              <a:buClrTx/>
              <a:buSzTx/>
              <a:buFontTx/>
              <a:buNone/>
              <a:tabLst/>
              <a:defRPr/>
            </a:pPr>
            <a:r>
              <a:rPr kumimoji="0" lang="en-GB" sz="2400" b="1" i="0" u="none" strike="noStrike" kern="1200" cap="none" spc="0" normalizeH="0" baseline="0" noProof="0" dirty="0">
                <a:ln>
                  <a:noFill/>
                </a:ln>
                <a:solidFill>
                  <a:srgbClr val="FFFFFF"/>
                </a:solidFill>
                <a:effectLst/>
                <a:uLnTx/>
                <a:uFillTx/>
                <a:latin typeface="Neue Haas Grotesk Text Pro"/>
                <a:ea typeface="+mj-ea"/>
                <a:cs typeface="+mj-cs"/>
              </a:rPr>
              <a:t>Coordination of environmental planning and policy</a:t>
            </a:r>
          </a:p>
          <a:p>
            <a:pPr marL="0" marR="0" lvl="0" indent="0" algn="r" defTabSz="914400" rtl="0" eaLnBrk="1" fontAlgn="auto" latinLnBrk="0" hangingPunct="1">
              <a:lnSpc>
                <a:spcPct val="90000"/>
              </a:lnSpc>
              <a:spcBef>
                <a:spcPct val="0"/>
              </a:spcBef>
              <a:spcAft>
                <a:spcPts val="0"/>
              </a:spcAft>
              <a:buClrTx/>
              <a:buSzTx/>
              <a:buFontTx/>
              <a:buNone/>
              <a:tabLst/>
              <a:defRPr/>
            </a:pPr>
            <a:r>
              <a:rPr kumimoji="0" lang="en-GB" sz="2400" b="1" i="0" u="none" strike="noStrike" kern="1200" cap="none" spc="0" normalizeH="0" baseline="0" noProof="0" dirty="0">
                <a:ln>
                  <a:noFill/>
                </a:ln>
                <a:solidFill>
                  <a:srgbClr val="FFFFFF"/>
                </a:solidFill>
                <a:effectLst/>
                <a:uLnTx/>
                <a:uFillTx/>
                <a:latin typeface="Neue Haas Grotesk Text Pro"/>
                <a:ea typeface="+mj-ea"/>
                <a:cs typeface="+mj-cs"/>
              </a:rPr>
              <a:t>ACBA 7004  </a:t>
            </a:r>
          </a:p>
        </p:txBody>
      </p:sp>
      <p:sp>
        <p:nvSpPr>
          <p:cNvPr id="6" name="Subtitle 17">
            <a:extLst>
              <a:ext uri="{FF2B5EF4-FFF2-40B4-BE49-F238E27FC236}">
                <a16:creationId xmlns:a16="http://schemas.microsoft.com/office/drawing/2014/main" id="{608822B0-74FA-C3D3-A31B-0ED57C3323EF}"/>
              </a:ext>
            </a:extLst>
          </p:cNvPr>
          <p:cNvSpPr txBox="1">
            <a:spLocks/>
          </p:cNvSpPr>
          <p:nvPr/>
        </p:nvSpPr>
        <p:spPr>
          <a:xfrm>
            <a:off x="244524" y="5832086"/>
            <a:ext cx="2626424" cy="896380"/>
          </a:xfrm>
          <a:prstGeom prst="rect">
            <a:avLst/>
          </a:prstGeom>
        </p:spPr>
        <p:txBody>
          <a:bodyPr vert="horz" lIns="91440" tIns="45720" rIns="91440" bIns="45720" rtlCol="0">
            <a:normAutofit/>
          </a:bodyPr>
          <a:lstStyle>
            <a:lvl1pPr marL="0" indent="0" algn="ctr" defTabSz="914400" rtl="0" eaLnBrk="1" latinLnBrk="0" hangingPunct="1">
              <a:lnSpc>
                <a:spcPct val="120000"/>
              </a:lnSpc>
              <a:spcBef>
                <a:spcPts val="1000"/>
              </a:spcBef>
              <a:buFont typeface="Arial" panose="020B0604020202020204" pitchFamily="34" charset="0"/>
              <a:buNone/>
              <a:defRPr sz="1800" kern="1200">
                <a:solidFill>
                  <a:schemeClr val="tx1"/>
                </a:solidFill>
                <a:latin typeface="+mn-lt"/>
                <a:ea typeface="+mn-ea"/>
                <a:cs typeface="+mn-cs"/>
              </a:defRPr>
            </a:lvl1pPr>
            <a:lvl2pPr marL="457200" indent="0" algn="ctr" defTabSz="914400" rtl="0" eaLnBrk="1" latinLnBrk="0" hangingPunct="1">
              <a:lnSpc>
                <a:spcPct val="12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2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highlight>
                  <a:srgbClr val="C0C0C0"/>
                </a:highlight>
                <a:uLnTx/>
                <a:uFillTx/>
                <a:latin typeface="Neue Haas Grotesk Text Pro"/>
                <a:ea typeface="+mn-ea"/>
                <a:cs typeface="+mn-cs"/>
              </a:rPr>
              <a:t>Alissa Flatley</a:t>
            </a:r>
          </a:p>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highlight>
                  <a:srgbClr val="C0C0C0"/>
                </a:highlight>
                <a:uLnTx/>
                <a:uFillTx/>
                <a:latin typeface="Neue Haas Grotesk Text Pro"/>
                <a:ea typeface="+mn-ea"/>
                <a:cs typeface="+mn-cs"/>
              </a:rPr>
              <a:t>a.flatley@uwtsd.ac.uk</a:t>
            </a:r>
            <a:endParaRPr kumimoji="0" lang="en-GB" sz="1800" b="0" i="0" u="none" strike="noStrike" kern="1200" cap="none" spc="0" normalizeH="0" baseline="0" noProof="0" dirty="0">
              <a:ln>
                <a:noFill/>
              </a:ln>
              <a:solidFill>
                <a:prstClr val="black"/>
              </a:solidFill>
              <a:effectLst/>
              <a:highlight>
                <a:srgbClr val="C0C0C0"/>
              </a:highlight>
              <a:uLnTx/>
              <a:uFillTx/>
              <a:latin typeface="Neue Haas Grotesk Text Pro"/>
              <a:ea typeface="+mn-ea"/>
              <a:cs typeface="+mn-cs"/>
            </a:endParaRPr>
          </a:p>
        </p:txBody>
      </p:sp>
    </p:spTree>
    <p:extLst>
      <p:ext uri="{BB962C8B-B14F-4D97-AF65-F5344CB8AC3E}">
        <p14:creationId xmlns:p14="http://schemas.microsoft.com/office/powerpoint/2010/main" val="30360782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F2396-2CA7-9495-D600-68309DF15829}"/>
              </a:ext>
            </a:extLst>
          </p:cNvPr>
          <p:cNvSpPr>
            <a:spLocks noGrp="1"/>
          </p:cNvSpPr>
          <p:nvPr>
            <p:ph type="title"/>
          </p:nvPr>
        </p:nvSpPr>
        <p:spPr>
          <a:xfrm>
            <a:off x="614681" y="548640"/>
            <a:ext cx="3553412" cy="1648943"/>
          </a:xfrm>
        </p:spPr>
        <p:txBody>
          <a:bodyPr vert="horz" lIns="91440" tIns="45720" rIns="91440" bIns="45720" rtlCol="0" anchor="t">
            <a:normAutofit/>
          </a:bodyPr>
          <a:lstStyle/>
          <a:p>
            <a:r>
              <a:rPr lang="en-US" b="1" kern="1200">
                <a:solidFill>
                  <a:schemeClr val="tx1"/>
                </a:solidFill>
                <a:latin typeface="+mj-lt"/>
                <a:ea typeface="+mj-ea"/>
                <a:cs typeface="+mj-cs"/>
              </a:rPr>
              <a:t>Outline</a:t>
            </a:r>
          </a:p>
        </p:txBody>
      </p:sp>
      <p:sp>
        <p:nvSpPr>
          <p:cNvPr id="5" name="TextBox 4">
            <a:extLst>
              <a:ext uri="{FF2B5EF4-FFF2-40B4-BE49-F238E27FC236}">
                <a16:creationId xmlns:a16="http://schemas.microsoft.com/office/drawing/2014/main" id="{BE8AC8E0-F0EF-F289-3F20-9D65D65644F6}"/>
              </a:ext>
            </a:extLst>
          </p:cNvPr>
          <p:cNvSpPr txBox="1"/>
          <p:nvPr/>
        </p:nvSpPr>
        <p:spPr>
          <a:xfrm>
            <a:off x="614680" y="2316480"/>
            <a:ext cx="3553413" cy="4122420"/>
          </a:xfrm>
        </p:spPr>
        <p:txBody>
          <a:bodyPr vert="horz" lIns="91440" tIns="45720" rIns="91440" bIns="45720" rtlCol="0">
            <a:normAutofit/>
          </a:bodyPr>
          <a:lstStyle/>
          <a:p>
            <a:pPr marL="228600" indent="-228600">
              <a:lnSpc>
                <a:spcPct val="120000"/>
              </a:lnSpc>
              <a:spcBef>
                <a:spcPts val="1000"/>
              </a:spcBef>
              <a:buFont typeface="Arial" panose="020B0604020202020204" pitchFamily="34" charset="0"/>
              <a:buChar char="•"/>
            </a:pPr>
            <a:r>
              <a:rPr lang="en-US" b="0" i="0" dirty="0">
                <a:effectLst/>
              </a:rPr>
              <a:t>This week we explore national, multinational and international systems for the coordination of environmental policy. We place these systems in the context of SDGs and examine the success and failure of conventions</a:t>
            </a:r>
            <a:r>
              <a:rPr lang="en-US" dirty="0"/>
              <a:t> </a:t>
            </a:r>
            <a:r>
              <a:rPr lang="en-US" b="0" i="0" dirty="0">
                <a:effectLst/>
              </a:rPr>
              <a:t>and protocols. </a:t>
            </a:r>
            <a:endParaRPr lang="en-US" dirty="0"/>
          </a:p>
        </p:txBody>
      </p:sp>
      <p:sp>
        <p:nvSpPr>
          <p:cNvPr id="11"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12/5/2023</a:t>
            </a:fld>
            <a:endParaRPr lang="en-US"/>
          </a:p>
        </p:txBody>
      </p:sp>
      <p:pic>
        <p:nvPicPr>
          <p:cNvPr id="7" name="Picture 6">
            <a:extLst>
              <a:ext uri="{FF2B5EF4-FFF2-40B4-BE49-F238E27FC236}">
                <a16:creationId xmlns:a16="http://schemas.microsoft.com/office/drawing/2014/main" id="{0D40F7DF-FFA3-054F-8C92-039CDE0870F7}"/>
              </a:ext>
            </a:extLst>
          </p:cNvPr>
          <p:cNvPicPr>
            <a:picLocks noChangeAspect="1"/>
          </p:cNvPicPr>
          <p:nvPr/>
        </p:nvPicPr>
        <p:blipFill rotWithShape="1">
          <a:blip r:embed="rId2"/>
          <a:srcRect t="7816" r="2" b="2"/>
          <a:stretch/>
        </p:blipFill>
        <p:spPr>
          <a:xfrm>
            <a:off x="4752550" y="10"/>
            <a:ext cx="7439450" cy="6857990"/>
          </a:xfrm>
          <a:prstGeom prst="rect">
            <a:avLst/>
          </a:prstGeom>
          <a:noFill/>
        </p:spPr>
      </p:pic>
      <p:sp>
        <p:nvSpPr>
          <p:cNvPr id="15"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2</a:t>
            </a:fld>
            <a:endParaRPr lang="en-US">
              <a:solidFill>
                <a:srgbClr val="FFFFFF"/>
              </a:solidFill>
              <a:effectLst>
                <a:outerShdw blurRad="38100" dist="38100" dir="2700000" algn="tl">
                  <a:srgbClr val="000000">
                    <a:alpha val="43137"/>
                  </a:srgbClr>
                </a:outerShdw>
              </a:effectLst>
            </a:endParaRPr>
          </a:p>
        </p:txBody>
      </p:sp>
      <p:sp>
        <p:nvSpPr>
          <p:cNvPr id="6" name="Footer Placeholder 1">
            <a:extLst>
              <a:ext uri="{FF2B5EF4-FFF2-40B4-BE49-F238E27FC236}">
                <a16:creationId xmlns:a16="http://schemas.microsoft.com/office/drawing/2014/main" id="{F3A71FAD-2921-4D39-0019-D06BC2E36739}"/>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dirty="0"/>
              <a:t>acba7004</a:t>
            </a:r>
          </a:p>
        </p:txBody>
      </p:sp>
    </p:spTree>
    <p:extLst>
      <p:ext uri="{BB962C8B-B14F-4D97-AF65-F5344CB8AC3E}">
        <p14:creationId xmlns:p14="http://schemas.microsoft.com/office/powerpoint/2010/main" val="37688660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F2396-2CA7-9495-D600-68309DF15829}"/>
              </a:ext>
            </a:extLst>
          </p:cNvPr>
          <p:cNvSpPr>
            <a:spLocks noGrp="1"/>
          </p:cNvSpPr>
          <p:nvPr>
            <p:ph type="title"/>
          </p:nvPr>
        </p:nvSpPr>
        <p:spPr>
          <a:xfrm>
            <a:off x="614681" y="548640"/>
            <a:ext cx="3553412" cy="1648943"/>
          </a:xfrm>
        </p:spPr>
        <p:txBody>
          <a:bodyPr vert="horz" lIns="91440" tIns="45720" rIns="91440" bIns="45720" rtlCol="0" anchor="t">
            <a:normAutofit/>
          </a:bodyPr>
          <a:lstStyle/>
          <a:p>
            <a:r>
              <a:rPr lang="en-US" b="1" kern="1200">
                <a:solidFill>
                  <a:schemeClr val="tx1"/>
                </a:solidFill>
                <a:latin typeface="+mj-lt"/>
                <a:ea typeface="+mj-ea"/>
                <a:cs typeface="+mj-cs"/>
              </a:rPr>
              <a:t>Activity</a:t>
            </a:r>
            <a:endParaRPr lang="en-US" b="1" kern="1200" dirty="0">
              <a:solidFill>
                <a:schemeClr val="tx1"/>
              </a:solidFill>
              <a:latin typeface="+mj-lt"/>
              <a:ea typeface="+mj-ea"/>
              <a:cs typeface="+mj-cs"/>
            </a:endParaRPr>
          </a:p>
        </p:txBody>
      </p:sp>
      <p:sp>
        <p:nvSpPr>
          <p:cNvPr id="5" name="TextBox 4">
            <a:extLst>
              <a:ext uri="{FF2B5EF4-FFF2-40B4-BE49-F238E27FC236}">
                <a16:creationId xmlns:a16="http://schemas.microsoft.com/office/drawing/2014/main" id="{BE8AC8E0-F0EF-F289-3F20-9D65D65644F6}"/>
              </a:ext>
            </a:extLst>
          </p:cNvPr>
          <p:cNvSpPr txBox="1"/>
          <p:nvPr/>
        </p:nvSpPr>
        <p:spPr>
          <a:xfrm>
            <a:off x="614680" y="2316480"/>
            <a:ext cx="3553413" cy="4122420"/>
          </a:xfrm>
        </p:spPr>
        <p:txBody>
          <a:bodyPr vert="horz" lIns="91440" tIns="45720" rIns="91440" bIns="45720" rtlCol="0">
            <a:normAutofit/>
          </a:bodyPr>
          <a:lstStyle/>
          <a:p>
            <a:pPr marL="228600" indent="-228600">
              <a:lnSpc>
                <a:spcPct val="120000"/>
              </a:lnSpc>
              <a:spcBef>
                <a:spcPts val="1000"/>
              </a:spcBef>
              <a:buFont typeface="Arial" panose="020B0604020202020204" pitchFamily="34" charset="0"/>
              <a:buChar char="•"/>
            </a:pPr>
            <a:r>
              <a:rPr lang="en-US" b="0" i="0" dirty="0">
                <a:effectLst/>
              </a:rPr>
              <a:t>Please welcome </a:t>
            </a:r>
            <a:r>
              <a:rPr lang="en-US" b="0" i="0" dirty="0" err="1">
                <a:effectLst/>
              </a:rPr>
              <a:t>Kaushi</a:t>
            </a:r>
            <a:r>
              <a:rPr lang="en-US" b="0" i="0" dirty="0">
                <a:effectLst/>
              </a:rPr>
              <a:t> from Sri Lanka! Please use the first hour to discuss your SLS and get them caught up on any group decision making. </a:t>
            </a:r>
            <a:r>
              <a:rPr lang="en-US" b="1" i="1" dirty="0">
                <a:effectLst/>
              </a:rPr>
              <a:t>(1hr)</a:t>
            </a:r>
            <a:endParaRPr lang="en-US" b="1" i="1" dirty="0"/>
          </a:p>
        </p:txBody>
      </p:sp>
      <p:sp>
        <p:nvSpPr>
          <p:cNvPr id="11"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36EEDDE2-D916-4F9A-9650-DB1D30A8FDDC}" type="datetime1">
              <a:rPr lang="en-US" smtClean="0"/>
              <a:pPr>
                <a:spcAft>
                  <a:spcPts val="600"/>
                </a:spcAft>
              </a:pPr>
              <a:t>12/5/2023</a:t>
            </a:fld>
            <a:endParaRPr lang="en-US"/>
          </a:p>
        </p:txBody>
      </p:sp>
      <p:pic>
        <p:nvPicPr>
          <p:cNvPr id="17" name="Picture 16" descr="Large skydiving group mid-air">
            <a:extLst>
              <a:ext uri="{FF2B5EF4-FFF2-40B4-BE49-F238E27FC236}">
                <a16:creationId xmlns:a16="http://schemas.microsoft.com/office/drawing/2014/main" id="{0ACE171A-889A-BF72-F1E5-C87F786A0957}"/>
              </a:ext>
            </a:extLst>
          </p:cNvPr>
          <p:cNvPicPr>
            <a:picLocks noChangeAspect="1"/>
          </p:cNvPicPr>
          <p:nvPr/>
        </p:nvPicPr>
        <p:blipFill rotWithShape="1">
          <a:blip r:embed="rId2"/>
          <a:srcRect l="14515" r="13347"/>
          <a:stretch/>
        </p:blipFill>
        <p:spPr>
          <a:xfrm>
            <a:off x="4752550" y="10"/>
            <a:ext cx="7439450" cy="6857990"/>
          </a:xfrm>
          <a:prstGeom prst="rect">
            <a:avLst/>
          </a:prstGeom>
          <a:noFill/>
        </p:spPr>
      </p:pic>
      <p:sp>
        <p:nvSpPr>
          <p:cNvPr id="15"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3</a:t>
            </a:fld>
            <a:endParaRPr lang="en-US">
              <a:solidFill>
                <a:srgbClr val="FFFFFF"/>
              </a:solidFill>
              <a:effectLst>
                <a:outerShdw blurRad="38100" dist="38100" dir="2700000" algn="tl">
                  <a:srgbClr val="000000">
                    <a:alpha val="43137"/>
                  </a:srgbClr>
                </a:outerShdw>
              </a:effectLst>
            </a:endParaRPr>
          </a:p>
        </p:txBody>
      </p:sp>
      <p:sp>
        <p:nvSpPr>
          <p:cNvPr id="3" name="Footer Placeholder 1">
            <a:extLst>
              <a:ext uri="{FF2B5EF4-FFF2-40B4-BE49-F238E27FC236}">
                <a16:creationId xmlns:a16="http://schemas.microsoft.com/office/drawing/2014/main" id="{D05F6117-8AFF-C8CC-ACEB-FD898788BBBD}"/>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dirty="0"/>
              <a:t>acba7004</a:t>
            </a:r>
          </a:p>
        </p:txBody>
      </p:sp>
    </p:spTree>
    <p:extLst>
      <p:ext uri="{BB962C8B-B14F-4D97-AF65-F5344CB8AC3E}">
        <p14:creationId xmlns:p14="http://schemas.microsoft.com/office/powerpoint/2010/main" val="16614730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dirty="0"/>
              <a:t>Activity</a:t>
            </a:r>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132099" name="Rectangle 3"/>
          <p:cNvSpPr>
            <a:spLocks noGrp="1" noChangeArrowheads="1"/>
          </p:cNvSpPr>
          <p:nvPr>
            <p:ph idx="1"/>
          </p:nvPr>
        </p:nvSpPr>
        <p:spPr>
          <a:xfrm>
            <a:off x="6796844" y="2187508"/>
            <a:ext cx="4563883" cy="3461013"/>
          </a:xfrm>
        </p:spPr>
        <p:txBody>
          <a:bodyPr>
            <a:normAutofit/>
          </a:bodyPr>
          <a:lstStyle/>
          <a:p>
            <a:pPr marL="0" indent="0">
              <a:buNone/>
              <a:defRPr/>
            </a:pPr>
            <a:r>
              <a:rPr lang="en-GB" sz="2400" dirty="0"/>
              <a:t>What EIA did you end up using? How will you structure your presentation?</a:t>
            </a:r>
          </a:p>
          <a:p>
            <a:pPr marL="0" indent="0">
              <a:buNone/>
              <a:defRPr/>
            </a:pPr>
            <a:r>
              <a:rPr lang="en-GB" sz="2400" b="1" dirty="0"/>
              <a:t>Briefly summarise its scope/purpose to the group.</a:t>
            </a:r>
          </a:p>
          <a:p>
            <a:pPr marL="0" indent="0">
              <a:buNone/>
              <a:defRPr/>
            </a:pPr>
            <a:endParaRPr lang="en-GB" sz="2400" dirty="0"/>
          </a:p>
          <a:p>
            <a:pPr marL="0" indent="0" eaLnBrk="1" fontAlgn="auto" hangingPunct="1">
              <a:buNone/>
              <a:defRPr/>
            </a:pPr>
            <a:endParaRPr lang="en-GB" sz="1800" u="sng" dirty="0"/>
          </a:p>
          <a:p>
            <a:pPr marL="0" indent="0" eaLnBrk="1" fontAlgn="auto" hangingPunct="1">
              <a:buNone/>
              <a:defRPr/>
            </a:pPr>
            <a:endParaRPr lang="en-GB" sz="1800" u="sng" dirty="0"/>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normAutofit/>
          </a:bodyPr>
          <a:lstStyle/>
          <a:p>
            <a:pPr>
              <a:spcAft>
                <a:spcPts val="600"/>
              </a:spcAft>
            </a:pPr>
            <a:fld id="{907816DB-FEA5-42E1-8FAA-ACDB7BE4A0F6}" type="datetime1">
              <a:rPr lang="en-US">
                <a:solidFill>
                  <a:srgbClr val="FFFFFF"/>
                </a:solidFill>
              </a:rPr>
              <a:pPr>
                <a:spcAft>
                  <a:spcPts val="600"/>
                </a:spcAft>
              </a:pPr>
              <a:t>12/5/2023</a:t>
            </a:fld>
            <a:endParaRPr lang="en-US">
              <a:solidFill>
                <a:srgbClr val="FFFFFF"/>
              </a:solidFill>
            </a:endParaRPr>
          </a:p>
        </p:txBody>
      </p:sp>
      <p:sp>
        <p:nvSpPr>
          <p:cNvPr id="9220" name="Slide Number Placeholder 5"/>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4</a:t>
            </a:fld>
            <a:endParaRPr lang="en-GB" altLang="en-US"/>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dirty="0"/>
              <a:t>acba7004</a:t>
            </a:r>
          </a:p>
        </p:txBody>
      </p:sp>
    </p:spTree>
    <p:extLst>
      <p:ext uri="{BB962C8B-B14F-4D97-AF65-F5344CB8AC3E}">
        <p14:creationId xmlns:p14="http://schemas.microsoft.com/office/powerpoint/2010/main" val="363972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1" end="1"/>
                                            </p:txEl>
                                          </p:spTgt>
                                        </p:tgtEl>
                                        <p:attrNameLst>
                                          <p:attrName>style.visibility</p:attrName>
                                        </p:attrNameLst>
                                      </p:cBhvr>
                                      <p:to>
                                        <p:strVal val="visible"/>
                                      </p:to>
                                    </p:set>
                                    <p:animEffect transition="in" filter="fade">
                                      <p:cBhvr>
                                        <p:cTn id="12" dur="2000"/>
                                        <p:tgtEl>
                                          <p:spTgt spid="13209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50CCD-2B93-EACE-1D70-6DE6F5861E67}"/>
              </a:ext>
            </a:extLst>
          </p:cNvPr>
          <p:cNvSpPr>
            <a:spLocks noGrp="1"/>
          </p:cNvSpPr>
          <p:nvPr>
            <p:ph type="title"/>
          </p:nvPr>
        </p:nvSpPr>
        <p:spPr>
          <a:xfrm>
            <a:off x="6796844" y="474333"/>
            <a:ext cx="4563883" cy="2146300"/>
          </a:xfrm>
        </p:spPr>
        <p:txBody>
          <a:bodyPr anchor="b">
            <a:normAutofit/>
          </a:bodyPr>
          <a:lstStyle/>
          <a:p>
            <a:r>
              <a:rPr lang="en-GB" dirty="0"/>
              <a:t>PESTEL Activity</a:t>
            </a:r>
          </a:p>
        </p:txBody>
      </p:sp>
      <p:pic>
        <p:nvPicPr>
          <p:cNvPr id="5" name="Picture 4" descr="Colourful strings being woven togehter">
            <a:extLst>
              <a:ext uri="{FF2B5EF4-FFF2-40B4-BE49-F238E27FC236}">
                <a16:creationId xmlns:a16="http://schemas.microsoft.com/office/drawing/2014/main" id="{3F292825-6222-0F09-F9E2-A4A1218C63E7}"/>
              </a:ext>
            </a:extLst>
          </p:cNvPr>
          <p:cNvPicPr>
            <a:picLocks noChangeAspect="1"/>
          </p:cNvPicPr>
          <p:nvPr/>
        </p:nvPicPr>
        <p:blipFill rotWithShape="1">
          <a:blip r:embed="rId2"/>
          <a:srcRect l="30036" r="10630" b="-1"/>
          <a:stretch/>
        </p:blipFill>
        <p:spPr>
          <a:xfrm>
            <a:off x="20" y="10"/>
            <a:ext cx="6095979" cy="6857990"/>
          </a:xfrm>
          <a:prstGeom prst="rect">
            <a:avLst/>
          </a:prstGeom>
          <a:noFill/>
        </p:spPr>
      </p:pic>
      <p:sp>
        <p:nvSpPr>
          <p:cNvPr id="11" name="Date Placeholder 6">
            <a:extLst>
              <a:ext uri="{FF2B5EF4-FFF2-40B4-BE49-F238E27FC236}">
                <a16:creationId xmlns:a16="http://schemas.microsoft.com/office/drawing/2014/main" id="{B1454B6D-1602-57A6-8D11-CB2C06E70041}"/>
              </a:ext>
            </a:extLst>
          </p:cNvPr>
          <p:cNvSpPr>
            <a:spLocks noGrp="1"/>
          </p:cNvSpPr>
          <p:nvPr>
            <p:ph type="dt" sz="half" idx="10"/>
          </p:nvPr>
        </p:nvSpPr>
        <p:spPr>
          <a:xfrm>
            <a:off x="137160" y="6453002"/>
            <a:ext cx="3494314" cy="365125"/>
          </a:xfrm>
        </p:spPr>
        <p:txBody>
          <a:bodyPr/>
          <a:lstStyle/>
          <a:p>
            <a:pPr>
              <a:spcAft>
                <a:spcPts val="600"/>
              </a:spcAft>
            </a:pPr>
            <a:fld id="{84DF6273-7D8C-4EFC-8D9D-F0D35E047D41}" type="datetime1">
              <a:rPr lang="en-US" smtClean="0">
                <a:solidFill>
                  <a:srgbClr val="FFFFFF"/>
                </a:solidFill>
                <a:effectLst>
                  <a:outerShdw blurRad="38100" dist="38100" dir="2700000" algn="tl">
                    <a:srgbClr val="000000">
                      <a:alpha val="43137"/>
                    </a:srgbClr>
                  </a:outerShdw>
                </a:effectLst>
              </a:rPr>
              <a:pPr>
                <a:spcAft>
                  <a:spcPts val="600"/>
                </a:spcAft>
              </a:pPr>
              <a:t>12/5/2023</a:t>
            </a:fld>
            <a:endParaRPr lang="en-US">
              <a:solidFill>
                <a:srgbClr val="FFFFFF"/>
              </a:solidFill>
              <a:effectLst>
                <a:outerShdw blurRad="38100" dist="38100" dir="2700000" algn="tl">
                  <a:srgbClr val="000000">
                    <a:alpha val="43137"/>
                  </a:srgbClr>
                </a:outerShdw>
              </a:effectLst>
            </a:endParaRPr>
          </a:p>
        </p:txBody>
      </p:sp>
      <p:sp>
        <p:nvSpPr>
          <p:cNvPr id="15" name="Slide Number Placeholder 11">
            <a:extLst>
              <a:ext uri="{FF2B5EF4-FFF2-40B4-BE49-F238E27FC236}">
                <a16:creationId xmlns:a16="http://schemas.microsoft.com/office/drawing/2014/main" id="{276A1B65-944A-7AC3-62F6-6EC1C608DD12}"/>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5</a:t>
            </a:fld>
            <a:endParaRPr lang="en-US"/>
          </a:p>
        </p:txBody>
      </p:sp>
      <p:sp>
        <p:nvSpPr>
          <p:cNvPr id="4" name="Content Placeholder 2">
            <a:extLst>
              <a:ext uri="{FF2B5EF4-FFF2-40B4-BE49-F238E27FC236}">
                <a16:creationId xmlns:a16="http://schemas.microsoft.com/office/drawing/2014/main" id="{5AE5A6F4-2612-CF00-3824-F2B4A25FEEAC}"/>
              </a:ext>
            </a:extLst>
          </p:cNvPr>
          <p:cNvSpPr>
            <a:spLocks noGrp="1"/>
          </p:cNvSpPr>
          <p:nvPr>
            <p:ph idx="1"/>
          </p:nvPr>
        </p:nvSpPr>
        <p:spPr>
          <a:xfrm>
            <a:off x="6796844" y="2852952"/>
            <a:ext cx="4636109" cy="3860482"/>
          </a:xfrm>
        </p:spPr>
        <p:txBody>
          <a:bodyPr>
            <a:normAutofit/>
          </a:bodyPr>
          <a:lstStyle/>
          <a:p>
            <a:r>
              <a:rPr lang="en-GB" sz="2400" dirty="0"/>
              <a:t>Exploring the role of MEA post-COP28.</a:t>
            </a:r>
          </a:p>
          <a:p>
            <a:r>
              <a:rPr lang="en-GB" sz="2400" dirty="0"/>
              <a:t>Are they fit for purpose?</a:t>
            </a:r>
          </a:p>
          <a:p>
            <a:r>
              <a:rPr lang="en-GB" sz="2400" dirty="0"/>
              <a:t>What can we do better?</a:t>
            </a:r>
          </a:p>
          <a:p>
            <a:endParaRPr lang="en-GB" sz="2800" dirty="0"/>
          </a:p>
        </p:txBody>
      </p:sp>
      <p:sp>
        <p:nvSpPr>
          <p:cNvPr id="6" name="Footer Placeholder 1">
            <a:extLst>
              <a:ext uri="{FF2B5EF4-FFF2-40B4-BE49-F238E27FC236}">
                <a16:creationId xmlns:a16="http://schemas.microsoft.com/office/drawing/2014/main" id="{5EB31E3F-BEBC-AD09-306A-5EFA3760F51D}"/>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dirty="0"/>
              <a:t>acba7004</a:t>
            </a:r>
          </a:p>
        </p:txBody>
      </p:sp>
    </p:spTree>
    <p:extLst>
      <p:ext uri="{BB962C8B-B14F-4D97-AF65-F5344CB8AC3E}">
        <p14:creationId xmlns:p14="http://schemas.microsoft.com/office/powerpoint/2010/main" val="9773732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p:txBody>
          <a:bodyPr/>
          <a:lstStyle/>
          <a:p>
            <a:pPr>
              <a:defRPr/>
            </a:pPr>
            <a:r>
              <a:rPr lang="en-GB" dirty="0"/>
              <a:t>UNECE Multilateral Environmental Agreements MEA</a:t>
            </a:r>
          </a:p>
        </p:txBody>
      </p:sp>
      <p:sp>
        <p:nvSpPr>
          <p:cNvPr id="98307" name="Rectangle 3"/>
          <p:cNvSpPr>
            <a:spLocks noGrp="1" noChangeArrowheads="1"/>
          </p:cNvSpPr>
          <p:nvPr>
            <p:ph type="body" sz="half" idx="1"/>
          </p:nvPr>
        </p:nvSpPr>
        <p:spPr>
          <a:xfrm>
            <a:off x="541538" y="1600201"/>
            <a:ext cx="11301274" cy="4530725"/>
          </a:xfrm>
        </p:spPr>
        <p:txBody>
          <a:bodyPr>
            <a:normAutofit/>
          </a:bodyPr>
          <a:lstStyle/>
          <a:p>
            <a:r>
              <a:rPr lang="en-GB" dirty="0"/>
              <a:t>UNECE has negotiated five environmental conventions, also known as multilateral environmental agreements or MEAs, all of which are now in force.</a:t>
            </a:r>
          </a:p>
          <a:p>
            <a:r>
              <a:rPr lang="en-GB" dirty="0">
                <a:hlinkClick r:id="rId3"/>
              </a:rPr>
              <a:t>Convention on Long-range Transboundary Air Pollution</a:t>
            </a:r>
            <a:endParaRPr lang="en-GB" dirty="0"/>
          </a:p>
          <a:p>
            <a:r>
              <a:rPr lang="en-GB" dirty="0">
                <a:hlinkClick r:id="rId4"/>
              </a:rPr>
              <a:t>Convention on Environmental Impact Assessment in a Transboundary Context</a:t>
            </a:r>
            <a:endParaRPr lang="en-GB" dirty="0"/>
          </a:p>
          <a:p>
            <a:r>
              <a:rPr lang="en-GB" dirty="0">
                <a:hlinkClick r:id="rId5"/>
              </a:rPr>
              <a:t>Convention on the Protection and Use of Transboundary Watercourses and International Lakes</a:t>
            </a:r>
            <a:endParaRPr lang="en-GB" dirty="0"/>
          </a:p>
          <a:p>
            <a:r>
              <a:rPr lang="en-GB" dirty="0">
                <a:hlinkClick r:id="rId6"/>
              </a:rPr>
              <a:t>Convention on the Transboundary Effects of Industrial Accidents</a:t>
            </a:r>
            <a:endParaRPr lang="en-GB" dirty="0"/>
          </a:p>
          <a:p>
            <a:r>
              <a:rPr lang="en-GB" dirty="0">
                <a:hlinkClick r:id="rId7"/>
              </a:rPr>
              <a:t>Convention on Access to Information, Public Participation in Decision-making and Access to Justice in Environmental Matters</a:t>
            </a:r>
            <a:endParaRPr lang="en-GB" dirty="0"/>
          </a:p>
          <a:p>
            <a:pPr eaLnBrk="1" fontAlgn="auto" hangingPunct="1">
              <a:defRPr/>
            </a:pPr>
            <a:endParaRPr lang="en-GB" sz="2800" dirty="0">
              <a:solidFill>
                <a:srgbClr val="FFFF00"/>
              </a:solidFill>
            </a:endParaRPr>
          </a:p>
        </p:txBody>
      </p:sp>
      <p:sp>
        <p:nvSpPr>
          <p:cNvPr id="41986" name="Footer Placeholder 5"/>
          <p:cNvSpPr>
            <a:spLocks noGrp="1"/>
          </p:cNvSpPr>
          <p:nvPr>
            <p:ph type="ftr" sz="quarter" idx="11"/>
          </p:nvPr>
        </p:nvSpPr>
        <p:spPr/>
        <p:txBody>
          <a:bodyPr/>
          <a:lstStyle>
            <a:lvl1pPr>
              <a:defRPr sz="3200">
                <a:solidFill>
                  <a:schemeClr val="tx1"/>
                </a:solidFill>
                <a:latin typeface="Tahoma" pitchFamily="34" charset="0"/>
              </a:defRPr>
            </a:lvl1pPr>
            <a:lvl2pPr>
              <a:defRPr sz="2800">
                <a:solidFill>
                  <a:schemeClr val="tx1"/>
                </a:solidFill>
                <a:latin typeface="Tahoma" pitchFamily="34" charset="0"/>
              </a:defRPr>
            </a:lvl2pPr>
            <a:lvl3pPr>
              <a:defRPr sz="2400">
                <a:solidFill>
                  <a:schemeClr val="tx1"/>
                </a:solidFill>
                <a:latin typeface="Tahoma" pitchFamily="34" charset="0"/>
              </a:defRPr>
            </a:lvl3pPr>
            <a:lvl4pPr>
              <a:defRPr sz="2000">
                <a:solidFill>
                  <a:schemeClr val="tx1"/>
                </a:solidFill>
                <a:latin typeface="Tahoma" pitchFamily="34" charset="0"/>
              </a:defRPr>
            </a:lvl4pPr>
            <a:lvl5pPr>
              <a:defRPr sz="2000">
                <a:solidFill>
                  <a:schemeClr val="tx1"/>
                </a:solidFill>
                <a:latin typeface="Tahoma" pitchFamily="34" charset="0"/>
              </a:defRPr>
            </a:lvl5pPr>
            <a:lvl6pPr eaLnBrk="0" hangingPunct="0">
              <a:defRPr sz="2000">
                <a:solidFill>
                  <a:schemeClr val="tx1"/>
                </a:solidFill>
                <a:latin typeface="Tahoma" pitchFamily="34" charset="0"/>
              </a:defRPr>
            </a:lvl6pPr>
            <a:lvl7pPr eaLnBrk="0" hangingPunct="0">
              <a:defRPr sz="2000">
                <a:solidFill>
                  <a:schemeClr val="tx1"/>
                </a:solidFill>
                <a:latin typeface="Tahoma" pitchFamily="34" charset="0"/>
              </a:defRPr>
            </a:lvl7pPr>
            <a:lvl8pPr eaLnBrk="0" hangingPunct="0">
              <a:defRPr sz="2000">
                <a:solidFill>
                  <a:schemeClr val="tx1"/>
                </a:solidFill>
                <a:latin typeface="Tahoma" pitchFamily="34" charset="0"/>
              </a:defRPr>
            </a:lvl8pPr>
            <a:lvl9pPr eaLnBrk="0" hangingPunct="0">
              <a:defRPr sz="2000">
                <a:solidFill>
                  <a:schemeClr val="tx1"/>
                </a:solidFill>
                <a:latin typeface="Tahoma" pitchFamily="34" charset="0"/>
              </a:defRPr>
            </a:lvl9pPr>
          </a:lstStyle>
          <a:p>
            <a:pPr algn="l" fontAlgn="base">
              <a:spcBef>
                <a:spcPct val="0"/>
              </a:spcBef>
              <a:spcAft>
                <a:spcPct val="0"/>
              </a:spcAft>
              <a:defRPr/>
            </a:pPr>
            <a:r>
              <a:rPr lang="en-GB" altLang="en-US" sz="1200" cap="all" spc="60">
                <a:solidFill>
                  <a:srgbClr val="FFFFFF"/>
                </a:solidFill>
                <a:cs typeface="Arial" charset="0"/>
              </a:rPr>
              <a:t>CH2020</a:t>
            </a:r>
          </a:p>
        </p:txBody>
      </p:sp>
      <p:sp>
        <p:nvSpPr>
          <p:cNvPr id="68614"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fontAlgn="base">
              <a:spcBef>
                <a:spcPct val="0"/>
              </a:spcBef>
              <a:spcAft>
                <a:spcPct val="0"/>
              </a:spcAft>
              <a:buClrTx/>
              <a:buNone/>
              <a:defRPr/>
            </a:pPr>
            <a:fld id="{8F07CD72-9B71-4487-BCC2-8B363057C091}" type="slidenum">
              <a:rPr lang="en-GB" altLang="en-US" sz="1200">
                <a:solidFill>
                  <a:srgbClr val="FFFFFF"/>
                </a:solidFill>
                <a:latin typeface="Tahoma" panose="020B0604030504040204" pitchFamily="34" charset="0"/>
                <a:cs typeface="Arial" panose="020B0604020202020204" pitchFamily="34" charset="0"/>
              </a:rPr>
              <a:pPr fontAlgn="base">
                <a:spcBef>
                  <a:spcPct val="0"/>
                </a:spcBef>
                <a:spcAft>
                  <a:spcPct val="0"/>
                </a:spcAft>
                <a:buClrTx/>
                <a:buNone/>
                <a:defRPr/>
              </a:pPr>
              <a:t>6</a:t>
            </a:fld>
            <a:endParaRPr lang="en-GB" altLang="en-US" sz="1200">
              <a:solidFill>
                <a:srgbClr val="FFFFFF"/>
              </a:solidFill>
              <a:latin typeface="Tahoma" panose="020B0604030504040204" pitchFamily="34" charset="0"/>
              <a:cs typeface="Arial" panose="020B0604020202020204" pitchFamily="34" charset="0"/>
            </a:endParaRPr>
          </a:p>
        </p:txBody>
      </p:sp>
      <p:sp>
        <p:nvSpPr>
          <p:cNvPr id="5" name="Footer Placeholder 1">
            <a:extLst>
              <a:ext uri="{FF2B5EF4-FFF2-40B4-BE49-F238E27FC236}">
                <a16:creationId xmlns:a16="http://schemas.microsoft.com/office/drawing/2014/main" id="{98907C1D-F9D7-99D8-9446-08425FB535FC}"/>
              </a:ext>
            </a:extLst>
          </p:cNvPr>
          <p:cNvSpPr txBox="1">
            <a:spLocks/>
          </p:cNvSpPr>
          <p:nvPr/>
        </p:nvSpPr>
        <p:spPr>
          <a:xfrm>
            <a:off x="9028921" y="6605402"/>
            <a:ext cx="2805405" cy="365125"/>
          </a:xfrm>
          <a:prstGeom prst="rect">
            <a:avLst/>
          </a:prstGeom>
        </p:spPr>
        <p:txBody>
          <a:bodyPr vert="horz" lIns="91440" tIns="45720" rIns="91440" bIns="45720" rtlCol="0" anchor="ctr">
            <a:normAutofit/>
          </a:bodyPr>
          <a:lstStyle>
            <a:defPPr>
              <a:defRPr lang="en-US"/>
            </a:defPPr>
            <a:lvl1pPr marL="0" algn="r" defTabSz="914400" rtl="0" eaLnBrk="1" latinLnBrk="0" hangingPunct="1">
              <a:defRPr sz="9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ts val="600"/>
              </a:spcAft>
              <a:defRPr/>
            </a:pPr>
            <a:r>
              <a:rPr lang="en-GB" cap="all" spc="60"/>
              <a:t>acba7004</a:t>
            </a:r>
            <a:endParaRPr lang="en-GB" cap="all" spc="60" dirty="0"/>
          </a:p>
        </p:txBody>
      </p:sp>
    </p:spTree>
    <p:extLst>
      <p:ext uri="{BB962C8B-B14F-4D97-AF65-F5344CB8AC3E}">
        <p14:creationId xmlns:p14="http://schemas.microsoft.com/office/powerpoint/2010/main" val="394534318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98306">
                                            <p:txEl>
                                              <p:pRg st="0" end="0"/>
                                            </p:txEl>
                                          </p:spTgt>
                                        </p:tgtEl>
                                        <p:attrNameLst>
                                          <p:attrName>style.visibility</p:attrName>
                                        </p:attrNameLst>
                                      </p:cBhvr>
                                      <p:to>
                                        <p:strVal val="visible"/>
                                      </p:to>
                                    </p:set>
                                    <p:anim calcmode="lin" valueType="num">
                                      <p:cBhvr additive="base">
                                        <p:cTn id="7" dur="500" fill="hold"/>
                                        <p:tgtEl>
                                          <p:spTgt spid="9830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98306">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98307">
                                            <p:txEl>
                                              <p:pRg st="0" end="0"/>
                                            </p:txEl>
                                          </p:spTgt>
                                        </p:tgtEl>
                                        <p:attrNameLst>
                                          <p:attrName>style.visibility</p:attrName>
                                        </p:attrNameLst>
                                      </p:cBhvr>
                                      <p:to>
                                        <p:strVal val="visible"/>
                                      </p:to>
                                    </p:set>
                                    <p:anim calcmode="lin" valueType="num">
                                      <p:cBhvr additive="base">
                                        <p:cTn id="13" dur="500" fill="hold"/>
                                        <p:tgtEl>
                                          <p:spTgt spid="98307">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98307">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98307">
                                            <p:txEl>
                                              <p:pRg st="1" end="1"/>
                                            </p:txEl>
                                          </p:spTgt>
                                        </p:tgtEl>
                                        <p:attrNameLst>
                                          <p:attrName>style.visibility</p:attrName>
                                        </p:attrNameLst>
                                      </p:cBhvr>
                                      <p:to>
                                        <p:strVal val="visible"/>
                                      </p:to>
                                    </p:set>
                                    <p:anim calcmode="lin" valueType="num">
                                      <p:cBhvr additive="base">
                                        <p:cTn id="19" dur="500" fill="hold"/>
                                        <p:tgtEl>
                                          <p:spTgt spid="98307">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98307">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98307">
                                            <p:txEl>
                                              <p:pRg st="2" end="2"/>
                                            </p:txEl>
                                          </p:spTgt>
                                        </p:tgtEl>
                                        <p:attrNameLst>
                                          <p:attrName>style.visibility</p:attrName>
                                        </p:attrNameLst>
                                      </p:cBhvr>
                                      <p:to>
                                        <p:strVal val="visible"/>
                                      </p:to>
                                    </p:set>
                                    <p:anim calcmode="lin" valueType="num">
                                      <p:cBhvr additive="base">
                                        <p:cTn id="25" dur="500" fill="hold"/>
                                        <p:tgtEl>
                                          <p:spTgt spid="98307">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98307">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2" name="whoosh.wav"/>
                                        </p:tgtEl>
                                      </p:cMediaNode>
                                    </p:audio>
                                  </p:sub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98307">
                                            <p:txEl>
                                              <p:pRg st="3" end="3"/>
                                            </p:txEl>
                                          </p:spTgt>
                                        </p:tgtEl>
                                        <p:attrNameLst>
                                          <p:attrName>style.visibility</p:attrName>
                                        </p:attrNameLst>
                                      </p:cBhvr>
                                      <p:to>
                                        <p:strVal val="visible"/>
                                      </p:to>
                                    </p:set>
                                    <p:anim calcmode="lin" valueType="num">
                                      <p:cBhvr additive="base">
                                        <p:cTn id="31" dur="500" fill="hold"/>
                                        <p:tgtEl>
                                          <p:spTgt spid="98307">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98307">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2" name="whoosh.wav"/>
                                        </p:tgtEl>
                                      </p:cMediaNode>
                                    </p:audio>
                                  </p:sub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98307">
                                            <p:txEl>
                                              <p:pRg st="4" end="4"/>
                                            </p:txEl>
                                          </p:spTgt>
                                        </p:tgtEl>
                                        <p:attrNameLst>
                                          <p:attrName>style.visibility</p:attrName>
                                        </p:attrNameLst>
                                      </p:cBhvr>
                                      <p:to>
                                        <p:strVal val="visible"/>
                                      </p:to>
                                    </p:set>
                                    <p:anim calcmode="lin" valueType="num">
                                      <p:cBhvr additive="base">
                                        <p:cTn id="37" dur="500" fill="hold"/>
                                        <p:tgtEl>
                                          <p:spTgt spid="98307">
                                            <p:txEl>
                                              <p:pRg st="4" end="4"/>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98307">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5"/>
                                            </p:cond>
                                          </p:stCondLst>
                                          <p:endCondLst>
                                            <p:cond evt="onStopAudio" delay="0">
                                              <p:tgtEl>
                                                <p:sldTgt/>
                                              </p:tgtEl>
                                            </p:cond>
                                          </p:endCondLst>
                                        </p:cTn>
                                        <p:tgtEl>
                                          <p:sndTgt r:embed="rId2" name="whoosh.wav"/>
                                        </p:tgtEl>
                                      </p:cMediaNode>
                                    </p:audio>
                                  </p:sub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98307">
                                            <p:txEl>
                                              <p:pRg st="5" end="5"/>
                                            </p:txEl>
                                          </p:spTgt>
                                        </p:tgtEl>
                                        <p:attrNameLst>
                                          <p:attrName>style.visibility</p:attrName>
                                        </p:attrNameLst>
                                      </p:cBhvr>
                                      <p:to>
                                        <p:strVal val="visible"/>
                                      </p:to>
                                    </p:set>
                                    <p:anim calcmode="lin" valueType="num">
                                      <p:cBhvr additive="base">
                                        <p:cTn id="43" dur="500" fill="hold"/>
                                        <p:tgtEl>
                                          <p:spTgt spid="98307">
                                            <p:txEl>
                                              <p:pRg st="5" end="5"/>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98307">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1"/>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8306" grpId="0" build="p" autoUpdateAnimBg="0" advAuto="0"/>
      <p:bldP spid="98307" grpId="0" build="p" autoUpdateAnimBg="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5365" y="548057"/>
            <a:ext cx="7924800" cy="1143001"/>
          </a:xfrm>
        </p:spPr>
        <p:txBody>
          <a:bodyPr/>
          <a:lstStyle/>
          <a:p>
            <a:pPr>
              <a:defRPr/>
            </a:pPr>
            <a:r>
              <a:rPr lang="en-GB" dirty="0"/>
              <a:t>Five conventions</a:t>
            </a:r>
          </a:p>
        </p:txBody>
      </p:sp>
      <p:sp>
        <p:nvSpPr>
          <p:cNvPr id="37892" name="Slide Number Placeholder 4"/>
          <p:cNvSpPr>
            <a:spLocks noGrp="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7E807591-8370-4696-ACE6-DEAEF0BEB379}" type="slidenum">
              <a:rPr lang="en-GB" altLang="en-US" sz="1100">
                <a:latin typeface="Tahoma" panose="020B0604030504040204" pitchFamily="34" charset="0"/>
              </a:rPr>
              <a:pPr>
                <a:spcBef>
                  <a:spcPct val="0"/>
                </a:spcBef>
                <a:spcAft>
                  <a:spcPct val="0"/>
                </a:spcAft>
                <a:buClrTx/>
                <a:buFontTx/>
                <a:buNone/>
              </a:pPr>
              <a:t>7</a:t>
            </a:fld>
            <a:endParaRPr lang="en-GB" altLang="en-US" sz="1100">
              <a:latin typeface="Tahoma" panose="020B0604030504040204" pitchFamily="34" charset="0"/>
            </a:endParaRPr>
          </a:p>
        </p:txBody>
      </p:sp>
      <p:sp>
        <p:nvSpPr>
          <p:cNvPr id="3" name="Content Placeholder 2"/>
          <p:cNvSpPr>
            <a:spLocks noGrp="1"/>
          </p:cNvSpPr>
          <p:nvPr>
            <p:ph sz="quarter" idx="13"/>
          </p:nvPr>
        </p:nvSpPr>
        <p:spPr>
          <a:xfrm>
            <a:off x="655798" y="1439014"/>
            <a:ext cx="10605798" cy="4530725"/>
          </a:xfrm>
        </p:spPr>
        <p:txBody>
          <a:bodyPr>
            <a:normAutofit fontScale="77500" lnSpcReduction="20000"/>
          </a:bodyPr>
          <a:lstStyle/>
          <a:p>
            <a:r>
              <a:rPr lang="en-GB" sz="2400" dirty="0"/>
              <a:t>The governing bodies of the UNECE MEAs are serviced by the UNECE secretariat, which also helps them to monitor the implementation of the treaties. While many of the UNECE environmental conventions started as regional instruments, a number of them have become or are in the process of going global, and the work under these MEAs has for a long time included States outside the UNECE region in their activities. This trend underscores the impact of the UNECE MEAs, which have transformed the legal and natural landscape in our region and beyond.</a:t>
            </a:r>
          </a:p>
          <a:p>
            <a:r>
              <a:rPr lang="en-GB" sz="2400" dirty="0"/>
              <a:t>The five conventions have been supplemented by a number of protocols, including:</a:t>
            </a:r>
          </a:p>
          <a:p>
            <a:r>
              <a:rPr lang="en-GB" sz="2400" dirty="0">
                <a:hlinkClick r:id="rId2"/>
              </a:rPr>
              <a:t>Protocol on Water and Health</a:t>
            </a:r>
            <a:endParaRPr lang="en-GB" sz="2400" dirty="0"/>
          </a:p>
          <a:p>
            <a:r>
              <a:rPr lang="en-GB" sz="2400" dirty="0">
                <a:hlinkClick r:id="rId3"/>
              </a:rPr>
              <a:t>Protocol on Strategic Environmental Assessment</a:t>
            </a:r>
            <a:endParaRPr lang="en-GB" sz="2400" dirty="0"/>
          </a:p>
          <a:p>
            <a:r>
              <a:rPr lang="en-GB" sz="2400" dirty="0">
                <a:hlinkClick r:id="rId4"/>
              </a:rPr>
              <a:t>Protocol on Pollutant Release and Transfer Registers</a:t>
            </a:r>
            <a:endParaRPr lang="en-GB" sz="2400" dirty="0"/>
          </a:p>
          <a:p>
            <a:r>
              <a:rPr lang="en-GB" sz="2400" dirty="0">
                <a:hlinkClick r:id="rId5"/>
              </a:rPr>
              <a:t>Protocol on Civil Liability and Compensation for Damage Caused by the Transboundary Effects of Industrial Accidents on Transboundary Waters</a:t>
            </a:r>
            <a:r>
              <a:rPr lang="en-GB" sz="2400" dirty="0"/>
              <a:t> (not in force)</a:t>
            </a:r>
          </a:p>
          <a:p>
            <a:pPr eaLnBrk="1" fontAlgn="auto" hangingPunct="1">
              <a:defRPr/>
            </a:pPr>
            <a:endParaRPr lang="en-GB" sz="1400" dirty="0">
              <a:solidFill>
                <a:srgbClr val="00B050"/>
              </a:solidFill>
            </a:endParaRPr>
          </a:p>
        </p:txBody>
      </p:sp>
      <p:sp>
        <p:nvSpPr>
          <p:cNvPr id="5" name="Footer Placeholder 1">
            <a:extLst>
              <a:ext uri="{FF2B5EF4-FFF2-40B4-BE49-F238E27FC236}">
                <a16:creationId xmlns:a16="http://schemas.microsoft.com/office/drawing/2014/main" id="{6CAD61C2-837F-37C3-5732-59A564DD188A}"/>
              </a:ext>
            </a:extLst>
          </p:cNvPr>
          <p:cNvSpPr txBox="1">
            <a:spLocks/>
          </p:cNvSpPr>
          <p:nvPr/>
        </p:nvSpPr>
        <p:spPr>
          <a:xfrm>
            <a:off x="8876521" y="6453002"/>
            <a:ext cx="2805405" cy="365125"/>
          </a:xfrm>
          <a:prstGeom prst="rect">
            <a:avLst/>
          </a:prstGeom>
        </p:spPr>
        <p:txBody>
          <a:bodyPr>
            <a:normAutofit lnSpcReduction="1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ts val="600"/>
              </a:spcAft>
              <a:defRPr/>
            </a:pPr>
            <a:r>
              <a:rPr lang="en-GB" cap="all" spc="60"/>
              <a:t>acba7004</a:t>
            </a:r>
            <a:endParaRPr lang="en-GB" cap="all" spc="6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1AA9B-3C36-D424-4364-798D68624567}"/>
              </a:ext>
            </a:extLst>
          </p:cNvPr>
          <p:cNvSpPr>
            <a:spLocks noGrp="1"/>
          </p:cNvSpPr>
          <p:nvPr>
            <p:ph type="title"/>
          </p:nvPr>
        </p:nvSpPr>
        <p:spPr>
          <a:xfrm>
            <a:off x="6768647" y="548640"/>
            <a:ext cx="4636108" cy="1648718"/>
          </a:xfrm>
        </p:spPr>
        <p:txBody>
          <a:bodyPr anchor="t">
            <a:normAutofit/>
          </a:bodyPr>
          <a:lstStyle/>
          <a:p>
            <a:r>
              <a:rPr lang="en-GB" dirty="0"/>
              <a:t>COP28 Activity </a:t>
            </a:r>
          </a:p>
        </p:txBody>
      </p:sp>
      <p:pic>
        <p:nvPicPr>
          <p:cNvPr id="1026" name="Picture 2" descr="Marketing Theories – PESTEL Analysis">
            <a:extLst>
              <a:ext uri="{FF2B5EF4-FFF2-40B4-BE49-F238E27FC236}">
                <a16:creationId xmlns:a16="http://schemas.microsoft.com/office/drawing/2014/main" id="{8E57DC95-E7F8-C52F-A7CE-257E5BD5688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19100" y="1309085"/>
            <a:ext cx="5676900" cy="4257675"/>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123E2FA-1969-A520-33A5-417D46EA19AF}"/>
              </a:ext>
            </a:extLst>
          </p:cNvPr>
          <p:cNvSpPr>
            <a:spLocks noGrp="1"/>
          </p:cNvSpPr>
          <p:nvPr>
            <p:ph idx="1"/>
          </p:nvPr>
        </p:nvSpPr>
        <p:spPr>
          <a:xfrm>
            <a:off x="6768646" y="2316481"/>
            <a:ext cx="4636109" cy="3860482"/>
          </a:xfrm>
        </p:spPr>
        <p:txBody>
          <a:bodyPr>
            <a:normAutofit fontScale="70000" lnSpcReduction="20000"/>
          </a:bodyPr>
          <a:lstStyle/>
          <a:p>
            <a:r>
              <a:rPr lang="en-GB" sz="2800" dirty="0"/>
              <a:t>We are currently in the middle of COP28. Referring to news and articles from COP28, complete a PESTEL analysis for a MEA or a convention from the list provided. </a:t>
            </a:r>
          </a:p>
          <a:p>
            <a:r>
              <a:rPr lang="en-GB" sz="2800" dirty="0"/>
              <a:t>You can work in pairs and will need to provide adequate evidence of research (e.g. citations and key data).  You will be sharing your PESTEL analysis next week. </a:t>
            </a:r>
          </a:p>
          <a:p>
            <a:endParaRPr lang="en-GB" sz="2800" dirty="0"/>
          </a:p>
        </p:txBody>
      </p:sp>
      <p:sp>
        <p:nvSpPr>
          <p:cNvPr id="1031" name="Date Placeholder 14">
            <a:extLst>
              <a:ext uri="{FF2B5EF4-FFF2-40B4-BE49-F238E27FC236}">
                <a16:creationId xmlns:a16="http://schemas.microsoft.com/office/drawing/2014/main" id="{3CCAB4BC-E2BC-1372-D87E-83E08DB16AB4}"/>
              </a:ext>
            </a:extLst>
          </p:cNvPr>
          <p:cNvSpPr>
            <a:spLocks noGrp="1"/>
          </p:cNvSpPr>
          <p:nvPr>
            <p:ph type="dt" sz="half" idx="10"/>
          </p:nvPr>
        </p:nvSpPr>
        <p:spPr>
          <a:xfrm>
            <a:off x="137160" y="6453002"/>
            <a:ext cx="3494314" cy="365125"/>
          </a:xfrm>
        </p:spPr>
        <p:txBody>
          <a:bodyPr/>
          <a:lstStyle/>
          <a:p>
            <a:pPr>
              <a:spcAft>
                <a:spcPts val="600"/>
              </a:spcAft>
            </a:pPr>
            <a:fld id="{80428FB3-F247-4F4F-8D7A-25F94E34D64F}" type="datetime1">
              <a:rPr lang="en-US" smtClean="0"/>
              <a:pPr>
                <a:spcAft>
                  <a:spcPts val="600"/>
                </a:spcAft>
              </a:pPr>
              <a:t>12/5/2023</a:t>
            </a:fld>
            <a:endParaRPr lang="en-US"/>
          </a:p>
        </p:txBody>
      </p:sp>
      <p:sp>
        <p:nvSpPr>
          <p:cNvPr id="1035" name="Slide Number Placeholder 16">
            <a:extLst>
              <a:ext uri="{FF2B5EF4-FFF2-40B4-BE49-F238E27FC236}">
                <a16:creationId xmlns:a16="http://schemas.microsoft.com/office/drawing/2014/main" id="{B2EABF23-AD68-813D-C200-7F5F0874C54C}"/>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8</a:t>
            </a:fld>
            <a:endParaRPr lang="en-US"/>
          </a:p>
        </p:txBody>
      </p:sp>
      <p:sp>
        <p:nvSpPr>
          <p:cNvPr id="4" name="Footer Placeholder 1">
            <a:extLst>
              <a:ext uri="{FF2B5EF4-FFF2-40B4-BE49-F238E27FC236}">
                <a16:creationId xmlns:a16="http://schemas.microsoft.com/office/drawing/2014/main" id="{1113827D-3105-FBC3-642E-A17906271D28}"/>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dirty="0"/>
              <a:t>acba7004</a:t>
            </a:r>
          </a:p>
        </p:txBody>
      </p:sp>
    </p:spTree>
    <p:extLst>
      <p:ext uri="{BB962C8B-B14F-4D97-AF65-F5344CB8AC3E}">
        <p14:creationId xmlns:p14="http://schemas.microsoft.com/office/powerpoint/2010/main" val="1523100078"/>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3808</TotalTime>
  <Words>459</Words>
  <Application>Microsoft Office PowerPoint</Application>
  <PresentationFormat>Widescreen</PresentationFormat>
  <Paragraphs>53</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Arial Narrow</vt:lpstr>
      <vt:lpstr>Calibri</vt:lpstr>
      <vt:lpstr>Neue Haas Grotesk Text Pro</vt:lpstr>
      <vt:lpstr>Tahoma</vt:lpstr>
      <vt:lpstr>VanillaVTI</vt:lpstr>
      <vt:lpstr>PowerPoint Presentation</vt:lpstr>
      <vt:lpstr>Outline</vt:lpstr>
      <vt:lpstr>Activity</vt:lpstr>
      <vt:lpstr>Activity</vt:lpstr>
      <vt:lpstr>PESTEL Activity</vt:lpstr>
      <vt:lpstr>UNECE Multilateral Environmental Agreements MEA</vt:lpstr>
      <vt:lpstr>Five conventions</vt:lpstr>
      <vt:lpstr>COP28 Activity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Alissa Flatley</dc:creator>
  <cp:lastModifiedBy>Alissa Flatley</cp:lastModifiedBy>
  <cp:revision>3</cp:revision>
  <dcterms:created xsi:type="dcterms:W3CDTF">2023-08-21T16:12:18Z</dcterms:created>
  <dcterms:modified xsi:type="dcterms:W3CDTF">2023-12-05T06:51:23Z</dcterms:modified>
</cp:coreProperties>
</file>