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bookmarkIdSeed="2">
  <p:sldMasterIdLst>
    <p:sldMasterId id="2147483738" r:id="rId1"/>
  </p:sldMasterIdLst>
  <p:notesMasterIdLst>
    <p:notesMasterId r:id="rId21"/>
  </p:notesMasterIdLst>
  <p:sldIdLst>
    <p:sldId id="256" r:id="rId2"/>
    <p:sldId id="257" r:id="rId3"/>
    <p:sldId id="304" r:id="rId4"/>
    <p:sldId id="305" r:id="rId5"/>
    <p:sldId id="306" r:id="rId6"/>
    <p:sldId id="276" r:id="rId7"/>
    <p:sldId id="278" r:id="rId8"/>
    <p:sldId id="326" r:id="rId9"/>
    <p:sldId id="338" r:id="rId10"/>
    <p:sldId id="340" r:id="rId11"/>
    <p:sldId id="327" r:id="rId12"/>
    <p:sldId id="330" r:id="rId13"/>
    <p:sldId id="328" r:id="rId14"/>
    <p:sldId id="329" r:id="rId15"/>
    <p:sldId id="277" r:id="rId16"/>
    <p:sldId id="347" r:id="rId17"/>
    <p:sldId id="345" r:id="rId18"/>
    <p:sldId id="341" r:id="rId19"/>
    <p:sldId id="34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373"/>
    <p:restoredTop sz="94690"/>
  </p:normalViewPr>
  <p:slideViewPr>
    <p:cSldViewPr snapToGrid="0" snapToObjects="1">
      <p:cViewPr>
        <p:scale>
          <a:sx n="86" d="100"/>
          <a:sy n="86" d="100"/>
        </p:scale>
        <p:origin x="352" y="304"/>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AE25AD-0998-B44E-8569-E12A9CE96E94}" type="datetimeFigureOut">
              <a:rPr lang="en-US" smtClean="0"/>
              <a:t>11/19/18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59920D-8AAC-A540-A08A-1C53F66FE98E}" type="slidenum">
              <a:rPr lang="en-US" smtClean="0"/>
              <a:t>‹#›</a:t>
            </a:fld>
            <a:endParaRPr lang="en-US" dirty="0"/>
          </a:p>
        </p:txBody>
      </p:sp>
    </p:spTree>
    <p:extLst>
      <p:ext uri="{BB962C8B-B14F-4D97-AF65-F5344CB8AC3E}">
        <p14:creationId xmlns:p14="http://schemas.microsoft.com/office/powerpoint/2010/main" val="309226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Long-term value creation is a key point. </a:t>
            </a:r>
            <a:endParaRPr lang="en-US" dirty="0"/>
          </a:p>
        </p:txBody>
      </p:sp>
      <p:sp>
        <p:nvSpPr>
          <p:cNvPr id="4" name="Slide Number Placeholder 3"/>
          <p:cNvSpPr>
            <a:spLocks noGrp="1"/>
          </p:cNvSpPr>
          <p:nvPr>
            <p:ph type="sldNum" sz="quarter" idx="10"/>
          </p:nvPr>
        </p:nvSpPr>
        <p:spPr/>
        <p:txBody>
          <a:bodyPr/>
          <a:lstStyle/>
          <a:p>
            <a:fld id="{BB59920D-8AAC-A540-A08A-1C53F66FE98E}" type="slidenum">
              <a:rPr lang="en-US" smtClean="0"/>
              <a:t>6</a:t>
            </a:fld>
            <a:endParaRPr lang="en-US" dirty="0"/>
          </a:p>
        </p:txBody>
      </p:sp>
    </p:spTree>
    <p:extLst>
      <p:ext uri="{BB962C8B-B14F-4D97-AF65-F5344CB8AC3E}">
        <p14:creationId xmlns:p14="http://schemas.microsoft.com/office/powerpoint/2010/main" val="2668220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DA2C001F-E327-4F4A-9925-075C1C5E07FC}" type="datetimeFigureOut">
              <a:rPr lang="en-US" smtClean="0"/>
              <a:t>11/19/18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36052D5-C691-4F4B-93F3-BCB25795E0D9}" type="slidenum">
              <a:rPr lang="en-US" smtClean="0"/>
              <a:t>‹#›</a:t>
            </a:fld>
            <a:endParaRPr lang="en-US" dirty="0"/>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C001F-E327-4F4A-9925-075C1C5E07FC}" type="datetimeFigureOut">
              <a:rPr lang="en-US" smtClean="0"/>
              <a:t>11/19/18</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36052D5-C691-4F4B-93F3-BCB25795E0D9}" type="slidenum">
              <a:rPr lang="en-US" smtClean="0"/>
              <a:t>‹#›</a:t>
            </a:fld>
            <a:endParaRPr lang="en-US" dirty="0"/>
          </a:p>
        </p:txBody>
      </p:sp>
    </p:spTree>
    <p:extLst>
      <p:ext uri="{BB962C8B-B14F-4D97-AF65-F5344CB8AC3E}">
        <p14:creationId xmlns:p14="http://schemas.microsoft.com/office/powerpoint/2010/main" val="1285721709"/>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tif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musically.com/" TargetMode="External"/><Relationship Id="rId4" Type="http://schemas.openxmlformats.org/officeDocument/2006/relationships/hyperlink" Target="http://www.musictank.co.uk/" TargetMode="External"/><Relationship Id="rId5" Type="http://schemas.openxmlformats.org/officeDocument/2006/relationships/hyperlink" Target="https://www.musicbusinessworldwide.com/" TargetMode="External"/><Relationship Id="rId6" Type="http://schemas.openxmlformats.org/officeDocument/2006/relationships/hyperlink" Target="http://www.musicweek.com/" TargetMode="External"/><Relationship Id="rId7" Type="http://schemas.openxmlformats.org/officeDocument/2006/relationships/hyperlink" Target="https://www.m-magazine.co.uk/" TargetMode="External"/><Relationship Id="rId1" Type="http://schemas.openxmlformats.org/officeDocument/2006/relationships/slideLayout" Target="../slideLayouts/slideLayout2.xml"/><Relationship Id="rId2" Type="http://schemas.openxmlformats.org/officeDocument/2006/relationships/hyperlink" Target="http://cmuinsights.com/"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tif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5043055" y="4217526"/>
            <a:ext cx="7148945" cy="1569660"/>
          </a:xfrm>
          <a:prstGeom prst="rect">
            <a:avLst/>
          </a:prstGeom>
          <a:solidFill>
            <a:schemeClr val="accent2"/>
          </a:solidFill>
        </p:spPr>
        <p:txBody>
          <a:bodyPr wrap="square" rtlCol="0">
            <a:spAutoFit/>
          </a:bodyPr>
          <a:lstStyle/>
          <a:p>
            <a:r>
              <a:rPr lang="en-US" sz="2400" dirty="0" smtClean="0"/>
              <a:t>Amanda Gentle</a:t>
            </a:r>
          </a:p>
          <a:p>
            <a:endParaRPr lang="en-US" sz="2400" dirty="0"/>
          </a:p>
          <a:p>
            <a:r>
              <a:rPr lang="en-US" sz="2400" dirty="0" smtClean="0"/>
              <a:t>MA Commercial Songwriting</a:t>
            </a:r>
          </a:p>
          <a:p>
            <a:endParaRPr lang="en-US" sz="2400" dirty="0" smtClean="0">
              <a:solidFill>
                <a:schemeClr val="bg1"/>
              </a:solidFill>
            </a:endParaRPr>
          </a:p>
        </p:txBody>
      </p:sp>
    </p:spTree>
    <p:extLst>
      <p:ext uri="{BB962C8B-B14F-4D97-AF65-F5344CB8AC3E}">
        <p14:creationId xmlns:p14="http://schemas.microsoft.com/office/powerpoint/2010/main" val="5930839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2"/>
          </a:solidFill>
        </p:spPr>
        <p:txBody>
          <a:bodyPr>
            <a:normAutofit fontScale="90000"/>
          </a:bodyPr>
          <a:lstStyle/>
          <a:p>
            <a:r>
              <a:rPr lang="en-US" sz="2800" b="1" smtClean="0"/>
              <a:t>Session </a:t>
            </a:r>
            <a:r>
              <a:rPr lang="en-US" sz="2800" b="1" dirty="0" smtClean="0"/>
              <a:t>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b="1" dirty="0" smtClean="0"/>
              <a:t>By the end of today you should</a:t>
            </a:r>
            <a:r>
              <a:rPr lang="is-IS" sz="2400" b="1" dirty="0" smtClean="0"/>
              <a:t>…</a:t>
            </a:r>
          </a:p>
          <a:p>
            <a:pPr marL="0" lvl="0" indent="0">
              <a:buNone/>
            </a:pPr>
            <a:endParaRPr lang="en-US" sz="2400" b="1" dirty="0"/>
          </a:p>
          <a:p>
            <a:pPr lvl="0">
              <a:buFont typeface="Arial" charset="0"/>
              <a:buChar char="•"/>
            </a:pPr>
            <a:r>
              <a:rPr lang="en-US" sz="2000" b="1" dirty="0" smtClean="0"/>
              <a:t> </a:t>
            </a:r>
            <a:r>
              <a:rPr lang="en-US" sz="2400" dirty="0" smtClean="0"/>
              <a:t>Understand more about your own learning styles and preferences</a:t>
            </a:r>
          </a:p>
          <a:p>
            <a:pPr lvl="0">
              <a:buFont typeface="Arial" charset="0"/>
              <a:buChar char="•"/>
            </a:pPr>
            <a:endParaRPr lang="en-US" sz="2400" b="1" dirty="0"/>
          </a:p>
          <a:p>
            <a:pPr lvl="0">
              <a:buFont typeface="Arial" charset="0"/>
              <a:buChar char="•"/>
            </a:pPr>
            <a:r>
              <a:rPr lang="en-US" sz="2400" dirty="0" smtClean="0"/>
              <a:t>Know what good study and academic writing looks like at masters level</a:t>
            </a:r>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48973687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42875" y="271463"/>
            <a:ext cx="7315200" cy="6115049"/>
          </a:xfrm>
          <a:prstGeom prst="rect">
            <a:avLst/>
          </a:prstGeom>
          <a:solidFill>
            <a:schemeClr val="accent2">
              <a:lumMod val="40000"/>
              <a:lumOff val="60000"/>
            </a:schemeClr>
          </a:solidFill>
        </p:spPr>
      </p:pic>
      <p:sp>
        <p:nvSpPr>
          <p:cNvPr id="5" name="TextBox 4"/>
          <p:cNvSpPr txBox="1"/>
          <p:nvPr/>
        </p:nvSpPr>
        <p:spPr>
          <a:xfrm>
            <a:off x="7458075" y="512831"/>
            <a:ext cx="4229100" cy="5632311"/>
          </a:xfrm>
          <a:prstGeom prst="rect">
            <a:avLst/>
          </a:prstGeom>
          <a:solidFill>
            <a:schemeClr val="bg2">
              <a:lumMod val="90000"/>
            </a:schemeClr>
          </a:solidFill>
        </p:spPr>
        <p:txBody>
          <a:bodyPr wrap="square" rtlCol="0">
            <a:spAutoFit/>
          </a:bodyPr>
          <a:lstStyle/>
          <a:p>
            <a:r>
              <a:rPr lang="en-US" b="1" dirty="0" smtClean="0"/>
              <a:t>Kolb’s Experiential </a:t>
            </a:r>
            <a:r>
              <a:rPr lang="en-US" b="1" dirty="0"/>
              <a:t>L</a:t>
            </a:r>
            <a:r>
              <a:rPr lang="en-US" b="1" dirty="0" smtClean="0"/>
              <a:t>earning </a:t>
            </a:r>
            <a:r>
              <a:rPr lang="en-US" b="1" dirty="0"/>
              <a:t>C</a:t>
            </a:r>
            <a:r>
              <a:rPr lang="en-US" b="1" dirty="0" smtClean="0"/>
              <a:t>ycle </a:t>
            </a:r>
            <a:r>
              <a:rPr lang="en-US" dirty="0" smtClean="0"/>
              <a:t>underpins and reflects the teaching (pedogical) style that we tend to adopt at Tileyard Education.</a:t>
            </a:r>
          </a:p>
          <a:p>
            <a:endParaRPr lang="en-US" dirty="0"/>
          </a:p>
          <a:p>
            <a:endParaRPr lang="en-US" dirty="0" smtClean="0"/>
          </a:p>
          <a:p>
            <a:r>
              <a:rPr lang="en-US" dirty="0" smtClean="0"/>
              <a:t>Identifying and exploring key issues in the music industry through case studies assignments and practical projects,</a:t>
            </a:r>
          </a:p>
          <a:p>
            <a:endParaRPr lang="en-US" dirty="0"/>
          </a:p>
          <a:p>
            <a:r>
              <a:rPr lang="en-US" dirty="0" smtClean="0"/>
              <a:t>Reflecting on those and doing more independent research,</a:t>
            </a:r>
          </a:p>
          <a:p>
            <a:endParaRPr lang="en-US" dirty="0"/>
          </a:p>
          <a:p>
            <a:r>
              <a:rPr lang="en-US" dirty="0" smtClean="0"/>
              <a:t>Formulating your own theories, music business ideas, concepts or plans, testing those ‘hypotheses’</a:t>
            </a:r>
          </a:p>
          <a:p>
            <a:endParaRPr lang="en-US" dirty="0"/>
          </a:p>
          <a:p>
            <a:r>
              <a:rPr lang="en-US" dirty="0" smtClean="0"/>
              <a:t>Finally formulating your own business plan for your final projects</a:t>
            </a:r>
          </a:p>
          <a:p>
            <a:endParaRPr lang="en-US" dirty="0"/>
          </a:p>
        </p:txBody>
      </p:sp>
    </p:spTree>
    <p:extLst>
      <p:ext uri="{BB962C8B-B14F-4D97-AF65-F5344CB8AC3E}">
        <p14:creationId xmlns:p14="http://schemas.microsoft.com/office/powerpoint/2010/main" val="4089506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365126"/>
            <a:ext cx="11353800" cy="493856"/>
          </a:xfrm>
          <a:solidFill>
            <a:schemeClr val="bg1">
              <a:lumMod val="85000"/>
            </a:schemeClr>
          </a:solidFill>
        </p:spPr>
        <p:txBody>
          <a:bodyPr>
            <a:normAutofit/>
          </a:bodyPr>
          <a:lstStyle/>
          <a:p>
            <a:r>
              <a:rPr lang="en-US" sz="2800" b="1" dirty="0" smtClean="0"/>
              <a:t>Learning Styles</a:t>
            </a:r>
            <a:endParaRPr lang="en-US" sz="2800" b="1" dirty="0"/>
          </a:p>
        </p:txBody>
      </p:sp>
      <p:sp>
        <p:nvSpPr>
          <p:cNvPr id="6" name="TextBox 5"/>
          <p:cNvSpPr txBox="1"/>
          <p:nvPr/>
        </p:nvSpPr>
        <p:spPr>
          <a:xfrm>
            <a:off x="838200" y="1460370"/>
            <a:ext cx="4833938" cy="4124206"/>
          </a:xfrm>
          <a:prstGeom prst="rect">
            <a:avLst/>
          </a:prstGeom>
          <a:noFill/>
        </p:spPr>
        <p:txBody>
          <a:bodyPr wrap="square" rtlCol="0">
            <a:spAutoFit/>
          </a:bodyPr>
          <a:lstStyle/>
          <a:p>
            <a:r>
              <a:rPr lang="en-US" sz="2000" b="1" dirty="0" smtClean="0"/>
              <a:t>Gaining and understanding and appreciation of your learning style will help you during your BA in the following ways:</a:t>
            </a:r>
          </a:p>
          <a:p>
            <a:endParaRPr lang="en-US" sz="2000" b="1" dirty="0"/>
          </a:p>
          <a:p>
            <a:endParaRPr lang="en-US" sz="2000" b="1" dirty="0" smtClean="0"/>
          </a:p>
          <a:p>
            <a:pPr marL="285750" indent="-285750">
              <a:buFont typeface="Wingdings" charset="2"/>
              <a:buChar char="ü"/>
            </a:pPr>
            <a:r>
              <a:rPr lang="en-US" dirty="0" smtClean="0"/>
              <a:t>Help you understand how best to learn and study effectively based on your preferences</a:t>
            </a:r>
          </a:p>
          <a:p>
            <a:pPr marL="285750" indent="-285750">
              <a:buFont typeface="Wingdings" charset="2"/>
              <a:buChar char="ü"/>
            </a:pPr>
            <a:endParaRPr lang="en-US" dirty="0" smtClean="0"/>
          </a:p>
          <a:p>
            <a:pPr marL="285750" indent="-285750">
              <a:buFont typeface="Wingdings" charset="2"/>
              <a:buChar char="ü"/>
            </a:pPr>
            <a:r>
              <a:rPr lang="en-US" dirty="0" smtClean="0"/>
              <a:t>Enable you to study and learn based on a process which works best for you</a:t>
            </a:r>
          </a:p>
          <a:p>
            <a:pPr marL="285750" indent="-285750">
              <a:buFont typeface="Wingdings" charset="2"/>
              <a:buChar char="ü"/>
            </a:pPr>
            <a:endParaRPr lang="en-US" dirty="0" smtClean="0"/>
          </a:p>
          <a:p>
            <a:pPr marL="285750" indent="-285750">
              <a:buFont typeface="Wingdings" charset="2"/>
              <a:buChar char="ü"/>
            </a:pPr>
            <a:r>
              <a:rPr lang="en-US" dirty="0" smtClean="0"/>
              <a:t> Enables you to develop further self-awareness of your strengths and development areas as part of a personal development plan (PDP)</a:t>
            </a:r>
          </a:p>
        </p:txBody>
      </p:sp>
      <p:sp>
        <p:nvSpPr>
          <p:cNvPr id="7" name="TextBox 6"/>
          <p:cNvSpPr txBox="1"/>
          <p:nvPr/>
        </p:nvSpPr>
        <p:spPr>
          <a:xfrm>
            <a:off x="6457950" y="1700213"/>
            <a:ext cx="4171950" cy="2215991"/>
          </a:xfrm>
          <a:prstGeom prst="rect">
            <a:avLst/>
          </a:prstGeom>
          <a:solidFill>
            <a:schemeClr val="bg2"/>
          </a:solidFill>
        </p:spPr>
        <p:txBody>
          <a:bodyPr wrap="square" rtlCol="0">
            <a:spAutoFit/>
          </a:bodyPr>
          <a:lstStyle/>
          <a:p>
            <a:r>
              <a:rPr lang="en-US" sz="2400" b="1" dirty="0" smtClean="0"/>
              <a:t>Exercise 1</a:t>
            </a:r>
          </a:p>
          <a:p>
            <a:endParaRPr lang="en-US" sz="2400" dirty="0"/>
          </a:p>
          <a:p>
            <a:r>
              <a:rPr lang="en-US" sz="2400" dirty="0" smtClean="0"/>
              <a:t>Complete the Learning Styles </a:t>
            </a:r>
            <a:r>
              <a:rPr lang="en-US" sz="2400" dirty="0" err="1" smtClean="0"/>
              <a:t>Questionaire</a:t>
            </a:r>
            <a:r>
              <a:rPr lang="en-US" sz="2400" dirty="0" smtClean="0"/>
              <a:t> individually</a:t>
            </a:r>
          </a:p>
          <a:p>
            <a:r>
              <a:rPr lang="en-US" sz="2400" dirty="0" smtClean="0"/>
              <a:t> (10 minutes)</a:t>
            </a:r>
          </a:p>
          <a:p>
            <a:endParaRPr lang="en-US" dirty="0"/>
          </a:p>
        </p:txBody>
      </p:sp>
    </p:spTree>
    <p:extLst>
      <p:ext uri="{BB962C8B-B14F-4D97-AF65-F5344CB8AC3E}">
        <p14:creationId xmlns:p14="http://schemas.microsoft.com/office/powerpoint/2010/main" val="20633917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76312" y="136526"/>
            <a:ext cx="11215688" cy="611619"/>
          </a:xfrm>
          <a:solidFill>
            <a:schemeClr val="bg1">
              <a:lumMod val="85000"/>
            </a:schemeClr>
          </a:solidFill>
        </p:spPr>
        <p:txBody>
          <a:bodyPr>
            <a:normAutofit/>
          </a:bodyPr>
          <a:lstStyle/>
          <a:p>
            <a:r>
              <a:rPr lang="en-US" sz="2800" b="1" dirty="0" smtClean="0"/>
              <a:t>Learning Styles</a:t>
            </a:r>
            <a:endParaRPr lang="en-US" sz="2800" b="1" dirty="0"/>
          </a:p>
        </p:txBody>
      </p:sp>
      <p:sp>
        <p:nvSpPr>
          <p:cNvPr id="7" name="Rectangle 6"/>
          <p:cNvSpPr/>
          <p:nvPr/>
        </p:nvSpPr>
        <p:spPr>
          <a:xfrm>
            <a:off x="976312" y="531387"/>
            <a:ext cx="10906126" cy="6217087"/>
          </a:xfrm>
          <a:prstGeom prst="rect">
            <a:avLst/>
          </a:prstGeom>
        </p:spPr>
        <p:txBody>
          <a:bodyPr wrap="square">
            <a:spAutoFit/>
          </a:bodyPr>
          <a:lstStyle/>
          <a:p>
            <a:r>
              <a:rPr lang="en-US" sz="2000" b="1" dirty="0" smtClean="0">
                <a:latin typeface="ArialNarrow" charset="0"/>
              </a:rPr>
              <a:t> </a:t>
            </a:r>
            <a:endParaRPr lang="en-US" dirty="0"/>
          </a:p>
          <a:p>
            <a:r>
              <a:rPr lang="en-US" dirty="0"/>
              <a:t>The VAK learning styles model suggests that </a:t>
            </a:r>
            <a:r>
              <a:rPr lang="en-US" dirty="0" smtClean="0"/>
              <a:t>people have a </a:t>
            </a:r>
            <a:r>
              <a:rPr lang="en-US" dirty="0"/>
              <a:t>preferred styles of learning. These three styles are as follows, (and there is no right or wrong learning style): </a:t>
            </a:r>
          </a:p>
          <a:p>
            <a:endParaRPr lang="en-US" dirty="0"/>
          </a:p>
          <a:p>
            <a:endParaRPr lang="en-US" dirty="0"/>
          </a:p>
          <a:p>
            <a:r>
              <a:rPr lang="en-US" b="1" dirty="0" smtClean="0">
                <a:solidFill>
                  <a:schemeClr val="accent5">
                    <a:lumMod val="75000"/>
                  </a:schemeClr>
                </a:solidFill>
              </a:rPr>
              <a:t>Visual </a:t>
            </a:r>
            <a:r>
              <a:rPr lang="en-US" b="1" dirty="0">
                <a:solidFill>
                  <a:schemeClr val="accent5">
                    <a:lumMod val="75000"/>
                  </a:schemeClr>
                </a:solidFill>
              </a:rPr>
              <a:t> </a:t>
            </a:r>
            <a:r>
              <a:rPr lang="en-US" b="1" dirty="0" smtClean="0">
                <a:solidFill>
                  <a:schemeClr val="accent5">
                    <a:lumMod val="75000"/>
                  </a:schemeClr>
                </a:solidFill>
              </a:rPr>
              <a:t>-</a:t>
            </a:r>
            <a:r>
              <a:rPr lang="en-US" dirty="0" smtClean="0"/>
              <a:t> </a:t>
            </a:r>
            <a:r>
              <a:rPr lang="en-US" b="1" dirty="0" smtClean="0"/>
              <a:t>A preference </a:t>
            </a:r>
            <a:r>
              <a:rPr lang="en-US" b="1" dirty="0"/>
              <a:t>for seen or observed things, </a:t>
            </a:r>
            <a:r>
              <a:rPr lang="en-US" dirty="0"/>
              <a:t>including pictures, diagrams, demonstrations, displays, handouts, films, flip-chart, etc. These people will use phrases such as ‘show me’, ‘let’s have a look at that’ and will be best able to perform a new task after reading the instructions or watching someone else do it first. These are the people who will work from lists and written directions and </a:t>
            </a:r>
            <a:r>
              <a:rPr lang="en-US" dirty="0" smtClean="0"/>
              <a:t>instructions</a:t>
            </a:r>
            <a:endParaRPr lang="en-US" dirty="0"/>
          </a:p>
          <a:p>
            <a:endParaRPr lang="en-US" dirty="0"/>
          </a:p>
          <a:p>
            <a:r>
              <a:rPr lang="en-US" b="1" dirty="0" smtClean="0">
                <a:solidFill>
                  <a:schemeClr val="accent2">
                    <a:lumMod val="75000"/>
                  </a:schemeClr>
                </a:solidFill>
              </a:rPr>
              <a:t>Auditory </a:t>
            </a:r>
            <a:r>
              <a:rPr lang="en-US" dirty="0" smtClean="0">
                <a:solidFill>
                  <a:schemeClr val="accent2">
                    <a:lumMod val="75000"/>
                  </a:schemeClr>
                </a:solidFill>
              </a:rPr>
              <a:t>-</a:t>
            </a:r>
            <a:r>
              <a:rPr lang="en-US" dirty="0" smtClean="0"/>
              <a:t> </a:t>
            </a:r>
            <a:r>
              <a:rPr lang="en-US" b="1" dirty="0" smtClean="0"/>
              <a:t>A </a:t>
            </a:r>
            <a:r>
              <a:rPr lang="en-US" b="1" dirty="0"/>
              <a:t>preference for the transfer of information through listening</a:t>
            </a:r>
            <a:r>
              <a:rPr lang="en-US" dirty="0"/>
              <a:t>: to the spoken word, of self or others, of sounds and noises. These people will use phrases such as ‘tell me’, ‘let’s talk it over’ and will be best able to perform a new task after listening to instructions from an expert. These are the people who are happy being given spoken instructions over the telephone, and can remember all the words to songs that they hear! </a:t>
            </a:r>
            <a:endParaRPr lang="en-US" dirty="0" smtClean="0"/>
          </a:p>
          <a:p>
            <a:endParaRPr lang="en-US" dirty="0"/>
          </a:p>
          <a:p>
            <a:r>
              <a:rPr lang="en-US" dirty="0" smtClean="0"/>
              <a:t> </a:t>
            </a:r>
            <a:r>
              <a:rPr lang="en-US" b="1" dirty="0" smtClean="0">
                <a:solidFill>
                  <a:srgbClr val="FF0000"/>
                </a:solidFill>
              </a:rPr>
              <a:t>Kinesthetic </a:t>
            </a:r>
            <a:r>
              <a:rPr lang="en-US" b="1" dirty="0" smtClean="0"/>
              <a:t>–  A preference </a:t>
            </a:r>
            <a:r>
              <a:rPr lang="en-US" b="1" dirty="0"/>
              <a:t>for physical experience</a:t>
            </a:r>
            <a:r>
              <a:rPr lang="en-US" dirty="0"/>
              <a:t> - touching, feeling, holding, doing, practical hands-on experiences. These people will use phrases such as ‘let me try’, ‘how do you feel?’ and will be best able to perform a new task by going ahead and trying it out, learning as they go. These are the people who like to experiment, hands-on, and never look at the instructions first! </a:t>
            </a:r>
            <a:endParaRPr lang="en-US" dirty="0" smtClean="0"/>
          </a:p>
          <a:p>
            <a:endParaRPr lang="en-US" dirty="0"/>
          </a:p>
          <a:p>
            <a:r>
              <a:rPr lang="en-US" dirty="0" smtClean="0"/>
              <a:t>Some </a:t>
            </a:r>
            <a:r>
              <a:rPr lang="en-US" dirty="0"/>
              <a:t>people have a very strong preference; other people have a more even mixture of two or less commonly, three styles. </a:t>
            </a:r>
          </a:p>
        </p:txBody>
      </p:sp>
    </p:spTree>
    <p:extLst>
      <p:ext uri="{BB962C8B-B14F-4D97-AF65-F5344CB8AC3E}">
        <p14:creationId xmlns:p14="http://schemas.microsoft.com/office/powerpoint/2010/main" val="12415989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4289"/>
            <a:ext cx="11353800" cy="535420"/>
          </a:xfrm>
          <a:solidFill>
            <a:schemeClr val="accent2"/>
          </a:solidFill>
        </p:spPr>
        <p:txBody>
          <a:bodyPr>
            <a:normAutofit/>
          </a:bodyPr>
          <a:lstStyle/>
          <a:p>
            <a:r>
              <a:rPr lang="en-US" sz="2800" b="1" dirty="0" smtClean="0"/>
              <a:t>Academic Good Practice</a:t>
            </a:r>
            <a:endParaRPr lang="en-US" sz="2800" b="1" dirty="0"/>
          </a:p>
        </p:txBody>
      </p:sp>
      <p:sp>
        <p:nvSpPr>
          <p:cNvPr id="3" name="Content Placeholder 2"/>
          <p:cNvSpPr>
            <a:spLocks noGrp="1"/>
          </p:cNvSpPr>
          <p:nvPr>
            <p:ph idx="1"/>
          </p:nvPr>
        </p:nvSpPr>
        <p:spPr>
          <a:xfrm>
            <a:off x="838200" y="1126274"/>
            <a:ext cx="10515600" cy="5050689"/>
          </a:xfrm>
        </p:spPr>
        <p:txBody>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400" b="1" dirty="0" smtClean="0"/>
              <a:t>Today we are exploring what good looks like:</a:t>
            </a:r>
          </a:p>
          <a:p>
            <a:pPr marL="0" lvl="0" indent="0">
              <a:lnSpc>
                <a:spcPct val="100000"/>
              </a:lnSpc>
              <a:spcBef>
                <a:spcPts val="0"/>
              </a:spcBef>
              <a:buNone/>
            </a:pPr>
            <a:endParaRPr lang="en-US" dirty="0"/>
          </a:p>
          <a:p>
            <a:pPr lvl="0">
              <a:lnSpc>
                <a:spcPct val="100000"/>
              </a:lnSpc>
              <a:spcBef>
                <a:spcPts val="0"/>
              </a:spcBef>
              <a:buFont typeface="Wingdings" charset="2"/>
              <a:buChar char="ü"/>
            </a:pPr>
            <a:r>
              <a:rPr lang="en-US" sz="2400" dirty="0" smtClean="0"/>
              <a:t>Reflective practice</a:t>
            </a:r>
          </a:p>
          <a:p>
            <a:pPr lvl="0">
              <a:lnSpc>
                <a:spcPct val="100000"/>
              </a:lnSpc>
              <a:spcBef>
                <a:spcPts val="0"/>
              </a:spcBef>
              <a:buFont typeface="Wingdings" charset="2"/>
              <a:buChar char="ü"/>
            </a:pPr>
            <a:endParaRPr lang="en-US" sz="2400" dirty="0"/>
          </a:p>
          <a:p>
            <a:pPr lvl="0">
              <a:lnSpc>
                <a:spcPct val="100000"/>
              </a:lnSpc>
              <a:spcBef>
                <a:spcPts val="0"/>
              </a:spcBef>
              <a:buFont typeface="Wingdings" charset="2"/>
              <a:buChar char="ü"/>
            </a:pPr>
            <a:r>
              <a:rPr lang="en-US" sz="2400" dirty="0" smtClean="0"/>
              <a:t>Research</a:t>
            </a:r>
          </a:p>
          <a:p>
            <a:pPr lvl="0">
              <a:lnSpc>
                <a:spcPct val="100000"/>
              </a:lnSpc>
              <a:spcBef>
                <a:spcPts val="0"/>
              </a:spcBef>
              <a:buFont typeface="Wingdings" charset="2"/>
              <a:buChar char="ü"/>
            </a:pPr>
            <a:endParaRPr lang="en-US" sz="2400" dirty="0"/>
          </a:p>
          <a:p>
            <a:pPr lvl="0">
              <a:lnSpc>
                <a:spcPct val="100000"/>
              </a:lnSpc>
              <a:spcBef>
                <a:spcPts val="0"/>
              </a:spcBef>
              <a:buFont typeface="Wingdings" charset="2"/>
              <a:buChar char="ü"/>
            </a:pPr>
            <a:r>
              <a:rPr lang="en-US" sz="2400" dirty="0" smtClean="0"/>
              <a:t>Critical evaluation</a:t>
            </a:r>
          </a:p>
          <a:p>
            <a:pPr lvl="0">
              <a:lnSpc>
                <a:spcPct val="100000"/>
              </a:lnSpc>
              <a:spcBef>
                <a:spcPts val="0"/>
              </a:spcBef>
              <a:buFont typeface="Wingdings" charset="2"/>
              <a:buChar char="ü"/>
            </a:pPr>
            <a:endParaRPr lang="en-US" sz="2400" dirty="0"/>
          </a:p>
          <a:p>
            <a:pPr lvl="0">
              <a:lnSpc>
                <a:spcPct val="100000"/>
              </a:lnSpc>
              <a:spcBef>
                <a:spcPts val="0"/>
              </a:spcBef>
              <a:buFont typeface="Wingdings" charset="2"/>
              <a:buChar char="ü"/>
            </a:pPr>
            <a:r>
              <a:rPr lang="en-US" sz="2400" dirty="0" smtClean="0"/>
              <a:t>Referencing others work</a:t>
            </a:r>
          </a:p>
          <a:p>
            <a:pPr lvl="0">
              <a:lnSpc>
                <a:spcPct val="100000"/>
              </a:lnSpc>
              <a:spcBef>
                <a:spcPts val="0"/>
              </a:spcBef>
              <a:buFont typeface="Wingdings" charset="2"/>
              <a:buChar char="ü"/>
            </a:pPr>
            <a:endParaRPr lang="en-US" sz="2400" dirty="0"/>
          </a:p>
          <a:p>
            <a:pPr lvl="0">
              <a:lnSpc>
                <a:spcPct val="100000"/>
              </a:lnSpc>
              <a:spcBef>
                <a:spcPts val="0"/>
              </a:spcBef>
              <a:buFont typeface="Wingdings" charset="2"/>
              <a:buChar char="ü"/>
            </a:pPr>
            <a:r>
              <a:rPr lang="en-US" sz="2400" dirty="0" smtClean="0"/>
              <a:t>Academic Writing</a:t>
            </a:r>
          </a:p>
          <a:p>
            <a:pPr lvl="0">
              <a:lnSpc>
                <a:spcPct val="100000"/>
              </a:lnSpc>
              <a:spcBef>
                <a:spcPts val="0"/>
              </a:spcBef>
              <a:buFont typeface="Wingdings" charset="2"/>
              <a:buChar char="ü"/>
            </a:pPr>
            <a:endParaRPr lang="en-US" sz="2400" dirty="0"/>
          </a:p>
          <a:p>
            <a:pPr lvl="0">
              <a:lnSpc>
                <a:spcPct val="100000"/>
              </a:lnSpc>
              <a:spcBef>
                <a:spcPts val="0"/>
              </a:spcBef>
              <a:buFont typeface="Wingdings" charset="2"/>
              <a:buChar char="ü"/>
            </a:pPr>
            <a:r>
              <a:rPr lang="en-US" sz="2400" dirty="0" smtClean="0"/>
              <a:t>Poster Presentations</a:t>
            </a:r>
          </a:p>
          <a:p>
            <a:pPr lvl="0">
              <a:lnSpc>
                <a:spcPct val="100000"/>
              </a:lnSpc>
              <a:spcBef>
                <a:spcPts val="0"/>
              </a:spcBef>
              <a:buFont typeface="Wingdings" charset="2"/>
              <a:buChar char="ü"/>
            </a:pPr>
            <a:endParaRPr lang="en-US" sz="2400" dirty="0"/>
          </a:p>
          <a:p>
            <a:pPr marL="0" lvl="0" indent="0">
              <a:lnSpc>
                <a:spcPct val="100000"/>
              </a:lnSpc>
              <a:spcBef>
                <a:spcPts val="0"/>
              </a:spcBef>
              <a:buNone/>
            </a:pPr>
            <a:endParaRPr lang="en-US" sz="2000" dirty="0"/>
          </a:p>
        </p:txBody>
      </p:sp>
    </p:spTree>
    <p:extLst>
      <p:ext uri="{BB962C8B-B14F-4D97-AF65-F5344CB8AC3E}">
        <p14:creationId xmlns:p14="http://schemas.microsoft.com/office/powerpoint/2010/main" val="15097879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461" y="193796"/>
            <a:ext cx="11652539" cy="483898"/>
          </a:xfrm>
          <a:solidFill>
            <a:schemeClr val="accent2"/>
          </a:solidFill>
        </p:spPr>
        <p:txBody>
          <a:bodyPr>
            <a:normAutofit/>
          </a:bodyPr>
          <a:lstStyle/>
          <a:p>
            <a:r>
              <a:rPr lang="en-US" sz="2800" b="1" dirty="0" smtClean="0"/>
              <a:t>Academic Good Practice 					     Reflective Practice </a:t>
            </a:r>
            <a:endParaRPr lang="en-US" sz="2800" b="1" dirty="0"/>
          </a:p>
        </p:txBody>
      </p:sp>
      <p:sp>
        <p:nvSpPr>
          <p:cNvPr id="3" name="Content Placeholder 2"/>
          <p:cNvSpPr>
            <a:spLocks noGrp="1"/>
          </p:cNvSpPr>
          <p:nvPr>
            <p:ph idx="1"/>
          </p:nvPr>
        </p:nvSpPr>
        <p:spPr>
          <a:xfrm>
            <a:off x="539461" y="1062971"/>
            <a:ext cx="5276723" cy="5050689"/>
          </a:xfrm>
        </p:spPr>
        <p:txBody>
          <a:bodyPr>
            <a:normAutofit/>
          </a:bodyPr>
          <a:lstStyle/>
          <a:p>
            <a:pPr marL="0" lvl="0" indent="0">
              <a:lnSpc>
                <a:spcPct val="100000"/>
              </a:lnSpc>
              <a:spcBef>
                <a:spcPts val="0"/>
              </a:spcBef>
              <a:buNone/>
            </a:pPr>
            <a:r>
              <a:rPr lang="en-US" sz="2400" b="1" dirty="0" smtClean="0"/>
              <a:t>Reflective Practice</a:t>
            </a:r>
            <a:r>
              <a:rPr lang="is-IS" sz="2400" b="1" dirty="0" smtClean="0"/>
              <a:t>…</a:t>
            </a:r>
            <a:endParaRPr lang="en-US" sz="2400" b="1" dirty="0" smtClean="0"/>
          </a:p>
          <a:p>
            <a:pPr marL="0" lvl="0" indent="0">
              <a:lnSpc>
                <a:spcPct val="100000"/>
              </a:lnSpc>
              <a:spcBef>
                <a:spcPts val="0"/>
              </a:spcBef>
              <a:buNone/>
            </a:pPr>
            <a:endParaRPr lang="en-US" sz="2000" b="1" dirty="0"/>
          </a:p>
          <a:p>
            <a:pPr marL="0" indent="0">
              <a:lnSpc>
                <a:spcPct val="100000"/>
              </a:lnSpc>
              <a:spcBef>
                <a:spcPts val="0"/>
              </a:spcBef>
              <a:buNone/>
            </a:pPr>
            <a:r>
              <a:rPr lang="en-US" sz="2000" dirty="0"/>
              <a:t>When we reflect, we consider deeply something which we might not otherwise have given much thought to</a:t>
            </a:r>
            <a:r>
              <a:rPr lang="en-US" sz="2000" dirty="0" smtClean="0"/>
              <a:t>.</a:t>
            </a:r>
          </a:p>
          <a:p>
            <a:pPr marL="0" indent="0">
              <a:lnSpc>
                <a:spcPct val="100000"/>
              </a:lnSpc>
              <a:spcBef>
                <a:spcPts val="0"/>
              </a:spcBef>
              <a:buNone/>
            </a:pPr>
            <a:endParaRPr lang="en-US" sz="2000" dirty="0"/>
          </a:p>
          <a:p>
            <a:pPr marL="0" indent="0">
              <a:lnSpc>
                <a:spcPct val="100000"/>
              </a:lnSpc>
              <a:spcBef>
                <a:spcPts val="0"/>
              </a:spcBef>
              <a:buNone/>
            </a:pPr>
            <a:r>
              <a:rPr lang="en-US" sz="2000" dirty="0" smtClean="0"/>
              <a:t> </a:t>
            </a:r>
            <a:r>
              <a:rPr lang="en-US" sz="2000" dirty="0"/>
              <a:t>This helps us to learn. Reflection is concerned with consciously looking at and thinking about our experiences, actions, feelings and responses and then interpreting or </a:t>
            </a:r>
            <a:r>
              <a:rPr lang="en-US" sz="2000" dirty="0" err="1"/>
              <a:t>analysing</a:t>
            </a:r>
            <a:r>
              <a:rPr lang="en-US" sz="2000" dirty="0"/>
              <a:t> them in order to learn from them </a:t>
            </a:r>
            <a:endParaRPr lang="en-US" sz="2000" dirty="0" smtClean="0"/>
          </a:p>
          <a:p>
            <a:pPr marL="0" indent="0">
              <a:lnSpc>
                <a:spcPct val="100000"/>
              </a:lnSpc>
              <a:spcBef>
                <a:spcPts val="0"/>
              </a:spcBef>
              <a:buNone/>
            </a:pPr>
            <a:r>
              <a:rPr lang="en-US" sz="2000" dirty="0" smtClean="0"/>
              <a:t>(</a:t>
            </a:r>
            <a:r>
              <a:rPr lang="en-US" sz="2000" dirty="0" err="1"/>
              <a:t>Boud</a:t>
            </a:r>
            <a:r>
              <a:rPr lang="en-US" sz="2000" dirty="0"/>
              <a:t> et al., 1994; Atkins and Murphy, 1994). </a:t>
            </a:r>
            <a:endParaRPr lang="en-US" sz="2000" dirty="0" smtClean="0"/>
          </a:p>
          <a:p>
            <a:pPr marL="0" indent="0">
              <a:lnSpc>
                <a:spcPct val="100000"/>
              </a:lnSpc>
              <a:spcBef>
                <a:spcPts val="0"/>
              </a:spcBef>
              <a:buNone/>
            </a:pPr>
            <a:endParaRPr lang="en-US" sz="2000" dirty="0"/>
          </a:p>
          <a:p>
            <a:pPr marL="0" indent="0">
              <a:lnSpc>
                <a:spcPct val="100000"/>
              </a:lnSpc>
              <a:spcBef>
                <a:spcPts val="0"/>
              </a:spcBef>
              <a:buNone/>
            </a:pPr>
            <a:r>
              <a:rPr lang="en-US" sz="2000" dirty="0" smtClean="0"/>
              <a:t>Typically </a:t>
            </a:r>
            <a:r>
              <a:rPr lang="en-US" sz="2000" dirty="0"/>
              <a:t>we do this by asking ourselves questions about what we did, how we did it and what we learnt from doing it. </a:t>
            </a:r>
          </a:p>
          <a:p>
            <a:pPr marL="0" lvl="0" indent="0">
              <a:lnSpc>
                <a:spcPct val="100000"/>
              </a:lnSpc>
              <a:spcBef>
                <a:spcPts val="0"/>
              </a:spcBef>
              <a:buNone/>
            </a:pPr>
            <a:endParaRPr lang="en-US" sz="2000" b="1" dirty="0"/>
          </a:p>
          <a:p>
            <a:pPr marL="0" lvl="0" indent="0">
              <a:lnSpc>
                <a:spcPct val="100000"/>
              </a:lnSpc>
              <a:spcBef>
                <a:spcPts val="0"/>
              </a:spcBef>
              <a:buNone/>
            </a:pPr>
            <a:endParaRPr lang="en-US" sz="2000" dirty="0"/>
          </a:p>
        </p:txBody>
      </p:sp>
      <p:sp>
        <p:nvSpPr>
          <p:cNvPr id="6" name="TextBox 5"/>
          <p:cNvSpPr txBox="1"/>
          <p:nvPr/>
        </p:nvSpPr>
        <p:spPr>
          <a:xfrm>
            <a:off x="6056026" y="1049158"/>
            <a:ext cx="5666282" cy="4401205"/>
          </a:xfrm>
          <a:prstGeom prst="rect">
            <a:avLst/>
          </a:prstGeom>
          <a:noFill/>
        </p:spPr>
        <p:txBody>
          <a:bodyPr wrap="square" rtlCol="0">
            <a:spAutoFit/>
          </a:bodyPr>
          <a:lstStyle/>
          <a:p>
            <a:r>
              <a:rPr lang="en-US" sz="2000" b="1" smtClean="0"/>
              <a:t>Reflection-in-action</a:t>
            </a:r>
            <a:r>
              <a:rPr lang="en-US" sz="2000" smtClean="0"/>
              <a:t> </a:t>
            </a:r>
            <a:r>
              <a:rPr lang="en-US" sz="2000" dirty="0"/>
              <a:t>is concerned with practicing </a:t>
            </a:r>
            <a:r>
              <a:rPr lang="en-US" sz="2000" dirty="0" smtClean="0"/>
              <a:t>critically in the moment. </a:t>
            </a:r>
          </a:p>
          <a:p>
            <a:endParaRPr lang="en-US" sz="2000" dirty="0"/>
          </a:p>
          <a:p>
            <a:r>
              <a:rPr lang="en-US" sz="2000" b="1" dirty="0" smtClean="0"/>
              <a:t>Reflection-on-action </a:t>
            </a:r>
            <a:r>
              <a:rPr lang="en-US" sz="2000" dirty="0"/>
              <a:t>on the other hand, occurs after the activity has taken place when you are thinking about what you (and others) did, judging how successful you were and whether any changes to what you did could have resulted in different outcomes. </a:t>
            </a:r>
            <a:endParaRPr lang="en-US" sz="2000" dirty="0" smtClean="0"/>
          </a:p>
          <a:p>
            <a:endParaRPr lang="en-US" sz="2000" dirty="0"/>
          </a:p>
          <a:p>
            <a:r>
              <a:rPr lang="en-US" sz="2000" dirty="0" smtClean="0"/>
              <a:t>This </a:t>
            </a:r>
            <a:r>
              <a:rPr lang="en-US" sz="2000" dirty="0"/>
              <a:t>is usually the type of reflection which you are asked to write about as part of your studies. </a:t>
            </a:r>
          </a:p>
          <a:p>
            <a:endParaRPr lang="en-US" sz="2000" dirty="0" smtClean="0"/>
          </a:p>
          <a:p>
            <a:r>
              <a:rPr lang="en-US" sz="2000" dirty="0" err="1"/>
              <a:t>Schön</a:t>
            </a:r>
            <a:r>
              <a:rPr lang="en-US" sz="2000" dirty="0"/>
              <a:t> (1991)</a:t>
            </a:r>
          </a:p>
        </p:txBody>
      </p:sp>
      <p:sp>
        <p:nvSpPr>
          <p:cNvPr id="7" name="Cloud 6"/>
          <p:cNvSpPr/>
          <p:nvPr/>
        </p:nvSpPr>
        <p:spPr>
          <a:xfrm>
            <a:off x="8709285" y="5006715"/>
            <a:ext cx="3013023" cy="1543986"/>
          </a:xfrm>
          <a:prstGeom prst="cloud">
            <a:avLst/>
          </a:prstGeom>
          <a:solidFill>
            <a:schemeClr val="bg1">
              <a:lumMod val="7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a:off x="8379501" y="6220917"/>
            <a:ext cx="404735" cy="329784"/>
          </a:xfrm>
          <a:prstGeom prst="ellipse">
            <a:avLst/>
          </a:prstGeom>
          <a:solidFill>
            <a:schemeClr val="bg1">
              <a:lumMod val="7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a:off x="7974767" y="6385809"/>
            <a:ext cx="239842" cy="164892"/>
          </a:xfrm>
          <a:prstGeom prst="ellipse">
            <a:avLst/>
          </a:prstGeom>
          <a:solidFill>
            <a:schemeClr val="bg1">
              <a:lumMod val="75000"/>
            </a:schemeClr>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17753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19333" y="1015827"/>
            <a:ext cx="3702570" cy="5632311"/>
          </a:xfrm>
          <a:prstGeom prst="rect">
            <a:avLst/>
          </a:prstGeom>
          <a:noFill/>
        </p:spPr>
        <p:txBody>
          <a:bodyPr wrap="square" rtlCol="0">
            <a:spAutoFit/>
          </a:bodyPr>
          <a:lstStyle/>
          <a:p>
            <a:r>
              <a:rPr lang="en-US" sz="2000" dirty="0" smtClean="0"/>
              <a:t>Keep a journal of what you learn and experience while studying here at SSR</a:t>
            </a:r>
          </a:p>
          <a:p>
            <a:endParaRPr lang="en-US" sz="2000" dirty="0"/>
          </a:p>
          <a:p>
            <a:r>
              <a:rPr lang="en-US" sz="2000" dirty="0" smtClean="0"/>
              <a:t>This will help you with your assignments, your PDP self-awareness of your strengths and how your are developing and learning</a:t>
            </a:r>
          </a:p>
          <a:p>
            <a:endParaRPr lang="en-US" sz="2000" dirty="0"/>
          </a:p>
          <a:p>
            <a:endParaRPr lang="en-US" sz="2000" dirty="0" smtClean="0"/>
          </a:p>
          <a:p>
            <a:r>
              <a:rPr lang="en-US" sz="2000" b="1" dirty="0" smtClean="0"/>
              <a:t>Ask yourself the following question regularly?</a:t>
            </a:r>
          </a:p>
          <a:p>
            <a:endParaRPr lang="en-US" sz="2000" dirty="0"/>
          </a:p>
          <a:p>
            <a:r>
              <a:rPr lang="en-US" sz="2000" dirty="0" smtClean="0"/>
              <a:t>What has this given me?</a:t>
            </a:r>
          </a:p>
          <a:p>
            <a:r>
              <a:rPr lang="en-US" sz="2000" dirty="0" smtClean="0"/>
              <a:t>How has this improved my knowledge, attitudes or skills?</a:t>
            </a:r>
          </a:p>
          <a:p>
            <a:endParaRPr lang="en-US" sz="2000" dirty="0"/>
          </a:p>
        </p:txBody>
      </p:sp>
      <p:sp>
        <p:nvSpPr>
          <p:cNvPr id="5" name="Title 1"/>
          <p:cNvSpPr>
            <a:spLocks noGrp="1"/>
          </p:cNvSpPr>
          <p:nvPr>
            <p:ph type="title"/>
          </p:nvPr>
        </p:nvSpPr>
        <p:spPr>
          <a:xfrm>
            <a:off x="1019333" y="193796"/>
            <a:ext cx="11172667" cy="483898"/>
          </a:xfrm>
          <a:solidFill>
            <a:schemeClr val="accent2"/>
          </a:solidFill>
        </p:spPr>
        <p:txBody>
          <a:bodyPr>
            <a:normAutofit/>
          </a:bodyPr>
          <a:lstStyle/>
          <a:p>
            <a:r>
              <a:rPr lang="en-US" sz="2800" b="1" dirty="0" smtClean="0"/>
              <a:t>Academic Good Practice 					     Reflective Practice </a:t>
            </a:r>
            <a:endParaRPr lang="en-US" sz="2800" b="1" dirty="0"/>
          </a:p>
        </p:txBody>
      </p:sp>
      <p:pic>
        <p:nvPicPr>
          <p:cNvPr id="6" name="Picture 44" descr="https://i.kinja-img.com/gawker-media/image/upload/64152253401358573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56616" y="1015827"/>
            <a:ext cx="7035383" cy="52500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52575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88993" y="1097858"/>
            <a:ext cx="6051452" cy="5355312"/>
          </a:xfrm>
          <a:prstGeom prst="rect">
            <a:avLst/>
          </a:prstGeom>
          <a:ln>
            <a:solidFill>
              <a:schemeClr val="accent6"/>
            </a:solidFill>
          </a:ln>
        </p:spPr>
        <p:txBody>
          <a:bodyPr wrap="square">
            <a:spAutoFit/>
          </a:bodyPr>
          <a:lstStyle/>
          <a:p>
            <a:pPr fontAlgn="base"/>
            <a:r>
              <a:rPr lang="en-US" sz="2000" dirty="0">
                <a:solidFill>
                  <a:srgbClr val="222222"/>
                </a:solidFill>
              </a:rPr>
              <a:t>So ‘referencing’ means giving evidence for statements in your </a:t>
            </a:r>
            <a:r>
              <a:rPr lang="en-US" sz="2000" dirty="0" smtClean="0">
                <a:solidFill>
                  <a:srgbClr val="222222"/>
                </a:solidFill>
              </a:rPr>
              <a:t>assignments that </a:t>
            </a:r>
            <a:r>
              <a:rPr lang="en-US" sz="2000" dirty="0">
                <a:solidFill>
                  <a:srgbClr val="222222"/>
                </a:solidFill>
              </a:rPr>
              <a:t>appear in the form of quotes, quotations or paraphrases from other </a:t>
            </a:r>
            <a:r>
              <a:rPr lang="en-US" sz="2000" dirty="0" smtClean="0">
                <a:solidFill>
                  <a:srgbClr val="222222"/>
                </a:solidFill>
              </a:rPr>
              <a:t>authors</a:t>
            </a:r>
          </a:p>
          <a:p>
            <a:pPr fontAlgn="base"/>
            <a:endParaRPr lang="en-US" sz="2000" dirty="0">
              <a:solidFill>
                <a:srgbClr val="222222"/>
              </a:solidFill>
            </a:endParaRPr>
          </a:p>
          <a:p>
            <a:pPr fontAlgn="base"/>
            <a:r>
              <a:rPr lang="en-US" sz="2000" dirty="0" smtClean="0">
                <a:solidFill>
                  <a:srgbClr val="222222"/>
                </a:solidFill>
              </a:rPr>
              <a:t>To </a:t>
            </a:r>
            <a:r>
              <a:rPr lang="en-US" sz="2000" dirty="0">
                <a:solidFill>
                  <a:srgbClr val="222222"/>
                </a:solidFill>
              </a:rPr>
              <a:t>put it another way: ‘referencing’ means showing the origins of the information you use in your essay.</a:t>
            </a:r>
          </a:p>
          <a:p>
            <a:pPr fontAlgn="base"/>
            <a:endParaRPr lang="en-US" sz="2000" dirty="0" smtClean="0">
              <a:solidFill>
                <a:srgbClr val="222222"/>
              </a:solidFill>
            </a:endParaRPr>
          </a:p>
          <a:p>
            <a:pPr fontAlgn="base"/>
            <a:r>
              <a:rPr lang="en-US" sz="2400" b="1" dirty="0" smtClean="0">
                <a:solidFill>
                  <a:srgbClr val="222222"/>
                </a:solidFill>
              </a:rPr>
              <a:t>Why?</a:t>
            </a:r>
            <a:endParaRPr lang="en-US" sz="2400" b="1" dirty="0">
              <a:solidFill>
                <a:srgbClr val="222222"/>
              </a:solidFill>
            </a:endParaRPr>
          </a:p>
          <a:p>
            <a:pPr fontAlgn="base"/>
            <a:r>
              <a:rPr lang="en-US" sz="2000" dirty="0" smtClean="0">
                <a:solidFill>
                  <a:srgbClr val="222222"/>
                </a:solidFill>
              </a:rPr>
              <a:t>We want to </a:t>
            </a:r>
            <a:r>
              <a:rPr lang="en-US" sz="2000" dirty="0">
                <a:solidFill>
                  <a:srgbClr val="222222"/>
                </a:solidFill>
              </a:rPr>
              <a:t>be able to see evidence that you have done useful and relevant research for your </a:t>
            </a:r>
            <a:r>
              <a:rPr lang="en-US" sz="2000" dirty="0" smtClean="0">
                <a:solidFill>
                  <a:srgbClr val="222222"/>
                </a:solidFill>
              </a:rPr>
              <a:t>assignment; that you have read widely about that subject</a:t>
            </a:r>
          </a:p>
          <a:p>
            <a:pPr fontAlgn="base"/>
            <a:endParaRPr lang="en-US" sz="2000" dirty="0">
              <a:solidFill>
                <a:srgbClr val="222222"/>
              </a:solidFill>
            </a:endParaRPr>
          </a:p>
          <a:p>
            <a:pPr fontAlgn="base"/>
            <a:r>
              <a:rPr lang="en-US" sz="2000" dirty="0" smtClean="0">
                <a:solidFill>
                  <a:srgbClr val="222222"/>
                </a:solidFill>
              </a:rPr>
              <a:t>We will be </a:t>
            </a:r>
            <a:r>
              <a:rPr lang="en-US" sz="2000" dirty="0">
                <a:solidFill>
                  <a:srgbClr val="222222"/>
                </a:solidFill>
              </a:rPr>
              <a:t>able to see what sort of reading you are doing – are you just looking at the course books or are you reading around the </a:t>
            </a:r>
            <a:r>
              <a:rPr lang="en-US" sz="2000" dirty="0" smtClean="0">
                <a:solidFill>
                  <a:srgbClr val="222222"/>
                </a:solidFill>
              </a:rPr>
              <a:t>topic </a:t>
            </a:r>
          </a:p>
          <a:p>
            <a:pPr fontAlgn="base"/>
            <a:endParaRPr lang="en-US" sz="2000" b="0" i="0" dirty="0">
              <a:solidFill>
                <a:srgbClr val="222222"/>
              </a:solidFill>
              <a:effectLst/>
            </a:endParaRPr>
          </a:p>
          <a:p>
            <a:pPr fontAlgn="base"/>
            <a:endParaRPr lang="en-US" b="0" i="0" dirty="0">
              <a:solidFill>
                <a:srgbClr val="222222"/>
              </a:solidFill>
              <a:effectLst/>
            </a:endParaRPr>
          </a:p>
        </p:txBody>
      </p:sp>
      <p:sp>
        <p:nvSpPr>
          <p:cNvPr id="6" name="Title 1"/>
          <p:cNvSpPr>
            <a:spLocks noGrp="1"/>
          </p:cNvSpPr>
          <p:nvPr>
            <p:ph type="title"/>
          </p:nvPr>
        </p:nvSpPr>
        <p:spPr>
          <a:xfrm>
            <a:off x="888992" y="254289"/>
            <a:ext cx="11303007" cy="535420"/>
          </a:xfrm>
          <a:solidFill>
            <a:schemeClr val="accent2"/>
          </a:solidFill>
        </p:spPr>
        <p:txBody>
          <a:bodyPr>
            <a:normAutofit/>
          </a:bodyPr>
          <a:lstStyle/>
          <a:p>
            <a:r>
              <a:rPr lang="en-US" sz="2800" b="1" dirty="0" smtClean="0"/>
              <a:t>Academic Good Practice						Research</a:t>
            </a:r>
            <a:endParaRPr lang="en-US" sz="2800" b="1" dirty="0"/>
          </a:p>
        </p:txBody>
      </p:sp>
      <p:sp>
        <p:nvSpPr>
          <p:cNvPr id="7" name="TextBox 6"/>
          <p:cNvSpPr txBox="1"/>
          <p:nvPr/>
        </p:nvSpPr>
        <p:spPr>
          <a:xfrm>
            <a:off x="7525063" y="1097858"/>
            <a:ext cx="4666938" cy="4093428"/>
          </a:xfrm>
          <a:prstGeom prst="rect">
            <a:avLst/>
          </a:prstGeom>
          <a:solidFill>
            <a:schemeClr val="accent2">
              <a:lumMod val="20000"/>
              <a:lumOff val="80000"/>
            </a:schemeClr>
          </a:solidFill>
          <a:ln>
            <a:solidFill>
              <a:schemeClr val="accent6"/>
            </a:solidFill>
          </a:ln>
        </p:spPr>
        <p:txBody>
          <a:bodyPr wrap="square" rtlCol="0">
            <a:spAutoFit/>
          </a:bodyPr>
          <a:lstStyle/>
          <a:p>
            <a:r>
              <a:rPr lang="en-US" sz="2000" b="1" dirty="0" smtClean="0"/>
              <a:t>Research  - Sources of Evidence</a:t>
            </a:r>
          </a:p>
          <a:p>
            <a:endParaRPr lang="en-US" sz="2000" dirty="0"/>
          </a:p>
          <a:p>
            <a:pPr marL="285750" indent="-285750">
              <a:buFont typeface="Arial" charset="0"/>
              <a:buChar char="•"/>
            </a:pPr>
            <a:r>
              <a:rPr lang="en-US" sz="2000" dirty="0"/>
              <a:t>A </a:t>
            </a:r>
            <a:r>
              <a:rPr lang="en-US" sz="2000" b="1" dirty="0"/>
              <a:t>primary</a:t>
            </a:r>
            <a:r>
              <a:rPr lang="en-US" sz="2000" dirty="0"/>
              <a:t> source provides a firsthand account of events recorded during or shortly after the events described </a:t>
            </a:r>
            <a:r>
              <a:rPr lang="en-US" sz="2000" dirty="0" smtClean="0"/>
              <a:t>occurred</a:t>
            </a:r>
            <a:endParaRPr lang="en-US" sz="2000" dirty="0"/>
          </a:p>
          <a:p>
            <a:endParaRPr lang="en-US" sz="2000" dirty="0"/>
          </a:p>
          <a:p>
            <a:pPr marL="285750" indent="-285750">
              <a:buFont typeface="Arial" charset="0"/>
              <a:buChar char="•"/>
            </a:pPr>
            <a:r>
              <a:rPr lang="en-US" sz="2000" dirty="0"/>
              <a:t>A </a:t>
            </a:r>
            <a:r>
              <a:rPr lang="en-US" sz="2000" b="1" dirty="0"/>
              <a:t>secondary </a:t>
            </a:r>
            <a:r>
              <a:rPr lang="en-US" sz="2000" dirty="0"/>
              <a:t>source of information is one that was created later by someone who did not experience first-hand or participate in the events </a:t>
            </a:r>
            <a:endParaRPr lang="en-US" sz="2000" dirty="0" smtClean="0"/>
          </a:p>
          <a:p>
            <a:pPr marL="285750" indent="-285750">
              <a:buFont typeface="Arial" charset="0"/>
              <a:buChar char="•"/>
            </a:pPr>
            <a:endParaRPr lang="en-US" sz="2000" dirty="0"/>
          </a:p>
          <a:p>
            <a:endParaRPr lang="en-US" sz="2000" dirty="0"/>
          </a:p>
        </p:txBody>
      </p:sp>
    </p:spTree>
    <p:extLst>
      <p:ext uri="{BB962C8B-B14F-4D97-AF65-F5344CB8AC3E}">
        <p14:creationId xmlns:p14="http://schemas.microsoft.com/office/powerpoint/2010/main" val="145528892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1031936189"/>
              </p:ext>
            </p:extLst>
          </p:nvPr>
        </p:nvGraphicFramePr>
        <p:xfrm>
          <a:off x="3812498" y="1102325"/>
          <a:ext cx="8379502" cy="4683879"/>
        </p:xfrm>
        <a:graphic>
          <a:graphicData uri="http://schemas.openxmlformats.org/drawingml/2006/table">
            <a:tbl>
              <a:tblPr/>
              <a:tblGrid>
                <a:gridCol w="4189751"/>
                <a:gridCol w="4189751"/>
              </a:tblGrid>
              <a:tr h="330032">
                <a:tc>
                  <a:txBody>
                    <a:bodyPr/>
                    <a:lstStyle/>
                    <a:p>
                      <a:pPr algn="l"/>
                      <a:r>
                        <a:rPr lang="en-US" b="1">
                          <a:effectLst/>
                        </a:rPr>
                        <a:t>If you need:</a:t>
                      </a:r>
                      <a:endParaRPr lang="en-US">
                        <a:effectLst/>
                      </a:endParaRPr>
                    </a:p>
                  </a:txBody>
                  <a:tcPr anchor="ctr">
                    <a:lnL>
                      <a:noFill/>
                    </a:lnL>
                    <a:lnR>
                      <a:noFill/>
                    </a:lnR>
                    <a:lnT>
                      <a:noFill/>
                    </a:lnT>
                    <a:lnB>
                      <a:noFill/>
                    </a:lnB>
                    <a:solidFill>
                      <a:schemeClr val="bg1">
                        <a:lumMod val="95000"/>
                      </a:schemeClr>
                    </a:solidFill>
                  </a:tcPr>
                </a:tc>
                <a:tc>
                  <a:txBody>
                    <a:bodyPr/>
                    <a:lstStyle/>
                    <a:p>
                      <a:pPr algn="l"/>
                      <a:r>
                        <a:rPr lang="en-US" b="1">
                          <a:effectLst/>
                        </a:rPr>
                        <a:t>Try using:</a:t>
                      </a:r>
                      <a:endParaRPr lang="en-US">
                        <a:effectLst/>
                      </a:endParaRPr>
                    </a:p>
                  </a:txBody>
                  <a:tcPr anchor="ctr">
                    <a:lnL>
                      <a:noFill/>
                    </a:lnL>
                    <a:lnR>
                      <a:noFill/>
                    </a:lnR>
                    <a:lnT>
                      <a:noFill/>
                    </a:lnT>
                    <a:lnB>
                      <a:noFill/>
                    </a:lnB>
                    <a:solidFill>
                      <a:schemeClr val="bg1">
                        <a:lumMod val="95000"/>
                      </a:schemeClr>
                    </a:solidFill>
                  </a:tcPr>
                </a:tc>
              </a:tr>
              <a:tr h="409394">
                <a:tc>
                  <a:txBody>
                    <a:bodyPr/>
                    <a:lstStyle/>
                    <a:p>
                      <a:pPr algn="l"/>
                      <a:r>
                        <a:rPr lang="en-US">
                          <a:effectLst/>
                        </a:rPr>
                        <a:t>Expert evidence</a:t>
                      </a:r>
                    </a:p>
                  </a:txBody>
                  <a:tcPr anchor="ctr">
                    <a:lnL>
                      <a:noFill/>
                    </a:lnL>
                    <a:lnR>
                      <a:noFill/>
                    </a:lnR>
                    <a:lnT>
                      <a:noFill/>
                    </a:lnT>
                    <a:lnB>
                      <a:noFill/>
                    </a:lnB>
                    <a:solidFill>
                      <a:schemeClr val="bg1">
                        <a:lumMod val="95000"/>
                      </a:schemeClr>
                    </a:solidFill>
                  </a:tcPr>
                </a:tc>
                <a:tc>
                  <a:txBody>
                    <a:bodyPr/>
                    <a:lstStyle/>
                    <a:p>
                      <a:pPr algn="l"/>
                      <a:r>
                        <a:rPr lang="en-US">
                          <a:effectLst/>
                        </a:rPr>
                        <a:t>Scholarly articles, books, and statistical data</a:t>
                      </a:r>
                    </a:p>
                  </a:txBody>
                  <a:tcPr anchor="ctr">
                    <a:lnL>
                      <a:noFill/>
                    </a:lnL>
                    <a:lnR>
                      <a:noFill/>
                    </a:lnR>
                    <a:lnT>
                      <a:noFill/>
                    </a:lnT>
                    <a:lnB>
                      <a:noFill/>
                    </a:lnB>
                    <a:solidFill>
                      <a:schemeClr val="bg1">
                        <a:lumMod val="95000"/>
                      </a:schemeClr>
                    </a:solidFill>
                  </a:tcPr>
                </a:tc>
              </a:tr>
              <a:tr h="409394">
                <a:tc>
                  <a:txBody>
                    <a:bodyPr/>
                    <a:lstStyle/>
                    <a:p>
                      <a:pPr algn="l"/>
                      <a:r>
                        <a:rPr lang="en-US">
                          <a:effectLst/>
                        </a:rPr>
                        <a:t>Public or individual opinion on an issue</a:t>
                      </a:r>
                    </a:p>
                  </a:txBody>
                  <a:tcPr anchor="ctr">
                    <a:lnL>
                      <a:noFill/>
                    </a:lnL>
                    <a:lnR>
                      <a:noFill/>
                    </a:lnR>
                    <a:lnT>
                      <a:noFill/>
                    </a:lnT>
                    <a:lnB>
                      <a:noFill/>
                    </a:lnB>
                    <a:solidFill>
                      <a:schemeClr val="bg1">
                        <a:lumMod val="95000"/>
                      </a:schemeClr>
                    </a:solidFill>
                  </a:tcPr>
                </a:tc>
                <a:tc>
                  <a:txBody>
                    <a:bodyPr/>
                    <a:lstStyle/>
                    <a:p>
                      <a:pPr algn="l"/>
                      <a:r>
                        <a:rPr lang="en-US">
                          <a:effectLst/>
                        </a:rPr>
                        <a:t>Newspapers, magazines, and websites</a:t>
                      </a:r>
                    </a:p>
                  </a:txBody>
                  <a:tcPr anchor="ctr">
                    <a:lnL>
                      <a:noFill/>
                    </a:lnL>
                    <a:lnR>
                      <a:noFill/>
                    </a:lnR>
                    <a:lnT>
                      <a:noFill/>
                    </a:lnT>
                    <a:lnB>
                      <a:noFill/>
                    </a:lnB>
                    <a:solidFill>
                      <a:schemeClr val="bg1">
                        <a:lumMod val="95000"/>
                      </a:schemeClr>
                    </a:solidFill>
                  </a:tcPr>
                </a:tc>
              </a:tr>
              <a:tr h="584848">
                <a:tc>
                  <a:txBody>
                    <a:bodyPr/>
                    <a:lstStyle/>
                    <a:p>
                      <a:pPr algn="l"/>
                      <a:r>
                        <a:rPr lang="en-US">
                          <a:effectLst/>
                        </a:rPr>
                        <a:t>Basic facts about an event</a:t>
                      </a:r>
                    </a:p>
                  </a:txBody>
                  <a:tcPr anchor="ctr">
                    <a:lnL>
                      <a:noFill/>
                    </a:lnL>
                    <a:lnR>
                      <a:noFill/>
                    </a:lnR>
                    <a:lnT>
                      <a:noFill/>
                    </a:lnT>
                    <a:lnB>
                      <a:noFill/>
                    </a:lnB>
                    <a:solidFill>
                      <a:schemeClr val="bg1">
                        <a:lumMod val="95000"/>
                      </a:schemeClr>
                    </a:solidFill>
                  </a:tcPr>
                </a:tc>
                <a:tc>
                  <a:txBody>
                    <a:bodyPr/>
                    <a:lstStyle/>
                    <a:p>
                      <a:pPr algn="l"/>
                      <a:r>
                        <a:rPr lang="en-US" dirty="0">
                          <a:effectLst/>
                        </a:rPr>
                        <a:t>Newspapers, books, encyclopedias (for older and well-known events)</a:t>
                      </a:r>
                    </a:p>
                  </a:txBody>
                  <a:tcPr anchor="ctr">
                    <a:lnL>
                      <a:noFill/>
                    </a:lnL>
                    <a:lnR>
                      <a:noFill/>
                    </a:lnR>
                    <a:lnT>
                      <a:noFill/>
                    </a:lnT>
                    <a:lnB>
                      <a:noFill/>
                    </a:lnB>
                    <a:solidFill>
                      <a:schemeClr val="bg1">
                        <a:lumMod val="95000"/>
                      </a:schemeClr>
                    </a:solidFill>
                  </a:tcPr>
                </a:tc>
              </a:tr>
              <a:tr h="760303">
                <a:tc>
                  <a:txBody>
                    <a:bodyPr/>
                    <a:lstStyle/>
                    <a:p>
                      <a:pPr algn="l"/>
                      <a:r>
                        <a:rPr lang="en-US">
                          <a:effectLst/>
                        </a:rPr>
                        <a:t>Eye-witness accounts</a:t>
                      </a:r>
                    </a:p>
                  </a:txBody>
                  <a:tcPr anchor="ctr">
                    <a:lnL>
                      <a:noFill/>
                    </a:lnL>
                    <a:lnR>
                      <a:noFill/>
                    </a:lnR>
                    <a:lnT>
                      <a:noFill/>
                    </a:lnT>
                    <a:lnB>
                      <a:noFill/>
                    </a:lnB>
                    <a:solidFill>
                      <a:schemeClr val="bg1">
                        <a:lumMod val="95000"/>
                      </a:schemeClr>
                    </a:solidFill>
                  </a:tcPr>
                </a:tc>
                <a:tc>
                  <a:txBody>
                    <a:bodyPr/>
                    <a:lstStyle/>
                    <a:p>
                      <a:pPr algn="l"/>
                      <a:r>
                        <a:rPr lang="en-US">
                          <a:effectLst/>
                        </a:rPr>
                        <a:t>Newspapers, primary source books, web-based collection of primary sources</a:t>
                      </a:r>
                    </a:p>
                  </a:txBody>
                  <a:tcPr anchor="ctr">
                    <a:lnL>
                      <a:noFill/>
                    </a:lnL>
                    <a:lnR>
                      <a:noFill/>
                    </a:lnR>
                    <a:lnT>
                      <a:noFill/>
                    </a:lnT>
                    <a:lnB>
                      <a:noFill/>
                    </a:lnB>
                    <a:solidFill>
                      <a:schemeClr val="bg1">
                        <a:lumMod val="95000"/>
                      </a:schemeClr>
                    </a:solidFill>
                  </a:tcPr>
                </a:tc>
              </a:tr>
              <a:tr h="409394">
                <a:tc>
                  <a:txBody>
                    <a:bodyPr/>
                    <a:lstStyle/>
                    <a:p>
                      <a:pPr algn="l"/>
                      <a:r>
                        <a:rPr lang="en-US">
                          <a:effectLst/>
                        </a:rPr>
                        <a:t>A general overview of a topic</a:t>
                      </a:r>
                    </a:p>
                  </a:txBody>
                  <a:tcPr anchor="ctr">
                    <a:lnL>
                      <a:noFill/>
                    </a:lnL>
                    <a:lnR>
                      <a:noFill/>
                    </a:lnR>
                    <a:lnT>
                      <a:noFill/>
                    </a:lnT>
                    <a:lnB>
                      <a:noFill/>
                    </a:lnB>
                    <a:solidFill>
                      <a:schemeClr val="bg1">
                        <a:lumMod val="95000"/>
                      </a:schemeClr>
                    </a:solidFill>
                  </a:tcPr>
                </a:tc>
                <a:tc>
                  <a:txBody>
                    <a:bodyPr/>
                    <a:lstStyle/>
                    <a:p>
                      <a:pPr algn="l"/>
                      <a:r>
                        <a:rPr lang="en-US">
                          <a:effectLst/>
                        </a:rPr>
                        <a:t>Books or encyclopedias</a:t>
                      </a:r>
                    </a:p>
                  </a:txBody>
                  <a:tcPr anchor="ctr">
                    <a:lnL>
                      <a:noFill/>
                    </a:lnL>
                    <a:lnR>
                      <a:noFill/>
                    </a:lnR>
                    <a:lnT>
                      <a:noFill/>
                    </a:lnT>
                    <a:lnB>
                      <a:noFill/>
                    </a:lnB>
                    <a:solidFill>
                      <a:schemeClr val="bg1">
                        <a:lumMod val="95000"/>
                      </a:schemeClr>
                    </a:solidFill>
                  </a:tcPr>
                </a:tc>
              </a:tr>
              <a:tr h="409394">
                <a:tc>
                  <a:txBody>
                    <a:bodyPr/>
                    <a:lstStyle/>
                    <a:p>
                      <a:pPr algn="l"/>
                      <a:r>
                        <a:rPr lang="en-US">
                          <a:effectLst/>
                        </a:rPr>
                        <a:t>Information about a very recent topic</a:t>
                      </a:r>
                    </a:p>
                  </a:txBody>
                  <a:tcPr anchor="ctr">
                    <a:lnL>
                      <a:noFill/>
                    </a:lnL>
                    <a:lnR>
                      <a:noFill/>
                    </a:lnR>
                    <a:lnT>
                      <a:noFill/>
                    </a:lnT>
                    <a:lnB>
                      <a:noFill/>
                    </a:lnB>
                    <a:solidFill>
                      <a:schemeClr val="bg1">
                        <a:lumMod val="95000"/>
                      </a:schemeClr>
                    </a:solidFill>
                  </a:tcPr>
                </a:tc>
                <a:tc>
                  <a:txBody>
                    <a:bodyPr/>
                    <a:lstStyle/>
                    <a:p>
                      <a:pPr algn="l"/>
                      <a:r>
                        <a:rPr lang="en-US">
                          <a:effectLst/>
                        </a:rPr>
                        <a:t>Websites, newspapers, and magazines</a:t>
                      </a:r>
                    </a:p>
                  </a:txBody>
                  <a:tcPr anchor="ctr">
                    <a:lnL>
                      <a:noFill/>
                    </a:lnL>
                    <a:lnR>
                      <a:noFill/>
                    </a:lnR>
                    <a:lnT>
                      <a:noFill/>
                    </a:lnT>
                    <a:lnB>
                      <a:noFill/>
                    </a:lnB>
                    <a:solidFill>
                      <a:schemeClr val="bg1">
                        <a:lumMod val="95000"/>
                      </a:schemeClr>
                    </a:solidFill>
                  </a:tcPr>
                </a:tc>
              </a:tr>
              <a:tr h="409394">
                <a:tc>
                  <a:txBody>
                    <a:bodyPr/>
                    <a:lstStyle/>
                    <a:p>
                      <a:pPr algn="l"/>
                      <a:r>
                        <a:rPr lang="en-US">
                          <a:effectLst/>
                        </a:rPr>
                        <a:t>Local information</a:t>
                      </a:r>
                    </a:p>
                  </a:txBody>
                  <a:tcPr anchor="ctr">
                    <a:lnL>
                      <a:noFill/>
                    </a:lnL>
                    <a:lnR>
                      <a:noFill/>
                    </a:lnR>
                    <a:lnT>
                      <a:noFill/>
                    </a:lnT>
                    <a:lnB>
                      <a:noFill/>
                    </a:lnB>
                    <a:solidFill>
                      <a:schemeClr val="bg1">
                        <a:lumMod val="95000"/>
                      </a:schemeClr>
                    </a:solidFill>
                  </a:tcPr>
                </a:tc>
                <a:tc>
                  <a:txBody>
                    <a:bodyPr/>
                    <a:lstStyle/>
                    <a:p>
                      <a:pPr algn="l"/>
                      <a:r>
                        <a:rPr lang="en-US">
                          <a:effectLst/>
                        </a:rPr>
                        <a:t>Newspapers, websites, and books</a:t>
                      </a:r>
                    </a:p>
                  </a:txBody>
                  <a:tcPr anchor="ctr">
                    <a:lnL>
                      <a:noFill/>
                    </a:lnL>
                    <a:lnR>
                      <a:noFill/>
                    </a:lnR>
                    <a:lnT>
                      <a:noFill/>
                    </a:lnT>
                    <a:lnB>
                      <a:noFill/>
                    </a:lnB>
                    <a:solidFill>
                      <a:schemeClr val="bg1">
                        <a:lumMod val="95000"/>
                      </a:schemeClr>
                    </a:solidFill>
                  </a:tcPr>
                </a:tc>
              </a:tr>
              <a:tr h="413105">
                <a:tc>
                  <a:txBody>
                    <a:bodyPr/>
                    <a:lstStyle/>
                    <a:p>
                      <a:pPr algn="l"/>
                      <a:r>
                        <a:rPr lang="en-US" dirty="0">
                          <a:effectLst/>
                        </a:rPr>
                        <a:t>Information from professionals working in the field</a:t>
                      </a:r>
                    </a:p>
                  </a:txBody>
                  <a:tcPr anchor="ctr">
                    <a:lnL>
                      <a:noFill/>
                    </a:lnL>
                    <a:lnR>
                      <a:noFill/>
                    </a:lnR>
                    <a:lnT>
                      <a:noFill/>
                    </a:lnT>
                    <a:lnB>
                      <a:noFill/>
                    </a:lnB>
                    <a:solidFill>
                      <a:schemeClr val="bg1">
                        <a:lumMod val="95000"/>
                      </a:schemeClr>
                    </a:solidFill>
                  </a:tcPr>
                </a:tc>
                <a:tc>
                  <a:txBody>
                    <a:bodyPr/>
                    <a:lstStyle/>
                    <a:p>
                      <a:pPr algn="l"/>
                      <a:r>
                        <a:rPr lang="en-US" dirty="0">
                          <a:effectLst/>
                        </a:rPr>
                        <a:t>Professional/trade </a:t>
                      </a:r>
                      <a:r>
                        <a:rPr lang="en-US" dirty="0" smtClean="0">
                          <a:effectLst/>
                        </a:rPr>
                        <a:t>journals/YouTube</a:t>
                      </a:r>
                      <a:r>
                        <a:rPr lang="en-US" dirty="0">
                          <a:effectLst/>
                        </a:rPr>
                        <a:t/>
                      </a:r>
                      <a:br>
                        <a:rPr lang="en-US" dirty="0">
                          <a:effectLst/>
                        </a:rPr>
                      </a:br>
                      <a:r>
                        <a:rPr lang="en-US" dirty="0">
                          <a:effectLst/>
                        </a:rPr>
                        <a:t> </a:t>
                      </a:r>
                    </a:p>
                  </a:txBody>
                  <a:tcPr anchor="ctr">
                    <a:lnL>
                      <a:noFill/>
                    </a:lnL>
                    <a:lnR>
                      <a:noFill/>
                    </a:lnR>
                    <a:lnT>
                      <a:noFill/>
                    </a:lnT>
                    <a:lnB>
                      <a:noFill/>
                    </a:lnB>
                    <a:solidFill>
                      <a:schemeClr val="bg1">
                        <a:lumMod val="95000"/>
                      </a:schemeClr>
                    </a:solidFill>
                  </a:tcPr>
                </a:tc>
              </a:tr>
            </a:tbl>
          </a:graphicData>
        </a:graphic>
      </p:graphicFrame>
      <p:sp>
        <p:nvSpPr>
          <p:cNvPr id="5" name="Rectangle 4"/>
          <p:cNvSpPr/>
          <p:nvPr/>
        </p:nvSpPr>
        <p:spPr>
          <a:xfrm>
            <a:off x="389746" y="1439056"/>
            <a:ext cx="3092970" cy="3043003"/>
          </a:xfrm>
          <a:prstGeom prst="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smtClean="0">
              <a:hlinkClick r:id="rId2"/>
            </a:endParaRPr>
          </a:p>
          <a:p>
            <a:pPr algn="ctr"/>
            <a:r>
              <a:rPr lang="en-US" b="1" dirty="0" smtClean="0">
                <a:solidFill>
                  <a:schemeClr val="tx1"/>
                </a:solidFill>
                <a:hlinkClick r:id="rId2"/>
              </a:rPr>
              <a:t>Music Industry Publications:</a:t>
            </a:r>
            <a:endParaRPr lang="en-US" b="1" dirty="0">
              <a:solidFill>
                <a:schemeClr val="tx1"/>
              </a:solidFill>
              <a:hlinkClick r:id="rId2"/>
            </a:endParaRPr>
          </a:p>
          <a:p>
            <a:pPr algn="ctr"/>
            <a:endParaRPr lang="en-US" dirty="0" smtClean="0">
              <a:hlinkClick r:id="rId2"/>
            </a:endParaRPr>
          </a:p>
          <a:p>
            <a:pPr algn="ctr"/>
            <a:endParaRPr lang="en-US" dirty="0">
              <a:hlinkClick r:id="rId2"/>
            </a:endParaRPr>
          </a:p>
          <a:p>
            <a:pPr algn="ctr"/>
            <a:r>
              <a:rPr lang="en-US" dirty="0" smtClean="0">
                <a:hlinkClick r:id="rId2"/>
              </a:rPr>
              <a:t>http</a:t>
            </a:r>
            <a:r>
              <a:rPr lang="en-US" dirty="0">
                <a:hlinkClick r:id="rId2"/>
              </a:rPr>
              <a:t>://</a:t>
            </a:r>
            <a:r>
              <a:rPr lang="en-US" dirty="0" smtClean="0">
                <a:hlinkClick r:id="rId2"/>
              </a:rPr>
              <a:t>cmuinsights.com</a:t>
            </a:r>
            <a:endParaRPr lang="en-US" dirty="0" smtClean="0"/>
          </a:p>
          <a:p>
            <a:pPr algn="ctr"/>
            <a:r>
              <a:rPr lang="en-US" dirty="0" smtClean="0">
                <a:hlinkClick r:id="rId3"/>
              </a:rPr>
              <a:t>http</a:t>
            </a:r>
            <a:r>
              <a:rPr lang="en-US" dirty="0">
                <a:hlinkClick r:id="rId3"/>
              </a:rPr>
              <a:t>://</a:t>
            </a:r>
            <a:r>
              <a:rPr lang="en-US" dirty="0" smtClean="0">
                <a:hlinkClick r:id="rId3"/>
              </a:rPr>
              <a:t>musically.com</a:t>
            </a:r>
            <a:endParaRPr lang="en-US" dirty="0" smtClean="0"/>
          </a:p>
          <a:p>
            <a:pPr algn="ctr"/>
            <a:r>
              <a:rPr lang="en-US" dirty="0">
                <a:hlinkClick r:id="rId4"/>
              </a:rPr>
              <a:t>http://</a:t>
            </a:r>
            <a:r>
              <a:rPr lang="en-US" dirty="0" smtClean="0">
                <a:hlinkClick r:id="rId4"/>
              </a:rPr>
              <a:t>www.musictank.co.uk</a:t>
            </a:r>
            <a:endParaRPr lang="en-US" dirty="0" smtClean="0"/>
          </a:p>
          <a:p>
            <a:pPr algn="ctr"/>
            <a:r>
              <a:rPr lang="en-US" dirty="0">
                <a:hlinkClick r:id="rId5"/>
              </a:rPr>
              <a:t>https://</a:t>
            </a:r>
            <a:r>
              <a:rPr lang="en-US" dirty="0" smtClean="0">
                <a:hlinkClick r:id="rId5"/>
              </a:rPr>
              <a:t>www.musicbusinessworldwide.com</a:t>
            </a:r>
            <a:endParaRPr lang="en-US" dirty="0" smtClean="0"/>
          </a:p>
          <a:p>
            <a:pPr algn="ctr"/>
            <a:r>
              <a:rPr lang="en-US" dirty="0">
                <a:hlinkClick r:id="rId6"/>
              </a:rPr>
              <a:t>http://</a:t>
            </a:r>
            <a:r>
              <a:rPr lang="en-US" dirty="0" smtClean="0">
                <a:hlinkClick r:id="rId6"/>
              </a:rPr>
              <a:t>www.musicweek.com</a:t>
            </a:r>
            <a:endParaRPr lang="en-US" dirty="0" smtClean="0"/>
          </a:p>
          <a:p>
            <a:pPr algn="ctr"/>
            <a:r>
              <a:rPr lang="en-US" dirty="0">
                <a:hlinkClick r:id="rId7"/>
              </a:rPr>
              <a:t>https://</a:t>
            </a:r>
            <a:r>
              <a:rPr lang="en-US" dirty="0" smtClean="0">
                <a:hlinkClick r:id="rId7"/>
              </a:rPr>
              <a:t>www.m-magazine.co.uk</a:t>
            </a:r>
            <a:endParaRPr lang="en-US" dirty="0" smtClean="0"/>
          </a:p>
          <a:p>
            <a:pPr algn="ctr"/>
            <a:endParaRPr lang="en-US" dirty="0" smtClean="0"/>
          </a:p>
          <a:p>
            <a:pPr algn="ctr"/>
            <a:endParaRPr lang="en-US" dirty="0" smtClean="0"/>
          </a:p>
          <a:p>
            <a:pPr algn="ctr"/>
            <a:endParaRPr lang="en-US" dirty="0"/>
          </a:p>
          <a:p>
            <a:pPr algn="ctr"/>
            <a:endParaRPr lang="en-US" dirty="0"/>
          </a:p>
        </p:txBody>
      </p:sp>
      <p:sp>
        <p:nvSpPr>
          <p:cNvPr id="6" name="Title 1"/>
          <p:cNvSpPr>
            <a:spLocks noGrp="1"/>
          </p:cNvSpPr>
          <p:nvPr>
            <p:ph type="title"/>
          </p:nvPr>
        </p:nvSpPr>
        <p:spPr>
          <a:xfrm>
            <a:off x="559210" y="254289"/>
            <a:ext cx="11632790" cy="535420"/>
          </a:xfrm>
          <a:solidFill>
            <a:schemeClr val="accent2"/>
          </a:solidFill>
        </p:spPr>
        <p:txBody>
          <a:bodyPr>
            <a:normAutofit/>
          </a:bodyPr>
          <a:lstStyle/>
          <a:p>
            <a:r>
              <a:rPr lang="en-US" sz="2800" b="1" dirty="0" smtClean="0"/>
              <a:t>Academic Good Practice						Research</a:t>
            </a:r>
            <a:endParaRPr lang="en-US" sz="2800" b="1" dirty="0"/>
          </a:p>
        </p:txBody>
      </p:sp>
    </p:spTree>
    <p:extLst>
      <p:ext uri="{BB962C8B-B14F-4D97-AF65-F5344CB8AC3E}">
        <p14:creationId xmlns:p14="http://schemas.microsoft.com/office/powerpoint/2010/main" val="546203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989350" y="254289"/>
            <a:ext cx="11202650" cy="535420"/>
          </a:xfrm>
          <a:solidFill>
            <a:schemeClr val="accent2"/>
          </a:solidFill>
        </p:spPr>
        <p:txBody>
          <a:bodyPr>
            <a:normAutofit/>
          </a:bodyPr>
          <a:lstStyle/>
          <a:p>
            <a:r>
              <a:rPr lang="en-US" sz="2800" b="1" dirty="0" smtClean="0"/>
              <a:t>Academic Good Practice						Critical Evaluation</a:t>
            </a:r>
            <a:endParaRPr lang="en-US" sz="2800" b="1" dirty="0"/>
          </a:p>
        </p:txBody>
      </p:sp>
      <p:sp>
        <p:nvSpPr>
          <p:cNvPr id="5" name="TextBox 4"/>
          <p:cNvSpPr txBox="1"/>
          <p:nvPr/>
        </p:nvSpPr>
        <p:spPr>
          <a:xfrm>
            <a:off x="989350" y="1184223"/>
            <a:ext cx="5051686" cy="369332"/>
          </a:xfrm>
          <a:prstGeom prst="rect">
            <a:avLst/>
          </a:prstGeom>
          <a:noFill/>
        </p:spPr>
        <p:txBody>
          <a:bodyPr wrap="square" rtlCol="0">
            <a:spAutoFit/>
          </a:bodyPr>
          <a:lstStyle/>
          <a:p>
            <a:r>
              <a:rPr lang="en-US" b="1" dirty="0" smtClean="0"/>
              <a:t>Q What do you think Critical Evaluation means?</a:t>
            </a:r>
          </a:p>
        </p:txBody>
      </p:sp>
      <p:sp>
        <p:nvSpPr>
          <p:cNvPr id="6" name="TextBox 5"/>
          <p:cNvSpPr txBox="1"/>
          <p:nvPr/>
        </p:nvSpPr>
        <p:spPr>
          <a:xfrm>
            <a:off x="989350" y="1948069"/>
            <a:ext cx="4392119" cy="4001095"/>
          </a:xfrm>
          <a:prstGeom prst="rect">
            <a:avLst/>
          </a:prstGeom>
          <a:noFill/>
        </p:spPr>
        <p:txBody>
          <a:bodyPr wrap="square" rtlCol="0">
            <a:spAutoFit/>
          </a:bodyPr>
          <a:lstStyle/>
          <a:p>
            <a:r>
              <a:rPr lang="en-US" sz="2000" b="1" dirty="0" smtClean="0"/>
              <a:t>Critical Evaluation:</a:t>
            </a:r>
          </a:p>
          <a:p>
            <a:endParaRPr lang="en-US" b="1" dirty="0" smtClean="0"/>
          </a:p>
          <a:p>
            <a:r>
              <a:rPr lang="en-US" dirty="0" smtClean="0"/>
              <a:t>Give </a:t>
            </a:r>
            <a:r>
              <a:rPr lang="en-US" dirty="0"/>
              <a:t>your verdict as to what extent a statement or findings within a piece of research are true, or to what extent you agree with them. Provide evidence taken from a wide range of sources which both agree with </a:t>
            </a:r>
            <a:r>
              <a:rPr lang="en-US" i="1" dirty="0"/>
              <a:t>and</a:t>
            </a:r>
            <a:r>
              <a:rPr lang="en-US" dirty="0"/>
              <a:t> contradict an argument. Come to a final conclusion, basing your decision on what you judge to be the most important factors and justify how you have made your choice</a:t>
            </a:r>
            <a:r>
              <a:rPr lang="en-US" dirty="0" smtClean="0"/>
              <a:t>.</a:t>
            </a:r>
          </a:p>
          <a:p>
            <a:endParaRPr lang="en-US" dirty="0"/>
          </a:p>
          <a:p>
            <a:r>
              <a:rPr lang="en-US" dirty="0" smtClean="0"/>
              <a:t>(University of Leicester 2018)</a:t>
            </a:r>
            <a:endParaRPr lang="en-US" dirty="0"/>
          </a:p>
        </p:txBody>
      </p:sp>
      <p:pic>
        <p:nvPicPr>
          <p:cNvPr id="2" name="Picture 1"/>
          <p:cNvPicPr>
            <a:picLocks noChangeAspect="1"/>
          </p:cNvPicPr>
          <p:nvPr/>
        </p:nvPicPr>
        <p:blipFill>
          <a:blip r:embed="rId2"/>
          <a:stretch>
            <a:fillRect/>
          </a:stretch>
        </p:blipFill>
        <p:spPr>
          <a:xfrm>
            <a:off x="6041036" y="1843138"/>
            <a:ext cx="6133433" cy="4504127"/>
          </a:xfrm>
          <a:prstGeom prst="rect">
            <a:avLst/>
          </a:prstGeom>
        </p:spPr>
      </p:pic>
      <p:sp>
        <p:nvSpPr>
          <p:cNvPr id="3" name="TextBox 2"/>
          <p:cNvSpPr txBox="1"/>
          <p:nvPr/>
        </p:nvSpPr>
        <p:spPr>
          <a:xfrm>
            <a:off x="6041036" y="1168834"/>
            <a:ext cx="3342807" cy="400110"/>
          </a:xfrm>
          <a:prstGeom prst="rect">
            <a:avLst/>
          </a:prstGeom>
          <a:noFill/>
        </p:spPr>
        <p:txBody>
          <a:bodyPr wrap="square" rtlCol="0">
            <a:spAutoFit/>
          </a:bodyPr>
          <a:lstStyle/>
          <a:p>
            <a:r>
              <a:rPr lang="en-US" sz="2000" b="1" dirty="0" smtClean="0"/>
              <a:t>Bloom’s Taxonomy</a:t>
            </a:r>
            <a:endParaRPr lang="en-US" sz="2000" b="1" dirty="0"/>
          </a:p>
        </p:txBody>
      </p:sp>
    </p:spTree>
    <p:extLst>
      <p:ext uri="{BB962C8B-B14F-4D97-AF65-F5344CB8AC3E}">
        <p14:creationId xmlns:p14="http://schemas.microsoft.com/office/powerpoint/2010/main" val="99627783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838200" y="254289"/>
            <a:ext cx="11353800" cy="535420"/>
          </a:xfrm>
          <a:solidFill>
            <a:schemeClr val="accent2"/>
          </a:solidFill>
        </p:spPr>
        <p:txBody>
          <a:bodyPr>
            <a:normAutofit/>
          </a:bodyPr>
          <a:lstStyle/>
          <a:p>
            <a:r>
              <a:rPr lang="en-US" sz="2800" b="1" dirty="0" smtClean="0"/>
              <a:t>Academic Good Practice</a:t>
            </a:r>
            <a:endParaRPr lang="en-US" sz="2800" b="1" dirty="0"/>
          </a:p>
        </p:txBody>
      </p:sp>
      <p:sp>
        <p:nvSpPr>
          <p:cNvPr id="6" name="TextBox 5"/>
          <p:cNvSpPr txBox="1"/>
          <p:nvPr/>
        </p:nvSpPr>
        <p:spPr>
          <a:xfrm>
            <a:off x="838200" y="1184224"/>
            <a:ext cx="2489616" cy="5663089"/>
          </a:xfrm>
          <a:prstGeom prst="rect">
            <a:avLst/>
          </a:prstGeom>
          <a:noFill/>
        </p:spPr>
        <p:txBody>
          <a:bodyPr wrap="square" rtlCol="0">
            <a:spAutoFit/>
          </a:bodyPr>
          <a:lstStyle/>
          <a:p>
            <a:r>
              <a:rPr lang="en-US" sz="2000" b="1" dirty="0" smtClean="0"/>
              <a:t>Mind Mapping:</a:t>
            </a:r>
          </a:p>
          <a:p>
            <a:endParaRPr lang="en-US" dirty="0" smtClean="0"/>
          </a:p>
          <a:p>
            <a:r>
              <a:rPr lang="en-US" dirty="0"/>
              <a:t>Mind mapping is a highly effective way of getting information in and out of your brain. Mind mapping is a creative and logical means of note-taking and note-making that literally "maps out" your ideas.</a:t>
            </a:r>
          </a:p>
          <a:p>
            <a:r>
              <a:rPr lang="en-US" dirty="0"/>
              <a:t/>
            </a:r>
            <a:br>
              <a:rPr lang="en-US" dirty="0"/>
            </a:br>
            <a:r>
              <a:rPr lang="en-US" dirty="0" smtClean="0"/>
              <a:t>You can use this technique to help </a:t>
            </a:r>
            <a:r>
              <a:rPr lang="en-US" dirty="0" err="1" smtClean="0"/>
              <a:t>sythesise</a:t>
            </a:r>
            <a:r>
              <a:rPr lang="en-US" dirty="0" smtClean="0"/>
              <a:t> and evaluate your thoughts and ideas</a:t>
            </a:r>
          </a:p>
          <a:p>
            <a:endParaRPr lang="en-US" dirty="0"/>
          </a:p>
          <a:p>
            <a:endParaRPr lang="en-US" dirty="0" smtClean="0"/>
          </a:p>
          <a:p>
            <a:r>
              <a:rPr lang="en-US" dirty="0" smtClean="0"/>
              <a:t> </a:t>
            </a:r>
            <a:endParaRPr lang="en-US" dirty="0"/>
          </a:p>
        </p:txBody>
      </p:sp>
      <p:pic>
        <p:nvPicPr>
          <p:cNvPr id="7" name="Picture 6"/>
          <p:cNvPicPr>
            <a:picLocks noChangeAspect="1"/>
          </p:cNvPicPr>
          <p:nvPr/>
        </p:nvPicPr>
        <p:blipFill>
          <a:blip r:embed="rId2"/>
          <a:stretch>
            <a:fillRect/>
          </a:stretch>
        </p:blipFill>
        <p:spPr>
          <a:xfrm>
            <a:off x="4167266" y="1184223"/>
            <a:ext cx="7899816" cy="5216577"/>
          </a:xfrm>
          <a:prstGeom prst="rect">
            <a:avLst/>
          </a:prstGeom>
        </p:spPr>
      </p:pic>
    </p:spTree>
    <p:extLst>
      <p:ext uri="{BB962C8B-B14F-4D97-AF65-F5344CB8AC3E}">
        <p14:creationId xmlns:p14="http://schemas.microsoft.com/office/powerpoint/2010/main" val="12173100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254289"/>
            <a:ext cx="11353800" cy="535420"/>
          </a:xfrm>
          <a:solidFill>
            <a:schemeClr val="accent2"/>
          </a:solidFill>
        </p:spPr>
        <p:txBody>
          <a:bodyPr>
            <a:normAutofit/>
          </a:bodyPr>
          <a:lstStyle/>
          <a:p>
            <a:r>
              <a:rPr lang="en-US" sz="2800" b="1" dirty="0" smtClean="0"/>
              <a:t>Academic Good Practice						Referencing</a:t>
            </a:r>
            <a:endParaRPr lang="en-US" sz="2800" b="1" dirty="0"/>
          </a:p>
        </p:txBody>
      </p:sp>
      <p:sp>
        <p:nvSpPr>
          <p:cNvPr id="6" name="TextBox 5"/>
          <p:cNvSpPr txBox="1"/>
          <p:nvPr/>
        </p:nvSpPr>
        <p:spPr>
          <a:xfrm>
            <a:off x="838200" y="1199213"/>
            <a:ext cx="5082915" cy="5386090"/>
          </a:xfrm>
          <a:prstGeom prst="rect">
            <a:avLst/>
          </a:prstGeom>
          <a:noFill/>
        </p:spPr>
        <p:txBody>
          <a:bodyPr wrap="square" rtlCol="0">
            <a:spAutoFit/>
          </a:bodyPr>
          <a:lstStyle/>
          <a:p>
            <a:r>
              <a:rPr lang="en-US" sz="2000" b="1" dirty="0"/>
              <a:t>What is the Harvard Referencing System</a:t>
            </a:r>
            <a:r>
              <a:rPr lang="en-US" sz="2000" b="1" dirty="0" smtClean="0"/>
              <a:t>?</a:t>
            </a:r>
          </a:p>
          <a:p>
            <a:endParaRPr lang="en-US" dirty="0"/>
          </a:p>
          <a:p>
            <a:endParaRPr lang="en-US" dirty="0"/>
          </a:p>
          <a:p>
            <a:r>
              <a:rPr lang="en-US" dirty="0"/>
              <a:t>The Harvard style is a system that students, writers and researchers can use to incorporate other people’s quotes, findings and ideas into their work in order to support and validate their conclusions without breaching any intellectual property laws</a:t>
            </a:r>
            <a:r>
              <a:rPr lang="en-US" dirty="0" smtClean="0"/>
              <a:t>.</a:t>
            </a:r>
          </a:p>
          <a:p>
            <a:endParaRPr lang="en-US" dirty="0"/>
          </a:p>
          <a:p>
            <a:endParaRPr lang="en-US" dirty="0" smtClean="0"/>
          </a:p>
          <a:p>
            <a:r>
              <a:rPr lang="en-US" b="1" dirty="0"/>
              <a:t>In-text references</a:t>
            </a:r>
            <a:r>
              <a:rPr lang="en-US" dirty="0"/>
              <a:t> including the author’s surname and the year of publication should be shown in brackets wherever another source has contributed to your work</a:t>
            </a:r>
          </a:p>
          <a:p>
            <a:r>
              <a:rPr lang="en-US" dirty="0"/>
              <a:t/>
            </a:r>
            <a:br>
              <a:rPr lang="en-US" dirty="0"/>
            </a:br>
            <a:r>
              <a:rPr lang="en-US" dirty="0"/>
              <a:t>A </a:t>
            </a:r>
            <a:r>
              <a:rPr lang="en-US" b="1" dirty="0"/>
              <a:t>reference list</a:t>
            </a:r>
            <a:r>
              <a:rPr lang="en-US" dirty="0"/>
              <a:t> outlining all of the sources directly cited in your </a:t>
            </a:r>
            <a:r>
              <a:rPr lang="en-US" dirty="0" smtClean="0"/>
              <a:t>work </a:t>
            </a:r>
          </a:p>
          <a:p>
            <a:endParaRPr lang="en-US" dirty="0"/>
          </a:p>
          <a:p>
            <a:r>
              <a:rPr lang="en-US" dirty="0" smtClean="0"/>
              <a:t>(</a:t>
            </a:r>
            <a:r>
              <a:rPr lang="en-US" dirty="0" err="1" smtClean="0"/>
              <a:t>Citethisforme.com</a:t>
            </a:r>
            <a:r>
              <a:rPr lang="en-US" dirty="0" smtClean="0"/>
              <a:t> 2018)</a:t>
            </a:r>
            <a:endParaRPr lang="en-US" dirty="0"/>
          </a:p>
        </p:txBody>
      </p:sp>
      <p:sp>
        <p:nvSpPr>
          <p:cNvPr id="8" name="TextBox 7"/>
          <p:cNvSpPr txBox="1"/>
          <p:nvPr/>
        </p:nvSpPr>
        <p:spPr>
          <a:xfrm>
            <a:off x="5921115" y="1199213"/>
            <a:ext cx="5926113" cy="5416868"/>
          </a:xfrm>
          <a:prstGeom prst="rect">
            <a:avLst/>
          </a:prstGeom>
          <a:noFill/>
        </p:spPr>
        <p:txBody>
          <a:bodyPr wrap="square" rtlCol="0">
            <a:spAutoFit/>
          </a:bodyPr>
          <a:lstStyle/>
          <a:p>
            <a:r>
              <a:rPr lang="en-US" sz="2000" b="1" dirty="0"/>
              <a:t>Why do I Need to Reference</a:t>
            </a:r>
            <a:r>
              <a:rPr lang="en-US" sz="2000" b="1" dirty="0" smtClean="0"/>
              <a:t>?</a:t>
            </a:r>
          </a:p>
          <a:p>
            <a:endParaRPr lang="en-US" sz="2000" b="1" dirty="0"/>
          </a:p>
          <a:p>
            <a:r>
              <a:rPr lang="en-US" dirty="0"/>
              <a:t>Referencing can be a confusing task, especially if you are new to the concept, but it’s absolutely essential. </a:t>
            </a:r>
            <a:endParaRPr lang="en-US" dirty="0" smtClean="0"/>
          </a:p>
          <a:p>
            <a:endParaRPr lang="en-US" dirty="0" smtClean="0"/>
          </a:p>
          <a:p>
            <a:pPr marL="285750" indent="-285750">
              <a:buFont typeface="Wingdings" charset="2"/>
              <a:buChar char="ü"/>
            </a:pPr>
            <a:r>
              <a:rPr lang="en-US" dirty="0" smtClean="0"/>
              <a:t>Simply </a:t>
            </a:r>
            <a:r>
              <a:rPr lang="en-US" dirty="0"/>
              <a:t>put - referencing is the citing of sources you have </a:t>
            </a:r>
            <a:r>
              <a:rPr lang="en-US" dirty="0" err="1"/>
              <a:t>utilised</a:t>
            </a:r>
            <a:r>
              <a:rPr lang="en-US" dirty="0"/>
              <a:t> to support your essay, research, conference, article </a:t>
            </a:r>
            <a:r>
              <a:rPr lang="en-US" dirty="0" err="1" smtClean="0"/>
              <a:t>etc</a:t>
            </a:r>
            <a:endParaRPr lang="en-US" dirty="0"/>
          </a:p>
          <a:p>
            <a:endParaRPr lang="en-US" dirty="0" smtClean="0"/>
          </a:p>
          <a:p>
            <a:pPr marL="285750" indent="-285750">
              <a:buFont typeface="Wingdings" charset="2"/>
              <a:buChar char="ü"/>
            </a:pPr>
            <a:r>
              <a:rPr lang="en-US" dirty="0" smtClean="0"/>
              <a:t>Firstly</a:t>
            </a:r>
            <a:r>
              <a:rPr lang="en-US" dirty="0"/>
              <a:t>, whenever another source contributes to your work you must give the original author the appropriate credit in order to avoid plagiarism, even when you have completely reworded the information. </a:t>
            </a:r>
            <a:endParaRPr lang="en-US" dirty="0" smtClean="0"/>
          </a:p>
          <a:p>
            <a:pPr marL="285750" indent="-285750">
              <a:buFont typeface="Wingdings" charset="2"/>
              <a:buChar char="ü"/>
            </a:pPr>
            <a:endParaRPr lang="en-US" dirty="0"/>
          </a:p>
          <a:p>
            <a:pPr marL="285750" indent="-285750">
              <a:buFont typeface="Wingdings" charset="2"/>
              <a:buChar char="ü"/>
            </a:pPr>
            <a:r>
              <a:rPr lang="en-US" b="1" dirty="0" smtClean="0"/>
              <a:t>Harvard Referencing Guide – </a:t>
            </a:r>
          </a:p>
          <a:p>
            <a:endParaRPr lang="en-US" dirty="0" smtClean="0"/>
          </a:p>
          <a:p>
            <a:r>
              <a:rPr lang="en-US" dirty="0" smtClean="0"/>
              <a:t>https</a:t>
            </a:r>
            <a:r>
              <a:rPr lang="en-US" dirty="0"/>
              <a:t>://</a:t>
            </a:r>
            <a:r>
              <a:rPr lang="en-US" dirty="0" err="1"/>
              <a:t>now.ntu.ac.uk</a:t>
            </a:r>
            <a:r>
              <a:rPr lang="en-US" dirty="0"/>
              <a:t>/d2l/</a:t>
            </a:r>
            <a:r>
              <a:rPr lang="en-US" dirty="0" err="1"/>
              <a:t>lor</a:t>
            </a:r>
            <a:r>
              <a:rPr lang="en-US" dirty="0"/>
              <a:t>/viewer/view.d2l?ou=52836&amp;loIdentId=25435&amp;contentTopicId=1019510</a:t>
            </a:r>
          </a:p>
          <a:p>
            <a:endParaRPr lang="en-US" dirty="0"/>
          </a:p>
        </p:txBody>
      </p:sp>
    </p:spTree>
    <p:extLst>
      <p:ext uri="{BB962C8B-B14F-4D97-AF65-F5344CB8AC3E}">
        <p14:creationId xmlns:p14="http://schemas.microsoft.com/office/powerpoint/2010/main" val="5116276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254289"/>
            <a:ext cx="11353800" cy="535420"/>
          </a:xfrm>
          <a:solidFill>
            <a:schemeClr val="accent2"/>
          </a:solidFill>
        </p:spPr>
        <p:txBody>
          <a:bodyPr>
            <a:normAutofit/>
          </a:bodyPr>
          <a:lstStyle/>
          <a:p>
            <a:r>
              <a:rPr lang="en-US" sz="2800" b="1" dirty="0" smtClean="0"/>
              <a:t>Academic Good Practice							Referencing</a:t>
            </a:r>
            <a:endParaRPr lang="en-US" sz="2800" b="1" dirty="0"/>
          </a:p>
        </p:txBody>
      </p:sp>
      <p:sp>
        <p:nvSpPr>
          <p:cNvPr id="5" name="TextBox 4"/>
          <p:cNvSpPr txBox="1"/>
          <p:nvPr/>
        </p:nvSpPr>
        <p:spPr>
          <a:xfrm>
            <a:off x="838200" y="988792"/>
            <a:ext cx="6162207" cy="6001643"/>
          </a:xfrm>
          <a:prstGeom prst="rect">
            <a:avLst/>
          </a:prstGeom>
          <a:noFill/>
        </p:spPr>
        <p:txBody>
          <a:bodyPr wrap="square" rtlCol="0">
            <a:spAutoFit/>
          </a:bodyPr>
          <a:lstStyle/>
          <a:p>
            <a:r>
              <a:rPr lang="en-US" sz="2400" b="1" dirty="0" smtClean="0"/>
              <a:t>Plagiarism - </a:t>
            </a:r>
          </a:p>
          <a:p>
            <a:endParaRPr lang="en-US" dirty="0"/>
          </a:p>
          <a:p>
            <a:pPr marL="285750" indent="-285750">
              <a:buFont typeface="Wingdings" charset="2"/>
              <a:buChar char="ü"/>
            </a:pPr>
            <a:r>
              <a:rPr lang="en-US" dirty="0"/>
              <a:t>Plagiarism is </a:t>
            </a:r>
            <a:r>
              <a:rPr lang="en-US" b="1" dirty="0" smtClean="0"/>
              <a:t>very serious </a:t>
            </a:r>
            <a:r>
              <a:rPr lang="en-US" dirty="0" smtClean="0"/>
              <a:t>and is one </a:t>
            </a:r>
            <a:r>
              <a:rPr lang="en-US" dirty="0"/>
              <a:t>type of unfair </a:t>
            </a:r>
            <a:r>
              <a:rPr lang="en-US" dirty="0" smtClean="0"/>
              <a:t>practice </a:t>
            </a:r>
            <a:r>
              <a:rPr lang="en-US" dirty="0"/>
              <a:t>Plagiarism is passing off, or attempting to pass off, another’s work as your </a:t>
            </a:r>
            <a:r>
              <a:rPr lang="en-US" dirty="0" smtClean="0"/>
              <a:t>own</a:t>
            </a:r>
          </a:p>
          <a:p>
            <a:endParaRPr lang="en-US" dirty="0"/>
          </a:p>
          <a:p>
            <a:pPr marL="285750" indent="-285750">
              <a:buFont typeface="Wingdings" charset="2"/>
              <a:buChar char="ü"/>
            </a:pPr>
            <a:r>
              <a:rPr lang="en-US" dirty="0" smtClean="0"/>
              <a:t> </a:t>
            </a:r>
            <a:r>
              <a:rPr lang="en-US" dirty="0"/>
              <a:t>It includes copying the words, ideas, images or research results of another without acknowledgement, whether those words etc. are published or </a:t>
            </a:r>
            <a:r>
              <a:rPr lang="en-US" dirty="0" smtClean="0"/>
              <a:t>unpublished</a:t>
            </a:r>
          </a:p>
          <a:p>
            <a:pPr marL="285750" indent="-285750">
              <a:buFont typeface="Wingdings" charset="2"/>
              <a:buChar char="ü"/>
            </a:pPr>
            <a:endParaRPr lang="en-US" dirty="0" smtClean="0"/>
          </a:p>
          <a:p>
            <a:pPr marL="285750" indent="-285750">
              <a:buFont typeface="Wingdings" charset="2"/>
              <a:buChar char="ü"/>
            </a:pPr>
            <a:r>
              <a:rPr lang="en-US" dirty="0" smtClean="0"/>
              <a:t> </a:t>
            </a:r>
            <a:r>
              <a:rPr lang="en-US" dirty="0"/>
              <a:t>It is plagiarism, for example, to copy the work of another student, of a member of staff or a published article without crediting the author. Persons who allow their work to be </a:t>
            </a:r>
            <a:r>
              <a:rPr lang="en-US" dirty="0" err="1"/>
              <a:t>plagiarised</a:t>
            </a:r>
            <a:r>
              <a:rPr lang="en-US" dirty="0"/>
              <a:t> are also </a:t>
            </a:r>
            <a:r>
              <a:rPr lang="en-US" dirty="0" smtClean="0"/>
              <a:t>guilty</a:t>
            </a:r>
          </a:p>
          <a:p>
            <a:pPr marL="285750" indent="-285750">
              <a:buFont typeface="Wingdings" charset="2"/>
              <a:buChar char="ü"/>
            </a:pPr>
            <a:endParaRPr lang="en-US" dirty="0"/>
          </a:p>
          <a:p>
            <a:pPr marL="285750" indent="-285750">
              <a:buFont typeface="Wingdings" charset="2"/>
              <a:buChar char="ü"/>
            </a:pPr>
            <a:r>
              <a:rPr lang="en-US" dirty="0" smtClean="0"/>
              <a:t>Plagiarism </a:t>
            </a:r>
            <a:r>
              <a:rPr lang="en-US" dirty="0"/>
              <a:t>is also submitting work for an assignment that has previously been submitted to the University in any form without acknowledging that this is the case (unless such re-use has been explicitly </a:t>
            </a:r>
            <a:r>
              <a:rPr lang="en-US" dirty="0" err="1"/>
              <a:t>authorised</a:t>
            </a:r>
            <a:r>
              <a:rPr lang="en-US" dirty="0"/>
              <a:t> under the regulations) – this is self-plagiarism. </a:t>
            </a:r>
          </a:p>
          <a:p>
            <a:endParaRPr lang="en-US" dirty="0"/>
          </a:p>
        </p:txBody>
      </p:sp>
      <p:sp>
        <p:nvSpPr>
          <p:cNvPr id="7" name="TextBox 6"/>
          <p:cNvSpPr txBox="1"/>
          <p:nvPr/>
        </p:nvSpPr>
        <p:spPr>
          <a:xfrm>
            <a:off x="7345180" y="1094280"/>
            <a:ext cx="4572000" cy="5940088"/>
          </a:xfrm>
          <a:prstGeom prst="rect">
            <a:avLst/>
          </a:prstGeom>
          <a:noFill/>
        </p:spPr>
        <p:txBody>
          <a:bodyPr wrap="square" rtlCol="0">
            <a:spAutoFit/>
          </a:bodyPr>
          <a:lstStyle/>
          <a:p>
            <a:r>
              <a:rPr lang="en-US" sz="2000" b="1" dirty="0" smtClean="0"/>
              <a:t>Good Practice means:</a:t>
            </a:r>
          </a:p>
          <a:p>
            <a:endParaRPr lang="en-US" dirty="0"/>
          </a:p>
          <a:p>
            <a:pPr marL="285750" indent="-285750">
              <a:buFont typeface="Wingdings" charset="2"/>
              <a:buChar char="ü"/>
            </a:pPr>
            <a:r>
              <a:rPr lang="en-US" dirty="0" smtClean="0"/>
              <a:t>Referencing </a:t>
            </a:r>
            <a:r>
              <a:rPr lang="en-US" dirty="0"/>
              <a:t>means you have acknowledged your sources for the ideas, concepts, and information that you evaluate in your assessed </a:t>
            </a:r>
            <a:r>
              <a:rPr lang="en-US" dirty="0" smtClean="0"/>
              <a:t>coursework</a:t>
            </a:r>
          </a:p>
          <a:p>
            <a:pPr marL="285750" indent="-285750">
              <a:buFont typeface="Wingdings" charset="2"/>
              <a:buChar char="ü"/>
            </a:pPr>
            <a:endParaRPr lang="en-US" dirty="0"/>
          </a:p>
          <a:p>
            <a:pPr marL="285750" indent="-285750">
              <a:buFont typeface="Wingdings" charset="2"/>
              <a:buChar char="ü"/>
            </a:pPr>
            <a:r>
              <a:rPr lang="en-US" dirty="0" smtClean="0"/>
              <a:t>Usually </a:t>
            </a:r>
            <a:r>
              <a:rPr lang="en-US" dirty="0"/>
              <a:t>your sources will be an article or book; however, it is important that you acknowledge other sources such as CDs, DVDs, the internet, personal communication from colleagues </a:t>
            </a:r>
            <a:r>
              <a:rPr lang="en-US" dirty="0" err="1" smtClean="0"/>
              <a:t>etc</a:t>
            </a:r>
            <a:endParaRPr lang="en-US" dirty="0" smtClean="0"/>
          </a:p>
          <a:p>
            <a:pPr marL="285750" indent="-285750">
              <a:buFont typeface="Wingdings" charset="2"/>
              <a:buChar char="ü"/>
            </a:pPr>
            <a:endParaRPr lang="en-US" dirty="0"/>
          </a:p>
          <a:p>
            <a:pPr marL="285750" indent="-285750">
              <a:buFont typeface="Wingdings" charset="2"/>
              <a:buChar char="ü"/>
            </a:pPr>
            <a:r>
              <a:rPr lang="en-US" dirty="0" smtClean="0"/>
              <a:t>It </a:t>
            </a:r>
            <a:r>
              <a:rPr lang="en-US" dirty="0"/>
              <a:t>is essential that any information you have used is referenced correctly. Failure to reference means your work could be considered to be </a:t>
            </a:r>
            <a:r>
              <a:rPr lang="en-US" dirty="0" err="1"/>
              <a:t>plagiarised</a:t>
            </a:r>
            <a:r>
              <a:rPr lang="en-US" dirty="0"/>
              <a:t>. </a:t>
            </a:r>
            <a:endParaRPr lang="en-US" dirty="0" smtClean="0"/>
          </a:p>
          <a:p>
            <a:pPr marL="285750" indent="-285750">
              <a:buFont typeface="Wingdings" charset="2"/>
              <a:buChar char="ü"/>
            </a:pPr>
            <a:endParaRPr lang="en-US" dirty="0"/>
          </a:p>
          <a:p>
            <a:pPr marL="285750" indent="-285750">
              <a:buFont typeface="Wingdings" charset="2"/>
              <a:buChar char="ü"/>
            </a:pPr>
            <a:r>
              <a:rPr lang="en-US" b="1" dirty="0" err="1" smtClean="0"/>
              <a:t>Turnitin</a:t>
            </a:r>
            <a:r>
              <a:rPr lang="en-US" b="1" dirty="0" smtClean="0"/>
              <a:t> </a:t>
            </a:r>
            <a:r>
              <a:rPr lang="en-US" dirty="0" smtClean="0"/>
              <a:t>– Anti-plagiarism software </a:t>
            </a:r>
            <a:r>
              <a:rPr lang="en-US" dirty="0" err="1" smtClean="0"/>
              <a:t>scann</a:t>
            </a:r>
            <a:r>
              <a:rPr lang="en-US" dirty="0" smtClean="0"/>
              <a:t> all assignments</a:t>
            </a:r>
            <a:endParaRPr lang="en-US" dirty="0"/>
          </a:p>
          <a:p>
            <a:endParaRPr lang="en-US" dirty="0"/>
          </a:p>
        </p:txBody>
      </p:sp>
    </p:spTree>
    <p:extLst>
      <p:ext uri="{BB962C8B-B14F-4D97-AF65-F5344CB8AC3E}">
        <p14:creationId xmlns:p14="http://schemas.microsoft.com/office/powerpoint/2010/main" val="40066826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1353800" cy="493519"/>
          </a:xfrm>
          <a:solidFill>
            <a:schemeClr val="accent2"/>
          </a:solidFill>
        </p:spPr>
        <p:txBody>
          <a:bodyPr>
            <a:normAutofit/>
          </a:bodyPr>
          <a:lstStyle/>
          <a:p>
            <a:r>
              <a:rPr lang="en-US" sz="2800" b="1" dirty="0" smtClean="0"/>
              <a:t>Academic Good Practice                                  			Academic Writing</a:t>
            </a:r>
            <a:endParaRPr lang="en-US" sz="2800" b="1" dirty="0"/>
          </a:p>
        </p:txBody>
      </p:sp>
      <p:sp>
        <p:nvSpPr>
          <p:cNvPr id="3" name="Content Placeholder 2"/>
          <p:cNvSpPr>
            <a:spLocks noGrp="1"/>
          </p:cNvSpPr>
          <p:nvPr>
            <p:ph idx="1"/>
          </p:nvPr>
        </p:nvSpPr>
        <p:spPr>
          <a:xfrm>
            <a:off x="838200" y="981307"/>
            <a:ext cx="10515600" cy="5478869"/>
          </a:xfrm>
        </p:spPr>
        <p:txBody>
          <a:bodyPr>
            <a:normAutofit/>
          </a:bodyPr>
          <a:lstStyle/>
          <a:p>
            <a:pPr marL="0" lvl="0" indent="0">
              <a:lnSpc>
                <a:spcPct val="100000"/>
              </a:lnSpc>
              <a:spcBef>
                <a:spcPts val="0"/>
              </a:spcBef>
              <a:buNone/>
            </a:pPr>
            <a:r>
              <a:rPr lang="en-US" sz="2400" b="1" dirty="0" smtClean="0"/>
              <a:t>Academic Writing (Nottingham Trent University 2018):</a:t>
            </a:r>
          </a:p>
          <a:p>
            <a:pPr marL="0" lvl="0" indent="0">
              <a:lnSpc>
                <a:spcPct val="100000"/>
              </a:lnSpc>
              <a:spcBef>
                <a:spcPts val="0"/>
              </a:spcBef>
              <a:buNone/>
            </a:pPr>
            <a:endParaRPr lang="en-US" sz="2400" b="1" dirty="0"/>
          </a:p>
          <a:p>
            <a:r>
              <a:rPr lang="en-US" sz="2400" dirty="0"/>
              <a:t>Academic writing is the type of writing you are expected to use for assignments and assessment whilst you are at </a:t>
            </a:r>
            <a:r>
              <a:rPr lang="en-US" sz="2400" dirty="0" err="1" smtClean="0"/>
              <a:t>Tileyard</a:t>
            </a:r>
            <a:r>
              <a:rPr lang="en-US" sz="2400" dirty="0" smtClean="0"/>
              <a:t>/university </a:t>
            </a:r>
          </a:p>
          <a:p>
            <a:r>
              <a:rPr lang="en-US" sz="2400" dirty="0" smtClean="0"/>
              <a:t>It </a:t>
            </a:r>
            <a:r>
              <a:rPr lang="en-US" sz="2400" dirty="0"/>
              <a:t>is important to view this type of writing as a process; a series of stages you need to go through, to enable you as a student to develop the levels of knowledge and understanding required to achieve at the highest levels in your </a:t>
            </a:r>
            <a:r>
              <a:rPr lang="en-US" sz="2400" dirty="0" smtClean="0"/>
              <a:t>MA</a:t>
            </a:r>
            <a:endParaRPr lang="en-US" sz="2400" dirty="0"/>
          </a:p>
          <a:p>
            <a:r>
              <a:rPr lang="en-US" sz="2400" dirty="0"/>
              <a:t>This process begins with understanding the </a:t>
            </a:r>
            <a:r>
              <a:rPr lang="en-US" sz="2400" b="1" dirty="0"/>
              <a:t>assignment brief </a:t>
            </a:r>
            <a:r>
              <a:rPr lang="en-US" sz="2400" dirty="0"/>
              <a:t>and requires you to apply critical thinking to your reading, thinking and assignment writing (for instance in the form of an essay, report, literature review or academic poster</a:t>
            </a:r>
            <a:r>
              <a:rPr lang="en-US" sz="2400" dirty="0" smtClean="0"/>
              <a:t>), </a:t>
            </a:r>
            <a:r>
              <a:rPr lang="en-US" sz="2400" dirty="0"/>
              <a:t>to demonstrate an ability </a:t>
            </a:r>
            <a:r>
              <a:rPr lang="en-US" sz="2400" dirty="0" smtClean="0"/>
              <a:t>to </a:t>
            </a:r>
            <a:r>
              <a:rPr lang="en-US" sz="2400" dirty="0" err="1"/>
              <a:t>analyse</a:t>
            </a:r>
            <a:r>
              <a:rPr lang="en-US" sz="2400" dirty="0"/>
              <a:t> and evaluate the established viewpoint </a:t>
            </a:r>
            <a:r>
              <a:rPr lang="en-US" sz="2400" dirty="0" smtClean="0"/>
              <a:t>across the music industry and </a:t>
            </a:r>
            <a:r>
              <a:rPr lang="en-US" sz="2400" dirty="0"/>
              <a:t>possibly to offer an alternative </a:t>
            </a:r>
            <a:r>
              <a:rPr lang="en-US" sz="2400" dirty="0" smtClean="0"/>
              <a:t>perspective</a:t>
            </a:r>
            <a:r>
              <a:rPr lang="en-US" sz="2400" dirty="0"/>
              <a:t> </a:t>
            </a:r>
          </a:p>
          <a:p>
            <a:pPr marL="0" lvl="0" indent="0">
              <a:lnSpc>
                <a:spcPct val="100000"/>
              </a:lnSpc>
              <a:spcBef>
                <a:spcPts val="0"/>
              </a:spcBef>
              <a:buNone/>
            </a:pPr>
            <a:endParaRPr lang="en-US" sz="2400" b="1" dirty="0" smtClean="0"/>
          </a:p>
          <a:p>
            <a:pPr marL="0" lvl="0" indent="0">
              <a:lnSpc>
                <a:spcPct val="100000"/>
              </a:lnSpc>
              <a:spcBef>
                <a:spcPts val="0"/>
              </a:spcBef>
              <a:buNone/>
            </a:pPr>
            <a:endParaRPr lang="en-US" sz="2000" dirty="0"/>
          </a:p>
        </p:txBody>
      </p:sp>
    </p:spTree>
    <p:extLst>
      <p:ext uri="{BB962C8B-B14F-4D97-AF65-F5344CB8AC3E}">
        <p14:creationId xmlns:p14="http://schemas.microsoft.com/office/powerpoint/2010/main" val="33900017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35408" y="1124269"/>
            <a:ext cx="5621593" cy="5188820"/>
          </a:xfrm>
          <a:solidFill>
            <a:schemeClr val="accent2">
              <a:lumMod val="20000"/>
              <a:lumOff val="80000"/>
            </a:schemeClr>
          </a:solidFill>
        </p:spPr>
        <p:txBody>
          <a:bodyPr>
            <a:normAutofit/>
          </a:bodyPr>
          <a:lstStyle/>
          <a:p>
            <a:pPr marL="0" marR="0" lvl="0" indent="0" defTabSz="914400" eaLnBrk="1" fontAlgn="auto" latinLnBrk="0" hangingPunct="1">
              <a:lnSpc>
                <a:spcPct val="100000"/>
              </a:lnSpc>
              <a:spcBef>
                <a:spcPts val="0"/>
              </a:spcBef>
              <a:spcAft>
                <a:spcPts val="0"/>
              </a:spcAft>
              <a:buClrTx/>
              <a:buSzTx/>
              <a:buFontTx/>
              <a:buNone/>
              <a:tabLst/>
              <a:defRPr/>
            </a:pPr>
            <a:r>
              <a:rPr lang="en-US" sz="2200" b="1" dirty="0" smtClean="0"/>
              <a:t>Structure of written assignments:</a:t>
            </a:r>
          </a:p>
          <a:p>
            <a:pPr marL="0" marR="0" lvl="0" indent="0" defTabSz="914400" eaLnBrk="1" fontAlgn="auto" latinLnBrk="0" hangingPunct="1">
              <a:lnSpc>
                <a:spcPct val="100000"/>
              </a:lnSpc>
              <a:spcBef>
                <a:spcPts val="0"/>
              </a:spcBef>
              <a:spcAft>
                <a:spcPts val="0"/>
              </a:spcAft>
              <a:buClrTx/>
              <a:buSzTx/>
              <a:buFontTx/>
              <a:buNone/>
              <a:tabLst/>
              <a:defRPr/>
            </a:pPr>
            <a:endParaRPr lang="en-US" sz="2200" b="1" dirty="0" smtClean="0"/>
          </a:p>
          <a:p>
            <a:pPr marL="0" marR="0" lvl="0" indent="0" defTabSz="914400" eaLnBrk="1" fontAlgn="auto" latinLnBrk="0" hangingPunct="1">
              <a:lnSpc>
                <a:spcPct val="100000"/>
              </a:lnSpc>
              <a:spcBef>
                <a:spcPts val="0"/>
              </a:spcBef>
              <a:spcAft>
                <a:spcPts val="0"/>
              </a:spcAft>
              <a:buClrTx/>
              <a:buSzTx/>
              <a:buFontTx/>
              <a:buNone/>
              <a:tabLst/>
              <a:defRPr/>
            </a:pPr>
            <a:r>
              <a:rPr lang="en-US" sz="2200" dirty="0" smtClean="0"/>
              <a:t>Introductions</a:t>
            </a:r>
          </a:p>
          <a:p>
            <a:pPr marL="0" marR="0" lvl="0" indent="0" defTabSz="914400" eaLnBrk="1" fontAlgn="auto" latinLnBrk="0" hangingPunct="1">
              <a:lnSpc>
                <a:spcPct val="100000"/>
              </a:lnSpc>
              <a:spcBef>
                <a:spcPts val="0"/>
              </a:spcBef>
              <a:spcAft>
                <a:spcPts val="0"/>
              </a:spcAft>
              <a:buClrTx/>
              <a:buSzTx/>
              <a:buFontTx/>
              <a:buNone/>
              <a:tabLst/>
              <a:defRPr/>
            </a:pPr>
            <a:r>
              <a:rPr lang="en-US" sz="2200" dirty="0" smtClean="0"/>
              <a:t>Middle</a:t>
            </a:r>
          </a:p>
          <a:p>
            <a:pPr marL="0" marR="0" lvl="0" indent="0" defTabSz="914400" eaLnBrk="1" fontAlgn="auto" latinLnBrk="0" hangingPunct="1">
              <a:lnSpc>
                <a:spcPct val="100000"/>
              </a:lnSpc>
              <a:spcBef>
                <a:spcPts val="0"/>
              </a:spcBef>
              <a:spcAft>
                <a:spcPts val="0"/>
              </a:spcAft>
              <a:buClrTx/>
              <a:buSzTx/>
              <a:buFontTx/>
              <a:buNone/>
              <a:tabLst/>
              <a:defRPr/>
            </a:pPr>
            <a:r>
              <a:rPr lang="en-US" sz="2200" dirty="0" smtClean="0"/>
              <a:t>End and Conclusion</a:t>
            </a:r>
          </a:p>
          <a:p>
            <a:pPr marL="0" marR="0" lvl="0" indent="0" defTabSz="914400" eaLnBrk="1" fontAlgn="auto" latinLnBrk="0" hangingPunct="1">
              <a:lnSpc>
                <a:spcPct val="100000"/>
              </a:lnSpc>
              <a:spcBef>
                <a:spcPts val="0"/>
              </a:spcBef>
              <a:spcAft>
                <a:spcPts val="0"/>
              </a:spcAft>
              <a:buClrTx/>
              <a:buSzTx/>
              <a:buFontTx/>
              <a:buNone/>
              <a:tabLst/>
              <a:defRPr/>
            </a:pPr>
            <a:endParaRPr lang="en-US" sz="2200" b="1" dirty="0"/>
          </a:p>
          <a:p>
            <a:pPr marL="0" marR="0" lvl="0" indent="0" defTabSz="914400" eaLnBrk="1" fontAlgn="auto" latinLnBrk="0" hangingPunct="1">
              <a:lnSpc>
                <a:spcPct val="100000"/>
              </a:lnSpc>
              <a:spcBef>
                <a:spcPts val="0"/>
              </a:spcBef>
              <a:spcAft>
                <a:spcPts val="0"/>
              </a:spcAft>
              <a:buClrTx/>
              <a:buSzTx/>
              <a:buFontTx/>
              <a:buNone/>
              <a:tabLst/>
              <a:defRPr/>
            </a:pPr>
            <a:r>
              <a:rPr lang="en-US" sz="2200" b="1" dirty="0" smtClean="0"/>
              <a:t>Introduction</a:t>
            </a:r>
            <a:endParaRPr lang="en-US" sz="2200" b="1" dirty="0"/>
          </a:p>
          <a:p>
            <a:pPr fontAlgn="base"/>
            <a:r>
              <a:rPr lang="en-US" sz="2200" dirty="0" smtClean="0"/>
              <a:t>Show </a:t>
            </a:r>
            <a:r>
              <a:rPr lang="en-US" sz="2200" dirty="0"/>
              <a:t>that you have understood the title and what you are being asked to do.</a:t>
            </a:r>
          </a:p>
          <a:p>
            <a:pPr fontAlgn="base"/>
            <a:r>
              <a:rPr lang="en-US" sz="2200" dirty="0" smtClean="0"/>
              <a:t>State </a:t>
            </a:r>
            <a:r>
              <a:rPr lang="en-US" sz="2200" dirty="0"/>
              <a:t>your </a:t>
            </a:r>
            <a:r>
              <a:rPr lang="en-US" sz="2200" dirty="0" smtClean="0"/>
              <a:t>objectives  - say </a:t>
            </a:r>
            <a:r>
              <a:rPr lang="en-US" sz="2200" dirty="0"/>
              <a:t>what you are going to </a:t>
            </a:r>
            <a:r>
              <a:rPr lang="en-US" sz="2200" dirty="0" smtClean="0"/>
              <a:t>do and discuss</a:t>
            </a:r>
            <a:endParaRPr lang="en-US" sz="2200" dirty="0"/>
          </a:p>
          <a:p>
            <a:pPr fontAlgn="base"/>
            <a:r>
              <a:rPr lang="en-US" sz="2200" dirty="0" smtClean="0"/>
              <a:t>Outline </a:t>
            </a:r>
            <a:r>
              <a:rPr lang="en-US" sz="2200" dirty="0"/>
              <a:t>which aspects of the subject you are going to deal with and </a:t>
            </a:r>
            <a:r>
              <a:rPr lang="en-US" sz="2200" dirty="0" smtClean="0"/>
              <a:t>how</a:t>
            </a:r>
            <a:endParaRPr lang="en-US" sz="22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
        <p:nvSpPr>
          <p:cNvPr id="6" name="TextBox 5"/>
          <p:cNvSpPr txBox="1"/>
          <p:nvPr/>
        </p:nvSpPr>
        <p:spPr>
          <a:xfrm>
            <a:off x="6572250" y="1124269"/>
            <a:ext cx="5090098" cy="3477875"/>
          </a:xfrm>
          <a:prstGeom prst="rect">
            <a:avLst/>
          </a:prstGeom>
          <a:solidFill>
            <a:schemeClr val="accent2">
              <a:lumMod val="20000"/>
              <a:lumOff val="80000"/>
            </a:schemeClr>
          </a:solidFill>
        </p:spPr>
        <p:txBody>
          <a:bodyPr wrap="square" rtlCol="0">
            <a:spAutoFit/>
          </a:bodyPr>
          <a:lstStyle/>
          <a:p>
            <a:r>
              <a:rPr lang="en-US" sz="2000" b="1" dirty="0" smtClean="0"/>
              <a:t>Tell them what your going to tell them  (Introduction)</a:t>
            </a:r>
          </a:p>
          <a:p>
            <a:endParaRPr lang="en-US" sz="2000" b="1" dirty="0"/>
          </a:p>
          <a:p>
            <a:endParaRPr lang="en-US" sz="2000" b="1" dirty="0" smtClean="0"/>
          </a:p>
          <a:p>
            <a:r>
              <a:rPr lang="en-US" sz="2000" b="1" dirty="0" smtClean="0"/>
              <a:t>Then tell them (Main section)</a:t>
            </a:r>
          </a:p>
          <a:p>
            <a:endParaRPr lang="en-US" sz="2000" b="1" dirty="0"/>
          </a:p>
          <a:p>
            <a:r>
              <a:rPr lang="en-US" sz="2000" b="1" dirty="0" smtClean="0"/>
              <a:t>Then tell them what you've told them (Conclusion)</a:t>
            </a:r>
          </a:p>
          <a:p>
            <a:endParaRPr lang="en-US" sz="2000" b="1" dirty="0"/>
          </a:p>
          <a:p>
            <a:endParaRPr lang="en-US" sz="2000" b="1" dirty="0" smtClean="0"/>
          </a:p>
          <a:p>
            <a:r>
              <a:rPr lang="en-US" sz="2000" b="1" dirty="0" smtClean="0"/>
              <a:t>It all about your journey and story</a:t>
            </a:r>
            <a:r>
              <a:rPr lang="is-IS" sz="2000" b="1" dirty="0" smtClean="0"/>
              <a:t>…</a:t>
            </a:r>
          </a:p>
        </p:txBody>
      </p:sp>
      <p:sp>
        <p:nvSpPr>
          <p:cNvPr id="7" name="Title 1"/>
          <p:cNvSpPr>
            <a:spLocks noGrp="1"/>
          </p:cNvSpPr>
          <p:nvPr>
            <p:ph type="title"/>
          </p:nvPr>
        </p:nvSpPr>
        <p:spPr>
          <a:xfrm>
            <a:off x="635408" y="365125"/>
            <a:ext cx="11556592" cy="493519"/>
          </a:xfrm>
          <a:solidFill>
            <a:schemeClr val="accent2"/>
          </a:solidFill>
        </p:spPr>
        <p:txBody>
          <a:bodyPr>
            <a:normAutofit/>
          </a:bodyPr>
          <a:lstStyle/>
          <a:p>
            <a:r>
              <a:rPr lang="en-US" sz="2800" b="1" dirty="0" smtClean="0"/>
              <a:t>Academic Good Practice                                  			Academic Writing</a:t>
            </a:r>
            <a:endParaRPr lang="en-US" sz="2800" b="1" dirty="0"/>
          </a:p>
        </p:txBody>
      </p:sp>
    </p:spTree>
    <p:extLst>
      <p:ext uri="{BB962C8B-B14F-4D97-AF65-F5344CB8AC3E}">
        <p14:creationId xmlns:p14="http://schemas.microsoft.com/office/powerpoint/2010/main" val="19702419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838200" y="365125"/>
            <a:ext cx="11353800" cy="493519"/>
          </a:xfrm>
          <a:solidFill>
            <a:schemeClr val="accent2"/>
          </a:solidFill>
        </p:spPr>
        <p:txBody>
          <a:bodyPr>
            <a:normAutofit/>
          </a:bodyPr>
          <a:lstStyle/>
          <a:p>
            <a:r>
              <a:rPr lang="en-US" sz="2800" b="1" dirty="0" smtClean="0"/>
              <a:t>Academic Good Practice                               		Poster Presentations</a:t>
            </a:r>
            <a:endParaRPr lang="en-US" sz="2800" b="1" dirty="0"/>
          </a:p>
        </p:txBody>
      </p:sp>
      <p:sp>
        <p:nvSpPr>
          <p:cNvPr id="5" name="Rectangle 4"/>
          <p:cNvSpPr/>
          <p:nvPr/>
        </p:nvSpPr>
        <p:spPr>
          <a:xfrm>
            <a:off x="944380" y="1486898"/>
            <a:ext cx="7734925" cy="369332"/>
          </a:xfrm>
          <a:prstGeom prst="rect">
            <a:avLst/>
          </a:prstGeom>
        </p:spPr>
        <p:txBody>
          <a:bodyPr wrap="square">
            <a:spAutoFit/>
          </a:bodyPr>
          <a:lstStyle/>
          <a:p>
            <a:r>
              <a:rPr lang="en-US" dirty="0"/>
              <a:t>https://</a:t>
            </a:r>
            <a:r>
              <a:rPr lang="en-US" dirty="0" err="1"/>
              <a:t>now.ntu.ac.uk</a:t>
            </a:r>
            <a:r>
              <a:rPr lang="en-US" dirty="0"/>
              <a:t>/d2l/le/content/52836/</a:t>
            </a:r>
            <a:r>
              <a:rPr lang="en-US" dirty="0" err="1"/>
              <a:t>viewContent</a:t>
            </a:r>
            <a:r>
              <a:rPr lang="en-US" dirty="0"/>
              <a:t>/1805459/View</a:t>
            </a:r>
          </a:p>
        </p:txBody>
      </p:sp>
    </p:spTree>
    <p:extLst>
      <p:ext uri="{BB962C8B-B14F-4D97-AF65-F5344CB8AC3E}">
        <p14:creationId xmlns:p14="http://schemas.microsoft.com/office/powerpoint/2010/main" val="1807873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838201" y="951476"/>
            <a:ext cx="10189564" cy="646331"/>
          </a:xfrm>
          <a:prstGeom prst="rect">
            <a:avLst/>
          </a:prstGeom>
        </p:spPr>
        <p:txBody>
          <a:bodyPr wrap="square">
            <a:spAutoFit/>
          </a:bodyPr>
          <a:lstStyle/>
          <a:p>
            <a:r>
              <a:rPr lang="en-US" dirty="0">
                <a:solidFill>
                  <a:srgbClr val="252525"/>
                </a:solidFill>
              </a:rPr>
              <a:t>In academic writing, you must strike a balance between being personal in your style (and individual in your thought) and following the conventions of academic writing. For there are rules. S</a:t>
            </a:r>
            <a:r>
              <a:rPr lang="en-US" dirty="0" smtClean="0">
                <a:solidFill>
                  <a:srgbClr val="252525"/>
                </a:solidFill>
              </a:rPr>
              <a:t>ix Tips</a:t>
            </a:r>
            <a:endParaRPr lang="en-US" dirty="0"/>
          </a:p>
        </p:txBody>
      </p:sp>
      <p:sp>
        <p:nvSpPr>
          <p:cNvPr id="5" name="TextBox 4"/>
          <p:cNvSpPr txBox="1"/>
          <p:nvPr/>
        </p:nvSpPr>
        <p:spPr>
          <a:xfrm>
            <a:off x="5786203" y="1841242"/>
            <a:ext cx="6405797" cy="5016758"/>
          </a:xfrm>
          <a:prstGeom prst="rect">
            <a:avLst/>
          </a:prstGeom>
          <a:solidFill>
            <a:schemeClr val="bg1">
              <a:lumMod val="95000"/>
            </a:schemeClr>
          </a:solidFill>
        </p:spPr>
        <p:txBody>
          <a:bodyPr wrap="square" rtlCol="0">
            <a:spAutoFit/>
          </a:bodyPr>
          <a:lstStyle/>
          <a:p>
            <a:pPr marL="342900" indent="-342900">
              <a:buFont typeface="Wingdings" charset="2"/>
              <a:buChar char="ü"/>
            </a:pPr>
            <a:r>
              <a:rPr lang="en-US" sz="2000" dirty="0" smtClean="0"/>
              <a:t>Observe </a:t>
            </a:r>
            <a:r>
              <a:rPr lang="en-US" sz="2000" dirty="0"/>
              <a:t>your </a:t>
            </a:r>
            <a:r>
              <a:rPr lang="en-US" sz="2000" dirty="0" smtClean="0"/>
              <a:t>models and schools of thought. </a:t>
            </a:r>
            <a:r>
              <a:rPr lang="en-US" sz="2000" dirty="0"/>
              <a:t>In academic work, </a:t>
            </a:r>
            <a:r>
              <a:rPr lang="en-US" sz="2000" dirty="0" smtClean="0"/>
              <a:t>you will </a:t>
            </a:r>
            <a:r>
              <a:rPr lang="en-US" sz="2000" dirty="0"/>
              <a:t>be constantly reading. The academic texts that you read </a:t>
            </a:r>
            <a:r>
              <a:rPr lang="en-US" sz="2000" dirty="0" smtClean="0"/>
              <a:t>are </a:t>
            </a:r>
            <a:r>
              <a:rPr lang="en-US" sz="2000" dirty="0"/>
              <a:t>written in the sort of style in which you should be writing</a:t>
            </a:r>
            <a:r>
              <a:rPr lang="en-US" sz="2000" dirty="0" smtClean="0"/>
              <a:t>.</a:t>
            </a:r>
          </a:p>
          <a:p>
            <a:pPr marL="342900" indent="-342900">
              <a:buFont typeface="Wingdings" charset="2"/>
              <a:buChar char="ü"/>
            </a:pPr>
            <a:endParaRPr lang="en-US" sz="2000" dirty="0"/>
          </a:p>
          <a:p>
            <a:pPr marL="342900" indent="-342900">
              <a:buFont typeface="Wingdings" charset="2"/>
              <a:buChar char="ü"/>
            </a:pPr>
            <a:r>
              <a:rPr lang="en-US" sz="2000" dirty="0" smtClean="0"/>
              <a:t>Consider your readers. Do they understand it?</a:t>
            </a:r>
          </a:p>
          <a:p>
            <a:pPr marL="342900" indent="-342900">
              <a:buFont typeface="Wingdings" charset="2"/>
              <a:buChar char="ü"/>
            </a:pPr>
            <a:endParaRPr lang="en-US" sz="2000" dirty="0"/>
          </a:p>
          <a:p>
            <a:pPr marL="342900" indent="-342900">
              <a:buFont typeface="Wingdings" charset="2"/>
              <a:buChar char="ü"/>
            </a:pPr>
            <a:r>
              <a:rPr lang="en-US" sz="2000" dirty="0" smtClean="0"/>
              <a:t>Sound like an authority </a:t>
            </a:r>
          </a:p>
          <a:p>
            <a:pPr marL="342900" indent="-342900">
              <a:buFont typeface="Wingdings" charset="2"/>
              <a:buChar char="ü"/>
            </a:pPr>
            <a:endParaRPr lang="en-US" sz="2000" dirty="0"/>
          </a:p>
          <a:p>
            <a:pPr marL="342900" indent="-342900">
              <a:buFont typeface="Wingdings" charset="2"/>
              <a:buChar char="ü"/>
            </a:pPr>
            <a:r>
              <a:rPr lang="en-US" sz="2000" dirty="0" smtClean="0"/>
              <a:t>Support everything you say with evidence, (research)</a:t>
            </a:r>
          </a:p>
          <a:p>
            <a:endParaRPr lang="en-US" sz="2000" dirty="0" smtClean="0"/>
          </a:p>
          <a:p>
            <a:pPr marL="342900" indent="-342900">
              <a:buFont typeface="Wingdings" charset="2"/>
              <a:buChar char="ü"/>
            </a:pPr>
            <a:r>
              <a:rPr lang="en-US" sz="2000" dirty="0" smtClean="0"/>
              <a:t>Reference other’s work </a:t>
            </a:r>
          </a:p>
          <a:p>
            <a:pPr marL="342900" indent="-342900">
              <a:buFont typeface="Wingdings" charset="2"/>
              <a:buChar char="ü"/>
            </a:pPr>
            <a:endParaRPr lang="en-US" sz="2000" dirty="0" smtClean="0"/>
          </a:p>
          <a:p>
            <a:pPr marL="342900" indent="-342900">
              <a:buFont typeface="Wingdings" charset="2"/>
              <a:buChar char="ü"/>
            </a:pPr>
            <a:r>
              <a:rPr lang="en-US" sz="2000" dirty="0" smtClean="0"/>
              <a:t>Write in the third person - </a:t>
            </a:r>
            <a:r>
              <a:rPr lang="en-US" sz="2000" dirty="0"/>
              <a:t>('it', 'he', 'they' etc.). </a:t>
            </a:r>
            <a:r>
              <a:rPr lang="en-US" sz="2000" dirty="0" smtClean="0"/>
              <a:t>Avoid the first person (</a:t>
            </a:r>
            <a:r>
              <a:rPr lang="en-US" sz="2000" dirty="0"/>
              <a:t>'I', 'me', </a:t>
            </a:r>
            <a:r>
              <a:rPr lang="en-US" sz="2000" dirty="0" smtClean="0"/>
              <a:t>'my’) </a:t>
            </a:r>
            <a:r>
              <a:rPr lang="en-US" sz="2000" dirty="0" err="1" smtClean="0"/>
              <a:t>etc</a:t>
            </a:r>
            <a:endParaRPr lang="en-US" sz="2000" dirty="0" smtClean="0"/>
          </a:p>
          <a:p>
            <a:endParaRPr lang="en-US" sz="2000" dirty="0" smtClean="0"/>
          </a:p>
        </p:txBody>
      </p:sp>
      <p:sp>
        <p:nvSpPr>
          <p:cNvPr id="6" name="Title 1"/>
          <p:cNvSpPr>
            <a:spLocks noGrp="1"/>
          </p:cNvSpPr>
          <p:nvPr>
            <p:ph type="title"/>
          </p:nvPr>
        </p:nvSpPr>
        <p:spPr>
          <a:xfrm>
            <a:off x="838200" y="365125"/>
            <a:ext cx="11353800" cy="493519"/>
          </a:xfrm>
          <a:solidFill>
            <a:schemeClr val="accent2"/>
          </a:solidFill>
        </p:spPr>
        <p:txBody>
          <a:bodyPr>
            <a:normAutofit/>
          </a:bodyPr>
          <a:lstStyle/>
          <a:p>
            <a:r>
              <a:rPr lang="en-US" sz="2800" b="1" dirty="0" smtClean="0"/>
              <a:t>Academic Good Practice                                  			Academic Writing</a:t>
            </a:r>
            <a:endParaRPr lang="en-US" sz="2800" b="1" dirty="0"/>
          </a:p>
        </p:txBody>
      </p:sp>
      <p:pic>
        <p:nvPicPr>
          <p:cNvPr id="1026" name="Picture 2" descr="ractice: The Secret to Making Bad Writing Good (Is Not What You Thin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9369" y="1841242"/>
            <a:ext cx="4826833" cy="5016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670587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37418"/>
            <a:ext cx="10515600" cy="442072"/>
          </a:xfrm>
          <a:solidFill>
            <a:schemeClr val="accent2"/>
          </a:solidFill>
        </p:spPr>
        <p:txBody>
          <a:bodyPr>
            <a:normAutofit fontScale="90000"/>
          </a:bodyPr>
          <a:lstStyle/>
          <a:p>
            <a:r>
              <a:rPr lang="en-US" sz="2800" b="1" smtClean="0"/>
              <a:t>Session </a:t>
            </a:r>
            <a:r>
              <a:rPr lang="en-US" sz="2800" b="1" dirty="0" smtClean="0"/>
              <a:t>Aims and Objectives</a:t>
            </a:r>
            <a:endParaRPr lang="en-US" sz="2800" b="1" dirty="0"/>
          </a:p>
        </p:txBody>
      </p:sp>
      <p:sp>
        <p:nvSpPr>
          <p:cNvPr id="3" name="Content Placeholder 2"/>
          <p:cNvSpPr>
            <a:spLocks noGrp="1"/>
          </p:cNvSpPr>
          <p:nvPr>
            <p:ph idx="1"/>
          </p:nvPr>
        </p:nvSpPr>
        <p:spPr>
          <a:xfrm>
            <a:off x="838200" y="1282390"/>
            <a:ext cx="10515600" cy="4894573"/>
          </a:xfrm>
        </p:spPr>
        <p:txBody>
          <a:bodyPr>
            <a:normAutofit/>
          </a:bodyPr>
          <a:lstStyle/>
          <a:p>
            <a:pPr marL="0" indent="0">
              <a:buNone/>
            </a:pPr>
            <a:r>
              <a:rPr lang="en-US" sz="2400" b="1" dirty="0" smtClean="0"/>
              <a:t>By the end of today you should</a:t>
            </a:r>
            <a:r>
              <a:rPr lang="is-IS" sz="2400" b="1" dirty="0" smtClean="0"/>
              <a:t>…</a:t>
            </a:r>
          </a:p>
          <a:p>
            <a:pPr marL="0" lvl="0" indent="0">
              <a:buNone/>
            </a:pPr>
            <a:endParaRPr lang="en-US" sz="2400" b="1" dirty="0"/>
          </a:p>
          <a:p>
            <a:pPr lvl="0">
              <a:buFont typeface="Arial" charset="0"/>
              <a:buChar char="•"/>
            </a:pPr>
            <a:r>
              <a:rPr lang="en-US" sz="2000" b="1" dirty="0" smtClean="0"/>
              <a:t> </a:t>
            </a:r>
            <a:r>
              <a:rPr lang="en-US" sz="2400" dirty="0" smtClean="0"/>
              <a:t>Understand more about your own learning styles and preferences</a:t>
            </a:r>
          </a:p>
          <a:p>
            <a:pPr lvl="0">
              <a:buFont typeface="Arial" charset="0"/>
              <a:buChar char="•"/>
            </a:pPr>
            <a:endParaRPr lang="en-US" sz="2400" b="1" dirty="0"/>
          </a:p>
          <a:p>
            <a:pPr lvl="0">
              <a:buFont typeface="Arial" charset="0"/>
              <a:buChar char="•"/>
            </a:pPr>
            <a:r>
              <a:rPr lang="en-US" sz="2400" dirty="0" smtClean="0"/>
              <a:t>Know what good study and academic writing looks like at degree level</a:t>
            </a:r>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40007209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2597</TotalTime>
  <Words>1939</Words>
  <Application>Microsoft Macintosh PowerPoint</Application>
  <PresentationFormat>Widescreen</PresentationFormat>
  <Paragraphs>243</Paragraphs>
  <Slides>19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ArialNarrow</vt:lpstr>
      <vt:lpstr>Calibri</vt:lpstr>
      <vt:lpstr>Calibri Light</vt:lpstr>
      <vt:lpstr>Wingdings</vt:lpstr>
      <vt:lpstr>Arial</vt:lpstr>
      <vt:lpstr>Office Theme</vt:lpstr>
      <vt:lpstr>PowerPoint Presentation</vt:lpstr>
      <vt:lpstr>Session Aims and Objectives</vt:lpstr>
      <vt:lpstr>PowerPoint Presentation</vt:lpstr>
      <vt:lpstr>Learning Styles</vt:lpstr>
      <vt:lpstr>Learning Styles</vt:lpstr>
      <vt:lpstr>Academic Good Practice</vt:lpstr>
      <vt:lpstr>Academic Good Practice           Reflective Practice </vt:lpstr>
      <vt:lpstr>Academic Good Practice           Reflective Practice </vt:lpstr>
      <vt:lpstr>Academic Good Practice      Research</vt:lpstr>
      <vt:lpstr>Academic Good Practice      Research</vt:lpstr>
      <vt:lpstr>Academic Good Practice      Critical Evaluation</vt:lpstr>
      <vt:lpstr>Academic Good Practice</vt:lpstr>
      <vt:lpstr>Academic Good Practice      Referencing</vt:lpstr>
      <vt:lpstr>Academic Good Practice       Referencing</vt:lpstr>
      <vt:lpstr>Academic Good Practice                                     Academic Writing</vt:lpstr>
      <vt:lpstr>Academic Good Practice                                     Academic Writing</vt:lpstr>
      <vt:lpstr>Academic Good Practice                                 Poster Presentations</vt:lpstr>
      <vt:lpstr>Academic Good Practice                                     Academic Writing</vt:lpstr>
      <vt:lpstr>Session Aims and Objectives</vt:lpstr>
    </vt:vector>
  </TitlesOfParts>
  <Company/>
  <LinksUpToDate>false</LinksUpToDate>
  <SharedDoc>false</SharedDoc>
  <HyperlinksChanged>false</HyperlinksChanged>
  <AppVersion>15.0027</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Development </dc:title>
  <dc:creator>Amanda Gentle</dc:creator>
  <cp:lastModifiedBy>Amanda Gentle</cp:lastModifiedBy>
  <cp:revision>462</cp:revision>
  <dcterms:created xsi:type="dcterms:W3CDTF">2017-12-08T17:45:03Z</dcterms:created>
  <dcterms:modified xsi:type="dcterms:W3CDTF">2018-11-19T16:40:03Z</dcterms:modified>
</cp:coreProperties>
</file>