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8" r:id="rId3"/>
    <p:sldId id="259" r:id="rId4"/>
    <p:sldId id="265" r:id="rId5"/>
    <p:sldId id="261" r:id="rId6"/>
    <p:sldId id="262" r:id="rId7"/>
    <p:sldId id="263" r:id="rId8"/>
    <p:sldId id="264" r:id="rId9"/>
    <p:sldId id="266" r:id="rId10"/>
    <p:sldId id="267" r:id="rId11"/>
    <p:sldId id="268" r:id="rId12"/>
    <p:sldId id="269" r:id="rId13"/>
    <p:sldId id="2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2547" userDrawn="1">
          <p15:clr>
            <a:srgbClr val="A4A3A4"/>
          </p15:clr>
        </p15:guide>
        <p15:guide id="2"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004253-90B8-4DD0-B711-C485F231673B}" v="1280" dt="2026-07-13T02:16:22.555"/>
    <p1510:client id="{754EFA80-269A-4B18-AC64-52E2CAA4F967}" v="48" dt="2026-07-13T03:09:59.177"/>
    <p1510:client id="{9B389810-B33E-4EDC-9A31-FF5E46646C4E}" v="12" dt="2026-07-13T03:33:20.279"/>
    <p1510:client id="{CEAA65D9-5DAA-4BBD-981F-835915ECE8ED}" v="1" dt="2026-07-13T02:19:16.5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1" d="100"/>
          <a:sy n="101" d="100"/>
        </p:scale>
        <p:origin x="954" y="102"/>
      </p:cViewPr>
      <p:guideLst>
        <p:guide pos="2547"/>
        <p:guide orient="horz"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vidiu Socel" userId="75dfe3cd5c7bae1a" providerId="LiveId" clId="{2912772C-C05C-4418-843F-DAC43933AFEE}"/>
    <pc:docChg chg="undo custSel modSld">
      <pc:chgData name="Ovidiu Socel" userId="75dfe3cd5c7bae1a" providerId="LiveId" clId="{2912772C-C05C-4418-843F-DAC43933AFEE}" dt="2026-07-13T03:38:52.581" v="399" actId="1076"/>
      <pc:docMkLst>
        <pc:docMk/>
      </pc:docMkLst>
      <pc:sldChg chg="addSp delSp modSp mod">
        <pc:chgData name="Ovidiu Socel" userId="75dfe3cd5c7bae1a" providerId="LiveId" clId="{2912772C-C05C-4418-843F-DAC43933AFEE}" dt="2026-07-13T02:28:30.881" v="17" actId="1076"/>
        <pc:sldMkLst>
          <pc:docMk/>
          <pc:sldMk cId="2123756181" sldId="256"/>
        </pc:sldMkLst>
        <pc:picChg chg="add del mod">
          <ac:chgData name="Ovidiu Socel" userId="75dfe3cd5c7bae1a" providerId="LiveId" clId="{2912772C-C05C-4418-843F-DAC43933AFEE}" dt="2026-07-13T02:26:49.863" v="4" actId="931"/>
          <ac:picMkLst>
            <pc:docMk/>
            <pc:sldMk cId="2123756181" sldId="256"/>
            <ac:picMk id="8" creationId="{D9058CE8-5B0D-58AD-E774-972E935655EC}"/>
          </ac:picMkLst>
        </pc:picChg>
        <pc:picChg chg="mod">
          <ac:chgData name="Ovidiu Socel" userId="75dfe3cd5c7bae1a" providerId="LiveId" clId="{2912772C-C05C-4418-843F-DAC43933AFEE}" dt="2026-07-13T02:23:44.793" v="2"/>
          <ac:picMkLst>
            <pc:docMk/>
            <pc:sldMk cId="2123756181" sldId="256"/>
            <ac:picMk id="9" creationId="{ABE08AB2-C4EE-7A0B-3E81-DBF2BF1C9ED2}"/>
          </ac:picMkLst>
        </pc:picChg>
        <pc:picChg chg="add del mod">
          <ac:chgData name="Ovidiu Socel" userId="75dfe3cd5c7bae1a" providerId="LiveId" clId="{2912772C-C05C-4418-843F-DAC43933AFEE}" dt="2026-07-13T02:27:12.827" v="8" actId="931"/>
          <ac:picMkLst>
            <pc:docMk/>
            <pc:sldMk cId="2123756181" sldId="256"/>
            <ac:picMk id="11" creationId="{31BA353F-FBAF-66CE-2B48-7246F725E891}"/>
          </ac:picMkLst>
        </pc:picChg>
        <pc:picChg chg="add mod">
          <ac:chgData name="Ovidiu Socel" userId="75dfe3cd5c7bae1a" providerId="LiveId" clId="{2912772C-C05C-4418-843F-DAC43933AFEE}" dt="2026-07-13T02:28:30.881" v="17" actId="1076"/>
          <ac:picMkLst>
            <pc:docMk/>
            <pc:sldMk cId="2123756181" sldId="256"/>
            <ac:picMk id="15" creationId="{AC272E25-7288-5F04-D9BC-55FD1D19D609}"/>
          </ac:picMkLst>
        </pc:picChg>
      </pc:sldChg>
      <pc:sldChg chg="addSp delSp modSp mod">
        <pc:chgData name="Ovidiu Socel" userId="75dfe3cd5c7bae1a" providerId="LiveId" clId="{2912772C-C05C-4418-843F-DAC43933AFEE}" dt="2026-07-13T02:30:09.410" v="31" actId="478"/>
        <pc:sldMkLst>
          <pc:docMk/>
          <pc:sldMk cId="1114938800" sldId="258"/>
        </pc:sldMkLst>
        <pc:picChg chg="add mod">
          <ac:chgData name="Ovidiu Socel" userId="75dfe3cd5c7bae1a" providerId="LiveId" clId="{2912772C-C05C-4418-843F-DAC43933AFEE}" dt="2026-07-13T02:30:06.985" v="30"/>
          <ac:picMkLst>
            <pc:docMk/>
            <pc:sldMk cId="1114938800" sldId="258"/>
            <ac:picMk id="7" creationId="{864387E8-BDB6-39ED-FA27-361B5B852C4C}"/>
          </ac:picMkLst>
        </pc:picChg>
        <pc:picChg chg="del mod">
          <ac:chgData name="Ovidiu Socel" userId="75dfe3cd5c7bae1a" providerId="LiveId" clId="{2912772C-C05C-4418-843F-DAC43933AFEE}" dt="2026-07-13T02:30:09.410" v="31" actId="478"/>
          <ac:picMkLst>
            <pc:docMk/>
            <pc:sldMk cId="1114938800" sldId="258"/>
            <ac:picMk id="13" creationId="{1C4829DB-DBB9-FDEF-7DF2-A7F5192BE164}"/>
          </ac:picMkLst>
        </pc:picChg>
      </pc:sldChg>
      <pc:sldChg chg="addSp delSp modSp mod">
        <pc:chgData name="Ovidiu Socel" userId="75dfe3cd5c7bae1a" providerId="LiveId" clId="{2912772C-C05C-4418-843F-DAC43933AFEE}" dt="2026-07-13T03:37:58.360" v="396" actId="1076"/>
        <pc:sldMkLst>
          <pc:docMk/>
          <pc:sldMk cId="988550069" sldId="259"/>
        </pc:sldMkLst>
        <pc:spChg chg="mod">
          <ac:chgData name="Ovidiu Socel" userId="75dfe3cd5c7bae1a" providerId="LiveId" clId="{2912772C-C05C-4418-843F-DAC43933AFEE}" dt="2026-07-13T03:37:58.360" v="396" actId="1076"/>
          <ac:spMkLst>
            <pc:docMk/>
            <pc:sldMk cId="988550069" sldId="259"/>
            <ac:spMk id="3" creationId="{F0955F90-52FB-17A1-126B-2F7000CBB79E}"/>
          </ac:spMkLst>
        </pc:spChg>
        <pc:picChg chg="add">
          <ac:chgData name="Ovidiu Socel" userId="75dfe3cd5c7bae1a" providerId="LiveId" clId="{2912772C-C05C-4418-843F-DAC43933AFEE}" dt="2026-07-13T02:30:42.625" v="43" actId="22"/>
          <ac:picMkLst>
            <pc:docMk/>
            <pc:sldMk cId="988550069" sldId="259"/>
            <ac:picMk id="4" creationId="{A57D767C-2D10-84BC-9763-CF3797A22FD4}"/>
          </ac:picMkLst>
        </pc:picChg>
        <pc:picChg chg="del">
          <ac:chgData name="Ovidiu Socel" userId="75dfe3cd5c7bae1a" providerId="LiveId" clId="{2912772C-C05C-4418-843F-DAC43933AFEE}" dt="2026-07-13T02:30:11.814" v="32" actId="478"/>
          <ac:picMkLst>
            <pc:docMk/>
            <pc:sldMk cId="988550069" sldId="259"/>
            <ac:picMk id="12" creationId="{C906B9F5-304F-0300-CBAC-AE682F77FEEB}"/>
          </ac:picMkLst>
        </pc:picChg>
      </pc:sldChg>
      <pc:sldChg chg="addSp delSp mod">
        <pc:chgData name="Ovidiu Socel" userId="75dfe3cd5c7bae1a" providerId="LiveId" clId="{2912772C-C05C-4418-843F-DAC43933AFEE}" dt="2026-07-13T02:30:45.555" v="45" actId="22"/>
        <pc:sldMkLst>
          <pc:docMk/>
          <pc:sldMk cId="676666704" sldId="261"/>
        </pc:sldMkLst>
        <pc:picChg chg="add">
          <ac:chgData name="Ovidiu Socel" userId="75dfe3cd5c7bae1a" providerId="LiveId" clId="{2912772C-C05C-4418-843F-DAC43933AFEE}" dt="2026-07-13T02:30:45.555" v="45" actId="22"/>
          <ac:picMkLst>
            <pc:docMk/>
            <pc:sldMk cId="676666704" sldId="261"/>
            <ac:picMk id="4" creationId="{97654B6F-BA9F-CBA3-457B-2F73121582A8}"/>
          </ac:picMkLst>
        </pc:picChg>
        <pc:picChg chg="del">
          <ac:chgData name="Ovidiu Socel" userId="75dfe3cd5c7bae1a" providerId="LiveId" clId="{2912772C-C05C-4418-843F-DAC43933AFEE}" dt="2026-07-13T02:30:15.311" v="34" actId="478"/>
          <ac:picMkLst>
            <pc:docMk/>
            <pc:sldMk cId="676666704" sldId="261"/>
            <ac:picMk id="8" creationId="{4921AA58-1324-DEE8-2E6D-4A0D63C869D8}"/>
          </ac:picMkLst>
        </pc:picChg>
      </pc:sldChg>
      <pc:sldChg chg="addSp delSp modSp mod modAnim">
        <pc:chgData name="Ovidiu Socel" userId="75dfe3cd5c7bae1a" providerId="LiveId" clId="{2912772C-C05C-4418-843F-DAC43933AFEE}" dt="2026-07-13T03:37:14.513" v="394" actId="1076"/>
        <pc:sldMkLst>
          <pc:docMk/>
          <pc:sldMk cId="2240927184" sldId="262"/>
        </pc:sldMkLst>
        <pc:spChg chg="add mod ord">
          <ac:chgData name="Ovidiu Socel" userId="75dfe3cd5c7bae1a" providerId="LiveId" clId="{2912772C-C05C-4418-843F-DAC43933AFEE}" dt="2026-07-13T03:36:43.276" v="390" actId="1076"/>
          <ac:spMkLst>
            <pc:docMk/>
            <pc:sldMk cId="2240927184" sldId="262"/>
            <ac:spMk id="44" creationId="{7113EACF-00E3-D29F-C267-13D2103E7605}"/>
          </ac:spMkLst>
        </pc:spChg>
        <pc:spChg chg="mod">
          <ac:chgData name="Ovidiu Socel" userId="75dfe3cd5c7bae1a" providerId="LiveId" clId="{2912772C-C05C-4418-843F-DAC43933AFEE}" dt="2026-07-13T03:35:52.991" v="382" actId="1076"/>
          <ac:spMkLst>
            <pc:docMk/>
            <pc:sldMk cId="2240927184" sldId="262"/>
            <ac:spMk id="58" creationId="{4DFF8F0A-E757-B64A-0AA0-63E37401A25C}"/>
          </ac:spMkLst>
        </pc:spChg>
        <pc:spChg chg="mod">
          <ac:chgData name="Ovidiu Socel" userId="75dfe3cd5c7bae1a" providerId="LiveId" clId="{2912772C-C05C-4418-843F-DAC43933AFEE}" dt="2026-07-13T03:36:03.941" v="384" actId="1076"/>
          <ac:spMkLst>
            <pc:docMk/>
            <pc:sldMk cId="2240927184" sldId="262"/>
            <ac:spMk id="60" creationId="{CF98D6BA-EF47-A886-4FCC-8CEF967E50D7}"/>
          </ac:spMkLst>
        </pc:spChg>
        <pc:spChg chg="mod">
          <ac:chgData name="Ovidiu Socel" userId="75dfe3cd5c7bae1a" providerId="LiveId" clId="{2912772C-C05C-4418-843F-DAC43933AFEE}" dt="2026-07-13T03:36:34.237" v="387" actId="1076"/>
          <ac:spMkLst>
            <pc:docMk/>
            <pc:sldMk cId="2240927184" sldId="262"/>
            <ac:spMk id="63" creationId="{F2556E14-03E7-C348-2C2E-A92B3D3E5255}"/>
          </ac:spMkLst>
        </pc:spChg>
        <pc:spChg chg="mod">
          <ac:chgData name="Ovidiu Socel" userId="75dfe3cd5c7bae1a" providerId="LiveId" clId="{2912772C-C05C-4418-843F-DAC43933AFEE}" dt="2026-07-13T03:36:25.623" v="386" actId="1076"/>
          <ac:spMkLst>
            <pc:docMk/>
            <pc:sldMk cId="2240927184" sldId="262"/>
            <ac:spMk id="64" creationId="{E92CD652-2631-D448-CA23-1545ADD7E663}"/>
          </ac:spMkLst>
        </pc:spChg>
        <pc:graphicFrameChg chg="mod modGraphic">
          <ac:chgData name="Ovidiu Socel" userId="75dfe3cd5c7bae1a" providerId="LiveId" clId="{2912772C-C05C-4418-843F-DAC43933AFEE}" dt="2026-07-13T03:35:57.774" v="383" actId="1076"/>
          <ac:graphicFrameMkLst>
            <pc:docMk/>
            <pc:sldMk cId="2240927184" sldId="262"/>
            <ac:graphicFrameMk id="56" creationId="{24916D39-3865-7EEB-F10E-43898B67E8A6}"/>
          </ac:graphicFrameMkLst>
        </pc:graphicFrameChg>
        <pc:picChg chg="add">
          <ac:chgData name="Ovidiu Socel" userId="75dfe3cd5c7bae1a" providerId="LiveId" clId="{2912772C-C05C-4418-843F-DAC43933AFEE}" dt="2026-07-13T02:30:48.389" v="46" actId="22"/>
          <ac:picMkLst>
            <pc:docMk/>
            <pc:sldMk cId="2240927184" sldId="262"/>
            <ac:picMk id="4" creationId="{5679F705-E9CD-4912-1298-A0CFB40EC11A}"/>
          </ac:picMkLst>
        </pc:picChg>
        <pc:picChg chg="add del mod">
          <ac:chgData name="Ovidiu Socel" userId="75dfe3cd5c7bae1a" providerId="LiveId" clId="{2912772C-C05C-4418-843F-DAC43933AFEE}" dt="2026-07-13T02:39:46.695" v="120" actId="478"/>
          <ac:picMkLst>
            <pc:docMk/>
            <pc:sldMk cId="2240927184" sldId="262"/>
            <ac:picMk id="7" creationId="{8E8993CD-FBBB-2FB4-F69C-893D865FD5A3}"/>
          </ac:picMkLst>
        </pc:picChg>
        <pc:picChg chg="del">
          <ac:chgData name="Ovidiu Socel" userId="75dfe3cd5c7bae1a" providerId="LiveId" clId="{2912772C-C05C-4418-843F-DAC43933AFEE}" dt="2026-07-13T02:30:18.952" v="35" actId="478"/>
          <ac:picMkLst>
            <pc:docMk/>
            <pc:sldMk cId="2240927184" sldId="262"/>
            <ac:picMk id="8" creationId="{3392228F-1BE3-D18F-D18B-F393B74CBBA7}"/>
          </ac:picMkLst>
        </pc:picChg>
        <pc:picChg chg="add del mod">
          <ac:chgData name="Ovidiu Socel" userId="75dfe3cd5c7bae1a" providerId="LiveId" clId="{2912772C-C05C-4418-843F-DAC43933AFEE}" dt="2026-07-13T02:44:21.504" v="156" actId="478"/>
          <ac:picMkLst>
            <pc:docMk/>
            <pc:sldMk cId="2240927184" sldId="262"/>
            <ac:picMk id="10" creationId="{797F12B5-EFC3-2FA2-6F96-DE93EE699A7E}"/>
          </ac:picMkLst>
        </pc:picChg>
        <pc:picChg chg="add del mod">
          <ac:chgData name="Ovidiu Socel" userId="75dfe3cd5c7bae1a" providerId="LiveId" clId="{2912772C-C05C-4418-843F-DAC43933AFEE}" dt="2026-07-13T02:33:13.844" v="73" actId="931"/>
          <ac:picMkLst>
            <pc:docMk/>
            <pc:sldMk cId="2240927184" sldId="262"/>
            <ac:picMk id="13" creationId="{A9FD72EE-5DF9-3B2A-9A1D-950D80020F36}"/>
          </ac:picMkLst>
        </pc:picChg>
        <pc:picChg chg="add del mod">
          <ac:chgData name="Ovidiu Socel" userId="75dfe3cd5c7bae1a" providerId="LiveId" clId="{2912772C-C05C-4418-843F-DAC43933AFEE}" dt="2026-07-13T02:42:15.604" v="143" actId="478"/>
          <ac:picMkLst>
            <pc:docMk/>
            <pc:sldMk cId="2240927184" sldId="262"/>
            <ac:picMk id="17" creationId="{2A61105E-DB71-FAB9-04AA-3503E7B0D3B7}"/>
          </ac:picMkLst>
        </pc:picChg>
        <pc:picChg chg="add del mod">
          <ac:chgData name="Ovidiu Socel" userId="75dfe3cd5c7bae1a" providerId="LiveId" clId="{2912772C-C05C-4418-843F-DAC43933AFEE}" dt="2026-07-13T02:48:57.435" v="194" actId="478"/>
          <ac:picMkLst>
            <pc:docMk/>
            <pc:sldMk cId="2240927184" sldId="262"/>
            <ac:picMk id="21" creationId="{718D11AD-CAA9-A5D4-282A-84D5F6FCFE8C}"/>
          </ac:picMkLst>
        </pc:picChg>
        <pc:picChg chg="add del mod">
          <ac:chgData name="Ovidiu Socel" userId="75dfe3cd5c7bae1a" providerId="LiveId" clId="{2912772C-C05C-4418-843F-DAC43933AFEE}" dt="2026-07-13T02:55:07.457" v="284" actId="478"/>
          <ac:picMkLst>
            <pc:docMk/>
            <pc:sldMk cId="2240927184" sldId="262"/>
            <ac:picMk id="25" creationId="{B4E93A6F-150C-21EB-84BA-739A04C74F2C}"/>
          </ac:picMkLst>
        </pc:picChg>
        <pc:picChg chg="add del mod">
          <ac:chgData name="Ovidiu Socel" userId="75dfe3cd5c7bae1a" providerId="LiveId" clId="{2912772C-C05C-4418-843F-DAC43933AFEE}" dt="2026-07-13T02:55:06.863" v="283" actId="478"/>
          <ac:picMkLst>
            <pc:docMk/>
            <pc:sldMk cId="2240927184" sldId="262"/>
            <ac:picMk id="27" creationId="{9D5A6E5C-F83D-8039-135C-5074BFBD8C04}"/>
          </ac:picMkLst>
        </pc:picChg>
        <pc:picChg chg="add del mod">
          <ac:chgData name="Ovidiu Socel" userId="75dfe3cd5c7bae1a" providerId="LiveId" clId="{2912772C-C05C-4418-843F-DAC43933AFEE}" dt="2026-07-13T02:45:07.146" v="160" actId="931"/>
          <ac:picMkLst>
            <pc:docMk/>
            <pc:sldMk cId="2240927184" sldId="262"/>
            <ac:picMk id="29" creationId="{2023FFD9-69B8-E501-7775-89FCC70D377B}"/>
          </ac:picMkLst>
        </pc:picChg>
        <pc:picChg chg="add del mod">
          <ac:chgData name="Ovidiu Socel" userId="75dfe3cd5c7bae1a" providerId="LiveId" clId="{2912772C-C05C-4418-843F-DAC43933AFEE}" dt="2026-07-13T02:55:05.045" v="281" actId="478"/>
          <ac:picMkLst>
            <pc:docMk/>
            <pc:sldMk cId="2240927184" sldId="262"/>
            <ac:picMk id="31" creationId="{33407240-5931-5763-8C07-26FE32E3ABD4}"/>
          </ac:picMkLst>
        </pc:picChg>
        <pc:picChg chg="add del mod">
          <ac:chgData name="Ovidiu Socel" userId="75dfe3cd5c7bae1a" providerId="LiveId" clId="{2912772C-C05C-4418-843F-DAC43933AFEE}" dt="2026-07-13T02:47:31.225" v="181" actId="931"/>
          <ac:picMkLst>
            <pc:docMk/>
            <pc:sldMk cId="2240927184" sldId="262"/>
            <ac:picMk id="33" creationId="{A5A2C3C4-84B9-42DC-C932-8B65EC51D25F}"/>
          </ac:picMkLst>
        </pc:picChg>
        <pc:picChg chg="add del mod">
          <ac:chgData name="Ovidiu Socel" userId="75dfe3cd5c7bae1a" providerId="LiveId" clId="{2912772C-C05C-4418-843F-DAC43933AFEE}" dt="2026-07-13T02:55:06.017" v="282" actId="478"/>
          <ac:picMkLst>
            <pc:docMk/>
            <pc:sldMk cId="2240927184" sldId="262"/>
            <ac:picMk id="35" creationId="{751B60F8-C682-814B-DA2A-3C726DDF7DF4}"/>
          </ac:picMkLst>
        </pc:picChg>
        <pc:picChg chg="add mod ord">
          <ac:chgData name="Ovidiu Socel" userId="75dfe3cd5c7bae1a" providerId="LiveId" clId="{2912772C-C05C-4418-843F-DAC43933AFEE}" dt="2026-07-13T03:37:14.513" v="394" actId="1076"/>
          <ac:picMkLst>
            <pc:docMk/>
            <pc:sldMk cId="2240927184" sldId="262"/>
            <ac:picMk id="37" creationId="{87567826-52CC-DA41-37DB-30F2731219BD}"/>
          </ac:picMkLst>
        </pc:picChg>
        <pc:picChg chg="add mod ord">
          <ac:chgData name="Ovidiu Socel" userId="75dfe3cd5c7bae1a" providerId="LiveId" clId="{2912772C-C05C-4418-843F-DAC43933AFEE}" dt="2026-07-13T03:36:56.257" v="392" actId="1076"/>
          <ac:picMkLst>
            <pc:docMk/>
            <pc:sldMk cId="2240927184" sldId="262"/>
            <ac:picMk id="39" creationId="{680C36FF-6117-9616-D997-AB95F5FAF4EE}"/>
          </ac:picMkLst>
        </pc:picChg>
        <pc:picChg chg="add mod ord">
          <ac:chgData name="Ovidiu Socel" userId="75dfe3cd5c7bae1a" providerId="LiveId" clId="{2912772C-C05C-4418-843F-DAC43933AFEE}" dt="2026-07-13T03:37:08.885" v="393" actId="1076"/>
          <ac:picMkLst>
            <pc:docMk/>
            <pc:sldMk cId="2240927184" sldId="262"/>
            <ac:picMk id="41" creationId="{C41FB17D-CB23-AAF9-4111-ED512478C809}"/>
          </ac:picMkLst>
        </pc:picChg>
        <pc:picChg chg="add mod ord">
          <ac:chgData name="Ovidiu Socel" userId="75dfe3cd5c7bae1a" providerId="LiveId" clId="{2912772C-C05C-4418-843F-DAC43933AFEE}" dt="2026-07-13T03:36:52.114" v="391" actId="1076"/>
          <ac:picMkLst>
            <pc:docMk/>
            <pc:sldMk cId="2240927184" sldId="262"/>
            <ac:picMk id="43" creationId="{81E0B2DB-D06C-2642-1405-A0B8D8143EF7}"/>
          </ac:picMkLst>
        </pc:picChg>
      </pc:sldChg>
      <pc:sldChg chg="addSp delSp modSp mod">
        <pc:chgData name="Ovidiu Socel" userId="75dfe3cd5c7bae1a" providerId="LiveId" clId="{2912772C-C05C-4418-843F-DAC43933AFEE}" dt="2026-07-13T03:37:47.336" v="395" actId="1076"/>
        <pc:sldMkLst>
          <pc:docMk/>
          <pc:sldMk cId="847440603" sldId="263"/>
        </pc:sldMkLst>
        <pc:spChg chg="mod">
          <ac:chgData name="Ovidiu Socel" userId="75dfe3cd5c7bae1a" providerId="LiveId" clId="{2912772C-C05C-4418-843F-DAC43933AFEE}" dt="2026-07-13T03:37:47.336" v="395" actId="1076"/>
          <ac:spMkLst>
            <pc:docMk/>
            <pc:sldMk cId="847440603" sldId="263"/>
            <ac:spMk id="8" creationId="{FD4095FC-FD61-13E3-D2E2-B736F79758DF}"/>
          </ac:spMkLst>
        </pc:spChg>
        <pc:picChg chg="add">
          <ac:chgData name="Ovidiu Socel" userId="75dfe3cd5c7bae1a" providerId="LiveId" clId="{2912772C-C05C-4418-843F-DAC43933AFEE}" dt="2026-07-13T02:30:49.457" v="47" actId="22"/>
          <ac:picMkLst>
            <pc:docMk/>
            <pc:sldMk cId="847440603" sldId="263"/>
            <ac:picMk id="5" creationId="{C9078ED4-9A0B-DF84-245D-D6D3BF7BD160}"/>
          </ac:picMkLst>
        </pc:picChg>
        <pc:picChg chg="del">
          <ac:chgData name="Ovidiu Socel" userId="75dfe3cd5c7bae1a" providerId="LiveId" clId="{2912772C-C05C-4418-843F-DAC43933AFEE}" dt="2026-07-13T02:30:20.609" v="36" actId="478"/>
          <ac:picMkLst>
            <pc:docMk/>
            <pc:sldMk cId="847440603" sldId="263"/>
            <ac:picMk id="17" creationId="{46087F8C-4F51-C78E-6D7C-BECE8A7566E9}"/>
          </ac:picMkLst>
        </pc:picChg>
      </pc:sldChg>
      <pc:sldChg chg="addSp delSp mod">
        <pc:chgData name="Ovidiu Socel" userId="75dfe3cd5c7bae1a" providerId="LiveId" clId="{2912772C-C05C-4418-843F-DAC43933AFEE}" dt="2026-07-13T02:30:50.410" v="48" actId="22"/>
        <pc:sldMkLst>
          <pc:docMk/>
          <pc:sldMk cId="2759469540" sldId="264"/>
        </pc:sldMkLst>
        <pc:picChg chg="add">
          <ac:chgData name="Ovidiu Socel" userId="75dfe3cd5c7bae1a" providerId="LiveId" clId="{2912772C-C05C-4418-843F-DAC43933AFEE}" dt="2026-07-13T02:30:50.410" v="48" actId="22"/>
          <ac:picMkLst>
            <pc:docMk/>
            <pc:sldMk cId="2759469540" sldId="264"/>
            <ac:picMk id="5" creationId="{48703221-0F07-8174-1381-918EC9E5EEB8}"/>
          </ac:picMkLst>
        </pc:picChg>
        <pc:picChg chg="del">
          <ac:chgData name="Ovidiu Socel" userId="75dfe3cd5c7bae1a" providerId="LiveId" clId="{2912772C-C05C-4418-843F-DAC43933AFEE}" dt="2026-07-13T02:30:22.932" v="37" actId="478"/>
          <ac:picMkLst>
            <pc:docMk/>
            <pc:sldMk cId="2759469540" sldId="264"/>
            <ac:picMk id="9" creationId="{C87E27CA-393C-B7C1-6EB1-1357A9202B70}"/>
          </ac:picMkLst>
        </pc:picChg>
      </pc:sldChg>
      <pc:sldChg chg="addSp delSp modSp mod">
        <pc:chgData name="Ovidiu Socel" userId="75dfe3cd5c7bae1a" providerId="LiveId" clId="{2912772C-C05C-4418-843F-DAC43933AFEE}" dt="2026-07-13T03:38:11.828" v="397" actId="1076"/>
        <pc:sldMkLst>
          <pc:docMk/>
          <pc:sldMk cId="1556502483" sldId="265"/>
        </pc:sldMkLst>
        <pc:spChg chg="mod">
          <ac:chgData name="Ovidiu Socel" userId="75dfe3cd5c7bae1a" providerId="LiveId" clId="{2912772C-C05C-4418-843F-DAC43933AFEE}" dt="2026-07-13T03:38:11.828" v="397" actId="1076"/>
          <ac:spMkLst>
            <pc:docMk/>
            <pc:sldMk cId="1556502483" sldId="265"/>
            <ac:spMk id="3" creationId="{5CF6D9EF-73A4-4192-37B8-5674F00B35C2}"/>
          </ac:spMkLst>
        </pc:spChg>
        <pc:spChg chg="mod">
          <ac:chgData name="Ovidiu Socel" userId="75dfe3cd5c7bae1a" providerId="LiveId" clId="{2912772C-C05C-4418-843F-DAC43933AFEE}" dt="2026-07-13T03:35:39.226" v="381" actId="1076"/>
          <ac:spMkLst>
            <pc:docMk/>
            <pc:sldMk cId="1556502483" sldId="265"/>
            <ac:spMk id="11" creationId="{1AB5A619-25A3-8459-E9C5-E4CC430E2DC9}"/>
          </ac:spMkLst>
        </pc:spChg>
        <pc:picChg chg="add">
          <ac:chgData name="Ovidiu Socel" userId="75dfe3cd5c7bae1a" providerId="LiveId" clId="{2912772C-C05C-4418-843F-DAC43933AFEE}" dt="2026-07-13T02:30:44.469" v="44" actId="22"/>
          <ac:picMkLst>
            <pc:docMk/>
            <pc:sldMk cId="1556502483" sldId="265"/>
            <ac:picMk id="4" creationId="{A9151F87-5500-59EF-DB32-3D36B121772D}"/>
          </ac:picMkLst>
        </pc:picChg>
        <pc:picChg chg="del">
          <ac:chgData name="Ovidiu Socel" userId="75dfe3cd5c7bae1a" providerId="LiveId" clId="{2912772C-C05C-4418-843F-DAC43933AFEE}" dt="2026-07-13T02:30:13.700" v="33" actId="478"/>
          <ac:picMkLst>
            <pc:docMk/>
            <pc:sldMk cId="1556502483" sldId="265"/>
            <ac:picMk id="10" creationId="{2BFC5C32-14E6-6AA4-F374-3F270F5FDA52}"/>
          </ac:picMkLst>
        </pc:picChg>
      </pc:sldChg>
      <pc:sldChg chg="addSp delSp mod">
        <pc:chgData name="Ovidiu Socel" userId="75dfe3cd5c7bae1a" providerId="LiveId" clId="{2912772C-C05C-4418-843F-DAC43933AFEE}" dt="2026-07-13T02:30:51.562" v="49" actId="22"/>
        <pc:sldMkLst>
          <pc:docMk/>
          <pc:sldMk cId="143683438" sldId="266"/>
        </pc:sldMkLst>
        <pc:picChg chg="add">
          <ac:chgData name="Ovidiu Socel" userId="75dfe3cd5c7bae1a" providerId="LiveId" clId="{2912772C-C05C-4418-843F-DAC43933AFEE}" dt="2026-07-13T02:30:51.562" v="49" actId="22"/>
          <ac:picMkLst>
            <pc:docMk/>
            <pc:sldMk cId="143683438" sldId="266"/>
            <ac:picMk id="4" creationId="{FD45A37C-1542-2EDB-C1B9-7C6E4BC7274D}"/>
          </ac:picMkLst>
        </pc:picChg>
        <pc:picChg chg="del">
          <ac:chgData name="Ovidiu Socel" userId="75dfe3cd5c7bae1a" providerId="LiveId" clId="{2912772C-C05C-4418-843F-DAC43933AFEE}" dt="2026-07-13T02:30:24.646" v="38" actId="478"/>
          <ac:picMkLst>
            <pc:docMk/>
            <pc:sldMk cId="143683438" sldId="266"/>
            <ac:picMk id="9" creationId="{2BD4987A-3838-1D12-7E3E-71D635288D1C}"/>
          </ac:picMkLst>
        </pc:picChg>
      </pc:sldChg>
      <pc:sldChg chg="addSp delSp mod">
        <pc:chgData name="Ovidiu Socel" userId="75dfe3cd5c7bae1a" providerId="LiveId" clId="{2912772C-C05C-4418-843F-DAC43933AFEE}" dt="2026-07-13T02:30:54.051" v="50" actId="22"/>
        <pc:sldMkLst>
          <pc:docMk/>
          <pc:sldMk cId="215603836" sldId="267"/>
        </pc:sldMkLst>
        <pc:picChg chg="add">
          <ac:chgData name="Ovidiu Socel" userId="75dfe3cd5c7bae1a" providerId="LiveId" clId="{2912772C-C05C-4418-843F-DAC43933AFEE}" dt="2026-07-13T02:30:54.051" v="50" actId="22"/>
          <ac:picMkLst>
            <pc:docMk/>
            <pc:sldMk cId="215603836" sldId="267"/>
            <ac:picMk id="6" creationId="{4D1F64FC-FA20-4613-5A13-8C9D039880CB}"/>
          </ac:picMkLst>
        </pc:picChg>
        <pc:picChg chg="del">
          <ac:chgData name="Ovidiu Socel" userId="75dfe3cd5c7bae1a" providerId="LiveId" clId="{2912772C-C05C-4418-843F-DAC43933AFEE}" dt="2026-07-13T02:30:29.578" v="40" actId="478"/>
          <ac:picMkLst>
            <pc:docMk/>
            <pc:sldMk cId="215603836" sldId="267"/>
            <ac:picMk id="13" creationId="{54F83BA4-5743-6760-BE5D-6FA9272889DB}"/>
          </ac:picMkLst>
        </pc:picChg>
      </pc:sldChg>
      <pc:sldChg chg="addSp delSp modSp mod">
        <pc:chgData name="Ovidiu Socel" userId="75dfe3cd5c7bae1a" providerId="LiveId" clId="{2912772C-C05C-4418-843F-DAC43933AFEE}" dt="2026-07-13T03:38:44.302" v="398" actId="1076"/>
        <pc:sldMkLst>
          <pc:docMk/>
          <pc:sldMk cId="433943318" sldId="268"/>
        </pc:sldMkLst>
        <pc:spChg chg="mod">
          <ac:chgData name="Ovidiu Socel" userId="75dfe3cd5c7bae1a" providerId="LiveId" clId="{2912772C-C05C-4418-843F-DAC43933AFEE}" dt="2026-07-13T03:34:38.269" v="374" actId="1076"/>
          <ac:spMkLst>
            <pc:docMk/>
            <pc:sldMk cId="433943318" sldId="268"/>
            <ac:spMk id="6" creationId="{5216492C-67FA-8543-85B9-C78D1C0EBE67}"/>
          </ac:spMkLst>
        </pc:spChg>
        <pc:spChg chg="mod">
          <ac:chgData name="Ovidiu Socel" userId="75dfe3cd5c7bae1a" providerId="LiveId" clId="{2912772C-C05C-4418-843F-DAC43933AFEE}" dt="2026-07-13T03:38:44.302" v="398" actId="1076"/>
          <ac:spMkLst>
            <pc:docMk/>
            <pc:sldMk cId="433943318" sldId="268"/>
            <ac:spMk id="7" creationId="{9D349770-F175-37E6-8223-D975CD51A37A}"/>
          </ac:spMkLst>
        </pc:spChg>
        <pc:spChg chg="mod">
          <ac:chgData name="Ovidiu Socel" userId="75dfe3cd5c7bae1a" providerId="LiveId" clId="{2912772C-C05C-4418-843F-DAC43933AFEE}" dt="2026-07-13T03:34:48.396" v="377" actId="1076"/>
          <ac:spMkLst>
            <pc:docMk/>
            <pc:sldMk cId="433943318" sldId="268"/>
            <ac:spMk id="9" creationId="{46851F6F-E54F-9512-E0AE-0E091C8D9A8D}"/>
          </ac:spMkLst>
        </pc:spChg>
        <pc:picChg chg="add">
          <ac:chgData name="Ovidiu Socel" userId="75dfe3cd5c7bae1a" providerId="LiveId" clId="{2912772C-C05C-4418-843F-DAC43933AFEE}" dt="2026-07-13T02:30:55.269" v="51" actId="22"/>
          <ac:picMkLst>
            <pc:docMk/>
            <pc:sldMk cId="433943318" sldId="268"/>
            <ac:picMk id="4" creationId="{6C7A9C2C-4860-9E31-24A3-510CEC68C250}"/>
          </ac:picMkLst>
        </pc:picChg>
        <pc:picChg chg="del">
          <ac:chgData name="Ovidiu Socel" userId="75dfe3cd5c7bae1a" providerId="LiveId" clId="{2912772C-C05C-4418-843F-DAC43933AFEE}" dt="2026-07-13T02:30:31.323" v="41" actId="478"/>
          <ac:picMkLst>
            <pc:docMk/>
            <pc:sldMk cId="433943318" sldId="268"/>
            <ac:picMk id="11" creationId="{5CEFED37-1084-CCD1-D508-1CC22A3F8451}"/>
          </ac:picMkLst>
        </pc:picChg>
      </pc:sldChg>
      <pc:sldChg chg="addSp delSp modSp mod">
        <pc:chgData name="Ovidiu Socel" userId="75dfe3cd5c7bae1a" providerId="LiveId" clId="{2912772C-C05C-4418-843F-DAC43933AFEE}" dt="2026-07-13T03:38:52.581" v="399" actId="1076"/>
        <pc:sldMkLst>
          <pc:docMk/>
          <pc:sldMk cId="4066045215" sldId="269"/>
        </pc:sldMkLst>
        <pc:spChg chg="mod">
          <ac:chgData name="Ovidiu Socel" userId="75dfe3cd5c7bae1a" providerId="LiveId" clId="{2912772C-C05C-4418-843F-DAC43933AFEE}" dt="2026-07-13T03:35:08.285" v="378" actId="1076"/>
          <ac:spMkLst>
            <pc:docMk/>
            <pc:sldMk cId="4066045215" sldId="269"/>
            <ac:spMk id="4" creationId="{AA770B57-30C1-5E07-F127-43222286199A}"/>
          </ac:spMkLst>
        </pc:spChg>
        <pc:spChg chg="mod">
          <ac:chgData name="Ovidiu Socel" userId="75dfe3cd5c7bae1a" providerId="LiveId" clId="{2912772C-C05C-4418-843F-DAC43933AFEE}" dt="2026-07-13T03:35:13.300" v="379" actId="1076"/>
          <ac:spMkLst>
            <pc:docMk/>
            <pc:sldMk cId="4066045215" sldId="269"/>
            <ac:spMk id="7" creationId="{C67208AA-7955-E4B4-D435-90C046B3FEDF}"/>
          </ac:spMkLst>
        </pc:spChg>
        <pc:spChg chg="mod">
          <ac:chgData name="Ovidiu Socel" userId="75dfe3cd5c7bae1a" providerId="LiveId" clId="{2912772C-C05C-4418-843F-DAC43933AFEE}" dt="2026-07-13T03:38:52.581" v="399" actId="1076"/>
          <ac:spMkLst>
            <pc:docMk/>
            <pc:sldMk cId="4066045215" sldId="269"/>
            <ac:spMk id="8" creationId="{32FFFC9B-B389-DF0A-5C9F-6C6ECCE5BB2B}"/>
          </ac:spMkLst>
        </pc:spChg>
        <pc:picChg chg="add">
          <ac:chgData name="Ovidiu Socel" userId="75dfe3cd5c7bae1a" providerId="LiveId" clId="{2912772C-C05C-4418-843F-DAC43933AFEE}" dt="2026-07-13T02:30:56.246" v="52" actId="22"/>
          <ac:picMkLst>
            <pc:docMk/>
            <pc:sldMk cId="4066045215" sldId="269"/>
            <ac:picMk id="5" creationId="{B95F9786-4B53-DFD1-13B0-56BF486042A8}"/>
          </ac:picMkLst>
        </pc:picChg>
        <pc:picChg chg="del">
          <ac:chgData name="Ovidiu Socel" userId="75dfe3cd5c7bae1a" providerId="LiveId" clId="{2912772C-C05C-4418-843F-DAC43933AFEE}" dt="2026-07-13T02:30:33.283" v="42" actId="478"/>
          <ac:picMkLst>
            <pc:docMk/>
            <pc:sldMk cId="4066045215" sldId="269"/>
            <ac:picMk id="11" creationId="{3B31F529-F161-9DD8-746D-A4E39BC9725D}"/>
          </ac:picMkLst>
        </pc:picChg>
      </pc:sldChg>
      <pc:sldChg chg="addSp delSp modSp mod">
        <pc:chgData name="Ovidiu Socel" userId="75dfe3cd5c7bae1a" providerId="LiveId" clId="{2912772C-C05C-4418-843F-DAC43933AFEE}" dt="2026-07-13T03:33:20.279" v="369" actId="20577"/>
        <pc:sldMkLst>
          <pc:docMk/>
          <pc:sldMk cId="3845827803" sldId="270"/>
        </pc:sldMkLst>
        <pc:spChg chg="mod">
          <ac:chgData name="Ovidiu Socel" userId="75dfe3cd5c7bae1a" providerId="LiveId" clId="{2912772C-C05C-4418-843F-DAC43933AFEE}" dt="2026-07-13T03:33:20.279" v="369" actId="20577"/>
          <ac:spMkLst>
            <pc:docMk/>
            <pc:sldMk cId="3845827803" sldId="270"/>
            <ac:spMk id="8" creationId="{28BBD3ED-4570-EABA-A4D1-05A39C3CB300}"/>
          </ac:spMkLst>
        </pc:spChg>
        <pc:picChg chg="add">
          <ac:chgData name="Ovidiu Socel" userId="75dfe3cd5c7bae1a" providerId="LiveId" clId="{2912772C-C05C-4418-843F-DAC43933AFEE}" dt="2026-07-13T02:30:58.421" v="53" actId="22"/>
          <ac:picMkLst>
            <pc:docMk/>
            <pc:sldMk cId="3845827803" sldId="270"/>
            <ac:picMk id="4" creationId="{9C4B7ECA-6A5D-4D85-B304-9D3DA1D7676F}"/>
          </ac:picMkLst>
        </pc:picChg>
        <pc:picChg chg="del">
          <ac:chgData name="Ovidiu Socel" userId="75dfe3cd5c7bae1a" providerId="LiveId" clId="{2912772C-C05C-4418-843F-DAC43933AFEE}" dt="2026-07-13T02:30:27.154" v="39" actId="478"/>
          <ac:picMkLst>
            <pc:docMk/>
            <pc:sldMk cId="3845827803" sldId="270"/>
            <ac:picMk id="9" creationId="{5CE55A03-8484-62E1-7C24-3DC7A6CBEB17}"/>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937F35-ED31-438E-8D6E-78A0D3878A1A}" type="datetimeFigureOut">
              <a:rPr lang="en-GB" smtClean="0"/>
              <a:t>13/07/2026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C0643E-319C-4F05-B318-5BE8C2235680}" type="slidenum">
              <a:rPr lang="en-GB" smtClean="0"/>
              <a:t>‹#›</a:t>
            </a:fld>
            <a:endParaRPr lang="en-GB"/>
          </a:p>
        </p:txBody>
      </p:sp>
    </p:spTree>
    <p:extLst>
      <p:ext uri="{BB962C8B-B14F-4D97-AF65-F5344CB8AC3E}">
        <p14:creationId xmlns:p14="http://schemas.microsoft.com/office/powerpoint/2010/main" val="67079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everyone. Today, I will present my Entrepreneurial Business Plan, which focuses on a strategic analysis of Airbnb Inc. This presentation summarises the key findings from my business plan, including the company's business model, competitive environment, marketing strategy, financial performance and recommendations for future growth.</a:t>
            </a:r>
          </a:p>
        </p:txBody>
      </p:sp>
      <p:sp>
        <p:nvSpPr>
          <p:cNvPr id="4" name="Slide Number Placeholder 3"/>
          <p:cNvSpPr>
            <a:spLocks noGrp="1"/>
          </p:cNvSpPr>
          <p:nvPr>
            <p:ph type="sldNum" sz="quarter" idx="5"/>
          </p:nvPr>
        </p:nvSpPr>
        <p:spPr/>
        <p:txBody>
          <a:bodyPr/>
          <a:lstStyle/>
          <a:p>
            <a:fld id="{4FC0643E-319C-4F05-B318-5BE8C2235680}" type="slidenum">
              <a:rPr lang="en-GB" smtClean="0"/>
              <a:t>1</a:t>
            </a:fld>
            <a:endParaRPr lang="en-GB"/>
          </a:p>
        </p:txBody>
      </p:sp>
    </p:spTree>
    <p:extLst>
      <p:ext uri="{BB962C8B-B14F-4D97-AF65-F5344CB8AC3E}">
        <p14:creationId xmlns:p14="http://schemas.microsoft.com/office/powerpoint/2010/main" val="30515138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Moving to </a:t>
            </a:r>
            <a:r>
              <a:rPr lang="en-GB" b="1" dirty="0"/>
              <a:t>Slide 2</a:t>
            </a:r>
            <a:r>
              <a:rPr lang="en-GB" dirty="0"/>
              <a:t>, this section introduces the business concept developed in the business plan. Airbnb was founded in 2008 as a peer-to-peer accommodation platform that connects hosts with travellers through an asset-light business model. This overview also highlights the company's scalability and the key characteristics that differentiate Airbnb from traditional hotel businesses.</a:t>
            </a:r>
          </a:p>
        </p:txBody>
      </p:sp>
      <p:sp>
        <p:nvSpPr>
          <p:cNvPr id="4" name="Slide Number Placeholder 3"/>
          <p:cNvSpPr>
            <a:spLocks noGrp="1"/>
          </p:cNvSpPr>
          <p:nvPr>
            <p:ph type="sldNum" sz="quarter" idx="5"/>
          </p:nvPr>
        </p:nvSpPr>
        <p:spPr/>
        <p:txBody>
          <a:bodyPr/>
          <a:lstStyle/>
          <a:p>
            <a:fld id="{4FC0643E-319C-4F05-B318-5BE8C2235680}" type="slidenum">
              <a:rPr lang="en-GB" smtClean="0"/>
              <a:t>2</a:t>
            </a:fld>
            <a:endParaRPr lang="en-GB"/>
          </a:p>
        </p:txBody>
      </p:sp>
    </p:spTree>
    <p:extLst>
      <p:ext uri="{BB962C8B-B14F-4D97-AF65-F5344CB8AC3E}">
        <p14:creationId xmlns:p14="http://schemas.microsoft.com/office/powerpoint/2010/main" val="28676813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a:t>
            </a:r>
            <a:r>
              <a:rPr lang="en-GB" b="1" dirty="0"/>
              <a:t>Slide 3</a:t>
            </a:r>
            <a:r>
              <a:rPr lang="en-GB" dirty="0"/>
              <a:t>, the business plan explains Airbnb's core products and services. The company offers accommodation, Airbnb Experiences and a secure digital platform that supports online bookings, verified user profiles and secure payments. Together, these services create customer value while supporting trust and platform growth.</a:t>
            </a:r>
          </a:p>
        </p:txBody>
      </p:sp>
      <p:sp>
        <p:nvSpPr>
          <p:cNvPr id="4" name="Slide Number Placeholder 3"/>
          <p:cNvSpPr>
            <a:spLocks noGrp="1"/>
          </p:cNvSpPr>
          <p:nvPr>
            <p:ph type="sldNum" sz="quarter" idx="5"/>
          </p:nvPr>
        </p:nvSpPr>
        <p:spPr/>
        <p:txBody>
          <a:bodyPr/>
          <a:lstStyle/>
          <a:p>
            <a:fld id="{4FC0643E-319C-4F05-B318-5BE8C2235680}" type="slidenum">
              <a:rPr lang="en-GB" smtClean="0"/>
              <a:t>3</a:t>
            </a:fld>
            <a:endParaRPr lang="en-GB"/>
          </a:p>
        </p:txBody>
      </p:sp>
    </p:spTree>
    <p:extLst>
      <p:ext uri="{BB962C8B-B14F-4D97-AF65-F5344CB8AC3E}">
        <p14:creationId xmlns:p14="http://schemas.microsoft.com/office/powerpoint/2010/main" val="4992489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75A978-DE67-6BA0-2164-79706D5548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6689C9-78CC-0DE9-4676-39722F6C86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E1CB68-B9BA-B4FE-0552-9E57319A1FEE}"/>
              </a:ext>
            </a:extLst>
          </p:cNvPr>
          <p:cNvSpPr>
            <a:spLocks noGrp="1"/>
          </p:cNvSpPr>
          <p:nvPr>
            <p:ph type="body" idx="1"/>
          </p:nvPr>
        </p:nvSpPr>
        <p:spPr/>
        <p:txBody>
          <a:bodyPr/>
          <a:lstStyle/>
          <a:p>
            <a:r>
              <a:rPr lang="en-GB" dirty="0"/>
              <a:t>Moving to </a:t>
            </a:r>
            <a:r>
              <a:rPr lang="en-GB" b="1" dirty="0"/>
              <a:t>Slide 4</a:t>
            </a:r>
            <a:r>
              <a:rPr lang="en-GB" dirty="0"/>
              <a:t>, this section presents the business objectives identified in the business plan. The short-term objectives focus on customer satisfaction and platform improvement, while the long-term objectives emphasise sustainable growth, innovation and stakeholder value. The Unique Selling Proposition demonstrates how Airbnb differentiates itself through authentic experiences, an asset-light model and global scalability.</a:t>
            </a:r>
          </a:p>
        </p:txBody>
      </p:sp>
      <p:sp>
        <p:nvSpPr>
          <p:cNvPr id="4" name="Slide Number Placeholder 3">
            <a:extLst>
              <a:ext uri="{FF2B5EF4-FFF2-40B4-BE49-F238E27FC236}">
                <a16:creationId xmlns:a16="http://schemas.microsoft.com/office/drawing/2014/main" id="{F12C13DF-79E7-FC44-4E41-9565773A0CAE}"/>
              </a:ext>
            </a:extLst>
          </p:cNvPr>
          <p:cNvSpPr>
            <a:spLocks noGrp="1"/>
          </p:cNvSpPr>
          <p:nvPr>
            <p:ph type="sldNum" sz="quarter" idx="5"/>
          </p:nvPr>
        </p:nvSpPr>
        <p:spPr/>
        <p:txBody>
          <a:bodyPr/>
          <a:lstStyle/>
          <a:p>
            <a:fld id="{4FC0643E-319C-4F05-B318-5BE8C2235680}" type="slidenum">
              <a:rPr lang="en-GB" smtClean="0"/>
              <a:t>4</a:t>
            </a:fld>
            <a:endParaRPr lang="en-GB"/>
          </a:p>
        </p:txBody>
      </p:sp>
    </p:spTree>
    <p:extLst>
      <p:ext uri="{BB962C8B-B14F-4D97-AF65-F5344CB8AC3E}">
        <p14:creationId xmlns:p14="http://schemas.microsoft.com/office/powerpoint/2010/main" val="1309222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a:t>
            </a:r>
            <a:r>
              <a:rPr lang="en-GB" b="1" dirty="0"/>
              <a:t>Slide 5</a:t>
            </a:r>
            <a:r>
              <a:rPr lang="en-GB" dirty="0"/>
              <a:t>, the business plan evaluates Airbnb using a SWOT analysis. The analysis identifies key strengths such as its global brand and network effects, alongside weaknesses including dependence on hosts. It also highlights future opportunities for expansion and innovation, while recognising external threats such as increasing competition and regulatory challenges.</a:t>
            </a:r>
          </a:p>
        </p:txBody>
      </p:sp>
      <p:sp>
        <p:nvSpPr>
          <p:cNvPr id="4" name="Slide Number Placeholder 3"/>
          <p:cNvSpPr>
            <a:spLocks noGrp="1"/>
          </p:cNvSpPr>
          <p:nvPr>
            <p:ph type="sldNum" sz="quarter" idx="5"/>
          </p:nvPr>
        </p:nvSpPr>
        <p:spPr/>
        <p:txBody>
          <a:bodyPr/>
          <a:lstStyle/>
          <a:p>
            <a:fld id="{4FC0643E-319C-4F05-B318-5BE8C2235680}" type="slidenum">
              <a:rPr lang="en-GB" smtClean="0"/>
              <a:t>5</a:t>
            </a:fld>
            <a:endParaRPr lang="en-GB"/>
          </a:p>
        </p:txBody>
      </p:sp>
    </p:spTree>
    <p:extLst>
      <p:ext uri="{BB962C8B-B14F-4D97-AF65-F5344CB8AC3E}">
        <p14:creationId xmlns:p14="http://schemas.microsoft.com/office/powerpoint/2010/main" val="17334053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78CFC7-270B-283D-83E1-8CCC4BA720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ECF895-A2F8-1732-FBF5-A84688F259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BF5195-B4E4-9E99-379F-CCFDBC276703}"/>
              </a:ext>
            </a:extLst>
          </p:cNvPr>
          <p:cNvSpPr>
            <a:spLocks noGrp="1"/>
          </p:cNvSpPr>
          <p:nvPr>
            <p:ph type="body" idx="1"/>
          </p:nvPr>
        </p:nvSpPr>
        <p:spPr/>
        <p:txBody>
          <a:bodyPr/>
          <a:lstStyle/>
          <a:p>
            <a:r>
              <a:rPr lang="en-GB" dirty="0"/>
              <a:t>Moving to </a:t>
            </a:r>
            <a:r>
              <a:rPr lang="en-GB" b="1" dirty="0"/>
              <a:t>Slide 6</a:t>
            </a:r>
            <a:r>
              <a:rPr lang="en-GB" dirty="0"/>
              <a:t>, the business plan compares Airbnb with its major competitors, including Booking.com, Vrbo, Marriott and Hilton. The comparison demonstrates that Airbnb achieves competitive advantage through its platform business model, diverse accommodation options and authentic travel experiences rather than hotel ownership.</a:t>
            </a:r>
          </a:p>
        </p:txBody>
      </p:sp>
      <p:sp>
        <p:nvSpPr>
          <p:cNvPr id="4" name="Slide Number Placeholder 3">
            <a:extLst>
              <a:ext uri="{FF2B5EF4-FFF2-40B4-BE49-F238E27FC236}">
                <a16:creationId xmlns:a16="http://schemas.microsoft.com/office/drawing/2014/main" id="{06898867-7B04-413E-312D-C544F68ABADB}"/>
              </a:ext>
            </a:extLst>
          </p:cNvPr>
          <p:cNvSpPr>
            <a:spLocks noGrp="1"/>
          </p:cNvSpPr>
          <p:nvPr>
            <p:ph type="sldNum" sz="quarter" idx="5"/>
          </p:nvPr>
        </p:nvSpPr>
        <p:spPr/>
        <p:txBody>
          <a:bodyPr/>
          <a:lstStyle/>
          <a:p>
            <a:fld id="{4FC0643E-319C-4F05-B318-5BE8C2235680}" type="slidenum">
              <a:rPr lang="en-GB" smtClean="0"/>
              <a:t>6</a:t>
            </a:fld>
            <a:endParaRPr lang="en-GB"/>
          </a:p>
        </p:txBody>
      </p:sp>
    </p:spTree>
    <p:extLst>
      <p:ext uri="{BB962C8B-B14F-4D97-AF65-F5344CB8AC3E}">
        <p14:creationId xmlns:p14="http://schemas.microsoft.com/office/powerpoint/2010/main" val="24926064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A7E650-5221-CAC0-3282-3366EFE506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3D933D-8704-B74B-0741-494BF7DAF4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72CF95-9893-B4CC-2E69-C7060EB37A31}"/>
              </a:ext>
            </a:extLst>
          </p:cNvPr>
          <p:cNvSpPr>
            <a:spLocks noGrp="1"/>
          </p:cNvSpPr>
          <p:nvPr>
            <p:ph type="body" idx="1"/>
          </p:nvPr>
        </p:nvSpPr>
        <p:spPr/>
        <p:txBody>
          <a:bodyPr/>
          <a:lstStyle/>
          <a:p>
            <a:r>
              <a:rPr lang="en-GB" dirty="0"/>
              <a:t>On </a:t>
            </a:r>
            <a:r>
              <a:rPr lang="en-GB" b="1" dirty="0"/>
              <a:t>Slide 7</a:t>
            </a:r>
            <a:r>
              <a:rPr lang="en-GB" dirty="0"/>
              <a:t>, the business plan explains Airbnb's market segmentation strategy. The company targets customers based on demographic, geographic, psychographic and behavioural characteristics. The analysis identifies digital nomads, families and leisure travellers as primary customer groups, while business travellers and remote workers represent important secondary markets.</a:t>
            </a:r>
          </a:p>
        </p:txBody>
      </p:sp>
      <p:sp>
        <p:nvSpPr>
          <p:cNvPr id="4" name="Slide Number Placeholder 3">
            <a:extLst>
              <a:ext uri="{FF2B5EF4-FFF2-40B4-BE49-F238E27FC236}">
                <a16:creationId xmlns:a16="http://schemas.microsoft.com/office/drawing/2014/main" id="{E56C2A96-BD0B-E452-3C79-0B2A84BFCC10}"/>
              </a:ext>
            </a:extLst>
          </p:cNvPr>
          <p:cNvSpPr>
            <a:spLocks noGrp="1"/>
          </p:cNvSpPr>
          <p:nvPr>
            <p:ph type="sldNum" sz="quarter" idx="5"/>
          </p:nvPr>
        </p:nvSpPr>
        <p:spPr/>
        <p:txBody>
          <a:bodyPr/>
          <a:lstStyle/>
          <a:p>
            <a:fld id="{4FC0643E-319C-4F05-B318-5BE8C2235680}" type="slidenum">
              <a:rPr lang="en-GB" smtClean="0"/>
              <a:t>7</a:t>
            </a:fld>
            <a:endParaRPr lang="en-GB"/>
          </a:p>
        </p:txBody>
      </p:sp>
    </p:spTree>
    <p:extLst>
      <p:ext uri="{BB962C8B-B14F-4D97-AF65-F5344CB8AC3E}">
        <p14:creationId xmlns:p14="http://schemas.microsoft.com/office/powerpoint/2010/main" val="28153796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39AA74-C4B8-95A1-D57E-BF9CA9997F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B938C7-FA3D-8A96-F305-A9F07A5C5C4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584FF46-2980-7DC2-1A85-4311B94EFD89}"/>
              </a:ext>
            </a:extLst>
          </p:cNvPr>
          <p:cNvSpPr>
            <a:spLocks noGrp="1"/>
          </p:cNvSpPr>
          <p:nvPr>
            <p:ph type="body" idx="1"/>
          </p:nvPr>
        </p:nvSpPr>
        <p:spPr/>
        <p:txBody>
          <a:bodyPr/>
          <a:lstStyle/>
          <a:p>
            <a:r>
              <a:rPr lang="en-GB" dirty="0"/>
              <a:t>Moving to </a:t>
            </a:r>
            <a:r>
              <a:rPr lang="en-GB" b="1" dirty="0"/>
              <a:t>Slide 8</a:t>
            </a:r>
            <a:r>
              <a:rPr lang="en-GB" dirty="0"/>
              <a:t>, this section applies the 4Ps marketing framework presented in the business plan. It explains Airbnb's product offering, pricing strategy, digital distribution channels and promotional activities. Together, these elements create customer value and strengthen the company's competitive position.</a:t>
            </a:r>
          </a:p>
        </p:txBody>
      </p:sp>
      <p:sp>
        <p:nvSpPr>
          <p:cNvPr id="4" name="Slide Number Placeholder 3">
            <a:extLst>
              <a:ext uri="{FF2B5EF4-FFF2-40B4-BE49-F238E27FC236}">
                <a16:creationId xmlns:a16="http://schemas.microsoft.com/office/drawing/2014/main" id="{26EB2A90-FB6E-49A5-0714-A4E3C6939BB3}"/>
              </a:ext>
            </a:extLst>
          </p:cNvPr>
          <p:cNvSpPr>
            <a:spLocks noGrp="1"/>
          </p:cNvSpPr>
          <p:nvPr>
            <p:ph type="sldNum" sz="quarter" idx="5"/>
          </p:nvPr>
        </p:nvSpPr>
        <p:spPr/>
        <p:txBody>
          <a:bodyPr/>
          <a:lstStyle/>
          <a:p>
            <a:fld id="{4FC0643E-319C-4F05-B318-5BE8C2235680}" type="slidenum">
              <a:rPr lang="en-GB" smtClean="0"/>
              <a:t>8</a:t>
            </a:fld>
            <a:endParaRPr lang="en-GB"/>
          </a:p>
        </p:txBody>
      </p:sp>
    </p:spTree>
    <p:extLst>
      <p:ext uri="{BB962C8B-B14F-4D97-AF65-F5344CB8AC3E}">
        <p14:creationId xmlns:p14="http://schemas.microsoft.com/office/powerpoint/2010/main" val="21459646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AD798D-44D1-FE8B-1F8D-0E2FC58742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69A0B6-5712-F73E-A743-E597F2D1625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D03CA5-5688-FFA8-A279-A2B814DA4487}"/>
              </a:ext>
            </a:extLst>
          </p:cNvPr>
          <p:cNvSpPr>
            <a:spLocks noGrp="1"/>
          </p:cNvSpPr>
          <p:nvPr>
            <p:ph type="body" idx="1"/>
          </p:nvPr>
        </p:nvSpPr>
        <p:spPr/>
        <p:txBody>
          <a:bodyPr/>
          <a:lstStyle/>
          <a:p>
            <a:r>
              <a:rPr lang="en-GB" dirty="0"/>
              <a:t>On </a:t>
            </a:r>
            <a:r>
              <a:rPr lang="en-GB" b="1" dirty="0"/>
              <a:t>Slide 9</a:t>
            </a:r>
            <a:r>
              <a:rPr lang="en-GB" dirty="0"/>
              <a:t>, the business plan evaluates Airbnb's online marketing strategy. The company combines mobile technology, search engine optimisation, social media, customer reviews and artificial intelligence to increase customer engagement and build long-term brand loyalty. This integrated digital approach supports sustainable competitive advantage.</a:t>
            </a:r>
          </a:p>
        </p:txBody>
      </p:sp>
      <p:sp>
        <p:nvSpPr>
          <p:cNvPr id="4" name="Slide Number Placeholder 3">
            <a:extLst>
              <a:ext uri="{FF2B5EF4-FFF2-40B4-BE49-F238E27FC236}">
                <a16:creationId xmlns:a16="http://schemas.microsoft.com/office/drawing/2014/main" id="{E080D2FF-35F3-6493-E621-55F267AC4B6D}"/>
              </a:ext>
            </a:extLst>
          </p:cNvPr>
          <p:cNvSpPr>
            <a:spLocks noGrp="1"/>
          </p:cNvSpPr>
          <p:nvPr>
            <p:ph type="sldNum" sz="quarter" idx="5"/>
          </p:nvPr>
        </p:nvSpPr>
        <p:spPr/>
        <p:txBody>
          <a:bodyPr/>
          <a:lstStyle/>
          <a:p>
            <a:fld id="{4FC0643E-319C-4F05-B318-5BE8C2235680}" type="slidenum">
              <a:rPr lang="en-GB" smtClean="0"/>
              <a:t>9</a:t>
            </a:fld>
            <a:endParaRPr lang="en-GB"/>
          </a:p>
        </p:txBody>
      </p:sp>
    </p:spTree>
    <p:extLst>
      <p:ext uri="{BB962C8B-B14F-4D97-AF65-F5344CB8AC3E}">
        <p14:creationId xmlns:p14="http://schemas.microsoft.com/office/powerpoint/2010/main" val="15066117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680855-7AC1-6397-5F8F-35353B91B36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56E7EB-1307-6E9F-E907-B03734D434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072F285-4F5A-8F32-6B12-230E6B8A3102}"/>
              </a:ext>
            </a:extLst>
          </p:cNvPr>
          <p:cNvSpPr>
            <a:spLocks noGrp="1"/>
          </p:cNvSpPr>
          <p:nvPr>
            <p:ph type="body" idx="1"/>
          </p:nvPr>
        </p:nvSpPr>
        <p:spPr/>
        <p:txBody>
          <a:bodyPr/>
          <a:lstStyle/>
          <a:p>
            <a:r>
              <a:rPr lang="en-GB" dirty="0"/>
              <a:t>Moving to </a:t>
            </a:r>
            <a:r>
              <a:rPr lang="en-GB" b="1" dirty="0"/>
              <a:t>Slide 10</a:t>
            </a:r>
            <a:r>
              <a:rPr lang="en-GB" dirty="0"/>
              <a:t>, the business plan summarises Airbnb's financial model. Revenue is generated primarily through host and guest service fees, while costs focus on technology, marketing, customer support and platform development. This commission-based, asset-light model enables rapid global growth with relatively low capital investment.</a:t>
            </a:r>
          </a:p>
        </p:txBody>
      </p:sp>
      <p:sp>
        <p:nvSpPr>
          <p:cNvPr id="4" name="Slide Number Placeholder 3">
            <a:extLst>
              <a:ext uri="{FF2B5EF4-FFF2-40B4-BE49-F238E27FC236}">
                <a16:creationId xmlns:a16="http://schemas.microsoft.com/office/drawing/2014/main" id="{3CB20958-13E4-167A-BDBD-C6269138FB99}"/>
              </a:ext>
            </a:extLst>
          </p:cNvPr>
          <p:cNvSpPr>
            <a:spLocks noGrp="1"/>
          </p:cNvSpPr>
          <p:nvPr>
            <p:ph type="sldNum" sz="quarter" idx="5"/>
          </p:nvPr>
        </p:nvSpPr>
        <p:spPr/>
        <p:txBody>
          <a:bodyPr/>
          <a:lstStyle/>
          <a:p>
            <a:fld id="{4FC0643E-319C-4F05-B318-5BE8C2235680}" type="slidenum">
              <a:rPr lang="en-GB" smtClean="0"/>
              <a:t>10</a:t>
            </a:fld>
            <a:endParaRPr lang="en-GB"/>
          </a:p>
        </p:txBody>
      </p:sp>
    </p:spTree>
    <p:extLst>
      <p:ext uri="{BB962C8B-B14F-4D97-AF65-F5344CB8AC3E}">
        <p14:creationId xmlns:p14="http://schemas.microsoft.com/office/powerpoint/2010/main" val="13441640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190F3C-A280-88D3-962D-79C943C127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65BE0A-0B41-A3EB-7070-1E87BDF1C4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4A9531A-480F-63B3-2526-1B4983F30714}"/>
              </a:ext>
            </a:extLst>
          </p:cNvPr>
          <p:cNvSpPr>
            <a:spLocks noGrp="1"/>
          </p:cNvSpPr>
          <p:nvPr>
            <p:ph type="body" idx="1"/>
          </p:nvPr>
        </p:nvSpPr>
        <p:spPr/>
        <p:txBody>
          <a:bodyPr/>
          <a:lstStyle/>
          <a:p>
            <a:r>
              <a:rPr lang="en-GB" dirty="0"/>
              <a:t>Based on this analysis, I recommend expanding AI personalisation, increasing investment in emerging markets, promoting sustainable tourism, strengthening cybersecurity and further developing Airbnb Experiences.</a:t>
            </a:r>
          </a:p>
          <a:p>
            <a:r>
              <a:rPr lang="en-GB" dirty="0"/>
              <a:t>These initiatives would improve customer retention, increase revenue and reinforce Airbnb's competitive advantage.</a:t>
            </a:r>
          </a:p>
        </p:txBody>
      </p:sp>
      <p:sp>
        <p:nvSpPr>
          <p:cNvPr id="4" name="Slide Number Placeholder 3">
            <a:extLst>
              <a:ext uri="{FF2B5EF4-FFF2-40B4-BE49-F238E27FC236}">
                <a16:creationId xmlns:a16="http://schemas.microsoft.com/office/drawing/2014/main" id="{26473043-CF4D-8D83-F8EA-9466472979B8}"/>
              </a:ext>
            </a:extLst>
          </p:cNvPr>
          <p:cNvSpPr>
            <a:spLocks noGrp="1"/>
          </p:cNvSpPr>
          <p:nvPr>
            <p:ph type="sldNum" sz="quarter" idx="5"/>
          </p:nvPr>
        </p:nvSpPr>
        <p:spPr/>
        <p:txBody>
          <a:bodyPr/>
          <a:lstStyle/>
          <a:p>
            <a:fld id="{4FC0643E-319C-4F05-B318-5BE8C2235680}" type="slidenum">
              <a:rPr lang="en-GB" smtClean="0"/>
              <a:t>11</a:t>
            </a:fld>
            <a:endParaRPr lang="en-GB"/>
          </a:p>
        </p:txBody>
      </p:sp>
    </p:spTree>
    <p:extLst>
      <p:ext uri="{BB962C8B-B14F-4D97-AF65-F5344CB8AC3E}">
        <p14:creationId xmlns:p14="http://schemas.microsoft.com/office/powerpoint/2010/main" val="12733793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64D304-E1FA-4CA6-DE38-9914CCAB72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258C52-78ED-30DE-304E-D3310DFED39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870BA4-896E-D8E0-A25D-4CE0CA35019B}"/>
              </a:ext>
            </a:extLst>
          </p:cNvPr>
          <p:cNvSpPr>
            <a:spLocks noGrp="1"/>
          </p:cNvSpPr>
          <p:nvPr>
            <p:ph type="body" idx="1"/>
          </p:nvPr>
        </p:nvSpPr>
        <p:spPr/>
        <p:txBody>
          <a:bodyPr/>
          <a:lstStyle/>
          <a:p>
            <a:r>
              <a:rPr lang="en-GB" dirty="0"/>
              <a:t>Overall, Airbnb demonstrates how entrepreneurial innovation, platform technology and customer-centred strategy can create a sustainable competitive advantage in the global hospitality industry. This concludes my presentation. Thank you for your time and attention.</a:t>
            </a:r>
          </a:p>
        </p:txBody>
      </p:sp>
      <p:sp>
        <p:nvSpPr>
          <p:cNvPr id="4" name="Slide Number Placeholder 3">
            <a:extLst>
              <a:ext uri="{FF2B5EF4-FFF2-40B4-BE49-F238E27FC236}">
                <a16:creationId xmlns:a16="http://schemas.microsoft.com/office/drawing/2014/main" id="{B1DB3210-AC7A-CE89-38F0-767C6AE126CC}"/>
              </a:ext>
            </a:extLst>
          </p:cNvPr>
          <p:cNvSpPr>
            <a:spLocks noGrp="1"/>
          </p:cNvSpPr>
          <p:nvPr>
            <p:ph type="sldNum" sz="quarter" idx="5"/>
          </p:nvPr>
        </p:nvSpPr>
        <p:spPr/>
        <p:txBody>
          <a:bodyPr/>
          <a:lstStyle/>
          <a:p>
            <a:fld id="{4FC0643E-319C-4F05-B318-5BE8C2235680}" type="slidenum">
              <a:rPr lang="en-GB" smtClean="0"/>
              <a:t>12</a:t>
            </a:fld>
            <a:endParaRPr lang="en-GB"/>
          </a:p>
        </p:txBody>
      </p:sp>
    </p:spTree>
    <p:extLst>
      <p:ext uri="{BB962C8B-B14F-4D97-AF65-F5344CB8AC3E}">
        <p14:creationId xmlns:p14="http://schemas.microsoft.com/office/powerpoint/2010/main" val="927501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2C3613-0FB4-3DDF-EBF1-0C9F01D730D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D1321B-A8C5-DFE4-F98F-9A0B695701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F125D8-0560-6B4D-8544-29D803836BC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FEC56ED-33B1-12D7-ED56-388A05326FD2}"/>
              </a:ext>
            </a:extLst>
          </p:cNvPr>
          <p:cNvSpPr>
            <a:spLocks noGrp="1"/>
          </p:cNvSpPr>
          <p:nvPr>
            <p:ph type="sldNum" sz="quarter" idx="5"/>
          </p:nvPr>
        </p:nvSpPr>
        <p:spPr/>
        <p:txBody>
          <a:bodyPr/>
          <a:lstStyle/>
          <a:p>
            <a:fld id="{4FC0643E-319C-4F05-B318-5BE8C2235680}" type="slidenum">
              <a:rPr lang="en-GB" smtClean="0"/>
              <a:t>13</a:t>
            </a:fld>
            <a:endParaRPr lang="en-GB"/>
          </a:p>
        </p:txBody>
      </p:sp>
    </p:spTree>
    <p:extLst>
      <p:ext uri="{BB962C8B-B14F-4D97-AF65-F5344CB8AC3E}">
        <p14:creationId xmlns:p14="http://schemas.microsoft.com/office/powerpoint/2010/main" val="30227033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7C931-7076-05E2-CED7-7583D0458B4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8C0D574-F005-C25F-FDBF-FD69604C70A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8D181CE-E0D3-C829-74C6-B7ADE1FBA789}"/>
              </a:ext>
            </a:extLst>
          </p:cNvPr>
          <p:cNvSpPr>
            <a:spLocks noGrp="1"/>
          </p:cNvSpPr>
          <p:nvPr>
            <p:ph type="dt" sz="half" idx="10"/>
          </p:nvPr>
        </p:nvSpPr>
        <p:spPr/>
        <p:txBody>
          <a:bodyPr/>
          <a:lstStyle/>
          <a:p>
            <a:fld id="{20555A94-0F78-4A94-B3CA-115B7553FD39}" type="datetimeFigureOut">
              <a:rPr lang="en-GB" smtClean="0"/>
              <a:t>13/07/2026</a:t>
            </a:fld>
            <a:endParaRPr lang="en-GB"/>
          </a:p>
        </p:txBody>
      </p:sp>
      <p:sp>
        <p:nvSpPr>
          <p:cNvPr id="5" name="Footer Placeholder 4">
            <a:extLst>
              <a:ext uri="{FF2B5EF4-FFF2-40B4-BE49-F238E27FC236}">
                <a16:creationId xmlns:a16="http://schemas.microsoft.com/office/drawing/2014/main" id="{470A92D1-D1BA-6C57-B323-E4E06AD7AD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78BD44-84CD-208A-7D31-496FBD26FECE}"/>
              </a:ext>
            </a:extLst>
          </p:cNvPr>
          <p:cNvSpPr>
            <a:spLocks noGrp="1"/>
          </p:cNvSpPr>
          <p:nvPr>
            <p:ph type="sldNum" sz="quarter" idx="12"/>
          </p:nvPr>
        </p:nvSpPr>
        <p:spPr/>
        <p:txBody>
          <a:bodyPr/>
          <a:lstStyle/>
          <a:p>
            <a:fld id="{0953C614-D959-4F49-9EAD-B7FB8B0D89A2}" type="slidenum">
              <a:rPr lang="en-GB" smtClean="0"/>
              <a:t>‹#›</a:t>
            </a:fld>
            <a:endParaRPr lang="en-GB"/>
          </a:p>
        </p:txBody>
      </p:sp>
    </p:spTree>
    <p:extLst>
      <p:ext uri="{BB962C8B-B14F-4D97-AF65-F5344CB8AC3E}">
        <p14:creationId xmlns:p14="http://schemas.microsoft.com/office/powerpoint/2010/main" val="35914829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96155-4CAC-7DC6-9439-2D33CDFD891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AA8890-2329-B79E-F624-0878899100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511D96-3420-6E7E-79F3-6EF99D45D3CC}"/>
              </a:ext>
            </a:extLst>
          </p:cNvPr>
          <p:cNvSpPr>
            <a:spLocks noGrp="1"/>
          </p:cNvSpPr>
          <p:nvPr>
            <p:ph type="dt" sz="half" idx="10"/>
          </p:nvPr>
        </p:nvSpPr>
        <p:spPr/>
        <p:txBody>
          <a:bodyPr/>
          <a:lstStyle/>
          <a:p>
            <a:fld id="{20555A94-0F78-4A94-B3CA-115B7553FD39}" type="datetimeFigureOut">
              <a:rPr lang="en-GB" smtClean="0"/>
              <a:t>13/07/2026</a:t>
            </a:fld>
            <a:endParaRPr lang="en-GB"/>
          </a:p>
        </p:txBody>
      </p:sp>
      <p:sp>
        <p:nvSpPr>
          <p:cNvPr id="5" name="Footer Placeholder 4">
            <a:extLst>
              <a:ext uri="{FF2B5EF4-FFF2-40B4-BE49-F238E27FC236}">
                <a16:creationId xmlns:a16="http://schemas.microsoft.com/office/drawing/2014/main" id="{306EF466-1429-FBDB-8173-DFA45FABEB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0F1775-EAE7-EC9D-E5D1-152DC275269A}"/>
              </a:ext>
            </a:extLst>
          </p:cNvPr>
          <p:cNvSpPr>
            <a:spLocks noGrp="1"/>
          </p:cNvSpPr>
          <p:nvPr>
            <p:ph type="sldNum" sz="quarter" idx="12"/>
          </p:nvPr>
        </p:nvSpPr>
        <p:spPr/>
        <p:txBody>
          <a:bodyPr/>
          <a:lstStyle/>
          <a:p>
            <a:fld id="{0953C614-D959-4F49-9EAD-B7FB8B0D89A2}" type="slidenum">
              <a:rPr lang="en-GB" smtClean="0"/>
              <a:t>‹#›</a:t>
            </a:fld>
            <a:endParaRPr lang="en-GB"/>
          </a:p>
        </p:txBody>
      </p:sp>
    </p:spTree>
    <p:extLst>
      <p:ext uri="{BB962C8B-B14F-4D97-AF65-F5344CB8AC3E}">
        <p14:creationId xmlns:p14="http://schemas.microsoft.com/office/powerpoint/2010/main" val="34074176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9181E-56B1-186B-3471-C1F96A4BD6C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816F08C-26C7-E243-CEE1-FAF75AED59A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6DA27A3-7534-1C57-DC1B-28D950B3EAA2}"/>
              </a:ext>
            </a:extLst>
          </p:cNvPr>
          <p:cNvSpPr>
            <a:spLocks noGrp="1"/>
          </p:cNvSpPr>
          <p:nvPr>
            <p:ph type="dt" sz="half" idx="10"/>
          </p:nvPr>
        </p:nvSpPr>
        <p:spPr/>
        <p:txBody>
          <a:bodyPr/>
          <a:lstStyle/>
          <a:p>
            <a:fld id="{20555A94-0F78-4A94-B3CA-115B7553FD39}" type="datetimeFigureOut">
              <a:rPr lang="en-GB" smtClean="0"/>
              <a:t>13/07/2026</a:t>
            </a:fld>
            <a:endParaRPr lang="en-GB"/>
          </a:p>
        </p:txBody>
      </p:sp>
      <p:sp>
        <p:nvSpPr>
          <p:cNvPr id="5" name="Footer Placeholder 4">
            <a:extLst>
              <a:ext uri="{FF2B5EF4-FFF2-40B4-BE49-F238E27FC236}">
                <a16:creationId xmlns:a16="http://schemas.microsoft.com/office/drawing/2014/main" id="{56076048-1887-58B3-22A1-558ED635BA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AAA27F-5ADC-DF01-D4B5-E37E232E9E5F}"/>
              </a:ext>
            </a:extLst>
          </p:cNvPr>
          <p:cNvSpPr>
            <a:spLocks noGrp="1"/>
          </p:cNvSpPr>
          <p:nvPr>
            <p:ph type="sldNum" sz="quarter" idx="12"/>
          </p:nvPr>
        </p:nvSpPr>
        <p:spPr/>
        <p:txBody>
          <a:bodyPr/>
          <a:lstStyle/>
          <a:p>
            <a:fld id="{0953C614-D959-4F49-9EAD-B7FB8B0D89A2}" type="slidenum">
              <a:rPr lang="en-GB" smtClean="0"/>
              <a:t>‹#›</a:t>
            </a:fld>
            <a:endParaRPr lang="en-GB"/>
          </a:p>
        </p:txBody>
      </p:sp>
    </p:spTree>
    <p:extLst>
      <p:ext uri="{BB962C8B-B14F-4D97-AF65-F5344CB8AC3E}">
        <p14:creationId xmlns:p14="http://schemas.microsoft.com/office/powerpoint/2010/main" val="1322748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C791D-964B-365C-3ADE-62CF28D725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CCA3C86-A3C7-CE5F-DEF3-7681596205C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31FB4F6-8237-6F83-9D88-045BFEBF0F5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7A078C4-5446-3F91-9491-1060F0457F47}"/>
              </a:ext>
            </a:extLst>
          </p:cNvPr>
          <p:cNvSpPr>
            <a:spLocks noGrp="1"/>
          </p:cNvSpPr>
          <p:nvPr>
            <p:ph type="dt" sz="half" idx="10"/>
          </p:nvPr>
        </p:nvSpPr>
        <p:spPr/>
        <p:txBody>
          <a:bodyPr/>
          <a:lstStyle/>
          <a:p>
            <a:fld id="{20555A94-0F78-4A94-B3CA-115B7553FD39}" type="datetimeFigureOut">
              <a:rPr lang="en-GB" smtClean="0"/>
              <a:t>13/07/2026</a:t>
            </a:fld>
            <a:endParaRPr lang="en-GB"/>
          </a:p>
        </p:txBody>
      </p:sp>
      <p:sp>
        <p:nvSpPr>
          <p:cNvPr id="6" name="Footer Placeholder 5">
            <a:extLst>
              <a:ext uri="{FF2B5EF4-FFF2-40B4-BE49-F238E27FC236}">
                <a16:creationId xmlns:a16="http://schemas.microsoft.com/office/drawing/2014/main" id="{E10E06B4-A2D2-899A-03A0-DC96F0A9A3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6869A7-0317-058E-A110-95C14F1F8DF5}"/>
              </a:ext>
            </a:extLst>
          </p:cNvPr>
          <p:cNvSpPr>
            <a:spLocks noGrp="1"/>
          </p:cNvSpPr>
          <p:nvPr>
            <p:ph type="sldNum" sz="quarter" idx="12"/>
          </p:nvPr>
        </p:nvSpPr>
        <p:spPr/>
        <p:txBody>
          <a:bodyPr/>
          <a:lstStyle/>
          <a:p>
            <a:fld id="{0953C614-D959-4F49-9EAD-B7FB8B0D89A2}" type="slidenum">
              <a:rPr lang="en-GB" smtClean="0"/>
              <a:t>‹#›</a:t>
            </a:fld>
            <a:endParaRPr lang="en-GB"/>
          </a:p>
        </p:txBody>
      </p:sp>
    </p:spTree>
    <p:extLst>
      <p:ext uri="{BB962C8B-B14F-4D97-AF65-F5344CB8AC3E}">
        <p14:creationId xmlns:p14="http://schemas.microsoft.com/office/powerpoint/2010/main" val="26025532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5BE76-32BD-0937-D220-5C8F0B1AD91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CA2782-192D-62F2-EE1F-65ACE5C0B6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DD00A58-C373-EB03-F79E-71CADA6EA1C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99D3BA3-84D4-9D57-C10A-7ED962C116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E4DDFC7-FBAC-5719-077A-39CE5A74166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719E144-2827-BBD6-BE3A-8475166BB5B3}"/>
              </a:ext>
            </a:extLst>
          </p:cNvPr>
          <p:cNvSpPr>
            <a:spLocks noGrp="1"/>
          </p:cNvSpPr>
          <p:nvPr>
            <p:ph type="dt" sz="half" idx="10"/>
          </p:nvPr>
        </p:nvSpPr>
        <p:spPr/>
        <p:txBody>
          <a:bodyPr/>
          <a:lstStyle/>
          <a:p>
            <a:fld id="{20555A94-0F78-4A94-B3CA-115B7553FD39}" type="datetimeFigureOut">
              <a:rPr lang="en-GB" smtClean="0"/>
              <a:t>13/07/2026</a:t>
            </a:fld>
            <a:endParaRPr lang="en-GB"/>
          </a:p>
        </p:txBody>
      </p:sp>
      <p:sp>
        <p:nvSpPr>
          <p:cNvPr id="8" name="Footer Placeholder 7">
            <a:extLst>
              <a:ext uri="{FF2B5EF4-FFF2-40B4-BE49-F238E27FC236}">
                <a16:creationId xmlns:a16="http://schemas.microsoft.com/office/drawing/2014/main" id="{E6312581-03AF-E9B5-C969-C2F00447334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F482099-2FBB-E68F-DB5B-191A21CDCF74}"/>
              </a:ext>
            </a:extLst>
          </p:cNvPr>
          <p:cNvSpPr>
            <a:spLocks noGrp="1"/>
          </p:cNvSpPr>
          <p:nvPr>
            <p:ph type="sldNum" sz="quarter" idx="12"/>
          </p:nvPr>
        </p:nvSpPr>
        <p:spPr/>
        <p:txBody>
          <a:bodyPr/>
          <a:lstStyle/>
          <a:p>
            <a:fld id="{0953C614-D959-4F49-9EAD-B7FB8B0D89A2}" type="slidenum">
              <a:rPr lang="en-GB" smtClean="0"/>
              <a:t>‹#›</a:t>
            </a:fld>
            <a:endParaRPr lang="en-GB"/>
          </a:p>
        </p:txBody>
      </p:sp>
    </p:spTree>
    <p:extLst>
      <p:ext uri="{BB962C8B-B14F-4D97-AF65-F5344CB8AC3E}">
        <p14:creationId xmlns:p14="http://schemas.microsoft.com/office/powerpoint/2010/main" val="21627711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0816B-38FB-6C85-BE2D-E546AE80B01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FFD450E-15F0-9381-1FE9-CF000A9B9A88}"/>
              </a:ext>
            </a:extLst>
          </p:cNvPr>
          <p:cNvSpPr>
            <a:spLocks noGrp="1"/>
          </p:cNvSpPr>
          <p:nvPr>
            <p:ph type="dt" sz="half" idx="10"/>
          </p:nvPr>
        </p:nvSpPr>
        <p:spPr/>
        <p:txBody>
          <a:bodyPr/>
          <a:lstStyle/>
          <a:p>
            <a:fld id="{20555A94-0F78-4A94-B3CA-115B7553FD39}" type="datetimeFigureOut">
              <a:rPr lang="en-GB" smtClean="0"/>
              <a:t>13/07/2026</a:t>
            </a:fld>
            <a:endParaRPr lang="en-GB"/>
          </a:p>
        </p:txBody>
      </p:sp>
      <p:sp>
        <p:nvSpPr>
          <p:cNvPr id="4" name="Footer Placeholder 3">
            <a:extLst>
              <a:ext uri="{FF2B5EF4-FFF2-40B4-BE49-F238E27FC236}">
                <a16:creationId xmlns:a16="http://schemas.microsoft.com/office/drawing/2014/main" id="{2CA2C348-5EEA-58C2-F4F3-E7D6837D60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64D254D-2E6A-55E1-C396-BC6F6EEA5708}"/>
              </a:ext>
            </a:extLst>
          </p:cNvPr>
          <p:cNvSpPr>
            <a:spLocks noGrp="1"/>
          </p:cNvSpPr>
          <p:nvPr>
            <p:ph type="sldNum" sz="quarter" idx="12"/>
          </p:nvPr>
        </p:nvSpPr>
        <p:spPr/>
        <p:txBody>
          <a:bodyPr/>
          <a:lstStyle/>
          <a:p>
            <a:fld id="{0953C614-D959-4F49-9EAD-B7FB8B0D89A2}" type="slidenum">
              <a:rPr lang="en-GB" smtClean="0"/>
              <a:t>‹#›</a:t>
            </a:fld>
            <a:endParaRPr lang="en-GB"/>
          </a:p>
        </p:txBody>
      </p:sp>
    </p:spTree>
    <p:extLst>
      <p:ext uri="{BB962C8B-B14F-4D97-AF65-F5344CB8AC3E}">
        <p14:creationId xmlns:p14="http://schemas.microsoft.com/office/powerpoint/2010/main" val="39778801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6F4B3C-ADBA-79F5-5364-CC89BCF60E40}"/>
              </a:ext>
            </a:extLst>
          </p:cNvPr>
          <p:cNvSpPr>
            <a:spLocks noGrp="1"/>
          </p:cNvSpPr>
          <p:nvPr>
            <p:ph type="dt" sz="half" idx="10"/>
          </p:nvPr>
        </p:nvSpPr>
        <p:spPr/>
        <p:txBody>
          <a:bodyPr/>
          <a:lstStyle/>
          <a:p>
            <a:fld id="{20555A94-0F78-4A94-B3CA-115B7553FD39}" type="datetimeFigureOut">
              <a:rPr lang="en-GB" smtClean="0"/>
              <a:t>13/07/2026</a:t>
            </a:fld>
            <a:endParaRPr lang="en-GB"/>
          </a:p>
        </p:txBody>
      </p:sp>
      <p:sp>
        <p:nvSpPr>
          <p:cNvPr id="3" name="Footer Placeholder 2">
            <a:extLst>
              <a:ext uri="{FF2B5EF4-FFF2-40B4-BE49-F238E27FC236}">
                <a16:creationId xmlns:a16="http://schemas.microsoft.com/office/drawing/2014/main" id="{14CF7AE1-0C0A-BF11-0571-621454A6779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0FF66B1-2386-38CB-F4B8-A699E7823FD3}"/>
              </a:ext>
            </a:extLst>
          </p:cNvPr>
          <p:cNvSpPr>
            <a:spLocks noGrp="1"/>
          </p:cNvSpPr>
          <p:nvPr>
            <p:ph type="sldNum" sz="quarter" idx="12"/>
          </p:nvPr>
        </p:nvSpPr>
        <p:spPr/>
        <p:txBody>
          <a:bodyPr/>
          <a:lstStyle/>
          <a:p>
            <a:fld id="{0953C614-D959-4F49-9EAD-B7FB8B0D89A2}" type="slidenum">
              <a:rPr lang="en-GB" smtClean="0"/>
              <a:t>‹#›</a:t>
            </a:fld>
            <a:endParaRPr lang="en-GB"/>
          </a:p>
        </p:txBody>
      </p:sp>
    </p:spTree>
    <p:extLst>
      <p:ext uri="{BB962C8B-B14F-4D97-AF65-F5344CB8AC3E}">
        <p14:creationId xmlns:p14="http://schemas.microsoft.com/office/powerpoint/2010/main" val="798831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D747D-C4BD-E9E7-36F5-6D1A60942A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35DA926-26B9-DA68-A67A-D0815213CD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336CFF8-7DBB-35E4-4117-56F5A8ED13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2DDEEF-AC46-681A-973A-446508C7F4C7}"/>
              </a:ext>
            </a:extLst>
          </p:cNvPr>
          <p:cNvSpPr>
            <a:spLocks noGrp="1"/>
          </p:cNvSpPr>
          <p:nvPr>
            <p:ph type="dt" sz="half" idx="10"/>
          </p:nvPr>
        </p:nvSpPr>
        <p:spPr/>
        <p:txBody>
          <a:bodyPr/>
          <a:lstStyle/>
          <a:p>
            <a:fld id="{20555A94-0F78-4A94-B3CA-115B7553FD39}" type="datetimeFigureOut">
              <a:rPr lang="en-GB" smtClean="0"/>
              <a:t>13/07/2026</a:t>
            </a:fld>
            <a:endParaRPr lang="en-GB"/>
          </a:p>
        </p:txBody>
      </p:sp>
      <p:sp>
        <p:nvSpPr>
          <p:cNvPr id="6" name="Footer Placeholder 5">
            <a:extLst>
              <a:ext uri="{FF2B5EF4-FFF2-40B4-BE49-F238E27FC236}">
                <a16:creationId xmlns:a16="http://schemas.microsoft.com/office/drawing/2014/main" id="{4B06FECB-DEE7-1CBE-448A-2B3AF6B4E2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5303B2-68A6-BCF6-7CDE-6A6D9170B73F}"/>
              </a:ext>
            </a:extLst>
          </p:cNvPr>
          <p:cNvSpPr>
            <a:spLocks noGrp="1"/>
          </p:cNvSpPr>
          <p:nvPr>
            <p:ph type="sldNum" sz="quarter" idx="12"/>
          </p:nvPr>
        </p:nvSpPr>
        <p:spPr/>
        <p:txBody>
          <a:bodyPr/>
          <a:lstStyle/>
          <a:p>
            <a:fld id="{0953C614-D959-4F49-9EAD-B7FB8B0D89A2}" type="slidenum">
              <a:rPr lang="en-GB" smtClean="0"/>
              <a:t>‹#›</a:t>
            </a:fld>
            <a:endParaRPr lang="en-GB"/>
          </a:p>
        </p:txBody>
      </p:sp>
    </p:spTree>
    <p:extLst>
      <p:ext uri="{BB962C8B-B14F-4D97-AF65-F5344CB8AC3E}">
        <p14:creationId xmlns:p14="http://schemas.microsoft.com/office/powerpoint/2010/main" val="9465042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502CA-3081-78BA-0EBA-29BFB52602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D71EC6F-8443-4CB9-CBF3-149ACBB2EE0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68C1253-8871-A0BC-CE0D-F2050FB153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3C0028-7D33-517E-A53A-0E396FACA48D}"/>
              </a:ext>
            </a:extLst>
          </p:cNvPr>
          <p:cNvSpPr>
            <a:spLocks noGrp="1"/>
          </p:cNvSpPr>
          <p:nvPr>
            <p:ph type="dt" sz="half" idx="10"/>
          </p:nvPr>
        </p:nvSpPr>
        <p:spPr/>
        <p:txBody>
          <a:bodyPr/>
          <a:lstStyle/>
          <a:p>
            <a:fld id="{20555A94-0F78-4A94-B3CA-115B7553FD39}" type="datetimeFigureOut">
              <a:rPr lang="en-GB" smtClean="0"/>
              <a:t>13/07/2026</a:t>
            </a:fld>
            <a:endParaRPr lang="en-GB"/>
          </a:p>
        </p:txBody>
      </p:sp>
      <p:sp>
        <p:nvSpPr>
          <p:cNvPr id="6" name="Footer Placeholder 5">
            <a:extLst>
              <a:ext uri="{FF2B5EF4-FFF2-40B4-BE49-F238E27FC236}">
                <a16:creationId xmlns:a16="http://schemas.microsoft.com/office/drawing/2014/main" id="{F8C246B7-A454-0D13-ABA5-60DCCFBB5A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B1F3E6-666B-2C51-ECB5-1A8C9A12D84E}"/>
              </a:ext>
            </a:extLst>
          </p:cNvPr>
          <p:cNvSpPr>
            <a:spLocks noGrp="1"/>
          </p:cNvSpPr>
          <p:nvPr>
            <p:ph type="sldNum" sz="quarter" idx="12"/>
          </p:nvPr>
        </p:nvSpPr>
        <p:spPr/>
        <p:txBody>
          <a:bodyPr/>
          <a:lstStyle/>
          <a:p>
            <a:fld id="{0953C614-D959-4F49-9EAD-B7FB8B0D89A2}" type="slidenum">
              <a:rPr lang="en-GB" smtClean="0"/>
              <a:t>‹#›</a:t>
            </a:fld>
            <a:endParaRPr lang="en-GB"/>
          </a:p>
        </p:txBody>
      </p:sp>
    </p:spTree>
    <p:extLst>
      <p:ext uri="{BB962C8B-B14F-4D97-AF65-F5344CB8AC3E}">
        <p14:creationId xmlns:p14="http://schemas.microsoft.com/office/powerpoint/2010/main" val="24824860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F7E3E-04F1-82D5-079E-813D0FA5083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77F335B-D982-0DA2-61D1-164CB21F276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6FC3F6-5C08-459D-1307-9649C2CE4557}"/>
              </a:ext>
            </a:extLst>
          </p:cNvPr>
          <p:cNvSpPr>
            <a:spLocks noGrp="1"/>
          </p:cNvSpPr>
          <p:nvPr>
            <p:ph type="dt" sz="half" idx="10"/>
          </p:nvPr>
        </p:nvSpPr>
        <p:spPr/>
        <p:txBody>
          <a:bodyPr/>
          <a:lstStyle/>
          <a:p>
            <a:fld id="{20555A94-0F78-4A94-B3CA-115B7553FD39}" type="datetimeFigureOut">
              <a:rPr lang="en-GB" smtClean="0"/>
              <a:t>13/07/2026</a:t>
            </a:fld>
            <a:endParaRPr lang="en-GB"/>
          </a:p>
        </p:txBody>
      </p:sp>
      <p:sp>
        <p:nvSpPr>
          <p:cNvPr id="5" name="Footer Placeholder 4">
            <a:extLst>
              <a:ext uri="{FF2B5EF4-FFF2-40B4-BE49-F238E27FC236}">
                <a16:creationId xmlns:a16="http://schemas.microsoft.com/office/drawing/2014/main" id="{3A3F454A-F43B-C8CC-18B1-15C728BEEE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56C01E-7E6E-4834-331B-8215618AC850}"/>
              </a:ext>
            </a:extLst>
          </p:cNvPr>
          <p:cNvSpPr>
            <a:spLocks noGrp="1"/>
          </p:cNvSpPr>
          <p:nvPr>
            <p:ph type="sldNum" sz="quarter" idx="12"/>
          </p:nvPr>
        </p:nvSpPr>
        <p:spPr/>
        <p:txBody>
          <a:bodyPr/>
          <a:lstStyle/>
          <a:p>
            <a:fld id="{0953C614-D959-4F49-9EAD-B7FB8B0D89A2}" type="slidenum">
              <a:rPr lang="en-GB" smtClean="0"/>
              <a:t>‹#›</a:t>
            </a:fld>
            <a:endParaRPr lang="en-GB"/>
          </a:p>
        </p:txBody>
      </p:sp>
    </p:spTree>
    <p:extLst>
      <p:ext uri="{BB962C8B-B14F-4D97-AF65-F5344CB8AC3E}">
        <p14:creationId xmlns:p14="http://schemas.microsoft.com/office/powerpoint/2010/main" val="2399232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5E70B13-25B4-25CB-280F-57A5820287C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318692-E5E7-D753-8181-12A91FBB585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9E7C78-351D-03D4-3798-75401E46E807}"/>
              </a:ext>
            </a:extLst>
          </p:cNvPr>
          <p:cNvSpPr>
            <a:spLocks noGrp="1"/>
          </p:cNvSpPr>
          <p:nvPr>
            <p:ph type="dt" sz="half" idx="10"/>
          </p:nvPr>
        </p:nvSpPr>
        <p:spPr/>
        <p:txBody>
          <a:bodyPr/>
          <a:lstStyle/>
          <a:p>
            <a:fld id="{20555A94-0F78-4A94-B3CA-115B7553FD39}" type="datetimeFigureOut">
              <a:rPr lang="en-GB" smtClean="0"/>
              <a:t>13/07/2026</a:t>
            </a:fld>
            <a:endParaRPr lang="en-GB"/>
          </a:p>
        </p:txBody>
      </p:sp>
      <p:sp>
        <p:nvSpPr>
          <p:cNvPr id="5" name="Footer Placeholder 4">
            <a:extLst>
              <a:ext uri="{FF2B5EF4-FFF2-40B4-BE49-F238E27FC236}">
                <a16:creationId xmlns:a16="http://schemas.microsoft.com/office/drawing/2014/main" id="{BE6791FF-DD56-24F3-86A1-9C93245561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BA33A3-C473-9929-633D-052FC82C8878}"/>
              </a:ext>
            </a:extLst>
          </p:cNvPr>
          <p:cNvSpPr>
            <a:spLocks noGrp="1"/>
          </p:cNvSpPr>
          <p:nvPr>
            <p:ph type="sldNum" sz="quarter" idx="12"/>
          </p:nvPr>
        </p:nvSpPr>
        <p:spPr/>
        <p:txBody>
          <a:bodyPr/>
          <a:lstStyle/>
          <a:p>
            <a:fld id="{0953C614-D959-4F49-9EAD-B7FB8B0D89A2}" type="slidenum">
              <a:rPr lang="en-GB" smtClean="0"/>
              <a:t>‹#›</a:t>
            </a:fld>
            <a:endParaRPr lang="en-GB"/>
          </a:p>
        </p:txBody>
      </p:sp>
    </p:spTree>
    <p:extLst>
      <p:ext uri="{BB962C8B-B14F-4D97-AF65-F5344CB8AC3E}">
        <p14:creationId xmlns:p14="http://schemas.microsoft.com/office/powerpoint/2010/main" val="13771166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EF6E74B-910E-F5BC-2DB5-F7833D830E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1F481A-9675-7D0F-A2D8-615B0E0D3B4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835830-745E-2B6F-5C7F-DEFEE7B0FDF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0555A94-0F78-4A94-B3CA-115B7553FD39}" type="datetimeFigureOut">
              <a:rPr lang="en-GB" smtClean="0"/>
              <a:t>13/07/2026</a:t>
            </a:fld>
            <a:endParaRPr lang="en-GB"/>
          </a:p>
        </p:txBody>
      </p:sp>
      <p:sp>
        <p:nvSpPr>
          <p:cNvPr id="5" name="Footer Placeholder 4">
            <a:extLst>
              <a:ext uri="{FF2B5EF4-FFF2-40B4-BE49-F238E27FC236}">
                <a16:creationId xmlns:a16="http://schemas.microsoft.com/office/drawing/2014/main" id="{F6CFBC4B-5B54-0404-3805-7F216EEC36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202910C-BFA7-911E-0B9A-14FC0F432DB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953C614-D959-4F49-9EAD-B7FB8B0D89A2}" type="slidenum">
              <a:rPr lang="en-GB" smtClean="0"/>
              <a:t>‹#›</a:t>
            </a:fld>
            <a:endParaRPr lang="en-GB"/>
          </a:p>
        </p:txBody>
      </p:sp>
    </p:spTree>
    <p:extLst>
      <p:ext uri="{BB962C8B-B14F-4D97-AF65-F5344CB8AC3E}">
        <p14:creationId xmlns:p14="http://schemas.microsoft.com/office/powerpoint/2010/main" val="38168585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jpg"/><Relationship Id="rId3" Type="http://schemas.openxmlformats.org/officeDocument/2006/relationships/hyperlink" Target="https://news.airbnb.com/media-assets/?utm_source=chatgpt.com" TargetMode="External"/><Relationship Id="rId7" Type="http://schemas.openxmlformats.org/officeDocument/2006/relationships/hyperlink" Target="https://www.airbnb.org/"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1.jpg"/><Relationship Id="rId5" Type="http://schemas.openxmlformats.org/officeDocument/2006/relationships/hyperlink" Target="https://www.pexels.com/photo/palm-trees-at-night-258154/" TargetMode="External"/><Relationship Id="rId4" Type="http://schemas.openxmlformats.org/officeDocument/2006/relationships/image" Target="../media/image2.jpeg"/><Relationship Id="rId9" Type="http://schemas.openxmlformats.org/officeDocument/2006/relationships/image" Target="../media/image4.png"/></Relationships>
</file>

<file path=ppt/slides/_rels/slide2.xml.rels><?xml version="1.0" encoding="UTF-8" standalone="yes"?>
<Relationships xmlns="http://schemas.openxmlformats.org/package/2006/relationships"><Relationship Id="rId8" Type="http://schemas.openxmlformats.org/officeDocument/2006/relationships/hyperlink" Target="https://www.airbnb.org/" TargetMode="External"/><Relationship Id="rId3" Type="http://schemas.openxmlformats.org/officeDocument/2006/relationships/image" Target="../media/image1.jpg"/><Relationship Id="rId7"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uwtsd.ac.uk/" TargetMode="External"/><Relationship Id="rId5" Type="http://schemas.openxmlformats.org/officeDocument/2006/relationships/image" Target="../media/image5.png"/><Relationship Id="rId4" Type="http://schemas.openxmlformats.org/officeDocument/2006/relationships/hyperlink" Target="https://inkifi.com/global-airbnb-capitals?srsltid=AfmBOorReJhIto75LyRfLMtZV0AYvkpGokbzBMNKlHiAmrlGrKQ8bXM0" TargetMode="External"/><Relationship Id="rId9"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hyperlink" Target="https://news.airbnb.com/media-assets/category/experiences/" TargetMode="External"/><Relationship Id="rId7" Type="http://schemas.openxmlformats.org/officeDocument/2006/relationships/hyperlink" Target="https://news.airbnb.com/media-assets/category/product-releases/" TargetMode="External"/><Relationship Id="rId12"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jpg"/><Relationship Id="rId11" Type="http://schemas.openxmlformats.org/officeDocument/2006/relationships/hyperlink" Target="https://www.airbnb.org/" TargetMode="External"/><Relationship Id="rId5" Type="http://schemas.openxmlformats.org/officeDocument/2006/relationships/hyperlink" Target="https://www.pexels.com/photo/palm-trees-at-night-258154/?utm_source=chatgpt.com" TargetMode="External"/><Relationship Id="rId10" Type="http://schemas.openxmlformats.org/officeDocument/2006/relationships/image" Target="../media/image3.jpg"/><Relationship Id="rId4" Type="http://schemas.openxmlformats.org/officeDocument/2006/relationships/image" Target="../media/image6.jpg"/><Relationship Id="rId9" Type="http://schemas.openxmlformats.org/officeDocument/2006/relationships/hyperlink" Target="https://www.uwtsd.ac.uk/"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uwtsd.ac.uk/" TargetMode="Externa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hyperlink" Target="https://www.airbnb.org/" TargetMode="External"/><Relationship Id="rId4" Type="http://schemas.openxmlformats.org/officeDocument/2006/relationships/image" Target="../media/image3.jpg"/></Relationships>
</file>

<file path=ppt/slides/_rels/slide5.xml.rels><?xml version="1.0" encoding="UTF-8" standalone="yes"?>
<Relationships xmlns="http://schemas.openxmlformats.org/package/2006/relationships"><Relationship Id="rId3" Type="http://schemas.openxmlformats.org/officeDocument/2006/relationships/hyperlink" Target="https://www.uwtsd.ac.uk/"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hyperlink" Target="https://www.airbnb.org/" TargetMode="External"/><Relationship Id="rId4" Type="http://schemas.openxmlformats.org/officeDocument/2006/relationships/image" Target="../media/image3.jpg"/></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hyperlink" Target="https://www.booking.com/index.en-gb.html" TargetMode="External"/><Relationship Id="rId3" Type="http://schemas.openxmlformats.org/officeDocument/2006/relationships/hyperlink" Target="https://www.uwtsd.ac.uk/" TargetMode="External"/><Relationship Id="rId7" Type="http://schemas.openxmlformats.org/officeDocument/2006/relationships/hyperlink" Target="https://www.hilton.com/en/" TargetMode="External"/><Relationship Id="rId12"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hyperlink" Target="https://www.vrbo.com/en-gb/" TargetMode="External"/><Relationship Id="rId5" Type="http://schemas.openxmlformats.org/officeDocument/2006/relationships/hyperlink" Target="https://www.airbnb.org/" TargetMode="External"/><Relationship Id="rId10" Type="http://schemas.openxmlformats.org/officeDocument/2006/relationships/image" Target="../media/image9.png"/><Relationship Id="rId4" Type="http://schemas.openxmlformats.org/officeDocument/2006/relationships/image" Target="../media/image3.jpg"/><Relationship Id="rId9" Type="http://schemas.openxmlformats.org/officeDocument/2006/relationships/hyperlink" Target="https://www.marriott.com/default.mi" TargetMode="External"/><Relationship Id="rId1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hyperlink" Target="https://www.uwtsd.ac.uk/"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hyperlink" Target="https://www.airbnb.org/" TargetMode="External"/><Relationship Id="rId4" Type="http://schemas.openxmlformats.org/officeDocument/2006/relationships/image" Target="../media/image3.jpg"/></Relationships>
</file>

<file path=ppt/slides/_rels/slide8.xml.rels><?xml version="1.0" encoding="UTF-8" standalone="yes"?>
<Relationships xmlns="http://schemas.openxmlformats.org/package/2006/relationships"><Relationship Id="rId3" Type="http://schemas.openxmlformats.org/officeDocument/2006/relationships/hyperlink" Target="https://www.uwtsd.ac.uk/"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hyperlink" Target="https://www.airbnb.org/" TargetMode="External"/><Relationship Id="rId4" Type="http://schemas.openxmlformats.org/officeDocument/2006/relationships/image" Target="../media/image3.jpg"/></Relationships>
</file>

<file path=ppt/slides/_rels/slide9.xml.rels><?xml version="1.0" encoding="UTF-8" standalone="yes"?>
<Relationships xmlns="http://schemas.openxmlformats.org/package/2006/relationships"><Relationship Id="rId3" Type="http://schemas.openxmlformats.org/officeDocument/2006/relationships/hyperlink" Target="https://www.uwtsd.ac.uk/" TargetMode="Externa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hyperlink" Target="https://www.airbnb.org/" TargetMode="External"/><Relationship Id="rId4" Type="http://schemas.openxmlformats.org/officeDocument/2006/relationships/image" Target="../media/image3.jpg"/></Relationships>
</file>

<file path=ppt/slides/_rels/slide10.xml.rels><?xml version="1.0" encoding="UTF-8" standalone="yes"?>
<Relationships xmlns="http://schemas.openxmlformats.org/package/2006/relationships"><Relationship Id="rId3" Type="http://schemas.openxmlformats.org/officeDocument/2006/relationships/hyperlink" Target="https://www.uwtsd.ac.uk/"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hyperlink" Target="https://www.airbnb.org/" TargetMode="External"/><Relationship Id="rId4" Type="http://schemas.openxmlformats.org/officeDocument/2006/relationships/image" Target="../media/image3.jpg"/></Relationships>
</file>

<file path=ppt/slides/_rels/slide11.xml.rels><?xml version="1.0" encoding="UTF-8" standalone="yes"?>
<Relationships xmlns="http://schemas.openxmlformats.org/package/2006/relationships"><Relationship Id="rId3" Type="http://schemas.openxmlformats.org/officeDocument/2006/relationships/hyperlink" Target="https://www.uwtsd.ac.uk/" TargetMode="Externa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hyperlink" Target="https://www.airbnb.org/" TargetMode="External"/><Relationship Id="rId4" Type="http://schemas.openxmlformats.org/officeDocument/2006/relationships/image" Target="../media/image3.jpg"/></Relationships>
</file>

<file path=ppt/slides/_rels/slide12.xml.rels><?xml version="1.0" encoding="UTF-8" standalone="yes"?>
<Relationships xmlns="http://schemas.openxmlformats.org/package/2006/relationships"><Relationship Id="rId3" Type="http://schemas.openxmlformats.org/officeDocument/2006/relationships/hyperlink" Target="https://www.uwtsd.ac.uk/" TargetMode="External"/><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hyperlink" Target="https://www.airbnb.org/" TargetMode="External"/><Relationship Id="rId4" Type="http://schemas.openxmlformats.org/officeDocument/2006/relationships/image" Target="../media/image3.jpg"/></Relationships>
</file>

<file path=ppt/slides/_rels/slide13.xml.rels><?xml version="1.0" encoding="UTF-8" standalone="yes"?>
<Relationships xmlns="http://schemas.openxmlformats.org/package/2006/relationships"><Relationship Id="rId8" Type="http://schemas.openxmlformats.org/officeDocument/2006/relationships/hyperlink" Target="https://stories.hilton.com/" TargetMode="External"/><Relationship Id="rId13" Type="http://schemas.openxmlformats.org/officeDocument/2006/relationships/hyperlink" Target="https://www.uwtsd.ac.uk/" TargetMode="External"/><Relationship Id="rId3" Type="http://schemas.openxmlformats.org/officeDocument/2006/relationships/hyperlink" Target="https://investors.airbnb.com/financials/sec-filings/sec-filings-details/default.aspx?FilingId=17283799" TargetMode="External"/><Relationship Id="rId7" Type="http://schemas.openxmlformats.org/officeDocument/2006/relationships/hyperlink" Target="https://www.emerald.com/insight/content/doi/10.1108/JHTT-08-2018-0075/full/html" TargetMode="External"/><Relationship Id="rId12" Type="http://schemas.openxmlformats.org/officeDocument/2006/relationships/hyperlink" Target="https://people.bu.edu/zg/publications/airbnb.pdf" TargetMode="External"/><Relationship Id="rId2" Type="http://schemas.openxmlformats.org/officeDocument/2006/relationships/notesSlide" Target="../notesSlides/notesSlide13.xml"/><Relationship Id="rId16" Type="http://schemas.openxmlformats.org/officeDocument/2006/relationships/image" Target="../media/image4.png"/><Relationship Id="rId1" Type="http://schemas.openxmlformats.org/officeDocument/2006/relationships/slideLayout" Target="../slideLayouts/slideLayout4.xml"/><Relationship Id="rId6" Type="http://schemas.openxmlformats.org/officeDocument/2006/relationships/hyperlink" Target="https://www.sosyalarastirmalar.com/articles/swot-analysis-a-theoretical-review.pdf" TargetMode="External"/><Relationship Id="rId11" Type="http://schemas.openxmlformats.org/officeDocument/2006/relationships/hyperlink" Target="https://www.vrbo.com/" TargetMode="External"/><Relationship Id="rId5" Type="http://schemas.openxmlformats.org/officeDocument/2006/relationships/hyperlink" Target="https://news.booking.com/fast-facts/" TargetMode="External"/><Relationship Id="rId15" Type="http://schemas.openxmlformats.org/officeDocument/2006/relationships/hyperlink" Target="https://www.airbnb.org/" TargetMode="External"/><Relationship Id="rId10" Type="http://schemas.openxmlformats.org/officeDocument/2006/relationships/hyperlink" Target="https://www.sciencedirect.com/science/article/pii/S0024630117302868" TargetMode="External"/><Relationship Id="rId4" Type="http://schemas.openxmlformats.org/officeDocument/2006/relationships/hyperlink" Target="https://news.airbnb.com/en-uk/about-us/" TargetMode="External"/><Relationship Id="rId9" Type="http://schemas.openxmlformats.org/officeDocument/2006/relationships/hyperlink" Target="https://www.marriott.com/default.mi" TargetMode="External"/><Relationship Id="rId14" Type="http://schemas.openxmlformats.org/officeDocument/2006/relationships/image" Target="../media/image3.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hlinkClick r:id="rId3"/>
            <a:extLst>
              <a:ext uri="{FF2B5EF4-FFF2-40B4-BE49-F238E27FC236}">
                <a16:creationId xmlns:a16="http://schemas.microsoft.com/office/drawing/2014/main" id="{C345913A-C016-CDDF-82C1-E967E6A08D51}"/>
              </a:ext>
            </a:extLst>
          </p:cNvPr>
          <p:cNvPicPr>
            <a:picLocks noChangeAspect="1"/>
          </p:cNvPicPr>
          <p:nvPr/>
        </p:nvPicPr>
        <p:blipFill>
          <a:blip r:embed="rId4">
            <a:alphaModFix/>
            <a:extLst>
              <a:ext uri="{28A0092B-C50C-407E-A947-70E740481C1C}">
                <a14:useLocalDpi xmlns:a14="http://schemas.microsoft.com/office/drawing/2010/main" val="0"/>
              </a:ext>
            </a:extLst>
          </a:blip>
          <a:srcRect t="15645" r="-1" b="12204"/>
          <a:stretch>
            <a:fillRect/>
          </a:stretch>
        </p:blipFill>
        <p:spPr>
          <a:xfrm>
            <a:off x="4059936" y="-5"/>
            <a:ext cx="8132063" cy="3681406"/>
          </a:xfrm>
          <a:prstGeom prst="rect">
            <a:avLst/>
          </a:prstGeom>
        </p:spPr>
      </p:pic>
      <p:pic>
        <p:nvPicPr>
          <p:cNvPr id="7" name="Picture 6">
            <a:hlinkClick r:id="rId5"/>
            <a:extLst>
              <a:ext uri="{FF2B5EF4-FFF2-40B4-BE49-F238E27FC236}">
                <a16:creationId xmlns:a16="http://schemas.microsoft.com/office/drawing/2014/main" id="{626C31BF-BAEC-2C4F-C73D-EAF65726DA1E}"/>
              </a:ext>
            </a:extLst>
          </p:cNvPr>
          <p:cNvPicPr>
            <a:picLocks noChangeAspect="1"/>
          </p:cNvPicPr>
          <p:nvPr/>
        </p:nvPicPr>
        <p:blipFill>
          <a:blip r:embed="rId6">
            <a:extLst>
              <a:ext uri="{28A0092B-C50C-407E-A947-70E740481C1C}">
                <a14:useLocalDpi xmlns:a14="http://schemas.microsoft.com/office/drawing/2010/main" val="0"/>
              </a:ext>
            </a:extLst>
          </a:blip>
          <a:srcRect t="21243" r="-1" b="16500"/>
          <a:stretch>
            <a:fillRect/>
          </a:stretch>
        </p:blipFill>
        <p:spPr>
          <a:xfrm>
            <a:off x="4389120" y="3681402"/>
            <a:ext cx="7802880" cy="3176598"/>
          </a:xfrm>
          <a:prstGeom prst="rect">
            <a:avLst/>
          </a:prstGeom>
        </p:spPr>
      </p:pic>
      <p:sp>
        <p:nvSpPr>
          <p:cNvPr id="14" name="Rectangle 13">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6A684F-0A21-2CF6-B37C-4709D4DD1312}"/>
              </a:ext>
            </a:extLst>
          </p:cNvPr>
          <p:cNvSpPr>
            <a:spLocks noGrp="1"/>
          </p:cNvSpPr>
          <p:nvPr>
            <p:ph type="ctrTitle"/>
          </p:nvPr>
        </p:nvSpPr>
        <p:spPr>
          <a:xfrm>
            <a:off x="838198" y="2312852"/>
            <a:ext cx="6742178" cy="419145"/>
          </a:xfrm>
        </p:spPr>
        <p:txBody>
          <a:bodyPr>
            <a:noAutofit/>
          </a:bodyPr>
          <a:lstStyle/>
          <a:p>
            <a:pPr algn="l"/>
            <a:r>
              <a:rPr lang="en-GB" sz="2400" b="1" dirty="0">
                <a:solidFill>
                  <a:schemeClr val="bg1">
                    <a:lumMod val="75000"/>
                  </a:schemeClr>
                </a:solidFill>
                <a:latin typeface="Arial" panose="020B0604020202020204" pitchFamily="34" charset="0"/>
                <a:cs typeface="Arial" panose="020B0604020202020204" pitchFamily="34" charset="0"/>
              </a:rPr>
              <a:t>Entrepreneurial Business Plan Presentation.</a:t>
            </a:r>
            <a:endParaRPr lang="en-GB" sz="2400" b="1" dirty="0">
              <a:ln/>
              <a:solidFill>
                <a:schemeClr val="bg1">
                  <a:lumMod val="75000"/>
                </a:schemeClr>
              </a:solidFill>
              <a:effectLst>
                <a:outerShdw blurRad="38100" dist="19050" dir="2700000" algn="tl" rotWithShape="0">
                  <a:schemeClr val="dk1">
                    <a:lumMod val="50000"/>
                    <a:alpha val="40000"/>
                  </a:schemeClr>
                </a:outerShdw>
              </a:effectLst>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D420E30B-354B-C67F-B230-63AA2CF3A194}"/>
              </a:ext>
            </a:extLst>
          </p:cNvPr>
          <p:cNvSpPr>
            <a:spLocks noGrp="1"/>
          </p:cNvSpPr>
          <p:nvPr>
            <p:ph type="subTitle" idx="1"/>
          </p:nvPr>
        </p:nvSpPr>
        <p:spPr>
          <a:xfrm>
            <a:off x="838198" y="3003779"/>
            <a:ext cx="5105402" cy="386456"/>
          </a:xfrm>
        </p:spPr>
        <p:txBody>
          <a:bodyPr>
            <a:normAutofit/>
          </a:bodyPr>
          <a:lstStyle/>
          <a:p>
            <a:pPr algn="l"/>
            <a:r>
              <a:rPr lang="en-GB" sz="2000" dirty="0">
                <a:solidFill>
                  <a:schemeClr val="bg1">
                    <a:lumMod val="65000"/>
                  </a:schemeClr>
                </a:solidFill>
                <a:latin typeface="Arial" panose="020B0604020202020204" pitchFamily="34" charset="0"/>
                <a:cs typeface="Arial" panose="020B0604020202020204" pitchFamily="34" charset="0"/>
              </a:rPr>
              <a:t>A Strategic Analysis of Airbnb Inc.</a:t>
            </a:r>
          </a:p>
        </p:txBody>
      </p:sp>
      <p:cxnSp>
        <p:nvCxnSpPr>
          <p:cNvPr id="16" name="Straight Connector 15">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0A2ADD28-8379-1E1E-E670-0A1B034E383B}"/>
              </a:ext>
            </a:extLst>
          </p:cNvPr>
          <p:cNvSpPr txBox="1"/>
          <p:nvPr/>
        </p:nvSpPr>
        <p:spPr>
          <a:xfrm>
            <a:off x="838198" y="3933799"/>
            <a:ext cx="6103620" cy="1477328"/>
          </a:xfrm>
          <a:prstGeom prst="rect">
            <a:avLst/>
          </a:prstGeom>
          <a:noFill/>
        </p:spPr>
        <p:txBody>
          <a:bodyPr wrap="square">
            <a:spAutoFit/>
          </a:bodyPr>
          <a:lstStyle/>
          <a:p>
            <a:pPr>
              <a:buNone/>
            </a:pPr>
            <a:r>
              <a:rPr lang="en-GB" b="1" dirty="0">
                <a:solidFill>
                  <a:schemeClr val="tx1">
                    <a:lumMod val="50000"/>
                    <a:lumOff val="50000"/>
                  </a:schemeClr>
                </a:solidFill>
                <a:latin typeface="Arial" panose="020B0604020202020204" pitchFamily="34" charset="0"/>
                <a:cs typeface="Arial" panose="020B0604020202020204" pitchFamily="34" charset="0"/>
              </a:rPr>
              <a:t>Module:</a:t>
            </a:r>
            <a:r>
              <a:rPr lang="en-GB" dirty="0">
                <a:solidFill>
                  <a:schemeClr val="tx1">
                    <a:lumMod val="50000"/>
                    <a:lumOff val="50000"/>
                  </a:schemeClr>
                </a:solidFill>
                <a:latin typeface="Arial" panose="020B0604020202020204" pitchFamily="34" charset="0"/>
                <a:cs typeface="Arial" panose="020B0604020202020204" pitchFamily="34" charset="0"/>
              </a:rPr>
              <a:t> LCBB5013 – Entrepreneurship</a:t>
            </a:r>
          </a:p>
          <a:p>
            <a:pPr>
              <a:buNone/>
            </a:pPr>
            <a:r>
              <a:rPr lang="en-GB" b="1" dirty="0">
                <a:solidFill>
                  <a:schemeClr val="tx1">
                    <a:lumMod val="50000"/>
                    <a:lumOff val="50000"/>
                  </a:schemeClr>
                </a:solidFill>
                <a:latin typeface="Arial" panose="020B0604020202020204" pitchFamily="34" charset="0"/>
                <a:cs typeface="Arial" panose="020B0604020202020204" pitchFamily="34" charset="0"/>
              </a:rPr>
              <a:t>Student:</a:t>
            </a:r>
            <a:r>
              <a:rPr lang="en-GB" dirty="0">
                <a:solidFill>
                  <a:schemeClr val="tx1">
                    <a:lumMod val="50000"/>
                    <a:lumOff val="50000"/>
                  </a:schemeClr>
                </a:solidFill>
                <a:latin typeface="Arial" panose="020B0604020202020204" pitchFamily="34" charset="0"/>
                <a:cs typeface="Arial" panose="020B0604020202020204" pitchFamily="34" charset="0"/>
              </a:rPr>
              <a:t> Ovidiu Florin Socel</a:t>
            </a:r>
          </a:p>
          <a:p>
            <a:pPr>
              <a:buNone/>
            </a:pPr>
            <a:r>
              <a:rPr lang="en-GB" b="1" dirty="0">
                <a:solidFill>
                  <a:schemeClr val="tx1">
                    <a:lumMod val="50000"/>
                    <a:lumOff val="50000"/>
                  </a:schemeClr>
                </a:solidFill>
                <a:latin typeface="Arial" panose="020B0604020202020204" pitchFamily="34" charset="0"/>
                <a:cs typeface="Arial" panose="020B0604020202020204" pitchFamily="34" charset="0"/>
              </a:rPr>
              <a:t>Student Number:</a:t>
            </a:r>
            <a:r>
              <a:rPr lang="en-GB" dirty="0">
                <a:solidFill>
                  <a:schemeClr val="tx1">
                    <a:lumMod val="50000"/>
                    <a:lumOff val="50000"/>
                  </a:schemeClr>
                </a:solidFill>
                <a:latin typeface="Arial" panose="020B0604020202020204" pitchFamily="34" charset="0"/>
                <a:cs typeface="Arial" panose="020B0604020202020204" pitchFamily="34" charset="0"/>
              </a:rPr>
              <a:t> 2310644</a:t>
            </a:r>
          </a:p>
          <a:p>
            <a:pPr>
              <a:buNone/>
            </a:pPr>
            <a:r>
              <a:rPr lang="en-GB" b="1" dirty="0">
                <a:solidFill>
                  <a:schemeClr val="tx1">
                    <a:lumMod val="50000"/>
                    <a:lumOff val="50000"/>
                  </a:schemeClr>
                </a:solidFill>
                <a:latin typeface="Arial" panose="020B0604020202020204" pitchFamily="34" charset="0"/>
                <a:cs typeface="Arial" panose="020B0604020202020204" pitchFamily="34" charset="0"/>
              </a:rPr>
              <a:t>Lecturer:</a:t>
            </a:r>
            <a:r>
              <a:rPr lang="en-GB" dirty="0">
                <a:solidFill>
                  <a:schemeClr val="tx1">
                    <a:lumMod val="50000"/>
                    <a:lumOff val="50000"/>
                  </a:schemeClr>
                </a:solidFill>
                <a:latin typeface="Arial" panose="020B0604020202020204" pitchFamily="34" charset="0"/>
                <a:cs typeface="Arial" panose="020B0604020202020204" pitchFamily="34" charset="0"/>
              </a:rPr>
              <a:t> Aso Abdullah</a:t>
            </a:r>
          </a:p>
          <a:p>
            <a:pPr>
              <a:buNone/>
            </a:pPr>
            <a:r>
              <a:rPr lang="en-GB" b="1" dirty="0">
                <a:solidFill>
                  <a:schemeClr val="tx1">
                    <a:lumMod val="50000"/>
                    <a:lumOff val="50000"/>
                  </a:schemeClr>
                </a:solidFill>
                <a:latin typeface="Arial" panose="020B0604020202020204" pitchFamily="34" charset="0"/>
                <a:cs typeface="Arial" panose="020B0604020202020204" pitchFamily="34" charset="0"/>
              </a:rPr>
              <a:t>University of Wales Trinity Saint David</a:t>
            </a:r>
            <a:endParaRPr lang="en-GB" dirty="0">
              <a:solidFill>
                <a:schemeClr val="tx1">
                  <a:lumMod val="50000"/>
                  <a:lumOff val="50000"/>
                </a:schemeClr>
              </a:solidFill>
              <a:latin typeface="Arial" panose="020B0604020202020204" pitchFamily="34" charset="0"/>
              <a:cs typeface="Arial" panose="020B0604020202020204" pitchFamily="34" charset="0"/>
            </a:endParaRPr>
          </a:p>
        </p:txBody>
      </p:sp>
      <p:pic>
        <p:nvPicPr>
          <p:cNvPr id="9" name="Picture 8">
            <a:hlinkClick r:id="rId7"/>
            <a:extLst>
              <a:ext uri="{FF2B5EF4-FFF2-40B4-BE49-F238E27FC236}">
                <a16:creationId xmlns:a16="http://schemas.microsoft.com/office/drawing/2014/main" id="{ABE08AB2-C4EE-7A0B-3E81-DBF2BF1C9ED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6976" y="5607005"/>
            <a:ext cx="1155229" cy="1155229"/>
          </a:xfrm>
          <a:prstGeom prst="rect">
            <a:avLst/>
          </a:prstGeom>
          <a:ln>
            <a:noFill/>
          </a:ln>
          <a:effectLst>
            <a:softEdge rad="112500"/>
          </a:effectLst>
        </p:spPr>
      </p:pic>
      <p:pic>
        <p:nvPicPr>
          <p:cNvPr id="15" name="Picture 14">
            <a:extLst>
              <a:ext uri="{FF2B5EF4-FFF2-40B4-BE49-F238E27FC236}">
                <a16:creationId xmlns:a16="http://schemas.microsoft.com/office/drawing/2014/main" id="{AC272E25-7288-5F04-D9BC-55FD1D19D609}"/>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648713" y="5554428"/>
            <a:ext cx="1740407" cy="1160271"/>
          </a:xfrm>
          <a:prstGeom prst="rect">
            <a:avLst/>
          </a:prstGeom>
        </p:spPr>
      </p:pic>
    </p:spTree>
    <p:extLst>
      <p:ext uri="{BB962C8B-B14F-4D97-AF65-F5344CB8AC3E}">
        <p14:creationId xmlns:p14="http://schemas.microsoft.com/office/powerpoint/2010/main" val="2123756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500"/>
                                        <p:tgtEl>
                                          <p:spTgt spid="6">
                                            <p:txEl>
                                              <p:pRg st="1" end="1"/>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animEffect transition="in" filter="fade">
                                      <p:cBhvr>
                                        <p:cTn id="23" dur="500"/>
                                        <p:tgtEl>
                                          <p:spTgt spid="6">
                                            <p:txEl>
                                              <p:pRg st="2" end="2"/>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6">
                                            <p:txEl>
                                              <p:pRg st="3" end="3"/>
                                            </p:txEl>
                                          </p:spTgt>
                                        </p:tgtEl>
                                        <p:attrNameLst>
                                          <p:attrName>style.visibility</p:attrName>
                                        </p:attrNameLst>
                                      </p:cBhvr>
                                      <p:to>
                                        <p:strVal val="visible"/>
                                      </p:to>
                                    </p:set>
                                    <p:animEffect transition="in" filter="fade">
                                      <p:cBhvr>
                                        <p:cTn id="26" dur="500"/>
                                        <p:tgtEl>
                                          <p:spTgt spid="6">
                                            <p:txEl>
                                              <p:pRg st="3" end="3"/>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6">
                                            <p:txEl>
                                              <p:pRg st="4" end="4"/>
                                            </p:txEl>
                                          </p:spTgt>
                                        </p:tgtEl>
                                        <p:attrNameLst>
                                          <p:attrName>style.visibility</p:attrName>
                                        </p:attrNameLst>
                                      </p:cBhvr>
                                      <p:to>
                                        <p:strVal val="visible"/>
                                      </p:to>
                                    </p:set>
                                    <p:animEffect transition="in" filter="fade">
                                      <p:cBhvr>
                                        <p:cTn id="29"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Freeform: Shape 5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0" name="Rectangle 5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B599EB-6CA8-6C66-F448-4C8DECD5C2B3}"/>
              </a:ext>
            </a:extLst>
          </p:cNvPr>
          <p:cNvSpPr>
            <a:spLocks noGrp="1"/>
          </p:cNvSpPr>
          <p:nvPr>
            <p:ph type="title"/>
          </p:nvPr>
        </p:nvSpPr>
        <p:spPr>
          <a:xfrm>
            <a:off x="-1" y="0"/>
            <a:ext cx="4011541" cy="6857999"/>
          </a:xfrm>
        </p:spPr>
        <p:txBody>
          <a:bodyPr anchor="ctr">
            <a:normAutofit/>
          </a:bodyPr>
          <a:lstStyle/>
          <a:p>
            <a:pPr algn="ctr"/>
            <a:r>
              <a:rPr lang="en-GB" sz="2800" dirty="0">
                <a:solidFill>
                  <a:srgbClr val="FFFFFF"/>
                </a:solidFill>
                <a:latin typeface="Arial" panose="020B0604020202020204" pitchFamily="34" charset="0"/>
                <a:cs typeface="Arial" panose="020B0604020202020204" pitchFamily="34" charset="0"/>
              </a:rPr>
              <a:t>Business Overview.</a:t>
            </a:r>
          </a:p>
        </p:txBody>
      </p:sp>
      <p:pic>
        <p:nvPicPr>
          <p:cNvPr id="45" name="Picture 44">
            <a:hlinkClick r:id="rId4"/>
            <a:extLst>
              <a:ext uri="{FF2B5EF4-FFF2-40B4-BE49-F238E27FC236}">
                <a16:creationId xmlns:a16="http://schemas.microsoft.com/office/drawing/2014/main" id="{9C70A7BF-2C87-682B-3278-190B42A0E20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81927" y="546761"/>
            <a:ext cx="3681679" cy="5595454"/>
          </a:xfrm>
          <a:prstGeom prst="rect">
            <a:avLst/>
          </a:prstGeom>
          <a:ln>
            <a:noFill/>
          </a:ln>
          <a:effectLst>
            <a:softEdge rad="112500"/>
          </a:effectLst>
        </p:spPr>
      </p:pic>
      <p:sp>
        <p:nvSpPr>
          <p:cNvPr id="48" name="TextBox 47">
            <a:extLst>
              <a:ext uri="{FF2B5EF4-FFF2-40B4-BE49-F238E27FC236}">
                <a16:creationId xmlns:a16="http://schemas.microsoft.com/office/drawing/2014/main" id="{561005CB-A871-ECD6-093E-20E28DC5F4F9}"/>
              </a:ext>
            </a:extLst>
          </p:cNvPr>
          <p:cNvSpPr txBox="1"/>
          <p:nvPr/>
        </p:nvSpPr>
        <p:spPr>
          <a:xfrm>
            <a:off x="8246318" y="6141962"/>
            <a:ext cx="3952896" cy="338554"/>
          </a:xfrm>
          <a:prstGeom prst="rect">
            <a:avLst/>
          </a:prstGeom>
          <a:noFill/>
        </p:spPr>
        <p:txBody>
          <a:bodyPr wrap="square">
            <a:spAutoFit/>
          </a:bodyPr>
          <a:lstStyle/>
          <a:p>
            <a:pPr algn="ctr"/>
            <a:r>
              <a:rPr lang="en-GB" sz="800" dirty="0">
                <a:solidFill>
                  <a:schemeClr val="bg1"/>
                </a:solidFill>
              </a:rPr>
              <a:t>https://inkifi.com/global-airbnb-capitals?srsltid=AfmBOorReJhIto75LyRfLMtZV0AYvkpGokbzBMNKlHiAmrlGrKQ8bXM0</a:t>
            </a:r>
          </a:p>
        </p:txBody>
      </p:sp>
      <p:sp>
        <p:nvSpPr>
          <p:cNvPr id="6" name="TextBox 5">
            <a:extLst>
              <a:ext uri="{FF2B5EF4-FFF2-40B4-BE49-F238E27FC236}">
                <a16:creationId xmlns:a16="http://schemas.microsoft.com/office/drawing/2014/main" id="{B5EE5BE9-919A-FD1A-2A80-A01A4A89D166}"/>
              </a:ext>
            </a:extLst>
          </p:cNvPr>
          <p:cNvSpPr txBox="1"/>
          <p:nvPr/>
        </p:nvSpPr>
        <p:spPr>
          <a:xfrm>
            <a:off x="4148402" y="1022836"/>
            <a:ext cx="4233517" cy="1846659"/>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lgn="ctr">
              <a:buNone/>
            </a:pPr>
            <a:r>
              <a:rPr lang="en-GB" b="1" dirty="0">
                <a:latin typeface="Arial" panose="020B0604020202020204" pitchFamily="34" charset="0"/>
                <a:cs typeface="Arial" panose="020B0604020202020204" pitchFamily="34" charset="0"/>
              </a:rPr>
              <a:t>Business Idea.</a:t>
            </a:r>
          </a:p>
          <a:p>
            <a:pPr>
              <a:buNone/>
            </a:pPr>
            <a:r>
              <a:rPr lang="en-GB" sz="1600" dirty="0">
                <a:latin typeface="Arial" panose="020B0604020202020204" pitchFamily="34" charset="0"/>
                <a:cs typeface="Arial" panose="020B0604020202020204" pitchFamily="34" charset="0"/>
              </a:rPr>
              <a:t>• Founded in 2008.</a:t>
            </a:r>
          </a:p>
          <a:p>
            <a:pPr>
              <a:buNone/>
            </a:pPr>
            <a:r>
              <a:rPr lang="en-GB" sz="1600" dirty="0">
                <a:latin typeface="Arial" panose="020B0604020202020204" pitchFamily="34" charset="0"/>
                <a:cs typeface="Arial" panose="020B0604020202020204" pitchFamily="34" charset="0"/>
              </a:rPr>
              <a:t>• Global peer-to-peer accommodation platform.</a:t>
            </a:r>
          </a:p>
          <a:p>
            <a:pPr>
              <a:buNone/>
            </a:pPr>
            <a:r>
              <a:rPr lang="en-GB" sz="1600" dirty="0">
                <a:latin typeface="Arial" panose="020B0604020202020204" pitchFamily="34" charset="0"/>
                <a:cs typeface="Arial" panose="020B0604020202020204" pitchFamily="34" charset="0"/>
              </a:rPr>
              <a:t>• Connects hosts with travellers</a:t>
            </a:r>
          </a:p>
          <a:p>
            <a:pPr>
              <a:buNone/>
            </a:pPr>
            <a:r>
              <a:rPr lang="en-GB" sz="1600" dirty="0">
                <a:latin typeface="Arial" panose="020B0604020202020204" pitchFamily="34" charset="0"/>
                <a:cs typeface="Arial" panose="020B0604020202020204" pitchFamily="34" charset="0"/>
              </a:rPr>
              <a:t>• Operates using an asset-light business model.</a:t>
            </a:r>
          </a:p>
        </p:txBody>
      </p:sp>
      <p:sp>
        <p:nvSpPr>
          <p:cNvPr id="8" name="TextBox 7">
            <a:extLst>
              <a:ext uri="{FF2B5EF4-FFF2-40B4-BE49-F238E27FC236}">
                <a16:creationId xmlns:a16="http://schemas.microsoft.com/office/drawing/2014/main" id="{D6BA5E53-9451-DAA3-5087-B963E36039C3}"/>
              </a:ext>
            </a:extLst>
          </p:cNvPr>
          <p:cNvSpPr txBox="1"/>
          <p:nvPr/>
        </p:nvSpPr>
        <p:spPr>
          <a:xfrm>
            <a:off x="4148402" y="3548003"/>
            <a:ext cx="4233517" cy="1600438"/>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lgn="ctr">
              <a:buNone/>
            </a:pPr>
            <a:r>
              <a:rPr lang="en-GB" b="1" dirty="0">
                <a:latin typeface="Arial" panose="020B0604020202020204" pitchFamily="34" charset="0"/>
                <a:cs typeface="Arial" panose="020B0604020202020204" pitchFamily="34" charset="0"/>
              </a:rPr>
              <a:t>Why Airbnb is Different.</a:t>
            </a:r>
          </a:p>
          <a:p>
            <a:pPr>
              <a:buNone/>
            </a:pPr>
            <a:r>
              <a:rPr lang="en-GB" sz="1600" dirty="0">
                <a:latin typeface="Arial" panose="020B0604020202020204" pitchFamily="34" charset="0"/>
                <a:cs typeface="Arial" panose="020B0604020202020204" pitchFamily="34" charset="0"/>
              </a:rPr>
              <a:t>✔ No hotel ownership.</a:t>
            </a:r>
          </a:p>
          <a:p>
            <a:pPr>
              <a:buNone/>
            </a:pPr>
            <a:r>
              <a:rPr lang="en-GB" sz="1600" dirty="0">
                <a:latin typeface="Arial" panose="020B0604020202020204" pitchFamily="34" charset="0"/>
                <a:cs typeface="Arial" panose="020B0604020202020204" pitchFamily="34" charset="0"/>
              </a:rPr>
              <a:t>✔ Digital platform.</a:t>
            </a:r>
          </a:p>
          <a:p>
            <a:pPr>
              <a:buNone/>
            </a:pPr>
            <a:r>
              <a:rPr lang="en-GB" sz="1600" dirty="0">
                <a:latin typeface="Arial" panose="020B0604020202020204" pitchFamily="34" charset="0"/>
                <a:cs typeface="Arial" panose="020B0604020202020204" pitchFamily="34" charset="0"/>
              </a:rPr>
              <a:t>✔ Sharing economy.</a:t>
            </a:r>
          </a:p>
          <a:p>
            <a:pPr>
              <a:buNone/>
            </a:pPr>
            <a:r>
              <a:rPr lang="en-GB" sz="1600" dirty="0">
                <a:latin typeface="Arial" panose="020B0604020202020204" pitchFamily="34" charset="0"/>
                <a:cs typeface="Arial" panose="020B0604020202020204" pitchFamily="34" charset="0"/>
              </a:rPr>
              <a:t>✔ Network effects.</a:t>
            </a:r>
          </a:p>
          <a:p>
            <a:pPr>
              <a:buNone/>
            </a:pPr>
            <a:r>
              <a:rPr lang="en-GB" sz="1600" dirty="0">
                <a:latin typeface="Arial" panose="020B0604020202020204" pitchFamily="34" charset="0"/>
                <a:cs typeface="Arial" panose="020B0604020202020204" pitchFamily="34" charset="0"/>
              </a:rPr>
              <a:t>✔ Global scalability.</a:t>
            </a:r>
          </a:p>
        </p:txBody>
      </p:sp>
      <p:pic>
        <p:nvPicPr>
          <p:cNvPr id="4" name="Picture 3">
            <a:hlinkClick r:id="rId6"/>
            <a:extLst>
              <a:ext uri="{FF2B5EF4-FFF2-40B4-BE49-F238E27FC236}">
                <a16:creationId xmlns:a16="http://schemas.microsoft.com/office/drawing/2014/main" id="{FFB7DEE1-226F-1A68-BBB5-010803B500E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6976" y="5607005"/>
            <a:ext cx="1155229" cy="1155229"/>
          </a:xfrm>
          <a:prstGeom prst="rect">
            <a:avLst/>
          </a:prstGeom>
          <a:ln>
            <a:noFill/>
          </a:ln>
          <a:effectLst>
            <a:softEdge rad="112500"/>
          </a:effectLst>
        </p:spPr>
      </p:pic>
      <p:sp>
        <p:nvSpPr>
          <p:cNvPr id="5" name="TextBox 4">
            <a:extLst>
              <a:ext uri="{FF2B5EF4-FFF2-40B4-BE49-F238E27FC236}">
                <a16:creationId xmlns:a16="http://schemas.microsoft.com/office/drawing/2014/main" id="{05A27489-1BD6-DB73-8DE1-F08D86F26CAF}"/>
              </a:ext>
            </a:extLst>
          </p:cNvPr>
          <p:cNvSpPr txBox="1"/>
          <p:nvPr/>
        </p:nvSpPr>
        <p:spPr>
          <a:xfrm>
            <a:off x="4148402" y="6464557"/>
            <a:ext cx="5182934" cy="338554"/>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r>
              <a:rPr lang="en-GB" sz="1600" dirty="0">
                <a:latin typeface="Arial" panose="020B0604020202020204" pitchFamily="34" charset="0"/>
                <a:cs typeface="Arial" panose="020B0604020202020204" pitchFamily="34" charset="0"/>
              </a:rPr>
              <a:t>(Airbnb, 2024b; Schumpeter, 1934; Zervas et al., 2017)</a:t>
            </a:r>
          </a:p>
        </p:txBody>
      </p:sp>
      <p:pic>
        <p:nvPicPr>
          <p:cNvPr id="7" name="Picture 6">
            <a:hlinkClick r:id="rId8"/>
            <a:extLst>
              <a:ext uri="{FF2B5EF4-FFF2-40B4-BE49-F238E27FC236}">
                <a16:creationId xmlns:a16="http://schemas.microsoft.com/office/drawing/2014/main" id="{864387E8-BDB6-39ED-FA27-361B5B852C4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256286" y="5606840"/>
            <a:ext cx="1534658" cy="1023107"/>
          </a:xfrm>
          <a:prstGeom prst="rect">
            <a:avLst/>
          </a:prstGeom>
        </p:spPr>
      </p:pic>
    </p:spTree>
    <p:extLst>
      <p:ext uri="{BB962C8B-B14F-4D97-AF65-F5344CB8AC3E}">
        <p14:creationId xmlns:p14="http://schemas.microsoft.com/office/powerpoint/2010/main" val="1114938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bg/>
                                          </p:spTgt>
                                        </p:tgtEl>
                                        <p:attrNameLst>
                                          <p:attrName>style.visibility</p:attrName>
                                        </p:attrNameLst>
                                      </p:cBhvr>
                                      <p:to>
                                        <p:strVal val="visible"/>
                                      </p:to>
                                    </p:set>
                                    <p:animEffect transition="in" filter="fade">
                                      <p:cBhvr>
                                        <p:cTn id="12" dur="500"/>
                                        <p:tgtEl>
                                          <p:spTgt spid="6">
                                            <p:bg/>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animEffect transition="in" filter="fade">
                                      <p:cBhvr>
                                        <p:cTn id="15" dur="500"/>
                                        <p:tgtEl>
                                          <p:spTgt spid="6">
                                            <p:txEl>
                                              <p:pRg st="0" end="0"/>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6">
                                            <p:txEl>
                                              <p:pRg st="1" end="1"/>
                                            </p:txEl>
                                          </p:spTgt>
                                        </p:tgtEl>
                                        <p:attrNameLst>
                                          <p:attrName>style.visibility</p:attrName>
                                        </p:attrNameLst>
                                      </p:cBhvr>
                                      <p:to>
                                        <p:strVal val="visible"/>
                                      </p:to>
                                    </p:set>
                                    <p:animEffect transition="in" filter="fade">
                                      <p:cBhvr>
                                        <p:cTn id="18" dur="500"/>
                                        <p:tgtEl>
                                          <p:spTgt spid="6">
                                            <p:txEl>
                                              <p:pRg st="1" end="1"/>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500"/>
                                        <p:tgtEl>
                                          <p:spTgt spid="6">
                                            <p:txEl>
                                              <p:pRg st="2" end="2"/>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6">
                                            <p:txEl>
                                              <p:pRg st="3" end="3"/>
                                            </p:txEl>
                                          </p:spTgt>
                                        </p:tgtEl>
                                        <p:attrNameLst>
                                          <p:attrName>style.visibility</p:attrName>
                                        </p:attrNameLst>
                                      </p:cBhvr>
                                      <p:to>
                                        <p:strVal val="visible"/>
                                      </p:to>
                                    </p:set>
                                    <p:animEffect transition="in" filter="fade">
                                      <p:cBhvr>
                                        <p:cTn id="24" dur="500"/>
                                        <p:tgtEl>
                                          <p:spTgt spid="6">
                                            <p:txEl>
                                              <p:pRg st="3" end="3"/>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bg/>
                                          </p:spTgt>
                                        </p:tgtEl>
                                        <p:attrNameLst>
                                          <p:attrName>style.visibility</p:attrName>
                                        </p:attrNameLst>
                                      </p:cBhvr>
                                      <p:to>
                                        <p:strVal val="visible"/>
                                      </p:to>
                                    </p:set>
                                    <p:animEffect transition="in" filter="fade">
                                      <p:cBhvr>
                                        <p:cTn id="32" dur="500"/>
                                        <p:tgtEl>
                                          <p:spTgt spid="8">
                                            <p:bg/>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8">
                                            <p:txEl>
                                              <p:pRg st="0" end="0"/>
                                            </p:txEl>
                                          </p:spTgt>
                                        </p:tgtEl>
                                        <p:attrNameLst>
                                          <p:attrName>style.visibility</p:attrName>
                                        </p:attrNameLst>
                                      </p:cBhvr>
                                      <p:to>
                                        <p:strVal val="visible"/>
                                      </p:to>
                                    </p:set>
                                    <p:animEffect transition="in" filter="fade">
                                      <p:cBhvr>
                                        <p:cTn id="35" dur="500"/>
                                        <p:tgtEl>
                                          <p:spTgt spid="8">
                                            <p:txEl>
                                              <p:pRg st="0" end="0"/>
                                            </p:tx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8">
                                            <p:txEl>
                                              <p:pRg st="1" end="1"/>
                                            </p:txEl>
                                          </p:spTgt>
                                        </p:tgtEl>
                                        <p:attrNameLst>
                                          <p:attrName>style.visibility</p:attrName>
                                        </p:attrNameLst>
                                      </p:cBhvr>
                                      <p:to>
                                        <p:strVal val="visible"/>
                                      </p:to>
                                    </p:set>
                                    <p:animEffect transition="in" filter="fade">
                                      <p:cBhvr>
                                        <p:cTn id="38" dur="500"/>
                                        <p:tgtEl>
                                          <p:spTgt spid="8">
                                            <p:txEl>
                                              <p:pRg st="1" end="1"/>
                                            </p:tx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8">
                                            <p:txEl>
                                              <p:pRg st="2" end="2"/>
                                            </p:txEl>
                                          </p:spTgt>
                                        </p:tgtEl>
                                        <p:attrNameLst>
                                          <p:attrName>style.visibility</p:attrName>
                                        </p:attrNameLst>
                                      </p:cBhvr>
                                      <p:to>
                                        <p:strVal val="visible"/>
                                      </p:to>
                                    </p:set>
                                    <p:animEffect transition="in" filter="fade">
                                      <p:cBhvr>
                                        <p:cTn id="41" dur="500"/>
                                        <p:tgtEl>
                                          <p:spTgt spid="8">
                                            <p:txEl>
                                              <p:pRg st="2" end="2"/>
                                            </p:tx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8">
                                            <p:txEl>
                                              <p:pRg st="3" end="3"/>
                                            </p:txEl>
                                          </p:spTgt>
                                        </p:tgtEl>
                                        <p:attrNameLst>
                                          <p:attrName>style.visibility</p:attrName>
                                        </p:attrNameLst>
                                      </p:cBhvr>
                                      <p:to>
                                        <p:strVal val="visible"/>
                                      </p:to>
                                    </p:set>
                                    <p:animEffect transition="in" filter="fade">
                                      <p:cBhvr>
                                        <p:cTn id="44" dur="500"/>
                                        <p:tgtEl>
                                          <p:spTgt spid="8">
                                            <p:txEl>
                                              <p:pRg st="3" end="3"/>
                                            </p:tx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8">
                                            <p:txEl>
                                              <p:pRg st="4" end="4"/>
                                            </p:txEl>
                                          </p:spTgt>
                                        </p:tgtEl>
                                        <p:attrNameLst>
                                          <p:attrName>style.visibility</p:attrName>
                                        </p:attrNameLst>
                                      </p:cBhvr>
                                      <p:to>
                                        <p:strVal val="visible"/>
                                      </p:to>
                                    </p:set>
                                    <p:animEffect transition="in" filter="fade">
                                      <p:cBhvr>
                                        <p:cTn id="47" dur="500"/>
                                        <p:tgtEl>
                                          <p:spTgt spid="8">
                                            <p:txEl>
                                              <p:pRg st="4" end="4"/>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8">
                                            <p:txEl>
                                              <p:pRg st="5" end="5"/>
                                            </p:txEl>
                                          </p:spTgt>
                                        </p:tgtEl>
                                        <p:attrNameLst>
                                          <p:attrName>style.visibility</p:attrName>
                                        </p:attrNameLst>
                                      </p:cBhvr>
                                      <p:to>
                                        <p:strVal val="visible"/>
                                      </p:to>
                                    </p:set>
                                    <p:animEffect transition="in" filter="fade">
                                      <p:cBhvr>
                                        <p:cTn id="50" dur="500"/>
                                        <p:tgtEl>
                                          <p:spTgt spid="8">
                                            <p:txEl>
                                              <p:pRg st="5" end="5"/>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5"/>
                                        </p:tgtEl>
                                        <p:attrNameLst>
                                          <p:attrName>style.visibility</p:attrName>
                                        </p:attrNameLst>
                                      </p:cBhvr>
                                      <p:to>
                                        <p:strVal val="visible"/>
                                      </p:to>
                                    </p:set>
                                    <p:animEffect transition="in" filter="fade">
                                      <p:cBhvr>
                                        <p:cTn id="55" dur="500"/>
                                        <p:tgtEl>
                                          <p:spTgt spid="5"/>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nodeType="clickEffect">
                                  <p:stCondLst>
                                    <p:cond delay="0"/>
                                  </p:stCondLst>
                                  <p:childTnLst>
                                    <p:set>
                                      <p:cBhvr>
                                        <p:cTn id="59" dur="1" fill="hold">
                                          <p:stCondLst>
                                            <p:cond delay="0"/>
                                          </p:stCondLst>
                                        </p:cTn>
                                        <p:tgtEl>
                                          <p:spTgt spid="45"/>
                                        </p:tgtEl>
                                        <p:attrNameLst>
                                          <p:attrName>style.visibility</p:attrName>
                                        </p:attrNameLst>
                                      </p:cBhvr>
                                      <p:to>
                                        <p:strVal val="visible"/>
                                      </p:to>
                                    </p:set>
                                    <p:animEffect transition="in" filter="fade">
                                      <p:cBhvr>
                                        <p:cTn id="60" dur="500"/>
                                        <p:tgtEl>
                                          <p:spTgt spid="45"/>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48"/>
                                        </p:tgtEl>
                                        <p:attrNameLst>
                                          <p:attrName>style.visibility</p:attrName>
                                        </p:attrNameLst>
                                      </p:cBhvr>
                                      <p:to>
                                        <p:strVal val="visible"/>
                                      </p:to>
                                    </p:set>
                                    <p:animEffect transition="in" filter="fade">
                                      <p:cBhvr>
                                        <p:cTn id="65" dur="500"/>
                                        <p:tgtEl>
                                          <p:spTgt spid="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8" grpId="0"/>
      <p:bldP spid="6" grpId="0" build="allAtOnce" animBg="1"/>
      <p:bldP spid="8" grpId="0" build="allAtOnce" animBg="1"/>
      <p:bldP spid="5"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0A3C3EB3-9C9D-4C03-C6EF-CDCF741FCEDC}"/>
              </a:ext>
            </a:extLst>
          </p:cNvPr>
          <p:cNvSpPr txBox="1"/>
          <p:nvPr/>
        </p:nvSpPr>
        <p:spPr>
          <a:xfrm>
            <a:off x="0" y="10138"/>
            <a:ext cx="4037826" cy="6837724"/>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2800" kern="1200" dirty="0">
                <a:solidFill>
                  <a:srgbClr val="FFFFFF"/>
                </a:solidFill>
                <a:latin typeface="Arial" panose="020B0604020202020204" pitchFamily="34" charset="0"/>
                <a:ea typeface="+mj-ea"/>
                <a:cs typeface="Arial" panose="020B0604020202020204" pitchFamily="34" charset="0"/>
              </a:rPr>
              <a:t>Products &amp; Services.</a:t>
            </a:r>
          </a:p>
        </p:txBody>
      </p:sp>
      <p:sp>
        <p:nvSpPr>
          <p:cNvPr id="8" name="TextBox 7">
            <a:extLst>
              <a:ext uri="{FF2B5EF4-FFF2-40B4-BE49-F238E27FC236}">
                <a16:creationId xmlns:a16="http://schemas.microsoft.com/office/drawing/2014/main" id="{190D8790-4981-FA62-7744-207D390D094E}"/>
              </a:ext>
            </a:extLst>
          </p:cNvPr>
          <p:cNvSpPr txBox="1"/>
          <p:nvPr/>
        </p:nvSpPr>
        <p:spPr>
          <a:xfrm>
            <a:off x="4410237" y="2456204"/>
            <a:ext cx="4709881" cy="1798885"/>
          </a:xfrm>
          <a:prstGeom prst="rect">
            <a:avLst/>
          </a:prstGeom>
          <a:ln/>
        </p:spPr>
        <p:style>
          <a:lnRef idx="0">
            <a:schemeClr val="accent1"/>
          </a:lnRef>
          <a:fillRef idx="3">
            <a:schemeClr val="accent1"/>
          </a:fillRef>
          <a:effectRef idx="3">
            <a:schemeClr val="accent1"/>
          </a:effectRef>
          <a:fontRef idx="minor">
            <a:schemeClr val="lt1"/>
          </a:fontRef>
        </p:style>
        <p:txBody>
          <a:bodyPr vert="horz" lIns="91440" tIns="45720" rIns="91440" bIns="45720" rtlCol="0" anchor="ctr">
            <a:normAutofit/>
          </a:bodyPr>
          <a:lstStyle/>
          <a:p>
            <a:pPr>
              <a:lnSpc>
                <a:spcPct val="90000"/>
              </a:lnSpc>
              <a:spcAft>
                <a:spcPts val="600"/>
              </a:spcAft>
            </a:pPr>
            <a:r>
              <a:rPr lang="en-US" b="1" dirty="0">
                <a:latin typeface="Arial" panose="020B0604020202020204" pitchFamily="34" charset="0"/>
                <a:cs typeface="Arial" panose="020B0604020202020204" pitchFamily="34" charset="0"/>
              </a:rPr>
              <a:t>Accommodation.</a:t>
            </a:r>
            <a:endParaRPr lang="en-US" dirty="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Entire homes. </a:t>
            </a:r>
          </a:p>
          <a:p>
            <a:pPr marL="285750"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Private rooms. </a:t>
            </a:r>
          </a:p>
          <a:p>
            <a:pPr marL="285750"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Shared rooms. </a:t>
            </a:r>
          </a:p>
          <a:p>
            <a:pPr marL="285750"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Unique stays (cabins, castles, tiny homes).</a:t>
            </a:r>
          </a:p>
        </p:txBody>
      </p:sp>
      <p:sp>
        <p:nvSpPr>
          <p:cNvPr id="9" name="TextBox 8">
            <a:extLst>
              <a:ext uri="{FF2B5EF4-FFF2-40B4-BE49-F238E27FC236}">
                <a16:creationId xmlns:a16="http://schemas.microsoft.com/office/drawing/2014/main" id="{D9DEAC5A-D934-8887-1B1E-C496522BAB12}"/>
              </a:ext>
            </a:extLst>
          </p:cNvPr>
          <p:cNvSpPr txBox="1"/>
          <p:nvPr/>
        </p:nvSpPr>
        <p:spPr>
          <a:xfrm>
            <a:off x="4410237" y="511388"/>
            <a:ext cx="3495675" cy="1661993"/>
          </a:xfrm>
          <a:prstGeom prst="rect">
            <a:avLst/>
          </a:prstGeom>
          <a:ln/>
        </p:spPr>
        <p:style>
          <a:lnRef idx="0">
            <a:schemeClr val="accent1"/>
          </a:lnRef>
          <a:fillRef idx="3">
            <a:schemeClr val="accent1"/>
          </a:fillRef>
          <a:effectRef idx="3">
            <a:schemeClr val="accent1"/>
          </a:effectRef>
          <a:fontRef idx="minor">
            <a:schemeClr val="lt1"/>
          </a:fontRef>
        </p:style>
        <p:txBody>
          <a:bodyPr wrap="square" rtlCol="0">
            <a:spAutoFit/>
          </a:bodyPr>
          <a:lstStyle/>
          <a:p>
            <a:pPr>
              <a:spcAft>
                <a:spcPts val="600"/>
              </a:spcAft>
            </a:pPr>
            <a:r>
              <a:rPr lang="en-GB" b="1" dirty="0">
                <a:latin typeface="Arial" panose="020B0604020202020204" pitchFamily="34" charset="0"/>
                <a:cs typeface="Arial" panose="020B0604020202020204" pitchFamily="34" charset="0"/>
              </a:rPr>
              <a:t>Airbnb Experiences.</a:t>
            </a:r>
            <a:endParaRPr lang="en-GB" dirty="0">
              <a:latin typeface="Arial" panose="020B0604020202020204" pitchFamily="34" charset="0"/>
              <a:cs typeface="Arial" panose="020B0604020202020204" pitchFamily="34" charset="0"/>
            </a:endParaRPr>
          </a:p>
          <a:p>
            <a:pPr marL="285750" indent="-285750">
              <a:spcAft>
                <a:spcPts val="600"/>
              </a:spcAft>
              <a:buFont typeface="Arial" panose="020B0604020202020204" pitchFamily="34" charset="0"/>
              <a:buChar char="•"/>
            </a:pPr>
            <a:r>
              <a:rPr lang="en-GB" sz="1600" dirty="0">
                <a:latin typeface="Arial" panose="020B0604020202020204" pitchFamily="34" charset="0"/>
                <a:cs typeface="Arial" panose="020B0604020202020204" pitchFamily="34" charset="0"/>
              </a:rPr>
              <a:t>Local tours. </a:t>
            </a:r>
          </a:p>
          <a:p>
            <a:pPr marL="285750" indent="-285750">
              <a:spcAft>
                <a:spcPts val="600"/>
              </a:spcAft>
              <a:buFont typeface="Arial" panose="020B0604020202020204" pitchFamily="34" charset="0"/>
              <a:buChar char="•"/>
            </a:pPr>
            <a:r>
              <a:rPr lang="en-GB" sz="1600" dirty="0">
                <a:latin typeface="Arial" panose="020B0604020202020204" pitchFamily="34" charset="0"/>
                <a:cs typeface="Arial" panose="020B0604020202020204" pitchFamily="34" charset="0"/>
              </a:rPr>
              <a:t>Cultural activities.</a:t>
            </a:r>
          </a:p>
          <a:p>
            <a:pPr marL="285750" indent="-285750">
              <a:spcAft>
                <a:spcPts val="600"/>
              </a:spcAft>
              <a:buFont typeface="Arial" panose="020B0604020202020204" pitchFamily="34" charset="0"/>
              <a:buChar char="•"/>
            </a:pPr>
            <a:r>
              <a:rPr lang="en-GB" sz="1600" dirty="0">
                <a:latin typeface="Arial" panose="020B0604020202020204" pitchFamily="34" charset="0"/>
                <a:cs typeface="Arial" panose="020B0604020202020204" pitchFamily="34" charset="0"/>
              </a:rPr>
              <a:t>Adventure experiences. </a:t>
            </a:r>
          </a:p>
          <a:p>
            <a:pPr marL="285750" indent="-285750">
              <a:spcAft>
                <a:spcPts val="600"/>
              </a:spcAft>
              <a:buFont typeface="Arial" panose="020B0604020202020204" pitchFamily="34" charset="0"/>
              <a:buChar char="•"/>
            </a:pPr>
            <a:r>
              <a:rPr lang="en-GB" sz="1600" dirty="0">
                <a:latin typeface="Arial" panose="020B0604020202020204" pitchFamily="34" charset="0"/>
                <a:cs typeface="Arial" panose="020B0604020202020204" pitchFamily="34" charset="0"/>
              </a:rPr>
              <a:t>Educational events.</a:t>
            </a:r>
          </a:p>
        </p:txBody>
      </p:sp>
      <p:sp>
        <p:nvSpPr>
          <p:cNvPr id="10" name="TextBox 9">
            <a:extLst>
              <a:ext uri="{FF2B5EF4-FFF2-40B4-BE49-F238E27FC236}">
                <a16:creationId xmlns:a16="http://schemas.microsoft.com/office/drawing/2014/main" id="{D816474E-720B-411F-8B9D-F9CA0A92E560}"/>
              </a:ext>
            </a:extLst>
          </p:cNvPr>
          <p:cNvSpPr txBox="1"/>
          <p:nvPr/>
        </p:nvSpPr>
        <p:spPr>
          <a:xfrm>
            <a:off x="4410237" y="4617240"/>
            <a:ext cx="3495675" cy="1661993"/>
          </a:xfrm>
          <a:prstGeom prst="rect">
            <a:avLst/>
          </a:prstGeom>
          <a:ln/>
        </p:spPr>
        <p:style>
          <a:lnRef idx="0">
            <a:schemeClr val="accent1"/>
          </a:lnRef>
          <a:fillRef idx="3">
            <a:schemeClr val="accent1"/>
          </a:fillRef>
          <a:effectRef idx="3">
            <a:schemeClr val="accent1"/>
          </a:effectRef>
          <a:fontRef idx="minor">
            <a:schemeClr val="lt1"/>
          </a:fontRef>
        </p:style>
        <p:txBody>
          <a:bodyPr wrap="square" rtlCol="0">
            <a:spAutoFit/>
          </a:bodyPr>
          <a:lstStyle/>
          <a:p>
            <a:pPr>
              <a:spcAft>
                <a:spcPts val="600"/>
              </a:spcAft>
            </a:pPr>
            <a:r>
              <a:rPr lang="en-GB" b="1" dirty="0">
                <a:latin typeface="Arial" panose="020B0604020202020204" pitchFamily="34" charset="0"/>
                <a:cs typeface="Arial" panose="020B0604020202020204" pitchFamily="34" charset="0"/>
              </a:rPr>
              <a:t>Secure Digital Platform.</a:t>
            </a:r>
            <a:endParaRPr lang="en-GB" dirty="0">
              <a:latin typeface="Arial" panose="020B0604020202020204" pitchFamily="34" charset="0"/>
              <a:cs typeface="Arial" panose="020B0604020202020204" pitchFamily="34" charset="0"/>
            </a:endParaRPr>
          </a:p>
          <a:p>
            <a:pPr marL="285750" indent="-285750">
              <a:spcAft>
                <a:spcPts val="600"/>
              </a:spcAft>
              <a:buFont typeface="Arial" panose="020B0604020202020204" pitchFamily="34" charset="0"/>
              <a:buChar char="•"/>
            </a:pPr>
            <a:r>
              <a:rPr lang="en-GB" sz="1600" dirty="0">
                <a:latin typeface="Arial" panose="020B0604020202020204" pitchFamily="34" charset="0"/>
                <a:cs typeface="Arial" panose="020B0604020202020204" pitchFamily="34" charset="0"/>
              </a:rPr>
              <a:t>Online booking </a:t>
            </a:r>
          </a:p>
          <a:p>
            <a:pPr marL="285750" indent="-285750">
              <a:spcAft>
                <a:spcPts val="600"/>
              </a:spcAft>
              <a:buFont typeface="Arial" panose="020B0604020202020204" pitchFamily="34" charset="0"/>
              <a:buChar char="•"/>
            </a:pPr>
            <a:r>
              <a:rPr lang="en-GB" sz="1600" dirty="0">
                <a:latin typeface="Arial" panose="020B0604020202020204" pitchFamily="34" charset="0"/>
                <a:cs typeface="Arial" panose="020B0604020202020204" pitchFamily="34" charset="0"/>
              </a:rPr>
              <a:t>Secure payments </a:t>
            </a:r>
          </a:p>
          <a:p>
            <a:pPr marL="285750" indent="-285750">
              <a:spcAft>
                <a:spcPts val="600"/>
              </a:spcAft>
              <a:buFont typeface="Arial" panose="020B0604020202020204" pitchFamily="34" charset="0"/>
              <a:buChar char="•"/>
            </a:pPr>
            <a:r>
              <a:rPr lang="en-GB" sz="1600" dirty="0">
                <a:latin typeface="Arial" panose="020B0604020202020204" pitchFamily="34" charset="0"/>
                <a:cs typeface="Arial" panose="020B0604020202020204" pitchFamily="34" charset="0"/>
              </a:rPr>
              <a:t>Verified host &amp; guest profiles </a:t>
            </a:r>
          </a:p>
          <a:p>
            <a:pPr marL="285750" indent="-285750">
              <a:spcAft>
                <a:spcPts val="600"/>
              </a:spcAft>
              <a:buFont typeface="Arial" panose="020B0604020202020204" pitchFamily="34" charset="0"/>
              <a:buChar char="•"/>
            </a:pPr>
            <a:r>
              <a:rPr lang="en-GB" sz="1600" dirty="0">
                <a:latin typeface="Arial" panose="020B0604020202020204" pitchFamily="34" charset="0"/>
                <a:cs typeface="Arial" panose="020B0604020202020204" pitchFamily="34" charset="0"/>
              </a:rPr>
              <a:t>Customer review system</a:t>
            </a:r>
          </a:p>
        </p:txBody>
      </p:sp>
      <p:pic>
        <p:nvPicPr>
          <p:cNvPr id="20" name="Picture 19">
            <a:hlinkClick r:id="rId3"/>
            <a:extLst>
              <a:ext uri="{FF2B5EF4-FFF2-40B4-BE49-F238E27FC236}">
                <a16:creationId xmlns:a16="http://schemas.microsoft.com/office/drawing/2014/main" id="{328F56DE-2EE2-D2E9-EE63-7135913DF7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82588" y="511388"/>
            <a:ext cx="2720001" cy="1813334"/>
          </a:xfrm>
          <a:prstGeom prst="rect">
            <a:avLst/>
          </a:prstGeom>
          <a:ln>
            <a:noFill/>
          </a:ln>
          <a:effectLst>
            <a:softEdge rad="112500"/>
          </a:effectLst>
        </p:spPr>
      </p:pic>
      <p:pic>
        <p:nvPicPr>
          <p:cNvPr id="24" name="Picture 23">
            <a:hlinkClick r:id="rId5"/>
            <a:extLst>
              <a:ext uri="{FF2B5EF4-FFF2-40B4-BE49-F238E27FC236}">
                <a16:creationId xmlns:a16="http://schemas.microsoft.com/office/drawing/2014/main" id="{41B499EA-EF4A-F3D1-2182-90E3C2C8CED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82587" y="2505197"/>
            <a:ext cx="2720001" cy="1813147"/>
          </a:xfrm>
          <a:prstGeom prst="rect">
            <a:avLst/>
          </a:prstGeom>
          <a:ln>
            <a:noFill/>
          </a:ln>
          <a:effectLst>
            <a:softEdge rad="112500"/>
          </a:effectLst>
        </p:spPr>
      </p:pic>
      <p:pic>
        <p:nvPicPr>
          <p:cNvPr id="28" name="Picture 27">
            <a:hlinkClick r:id="rId7"/>
            <a:extLst>
              <a:ext uri="{FF2B5EF4-FFF2-40B4-BE49-F238E27FC236}">
                <a16:creationId xmlns:a16="http://schemas.microsoft.com/office/drawing/2014/main" id="{C5BFCA5D-7479-27C6-B77A-F936D019324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182868" y="4540891"/>
            <a:ext cx="2719721" cy="1813147"/>
          </a:xfrm>
          <a:prstGeom prst="rect">
            <a:avLst/>
          </a:prstGeom>
          <a:ln>
            <a:noFill/>
          </a:ln>
          <a:effectLst>
            <a:softEdge rad="112500"/>
          </a:effectLst>
        </p:spPr>
      </p:pic>
      <p:sp>
        <p:nvSpPr>
          <p:cNvPr id="30" name="TextBox 29">
            <a:extLst>
              <a:ext uri="{FF2B5EF4-FFF2-40B4-BE49-F238E27FC236}">
                <a16:creationId xmlns:a16="http://schemas.microsoft.com/office/drawing/2014/main" id="{B65AB22B-DFC3-6A15-6AB6-CC8FC962CD81}"/>
              </a:ext>
            </a:extLst>
          </p:cNvPr>
          <p:cNvSpPr txBox="1"/>
          <p:nvPr/>
        </p:nvSpPr>
        <p:spPr>
          <a:xfrm>
            <a:off x="9182868" y="2287871"/>
            <a:ext cx="3009132" cy="215444"/>
          </a:xfrm>
          <a:prstGeom prst="rect">
            <a:avLst/>
          </a:prstGeom>
          <a:noFill/>
        </p:spPr>
        <p:txBody>
          <a:bodyPr wrap="square">
            <a:spAutoFit/>
          </a:bodyPr>
          <a:lstStyle/>
          <a:p>
            <a:r>
              <a:rPr lang="en-GB" sz="800" dirty="0">
                <a:solidFill>
                  <a:schemeClr val="bg1"/>
                </a:solidFill>
                <a:latin typeface="Arial" panose="020B0604020202020204" pitchFamily="34" charset="0"/>
                <a:cs typeface="Arial" panose="020B0604020202020204" pitchFamily="34" charset="0"/>
              </a:rPr>
              <a:t>https://news.airbnb.com/media-assets/category/experiences/</a:t>
            </a:r>
          </a:p>
        </p:txBody>
      </p:sp>
      <p:sp>
        <p:nvSpPr>
          <p:cNvPr id="32" name="TextBox 31">
            <a:extLst>
              <a:ext uri="{FF2B5EF4-FFF2-40B4-BE49-F238E27FC236}">
                <a16:creationId xmlns:a16="http://schemas.microsoft.com/office/drawing/2014/main" id="{0B53B5A1-6E62-9976-013E-4615CD7F0A89}"/>
              </a:ext>
            </a:extLst>
          </p:cNvPr>
          <p:cNvSpPr txBox="1"/>
          <p:nvPr/>
        </p:nvSpPr>
        <p:spPr>
          <a:xfrm>
            <a:off x="8154169" y="4256971"/>
            <a:ext cx="4151226" cy="215444"/>
          </a:xfrm>
          <a:prstGeom prst="rect">
            <a:avLst/>
          </a:prstGeom>
          <a:noFill/>
        </p:spPr>
        <p:txBody>
          <a:bodyPr wrap="square">
            <a:spAutoFit/>
          </a:bodyPr>
          <a:lstStyle/>
          <a:p>
            <a:r>
              <a:rPr lang="en-GB" sz="800" dirty="0">
                <a:solidFill>
                  <a:schemeClr val="bg1"/>
                </a:solidFill>
                <a:latin typeface="Arial" panose="020B0604020202020204" pitchFamily="34" charset="0"/>
                <a:cs typeface="Arial" panose="020B0604020202020204" pitchFamily="34" charset="0"/>
              </a:rPr>
              <a:t>https://www</a:t>
            </a:r>
            <a:r>
              <a:rPr lang="en-GB" sz="800" dirty="0">
                <a:latin typeface="Arial" panose="020B0604020202020204" pitchFamily="34" charset="0"/>
                <a:cs typeface="Arial" panose="020B0604020202020204" pitchFamily="34" charset="0"/>
              </a:rPr>
              <a:t>.</a:t>
            </a:r>
            <a:r>
              <a:rPr lang="en-GB" sz="800" dirty="0">
                <a:solidFill>
                  <a:schemeClr val="bg1"/>
                </a:solidFill>
                <a:latin typeface="Arial" panose="020B0604020202020204" pitchFamily="34" charset="0"/>
                <a:cs typeface="Arial" panose="020B0604020202020204" pitchFamily="34" charset="0"/>
              </a:rPr>
              <a:t>pexels.com/photo/palm-trees-at-night-258154/?utm_source=chatgpt.com</a:t>
            </a:r>
          </a:p>
        </p:txBody>
      </p:sp>
      <p:sp>
        <p:nvSpPr>
          <p:cNvPr id="34" name="TextBox 33">
            <a:extLst>
              <a:ext uri="{FF2B5EF4-FFF2-40B4-BE49-F238E27FC236}">
                <a16:creationId xmlns:a16="http://schemas.microsoft.com/office/drawing/2014/main" id="{48B4E234-E640-64C2-FB5B-2E08734BC539}"/>
              </a:ext>
            </a:extLst>
          </p:cNvPr>
          <p:cNvSpPr txBox="1"/>
          <p:nvPr/>
        </p:nvSpPr>
        <p:spPr>
          <a:xfrm>
            <a:off x="8944811" y="6350947"/>
            <a:ext cx="3195554" cy="215444"/>
          </a:xfrm>
          <a:prstGeom prst="rect">
            <a:avLst/>
          </a:prstGeom>
          <a:noFill/>
        </p:spPr>
        <p:txBody>
          <a:bodyPr wrap="square">
            <a:spAutoFit/>
          </a:bodyPr>
          <a:lstStyle/>
          <a:p>
            <a:r>
              <a:rPr lang="en-GB" sz="800" dirty="0">
                <a:solidFill>
                  <a:schemeClr val="bg1"/>
                </a:solidFill>
                <a:latin typeface="Arial" panose="020B0604020202020204" pitchFamily="34" charset="0"/>
                <a:cs typeface="Arial" panose="020B0604020202020204" pitchFamily="34" charset="0"/>
              </a:rPr>
              <a:t>https://news.airbnb.com/media-assets/category/product-releases/</a:t>
            </a:r>
          </a:p>
        </p:txBody>
      </p:sp>
      <p:sp>
        <p:nvSpPr>
          <p:cNvPr id="3" name="TextBox 2">
            <a:extLst>
              <a:ext uri="{FF2B5EF4-FFF2-40B4-BE49-F238E27FC236}">
                <a16:creationId xmlns:a16="http://schemas.microsoft.com/office/drawing/2014/main" id="{F0955F90-52FB-17A1-126B-2F7000CBB79E}"/>
              </a:ext>
            </a:extLst>
          </p:cNvPr>
          <p:cNvSpPr txBox="1"/>
          <p:nvPr/>
        </p:nvSpPr>
        <p:spPr>
          <a:xfrm>
            <a:off x="4410237" y="6302830"/>
            <a:ext cx="3495675" cy="338554"/>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r>
              <a:rPr lang="en-GB" sz="1600" dirty="0">
                <a:latin typeface="Arial" panose="020B0604020202020204" pitchFamily="34" charset="0"/>
                <a:cs typeface="Arial" panose="020B0604020202020204" pitchFamily="34" charset="0"/>
              </a:rPr>
              <a:t>(Airbnb, 2024b; Guttentag, 2019)</a:t>
            </a:r>
          </a:p>
        </p:txBody>
      </p:sp>
      <p:pic>
        <p:nvPicPr>
          <p:cNvPr id="6" name="Picture 5">
            <a:hlinkClick r:id="rId9"/>
            <a:extLst>
              <a:ext uri="{FF2B5EF4-FFF2-40B4-BE49-F238E27FC236}">
                <a16:creationId xmlns:a16="http://schemas.microsoft.com/office/drawing/2014/main" id="{A0EF2C45-6094-55CB-EECB-2850EB2C44E8}"/>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6976" y="5607005"/>
            <a:ext cx="1155229" cy="1155229"/>
          </a:xfrm>
          <a:prstGeom prst="rect">
            <a:avLst/>
          </a:prstGeom>
          <a:ln>
            <a:noFill/>
          </a:ln>
          <a:effectLst>
            <a:softEdge rad="112500"/>
          </a:effectLst>
        </p:spPr>
      </p:pic>
      <p:pic>
        <p:nvPicPr>
          <p:cNvPr id="4" name="Picture 3">
            <a:hlinkClick r:id="rId11"/>
            <a:extLst>
              <a:ext uri="{FF2B5EF4-FFF2-40B4-BE49-F238E27FC236}">
                <a16:creationId xmlns:a16="http://schemas.microsoft.com/office/drawing/2014/main" id="{A57D767C-2D10-84BC-9763-CF3797A22FD4}"/>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2256286" y="5606840"/>
            <a:ext cx="1534658" cy="1023107"/>
          </a:xfrm>
          <a:prstGeom prst="rect">
            <a:avLst/>
          </a:prstGeom>
        </p:spPr>
      </p:pic>
    </p:spTree>
    <p:extLst>
      <p:ext uri="{BB962C8B-B14F-4D97-AF65-F5344CB8AC3E}">
        <p14:creationId xmlns:p14="http://schemas.microsoft.com/office/powerpoint/2010/main" val="988550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0"/>
                                        </p:tgtEl>
                                        <p:attrNameLst>
                                          <p:attrName>style.visibility</p:attrName>
                                        </p:attrNameLst>
                                      </p:cBhvr>
                                      <p:to>
                                        <p:strVal val="visible"/>
                                      </p:to>
                                    </p:set>
                                    <p:animEffect transition="in" filter="fade">
                                      <p:cBhvr>
                                        <p:cTn id="17" dur="500"/>
                                        <p:tgtEl>
                                          <p:spTgt spid="2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0"/>
                                        </p:tgtEl>
                                        <p:attrNameLst>
                                          <p:attrName>style.visibility</p:attrName>
                                        </p:attrNameLst>
                                      </p:cBhvr>
                                      <p:to>
                                        <p:strVal val="visible"/>
                                      </p:to>
                                    </p:set>
                                    <p:animEffect transition="in" filter="fade">
                                      <p:cBhvr>
                                        <p:cTn id="22" dur="500"/>
                                        <p:tgtEl>
                                          <p:spTgt spid="3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4"/>
                                        </p:tgtEl>
                                        <p:attrNameLst>
                                          <p:attrName>style.visibility</p:attrName>
                                        </p:attrNameLst>
                                      </p:cBhvr>
                                      <p:to>
                                        <p:strVal val="visible"/>
                                      </p:to>
                                    </p:set>
                                    <p:animEffect transition="in" filter="fade">
                                      <p:cBhvr>
                                        <p:cTn id="32" dur="500"/>
                                        <p:tgtEl>
                                          <p:spTgt spid="2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2"/>
                                        </p:tgtEl>
                                        <p:attrNameLst>
                                          <p:attrName>style.visibility</p:attrName>
                                        </p:attrNameLst>
                                      </p:cBhvr>
                                      <p:to>
                                        <p:strVal val="visible"/>
                                      </p:to>
                                    </p:set>
                                    <p:animEffect transition="in" filter="fade">
                                      <p:cBhvr>
                                        <p:cTn id="37" dur="500"/>
                                        <p:tgtEl>
                                          <p:spTgt spid="32"/>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8"/>
                                        </p:tgtEl>
                                        <p:attrNameLst>
                                          <p:attrName>style.visibility</p:attrName>
                                        </p:attrNameLst>
                                      </p:cBhvr>
                                      <p:to>
                                        <p:strVal val="visible"/>
                                      </p:to>
                                    </p:set>
                                    <p:animEffect transition="in" filter="fade">
                                      <p:cBhvr>
                                        <p:cTn id="47" dur="500"/>
                                        <p:tgtEl>
                                          <p:spTgt spid="28"/>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gtEl>
                                        <p:attrNameLst>
                                          <p:attrName>style.visibility</p:attrName>
                                        </p:attrNameLst>
                                      </p:cBhvr>
                                      <p:to>
                                        <p:strVal val="visible"/>
                                      </p:to>
                                    </p:set>
                                    <p:animEffect transition="in" filter="fade">
                                      <p:cBhvr>
                                        <p:cTn id="52" dur="500"/>
                                        <p:tgtEl>
                                          <p:spTgt spid="3"/>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4"/>
                                        </p:tgtEl>
                                        <p:attrNameLst>
                                          <p:attrName>style.visibility</p:attrName>
                                        </p:attrNameLst>
                                      </p:cBhvr>
                                      <p:to>
                                        <p:strVal val="visible"/>
                                      </p:to>
                                    </p:set>
                                    <p:animEffect transition="in" filter="fade">
                                      <p:cBhvr>
                                        <p:cTn id="5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30" grpId="0"/>
      <p:bldP spid="32" grpId="0"/>
      <p:bldP spid="34" grpId="0"/>
      <p:bldP spid="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7A4E57-4E26-6FD3-E7F7-D12F853E8369}"/>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3EADE86-D0A4-D9A6-7EF8-67C766E3E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4514E388-595B-823C-86E7-5DE525FD1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78B0D68-5500-5BEB-68F9-D0AE6FEA65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5C7378F-0DF7-FBF2-7900-1A4A1C4DCA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838E478-8544-A00C-DC16-C471D0895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1035E9AF-572B-161A-8564-86C0C12E0D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D1A5105D-6524-346B-DD0D-9138FEAB1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419CC788-1A8F-0FE4-803B-FE39447FB41B}"/>
              </a:ext>
            </a:extLst>
          </p:cNvPr>
          <p:cNvSpPr txBox="1"/>
          <p:nvPr/>
        </p:nvSpPr>
        <p:spPr>
          <a:xfrm>
            <a:off x="-3057" y="0"/>
            <a:ext cx="4037835" cy="6868138"/>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GB" sz="2800" dirty="0">
                <a:solidFill>
                  <a:schemeClr val="bg1"/>
                </a:solidFill>
                <a:latin typeface="Arial" panose="020B0604020202020204" pitchFamily="34" charset="0"/>
                <a:cs typeface="Arial" panose="020B0604020202020204" pitchFamily="34" charset="0"/>
              </a:rPr>
              <a:t>Business Objectives &amp; USP.</a:t>
            </a:r>
            <a:endParaRPr lang="en-US" sz="2800" kern="1200" dirty="0">
              <a:solidFill>
                <a:schemeClr val="bg1"/>
              </a:solidFill>
              <a:latin typeface="Arial" panose="020B0604020202020204" pitchFamily="34" charset="0"/>
              <a:ea typeface="+mj-ea"/>
              <a:cs typeface="Arial" panose="020B0604020202020204" pitchFamily="34" charset="0"/>
            </a:endParaRPr>
          </a:p>
        </p:txBody>
      </p:sp>
      <p:sp>
        <p:nvSpPr>
          <p:cNvPr id="3" name="TextBox 2">
            <a:extLst>
              <a:ext uri="{FF2B5EF4-FFF2-40B4-BE49-F238E27FC236}">
                <a16:creationId xmlns:a16="http://schemas.microsoft.com/office/drawing/2014/main" id="{5CF6D9EF-73A4-4192-37B8-5674F00B35C2}"/>
              </a:ext>
            </a:extLst>
          </p:cNvPr>
          <p:cNvSpPr txBox="1"/>
          <p:nvPr/>
        </p:nvSpPr>
        <p:spPr>
          <a:xfrm>
            <a:off x="4128706" y="756597"/>
            <a:ext cx="3498056" cy="1569660"/>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buNone/>
            </a:pPr>
            <a:r>
              <a:rPr lang="en-GB" sz="1600" b="1" dirty="0">
                <a:latin typeface="Arial" panose="020B0604020202020204" pitchFamily="34" charset="0"/>
                <a:cs typeface="Arial" panose="020B0604020202020204" pitchFamily="34" charset="0"/>
              </a:rPr>
              <a:t>Short-Term Objectives.</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Increase customer satisfaction.</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Increase active listings.</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Improve host participation.</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Enhance digital platform.</a:t>
            </a:r>
          </a:p>
          <a:p>
            <a:pPr>
              <a:buNone/>
            </a:pPr>
            <a:endParaRPr lang="en-GB"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568F9C27-E101-E968-7FF4-64296C69FA96}"/>
              </a:ext>
            </a:extLst>
          </p:cNvPr>
          <p:cNvSpPr txBox="1"/>
          <p:nvPr/>
        </p:nvSpPr>
        <p:spPr>
          <a:xfrm>
            <a:off x="7723747" y="768458"/>
            <a:ext cx="4229257" cy="1569660"/>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buNone/>
            </a:pPr>
            <a:r>
              <a:rPr lang="en-GB" sz="1600" b="1" dirty="0">
                <a:latin typeface="Arial" panose="020B0604020202020204" pitchFamily="34" charset="0"/>
                <a:cs typeface="Arial" panose="020B0604020202020204" pitchFamily="34" charset="0"/>
              </a:rPr>
              <a:t>Long-Term Objectives.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Sustainable international growth.</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Higher profitability.</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Strengthen stakeholder trust.</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Responsible tourism.</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Continuous innovation </a:t>
            </a:r>
            <a:r>
              <a:rPr lang="en-GB" sz="1600" i="1" dirty="0">
                <a:latin typeface="Arial" panose="020B0604020202020204" pitchFamily="34" charset="0"/>
                <a:cs typeface="Arial" panose="020B0604020202020204" pitchFamily="34" charset="0"/>
              </a:rPr>
              <a:t>(Teece, 2018).</a:t>
            </a:r>
            <a:endParaRPr lang="en-GB" sz="16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1AB5A619-25A3-8459-E9C5-E4CC430E2DC9}"/>
              </a:ext>
            </a:extLst>
          </p:cNvPr>
          <p:cNvSpPr txBox="1"/>
          <p:nvPr/>
        </p:nvSpPr>
        <p:spPr>
          <a:xfrm>
            <a:off x="5974719" y="3284725"/>
            <a:ext cx="3498056" cy="1815882"/>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buNone/>
            </a:pPr>
            <a:r>
              <a:rPr lang="en-GB" sz="1600" b="1" dirty="0">
                <a:latin typeface="Arial" panose="020B0604020202020204" pitchFamily="34" charset="0"/>
                <a:cs typeface="Arial" panose="020B0604020202020204" pitchFamily="34" charset="0"/>
              </a:rPr>
              <a:t>What makes Airbnb different?</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Asset-light business model.</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Authentic local experiences.</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Wide price range.</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Global network.</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Trusted review system.</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Verified user profiles.</a:t>
            </a:r>
          </a:p>
        </p:txBody>
      </p:sp>
      <p:sp>
        <p:nvSpPr>
          <p:cNvPr id="13" name="TextBox 12">
            <a:extLst>
              <a:ext uri="{FF2B5EF4-FFF2-40B4-BE49-F238E27FC236}">
                <a16:creationId xmlns:a16="http://schemas.microsoft.com/office/drawing/2014/main" id="{27DE4EE6-F4D0-6E16-4D13-9F527ADBA55D}"/>
              </a:ext>
            </a:extLst>
          </p:cNvPr>
          <p:cNvSpPr txBox="1"/>
          <p:nvPr/>
        </p:nvSpPr>
        <p:spPr>
          <a:xfrm>
            <a:off x="4131754" y="5786353"/>
            <a:ext cx="7821250" cy="830997"/>
          </a:xfrm>
          <a:prstGeom prst="rect">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buNone/>
            </a:pPr>
            <a:r>
              <a:rPr lang="en-GB" sz="1600" b="1" dirty="0">
                <a:latin typeface="Arial" panose="020B0604020202020204" pitchFamily="34" charset="0"/>
                <a:cs typeface="Arial" panose="020B0604020202020204" pitchFamily="34" charset="0"/>
              </a:rPr>
              <a:t>Why It Matters.</a:t>
            </a:r>
          </a:p>
          <a:p>
            <a:pPr>
              <a:buNone/>
            </a:pPr>
            <a:r>
              <a:rPr lang="en-GB" sz="1600" dirty="0">
                <a:latin typeface="Arial" panose="020B0604020202020204" pitchFamily="34" charset="0"/>
                <a:cs typeface="Arial" panose="020B0604020202020204" pitchFamily="34" charset="0"/>
              </a:rPr>
              <a:t>Creates competitive advantage through innovation, trust and scalability.</a:t>
            </a:r>
          </a:p>
          <a:p>
            <a:pPr>
              <a:buNone/>
            </a:pPr>
            <a:r>
              <a:rPr lang="en-GB" sz="1600" i="1" dirty="0">
                <a:latin typeface="Arial" panose="020B0604020202020204" pitchFamily="34" charset="0"/>
                <a:cs typeface="Arial" panose="020B0604020202020204" pitchFamily="34" charset="0"/>
              </a:rPr>
              <a:t>(Schumpeter, 1934; Teece, 2018)</a:t>
            </a:r>
            <a:endParaRPr lang="en-GB" sz="16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E5B8FBCD-2B3D-0CC5-3FFF-31331F2E2020}"/>
              </a:ext>
            </a:extLst>
          </p:cNvPr>
          <p:cNvSpPr txBox="1"/>
          <p:nvPr/>
        </p:nvSpPr>
        <p:spPr>
          <a:xfrm>
            <a:off x="4131754" y="313802"/>
            <a:ext cx="7821250" cy="369332"/>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lgn="ctr"/>
            <a:r>
              <a:rPr lang="en-GB" b="1" dirty="0">
                <a:latin typeface="Arial" panose="020B0604020202020204" pitchFamily="34" charset="0"/>
                <a:cs typeface="Arial" panose="020B0604020202020204" pitchFamily="34" charset="0"/>
              </a:rPr>
              <a:t>Business Objectives.</a:t>
            </a:r>
          </a:p>
        </p:txBody>
      </p:sp>
      <p:sp>
        <p:nvSpPr>
          <p:cNvPr id="22" name="TextBox 21">
            <a:extLst>
              <a:ext uri="{FF2B5EF4-FFF2-40B4-BE49-F238E27FC236}">
                <a16:creationId xmlns:a16="http://schemas.microsoft.com/office/drawing/2014/main" id="{A2E6C400-4B38-5AD6-2DC5-368F26FB9599}"/>
              </a:ext>
            </a:extLst>
          </p:cNvPr>
          <p:cNvSpPr txBox="1"/>
          <p:nvPr/>
        </p:nvSpPr>
        <p:spPr>
          <a:xfrm>
            <a:off x="4131755" y="2841930"/>
            <a:ext cx="7821249" cy="369332"/>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lgn="ctr"/>
            <a:r>
              <a:rPr lang="en-GB" b="1" dirty="0">
                <a:latin typeface="Arial" panose="020B0604020202020204" pitchFamily="34" charset="0"/>
                <a:cs typeface="Arial" panose="020B0604020202020204" pitchFamily="34" charset="0"/>
              </a:rPr>
              <a:t>Unique Selling Proposition (USP).</a:t>
            </a:r>
          </a:p>
        </p:txBody>
      </p:sp>
      <p:pic>
        <p:nvPicPr>
          <p:cNvPr id="6" name="Picture 5">
            <a:hlinkClick r:id="rId3"/>
            <a:extLst>
              <a:ext uri="{FF2B5EF4-FFF2-40B4-BE49-F238E27FC236}">
                <a16:creationId xmlns:a16="http://schemas.microsoft.com/office/drawing/2014/main" id="{80808AE8-DA7D-6144-00C6-157B3FF1B80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976" y="5607005"/>
            <a:ext cx="1155229" cy="1155229"/>
          </a:xfrm>
          <a:prstGeom prst="rect">
            <a:avLst/>
          </a:prstGeom>
          <a:ln>
            <a:noFill/>
          </a:ln>
          <a:effectLst>
            <a:softEdge rad="112500"/>
          </a:effectLst>
        </p:spPr>
      </p:pic>
      <p:pic>
        <p:nvPicPr>
          <p:cNvPr id="4" name="Picture 3">
            <a:hlinkClick r:id="rId5"/>
            <a:extLst>
              <a:ext uri="{FF2B5EF4-FFF2-40B4-BE49-F238E27FC236}">
                <a16:creationId xmlns:a16="http://schemas.microsoft.com/office/drawing/2014/main" id="{A9151F87-5500-59EF-DB32-3D36B121772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256286" y="5606840"/>
            <a:ext cx="1534658" cy="1023107"/>
          </a:xfrm>
          <a:prstGeom prst="rect">
            <a:avLst/>
          </a:prstGeom>
        </p:spPr>
      </p:pic>
    </p:spTree>
    <p:extLst>
      <p:ext uri="{BB962C8B-B14F-4D97-AF65-F5344CB8AC3E}">
        <p14:creationId xmlns:p14="http://schemas.microsoft.com/office/powerpoint/2010/main" val="1556502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500"/>
                                        <p:tgtEl>
                                          <p:spTgt spid="1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2"/>
                                        </p:tgtEl>
                                        <p:attrNameLst>
                                          <p:attrName>style.visibility</p:attrName>
                                        </p:attrNameLst>
                                      </p:cBhvr>
                                      <p:to>
                                        <p:strVal val="visible"/>
                                      </p:to>
                                    </p:set>
                                    <p:animEffect transition="in" filter="fade">
                                      <p:cBhvr>
                                        <p:cTn id="27" dur="500"/>
                                        <p:tgtEl>
                                          <p:spTgt spid="22"/>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fade">
                                      <p:cBhvr>
                                        <p:cTn id="3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3" grpId="0" animBg="1"/>
      <p:bldP spid="5" grpId="0" animBg="1"/>
      <p:bldP spid="11" grpId="0" animBg="1"/>
      <p:bldP spid="13" grpId="0" animBg="1"/>
      <p:bldP spid="16" grpId="0" animBg="1"/>
      <p:bldP spid="2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7E72E4-20A7-7726-1D5F-E31BA516C178}"/>
              </a:ext>
            </a:extLst>
          </p:cNvPr>
          <p:cNvSpPr>
            <a:spLocks noGrp="1"/>
          </p:cNvSpPr>
          <p:nvPr>
            <p:ph type="title"/>
          </p:nvPr>
        </p:nvSpPr>
        <p:spPr>
          <a:xfrm>
            <a:off x="0" y="0"/>
            <a:ext cx="4037826" cy="6857999"/>
          </a:xfrm>
        </p:spPr>
        <p:txBody>
          <a:bodyPr vert="horz" lIns="91440" tIns="45720" rIns="91440" bIns="45720" rtlCol="0" anchor="ctr">
            <a:normAutofit/>
          </a:bodyPr>
          <a:lstStyle/>
          <a:p>
            <a:pPr algn="ctr"/>
            <a:r>
              <a:rPr lang="en-US" sz="2800" kern="1200" dirty="0">
                <a:solidFill>
                  <a:srgbClr val="FFFFFF"/>
                </a:solidFill>
                <a:latin typeface="Arial" panose="020B0604020202020204" pitchFamily="34" charset="0"/>
                <a:cs typeface="Arial" panose="020B0604020202020204" pitchFamily="34" charset="0"/>
              </a:rPr>
              <a:t>SWOT Analysis of Airbnb Inc.</a:t>
            </a:r>
          </a:p>
        </p:txBody>
      </p:sp>
      <p:graphicFrame>
        <p:nvGraphicFramePr>
          <p:cNvPr id="11" name="Table 10">
            <a:extLst>
              <a:ext uri="{FF2B5EF4-FFF2-40B4-BE49-F238E27FC236}">
                <a16:creationId xmlns:a16="http://schemas.microsoft.com/office/drawing/2014/main" id="{35D211C7-1191-ED2F-D2D3-25C411ED03BD}"/>
              </a:ext>
            </a:extLst>
          </p:cNvPr>
          <p:cNvGraphicFramePr>
            <a:graphicFrameLocks noGrp="1"/>
          </p:cNvGraphicFramePr>
          <p:nvPr>
            <p:extLst>
              <p:ext uri="{D42A27DB-BD31-4B8C-83A1-F6EECF244321}">
                <p14:modId xmlns:p14="http://schemas.microsoft.com/office/powerpoint/2010/main" val="1514971666"/>
              </p:ext>
            </p:extLst>
          </p:nvPr>
        </p:nvGraphicFramePr>
        <p:xfrm>
          <a:off x="4394416" y="1637543"/>
          <a:ext cx="7519504" cy="2843308"/>
        </p:xfrm>
        <a:graphic>
          <a:graphicData uri="http://schemas.openxmlformats.org/drawingml/2006/table">
            <a:tbl>
              <a:tblPr firstRow="1" bandRow="1">
                <a:tableStyleId>{125E5076-3810-47DD-B79F-674D7AD40C01}</a:tableStyleId>
              </a:tblPr>
              <a:tblGrid>
                <a:gridCol w="2147406">
                  <a:extLst>
                    <a:ext uri="{9D8B030D-6E8A-4147-A177-3AD203B41FA5}">
                      <a16:colId xmlns:a16="http://schemas.microsoft.com/office/drawing/2014/main" val="1276921300"/>
                    </a:ext>
                  </a:extLst>
                </a:gridCol>
                <a:gridCol w="1717280">
                  <a:extLst>
                    <a:ext uri="{9D8B030D-6E8A-4147-A177-3AD203B41FA5}">
                      <a16:colId xmlns:a16="http://schemas.microsoft.com/office/drawing/2014/main" val="1863077836"/>
                    </a:ext>
                  </a:extLst>
                </a:gridCol>
                <a:gridCol w="1913308">
                  <a:extLst>
                    <a:ext uri="{9D8B030D-6E8A-4147-A177-3AD203B41FA5}">
                      <a16:colId xmlns:a16="http://schemas.microsoft.com/office/drawing/2014/main" val="3447409781"/>
                    </a:ext>
                  </a:extLst>
                </a:gridCol>
                <a:gridCol w="1741510">
                  <a:extLst>
                    <a:ext uri="{9D8B030D-6E8A-4147-A177-3AD203B41FA5}">
                      <a16:colId xmlns:a16="http://schemas.microsoft.com/office/drawing/2014/main" val="3894769180"/>
                    </a:ext>
                  </a:extLst>
                </a:gridCol>
              </a:tblGrid>
              <a:tr h="362288">
                <a:tc>
                  <a:txBody>
                    <a:bodyPr/>
                    <a:lstStyle/>
                    <a:p>
                      <a:pPr algn="ctr"/>
                      <a:r>
                        <a:rPr lang="en-GB" sz="1200" dirty="0"/>
                        <a:t>Strengths</a:t>
                      </a:r>
                      <a:endParaRPr lang="en-GB" sz="1200" dirty="0">
                        <a:latin typeface="Arial" panose="020B0604020202020204" pitchFamily="34" charset="0"/>
                        <a:cs typeface="Arial" panose="020B0604020202020204" pitchFamily="34" charset="0"/>
                      </a:endParaRPr>
                    </a:p>
                  </a:txBody>
                  <a:tcPr anchor="ctr"/>
                </a:tc>
                <a:tc>
                  <a:txBody>
                    <a:bodyPr/>
                    <a:lstStyle/>
                    <a:p>
                      <a:pPr algn="ctr"/>
                      <a:r>
                        <a:rPr lang="en-GB" sz="1200" dirty="0"/>
                        <a:t>Weaknesses</a:t>
                      </a:r>
                      <a:endParaRPr lang="en-GB" sz="1200" dirty="0">
                        <a:latin typeface="Arial" panose="020B0604020202020204" pitchFamily="34" charset="0"/>
                        <a:cs typeface="Arial" panose="020B0604020202020204" pitchFamily="34" charset="0"/>
                      </a:endParaRPr>
                    </a:p>
                  </a:txBody>
                  <a:tcPr anchor="ctr"/>
                </a:tc>
                <a:tc>
                  <a:txBody>
                    <a:bodyPr/>
                    <a:lstStyle/>
                    <a:p>
                      <a:pPr algn="ctr"/>
                      <a:r>
                        <a:rPr lang="en-GB" sz="1200" b="1" dirty="0"/>
                        <a:t>Opportunities</a:t>
                      </a:r>
                      <a:r>
                        <a:rPr lang="en-GB" sz="1200" dirty="0"/>
                        <a:t> </a:t>
                      </a:r>
                      <a:endParaRPr lang="en-GB" sz="1200" dirty="0">
                        <a:latin typeface="Arial" panose="020B0604020202020204" pitchFamily="34" charset="0"/>
                        <a:cs typeface="Arial" panose="020B0604020202020204" pitchFamily="34" charset="0"/>
                      </a:endParaRPr>
                    </a:p>
                  </a:txBody>
                  <a:tcPr anchor="ctr"/>
                </a:tc>
                <a:tc>
                  <a:txBody>
                    <a:bodyPr/>
                    <a:lstStyle/>
                    <a:p>
                      <a:pPr algn="ctr"/>
                      <a:r>
                        <a:rPr lang="en-GB" sz="1200" b="1" dirty="0"/>
                        <a:t>Threats</a:t>
                      </a:r>
                      <a:r>
                        <a:rPr lang="en-GB" sz="1200" dirty="0"/>
                        <a:t> </a:t>
                      </a:r>
                      <a:endParaRPr lang="en-GB" sz="12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3491822114"/>
                  </a:ext>
                </a:extLst>
              </a:tr>
              <a:tr h="442424">
                <a:tc>
                  <a:txBody>
                    <a:bodyPr/>
                    <a:lstStyle/>
                    <a:p>
                      <a:r>
                        <a:rPr lang="en-GB" sz="1200" dirty="0"/>
                        <a:t>Asset-light business model.</a:t>
                      </a:r>
                      <a:endParaRPr lang="en-GB" sz="1200" dirty="0">
                        <a:latin typeface="Arial" panose="020B0604020202020204" pitchFamily="34" charset="0"/>
                        <a:cs typeface="Arial" panose="020B0604020202020204" pitchFamily="34" charset="0"/>
                      </a:endParaRPr>
                    </a:p>
                  </a:txBody>
                  <a:tcPr anchor="ctr"/>
                </a:tc>
                <a:tc>
                  <a:txBody>
                    <a:bodyPr/>
                    <a:lstStyle/>
                    <a:p>
                      <a:r>
                        <a:rPr lang="en-GB" sz="1200" dirty="0"/>
                        <a:t>Limited control over host service quality.</a:t>
                      </a:r>
                      <a:endParaRPr lang="en-GB" sz="1200" dirty="0">
                        <a:latin typeface="Arial" panose="020B0604020202020204" pitchFamily="34" charset="0"/>
                        <a:cs typeface="Arial" panose="020B0604020202020204" pitchFamily="34" charset="0"/>
                      </a:endParaRPr>
                    </a:p>
                  </a:txBody>
                  <a:tcPr anchor="ctr"/>
                </a:tc>
                <a:tc>
                  <a:txBody>
                    <a:bodyPr/>
                    <a:lstStyle/>
                    <a:p>
                      <a:r>
                        <a:rPr lang="en-GB" sz="1200" dirty="0"/>
                        <a:t>Growth in the digital nomad market.</a:t>
                      </a:r>
                      <a:endParaRPr lang="en-GB" sz="1200" dirty="0">
                        <a:latin typeface="Arial" panose="020B0604020202020204" pitchFamily="34" charset="0"/>
                        <a:cs typeface="Arial" panose="020B0604020202020204" pitchFamily="34" charset="0"/>
                      </a:endParaRPr>
                    </a:p>
                  </a:txBody>
                  <a:tcPr anchor="ctr"/>
                </a:tc>
                <a:tc>
                  <a:txBody>
                    <a:bodyPr/>
                    <a:lstStyle/>
                    <a:p>
                      <a:r>
                        <a:rPr lang="en-GB" sz="1200" dirty="0"/>
                        <a:t>Government regulations.</a:t>
                      </a:r>
                      <a:endParaRPr lang="en-GB" sz="12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917222928"/>
                  </a:ext>
                </a:extLst>
              </a:tr>
              <a:tr h="425996">
                <a:tc>
                  <a:txBody>
                    <a:bodyPr/>
                    <a:lstStyle/>
                    <a:p>
                      <a:r>
                        <a:rPr lang="en-GB" sz="1200" dirty="0"/>
                        <a:t>Global brand recognition.</a:t>
                      </a:r>
                      <a:endParaRPr lang="en-GB" sz="1200" dirty="0">
                        <a:latin typeface="Arial" panose="020B0604020202020204" pitchFamily="34" charset="0"/>
                        <a:cs typeface="Arial" panose="020B0604020202020204" pitchFamily="34" charset="0"/>
                      </a:endParaRPr>
                    </a:p>
                  </a:txBody>
                  <a:tcPr anchor="ctr"/>
                </a:tc>
                <a:tc>
                  <a:txBody>
                    <a:bodyPr/>
                    <a:lstStyle/>
                    <a:p>
                      <a:r>
                        <a:rPr lang="en-GB" sz="1200" dirty="0"/>
                        <a:t>Dependence on independent hosts.</a:t>
                      </a:r>
                      <a:endParaRPr lang="en-GB" sz="1200" dirty="0">
                        <a:latin typeface="Arial" panose="020B0604020202020204" pitchFamily="34" charset="0"/>
                        <a:cs typeface="Arial" panose="020B0604020202020204" pitchFamily="34" charset="0"/>
                      </a:endParaRPr>
                    </a:p>
                  </a:txBody>
                  <a:tcPr anchor="ctr"/>
                </a:tc>
                <a:tc>
                  <a:txBody>
                    <a:bodyPr/>
                    <a:lstStyle/>
                    <a:p>
                      <a:r>
                        <a:rPr lang="en-GB" sz="1200" dirty="0"/>
                        <a:t>Expansion into emerging markets.</a:t>
                      </a:r>
                      <a:endParaRPr lang="en-GB" sz="1200" dirty="0">
                        <a:latin typeface="Arial" panose="020B0604020202020204" pitchFamily="34" charset="0"/>
                        <a:cs typeface="Arial" panose="020B0604020202020204" pitchFamily="34" charset="0"/>
                      </a:endParaRPr>
                    </a:p>
                  </a:txBody>
                  <a:tcPr anchor="ctr"/>
                </a:tc>
                <a:tc>
                  <a:txBody>
                    <a:bodyPr/>
                    <a:lstStyle/>
                    <a:p>
                      <a:r>
                        <a:rPr lang="en-GB" sz="1200" dirty="0"/>
                        <a:t>Strong competition .</a:t>
                      </a:r>
                      <a:endParaRPr lang="en-GB" sz="12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364438289"/>
                  </a:ext>
                </a:extLst>
              </a:tr>
              <a:tr h="380993">
                <a:tc>
                  <a:txBody>
                    <a:bodyPr/>
                    <a:lstStyle/>
                    <a:p>
                      <a:r>
                        <a:rPr lang="en-GB" sz="1200" dirty="0"/>
                        <a:t>Strong network effects.</a:t>
                      </a:r>
                      <a:endParaRPr lang="en-GB" sz="1200" dirty="0">
                        <a:latin typeface="Arial" panose="020B0604020202020204" pitchFamily="34" charset="0"/>
                        <a:cs typeface="Arial" panose="020B0604020202020204" pitchFamily="34" charset="0"/>
                      </a:endParaRPr>
                    </a:p>
                  </a:txBody>
                  <a:tcPr anchor="ctr"/>
                </a:tc>
                <a:tc>
                  <a:txBody>
                    <a:bodyPr/>
                    <a:lstStyle/>
                    <a:p>
                      <a:r>
                        <a:rPr lang="en-GB" sz="1200" dirty="0"/>
                        <a:t>Customer complaints about cleaning fees .</a:t>
                      </a:r>
                      <a:endParaRPr lang="en-GB" sz="1200" dirty="0">
                        <a:latin typeface="Arial" panose="020B0604020202020204" pitchFamily="34" charset="0"/>
                        <a:cs typeface="Arial" panose="020B0604020202020204" pitchFamily="34" charset="0"/>
                      </a:endParaRPr>
                    </a:p>
                  </a:txBody>
                  <a:tcPr anchor="ctr"/>
                </a:tc>
                <a:tc>
                  <a:txBody>
                    <a:bodyPr/>
                    <a:lstStyle/>
                    <a:p>
                      <a:r>
                        <a:rPr lang="en-GB" sz="1200" dirty="0"/>
                        <a:t>AI and data analytics.</a:t>
                      </a:r>
                      <a:endParaRPr lang="en-GB" sz="1200" dirty="0">
                        <a:latin typeface="Arial" panose="020B0604020202020204" pitchFamily="34" charset="0"/>
                        <a:cs typeface="Arial" panose="020B0604020202020204" pitchFamily="34" charset="0"/>
                      </a:endParaRPr>
                    </a:p>
                  </a:txBody>
                  <a:tcPr anchor="ctr"/>
                </a:tc>
                <a:tc>
                  <a:txBody>
                    <a:bodyPr/>
                    <a:lstStyle/>
                    <a:p>
                      <a:r>
                        <a:rPr lang="en-GB" sz="1200" dirty="0"/>
                        <a:t>Economic uncertainty .</a:t>
                      </a:r>
                      <a:endParaRPr lang="en-GB" sz="12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056035492"/>
                  </a:ext>
                </a:extLst>
              </a:tr>
              <a:tr h="469340">
                <a:tc>
                  <a:txBody>
                    <a:bodyPr/>
                    <a:lstStyle/>
                    <a:p>
                      <a:r>
                        <a:rPr lang="en-GB" sz="1200" dirty="0"/>
                        <a:t>AI-driven personalised recommendations.</a:t>
                      </a:r>
                      <a:endParaRPr lang="en-GB" sz="1200" dirty="0">
                        <a:latin typeface="Arial" panose="020B0604020202020204" pitchFamily="34" charset="0"/>
                        <a:cs typeface="Arial" panose="020B0604020202020204" pitchFamily="34" charset="0"/>
                      </a:endParaRP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Variable customer experiences .</a:t>
                      </a:r>
                      <a:endParaRPr lang="en-GB" sz="1200" dirty="0">
                        <a:latin typeface="Arial" panose="020B0604020202020204" pitchFamily="34" charset="0"/>
                        <a:cs typeface="Arial" panose="020B0604020202020204" pitchFamily="34" charset="0"/>
                      </a:endParaRPr>
                    </a:p>
                  </a:txBody>
                  <a:tcPr anchor="ctr"/>
                </a:tc>
                <a:tc>
                  <a:txBody>
                    <a:bodyPr/>
                    <a:lstStyle/>
                    <a:p>
                      <a:r>
                        <a:rPr lang="en-GB" sz="1200" dirty="0"/>
                        <a:t>Growth of Airbnb Experiences.</a:t>
                      </a:r>
                      <a:endParaRPr lang="en-GB" sz="1200" dirty="0">
                        <a:latin typeface="Arial" panose="020B0604020202020204" pitchFamily="34" charset="0"/>
                        <a:cs typeface="Arial" panose="020B0604020202020204" pitchFamily="34" charset="0"/>
                      </a:endParaRP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Cybersecurity risks.</a:t>
                      </a:r>
                      <a:endParaRPr lang="en-GB" sz="12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734637059"/>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(Gürel and Tat, 2017; Cusumano, </a:t>
                      </a:r>
                      <a:r>
                        <a:rPr lang="en-GB" sz="1200" dirty="0" err="1"/>
                        <a:t>Gawer</a:t>
                      </a:r>
                      <a:r>
                        <a:rPr lang="en-GB" sz="1200" dirty="0"/>
                        <a:t> and </a:t>
                      </a:r>
                      <a:r>
                        <a:rPr lang="en-GB" sz="1200" dirty="0" err="1"/>
                        <a:t>Yoffie</a:t>
                      </a:r>
                      <a:r>
                        <a:rPr lang="en-GB" sz="1200" dirty="0"/>
                        <a:t>, 2019; Guttentag, 2019).</a:t>
                      </a:r>
                      <a:endParaRPr lang="en-GB" sz="1200" dirty="0">
                        <a:latin typeface="Arial" panose="020B0604020202020204" pitchFamily="34" charset="0"/>
                        <a:cs typeface="Arial" panose="020B0604020202020204" pitchFamily="34" charset="0"/>
                      </a:endParaRP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(Guttentag, 2019).</a:t>
                      </a:r>
                      <a:endParaRPr lang="en-GB" sz="1200" dirty="0">
                        <a:latin typeface="Arial" panose="020B0604020202020204" pitchFamily="34" charset="0"/>
                        <a:cs typeface="Arial" panose="020B0604020202020204" pitchFamily="34" charset="0"/>
                      </a:endParaRPr>
                    </a:p>
                  </a:txBody>
                  <a:tcPr anchor="ctr"/>
                </a:tc>
                <a:tc>
                  <a:txBody>
                    <a:bodyPr/>
                    <a:lstStyle/>
                    <a:p>
                      <a:r>
                        <a:rPr lang="en-GB" sz="1200" dirty="0"/>
                        <a:t>(Airbnb, 2024a).</a:t>
                      </a:r>
                      <a:endParaRPr lang="en-GB" sz="1200" dirty="0">
                        <a:latin typeface="Arial" panose="020B0604020202020204" pitchFamily="34" charset="0"/>
                        <a:cs typeface="Arial" panose="020B0604020202020204" pitchFamily="34" charset="0"/>
                      </a:endParaRPr>
                    </a:p>
                  </a:txBody>
                  <a:tcPr anchor="ctr"/>
                </a:tc>
                <a:tc>
                  <a:txBody>
                    <a:bodyPr/>
                    <a:lstStyle/>
                    <a:p>
                      <a:r>
                        <a:rPr lang="en-GB" sz="1200" dirty="0"/>
                        <a:t>(Airbnb, 2024a; Porter, 1980).</a:t>
                      </a:r>
                      <a:endParaRPr lang="en-GB" sz="12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3402034900"/>
                  </a:ext>
                </a:extLst>
              </a:tr>
            </a:tbl>
          </a:graphicData>
        </a:graphic>
      </p:graphicFrame>
      <p:sp>
        <p:nvSpPr>
          <p:cNvPr id="15" name="TextBox 14">
            <a:extLst>
              <a:ext uri="{FF2B5EF4-FFF2-40B4-BE49-F238E27FC236}">
                <a16:creationId xmlns:a16="http://schemas.microsoft.com/office/drawing/2014/main" id="{88E55644-76C6-03B5-1816-013943109F61}"/>
              </a:ext>
            </a:extLst>
          </p:cNvPr>
          <p:cNvSpPr txBox="1"/>
          <p:nvPr/>
        </p:nvSpPr>
        <p:spPr>
          <a:xfrm>
            <a:off x="4394416" y="4490993"/>
            <a:ext cx="2600744" cy="246221"/>
          </a:xfrm>
          <a:prstGeom prst="rect">
            <a:avLst/>
          </a:prstGeom>
          <a:noFill/>
        </p:spPr>
        <p:txBody>
          <a:bodyPr wrap="square">
            <a:spAutoFit/>
          </a:bodyPr>
          <a:lstStyle/>
          <a:p>
            <a:r>
              <a:rPr lang="en-GB" sz="1000" dirty="0">
                <a:solidFill>
                  <a:schemeClr val="bg1"/>
                </a:solidFill>
                <a:latin typeface="Arial" panose="020B0604020202020204" pitchFamily="34" charset="0"/>
                <a:cs typeface="Arial" panose="020B0604020202020204" pitchFamily="34" charset="0"/>
              </a:rPr>
              <a:t>Figure 1.</a:t>
            </a:r>
            <a:r>
              <a:rPr lang="en-US" sz="1000" dirty="0">
                <a:solidFill>
                  <a:schemeClr val="bg1"/>
                </a:solidFill>
                <a:latin typeface="Arial" panose="020B0604020202020204" pitchFamily="34" charset="0"/>
                <a:cs typeface="Arial" panose="020B0604020202020204" pitchFamily="34" charset="0"/>
              </a:rPr>
              <a:t> SWOT Analysis of Airbnb Inc</a:t>
            </a:r>
            <a:r>
              <a:rPr lang="en-US" sz="1000" dirty="0">
                <a:solidFill>
                  <a:schemeClr val="bg1"/>
                </a:solidFill>
              </a:rPr>
              <a:t>.</a:t>
            </a:r>
            <a:r>
              <a:rPr lang="en-GB" sz="1000" dirty="0">
                <a:solidFill>
                  <a:schemeClr val="bg1"/>
                </a:solidFill>
                <a:latin typeface="Arial" panose="020B0604020202020204" pitchFamily="34" charset="0"/>
                <a:cs typeface="Arial" panose="020B0604020202020204" pitchFamily="34" charset="0"/>
              </a:rPr>
              <a:t> </a:t>
            </a:r>
            <a:endParaRPr lang="en-GB" sz="1000" dirty="0">
              <a:solidFill>
                <a:schemeClr val="bg1"/>
              </a:solidFill>
            </a:endParaRPr>
          </a:p>
        </p:txBody>
      </p:sp>
      <p:pic>
        <p:nvPicPr>
          <p:cNvPr id="6" name="Picture 5">
            <a:hlinkClick r:id="rId3"/>
            <a:extLst>
              <a:ext uri="{FF2B5EF4-FFF2-40B4-BE49-F238E27FC236}">
                <a16:creationId xmlns:a16="http://schemas.microsoft.com/office/drawing/2014/main" id="{B185604F-7D4F-8F76-FD73-FDBE47131F2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976" y="5607005"/>
            <a:ext cx="1155229" cy="1155229"/>
          </a:xfrm>
          <a:prstGeom prst="rect">
            <a:avLst/>
          </a:prstGeom>
          <a:ln>
            <a:noFill/>
          </a:ln>
          <a:effectLst>
            <a:softEdge rad="112500"/>
          </a:effectLst>
        </p:spPr>
      </p:pic>
      <p:pic>
        <p:nvPicPr>
          <p:cNvPr id="4" name="Picture 3">
            <a:hlinkClick r:id="rId5"/>
            <a:extLst>
              <a:ext uri="{FF2B5EF4-FFF2-40B4-BE49-F238E27FC236}">
                <a16:creationId xmlns:a16="http://schemas.microsoft.com/office/drawing/2014/main" id="{97654B6F-BA9F-CBA3-457B-2F73121582A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256286" y="5606840"/>
            <a:ext cx="1534658" cy="1023107"/>
          </a:xfrm>
          <a:prstGeom prst="rect">
            <a:avLst/>
          </a:prstGeom>
        </p:spPr>
      </p:pic>
    </p:spTree>
    <p:extLst>
      <p:ext uri="{BB962C8B-B14F-4D97-AF65-F5344CB8AC3E}">
        <p14:creationId xmlns:p14="http://schemas.microsoft.com/office/powerpoint/2010/main" val="676666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D14436-46E4-5A5B-5740-3A581789CC65}"/>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3605AA3-BD11-A1A4-7325-A832052CA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3E124F9C-AC64-2DBE-1838-9D6801088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CBEF74F-9F0B-7E54-F8FF-19E38D0BD3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A5A583D-6E96-1C44-E0CE-DF2E532C7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375B03C-EA93-83D9-A2B1-A1835494F4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B945D2D3-35FF-42E8-3E1E-A55665AFD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8E26F404-AD8D-A7D4-9E7E-80447EDC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2C57AF-AC99-3C2B-787C-AC2859BF9377}"/>
              </a:ext>
            </a:extLst>
          </p:cNvPr>
          <p:cNvSpPr>
            <a:spLocks noGrp="1"/>
          </p:cNvSpPr>
          <p:nvPr>
            <p:ph type="title"/>
          </p:nvPr>
        </p:nvSpPr>
        <p:spPr>
          <a:xfrm>
            <a:off x="1" y="0"/>
            <a:ext cx="3997948" cy="6847862"/>
          </a:xfrm>
        </p:spPr>
        <p:txBody>
          <a:bodyPr vert="horz" lIns="91440" tIns="45720" rIns="91440" bIns="45720" rtlCol="0" anchor="ctr">
            <a:normAutofit/>
          </a:bodyPr>
          <a:lstStyle/>
          <a:p>
            <a:pPr algn="ctr"/>
            <a:r>
              <a:rPr lang="en-GB" sz="2800" dirty="0">
                <a:solidFill>
                  <a:schemeClr val="bg1"/>
                </a:solidFill>
                <a:latin typeface="Arial" panose="020B0604020202020204" pitchFamily="34" charset="0"/>
                <a:cs typeface="Arial" panose="020B0604020202020204" pitchFamily="34" charset="0"/>
              </a:rPr>
              <a:t>Competitor Analysis.</a:t>
            </a:r>
            <a:endParaRPr lang="en-US" sz="2800" kern="1200" dirty="0">
              <a:solidFill>
                <a:schemeClr val="bg1"/>
              </a:solidFill>
              <a:latin typeface="Arial" panose="020B0604020202020204" pitchFamily="34" charset="0"/>
              <a:cs typeface="Arial" panose="020B0604020202020204" pitchFamily="34" charset="0"/>
            </a:endParaRPr>
          </a:p>
        </p:txBody>
      </p:sp>
      <p:graphicFrame>
        <p:nvGraphicFramePr>
          <p:cNvPr id="56" name="Table 55">
            <a:extLst>
              <a:ext uri="{FF2B5EF4-FFF2-40B4-BE49-F238E27FC236}">
                <a16:creationId xmlns:a16="http://schemas.microsoft.com/office/drawing/2014/main" id="{24916D39-3865-7EEB-F10E-43898B67E8A6}"/>
              </a:ext>
            </a:extLst>
          </p:cNvPr>
          <p:cNvGraphicFramePr>
            <a:graphicFrameLocks noGrp="1"/>
          </p:cNvGraphicFramePr>
          <p:nvPr>
            <p:extLst>
              <p:ext uri="{D42A27DB-BD31-4B8C-83A1-F6EECF244321}">
                <p14:modId xmlns:p14="http://schemas.microsoft.com/office/powerpoint/2010/main" val="4151904763"/>
              </p:ext>
            </p:extLst>
          </p:nvPr>
        </p:nvGraphicFramePr>
        <p:xfrm>
          <a:off x="4159562" y="3865449"/>
          <a:ext cx="7942890" cy="2232048"/>
        </p:xfrm>
        <a:graphic>
          <a:graphicData uri="http://schemas.openxmlformats.org/drawingml/2006/table">
            <a:tbl>
              <a:tblPr>
                <a:tableStyleId>{D113A9D2-9D6B-4929-AA2D-F23B5EE8CBE7}</a:tableStyleId>
              </a:tblPr>
              <a:tblGrid>
                <a:gridCol w="1513515">
                  <a:extLst>
                    <a:ext uri="{9D8B030D-6E8A-4147-A177-3AD203B41FA5}">
                      <a16:colId xmlns:a16="http://schemas.microsoft.com/office/drawing/2014/main" val="3889810997"/>
                    </a:ext>
                  </a:extLst>
                </a:gridCol>
                <a:gridCol w="1189195">
                  <a:extLst>
                    <a:ext uri="{9D8B030D-6E8A-4147-A177-3AD203B41FA5}">
                      <a16:colId xmlns:a16="http://schemas.microsoft.com/office/drawing/2014/main" val="1732099349"/>
                    </a:ext>
                  </a:extLst>
                </a:gridCol>
                <a:gridCol w="1344168">
                  <a:extLst>
                    <a:ext uri="{9D8B030D-6E8A-4147-A177-3AD203B41FA5}">
                      <a16:colId xmlns:a16="http://schemas.microsoft.com/office/drawing/2014/main" val="1161347371"/>
                    </a:ext>
                  </a:extLst>
                </a:gridCol>
                <a:gridCol w="1545336">
                  <a:extLst>
                    <a:ext uri="{9D8B030D-6E8A-4147-A177-3AD203B41FA5}">
                      <a16:colId xmlns:a16="http://schemas.microsoft.com/office/drawing/2014/main" val="1438083404"/>
                    </a:ext>
                  </a:extLst>
                </a:gridCol>
                <a:gridCol w="1124084">
                  <a:extLst>
                    <a:ext uri="{9D8B030D-6E8A-4147-A177-3AD203B41FA5}">
                      <a16:colId xmlns:a16="http://schemas.microsoft.com/office/drawing/2014/main" val="2146416161"/>
                    </a:ext>
                  </a:extLst>
                </a:gridCol>
                <a:gridCol w="1226592">
                  <a:extLst>
                    <a:ext uri="{9D8B030D-6E8A-4147-A177-3AD203B41FA5}">
                      <a16:colId xmlns:a16="http://schemas.microsoft.com/office/drawing/2014/main" val="462529330"/>
                    </a:ext>
                  </a:extLst>
                </a:gridCol>
              </a:tblGrid>
              <a:tr h="233026">
                <a:tc>
                  <a:txBody>
                    <a:bodyPr/>
                    <a:lstStyle/>
                    <a:p>
                      <a:pPr>
                        <a:buNone/>
                      </a:pPr>
                      <a:r>
                        <a:rPr lang="en-GB" sz="1200" b="1" dirty="0">
                          <a:latin typeface="Arial" panose="020B0604020202020204" pitchFamily="34" charset="0"/>
                          <a:cs typeface="Arial" panose="020B0604020202020204" pitchFamily="34" charset="0"/>
                        </a:rPr>
                        <a:t>Feature.</a:t>
                      </a:r>
                      <a:endParaRPr lang="en-GB" sz="1200" dirty="0">
                        <a:latin typeface="Arial" panose="020B0604020202020204" pitchFamily="34" charset="0"/>
                        <a:cs typeface="Arial" panose="020B0604020202020204" pitchFamily="34" charset="0"/>
                      </a:endParaRPr>
                    </a:p>
                  </a:txBody>
                  <a:tcPr marL="75023" marR="75023" marT="37512" marB="37512" anchor="ctr"/>
                </a:tc>
                <a:tc>
                  <a:txBody>
                    <a:bodyPr/>
                    <a:lstStyle/>
                    <a:p>
                      <a:pPr>
                        <a:buNone/>
                      </a:pPr>
                      <a:r>
                        <a:rPr lang="en-GB" sz="1200" b="1" dirty="0">
                          <a:latin typeface="Arial" panose="020B0604020202020204" pitchFamily="34" charset="0"/>
                          <a:cs typeface="Arial" panose="020B0604020202020204" pitchFamily="34" charset="0"/>
                        </a:rPr>
                        <a:t>Airbnb</a:t>
                      </a:r>
                      <a:endParaRPr lang="en-GB" sz="1200" dirty="0">
                        <a:latin typeface="Arial" panose="020B0604020202020204" pitchFamily="34" charset="0"/>
                        <a:cs typeface="Arial" panose="020B0604020202020204" pitchFamily="34" charset="0"/>
                      </a:endParaRPr>
                    </a:p>
                  </a:txBody>
                  <a:tcPr marL="75023" marR="75023" marT="37512" marB="37512" anchor="ctr"/>
                </a:tc>
                <a:tc>
                  <a:txBody>
                    <a:bodyPr/>
                    <a:lstStyle/>
                    <a:p>
                      <a:pPr>
                        <a:buNone/>
                      </a:pPr>
                      <a:r>
                        <a:rPr lang="en-GB" sz="1200" b="1" dirty="0">
                          <a:latin typeface="Arial" panose="020B0604020202020204" pitchFamily="34" charset="0"/>
                          <a:cs typeface="Arial" panose="020B0604020202020204" pitchFamily="34" charset="0"/>
                        </a:rPr>
                        <a:t>Booking.com</a:t>
                      </a:r>
                      <a:endParaRPr lang="en-GB" sz="1200" dirty="0">
                        <a:latin typeface="Arial" panose="020B0604020202020204" pitchFamily="34" charset="0"/>
                        <a:cs typeface="Arial" panose="020B0604020202020204" pitchFamily="34" charset="0"/>
                      </a:endParaRPr>
                    </a:p>
                  </a:txBody>
                  <a:tcPr marL="75023" marR="75023" marT="37512" marB="37512" anchor="ctr"/>
                </a:tc>
                <a:tc>
                  <a:txBody>
                    <a:bodyPr/>
                    <a:lstStyle/>
                    <a:p>
                      <a:pPr>
                        <a:buNone/>
                      </a:pPr>
                      <a:r>
                        <a:rPr lang="en-GB" sz="1200" b="1" dirty="0">
                          <a:latin typeface="Arial" panose="020B0604020202020204" pitchFamily="34" charset="0"/>
                          <a:cs typeface="Arial" panose="020B0604020202020204" pitchFamily="34" charset="0"/>
                        </a:rPr>
                        <a:t>Vrbo</a:t>
                      </a:r>
                      <a:endParaRPr lang="en-GB" sz="1200" dirty="0">
                        <a:latin typeface="Arial" panose="020B0604020202020204" pitchFamily="34" charset="0"/>
                        <a:cs typeface="Arial" panose="020B0604020202020204" pitchFamily="34" charset="0"/>
                      </a:endParaRPr>
                    </a:p>
                  </a:txBody>
                  <a:tcPr marL="75023" marR="75023" marT="37512" marB="37512" anchor="ctr"/>
                </a:tc>
                <a:tc>
                  <a:txBody>
                    <a:bodyPr/>
                    <a:lstStyle/>
                    <a:p>
                      <a:pPr>
                        <a:buNone/>
                      </a:pPr>
                      <a:r>
                        <a:rPr lang="en-GB" sz="1200" b="1" dirty="0">
                          <a:latin typeface="Arial" panose="020B0604020202020204" pitchFamily="34" charset="0"/>
                          <a:cs typeface="Arial" panose="020B0604020202020204" pitchFamily="34" charset="0"/>
                        </a:rPr>
                        <a:t>Marriott</a:t>
                      </a:r>
                      <a:endParaRPr lang="en-GB" sz="1200" dirty="0">
                        <a:latin typeface="Arial" panose="020B0604020202020204" pitchFamily="34" charset="0"/>
                        <a:cs typeface="Arial" panose="020B0604020202020204" pitchFamily="34" charset="0"/>
                      </a:endParaRPr>
                    </a:p>
                  </a:txBody>
                  <a:tcPr marL="75023" marR="75023" marT="37512" marB="37512" anchor="ctr"/>
                </a:tc>
                <a:tc>
                  <a:txBody>
                    <a:bodyPr/>
                    <a:lstStyle/>
                    <a:p>
                      <a:pPr>
                        <a:buNone/>
                      </a:pPr>
                      <a:r>
                        <a:rPr lang="en-GB" sz="1200" b="1" dirty="0">
                          <a:latin typeface="Arial" panose="020B0604020202020204" pitchFamily="34" charset="0"/>
                          <a:cs typeface="Arial" panose="020B0604020202020204" pitchFamily="34" charset="0"/>
                        </a:rPr>
                        <a:t>Hilton</a:t>
                      </a:r>
                      <a:endParaRPr lang="en-GB" sz="1200" dirty="0">
                        <a:latin typeface="Arial" panose="020B0604020202020204" pitchFamily="34" charset="0"/>
                        <a:cs typeface="Arial" panose="020B0604020202020204" pitchFamily="34" charset="0"/>
                      </a:endParaRPr>
                    </a:p>
                  </a:txBody>
                  <a:tcPr marL="75023" marR="75023" marT="37512" marB="37512" anchor="ctr"/>
                </a:tc>
                <a:extLst>
                  <a:ext uri="{0D108BD9-81ED-4DB2-BD59-A6C34878D82A}">
                    <a16:rowId xmlns:a16="http://schemas.microsoft.com/office/drawing/2014/main" val="42970587"/>
                  </a:ext>
                </a:extLst>
              </a:tr>
              <a:tr h="148556">
                <a:tc>
                  <a:txBody>
                    <a:bodyPr/>
                    <a:lstStyle/>
                    <a:p>
                      <a:pPr>
                        <a:buNone/>
                      </a:pPr>
                      <a:r>
                        <a:rPr lang="en-GB" sz="1000" dirty="0">
                          <a:latin typeface="Arial" panose="020B0604020202020204" pitchFamily="34" charset="0"/>
                          <a:cs typeface="Arial" panose="020B0604020202020204" pitchFamily="34" charset="0"/>
                        </a:rPr>
                        <a:t>Core offering.</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Homes, rooms &amp; experiences.</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Hotels &amp; alternative accommodation.</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Entire holiday homes.</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Hotels &amp; resorts.</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Hotels &amp; resorts.</a:t>
                      </a:r>
                    </a:p>
                  </a:txBody>
                  <a:tcPr marL="75023" marR="75023" marT="37512" marB="37512" anchor="ctr"/>
                </a:tc>
                <a:extLst>
                  <a:ext uri="{0D108BD9-81ED-4DB2-BD59-A6C34878D82A}">
                    <a16:rowId xmlns:a16="http://schemas.microsoft.com/office/drawing/2014/main" val="4014374525"/>
                  </a:ext>
                </a:extLst>
              </a:tr>
              <a:tr h="0">
                <a:tc>
                  <a:txBody>
                    <a:bodyPr/>
                    <a:lstStyle/>
                    <a:p>
                      <a:pPr>
                        <a:buNone/>
                      </a:pPr>
                      <a:r>
                        <a:rPr lang="en-GB" sz="1000" dirty="0">
                          <a:latin typeface="Arial" panose="020B0604020202020204" pitchFamily="34" charset="0"/>
                          <a:cs typeface="Arial" panose="020B0604020202020204" pitchFamily="34" charset="0"/>
                        </a:rPr>
                        <a:t>Business model.</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Online marketplace.</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Online travel agency.</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Vacation rental platform.</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Hotel operator.</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Hotel operator.</a:t>
                      </a:r>
                    </a:p>
                  </a:txBody>
                  <a:tcPr marL="75023" marR="75023" marT="37512" marB="37512" anchor="ctr"/>
                </a:tc>
                <a:extLst>
                  <a:ext uri="{0D108BD9-81ED-4DB2-BD59-A6C34878D82A}">
                    <a16:rowId xmlns:a16="http://schemas.microsoft.com/office/drawing/2014/main" val="398730222"/>
                  </a:ext>
                </a:extLst>
              </a:tr>
              <a:tr h="0">
                <a:tc>
                  <a:txBody>
                    <a:bodyPr/>
                    <a:lstStyle/>
                    <a:p>
                      <a:pPr>
                        <a:buNone/>
                      </a:pPr>
                      <a:r>
                        <a:rPr lang="en-GB" sz="1000" dirty="0">
                          <a:latin typeface="Arial" panose="020B0604020202020204" pitchFamily="34" charset="0"/>
                          <a:cs typeface="Arial" panose="020B0604020202020204" pitchFamily="34" charset="0"/>
                        </a:rPr>
                        <a:t>Owns accommodation.</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No</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No</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No</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Yes</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Yes</a:t>
                      </a:r>
                    </a:p>
                  </a:txBody>
                  <a:tcPr marL="75023" marR="75023" marT="37512" marB="37512" anchor="ctr"/>
                </a:tc>
                <a:extLst>
                  <a:ext uri="{0D108BD9-81ED-4DB2-BD59-A6C34878D82A}">
                    <a16:rowId xmlns:a16="http://schemas.microsoft.com/office/drawing/2014/main" val="917386424"/>
                  </a:ext>
                </a:extLst>
              </a:tr>
              <a:tr h="0">
                <a:tc>
                  <a:txBody>
                    <a:bodyPr/>
                    <a:lstStyle/>
                    <a:p>
                      <a:pPr>
                        <a:buNone/>
                      </a:pPr>
                      <a:r>
                        <a:rPr lang="en-GB" sz="1000" dirty="0">
                          <a:latin typeface="Arial" panose="020B0604020202020204" pitchFamily="34" charset="0"/>
                          <a:cs typeface="Arial" panose="020B0604020202020204" pitchFamily="34" charset="0"/>
                        </a:rPr>
                        <a:t>Offers unique stays.</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Yes</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Yes</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Yes</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Limited.</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Limited.</a:t>
                      </a:r>
                    </a:p>
                  </a:txBody>
                  <a:tcPr marL="75023" marR="75023" marT="37512" marB="37512" anchor="ctr"/>
                </a:tc>
                <a:extLst>
                  <a:ext uri="{0D108BD9-81ED-4DB2-BD59-A6C34878D82A}">
                    <a16:rowId xmlns:a16="http://schemas.microsoft.com/office/drawing/2014/main" val="2011556146"/>
                  </a:ext>
                </a:extLst>
              </a:tr>
              <a:tr h="0">
                <a:tc>
                  <a:txBody>
                    <a:bodyPr/>
                    <a:lstStyle/>
                    <a:p>
                      <a:pPr>
                        <a:buNone/>
                      </a:pPr>
                      <a:r>
                        <a:rPr lang="en-GB" sz="1000" dirty="0">
                          <a:latin typeface="Arial" panose="020B0604020202020204" pitchFamily="34" charset="0"/>
                          <a:cs typeface="Arial" panose="020B0604020202020204" pitchFamily="34" charset="0"/>
                        </a:rPr>
                        <a:t>Offers local experiences.</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Yes (Airbnb Experiences).</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Yes (Attractions).</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No</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Limited.</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Limited.</a:t>
                      </a:r>
                    </a:p>
                  </a:txBody>
                  <a:tcPr marL="75023" marR="75023" marT="37512" marB="37512" anchor="ctr"/>
                </a:tc>
                <a:extLst>
                  <a:ext uri="{0D108BD9-81ED-4DB2-BD59-A6C34878D82A}">
                    <a16:rowId xmlns:a16="http://schemas.microsoft.com/office/drawing/2014/main" val="4265586344"/>
                  </a:ext>
                </a:extLst>
              </a:tr>
              <a:tr h="154436">
                <a:tc>
                  <a:txBody>
                    <a:bodyPr/>
                    <a:lstStyle/>
                    <a:p>
                      <a:pPr>
                        <a:buNone/>
                      </a:pPr>
                      <a:r>
                        <a:rPr lang="en-GB" sz="1000" dirty="0">
                          <a:latin typeface="Arial" panose="020B0604020202020204" pitchFamily="34" charset="0"/>
                          <a:cs typeface="Arial" panose="020B0604020202020204" pitchFamily="34" charset="0"/>
                        </a:rPr>
                        <a:t>Target market.</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Leisure, business &amp; long stays.</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Broad travel market.</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Families &amp; groups.</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Business &amp; leisure.</a:t>
                      </a:r>
                    </a:p>
                  </a:txBody>
                  <a:tcPr marL="75023" marR="75023" marT="37512" marB="37512" anchor="ctr"/>
                </a:tc>
                <a:tc>
                  <a:txBody>
                    <a:bodyPr/>
                    <a:lstStyle/>
                    <a:p>
                      <a:pPr>
                        <a:buNone/>
                      </a:pPr>
                      <a:r>
                        <a:rPr lang="en-GB" sz="1000" dirty="0">
                          <a:latin typeface="Arial" panose="020B0604020202020204" pitchFamily="34" charset="0"/>
                          <a:cs typeface="Arial" panose="020B0604020202020204" pitchFamily="34" charset="0"/>
                        </a:rPr>
                        <a:t>Business &amp; leisure.</a:t>
                      </a:r>
                    </a:p>
                  </a:txBody>
                  <a:tcPr marL="75023" marR="75023" marT="37512" marB="37512" anchor="ctr"/>
                </a:tc>
                <a:extLst>
                  <a:ext uri="{0D108BD9-81ED-4DB2-BD59-A6C34878D82A}">
                    <a16:rowId xmlns:a16="http://schemas.microsoft.com/office/drawing/2014/main" val="938564108"/>
                  </a:ext>
                </a:extLst>
              </a:tr>
            </a:tbl>
          </a:graphicData>
        </a:graphic>
      </p:graphicFrame>
      <p:sp>
        <p:nvSpPr>
          <p:cNvPr id="58" name="TextBox 57">
            <a:extLst>
              <a:ext uri="{FF2B5EF4-FFF2-40B4-BE49-F238E27FC236}">
                <a16:creationId xmlns:a16="http://schemas.microsoft.com/office/drawing/2014/main" id="{4DFF8F0A-E757-B64A-0AA0-63E37401A25C}"/>
              </a:ext>
            </a:extLst>
          </p:cNvPr>
          <p:cNvSpPr txBox="1"/>
          <p:nvPr/>
        </p:nvSpPr>
        <p:spPr>
          <a:xfrm>
            <a:off x="4152593" y="3485975"/>
            <a:ext cx="7956828" cy="369332"/>
          </a:xfrm>
          <a:prstGeom prst="rect">
            <a:avLst/>
          </a:prstGeom>
          <a:ln/>
        </p:spPr>
        <p:style>
          <a:lnRef idx="1">
            <a:schemeClr val="accent1"/>
          </a:lnRef>
          <a:fillRef idx="3">
            <a:schemeClr val="accent1"/>
          </a:fillRef>
          <a:effectRef idx="2">
            <a:schemeClr val="accent1"/>
          </a:effectRef>
          <a:fontRef idx="minor">
            <a:schemeClr val="lt1"/>
          </a:fontRef>
        </p:style>
        <p:txBody>
          <a:bodyPr wrap="square">
            <a:spAutoFit/>
          </a:bodyPr>
          <a:lstStyle/>
          <a:p>
            <a:pPr algn="ctr">
              <a:buNone/>
            </a:pPr>
            <a:r>
              <a:rPr lang="en-GB" b="1" dirty="0">
                <a:latin typeface="Arial" panose="020B0604020202020204" pitchFamily="34" charset="0"/>
                <a:cs typeface="Arial" panose="020B0604020202020204" pitchFamily="34" charset="0"/>
              </a:rPr>
              <a:t>Competitor Comparison</a:t>
            </a:r>
          </a:p>
        </p:txBody>
      </p:sp>
      <p:sp>
        <p:nvSpPr>
          <p:cNvPr id="60" name="TextBox 59">
            <a:extLst>
              <a:ext uri="{FF2B5EF4-FFF2-40B4-BE49-F238E27FC236}">
                <a16:creationId xmlns:a16="http://schemas.microsoft.com/office/drawing/2014/main" id="{CF98D6BA-EF47-A886-4FCC-8CEF967E50D7}"/>
              </a:ext>
            </a:extLst>
          </p:cNvPr>
          <p:cNvSpPr txBox="1"/>
          <p:nvPr/>
        </p:nvSpPr>
        <p:spPr>
          <a:xfrm>
            <a:off x="4134801" y="6097497"/>
            <a:ext cx="7942889" cy="400110"/>
          </a:xfrm>
          <a:prstGeom prst="rect">
            <a:avLst/>
          </a:prstGeom>
          <a:noFill/>
        </p:spPr>
        <p:txBody>
          <a:bodyPr wrap="square">
            <a:spAutoFit/>
          </a:bodyPr>
          <a:lstStyle/>
          <a:p>
            <a:pPr algn="ctr"/>
            <a:r>
              <a:rPr lang="en-GB" sz="1000" dirty="0">
                <a:solidFill>
                  <a:schemeClr val="bg1"/>
                </a:solidFill>
                <a:latin typeface="Arial" panose="020B0604020202020204" pitchFamily="34" charset="0"/>
                <a:ea typeface="Calibri" panose="020F0502020204030204" pitchFamily="34" charset="0"/>
                <a:cs typeface="Arial" panose="020B0604020202020204" pitchFamily="34" charset="0"/>
              </a:rPr>
              <a:t>Figure 2. Competitor comparison of Airbnb and major competitors. Source: Author's comparison based on Airbnb (2024b), Booking.com (2024), Vrbo (2024), Marriott International (2024) and Hilton (2024).</a:t>
            </a:r>
          </a:p>
        </p:txBody>
      </p:sp>
      <p:sp>
        <p:nvSpPr>
          <p:cNvPr id="63" name="TextBox 62">
            <a:extLst>
              <a:ext uri="{FF2B5EF4-FFF2-40B4-BE49-F238E27FC236}">
                <a16:creationId xmlns:a16="http://schemas.microsoft.com/office/drawing/2014/main" id="{F2556E14-03E7-C348-2C2E-A92B3D3E5255}"/>
              </a:ext>
            </a:extLst>
          </p:cNvPr>
          <p:cNvSpPr txBox="1"/>
          <p:nvPr/>
        </p:nvSpPr>
        <p:spPr>
          <a:xfrm>
            <a:off x="4159562" y="506874"/>
            <a:ext cx="4234764" cy="2123658"/>
          </a:xfrm>
          <a:prstGeom prst="rect">
            <a:avLst/>
          </a:prstGeom>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b="1" dirty="0">
                <a:solidFill>
                  <a:schemeClr val="bg1"/>
                </a:solidFill>
                <a:latin typeface="Arial" panose="020B0604020202020204" pitchFamily="34" charset="0"/>
                <a:cs typeface="Arial" panose="020B0604020202020204" pitchFamily="34" charset="0"/>
              </a:rPr>
              <a:t>Competitive Advantage.</a:t>
            </a:r>
          </a:p>
          <a:p>
            <a:endParaRPr lang="en-GB" b="1" dirty="0">
              <a:solidFill>
                <a:schemeClr val="bg1"/>
              </a:solidFill>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Direct Competitors.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Booking.com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Vrbo </a:t>
            </a:r>
          </a:p>
          <a:p>
            <a:r>
              <a:rPr lang="en-GB" sz="1600" b="1" dirty="0">
                <a:latin typeface="Arial" panose="020B0604020202020204" pitchFamily="34" charset="0"/>
                <a:cs typeface="Arial" panose="020B0604020202020204" pitchFamily="34" charset="0"/>
              </a:rPr>
              <a:t>Indirect Competitors.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Marriott International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Hilton Hotels &amp; Resorts</a:t>
            </a:r>
          </a:p>
        </p:txBody>
      </p:sp>
      <p:sp>
        <p:nvSpPr>
          <p:cNvPr id="64" name="TextBox 63">
            <a:extLst>
              <a:ext uri="{FF2B5EF4-FFF2-40B4-BE49-F238E27FC236}">
                <a16:creationId xmlns:a16="http://schemas.microsoft.com/office/drawing/2014/main" id="{E92CD652-2631-D448-CA23-1545ADD7E663}"/>
              </a:ext>
            </a:extLst>
          </p:cNvPr>
          <p:cNvSpPr txBox="1"/>
          <p:nvPr/>
        </p:nvSpPr>
        <p:spPr>
          <a:xfrm>
            <a:off x="8448665" y="524941"/>
            <a:ext cx="3629025" cy="2092881"/>
          </a:xfrm>
          <a:prstGeom prst="rect">
            <a:avLst/>
          </a:prstGeom>
        </p:spPr>
        <p:style>
          <a:lnRef idx="0">
            <a:schemeClr val="accent1"/>
          </a:lnRef>
          <a:fillRef idx="3">
            <a:schemeClr val="accent1"/>
          </a:fillRef>
          <a:effectRef idx="3">
            <a:schemeClr val="accent1"/>
          </a:effectRef>
          <a:fontRef idx="minor">
            <a:schemeClr val="lt1"/>
          </a:fontRef>
        </p:style>
        <p:txBody>
          <a:bodyPr wrap="square" rtlCol="0">
            <a:spAutoFit/>
          </a:bodyPr>
          <a:lstStyle/>
          <a:p>
            <a:pPr algn="ctr"/>
            <a:r>
              <a:rPr lang="en-GB" b="1" dirty="0">
                <a:latin typeface="Arial" panose="020B0604020202020204" pitchFamily="34" charset="0"/>
                <a:cs typeface="Arial" panose="020B0604020202020204" pitchFamily="34" charset="0"/>
              </a:rPr>
              <a:t>Why Airbnb Wins</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Authentic local experiences.</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Greater accommodation variety.</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Lower operating costs.</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Strong community trust.</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Digital innovation.</a:t>
            </a:r>
          </a:p>
          <a:p>
            <a:r>
              <a:rPr lang="en-GB" sz="1600" i="1" dirty="0">
                <a:solidFill>
                  <a:schemeClr val="bg1"/>
                </a:solidFill>
                <a:latin typeface="Arial" panose="020B0604020202020204" pitchFamily="34" charset="0"/>
                <a:cs typeface="Arial" panose="020B0604020202020204" pitchFamily="34" charset="0"/>
              </a:rPr>
              <a:t>(Porter, 1980; Zervas, </a:t>
            </a:r>
            <a:r>
              <a:rPr lang="en-GB" sz="1600" i="1" dirty="0" err="1">
                <a:solidFill>
                  <a:schemeClr val="bg1"/>
                </a:solidFill>
                <a:latin typeface="Arial" panose="020B0604020202020204" pitchFamily="34" charset="0"/>
                <a:cs typeface="Arial" panose="020B0604020202020204" pitchFamily="34" charset="0"/>
              </a:rPr>
              <a:t>Proserpio</a:t>
            </a:r>
            <a:r>
              <a:rPr lang="en-GB" sz="1600" i="1" dirty="0">
                <a:solidFill>
                  <a:schemeClr val="bg1"/>
                </a:solidFill>
                <a:latin typeface="Arial" panose="020B0604020202020204" pitchFamily="34" charset="0"/>
                <a:cs typeface="Arial" panose="020B0604020202020204" pitchFamily="34" charset="0"/>
              </a:rPr>
              <a:t> and Byers, 2017).</a:t>
            </a:r>
            <a:endParaRPr lang="en-GB" sz="1600" dirty="0">
              <a:solidFill>
                <a:schemeClr val="bg1"/>
              </a:solidFill>
              <a:latin typeface="Arial" panose="020B0604020202020204" pitchFamily="34" charset="0"/>
              <a:cs typeface="Arial" panose="020B0604020202020204" pitchFamily="34" charset="0"/>
            </a:endParaRPr>
          </a:p>
        </p:txBody>
      </p:sp>
      <p:pic>
        <p:nvPicPr>
          <p:cNvPr id="6" name="Picture 5">
            <a:hlinkClick r:id="rId3"/>
            <a:extLst>
              <a:ext uri="{FF2B5EF4-FFF2-40B4-BE49-F238E27FC236}">
                <a16:creationId xmlns:a16="http://schemas.microsoft.com/office/drawing/2014/main" id="{A699394C-025C-ABD0-50A4-7FE7245A7BF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976" y="5607005"/>
            <a:ext cx="1155229" cy="1155229"/>
          </a:xfrm>
          <a:prstGeom prst="rect">
            <a:avLst/>
          </a:prstGeom>
          <a:ln>
            <a:noFill/>
          </a:ln>
          <a:effectLst>
            <a:softEdge rad="112500"/>
          </a:effectLst>
        </p:spPr>
      </p:pic>
      <p:pic>
        <p:nvPicPr>
          <p:cNvPr id="4" name="Picture 3">
            <a:hlinkClick r:id="rId5"/>
            <a:extLst>
              <a:ext uri="{FF2B5EF4-FFF2-40B4-BE49-F238E27FC236}">
                <a16:creationId xmlns:a16="http://schemas.microsoft.com/office/drawing/2014/main" id="{5679F705-E9CD-4912-1298-A0CFB40EC11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256286" y="5606840"/>
            <a:ext cx="1534658" cy="1023107"/>
          </a:xfrm>
          <a:prstGeom prst="rect">
            <a:avLst/>
          </a:prstGeom>
        </p:spPr>
      </p:pic>
      <p:sp>
        <p:nvSpPr>
          <p:cNvPr id="44" name="Rectangle 43">
            <a:extLst>
              <a:ext uri="{FF2B5EF4-FFF2-40B4-BE49-F238E27FC236}">
                <a16:creationId xmlns:a16="http://schemas.microsoft.com/office/drawing/2014/main" id="{7113EACF-00E3-D29F-C267-13D2103E7605}"/>
              </a:ext>
            </a:extLst>
          </p:cNvPr>
          <p:cNvSpPr/>
          <p:nvPr/>
        </p:nvSpPr>
        <p:spPr>
          <a:xfrm>
            <a:off x="7038705" y="517712"/>
            <a:ext cx="1355621" cy="2123658"/>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pic>
        <p:nvPicPr>
          <p:cNvPr id="37" name="Picture 36">
            <a:hlinkClick r:id="rId7"/>
            <a:extLst>
              <a:ext uri="{FF2B5EF4-FFF2-40B4-BE49-F238E27FC236}">
                <a16:creationId xmlns:a16="http://schemas.microsoft.com/office/drawing/2014/main" id="{87567826-52CC-DA41-37DB-30F2731219B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264357" y="1959056"/>
            <a:ext cx="948808" cy="508908"/>
          </a:xfrm>
          <a:prstGeom prst="rect">
            <a:avLst/>
          </a:prstGeom>
          <a:effectLst>
            <a:outerShdw blurRad="50800" dist="38100" dir="5400000" algn="t" rotWithShape="0">
              <a:prstClr val="black">
                <a:alpha val="40000"/>
              </a:prstClr>
            </a:outerShdw>
          </a:effectLst>
        </p:spPr>
      </p:pic>
      <p:pic>
        <p:nvPicPr>
          <p:cNvPr id="41" name="Picture 40">
            <a:hlinkClick r:id="rId9"/>
            <a:extLst>
              <a:ext uri="{FF2B5EF4-FFF2-40B4-BE49-F238E27FC236}">
                <a16:creationId xmlns:a16="http://schemas.microsoft.com/office/drawing/2014/main" id="{C41FB17D-CB23-AAF9-4111-ED512478C809}"/>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7264357" y="1324351"/>
            <a:ext cx="927108" cy="508908"/>
          </a:xfrm>
          <a:prstGeom prst="rect">
            <a:avLst/>
          </a:prstGeom>
          <a:effectLst>
            <a:outerShdw blurRad="50800" dist="38100" dir="5400000" algn="t" rotWithShape="0">
              <a:prstClr val="black">
                <a:alpha val="40000"/>
              </a:prstClr>
            </a:outerShdw>
          </a:effectLst>
        </p:spPr>
      </p:pic>
      <p:pic>
        <p:nvPicPr>
          <p:cNvPr id="39" name="Picture 38">
            <a:hlinkClick r:id="rId11"/>
            <a:extLst>
              <a:ext uri="{FF2B5EF4-FFF2-40B4-BE49-F238E27FC236}">
                <a16:creationId xmlns:a16="http://schemas.microsoft.com/office/drawing/2014/main" id="{680C36FF-6117-9616-D997-AB95F5FAF4EE}"/>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7098953" y="738789"/>
            <a:ext cx="1202033" cy="659819"/>
          </a:xfrm>
          <a:prstGeom prst="rect">
            <a:avLst/>
          </a:prstGeom>
          <a:effectLst>
            <a:outerShdw blurRad="50800" dist="38100" dir="5400000" algn="t" rotWithShape="0">
              <a:prstClr val="black">
                <a:alpha val="40000"/>
              </a:prstClr>
            </a:outerShdw>
          </a:effectLst>
        </p:spPr>
      </p:pic>
      <p:pic>
        <p:nvPicPr>
          <p:cNvPr id="43" name="Picture 42">
            <a:hlinkClick r:id="rId13"/>
            <a:extLst>
              <a:ext uri="{FF2B5EF4-FFF2-40B4-BE49-F238E27FC236}">
                <a16:creationId xmlns:a16="http://schemas.microsoft.com/office/drawing/2014/main" id="{81E0B2DB-D06C-2642-1405-A0B8D8143EF7}"/>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7125066" y="394481"/>
            <a:ext cx="1149808" cy="67421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240927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3"/>
                                        </p:tgtEl>
                                        <p:attrNameLst>
                                          <p:attrName>style.visibility</p:attrName>
                                        </p:attrNameLst>
                                      </p:cBhvr>
                                      <p:to>
                                        <p:strVal val="visible"/>
                                      </p:to>
                                    </p:set>
                                    <p:animEffect transition="in" filter="fade">
                                      <p:cBhvr>
                                        <p:cTn id="12" dur="500"/>
                                        <p:tgtEl>
                                          <p:spTgt spid="6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4"/>
                                        </p:tgtEl>
                                        <p:attrNameLst>
                                          <p:attrName>style.visibility</p:attrName>
                                        </p:attrNameLst>
                                      </p:cBhvr>
                                      <p:to>
                                        <p:strVal val="visible"/>
                                      </p:to>
                                    </p:set>
                                    <p:animEffect transition="in" filter="fade">
                                      <p:cBhvr>
                                        <p:cTn id="17" dur="500"/>
                                        <p:tgtEl>
                                          <p:spTgt spid="4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3"/>
                                        </p:tgtEl>
                                        <p:attrNameLst>
                                          <p:attrName>style.visibility</p:attrName>
                                        </p:attrNameLst>
                                      </p:cBhvr>
                                      <p:to>
                                        <p:strVal val="visible"/>
                                      </p:to>
                                    </p:set>
                                    <p:animEffect transition="in" filter="fade">
                                      <p:cBhvr>
                                        <p:cTn id="22" dur="500"/>
                                        <p:tgtEl>
                                          <p:spTgt spid="4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9"/>
                                        </p:tgtEl>
                                        <p:attrNameLst>
                                          <p:attrName>style.visibility</p:attrName>
                                        </p:attrNameLst>
                                      </p:cBhvr>
                                      <p:to>
                                        <p:strVal val="visible"/>
                                      </p:to>
                                    </p:set>
                                    <p:animEffect transition="in" filter="fade">
                                      <p:cBhvr>
                                        <p:cTn id="27" dur="500"/>
                                        <p:tgtEl>
                                          <p:spTgt spid="3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1"/>
                                        </p:tgtEl>
                                        <p:attrNameLst>
                                          <p:attrName>style.visibility</p:attrName>
                                        </p:attrNameLst>
                                      </p:cBhvr>
                                      <p:to>
                                        <p:strVal val="visible"/>
                                      </p:to>
                                    </p:set>
                                    <p:animEffect transition="in" filter="fade">
                                      <p:cBhvr>
                                        <p:cTn id="32" dur="500"/>
                                        <p:tgtEl>
                                          <p:spTgt spid="4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7"/>
                                        </p:tgtEl>
                                        <p:attrNameLst>
                                          <p:attrName>style.visibility</p:attrName>
                                        </p:attrNameLst>
                                      </p:cBhvr>
                                      <p:to>
                                        <p:strVal val="visible"/>
                                      </p:to>
                                    </p:set>
                                    <p:animEffect transition="in" filter="fade">
                                      <p:cBhvr>
                                        <p:cTn id="37" dur="500"/>
                                        <p:tgtEl>
                                          <p:spTgt spid="37"/>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4">
                                            <p:bg/>
                                          </p:spTgt>
                                        </p:tgtEl>
                                        <p:attrNameLst>
                                          <p:attrName>style.visibility</p:attrName>
                                        </p:attrNameLst>
                                      </p:cBhvr>
                                      <p:to>
                                        <p:strVal val="visible"/>
                                      </p:to>
                                    </p:set>
                                    <p:animEffect transition="in" filter="fade">
                                      <p:cBhvr>
                                        <p:cTn id="42" dur="500"/>
                                        <p:tgtEl>
                                          <p:spTgt spid="64">
                                            <p:bg/>
                                          </p:spTgt>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64">
                                            <p:txEl>
                                              <p:pRg st="0" end="0"/>
                                            </p:txEl>
                                          </p:spTgt>
                                        </p:tgtEl>
                                        <p:attrNameLst>
                                          <p:attrName>style.visibility</p:attrName>
                                        </p:attrNameLst>
                                      </p:cBhvr>
                                      <p:to>
                                        <p:strVal val="visible"/>
                                      </p:to>
                                    </p:set>
                                    <p:animEffect transition="in" filter="fade">
                                      <p:cBhvr>
                                        <p:cTn id="45" dur="500"/>
                                        <p:tgtEl>
                                          <p:spTgt spid="64">
                                            <p:txEl>
                                              <p:pRg st="0" end="0"/>
                                            </p:txEl>
                                          </p:spTgt>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64">
                                            <p:txEl>
                                              <p:pRg st="1" end="1"/>
                                            </p:txEl>
                                          </p:spTgt>
                                        </p:tgtEl>
                                        <p:attrNameLst>
                                          <p:attrName>style.visibility</p:attrName>
                                        </p:attrNameLst>
                                      </p:cBhvr>
                                      <p:to>
                                        <p:strVal val="visible"/>
                                      </p:to>
                                    </p:set>
                                    <p:animEffect transition="in" filter="fade">
                                      <p:cBhvr>
                                        <p:cTn id="48" dur="500"/>
                                        <p:tgtEl>
                                          <p:spTgt spid="64">
                                            <p:txEl>
                                              <p:pRg st="1" end="1"/>
                                            </p:txEl>
                                          </p:spTgt>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64">
                                            <p:txEl>
                                              <p:pRg st="2" end="2"/>
                                            </p:txEl>
                                          </p:spTgt>
                                        </p:tgtEl>
                                        <p:attrNameLst>
                                          <p:attrName>style.visibility</p:attrName>
                                        </p:attrNameLst>
                                      </p:cBhvr>
                                      <p:to>
                                        <p:strVal val="visible"/>
                                      </p:to>
                                    </p:set>
                                    <p:animEffect transition="in" filter="fade">
                                      <p:cBhvr>
                                        <p:cTn id="51" dur="500"/>
                                        <p:tgtEl>
                                          <p:spTgt spid="64">
                                            <p:txEl>
                                              <p:pRg st="2" end="2"/>
                                            </p:txEl>
                                          </p:spTgt>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64">
                                            <p:txEl>
                                              <p:pRg st="3" end="3"/>
                                            </p:txEl>
                                          </p:spTgt>
                                        </p:tgtEl>
                                        <p:attrNameLst>
                                          <p:attrName>style.visibility</p:attrName>
                                        </p:attrNameLst>
                                      </p:cBhvr>
                                      <p:to>
                                        <p:strVal val="visible"/>
                                      </p:to>
                                    </p:set>
                                    <p:animEffect transition="in" filter="fade">
                                      <p:cBhvr>
                                        <p:cTn id="54" dur="500"/>
                                        <p:tgtEl>
                                          <p:spTgt spid="64">
                                            <p:txEl>
                                              <p:pRg st="3" end="3"/>
                                            </p:txEl>
                                          </p:spTgt>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64">
                                            <p:txEl>
                                              <p:pRg st="4" end="4"/>
                                            </p:txEl>
                                          </p:spTgt>
                                        </p:tgtEl>
                                        <p:attrNameLst>
                                          <p:attrName>style.visibility</p:attrName>
                                        </p:attrNameLst>
                                      </p:cBhvr>
                                      <p:to>
                                        <p:strVal val="visible"/>
                                      </p:to>
                                    </p:set>
                                    <p:animEffect transition="in" filter="fade">
                                      <p:cBhvr>
                                        <p:cTn id="57" dur="500"/>
                                        <p:tgtEl>
                                          <p:spTgt spid="64">
                                            <p:txEl>
                                              <p:pRg st="4" end="4"/>
                                            </p:txEl>
                                          </p:spTgt>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64">
                                            <p:txEl>
                                              <p:pRg st="5" end="5"/>
                                            </p:txEl>
                                          </p:spTgt>
                                        </p:tgtEl>
                                        <p:attrNameLst>
                                          <p:attrName>style.visibility</p:attrName>
                                        </p:attrNameLst>
                                      </p:cBhvr>
                                      <p:to>
                                        <p:strVal val="visible"/>
                                      </p:to>
                                    </p:set>
                                    <p:animEffect transition="in" filter="fade">
                                      <p:cBhvr>
                                        <p:cTn id="60" dur="500"/>
                                        <p:tgtEl>
                                          <p:spTgt spid="64">
                                            <p:txEl>
                                              <p:pRg st="5" end="5"/>
                                            </p:tx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64">
                                            <p:txEl>
                                              <p:pRg st="6" end="6"/>
                                            </p:txEl>
                                          </p:spTgt>
                                        </p:tgtEl>
                                        <p:attrNameLst>
                                          <p:attrName>style.visibility</p:attrName>
                                        </p:attrNameLst>
                                      </p:cBhvr>
                                      <p:to>
                                        <p:strVal val="visible"/>
                                      </p:to>
                                    </p:set>
                                    <p:animEffect transition="in" filter="fade">
                                      <p:cBhvr>
                                        <p:cTn id="63" dur="500"/>
                                        <p:tgtEl>
                                          <p:spTgt spid="64">
                                            <p:txEl>
                                              <p:pRg st="6" end="6"/>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58"/>
                                        </p:tgtEl>
                                        <p:attrNameLst>
                                          <p:attrName>style.visibility</p:attrName>
                                        </p:attrNameLst>
                                      </p:cBhvr>
                                      <p:to>
                                        <p:strVal val="visible"/>
                                      </p:to>
                                    </p:set>
                                    <p:animEffect transition="in" filter="fade">
                                      <p:cBhvr>
                                        <p:cTn id="68" dur="500"/>
                                        <p:tgtEl>
                                          <p:spTgt spid="58"/>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nodeType="clickEffect">
                                  <p:stCondLst>
                                    <p:cond delay="0"/>
                                  </p:stCondLst>
                                  <p:childTnLst>
                                    <p:set>
                                      <p:cBhvr>
                                        <p:cTn id="72" dur="1" fill="hold">
                                          <p:stCondLst>
                                            <p:cond delay="0"/>
                                          </p:stCondLst>
                                        </p:cTn>
                                        <p:tgtEl>
                                          <p:spTgt spid="56"/>
                                        </p:tgtEl>
                                        <p:attrNameLst>
                                          <p:attrName>style.visibility</p:attrName>
                                        </p:attrNameLst>
                                      </p:cBhvr>
                                      <p:to>
                                        <p:strVal val="visible"/>
                                      </p:to>
                                    </p:set>
                                    <p:animEffect transition="in" filter="fade">
                                      <p:cBhvr>
                                        <p:cTn id="73" dur="500"/>
                                        <p:tgtEl>
                                          <p:spTgt spid="56"/>
                                        </p:tgtEl>
                                      </p:cBhvr>
                                    </p:animEffect>
                                  </p:childTnLst>
                                </p:cTn>
                              </p:par>
                            </p:childTnLst>
                          </p:cTn>
                        </p:par>
                      </p:childTnLst>
                    </p:cTn>
                  </p:par>
                  <p:par>
                    <p:cTn id="74" fill="hold">
                      <p:stCondLst>
                        <p:cond delay="indefinite"/>
                      </p:stCondLst>
                      <p:childTnLst>
                        <p:par>
                          <p:cTn id="75" fill="hold">
                            <p:stCondLst>
                              <p:cond delay="0"/>
                            </p:stCondLst>
                            <p:childTnLst>
                              <p:par>
                                <p:cTn id="76" presetID="10" presetClass="entr" presetSubtype="0" fill="hold" grpId="0" nodeType="clickEffect">
                                  <p:stCondLst>
                                    <p:cond delay="0"/>
                                  </p:stCondLst>
                                  <p:childTnLst>
                                    <p:set>
                                      <p:cBhvr>
                                        <p:cTn id="77" dur="1" fill="hold">
                                          <p:stCondLst>
                                            <p:cond delay="0"/>
                                          </p:stCondLst>
                                        </p:cTn>
                                        <p:tgtEl>
                                          <p:spTgt spid="60"/>
                                        </p:tgtEl>
                                        <p:attrNameLst>
                                          <p:attrName>style.visibility</p:attrName>
                                        </p:attrNameLst>
                                      </p:cBhvr>
                                      <p:to>
                                        <p:strVal val="visible"/>
                                      </p:to>
                                    </p:set>
                                    <p:animEffect transition="in" filter="fade">
                                      <p:cBhvr>
                                        <p:cTn id="78" dur="500"/>
                                        <p:tgtEl>
                                          <p:spTgt spid="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8" grpId="0" animBg="1"/>
      <p:bldP spid="60" grpId="0"/>
      <p:bldP spid="63" grpId="0" animBg="1"/>
      <p:bldP spid="64" grpId="0" build="allAtOnce" animBg="1"/>
      <p:bldP spid="4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1D9348-10A3-469C-40AE-C71DF79A58E0}"/>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86878FE-71E2-D4E1-4DB3-D778ADE7B2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631EF2FB-50FF-F9FF-EBB8-9323A659A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2011154-CCF2-1FA6-29C8-CD087A3757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8F77827-DB7B-1B98-FE46-14CF962CF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C35DBAB-8503-A1A7-9E60-E4C14EC6FF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869CA2B2-348F-D0D8-F974-EF14A40EE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3B9E723C-F6E5-8385-DC5E-90B1578B58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E57AD2-AF84-23EB-6454-1F17C060A80E}"/>
              </a:ext>
            </a:extLst>
          </p:cNvPr>
          <p:cNvSpPr>
            <a:spLocks noGrp="1"/>
          </p:cNvSpPr>
          <p:nvPr>
            <p:ph type="title"/>
          </p:nvPr>
        </p:nvSpPr>
        <p:spPr>
          <a:xfrm>
            <a:off x="-3057" y="10133"/>
            <a:ext cx="4040883" cy="6837729"/>
          </a:xfrm>
        </p:spPr>
        <p:txBody>
          <a:bodyPr vert="horz" lIns="91440" tIns="45720" rIns="91440" bIns="45720" rtlCol="0" anchor="ctr">
            <a:normAutofit/>
          </a:bodyPr>
          <a:lstStyle/>
          <a:p>
            <a:pPr algn="ctr"/>
            <a:r>
              <a:rPr lang="en-GB" sz="2800" dirty="0">
                <a:solidFill>
                  <a:schemeClr val="bg1"/>
                </a:solidFill>
                <a:latin typeface="Arial" panose="020B0604020202020204" pitchFamily="34" charset="0"/>
                <a:cs typeface="Arial" panose="020B0604020202020204" pitchFamily="34" charset="0"/>
              </a:rPr>
              <a:t>Market Segmentation.</a:t>
            </a:r>
            <a:endParaRPr lang="en-US" sz="2800" kern="1200" dirty="0">
              <a:solidFill>
                <a:schemeClr val="bg1"/>
              </a:solidFill>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A1F43F10-440F-CBBB-E617-27DCA5D88EED}"/>
              </a:ext>
            </a:extLst>
          </p:cNvPr>
          <p:cNvSpPr txBox="1"/>
          <p:nvPr/>
        </p:nvSpPr>
        <p:spPr>
          <a:xfrm>
            <a:off x="4665462" y="729534"/>
            <a:ext cx="6921194" cy="369332"/>
          </a:xfrm>
          <a:prstGeom prst="rect">
            <a:avLst/>
          </a:prstGeom>
        </p:spPr>
        <p:style>
          <a:lnRef idx="0">
            <a:schemeClr val="accent1"/>
          </a:lnRef>
          <a:fillRef idx="3">
            <a:schemeClr val="accent1"/>
          </a:fillRef>
          <a:effectRef idx="3">
            <a:schemeClr val="accent1"/>
          </a:effectRef>
          <a:fontRef idx="minor">
            <a:schemeClr val="lt1"/>
          </a:fontRef>
        </p:style>
        <p:txBody>
          <a:bodyPr wrap="square" rtlCol="0">
            <a:spAutoFit/>
          </a:bodyPr>
          <a:lstStyle/>
          <a:p>
            <a:pPr algn="ctr"/>
            <a:r>
              <a:rPr lang="en-GB" b="1" dirty="0">
                <a:latin typeface="Arial" panose="020B0604020202020204" pitchFamily="34" charset="0"/>
                <a:cs typeface="Arial" panose="020B0604020202020204" pitchFamily="34" charset="0"/>
              </a:rPr>
              <a:t>How Airbnb Segments Its Market</a:t>
            </a:r>
            <a:r>
              <a:rPr lang="en-GB" b="1" dirty="0"/>
              <a:t>.</a:t>
            </a:r>
          </a:p>
        </p:txBody>
      </p:sp>
      <p:sp>
        <p:nvSpPr>
          <p:cNvPr id="4" name="TextBox 3">
            <a:extLst>
              <a:ext uri="{FF2B5EF4-FFF2-40B4-BE49-F238E27FC236}">
                <a16:creationId xmlns:a16="http://schemas.microsoft.com/office/drawing/2014/main" id="{7F43E104-6500-9573-988D-8F7167F023D5}"/>
              </a:ext>
            </a:extLst>
          </p:cNvPr>
          <p:cNvSpPr txBox="1"/>
          <p:nvPr/>
        </p:nvSpPr>
        <p:spPr>
          <a:xfrm>
            <a:off x="4665462" y="4144968"/>
            <a:ext cx="3415851" cy="1354217"/>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buNone/>
            </a:pPr>
            <a:r>
              <a:rPr lang="en-GB" b="1" dirty="0">
                <a:solidFill>
                  <a:schemeClr val="bg1"/>
                </a:solidFill>
                <a:latin typeface="Arial" panose="020B0604020202020204" pitchFamily="34" charset="0"/>
                <a:cs typeface="Arial" panose="020B0604020202020204" pitchFamily="34" charset="0"/>
              </a:rPr>
              <a:t>Primary Target Customers.</a:t>
            </a:r>
          </a:p>
          <a:p>
            <a:pPr marL="285750" indent="-285750">
              <a:buFont typeface="Arial" panose="020B0604020202020204" pitchFamily="34" charset="0"/>
              <a:buChar char="•"/>
            </a:pPr>
            <a:r>
              <a:rPr lang="en-GB" sz="1600" dirty="0">
                <a:solidFill>
                  <a:schemeClr val="bg1"/>
                </a:solidFill>
                <a:latin typeface="Arial" panose="020B0604020202020204" pitchFamily="34" charset="0"/>
                <a:cs typeface="Arial" panose="020B0604020202020204" pitchFamily="34" charset="0"/>
              </a:rPr>
              <a:t>Digital Nomads.</a:t>
            </a:r>
          </a:p>
          <a:p>
            <a:pPr marL="285750" indent="-285750">
              <a:buFont typeface="Arial" panose="020B0604020202020204" pitchFamily="34" charset="0"/>
              <a:buChar char="•"/>
            </a:pPr>
            <a:r>
              <a:rPr lang="en-GB" sz="1600" dirty="0">
                <a:solidFill>
                  <a:schemeClr val="bg1"/>
                </a:solidFill>
                <a:latin typeface="Arial" panose="020B0604020202020204" pitchFamily="34" charset="0"/>
                <a:cs typeface="Arial" panose="020B0604020202020204" pitchFamily="34" charset="0"/>
              </a:rPr>
              <a:t>Families.</a:t>
            </a:r>
          </a:p>
          <a:p>
            <a:pPr marL="285750" indent="-285750">
              <a:buFont typeface="Arial" panose="020B0604020202020204" pitchFamily="34" charset="0"/>
              <a:buChar char="•"/>
            </a:pPr>
            <a:r>
              <a:rPr lang="en-GB" sz="1600" dirty="0">
                <a:solidFill>
                  <a:schemeClr val="bg1"/>
                </a:solidFill>
                <a:latin typeface="Arial" panose="020B0604020202020204" pitchFamily="34" charset="0"/>
                <a:cs typeface="Arial" panose="020B0604020202020204" pitchFamily="34" charset="0"/>
              </a:rPr>
              <a:t>Students.</a:t>
            </a:r>
          </a:p>
          <a:p>
            <a:pPr marL="285750" indent="-285750">
              <a:buFont typeface="Arial" panose="020B0604020202020204" pitchFamily="34" charset="0"/>
              <a:buChar char="•"/>
            </a:pPr>
            <a:r>
              <a:rPr lang="en-GB" sz="1600" dirty="0">
                <a:solidFill>
                  <a:schemeClr val="bg1"/>
                </a:solidFill>
                <a:latin typeface="Arial" panose="020B0604020202020204" pitchFamily="34" charset="0"/>
                <a:cs typeface="Arial" panose="020B0604020202020204" pitchFamily="34" charset="0"/>
              </a:rPr>
              <a:t>Leisure Travellers.</a:t>
            </a:r>
          </a:p>
        </p:txBody>
      </p:sp>
      <p:sp>
        <p:nvSpPr>
          <p:cNvPr id="6" name="TextBox 5">
            <a:extLst>
              <a:ext uri="{FF2B5EF4-FFF2-40B4-BE49-F238E27FC236}">
                <a16:creationId xmlns:a16="http://schemas.microsoft.com/office/drawing/2014/main" id="{46AB307B-D867-4FDA-930E-8BD9570FEB58}"/>
              </a:ext>
            </a:extLst>
          </p:cNvPr>
          <p:cNvSpPr txBox="1"/>
          <p:nvPr/>
        </p:nvSpPr>
        <p:spPr>
          <a:xfrm>
            <a:off x="8111740" y="4144968"/>
            <a:ext cx="3444492" cy="1354217"/>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buNone/>
            </a:pPr>
            <a:r>
              <a:rPr lang="en-GB" b="1" dirty="0">
                <a:solidFill>
                  <a:schemeClr val="bg1"/>
                </a:solidFill>
                <a:latin typeface="Arial" panose="020B0604020202020204" pitchFamily="34" charset="0"/>
                <a:cs typeface="Arial" panose="020B0604020202020204" pitchFamily="34" charset="0"/>
              </a:rPr>
              <a:t>Secondary Target Customers.</a:t>
            </a:r>
          </a:p>
          <a:p>
            <a:pPr marL="285750" indent="-285750">
              <a:buFont typeface="Arial" panose="020B0604020202020204" pitchFamily="34" charset="0"/>
              <a:buChar char="•"/>
            </a:pPr>
            <a:r>
              <a:rPr lang="en-GB" sz="1600" dirty="0">
                <a:solidFill>
                  <a:schemeClr val="bg1"/>
                </a:solidFill>
                <a:latin typeface="Arial" panose="020B0604020202020204" pitchFamily="34" charset="0"/>
                <a:cs typeface="Arial" panose="020B0604020202020204" pitchFamily="34" charset="0"/>
              </a:rPr>
              <a:t>Business Travellers.</a:t>
            </a:r>
          </a:p>
          <a:p>
            <a:pPr marL="285750" indent="-285750">
              <a:buFont typeface="Arial" panose="020B0604020202020204" pitchFamily="34" charset="0"/>
              <a:buChar char="•"/>
            </a:pPr>
            <a:r>
              <a:rPr lang="en-GB" sz="1600" dirty="0">
                <a:solidFill>
                  <a:schemeClr val="bg1"/>
                </a:solidFill>
                <a:latin typeface="Arial" panose="020B0604020202020204" pitchFamily="34" charset="0"/>
                <a:cs typeface="Arial" panose="020B0604020202020204" pitchFamily="34" charset="0"/>
              </a:rPr>
              <a:t>Remote Workers.</a:t>
            </a:r>
          </a:p>
          <a:p>
            <a:pPr marL="285750" indent="-285750">
              <a:buFont typeface="Arial" panose="020B0604020202020204" pitchFamily="34" charset="0"/>
              <a:buChar char="•"/>
            </a:pPr>
            <a:r>
              <a:rPr lang="en-GB" sz="1600" dirty="0">
                <a:solidFill>
                  <a:schemeClr val="bg1"/>
                </a:solidFill>
                <a:latin typeface="Arial" panose="020B0604020202020204" pitchFamily="34" charset="0"/>
                <a:cs typeface="Arial" panose="020B0604020202020204" pitchFamily="34" charset="0"/>
              </a:rPr>
              <a:t>Long-term Guests.</a:t>
            </a:r>
          </a:p>
          <a:p>
            <a:pPr marL="285750" indent="-285750">
              <a:buFont typeface="Arial" panose="020B0604020202020204" pitchFamily="34" charset="0"/>
              <a:buChar char="•"/>
            </a:pPr>
            <a:endParaRPr lang="en-GB" sz="1600" dirty="0">
              <a:solidFill>
                <a:schemeClr val="bg1"/>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FD4095FC-FD61-13E3-D2E2-B736F79758DF}"/>
              </a:ext>
            </a:extLst>
          </p:cNvPr>
          <p:cNvSpPr txBox="1"/>
          <p:nvPr/>
        </p:nvSpPr>
        <p:spPr>
          <a:xfrm>
            <a:off x="8111739" y="5546581"/>
            <a:ext cx="3444493" cy="338554"/>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r>
              <a:rPr lang="en-GB" sz="1600" dirty="0">
                <a:latin typeface="Arial" panose="020B0604020202020204" pitchFamily="34" charset="0"/>
                <a:cs typeface="Arial" panose="020B0604020202020204" pitchFamily="34" charset="0"/>
              </a:rPr>
              <a:t>(Kotler, Keller and Chernev, 2022)</a:t>
            </a:r>
          </a:p>
        </p:txBody>
      </p:sp>
      <p:graphicFrame>
        <p:nvGraphicFramePr>
          <p:cNvPr id="9" name="Table 8">
            <a:extLst>
              <a:ext uri="{FF2B5EF4-FFF2-40B4-BE49-F238E27FC236}">
                <a16:creationId xmlns:a16="http://schemas.microsoft.com/office/drawing/2014/main" id="{2D234BF3-ECAC-77AD-9240-EFA4A090DB09}"/>
              </a:ext>
            </a:extLst>
          </p:cNvPr>
          <p:cNvGraphicFramePr>
            <a:graphicFrameLocks noGrp="1"/>
          </p:cNvGraphicFramePr>
          <p:nvPr>
            <p:extLst>
              <p:ext uri="{D42A27DB-BD31-4B8C-83A1-F6EECF244321}">
                <p14:modId xmlns:p14="http://schemas.microsoft.com/office/powerpoint/2010/main" val="1258571976"/>
              </p:ext>
            </p:extLst>
          </p:nvPr>
        </p:nvGraphicFramePr>
        <p:xfrm>
          <a:off x="4665463" y="1142142"/>
          <a:ext cx="3415851" cy="1188720"/>
        </p:xfrm>
        <a:graphic>
          <a:graphicData uri="http://schemas.openxmlformats.org/drawingml/2006/table">
            <a:tbl>
              <a:tblPr>
                <a:tableStyleId>{D113A9D2-9D6B-4929-AA2D-F23B5EE8CBE7}</a:tableStyleId>
              </a:tblPr>
              <a:tblGrid>
                <a:gridCol w="3415851">
                  <a:extLst>
                    <a:ext uri="{9D8B030D-6E8A-4147-A177-3AD203B41FA5}">
                      <a16:colId xmlns:a16="http://schemas.microsoft.com/office/drawing/2014/main" val="2449654705"/>
                    </a:ext>
                  </a:extLst>
                </a:gridCol>
              </a:tblGrid>
              <a:tr h="0">
                <a:tc>
                  <a:txBody>
                    <a:bodyPr/>
                    <a:lstStyle/>
                    <a:p>
                      <a:pPr algn="ctr">
                        <a:buNone/>
                      </a:pPr>
                      <a:r>
                        <a:rPr lang="en-GB" sz="1800" b="1" dirty="0">
                          <a:latin typeface="Arial" panose="020B0604020202020204" pitchFamily="34" charset="0"/>
                          <a:cs typeface="Arial" panose="020B0604020202020204" pitchFamily="34" charset="0"/>
                        </a:rPr>
                        <a:t>Demographic.</a:t>
                      </a:r>
                      <a:endParaRPr lang="en-GB" sz="18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608462910"/>
                  </a:ext>
                </a:extLst>
              </a:tr>
              <a:tr h="137694">
                <a:tc>
                  <a:txBody>
                    <a:bodyPr/>
                    <a:lstStyle/>
                    <a:p>
                      <a:pPr>
                        <a:buNone/>
                      </a:pPr>
                      <a:r>
                        <a:rPr lang="en-GB" sz="1600" dirty="0">
                          <a:latin typeface="Arial" panose="020B0604020202020204" pitchFamily="34" charset="0"/>
                          <a:cs typeface="Arial" panose="020B0604020202020204" pitchFamily="34" charset="0"/>
                        </a:rPr>
                        <a:t>Students, families, business travellers, retirees, digital nomads.</a:t>
                      </a:r>
                    </a:p>
                    <a:p>
                      <a:pPr>
                        <a:buNone/>
                      </a:pPr>
                      <a:endParaRPr lang="en-GB" sz="16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3798600050"/>
                  </a:ext>
                </a:extLst>
              </a:tr>
            </a:tbl>
          </a:graphicData>
        </a:graphic>
      </p:graphicFrame>
      <p:graphicFrame>
        <p:nvGraphicFramePr>
          <p:cNvPr id="11" name="Table 10">
            <a:extLst>
              <a:ext uri="{FF2B5EF4-FFF2-40B4-BE49-F238E27FC236}">
                <a16:creationId xmlns:a16="http://schemas.microsoft.com/office/drawing/2014/main" id="{7E3C90E5-14BF-1474-393E-E8B47F53E3EB}"/>
              </a:ext>
            </a:extLst>
          </p:cNvPr>
          <p:cNvGraphicFramePr>
            <a:graphicFrameLocks noGrp="1"/>
          </p:cNvGraphicFramePr>
          <p:nvPr>
            <p:extLst>
              <p:ext uri="{D42A27DB-BD31-4B8C-83A1-F6EECF244321}">
                <p14:modId xmlns:p14="http://schemas.microsoft.com/office/powerpoint/2010/main" val="3206033694"/>
              </p:ext>
            </p:extLst>
          </p:nvPr>
        </p:nvGraphicFramePr>
        <p:xfrm>
          <a:off x="8111740" y="1142142"/>
          <a:ext cx="3474917" cy="1188720"/>
        </p:xfrm>
        <a:graphic>
          <a:graphicData uri="http://schemas.openxmlformats.org/drawingml/2006/table">
            <a:tbl>
              <a:tblPr>
                <a:tableStyleId>{D113A9D2-9D6B-4929-AA2D-F23B5EE8CBE7}</a:tableStyleId>
              </a:tblPr>
              <a:tblGrid>
                <a:gridCol w="3474917">
                  <a:extLst>
                    <a:ext uri="{9D8B030D-6E8A-4147-A177-3AD203B41FA5}">
                      <a16:colId xmlns:a16="http://schemas.microsoft.com/office/drawing/2014/main" val="654726400"/>
                    </a:ext>
                  </a:extLst>
                </a:gridCol>
              </a:tblGrid>
              <a:tr h="0">
                <a:tc>
                  <a:txBody>
                    <a:bodyPr/>
                    <a:lstStyle/>
                    <a:p>
                      <a:pPr algn="ctr">
                        <a:buNone/>
                      </a:pPr>
                      <a:r>
                        <a:rPr lang="en-GB" sz="1800" b="1" dirty="0">
                          <a:latin typeface="Arial" panose="020B0604020202020204" pitchFamily="34" charset="0"/>
                          <a:cs typeface="Arial" panose="020B0604020202020204" pitchFamily="34" charset="0"/>
                        </a:rPr>
                        <a:t>Geographic.</a:t>
                      </a:r>
                      <a:endParaRPr lang="en-GB" sz="18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775740968"/>
                  </a:ext>
                </a:extLst>
              </a:tr>
              <a:tr h="137694">
                <a:tc>
                  <a:txBody>
                    <a:bodyPr/>
                    <a:lstStyle/>
                    <a:p>
                      <a:pPr>
                        <a:buNone/>
                      </a:pPr>
                      <a:r>
                        <a:rPr lang="en-GB" sz="1600" dirty="0">
                          <a:latin typeface="Arial" panose="020B0604020202020204" pitchFamily="34" charset="0"/>
                          <a:cs typeface="Arial" panose="020B0604020202020204" pitchFamily="34" charset="0"/>
                        </a:rPr>
                        <a:t>220+ countries, urban, rural, coastal and international destinations.</a:t>
                      </a:r>
                    </a:p>
                    <a:p>
                      <a:pPr>
                        <a:buNone/>
                      </a:pPr>
                      <a:endParaRPr lang="en-GB" sz="16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746481790"/>
                  </a:ext>
                </a:extLst>
              </a:tr>
            </a:tbl>
          </a:graphicData>
        </a:graphic>
      </p:graphicFrame>
      <p:graphicFrame>
        <p:nvGraphicFramePr>
          <p:cNvPr id="15" name="Table 14">
            <a:extLst>
              <a:ext uri="{FF2B5EF4-FFF2-40B4-BE49-F238E27FC236}">
                <a16:creationId xmlns:a16="http://schemas.microsoft.com/office/drawing/2014/main" id="{8AA785D4-8D3C-F001-ECB1-5ABA42ECD0CB}"/>
              </a:ext>
            </a:extLst>
          </p:cNvPr>
          <p:cNvGraphicFramePr>
            <a:graphicFrameLocks noGrp="1"/>
          </p:cNvGraphicFramePr>
          <p:nvPr>
            <p:extLst>
              <p:ext uri="{D42A27DB-BD31-4B8C-83A1-F6EECF244321}">
                <p14:modId xmlns:p14="http://schemas.microsoft.com/office/powerpoint/2010/main" val="2029816415"/>
              </p:ext>
            </p:extLst>
          </p:nvPr>
        </p:nvGraphicFramePr>
        <p:xfrm>
          <a:off x="4665462" y="2356817"/>
          <a:ext cx="3415851" cy="1188720"/>
        </p:xfrm>
        <a:graphic>
          <a:graphicData uri="http://schemas.openxmlformats.org/drawingml/2006/table">
            <a:tbl>
              <a:tblPr>
                <a:tableStyleId>{D113A9D2-9D6B-4929-AA2D-F23B5EE8CBE7}</a:tableStyleId>
              </a:tblPr>
              <a:tblGrid>
                <a:gridCol w="3415851">
                  <a:extLst>
                    <a:ext uri="{9D8B030D-6E8A-4147-A177-3AD203B41FA5}">
                      <a16:colId xmlns:a16="http://schemas.microsoft.com/office/drawing/2014/main" val="4228856377"/>
                    </a:ext>
                  </a:extLst>
                </a:gridCol>
              </a:tblGrid>
              <a:tr h="0">
                <a:tc>
                  <a:txBody>
                    <a:bodyPr/>
                    <a:lstStyle/>
                    <a:p>
                      <a:pPr algn="ctr">
                        <a:buNone/>
                      </a:pPr>
                      <a:r>
                        <a:rPr lang="en-GB" sz="1800" b="1" dirty="0">
                          <a:latin typeface="Arial" panose="020B0604020202020204" pitchFamily="34" charset="0"/>
                          <a:cs typeface="Arial" panose="020B0604020202020204" pitchFamily="34" charset="0"/>
                        </a:rPr>
                        <a:t>Psychographic.</a:t>
                      </a:r>
                      <a:endParaRPr lang="en-GB" sz="18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317401443"/>
                  </a:ext>
                </a:extLst>
              </a:tr>
              <a:tr h="250370">
                <a:tc>
                  <a:txBody>
                    <a:bodyPr/>
                    <a:lstStyle/>
                    <a:p>
                      <a:pPr>
                        <a:buNone/>
                      </a:pPr>
                      <a:r>
                        <a:rPr lang="en-GB" sz="1600" dirty="0">
                          <a:latin typeface="Arial" panose="020B0604020202020204" pitchFamily="34" charset="0"/>
                          <a:cs typeface="Arial" panose="020B0604020202020204" pitchFamily="34" charset="0"/>
                        </a:rPr>
                        <a:t>Authentic experiences, adventure, flexibility, sustainability.</a:t>
                      </a:r>
                    </a:p>
                    <a:p>
                      <a:pPr>
                        <a:buNone/>
                      </a:pPr>
                      <a:endParaRPr lang="en-GB" sz="16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4106729040"/>
                  </a:ext>
                </a:extLst>
              </a:tr>
            </a:tbl>
          </a:graphicData>
        </a:graphic>
      </p:graphicFrame>
      <p:graphicFrame>
        <p:nvGraphicFramePr>
          <p:cNvPr id="19" name="Table 18">
            <a:extLst>
              <a:ext uri="{FF2B5EF4-FFF2-40B4-BE49-F238E27FC236}">
                <a16:creationId xmlns:a16="http://schemas.microsoft.com/office/drawing/2014/main" id="{725356EB-3D38-E876-E323-D8FE85508B6E}"/>
              </a:ext>
            </a:extLst>
          </p:cNvPr>
          <p:cNvGraphicFramePr>
            <a:graphicFrameLocks noGrp="1"/>
          </p:cNvGraphicFramePr>
          <p:nvPr>
            <p:extLst>
              <p:ext uri="{D42A27DB-BD31-4B8C-83A1-F6EECF244321}">
                <p14:modId xmlns:p14="http://schemas.microsoft.com/office/powerpoint/2010/main" val="4119232239"/>
              </p:ext>
            </p:extLst>
          </p:nvPr>
        </p:nvGraphicFramePr>
        <p:xfrm>
          <a:off x="8111740" y="2356817"/>
          <a:ext cx="3474917" cy="1188720"/>
        </p:xfrm>
        <a:graphic>
          <a:graphicData uri="http://schemas.openxmlformats.org/drawingml/2006/table">
            <a:tbl>
              <a:tblPr>
                <a:tableStyleId>{D113A9D2-9D6B-4929-AA2D-F23B5EE8CBE7}</a:tableStyleId>
              </a:tblPr>
              <a:tblGrid>
                <a:gridCol w="3474917">
                  <a:extLst>
                    <a:ext uri="{9D8B030D-6E8A-4147-A177-3AD203B41FA5}">
                      <a16:colId xmlns:a16="http://schemas.microsoft.com/office/drawing/2014/main" val="1642964507"/>
                    </a:ext>
                  </a:extLst>
                </a:gridCol>
              </a:tblGrid>
              <a:tr h="0">
                <a:tc>
                  <a:txBody>
                    <a:bodyPr/>
                    <a:lstStyle/>
                    <a:p>
                      <a:pPr algn="ctr">
                        <a:buNone/>
                      </a:pPr>
                      <a:r>
                        <a:rPr lang="en-GB" sz="1800" b="1" dirty="0">
                          <a:latin typeface="Arial" panose="020B0604020202020204" pitchFamily="34" charset="0"/>
                          <a:cs typeface="Arial" panose="020B0604020202020204" pitchFamily="34" charset="0"/>
                        </a:rPr>
                        <a:t>Behavioural.</a:t>
                      </a:r>
                      <a:endParaRPr lang="en-GB" sz="18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37462880"/>
                  </a:ext>
                </a:extLst>
              </a:tr>
              <a:tr h="250370">
                <a:tc>
                  <a:txBody>
                    <a:bodyPr/>
                    <a:lstStyle/>
                    <a:p>
                      <a:pPr>
                        <a:buNone/>
                      </a:pPr>
                      <a:r>
                        <a:rPr lang="en-GB" sz="1600" dirty="0">
                          <a:latin typeface="Arial" panose="020B0604020202020204" pitchFamily="34" charset="0"/>
                          <a:cs typeface="Arial" panose="020B0604020202020204" pitchFamily="34" charset="0"/>
                        </a:rPr>
                        <a:t>Budget-conscious, long stays, frequent travellers, remote workers.</a:t>
                      </a:r>
                    </a:p>
                    <a:p>
                      <a:pPr>
                        <a:buNone/>
                      </a:pPr>
                      <a:endParaRPr lang="en-GB" sz="16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356376154"/>
                  </a:ext>
                </a:extLst>
              </a:tr>
            </a:tbl>
          </a:graphicData>
        </a:graphic>
      </p:graphicFrame>
      <p:pic>
        <p:nvPicPr>
          <p:cNvPr id="10" name="Picture 9">
            <a:hlinkClick r:id="rId3"/>
            <a:extLst>
              <a:ext uri="{FF2B5EF4-FFF2-40B4-BE49-F238E27FC236}">
                <a16:creationId xmlns:a16="http://schemas.microsoft.com/office/drawing/2014/main" id="{2633CAFB-99EE-293A-504F-ED5B7653447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976" y="5607005"/>
            <a:ext cx="1155229" cy="1155229"/>
          </a:xfrm>
          <a:prstGeom prst="rect">
            <a:avLst/>
          </a:prstGeom>
          <a:ln>
            <a:noFill/>
          </a:ln>
          <a:effectLst>
            <a:softEdge rad="112500"/>
          </a:effectLst>
        </p:spPr>
      </p:pic>
      <p:pic>
        <p:nvPicPr>
          <p:cNvPr id="5" name="Picture 4">
            <a:hlinkClick r:id="rId5"/>
            <a:extLst>
              <a:ext uri="{FF2B5EF4-FFF2-40B4-BE49-F238E27FC236}">
                <a16:creationId xmlns:a16="http://schemas.microsoft.com/office/drawing/2014/main" id="{C9078ED4-9A0B-DF84-245D-D6D3BF7BD16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256286" y="5606840"/>
            <a:ext cx="1534658" cy="1023107"/>
          </a:xfrm>
          <a:prstGeom prst="rect">
            <a:avLst/>
          </a:prstGeom>
        </p:spPr>
      </p:pic>
    </p:spTree>
    <p:extLst>
      <p:ext uri="{BB962C8B-B14F-4D97-AF65-F5344CB8AC3E}">
        <p14:creationId xmlns:p14="http://schemas.microsoft.com/office/powerpoint/2010/main" val="847440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500"/>
                                        <p:tgtEl>
                                          <p:spTgt spid="2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9"/>
                                        </p:tgtEl>
                                        <p:attrNameLst>
                                          <p:attrName>style.visibility</p:attrName>
                                        </p:attrNameLst>
                                      </p:cBhvr>
                                      <p:to>
                                        <p:strVal val="visible"/>
                                      </p:to>
                                    </p:set>
                                    <p:animEffect transition="in" filter="fade">
                                      <p:cBhvr>
                                        <p:cTn id="32" dur="500"/>
                                        <p:tgtEl>
                                          <p:spTgt spid="1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500"/>
                                        <p:tgtEl>
                                          <p:spTgt spid="4"/>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500"/>
                                        <p:tgtEl>
                                          <p:spTgt spid="6"/>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8"/>
                                        </p:tgtEl>
                                        <p:attrNameLst>
                                          <p:attrName>style.visibility</p:attrName>
                                        </p:attrNameLst>
                                      </p:cBhvr>
                                      <p:to>
                                        <p:strVal val="visible"/>
                                      </p:to>
                                    </p:set>
                                    <p:animEffect transition="in" filter="fade">
                                      <p:cBhvr>
                                        <p:cTn id="4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1" grpId="0" animBg="1"/>
      <p:bldP spid="4" grpId="0" animBg="1"/>
      <p:bldP spid="6" grpId="0" animBg="1"/>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808340-BCA2-658B-88A4-D64A36808E24}"/>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D37099C-D7B3-558B-F9F3-AD5DE13ED4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A2411BA0-BB3B-F8C2-CE4B-3256B6AE3A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5A9343-9076-BE2B-CAC4-3E6BC5EDE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C41E082-BFEA-BCA4-5EE5-B6620226A2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8F9BFBB-3839-B87C-3D8A-2518861911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18AEB6FC-3252-5B07-FADD-52C875351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273669C2-0C94-05F6-B9C9-AE8CF43EF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829F84-4091-2D34-9F6B-1A84642F501E}"/>
              </a:ext>
            </a:extLst>
          </p:cNvPr>
          <p:cNvSpPr>
            <a:spLocks noGrp="1"/>
          </p:cNvSpPr>
          <p:nvPr>
            <p:ph type="title"/>
          </p:nvPr>
        </p:nvSpPr>
        <p:spPr>
          <a:xfrm>
            <a:off x="-1" y="0"/>
            <a:ext cx="4037817" cy="6847862"/>
          </a:xfrm>
        </p:spPr>
        <p:txBody>
          <a:bodyPr vert="horz" lIns="91440" tIns="45720" rIns="91440" bIns="45720" rtlCol="0" anchor="ctr">
            <a:normAutofit/>
          </a:bodyPr>
          <a:lstStyle/>
          <a:p>
            <a:pPr algn="ctr"/>
            <a:r>
              <a:rPr lang="en-GB" sz="2800" dirty="0">
                <a:solidFill>
                  <a:schemeClr val="bg1"/>
                </a:solidFill>
                <a:latin typeface="Arial" panose="020B0604020202020204" pitchFamily="34" charset="0"/>
                <a:cs typeface="Arial" panose="020B0604020202020204" pitchFamily="34" charset="0"/>
              </a:rPr>
              <a:t>Marketing Mix (4Ps).</a:t>
            </a:r>
            <a:endParaRPr lang="en-US" sz="2800" kern="1200" dirty="0">
              <a:solidFill>
                <a:schemeClr val="bg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3484FA3-6AA3-FF27-360E-9CE3FD7964D5}"/>
              </a:ext>
            </a:extLst>
          </p:cNvPr>
          <p:cNvSpPr txBox="1"/>
          <p:nvPr/>
        </p:nvSpPr>
        <p:spPr>
          <a:xfrm>
            <a:off x="4593305" y="268917"/>
            <a:ext cx="6924404" cy="2031325"/>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r>
              <a:rPr lang="en-GB" dirty="0"/>
              <a:t>                                                                        PRODUCT</a:t>
            </a:r>
          </a:p>
          <a:p>
            <a:r>
              <a:rPr lang="en-GB" dirty="0"/>
              <a:t>                                                                                 ▲</a:t>
            </a:r>
          </a:p>
          <a:p>
            <a:r>
              <a:rPr lang="en-GB" dirty="0"/>
              <a:t>                                                                                  │</a:t>
            </a:r>
          </a:p>
          <a:p>
            <a:r>
              <a:rPr lang="en-GB" dirty="0"/>
              <a:t>                                 PLACE ◄────── 4Ps ─────► PRICE</a:t>
            </a:r>
          </a:p>
          <a:p>
            <a:r>
              <a:rPr lang="en-GB" dirty="0"/>
              <a:t>                                                                                  │</a:t>
            </a:r>
          </a:p>
          <a:p>
            <a:r>
              <a:rPr lang="en-GB" dirty="0"/>
              <a:t>                                                                                 ▼</a:t>
            </a:r>
          </a:p>
          <a:p>
            <a:r>
              <a:rPr lang="en-GB" dirty="0"/>
              <a:t>                                                                      PROMOTION</a:t>
            </a:r>
          </a:p>
        </p:txBody>
      </p:sp>
      <p:sp>
        <p:nvSpPr>
          <p:cNvPr id="10" name="TextBox 9">
            <a:extLst>
              <a:ext uri="{FF2B5EF4-FFF2-40B4-BE49-F238E27FC236}">
                <a16:creationId xmlns:a16="http://schemas.microsoft.com/office/drawing/2014/main" id="{9D7AF82D-18E7-0BB5-FA0C-5AC92DC4F93B}"/>
              </a:ext>
            </a:extLst>
          </p:cNvPr>
          <p:cNvSpPr txBox="1"/>
          <p:nvPr/>
        </p:nvSpPr>
        <p:spPr>
          <a:xfrm>
            <a:off x="4235519" y="5930665"/>
            <a:ext cx="7755731" cy="830997"/>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buNone/>
            </a:pPr>
            <a:r>
              <a:rPr lang="en-GB" sz="1600" dirty="0">
                <a:latin typeface="Arial" panose="020B0604020202020204" pitchFamily="34" charset="0"/>
                <a:cs typeface="Arial" panose="020B0604020202020204" pitchFamily="34" charset="0"/>
              </a:rPr>
              <a:t>Airbnb's marketing mix aligns its product, pricing, distribution and promotional strategies to deliver customer value and support sustainable competitive advantage.</a:t>
            </a:r>
            <a:br>
              <a:rPr lang="en-GB" sz="1600" dirty="0">
                <a:latin typeface="Arial" panose="020B0604020202020204" pitchFamily="34" charset="0"/>
                <a:cs typeface="Arial" panose="020B0604020202020204" pitchFamily="34" charset="0"/>
              </a:rPr>
            </a:br>
            <a:r>
              <a:rPr lang="en-GB" sz="1600" i="1" dirty="0">
                <a:latin typeface="Arial" panose="020B0604020202020204" pitchFamily="34" charset="0"/>
                <a:cs typeface="Arial" panose="020B0604020202020204" pitchFamily="34" charset="0"/>
              </a:rPr>
              <a:t>(Kotler, Keller and Chernev, 2022; Solomon, Marshall and Stuart, 2022)</a:t>
            </a:r>
            <a:endParaRPr lang="en-GB" sz="16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F9DDE4E4-BD2F-6816-2514-E9362F567D79}"/>
              </a:ext>
            </a:extLst>
          </p:cNvPr>
          <p:cNvSpPr txBox="1"/>
          <p:nvPr/>
        </p:nvSpPr>
        <p:spPr>
          <a:xfrm>
            <a:off x="4521006" y="2084798"/>
            <a:ext cx="773370" cy="246221"/>
          </a:xfrm>
          <a:prstGeom prst="rect">
            <a:avLst/>
          </a:prstGeom>
          <a:noFill/>
        </p:spPr>
        <p:txBody>
          <a:bodyPr wrap="square">
            <a:spAutoFit/>
          </a:bodyPr>
          <a:lstStyle/>
          <a:p>
            <a:r>
              <a:rPr lang="en-GB" sz="1000" dirty="0">
                <a:solidFill>
                  <a:schemeClr val="bg1"/>
                </a:solidFill>
                <a:latin typeface="Arial" panose="020B0604020202020204" pitchFamily="34" charset="0"/>
                <a:ea typeface="Calibri" panose="020F0502020204030204" pitchFamily="34" charset="0"/>
                <a:cs typeface="Arial" panose="020B0604020202020204" pitchFamily="34" charset="0"/>
              </a:rPr>
              <a:t>Figure 3</a:t>
            </a:r>
            <a:r>
              <a:rPr lang="en-GB" sz="800" dirty="0">
                <a:ea typeface="Calibri" panose="020F0502020204030204" pitchFamily="34" charset="0"/>
                <a:cs typeface="Arial" panose="020B0604020202020204" pitchFamily="34" charset="0"/>
              </a:rPr>
              <a:t>.</a:t>
            </a:r>
            <a:endParaRPr lang="en-GB" dirty="0"/>
          </a:p>
        </p:txBody>
      </p:sp>
      <p:sp>
        <p:nvSpPr>
          <p:cNvPr id="19" name="TextBox 18">
            <a:extLst>
              <a:ext uri="{FF2B5EF4-FFF2-40B4-BE49-F238E27FC236}">
                <a16:creationId xmlns:a16="http://schemas.microsoft.com/office/drawing/2014/main" id="{73D8E253-F9A2-2C35-C6E1-89B84D667A62}"/>
              </a:ext>
            </a:extLst>
          </p:cNvPr>
          <p:cNvSpPr txBox="1"/>
          <p:nvPr/>
        </p:nvSpPr>
        <p:spPr>
          <a:xfrm>
            <a:off x="5180754" y="4131232"/>
            <a:ext cx="2795778" cy="1600438"/>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lgn="ctr">
              <a:buNone/>
            </a:pPr>
            <a:r>
              <a:rPr lang="en-GB" sz="1800" b="1" dirty="0">
                <a:latin typeface="Arial" panose="020B0604020202020204" pitchFamily="34" charset="0"/>
                <a:cs typeface="Arial" panose="020B0604020202020204" pitchFamily="34" charset="0"/>
              </a:rPr>
              <a:t>Product.</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Homes &amp; apartments.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Airbnb Experiences.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Flexible accommodation.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Digital platform. </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266917A3-C790-7950-FF9A-F93BF236B8C0}"/>
              </a:ext>
            </a:extLst>
          </p:cNvPr>
          <p:cNvSpPr txBox="1"/>
          <p:nvPr/>
        </p:nvSpPr>
        <p:spPr>
          <a:xfrm>
            <a:off x="8069223" y="4131232"/>
            <a:ext cx="2782062" cy="1600438"/>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lgn="ctr">
              <a:buNone/>
            </a:pPr>
            <a:r>
              <a:rPr lang="en-GB" sz="1800" b="1" dirty="0">
                <a:latin typeface="Arial" panose="020B0604020202020204" pitchFamily="34" charset="0"/>
                <a:cs typeface="Arial" panose="020B0604020202020204" pitchFamily="34" charset="0"/>
              </a:rPr>
              <a:t>Promotion.</a:t>
            </a:r>
            <a:r>
              <a:rPr lang="en-GB" sz="1600" b="1"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Social media.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SEO.</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Referral programme.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Influencer marketing.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Email marketing.</a:t>
            </a:r>
          </a:p>
        </p:txBody>
      </p:sp>
      <p:sp>
        <p:nvSpPr>
          <p:cNvPr id="28" name="TextBox 27">
            <a:extLst>
              <a:ext uri="{FF2B5EF4-FFF2-40B4-BE49-F238E27FC236}">
                <a16:creationId xmlns:a16="http://schemas.microsoft.com/office/drawing/2014/main" id="{F0AC07F8-313C-8121-0C4C-A6055A4AA5BD}"/>
              </a:ext>
            </a:extLst>
          </p:cNvPr>
          <p:cNvSpPr txBox="1"/>
          <p:nvPr/>
        </p:nvSpPr>
        <p:spPr>
          <a:xfrm>
            <a:off x="8055507" y="2462249"/>
            <a:ext cx="2795778" cy="1600438"/>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lgn="ctr">
              <a:buNone/>
            </a:pPr>
            <a:r>
              <a:rPr lang="en-GB" sz="1800" b="1" dirty="0">
                <a:latin typeface="Arial" panose="020B0604020202020204" pitchFamily="34" charset="0"/>
                <a:cs typeface="Arial" panose="020B0604020202020204" pitchFamily="34" charset="0"/>
              </a:rPr>
              <a:t>Price.</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Competitive pricing.</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Host-controlled prices.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Dynamic pricing.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Service fees.</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3F475039-6627-1634-ADDF-4F50156FE076}"/>
              </a:ext>
            </a:extLst>
          </p:cNvPr>
          <p:cNvSpPr txBox="1"/>
          <p:nvPr/>
        </p:nvSpPr>
        <p:spPr>
          <a:xfrm>
            <a:off x="5180754" y="2462249"/>
            <a:ext cx="2795778" cy="1600438"/>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lgn="ctr">
              <a:buNone/>
            </a:pPr>
            <a:r>
              <a:rPr lang="en-GB" sz="1800" b="1" dirty="0">
                <a:latin typeface="Arial" panose="020B0604020202020204" pitchFamily="34" charset="0"/>
                <a:cs typeface="Arial" panose="020B0604020202020204" pitchFamily="34" charset="0"/>
              </a:rPr>
              <a:t>Place.</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Website.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Mobile App.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220+ countries.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Digital marketplace.</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 </a:t>
            </a:r>
          </a:p>
        </p:txBody>
      </p:sp>
      <p:pic>
        <p:nvPicPr>
          <p:cNvPr id="6" name="Picture 5">
            <a:hlinkClick r:id="rId3"/>
            <a:extLst>
              <a:ext uri="{FF2B5EF4-FFF2-40B4-BE49-F238E27FC236}">
                <a16:creationId xmlns:a16="http://schemas.microsoft.com/office/drawing/2014/main" id="{2CFE2748-D82D-CA33-5A20-FF619888F8C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976" y="5607005"/>
            <a:ext cx="1155229" cy="1155229"/>
          </a:xfrm>
          <a:prstGeom prst="rect">
            <a:avLst/>
          </a:prstGeom>
          <a:ln>
            <a:noFill/>
          </a:ln>
          <a:effectLst>
            <a:softEdge rad="112500"/>
          </a:effectLst>
        </p:spPr>
      </p:pic>
      <p:pic>
        <p:nvPicPr>
          <p:cNvPr id="5" name="Picture 4">
            <a:hlinkClick r:id="rId5"/>
            <a:extLst>
              <a:ext uri="{FF2B5EF4-FFF2-40B4-BE49-F238E27FC236}">
                <a16:creationId xmlns:a16="http://schemas.microsoft.com/office/drawing/2014/main" id="{48703221-0F07-8174-1381-918EC9E5EEB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256286" y="5606840"/>
            <a:ext cx="1534658" cy="1023107"/>
          </a:xfrm>
          <a:prstGeom prst="rect">
            <a:avLst/>
          </a:prstGeom>
        </p:spPr>
      </p:pic>
    </p:spTree>
    <p:extLst>
      <p:ext uri="{BB962C8B-B14F-4D97-AF65-F5344CB8AC3E}">
        <p14:creationId xmlns:p14="http://schemas.microsoft.com/office/powerpoint/2010/main" val="2759469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0"/>
                                        </p:tgtEl>
                                        <p:attrNameLst>
                                          <p:attrName>style.visibility</p:attrName>
                                        </p:attrNameLst>
                                      </p:cBhvr>
                                      <p:to>
                                        <p:strVal val="visible"/>
                                      </p:to>
                                    </p:set>
                                    <p:animEffect transition="in" filter="fade">
                                      <p:cBhvr>
                                        <p:cTn id="22" dur="500"/>
                                        <p:tgtEl>
                                          <p:spTgt spid="3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8"/>
                                        </p:tgtEl>
                                        <p:attrNameLst>
                                          <p:attrName>style.visibility</p:attrName>
                                        </p:attrNameLst>
                                      </p:cBhvr>
                                      <p:to>
                                        <p:strVal val="visible"/>
                                      </p:to>
                                    </p:set>
                                    <p:animEffect transition="in" filter="fade">
                                      <p:cBhvr>
                                        <p:cTn id="27" dur="500"/>
                                        <p:tgtEl>
                                          <p:spTgt spid="2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9"/>
                                        </p:tgtEl>
                                        <p:attrNameLst>
                                          <p:attrName>style.visibility</p:attrName>
                                        </p:attrNameLst>
                                      </p:cBhvr>
                                      <p:to>
                                        <p:strVal val="visible"/>
                                      </p:to>
                                    </p:set>
                                    <p:animEffect transition="in" filter="fade">
                                      <p:cBhvr>
                                        <p:cTn id="32" dur="500"/>
                                        <p:tgtEl>
                                          <p:spTgt spid="1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6"/>
                                        </p:tgtEl>
                                        <p:attrNameLst>
                                          <p:attrName>style.visibility</p:attrName>
                                        </p:attrNameLst>
                                      </p:cBhvr>
                                      <p:to>
                                        <p:strVal val="visible"/>
                                      </p:to>
                                    </p:set>
                                    <p:animEffect transition="in" filter="fade">
                                      <p:cBhvr>
                                        <p:cTn id="37" dur="500"/>
                                        <p:tgtEl>
                                          <p:spTgt spid="26"/>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10" grpId="0" animBg="1"/>
      <p:bldP spid="13" grpId="0"/>
      <p:bldP spid="19" grpId="0" animBg="1"/>
      <p:bldP spid="26" grpId="0" animBg="1"/>
      <p:bldP spid="28" grpId="0" animBg="1"/>
      <p:bldP spid="30"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30CC3B-223E-210B-8671-2416588F6667}"/>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9F1B7CA-338F-AE81-E1A5-07F404920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F7C98B2A-A483-1FD8-9232-39B96CB743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F38CD67-6515-70D9-7457-0D397040B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8231635-AB1C-4566-92BD-2EBB3C1428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266DDAC-AD68-726F-6E0A-CA74C56AE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DB68C645-5B7C-16C1-E293-41F0AADF3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884836EF-23E4-3DA2-A3E7-8788E51E3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CD61A9-6B4D-4D5D-7B9E-90C32BEF5E31}"/>
              </a:ext>
            </a:extLst>
          </p:cNvPr>
          <p:cNvSpPr>
            <a:spLocks noGrp="1"/>
          </p:cNvSpPr>
          <p:nvPr>
            <p:ph type="title"/>
          </p:nvPr>
        </p:nvSpPr>
        <p:spPr>
          <a:xfrm>
            <a:off x="-12413" y="0"/>
            <a:ext cx="4037840" cy="6858000"/>
          </a:xfrm>
        </p:spPr>
        <p:txBody>
          <a:bodyPr vert="horz" lIns="91440" tIns="45720" rIns="91440" bIns="45720" rtlCol="0" anchor="ctr">
            <a:normAutofit/>
          </a:bodyPr>
          <a:lstStyle/>
          <a:p>
            <a:pPr algn="ctr"/>
            <a:r>
              <a:rPr lang="en-GB" sz="2800" dirty="0">
                <a:solidFill>
                  <a:schemeClr val="bg1"/>
                </a:solidFill>
                <a:latin typeface="Arial" panose="020B0604020202020204" pitchFamily="34" charset="0"/>
                <a:cs typeface="Arial" panose="020B0604020202020204" pitchFamily="34" charset="0"/>
              </a:rPr>
              <a:t>Online Marketing Strategy.</a:t>
            </a:r>
            <a:endParaRPr lang="en-US" sz="2800" kern="1200" dirty="0">
              <a:solidFill>
                <a:schemeClr val="bg1"/>
              </a:solidFill>
              <a:latin typeface="Arial" panose="020B0604020202020204" pitchFamily="34" charset="0"/>
              <a:cs typeface="Arial" panose="020B0604020202020204" pitchFamily="34" charset="0"/>
            </a:endParaRPr>
          </a:p>
        </p:txBody>
      </p:sp>
      <p:graphicFrame>
        <p:nvGraphicFramePr>
          <p:cNvPr id="7" name="Table 6">
            <a:extLst>
              <a:ext uri="{FF2B5EF4-FFF2-40B4-BE49-F238E27FC236}">
                <a16:creationId xmlns:a16="http://schemas.microsoft.com/office/drawing/2014/main" id="{DF07594E-887C-4BB1-1D34-A939010631F4}"/>
              </a:ext>
            </a:extLst>
          </p:cNvPr>
          <p:cNvGraphicFramePr>
            <a:graphicFrameLocks noGrp="1"/>
          </p:cNvGraphicFramePr>
          <p:nvPr>
            <p:extLst>
              <p:ext uri="{D42A27DB-BD31-4B8C-83A1-F6EECF244321}">
                <p14:modId xmlns:p14="http://schemas.microsoft.com/office/powerpoint/2010/main" val="2095148672"/>
              </p:ext>
            </p:extLst>
          </p:nvPr>
        </p:nvGraphicFramePr>
        <p:xfrm>
          <a:off x="4165336" y="812940"/>
          <a:ext cx="7840736" cy="1402080"/>
        </p:xfrm>
        <a:graphic>
          <a:graphicData uri="http://schemas.openxmlformats.org/drawingml/2006/table">
            <a:tbl>
              <a:tblPr>
                <a:tableStyleId>{D113A9D2-9D6B-4929-AA2D-F23B5EE8CBE7}</a:tableStyleId>
              </a:tblPr>
              <a:tblGrid>
                <a:gridCol w="1521105">
                  <a:extLst>
                    <a:ext uri="{9D8B030D-6E8A-4147-A177-3AD203B41FA5}">
                      <a16:colId xmlns:a16="http://schemas.microsoft.com/office/drawing/2014/main" val="2059328283"/>
                    </a:ext>
                  </a:extLst>
                </a:gridCol>
                <a:gridCol w="1205150">
                  <a:extLst>
                    <a:ext uri="{9D8B030D-6E8A-4147-A177-3AD203B41FA5}">
                      <a16:colId xmlns:a16="http://schemas.microsoft.com/office/drawing/2014/main" val="3168669670"/>
                    </a:ext>
                  </a:extLst>
                </a:gridCol>
                <a:gridCol w="1804353">
                  <a:extLst>
                    <a:ext uri="{9D8B030D-6E8A-4147-A177-3AD203B41FA5}">
                      <a16:colId xmlns:a16="http://schemas.microsoft.com/office/drawing/2014/main" val="345232783"/>
                    </a:ext>
                  </a:extLst>
                </a:gridCol>
                <a:gridCol w="1435608">
                  <a:extLst>
                    <a:ext uri="{9D8B030D-6E8A-4147-A177-3AD203B41FA5}">
                      <a16:colId xmlns:a16="http://schemas.microsoft.com/office/drawing/2014/main" val="2530681344"/>
                    </a:ext>
                  </a:extLst>
                </a:gridCol>
                <a:gridCol w="1874520">
                  <a:extLst>
                    <a:ext uri="{9D8B030D-6E8A-4147-A177-3AD203B41FA5}">
                      <a16:colId xmlns:a16="http://schemas.microsoft.com/office/drawing/2014/main" val="3191819523"/>
                    </a:ext>
                  </a:extLst>
                </a:gridCol>
              </a:tblGrid>
              <a:tr h="0">
                <a:tc>
                  <a:txBody>
                    <a:bodyPr/>
                    <a:lstStyle/>
                    <a:p>
                      <a:pPr algn="ctr">
                        <a:buNone/>
                      </a:pPr>
                      <a:r>
                        <a:rPr lang="en-GB" sz="1600" b="1" dirty="0">
                          <a:latin typeface="Arial" panose="020B0604020202020204" pitchFamily="34" charset="0"/>
                          <a:cs typeface="Arial" panose="020B0604020202020204" pitchFamily="34" charset="0"/>
                        </a:rPr>
                        <a:t>Mobile App.</a:t>
                      </a:r>
                      <a:endParaRPr lang="en-GB" sz="1600" dirty="0">
                        <a:latin typeface="Arial" panose="020B0604020202020204" pitchFamily="34" charset="0"/>
                        <a:cs typeface="Arial" panose="020B0604020202020204" pitchFamily="34" charset="0"/>
                      </a:endParaRPr>
                    </a:p>
                  </a:txBody>
                  <a:tcPr anchor="ctr"/>
                </a:tc>
                <a:tc>
                  <a:txBody>
                    <a:bodyPr/>
                    <a:lstStyle/>
                    <a:p>
                      <a:pPr algn="ctr">
                        <a:buNone/>
                      </a:pPr>
                      <a:r>
                        <a:rPr lang="en-GB" sz="1600" b="1" dirty="0">
                          <a:latin typeface="Arial" panose="020B0604020202020204" pitchFamily="34" charset="0"/>
                          <a:cs typeface="Arial" panose="020B0604020202020204" pitchFamily="34" charset="0"/>
                        </a:rPr>
                        <a:t>SEO.</a:t>
                      </a:r>
                      <a:endParaRPr lang="en-GB" sz="1600" dirty="0">
                        <a:latin typeface="Arial" panose="020B0604020202020204" pitchFamily="34" charset="0"/>
                        <a:cs typeface="Arial" panose="020B0604020202020204" pitchFamily="34" charset="0"/>
                      </a:endParaRPr>
                    </a:p>
                  </a:txBody>
                  <a:tcPr anchor="ctr"/>
                </a:tc>
                <a:tc>
                  <a:txBody>
                    <a:bodyPr/>
                    <a:lstStyle/>
                    <a:p>
                      <a:pPr algn="ctr">
                        <a:buNone/>
                      </a:pPr>
                      <a:r>
                        <a:rPr lang="en-GB" sz="1600" b="1" dirty="0">
                          <a:latin typeface="Arial" panose="020B0604020202020204" pitchFamily="34" charset="0"/>
                          <a:cs typeface="Arial" panose="020B0604020202020204" pitchFamily="34" charset="0"/>
                        </a:rPr>
                        <a:t>Social Media</a:t>
                      </a:r>
                      <a:endParaRPr lang="en-GB" sz="1600" dirty="0">
                        <a:latin typeface="Arial" panose="020B0604020202020204" pitchFamily="34" charset="0"/>
                        <a:cs typeface="Arial" panose="020B0604020202020204" pitchFamily="34" charset="0"/>
                      </a:endParaRPr>
                    </a:p>
                  </a:txBody>
                  <a:tcPr anchor="ctr"/>
                </a:tc>
                <a:tc>
                  <a:txBody>
                    <a:bodyPr/>
                    <a:lstStyle/>
                    <a:p>
                      <a:pPr algn="ctr">
                        <a:buNone/>
                      </a:pPr>
                      <a:r>
                        <a:rPr lang="en-GB" sz="1600" b="1" dirty="0">
                          <a:latin typeface="Arial" panose="020B0604020202020204" pitchFamily="34" charset="0"/>
                          <a:cs typeface="Arial" panose="020B0604020202020204" pitchFamily="34" charset="0"/>
                        </a:rPr>
                        <a:t>Reviews</a:t>
                      </a:r>
                      <a:endParaRPr lang="en-GB" sz="1600" dirty="0">
                        <a:latin typeface="Arial" panose="020B0604020202020204" pitchFamily="34" charset="0"/>
                        <a:cs typeface="Arial" panose="020B0604020202020204" pitchFamily="34" charset="0"/>
                      </a:endParaRPr>
                    </a:p>
                  </a:txBody>
                  <a:tcPr anchor="ctr"/>
                </a:tc>
                <a:tc>
                  <a:txBody>
                    <a:bodyPr/>
                    <a:lstStyle/>
                    <a:p>
                      <a:pPr algn="ctr">
                        <a:buNone/>
                      </a:pPr>
                      <a:r>
                        <a:rPr lang="en-GB" sz="1600" b="1" dirty="0">
                          <a:latin typeface="Arial" panose="020B0604020202020204" pitchFamily="34" charset="0"/>
                          <a:cs typeface="Arial" panose="020B0604020202020204" pitchFamily="34" charset="0"/>
                        </a:rPr>
                        <a:t>AI &amp; Personalisation</a:t>
                      </a:r>
                      <a:endParaRPr lang="en-GB" sz="16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456431068"/>
                  </a:ext>
                </a:extLst>
              </a:tr>
              <a:tr h="0">
                <a:tc>
                  <a:txBody>
                    <a:bodyPr/>
                    <a:lstStyle/>
                    <a:p>
                      <a:pPr algn="ctr">
                        <a:buNone/>
                      </a:pPr>
                      <a:r>
                        <a:rPr lang="en-GB" sz="1600" dirty="0">
                          <a:latin typeface="Arial" panose="020B0604020202020204" pitchFamily="34" charset="0"/>
                          <a:cs typeface="Arial" panose="020B0604020202020204" pitchFamily="34" charset="0"/>
                        </a:rPr>
                        <a:t>Easy booking and management.</a:t>
                      </a:r>
                    </a:p>
                  </a:txBody>
                  <a:tcPr anchor="ctr">
                    <a:solidFill>
                      <a:schemeClr val="accent1">
                        <a:lumMod val="75000"/>
                      </a:schemeClr>
                    </a:solidFill>
                  </a:tcPr>
                </a:tc>
                <a:tc>
                  <a:txBody>
                    <a:bodyPr/>
                    <a:lstStyle/>
                    <a:p>
                      <a:pPr algn="ctr">
                        <a:buNone/>
                      </a:pPr>
                      <a:r>
                        <a:rPr lang="en-GB" sz="1600" dirty="0">
                          <a:latin typeface="Arial" panose="020B0604020202020204" pitchFamily="34" charset="0"/>
                          <a:cs typeface="Arial" panose="020B0604020202020204" pitchFamily="34" charset="0"/>
                        </a:rPr>
                        <a:t>High Google visibility.</a:t>
                      </a:r>
                    </a:p>
                  </a:txBody>
                  <a:tcPr anchor="ctr">
                    <a:solidFill>
                      <a:schemeClr val="accent1">
                        <a:lumMod val="75000"/>
                      </a:schemeClr>
                    </a:solidFill>
                  </a:tcPr>
                </a:tc>
                <a:tc>
                  <a:txBody>
                    <a:bodyPr/>
                    <a:lstStyle/>
                    <a:p>
                      <a:pPr algn="ctr">
                        <a:buNone/>
                      </a:pPr>
                      <a:r>
                        <a:rPr lang="en-GB" sz="1600" dirty="0">
                          <a:latin typeface="Arial" panose="020B0604020202020204" pitchFamily="34" charset="0"/>
                          <a:cs typeface="Arial" panose="020B0604020202020204" pitchFamily="34" charset="0"/>
                        </a:rPr>
                        <a:t>Instagram, Facebook, TikTok, YouTube.</a:t>
                      </a:r>
                    </a:p>
                  </a:txBody>
                  <a:tcPr anchor="ctr">
                    <a:solidFill>
                      <a:schemeClr val="accent1">
                        <a:lumMod val="75000"/>
                      </a:schemeClr>
                    </a:solidFill>
                  </a:tcPr>
                </a:tc>
                <a:tc>
                  <a:txBody>
                    <a:bodyPr/>
                    <a:lstStyle/>
                    <a:p>
                      <a:pPr algn="ctr">
                        <a:buNone/>
                      </a:pPr>
                      <a:r>
                        <a:rPr lang="en-GB" sz="1600" dirty="0">
                          <a:latin typeface="Arial" panose="020B0604020202020204" pitchFamily="34" charset="0"/>
                          <a:cs typeface="Arial" panose="020B0604020202020204" pitchFamily="34" charset="0"/>
                        </a:rPr>
                        <a:t>Builds trust and credibility</a:t>
                      </a:r>
                    </a:p>
                  </a:txBody>
                  <a:tcPr anchor="ctr">
                    <a:solidFill>
                      <a:schemeClr val="accent1">
                        <a:lumMod val="75000"/>
                      </a:schemeClr>
                    </a:solidFill>
                  </a:tcPr>
                </a:tc>
                <a:tc>
                  <a:txBody>
                    <a:bodyPr/>
                    <a:lstStyle/>
                    <a:p>
                      <a:pPr algn="ctr">
                        <a:buNone/>
                      </a:pPr>
                      <a:r>
                        <a:rPr lang="en-GB" sz="1600" dirty="0">
                          <a:latin typeface="Arial" panose="020B0604020202020204" pitchFamily="34" charset="0"/>
                          <a:cs typeface="Arial" panose="020B0604020202020204" pitchFamily="34" charset="0"/>
                        </a:rPr>
                        <a:t>Personalised property recommendations</a:t>
                      </a:r>
                    </a:p>
                  </a:txBody>
                  <a:tcPr anchor="ctr">
                    <a:solidFill>
                      <a:schemeClr val="accent1">
                        <a:lumMod val="75000"/>
                      </a:schemeClr>
                    </a:solidFill>
                  </a:tcPr>
                </a:tc>
                <a:extLst>
                  <a:ext uri="{0D108BD9-81ED-4DB2-BD59-A6C34878D82A}">
                    <a16:rowId xmlns:a16="http://schemas.microsoft.com/office/drawing/2014/main" val="2291624491"/>
                  </a:ext>
                </a:extLst>
              </a:tr>
            </a:tbl>
          </a:graphicData>
        </a:graphic>
      </p:graphicFrame>
      <p:sp>
        <p:nvSpPr>
          <p:cNvPr id="11" name="TextBox 10">
            <a:extLst>
              <a:ext uri="{FF2B5EF4-FFF2-40B4-BE49-F238E27FC236}">
                <a16:creationId xmlns:a16="http://schemas.microsoft.com/office/drawing/2014/main" id="{E404968A-9ACD-1331-9D1E-E967160F1464}"/>
              </a:ext>
            </a:extLst>
          </p:cNvPr>
          <p:cNvSpPr txBox="1"/>
          <p:nvPr/>
        </p:nvSpPr>
        <p:spPr>
          <a:xfrm>
            <a:off x="4162288" y="443608"/>
            <a:ext cx="7840736" cy="369332"/>
          </a:xfrm>
          <a:prstGeom prst="rect">
            <a:avLst/>
          </a:prstGeom>
        </p:spPr>
        <p:style>
          <a:lnRef idx="1">
            <a:schemeClr val="accent1"/>
          </a:lnRef>
          <a:fillRef idx="3">
            <a:schemeClr val="accent1"/>
          </a:fillRef>
          <a:effectRef idx="2">
            <a:schemeClr val="accent1"/>
          </a:effectRef>
          <a:fontRef idx="minor">
            <a:schemeClr val="lt1"/>
          </a:fontRef>
        </p:style>
        <p:txBody>
          <a:bodyPr wrap="square">
            <a:spAutoFit/>
          </a:bodyPr>
          <a:lstStyle/>
          <a:p>
            <a:pPr algn="ctr">
              <a:buNone/>
            </a:pPr>
            <a:r>
              <a:rPr lang="en-GB" b="1" dirty="0">
                <a:latin typeface="Arial" panose="020B0604020202020204" pitchFamily="34" charset="0"/>
                <a:cs typeface="Arial" panose="020B0604020202020204" pitchFamily="34" charset="0"/>
              </a:rPr>
              <a:t>Five-pillar layout.</a:t>
            </a:r>
            <a:endParaRPr lang="en-GB"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6CB8B813-15C4-7EA3-912E-3CAEDC004226}"/>
              </a:ext>
            </a:extLst>
          </p:cNvPr>
          <p:cNvSpPr txBox="1"/>
          <p:nvPr/>
        </p:nvSpPr>
        <p:spPr>
          <a:xfrm>
            <a:off x="4253191" y="2942626"/>
            <a:ext cx="3848856" cy="1846659"/>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lgn="ctr">
              <a:buNone/>
            </a:pPr>
            <a:r>
              <a:rPr lang="en-GB" b="1" dirty="0">
                <a:latin typeface="Arial" panose="020B0604020202020204" pitchFamily="34" charset="0"/>
                <a:cs typeface="Arial" panose="020B0604020202020204" pitchFamily="34" charset="0"/>
              </a:rPr>
              <a:t>Key Strengths.</a:t>
            </a:r>
          </a:p>
          <a:p>
            <a:pPr algn="ctr">
              <a:buNone/>
            </a:pPr>
            <a:endParaRPr lang="en-GB" sz="16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Strong digital brand awareness.</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AI-driven personalisation.</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High customer trust through reviews.</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Mobile-first global platform.</a:t>
            </a:r>
          </a:p>
          <a:p>
            <a:endParaRPr lang="en-GB" sz="1600" dirty="0"/>
          </a:p>
        </p:txBody>
      </p:sp>
      <p:sp>
        <p:nvSpPr>
          <p:cNvPr id="19" name="TextBox 18">
            <a:extLst>
              <a:ext uri="{FF2B5EF4-FFF2-40B4-BE49-F238E27FC236}">
                <a16:creationId xmlns:a16="http://schemas.microsoft.com/office/drawing/2014/main" id="{82F9AC96-137D-C95A-5606-2F89101A49BD}"/>
              </a:ext>
            </a:extLst>
          </p:cNvPr>
          <p:cNvSpPr txBox="1"/>
          <p:nvPr/>
        </p:nvSpPr>
        <p:spPr>
          <a:xfrm>
            <a:off x="8154168" y="2942626"/>
            <a:ext cx="3848856" cy="1846659"/>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lgn="ctr">
              <a:buNone/>
            </a:pPr>
            <a:r>
              <a:rPr lang="en-GB" b="1" dirty="0">
                <a:latin typeface="Arial" panose="020B0604020202020204" pitchFamily="34" charset="0"/>
                <a:cs typeface="Arial" panose="020B0604020202020204" pitchFamily="34" charset="0"/>
              </a:rPr>
              <a:t>Critical Evaluation.</a:t>
            </a:r>
          </a:p>
          <a:p>
            <a:r>
              <a:rPr lang="en-GB" sz="1400" b="1" dirty="0">
                <a:latin typeface="Arial" panose="020B0604020202020204" pitchFamily="34" charset="0"/>
                <a:cs typeface="Arial" panose="020B0604020202020204" pitchFamily="34" charset="0"/>
              </a:rPr>
              <a:t>S</a:t>
            </a:r>
            <a:r>
              <a:rPr lang="en-GB" sz="1600" b="1" dirty="0">
                <a:latin typeface="Arial" panose="020B0604020202020204" pitchFamily="34" charset="0"/>
                <a:cs typeface="Arial" panose="020B0604020202020204" pitchFamily="34" charset="0"/>
              </a:rPr>
              <a:t>trengths.</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Excellent digital customer experience. </a:t>
            </a:r>
          </a:p>
          <a:p>
            <a:r>
              <a:rPr lang="en-GB" sz="1600" dirty="0">
                <a:latin typeface="Arial" panose="020B0604020202020204" pitchFamily="34" charset="0"/>
                <a:cs typeface="Arial" panose="020B0604020202020204" pitchFamily="34" charset="0"/>
              </a:rPr>
              <a:t>Strong global brand recognition.</a:t>
            </a:r>
          </a:p>
          <a:p>
            <a:r>
              <a:rPr lang="en-GB" sz="1600" b="1" dirty="0">
                <a:latin typeface="Arial" panose="020B0604020202020204" pitchFamily="34" charset="0"/>
                <a:cs typeface="Arial" panose="020B0604020202020204" pitchFamily="34" charset="0"/>
              </a:rPr>
              <a:t>Limitations.</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High dependence on digital advertising. </a:t>
            </a:r>
          </a:p>
          <a:p>
            <a:r>
              <a:rPr lang="en-GB" sz="1600" dirty="0">
                <a:latin typeface="Arial" panose="020B0604020202020204" pitchFamily="34" charset="0"/>
                <a:cs typeface="Arial" panose="020B0604020202020204" pitchFamily="34" charset="0"/>
              </a:rPr>
              <a:t>Increasing online competition.</a:t>
            </a:r>
          </a:p>
        </p:txBody>
      </p:sp>
      <p:sp>
        <p:nvSpPr>
          <p:cNvPr id="23" name="TextBox 22">
            <a:extLst>
              <a:ext uri="{FF2B5EF4-FFF2-40B4-BE49-F238E27FC236}">
                <a16:creationId xmlns:a16="http://schemas.microsoft.com/office/drawing/2014/main" id="{D2595CB4-6C1C-2B95-CD3F-8089A59A294E}"/>
              </a:ext>
            </a:extLst>
          </p:cNvPr>
          <p:cNvSpPr txBox="1"/>
          <p:nvPr/>
        </p:nvSpPr>
        <p:spPr>
          <a:xfrm>
            <a:off x="4212407" y="5462844"/>
            <a:ext cx="7790617" cy="830997"/>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r>
              <a:rPr lang="en-GB" sz="1600" dirty="0">
                <a:latin typeface="Arial" panose="020B0604020202020204" pitchFamily="34" charset="0"/>
                <a:cs typeface="Arial" panose="020B0604020202020204" pitchFamily="34" charset="0"/>
              </a:rPr>
              <a:t>Airbnb's digital marketing strategy combines technology, AI, and customer engagement to attract, retain and build long-term customer loyalty.</a:t>
            </a:r>
          </a:p>
          <a:p>
            <a:r>
              <a:rPr lang="en-GB" sz="1600" i="1" dirty="0">
                <a:latin typeface="Arial" panose="020B0604020202020204" pitchFamily="34" charset="0"/>
                <a:cs typeface="Arial" panose="020B0604020202020204" pitchFamily="34" charset="0"/>
              </a:rPr>
              <a:t>(Kotler, Keller and Chernev, 2022; Guttentag, 2019)</a:t>
            </a:r>
            <a:endParaRPr lang="en-GB" sz="1600" dirty="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7FBDC76D-E93B-A1B5-B323-A8216D6493F6}"/>
              </a:ext>
            </a:extLst>
          </p:cNvPr>
          <p:cNvSpPr txBox="1"/>
          <p:nvPr/>
        </p:nvSpPr>
        <p:spPr>
          <a:xfrm>
            <a:off x="4212407" y="2225162"/>
            <a:ext cx="647502" cy="215444"/>
          </a:xfrm>
          <a:prstGeom prst="rect">
            <a:avLst/>
          </a:prstGeom>
          <a:noFill/>
        </p:spPr>
        <p:txBody>
          <a:bodyPr wrap="square">
            <a:spAutoFit/>
          </a:bodyPr>
          <a:lstStyle/>
          <a:p>
            <a:r>
              <a:rPr lang="en-GB" sz="800" dirty="0">
                <a:solidFill>
                  <a:schemeClr val="bg1"/>
                </a:solidFill>
                <a:latin typeface="Arial" panose="020B0604020202020204" pitchFamily="34" charset="0"/>
                <a:ea typeface="Calibri" panose="020F0502020204030204" pitchFamily="34" charset="0"/>
                <a:cs typeface="Arial" panose="020B0604020202020204" pitchFamily="34" charset="0"/>
              </a:rPr>
              <a:t>Figure 4.</a:t>
            </a:r>
            <a:endParaRPr lang="en-GB" dirty="0">
              <a:solidFill>
                <a:schemeClr val="bg1"/>
              </a:solidFill>
            </a:endParaRPr>
          </a:p>
        </p:txBody>
      </p:sp>
      <p:pic>
        <p:nvPicPr>
          <p:cNvPr id="6" name="Picture 5">
            <a:hlinkClick r:id="rId3"/>
            <a:extLst>
              <a:ext uri="{FF2B5EF4-FFF2-40B4-BE49-F238E27FC236}">
                <a16:creationId xmlns:a16="http://schemas.microsoft.com/office/drawing/2014/main" id="{24C0D7F0-8C32-CA14-4B4D-4CBC243D22F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976" y="5607005"/>
            <a:ext cx="1155229" cy="1155229"/>
          </a:xfrm>
          <a:prstGeom prst="rect">
            <a:avLst/>
          </a:prstGeom>
          <a:ln>
            <a:noFill/>
          </a:ln>
          <a:effectLst>
            <a:softEdge rad="112500"/>
          </a:effectLst>
        </p:spPr>
      </p:pic>
      <p:pic>
        <p:nvPicPr>
          <p:cNvPr id="4" name="Picture 3">
            <a:hlinkClick r:id="rId5"/>
            <a:extLst>
              <a:ext uri="{FF2B5EF4-FFF2-40B4-BE49-F238E27FC236}">
                <a16:creationId xmlns:a16="http://schemas.microsoft.com/office/drawing/2014/main" id="{FD45A37C-1542-2EDB-C1B9-7C6E4BC7274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256286" y="5606840"/>
            <a:ext cx="1534658" cy="1023107"/>
          </a:xfrm>
          <a:prstGeom prst="rect">
            <a:avLst/>
          </a:prstGeom>
        </p:spPr>
      </p:pic>
    </p:spTree>
    <p:extLst>
      <p:ext uri="{BB962C8B-B14F-4D97-AF65-F5344CB8AC3E}">
        <p14:creationId xmlns:p14="http://schemas.microsoft.com/office/powerpoint/2010/main" val="143683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6"/>
                                        </p:tgtEl>
                                        <p:attrNameLst>
                                          <p:attrName>style.visibility</p:attrName>
                                        </p:attrNameLst>
                                      </p:cBhvr>
                                      <p:to>
                                        <p:strVal val="visible"/>
                                      </p:to>
                                    </p:set>
                                    <p:animEffect transition="in" filter="fade">
                                      <p:cBhvr>
                                        <p:cTn id="22" dur="500"/>
                                        <p:tgtEl>
                                          <p:spTgt spid="2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9">
                                            <p:bg/>
                                          </p:spTgt>
                                        </p:tgtEl>
                                        <p:attrNameLst>
                                          <p:attrName>style.visibility</p:attrName>
                                        </p:attrNameLst>
                                      </p:cBhvr>
                                      <p:to>
                                        <p:strVal val="visible"/>
                                      </p:to>
                                    </p:set>
                                    <p:animEffect transition="in" filter="fade">
                                      <p:cBhvr>
                                        <p:cTn id="32" dur="500"/>
                                        <p:tgtEl>
                                          <p:spTgt spid="19">
                                            <p:bg/>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9">
                                            <p:txEl>
                                              <p:pRg st="0" end="0"/>
                                            </p:txEl>
                                          </p:spTgt>
                                        </p:tgtEl>
                                        <p:attrNameLst>
                                          <p:attrName>style.visibility</p:attrName>
                                        </p:attrNameLst>
                                      </p:cBhvr>
                                      <p:to>
                                        <p:strVal val="visible"/>
                                      </p:to>
                                    </p:set>
                                    <p:animEffect transition="in" filter="fade">
                                      <p:cBhvr>
                                        <p:cTn id="35" dur="500"/>
                                        <p:tgtEl>
                                          <p:spTgt spid="19">
                                            <p:txEl>
                                              <p:pRg st="0" end="0"/>
                                            </p:tx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9">
                                            <p:txEl>
                                              <p:pRg st="1" end="1"/>
                                            </p:txEl>
                                          </p:spTgt>
                                        </p:tgtEl>
                                        <p:attrNameLst>
                                          <p:attrName>style.visibility</p:attrName>
                                        </p:attrNameLst>
                                      </p:cBhvr>
                                      <p:to>
                                        <p:strVal val="visible"/>
                                      </p:to>
                                    </p:set>
                                    <p:animEffect transition="in" filter="fade">
                                      <p:cBhvr>
                                        <p:cTn id="38" dur="500"/>
                                        <p:tgtEl>
                                          <p:spTgt spid="19">
                                            <p:txEl>
                                              <p:pRg st="1" end="1"/>
                                            </p:tx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19">
                                            <p:txEl>
                                              <p:pRg st="2" end="2"/>
                                            </p:txEl>
                                          </p:spTgt>
                                        </p:tgtEl>
                                        <p:attrNameLst>
                                          <p:attrName>style.visibility</p:attrName>
                                        </p:attrNameLst>
                                      </p:cBhvr>
                                      <p:to>
                                        <p:strVal val="visible"/>
                                      </p:to>
                                    </p:set>
                                    <p:animEffect transition="in" filter="fade">
                                      <p:cBhvr>
                                        <p:cTn id="41" dur="500"/>
                                        <p:tgtEl>
                                          <p:spTgt spid="19">
                                            <p:txEl>
                                              <p:pRg st="2" end="2"/>
                                            </p:tx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9">
                                            <p:txEl>
                                              <p:pRg st="3" end="3"/>
                                            </p:txEl>
                                          </p:spTgt>
                                        </p:tgtEl>
                                        <p:attrNameLst>
                                          <p:attrName>style.visibility</p:attrName>
                                        </p:attrNameLst>
                                      </p:cBhvr>
                                      <p:to>
                                        <p:strVal val="visible"/>
                                      </p:to>
                                    </p:set>
                                    <p:animEffect transition="in" filter="fade">
                                      <p:cBhvr>
                                        <p:cTn id="44" dur="500"/>
                                        <p:tgtEl>
                                          <p:spTgt spid="19">
                                            <p:txEl>
                                              <p:pRg st="3" end="3"/>
                                            </p:tx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9">
                                            <p:txEl>
                                              <p:pRg st="4" end="4"/>
                                            </p:txEl>
                                          </p:spTgt>
                                        </p:tgtEl>
                                        <p:attrNameLst>
                                          <p:attrName>style.visibility</p:attrName>
                                        </p:attrNameLst>
                                      </p:cBhvr>
                                      <p:to>
                                        <p:strVal val="visible"/>
                                      </p:to>
                                    </p:set>
                                    <p:animEffect transition="in" filter="fade">
                                      <p:cBhvr>
                                        <p:cTn id="47" dur="500"/>
                                        <p:tgtEl>
                                          <p:spTgt spid="19">
                                            <p:txEl>
                                              <p:pRg st="4" end="4"/>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9">
                                            <p:txEl>
                                              <p:pRg st="5" end="5"/>
                                            </p:txEl>
                                          </p:spTgt>
                                        </p:tgtEl>
                                        <p:attrNameLst>
                                          <p:attrName>style.visibility</p:attrName>
                                        </p:attrNameLst>
                                      </p:cBhvr>
                                      <p:to>
                                        <p:strVal val="visible"/>
                                      </p:to>
                                    </p:set>
                                    <p:animEffect transition="in" filter="fade">
                                      <p:cBhvr>
                                        <p:cTn id="50" dur="500"/>
                                        <p:tgtEl>
                                          <p:spTgt spid="19">
                                            <p:txEl>
                                              <p:pRg st="5" end="5"/>
                                            </p:txEl>
                                          </p:spTgt>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19">
                                            <p:txEl>
                                              <p:pRg st="6" end="6"/>
                                            </p:txEl>
                                          </p:spTgt>
                                        </p:tgtEl>
                                        <p:attrNameLst>
                                          <p:attrName>style.visibility</p:attrName>
                                        </p:attrNameLst>
                                      </p:cBhvr>
                                      <p:to>
                                        <p:strVal val="visible"/>
                                      </p:to>
                                    </p:set>
                                    <p:animEffect transition="in" filter="fade">
                                      <p:cBhvr>
                                        <p:cTn id="53" dur="500"/>
                                        <p:tgtEl>
                                          <p:spTgt spid="19">
                                            <p:txEl>
                                              <p:pRg st="6" end="6"/>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grpId="0" nodeType="clickEffect">
                                  <p:stCondLst>
                                    <p:cond delay="0"/>
                                  </p:stCondLst>
                                  <p:childTnLst>
                                    <p:set>
                                      <p:cBhvr>
                                        <p:cTn id="57" dur="1" fill="hold">
                                          <p:stCondLst>
                                            <p:cond delay="0"/>
                                          </p:stCondLst>
                                        </p:cTn>
                                        <p:tgtEl>
                                          <p:spTgt spid="23">
                                            <p:bg/>
                                          </p:spTgt>
                                        </p:tgtEl>
                                        <p:attrNameLst>
                                          <p:attrName>style.visibility</p:attrName>
                                        </p:attrNameLst>
                                      </p:cBhvr>
                                      <p:to>
                                        <p:strVal val="visible"/>
                                      </p:to>
                                    </p:set>
                                    <p:animEffect transition="in" filter="fade">
                                      <p:cBhvr>
                                        <p:cTn id="58" dur="500"/>
                                        <p:tgtEl>
                                          <p:spTgt spid="23">
                                            <p:bg/>
                                          </p:spTgt>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23">
                                            <p:txEl>
                                              <p:pRg st="0" end="0"/>
                                            </p:txEl>
                                          </p:spTgt>
                                        </p:tgtEl>
                                        <p:attrNameLst>
                                          <p:attrName>style.visibility</p:attrName>
                                        </p:attrNameLst>
                                      </p:cBhvr>
                                      <p:to>
                                        <p:strVal val="visible"/>
                                      </p:to>
                                    </p:set>
                                    <p:animEffect transition="in" filter="fade">
                                      <p:cBhvr>
                                        <p:cTn id="61" dur="500"/>
                                        <p:tgtEl>
                                          <p:spTgt spid="23">
                                            <p:txEl>
                                              <p:pRg st="0" end="0"/>
                                            </p:txEl>
                                          </p:spTgt>
                                        </p:tgtEl>
                                      </p:cBhvr>
                                    </p:animEffect>
                                  </p:childTnLst>
                                </p:cTn>
                              </p:par>
                              <p:par>
                                <p:cTn id="62" presetID="10" presetClass="entr" presetSubtype="0" fill="hold" grpId="0" nodeType="withEffect">
                                  <p:stCondLst>
                                    <p:cond delay="0"/>
                                  </p:stCondLst>
                                  <p:childTnLst>
                                    <p:set>
                                      <p:cBhvr>
                                        <p:cTn id="63" dur="1" fill="hold">
                                          <p:stCondLst>
                                            <p:cond delay="0"/>
                                          </p:stCondLst>
                                        </p:cTn>
                                        <p:tgtEl>
                                          <p:spTgt spid="23">
                                            <p:txEl>
                                              <p:pRg st="1" end="1"/>
                                            </p:txEl>
                                          </p:spTgt>
                                        </p:tgtEl>
                                        <p:attrNameLst>
                                          <p:attrName>style.visibility</p:attrName>
                                        </p:attrNameLst>
                                      </p:cBhvr>
                                      <p:to>
                                        <p:strVal val="visible"/>
                                      </p:to>
                                    </p:set>
                                    <p:animEffect transition="in" filter="fade">
                                      <p:cBhvr>
                                        <p:cTn id="64" dur="500"/>
                                        <p:tgtEl>
                                          <p:spTgt spid="2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animBg="1"/>
      <p:bldP spid="15" grpId="0" animBg="1"/>
      <p:bldP spid="19" grpId="0" build="allAtOnce" animBg="1"/>
      <p:bldP spid="23" grpId="0" build="allAtOnce" animBg="1"/>
      <p:bldP spid="2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79FC40-494C-2172-7C9E-D7CF9CBD7E9D}"/>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B2874B1-CF0E-DD3A-BAF6-6AA0F194EC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07F99A80-A989-7614-2642-8BF91B15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125D7F5-2EAD-3079-7A2D-A249474CAC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40F17BC-6394-49AA-FC1E-ECBA98D09C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C6C3E45-FFAD-2BFB-5D81-AA7935FD6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0B132226-128C-2794-D037-784A68362A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3A430D16-8C8F-1838-6FBF-C122B24C13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A83844-3D15-A4D2-5E78-2DD2C9406D75}"/>
              </a:ext>
            </a:extLst>
          </p:cNvPr>
          <p:cNvSpPr>
            <a:spLocks noGrp="1"/>
          </p:cNvSpPr>
          <p:nvPr>
            <p:ph type="title"/>
          </p:nvPr>
        </p:nvSpPr>
        <p:spPr>
          <a:xfrm>
            <a:off x="0" y="10138"/>
            <a:ext cx="4037826" cy="6837724"/>
          </a:xfrm>
        </p:spPr>
        <p:txBody>
          <a:bodyPr vert="horz" lIns="91440" tIns="45720" rIns="91440" bIns="45720" rtlCol="0" anchor="ctr">
            <a:normAutofit/>
          </a:bodyPr>
          <a:lstStyle/>
          <a:p>
            <a:pPr algn="ctr"/>
            <a:r>
              <a:rPr lang="en-GB" sz="2800" dirty="0">
                <a:solidFill>
                  <a:schemeClr val="bg1"/>
                </a:solidFill>
                <a:latin typeface="Arial" panose="020B0604020202020204" pitchFamily="34" charset="0"/>
                <a:cs typeface="Arial" panose="020B0604020202020204" pitchFamily="34" charset="0"/>
              </a:rPr>
              <a:t>Financial Overview.</a:t>
            </a:r>
            <a:endParaRPr lang="en-US" sz="2800" kern="1200" dirty="0">
              <a:solidFill>
                <a:schemeClr val="bg1"/>
              </a:solidFill>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6B04D91F-6E33-1DCA-080E-21DC806CC0B6}"/>
              </a:ext>
            </a:extLst>
          </p:cNvPr>
          <p:cNvGraphicFramePr>
            <a:graphicFrameLocks noGrp="1"/>
          </p:cNvGraphicFramePr>
          <p:nvPr>
            <p:extLst>
              <p:ext uri="{D42A27DB-BD31-4B8C-83A1-F6EECF244321}">
                <p14:modId xmlns:p14="http://schemas.microsoft.com/office/powerpoint/2010/main" val="531033655"/>
              </p:ext>
            </p:extLst>
          </p:nvPr>
        </p:nvGraphicFramePr>
        <p:xfrm>
          <a:off x="4314168" y="746232"/>
          <a:ext cx="7324725" cy="914400"/>
        </p:xfrm>
        <a:graphic>
          <a:graphicData uri="http://schemas.openxmlformats.org/drawingml/2006/table">
            <a:tbl>
              <a:tblPr>
                <a:tableStyleId>{3C2FFA5D-87B4-456A-9821-1D502468CF0F}</a:tableStyleId>
              </a:tblPr>
              <a:tblGrid>
                <a:gridCol w="2251223">
                  <a:extLst>
                    <a:ext uri="{9D8B030D-6E8A-4147-A177-3AD203B41FA5}">
                      <a16:colId xmlns:a16="http://schemas.microsoft.com/office/drawing/2014/main" val="112946815"/>
                    </a:ext>
                  </a:extLst>
                </a:gridCol>
                <a:gridCol w="1801368">
                  <a:extLst>
                    <a:ext uri="{9D8B030D-6E8A-4147-A177-3AD203B41FA5}">
                      <a16:colId xmlns:a16="http://schemas.microsoft.com/office/drawing/2014/main" val="2867774301"/>
                    </a:ext>
                  </a:extLst>
                </a:gridCol>
                <a:gridCol w="1523346">
                  <a:extLst>
                    <a:ext uri="{9D8B030D-6E8A-4147-A177-3AD203B41FA5}">
                      <a16:colId xmlns:a16="http://schemas.microsoft.com/office/drawing/2014/main" val="4272482524"/>
                    </a:ext>
                  </a:extLst>
                </a:gridCol>
                <a:gridCol w="1748788">
                  <a:extLst>
                    <a:ext uri="{9D8B030D-6E8A-4147-A177-3AD203B41FA5}">
                      <a16:colId xmlns:a16="http://schemas.microsoft.com/office/drawing/2014/main" val="3735756709"/>
                    </a:ext>
                  </a:extLst>
                </a:gridCol>
              </a:tblGrid>
              <a:tr h="0">
                <a:tc>
                  <a:txBody>
                    <a:bodyPr/>
                    <a:lstStyle/>
                    <a:p>
                      <a:pPr algn="ctr">
                        <a:buNone/>
                      </a:pPr>
                      <a:r>
                        <a:rPr lang="en-GB" sz="1600" b="1" dirty="0"/>
                        <a:t>Revenue Model.</a:t>
                      </a:r>
                      <a:endParaRPr lang="en-GB" sz="1600" b="1" dirty="0">
                        <a:latin typeface="Arial" panose="020B0604020202020204" pitchFamily="34" charset="0"/>
                        <a:cs typeface="Arial" panose="020B0604020202020204" pitchFamily="34" charset="0"/>
                      </a:endParaRPr>
                    </a:p>
                  </a:txBody>
                  <a:tcPr anchor="ctr"/>
                </a:tc>
                <a:tc>
                  <a:txBody>
                    <a:bodyPr/>
                    <a:lstStyle/>
                    <a:p>
                      <a:pPr algn="ctr">
                        <a:buNone/>
                      </a:pPr>
                      <a:r>
                        <a:rPr lang="en-GB" sz="1600" b="1" dirty="0"/>
                        <a:t>Growth.</a:t>
                      </a:r>
                      <a:endParaRPr lang="en-GB" sz="1600" b="1" dirty="0">
                        <a:latin typeface="Arial" panose="020B0604020202020204" pitchFamily="34" charset="0"/>
                        <a:cs typeface="Arial" panose="020B0604020202020204" pitchFamily="34" charset="0"/>
                      </a:endParaRPr>
                    </a:p>
                  </a:txBody>
                  <a:tcPr anchor="ctr"/>
                </a:tc>
                <a:tc>
                  <a:txBody>
                    <a:bodyPr/>
                    <a:lstStyle/>
                    <a:p>
                      <a:pPr algn="ctr">
                        <a:buNone/>
                      </a:pPr>
                      <a:r>
                        <a:rPr lang="en-GB" sz="1600" b="1" dirty="0"/>
                        <a:t>Scalability.</a:t>
                      </a:r>
                      <a:endParaRPr lang="en-GB" sz="1600" b="1" dirty="0">
                        <a:latin typeface="Arial" panose="020B0604020202020204" pitchFamily="34" charset="0"/>
                        <a:cs typeface="Arial" panose="020B0604020202020204" pitchFamily="34" charset="0"/>
                      </a:endParaRPr>
                    </a:p>
                  </a:txBody>
                  <a:tcPr anchor="ctr"/>
                </a:tc>
                <a:tc>
                  <a:txBody>
                    <a:bodyPr/>
                    <a:lstStyle/>
                    <a:p>
                      <a:pPr algn="ctr">
                        <a:buNone/>
                      </a:pPr>
                      <a:r>
                        <a:rPr lang="en-GB" sz="1600" b="1" dirty="0"/>
                        <a:t>Cost Advantage.</a:t>
                      </a:r>
                      <a:endParaRPr lang="en-GB" sz="1600" b="1"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248370905"/>
                  </a:ext>
                </a:extLst>
              </a:tr>
              <a:tr h="340113">
                <a:tc>
                  <a:txBody>
                    <a:bodyPr/>
                    <a:lstStyle/>
                    <a:p>
                      <a:pPr algn="ctr">
                        <a:buNone/>
                      </a:pPr>
                      <a:r>
                        <a:rPr lang="en-GB" sz="1600" dirty="0"/>
                        <a:t>Commission fees from hosts and guests.</a:t>
                      </a:r>
                      <a:endParaRPr lang="en-GB" sz="1600" dirty="0">
                        <a:latin typeface="Arial" panose="020B0604020202020204" pitchFamily="34" charset="0"/>
                        <a:cs typeface="Arial" panose="020B0604020202020204" pitchFamily="34" charset="0"/>
                      </a:endParaRPr>
                    </a:p>
                  </a:txBody>
                  <a:tcPr anchor="ctr"/>
                </a:tc>
                <a:tc>
                  <a:txBody>
                    <a:bodyPr/>
                    <a:lstStyle/>
                    <a:p>
                      <a:pPr algn="ctr">
                        <a:buNone/>
                      </a:pPr>
                      <a:r>
                        <a:rPr lang="en-GB" sz="1600" dirty="0"/>
                        <a:t>Continuous global expansion.</a:t>
                      </a:r>
                      <a:endParaRPr lang="en-GB" sz="1600" dirty="0">
                        <a:latin typeface="Arial" panose="020B0604020202020204" pitchFamily="34" charset="0"/>
                        <a:cs typeface="Arial" panose="020B0604020202020204" pitchFamily="34" charset="0"/>
                      </a:endParaRPr>
                    </a:p>
                  </a:txBody>
                  <a:tcPr anchor="ctr"/>
                </a:tc>
                <a:tc>
                  <a:txBody>
                    <a:bodyPr/>
                    <a:lstStyle/>
                    <a:p>
                      <a:pPr algn="ctr">
                        <a:buNone/>
                      </a:pPr>
                      <a:r>
                        <a:rPr lang="en-GB" sz="1600" dirty="0"/>
                        <a:t>No property ownership.</a:t>
                      </a:r>
                      <a:endParaRPr lang="en-GB" sz="1600" dirty="0">
                        <a:latin typeface="Arial" panose="020B0604020202020204" pitchFamily="34" charset="0"/>
                        <a:cs typeface="Arial" panose="020B0604020202020204" pitchFamily="34" charset="0"/>
                      </a:endParaRPr>
                    </a:p>
                  </a:txBody>
                  <a:tcPr anchor="ctr"/>
                </a:tc>
                <a:tc>
                  <a:txBody>
                    <a:bodyPr/>
                    <a:lstStyle/>
                    <a:p>
                      <a:pPr algn="ctr">
                        <a:buNone/>
                      </a:pPr>
                      <a:r>
                        <a:rPr lang="en-GB" sz="1600" dirty="0"/>
                        <a:t>Low capital investment.</a:t>
                      </a:r>
                      <a:endParaRPr lang="en-GB" sz="16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492507861"/>
                  </a:ext>
                </a:extLst>
              </a:tr>
            </a:tbl>
          </a:graphicData>
        </a:graphic>
      </p:graphicFrame>
      <p:sp>
        <p:nvSpPr>
          <p:cNvPr id="5" name="TextBox 4">
            <a:extLst>
              <a:ext uri="{FF2B5EF4-FFF2-40B4-BE49-F238E27FC236}">
                <a16:creationId xmlns:a16="http://schemas.microsoft.com/office/drawing/2014/main" id="{F0BA80FF-CE6D-C18D-5D20-64FCFDE7209E}"/>
              </a:ext>
            </a:extLst>
          </p:cNvPr>
          <p:cNvSpPr txBox="1"/>
          <p:nvPr/>
        </p:nvSpPr>
        <p:spPr>
          <a:xfrm>
            <a:off x="4314169" y="360105"/>
            <a:ext cx="7324724" cy="369332"/>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lgn="ctr">
              <a:buNone/>
            </a:pPr>
            <a:r>
              <a:rPr lang="en-GB" b="1" dirty="0">
                <a:latin typeface="Arial" panose="020B0604020202020204" pitchFamily="34" charset="0"/>
                <a:cs typeface="Arial" panose="020B0604020202020204" pitchFamily="34" charset="0"/>
              </a:rPr>
              <a:t>Four KPI cards</a:t>
            </a:r>
            <a:r>
              <a:rPr lang="en-GB" dirty="0">
                <a:latin typeface="Arial" panose="020B0604020202020204" pitchFamily="34" charset="0"/>
                <a:cs typeface="Arial" panose="020B0604020202020204" pitchFamily="34" charset="0"/>
              </a:rPr>
              <a:t>.</a:t>
            </a:r>
          </a:p>
        </p:txBody>
      </p:sp>
      <p:sp>
        <p:nvSpPr>
          <p:cNvPr id="8" name="TextBox 7">
            <a:extLst>
              <a:ext uri="{FF2B5EF4-FFF2-40B4-BE49-F238E27FC236}">
                <a16:creationId xmlns:a16="http://schemas.microsoft.com/office/drawing/2014/main" id="{B1BE9CC6-2E84-2000-8CAB-C93D9FAE6475}"/>
              </a:ext>
            </a:extLst>
          </p:cNvPr>
          <p:cNvSpPr txBox="1"/>
          <p:nvPr/>
        </p:nvSpPr>
        <p:spPr>
          <a:xfrm>
            <a:off x="4314169" y="2796705"/>
            <a:ext cx="4125743" cy="1446550"/>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lgn="ctr">
              <a:buNone/>
            </a:pPr>
            <a:r>
              <a:rPr lang="en-GB" b="1" dirty="0">
                <a:latin typeface="Arial" panose="020B0604020202020204" pitchFamily="34" charset="0"/>
                <a:cs typeface="Arial" panose="020B0604020202020204" pitchFamily="34" charset="0"/>
              </a:rPr>
              <a:t>Revenue Streams.</a:t>
            </a:r>
          </a:p>
          <a:p>
            <a:pPr>
              <a:buNone/>
            </a:pPr>
            <a:endParaRPr lang="en-GB" sz="1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Host Service Fees (approximately 3%).</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Guest Service Fees (approximately 14–16%).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Airbnb Experiences.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Additional Travel Services.</a:t>
            </a:r>
          </a:p>
        </p:txBody>
      </p:sp>
      <p:sp>
        <p:nvSpPr>
          <p:cNvPr id="10" name="TextBox 9">
            <a:extLst>
              <a:ext uri="{FF2B5EF4-FFF2-40B4-BE49-F238E27FC236}">
                <a16:creationId xmlns:a16="http://schemas.microsoft.com/office/drawing/2014/main" id="{CBA0F365-7CEF-2499-EC8C-FC0F99E04239}"/>
              </a:ext>
            </a:extLst>
          </p:cNvPr>
          <p:cNvSpPr txBox="1"/>
          <p:nvPr/>
        </p:nvSpPr>
        <p:spPr>
          <a:xfrm>
            <a:off x="8503920" y="2796705"/>
            <a:ext cx="3134974" cy="1415772"/>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lgn="ctr">
              <a:buNone/>
            </a:pPr>
            <a:r>
              <a:rPr lang="en-GB" sz="1600" b="1" dirty="0">
                <a:latin typeface="Arial" panose="020B0604020202020204" pitchFamily="34" charset="0"/>
                <a:cs typeface="Arial" panose="020B0604020202020204" pitchFamily="34" charset="0"/>
              </a:rPr>
              <a:t>Cost Structure.</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Platform Development.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Technology &amp; AI.</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Marketing &amp; Advertising.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Customer Support.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Trust &amp; Safety Operations.</a:t>
            </a:r>
          </a:p>
        </p:txBody>
      </p:sp>
      <p:sp>
        <p:nvSpPr>
          <p:cNvPr id="17" name="TextBox 16">
            <a:extLst>
              <a:ext uri="{FF2B5EF4-FFF2-40B4-BE49-F238E27FC236}">
                <a16:creationId xmlns:a16="http://schemas.microsoft.com/office/drawing/2014/main" id="{C5ECBA3C-FF9C-7766-454E-93585AA7A047}"/>
              </a:ext>
            </a:extLst>
          </p:cNvPr>
          <p:cNvSpPr txBox="1"/>
          <p:nvPr/>
        </p:nvSpPr>
        <p:spPr>
          <a:xfrm>
            <a:off x="4314168" y="5532466"/>
            <a:ext cx="7324725" cy="830997"/>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buNone/>
            </a:pPr>
            <a:r>
              <a:rPr lang="en-GB" sz="1600" dirty="0">
                <a:latin typeface="Arial" panose="020B0604020202020204" pitchFamily="34" charset="0"/>
                <a:cs typeface="Arial" panose="020B0604020202020204" pitchFamily="34" charset="0"/>
              </a:rPr>
              <a:t>Airbnb's commission-based revenue model allows rapid growth without the capital expenditure required by traditional hotel operators.</a:t>
            </a:r>
          </a:p>
          <a:p>
            <a:pPr>
              <a:buNone/>
            </a:pPr>
            <a:r>
              <a:rPr lang="en-GB" sz="1600" i="1" dirty="0">
                <a:latin typeface="Arial" panose="020B0604020202020204" pitchFamily="34" charset="0"/>
                <a:cs typeface="Arial" panose="020B0604020202020204" pitchFamily="34" charset="0"/>
              </a:rPr>
              <a:t>(Airbnb, 2024a; Teece, 2018)</a:t>
            </a:r>
            <a:endParaRPr lang="en-GB" sz="1600" dirty="0">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C6061FFD-40EC-730D-FF4C-801B4A2985AD}"/>
              </a:ext>
            </a:extLst>
          </p:cNvPr>
          <p:cNvSpPr txBox="1"/>
          <p:nvPr/>
        </p:nvSpPr>
        <p:spPr>
          <a:xfrm>
            <a:off x="4314169" y="1677427"/>
            <a:ext cx="727737" cy="246221"/>
          </a:xfrm>
          <a:prstGeom prst="rect">
            <a:avLst/>
          </a:prstGeom>
          <a:noFill/>
        </p:spPr>
        <p:txBody>
          <a:bodyPr wrap="square">
            <a:spAutoFit/>
          </a:bodyPr>
          <a:lstStyle/>
          <a:p>
            <a:r>
              <a:rPr lang="en-GB" sz="1000" dirty="0">
                <a:solidFill>
                  <a:schemeClr val="bg1"/>
                </a:solidFill>
                <a:latin typeface="Arial" panose="020B0604020202020204" pitchFamily="34" charset="0"/>
                <a:ea typeface="Calibri" panose="020F0502020204030204" pitchFamily="34" charset="0"/>
                <a:cs typeface="Arial" panose="020B0604020202020204" pitchFamily="34" charset="0"/>
              </a:rPr>
              <a:t>Figure 5.</a:t>
            </a:r>
            <a:endParaRPr lang="en-GB" sz="1000" dirty="0">
              <a:solidFill>
                <a:schemeClr val="bg1"/>
              </a:solidFill>
            </a:endParaRPr>
          </a:p>
        </p:txBody>
      </p:sp>
      <p:pic>
        <p:nvPicPr>
          <p:cNvPr id="9" name="Picture 8">
            <a:hlinkClick r:id="rId3"/>
            <a:extLst>
              <a:ext uri="{FF2B5EF4-FFF2-40B4-BE49-F238E27FC236}">
                <a16:creationId xmlns:a16="http://schemas.microsoft.com/office/drawing/2014/main" id="{6860BCD9-1AF8-5DC9-01B9-4DC7732962C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976" y="5607005"/>
            <a:ext cx="1155229" cy="1155229"/>
          </a:xfrm>
          <a:prstGeom prst="rect">
            <a:avLst/>
          </a:prstGeom>
          <a:ln>
            <a:noFill/>
          </a:ln>
          <a:effectLst>
            <a:softEdge rad="112500"/>
          </a:effectLst>
        </p:spPr>
      </p:pic>
      <p:pic>
        <p:nvPicPr>
          <p:cNvPr id="6" name="Picture 5">
            <a:hlinkClick r:id="rId5"/>
            <a:extLst>
              <a:ext uri="{FF2B5EF4-FFF2-40B4-BE49-F238E27FC236}">
                <a16:creationId xmlns:a16="http://schemas.microsoft.com/office/drawing/2014/main" id="{4D1F64FC-FA20-4613-5A13-8C9D039880C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256286" y="5606840"/>
            <a:ext cx="1534658" cy="1023107"/>
          </a:xfrm>
          <a:prstGeom prst="rect">
            <a:avLst/>
          </a:prstGeom>
        </p:spPr>
      </p:pic>
    </p:spTree>
    <p:extLst>
      <p:ext uri="{BB962C8B-B14F-4D97-AF65-F5344CB8AC3E}">
        <p14:creationId xmlns:p14="http://schemas.microsoft.com/office/powerpoint/2010/main" val="215603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5"/>
                                        </p:tgtEl>
                                        <p:attrNameLst>
                                          <p:attrName>style.visibility</p:attrName>
                                        </p:attrNameLst>
                                      </p:cBhvr>
                                      <p:to>
                                        <p:strVal val="visible"/>
                                      </p:to>
                                    </p:set>
                                    <p:animEffect transition="in" filter="fade">
                                      <p:cBhvr>
                                        <p:cTn id="22" dur="500"/>
                                        <p:tgtEl>
                                          <p:spTgt spid="2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bg/>
                                          </p:spTgt>
                                        </p:tgtEl>
                                        <p:attrNameLst>
                                          <p:attrName>style.visibility</p:attrName>
                                        </p:attrNameLst>
                                      </p:cBhvr>
                                      <p:to>
                                        <p:strVal val="visible"/>
                                      </p:to>
                                    </p:set>
                                    <p:animEffect transition="in" filter="fade">
                                      <p:cBhvr>
                                        <p:cTn id="27" dur="500"/>
                                        <p:tgtEl>
                                          <p:spTgt spid="8">
                                            <p:bg/>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8">
                                            <p:txEl>
                                              <p:pRg st="0" end="0"/>
                                            </p:txEl>
                                          </p:spTgt>
                                        </p:tgtEl>
                                        <p:attrNameLst>
                                          <p:attrName>style.visibility</p:attrName>
                                        </p:attrNameLst>
                                      </p:cBhvr>
                                      <p:to>
                                        <p:strVal val="visible"/>
                                      </p:to>
                                    </p:set>
                                    <p:animEffect transition="in" filter="fade">
                                      <p:cBhvr>
                                        <p:cTn id="30" dur="500"/>
                                        <p:tgtEl>
                                          <p:spTgt spid="8">
                                            <p:txEl>
                                              <p:pRg st="0" end="0"/>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8">
                                            <p:txEl>
                                              <p:pRg st="2" end="2"/>
                                            </p:txEl>
                                          </p:spTgt>
                                        </p:tgtEl>
                                        <p:attrNameLst>
                                          <p:attrName>style.visibility</p:attrName>
                                        </p:attrNameLst>
                                      </p:cBhvr>
                                      <p:to>
                                        <p:strVal val="visible"/>
                                      </p:to>
                                    </p:set>
                                    <p:animEffect transition="in" filter="fade">
                                      <p:cBhvr>
                                        <p:cTn id="33" dur="500"/>
                                        <p:tgtEl>
                                          <p:spTgt spid="8">
                                            <p:txEl>
                                              <p:pRg st="2" end="2"/>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8">
                                            <p:txEl>
                                              <p:pRg st="3" end="3"/>
                                            </p:txEl>
                                          </p:spTgt>
                                        </p:tgtEl>
                                        <p:attrNameLst>
                                          <p:attrName>style.visibility</p:attrName>
                                        </p:attrNameLst>
                                      </p:cBhvr>
                                      <p:to>
                                        <p:strVal val="visible"/>
                                      </p:to>
                                    </p:set>
                                    <p:animEffect transition="in" filter="fade">
                                      <p:cBhvr>
                                        <p:cTn id="36" dur="500"/>
                                        <p:tgtEl>
                                          <p:spTgt spid="8">
                                            <p:txEl>
                                              <p:pRg st="3" end="3"/>
                                            </p:tx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8">
                                            <p:txEl>
                                              <p:pRg st="4" end="4"/>
                                            </p:txEl>
                                          </p:spTgt>
                                        </p:tgtEl>
                                        <p:attrNameLst>
                                          <p:attrName>style.visibility</p:attrName>
                                        </p:attrNameLst>
                                      </p:cBhvr>
                                      <p:to>
                                        <p:strVal val="visible"/>
                                      </p:to>
                                    </p:set>
                                    <p:animEffect transition="in" filter="fade">
                                      <p:cBhvr>
                                        <p:cTn id="39" dur="500"/>
                                        <p:tgtEl>
                                          <p:spTgt spid="8">
                                            <p:txEl>
                                              <p:pRg st="4" end="4"/>
                                            </p:tx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8">
                                            <p:txEl>
                                              <p:pRg st="5" end="5"/>
                                            </p:txEl>
                                          </p:spTgt>
                                        </p:tgtEl>
                                        <p:attrNameLst>
                                          <p:attrName>style.visibility</p:attrName>
                                        </p:attrNameLst>
                                      </p:cBhvr>
                                      <p:to>
                                        <p:strVal val="visible"/>
                                      </p:to>
                                    </p:set>
                                    <p:animEffect transition="in" filter="fade">
                                      <p:cBhvr>
                                        <p:cTn id="42" dur="500"/>
                                        <p:tgtEl>
                                          <p:spTgt spid="8">
                                            <p:txEl>
                                              <p:pRg st="5" end="5"/>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0"/>
                                        </p:tgtEl>
                                        <p:attrNameLst>
                                          <p:attrName>style.visibility</p:attrName>
                                        </p:attrNameLst>
                                      </p:cBhvr>
                                      <p:to>
                                        <p:strVal val="visible"/>
                                      </p:to>
                                    </p:set>
                                    <p:animEffect transition="in" filter="fade">
                                      <p:cBhvr>
                                        <p:cTn id="47" dur="500"/>
                                        <p:tgtEl>
                                          <p:spTgt spid="10"/>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7"/>
                                        </p:tgtEl>
                                        <p:attrNameLst>
                                          <p:attrName>style.visibility</p:attrName>
                                        </p:attrNameLst>
                                      </p:cBhvr>
                                      <p:to>
                                        <p:strVal val="visible"/>
                                      </p:to>
                                    </p:set>
                                    <p:animEffect transition="in" filter="fade">
                                      <p:cBhvr>
                                        <p:cTn id="5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P spid="8" grpId="0" build="allAtOnce" animBg="1"/>
      <p:bldP spid="10" grpId="0" animBg="1"/>
      <p:bldP spid="17" grpId="0" animBg="1"/>
      <p:bldP spid="2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7A079A-5CC5-4565-0E6E-A54844472F57}"/>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347024E-BB2A-57CB-0566-FCA92F2025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032AAC05-6408-DDCA-DB35-7A620ABD8E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632AAA0-E0AC-632A-D869-0B9CC1BB5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4551103-90E1-D895-3397-E7EF6520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C14CD14-001D-F610-F3AF-C21706FDD7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5DFE3820-585D-24FD-C111-5383C12B6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F1289A86-978E-8CB9-4898-577DABEB00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0F228A-D220-88CF-42A1-8804FC17BBF4}"/>
              </a:ext>
            </a:extLst>
          </p:cNvPr>
          <p:cNvSpPr>
            <a:spLocks noGrp="1"/>
          </p:cNvSpPr>
          <p:nvPr>
            <p:ph type="title"/>
          </p:nvPr>
        </p:nvSpPr>
        <p:spPr>
          <a:xfrm>
            <a:off x="0" y="10138"/>
            <a:ext cx="4037814" cy="6857995"/>
          </a:xfrm>
        </p:spPr>
        <p:txBody>
          <a:bodyPr vert="horz" lIns="91440" tIns="45720" rIns="91440" bIns="45720" rtlCol="0" anchor="ctr">
            <a:normAutofit/>
          </a:bodyPr>
          <a:lstStyle/>
          <a:p>
            <a:pPr algn="ctr"/>
            <a:r>
              <a:rPr lang="en-GB" sz="2800" dirty="0">
                <a:solidFill>
                  <a:schemeClr val="bg1"/>
                </a:solidFill>
                <a:latin typeface="Arial" panose="020B0604020202020204" pitchFamily="34" charset="0"/>
                <a:cs typeface="Arial" panose="020B0604020202020204" pitchFamily="34" charset="0"/>
              </a:rPr>
              <a:t>Recommendations &amp; Future Growth.</a:t>
            </a:r>
            <a:endParaRPr lang="en-US" sz="2800" kern="12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5216492C-67FA-8543-85B9-C78D1C0EBE67}"/>
              </a:ext>
            </a:extLst>
          </p:cNvPr>
          <p:cNvSpPr txBox="1"/>
          <p:nvPr/>
        </p:nvSpPr>
        <p:spPr>
          <a:xfrm>
            <a:off x="4297023" y="331885"/>
            <a:ext cx="7714290" cy="4062651"/>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lgn="ctr">
              <a:buNone/>
            </a:pPr>
            <a:r>
              <a:rPr lang="en-GB" b="1" dirty="0">
                <a:latin typeface="Arial" panose="020B0604020202020204" pitchFamily="34" charset="0"/>
                <a:cs typeface="Arial" panose="020B0604020202020204" pitchFamily="34" charset="0"/>
              </a:rPr>
              <a:t>Strategic Recommendations.</a:t>
            </a:r>
            <a:endParaRPr lang="en-GB" sz="1400" b="1" dirty="0">
              <a:latin typeface="Arial" panose="020B0604020202020204" pitchFamily="34" charset="0"/>
              <a:cs typeface="Arial" panose="020B0604020202020204" pitchFamily="34" charset="0"/>
            </a:endParaRPr>
          </a:p>
          <a:p>
            <a:pPr>
              <a:buNone/>
            </a:pPr>
            <a:r>
              <a:rPr lang="en-GB" sz="1600" b="1" dirty="0">
                <a:latin typeface="Arial" panose="020B0604020202020204" pitchFamily="34" charset="0"/>
                <a:cs typeface="Arial" panose="020B0604020202020204" pitchFamily="34" charset="0"/>
              </a:rPr>
              <a:t>Recommendation 1.</a:t>
            </a:r>
          </a:p>
          <a:p>
            <a:pPr>
              <a:buNone/>
            </a:pPr>
            <a:r>
              <a:rPr lang="en-GB" sz="1600" dirty="0">
                <a:latin typeface="Arial" panose="020B0604020202020204" pitchFamily="34" charset="0"/>
                <a:cs typeface="Arial" panose="020B0604020202020204" pitchFamily="34" charset="0"/>
              </a:rPr>
              <a:t>Expand AI-powered recommendations to improve personalisation.</a:t>
            </a:r>
          </a:p>
          <a:p>
            <a:pPr>
              <a:buNone/>
            </a:pPr>
            <a:endParaRPr lang="en-GB" sz="1600" dirty="0">
              <a:latin typeface="Arial" panose="020B0604020202020204" pitchFamily="34" charset="0"/>
              <a:cs typeface="Arial" panose="020B0604020202020204" pitchFamily="34" charset="0"/>
            </a:endParaRPr>
          </a:p>
          <a:p>
            <a:pPr>
              <a:buNone/>
            </a:pPr>
            <a:r>
              <a:rPr lang="en-GB" sz="1600" b="1" dirty="0">
                <a:latin typeface="Arial" panose="020B0604020202020204" pitchFamily="34" charset="0"/>
                <a:cs typeface="Arial" panose="020B0604020202020204" pitchFamily="34" charset="0"/>
              </a:rPr>
              <a:t>Recommendation 2.</a:t>
            </a:r>
          </a:p>
          <a:p>
            <a:pPr>
              <a:buNone/>
            </a:pPr>
            <a:r>
              <a:rPr lang="en-GB" sz="1600" dirty="0">
                <a:latin typeface="Arial" panose="020B0604020202020204" pitchFamily="34" charset="0"/>
                <a:cs typeface="Arial" panose="020B0604020202020204" pitchFamily="34" charset="0"/>
              </a:rPr>
              <a:t>Increase investment in emerging markets across Asia, Africa and Latin America.</a:t>
            </a:r>
          </a:p>
          <a:p>
            <a:pPr>
              <a:buNone/>
            </a:pPr>
            <a:endParaRPr lang="en-GB" sz="1600" dirty="0">
              <a:latin typeface="Arial" panose="020B0604020202020204" pitchFamily="34" charset="0"/>
              <a:cs typeface="Arial" panose="020B0604020202020204" pitchFamily="34" charset="0"/>
            </a:endParaRPr>
          </a:p>
          <a:p>
            <a:pPr>
              <a:buNone/>
            </a:pPr>
            <a:r>
              <a:rPr lang="en-GB" sz="1600" b="1" dirty="0">
                <a:latin typeface="Arial" panose="020B0604020202020204" pitchFamily="34" charset="0"/>
                <a:cs typeface="Arial" panose="020B0604020202020204" pitchFamily="34" charset="0"/>
              </a:rPr>
              <a:t>Recommendation 3.</a:t>
            </a:r>
          </a:p>
          <a:p>
            <a:pPr>
              <a:buNone/>
            </a:pPr>
            <a:r>
              <a:rPr lang="en-GB" sz="1600" dirty="0">
                <a:latin typeface="Arial" panose="020B0604020202020204" pitchFamily="34" charset="0"/>
                <a:cs typeface="Arial" panose="020B0604020202020204" pitchFamily="34" charset="0"/>
              </a:rPr>
              <a:t>Promote sustainable tourism through environmentally responsible hosting initiatives.</a:t>
            </a:r>
          </a:p>
          <a:p>
            <a:pPr>
              <a:buNone/>
            </a:pPr>
            <a:endParaRPr lang="en-GB" sz="1600" dirty="0">
              <a:latin typeface="Arial" panose="020B0604020202020204" pitchFamily="34" charset="0"/>
              <a:cs typeface="Arial" panose="020B0604020202020204" pitchFamily="34" charset="0"/>
            </a:endParaRPr>
          </a:p>
          <a:p>
            <a:pPr>
              <a:buNone/>
            </a:pPr>
            <a:r>
              <a:rPr lang="en-GB" sz="1600" b="1" dirty="0">
                <a:latin typeface="Arial" panose="020B0604020202020204" pitchFamily="34" charset="0"/>
                <a:cs typeface="Arial" panose="020B0604020202020204" pitchFamily="34" charset="0"/>
              </a:rPr>
              <a:t>Recommendation 4.</a:t>
            </a:r>
          </a:p>
          <a:p>
            <a:pPr>
              <a:buNone/>
            </a:pPr>
            <a:r>
              <a:rPr lang="en-GB" sz="1600" dirty="0">
                <a:latin typeface="Arial" panose="020B0604020202020204" pitchFamily="34" charset="0"/>
                <a:cs typeface="Arial" panose="020B0604020202020204" pitchFamily="34" charset="0"/>
              </a:rPr>
              <a:t>Strengthen cybersecurity and customer data protection.</a:t>
            </a:r>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a:p>
            <a:pPr>
              <a:buNone/>
            </a:pPr>
            <a:r>
              <a:rPr lang="en-GB" sz="1600" b="1" dirty="0">
                <a:latin typeface="Arial" panose="020B0604020202020204" pitchFamily="34" charset="0"/>
                <a:cs typeface="Arial" panose="020B0604020202020204" pitchFamily="34" charset="0"/>
              </a:rPr>
              <a:t>Recommendation 5.</a:t>
            </a:r>
          </a:p>
          <a:p>
            <a:pPr>
              <a:buNone/>
            </a:pPr>
            <a:r>
              <a:rPr lang="en-GB" sz="1600" dirty="0">
                <a:latin typeface="Arial" panose="020B0604020202020204" pitchFamily="34" charset="0"/>
                <a:cs typeface="Arial" panose="020B0604020202020204" pitchFamily="34" charset="0"/>
              </a:rPr>
              <a:t>Expand Airbnb Experiences to diversify revenue streams.</a:t>
            </a:r>
          </a:p>
        </p:txBody>
      </p:sp>
      <p:sp>
        <p:nvSpPr>
          <p:cNvPr id="9" name="TextBox 8">
            <a:extLst>
              <a:ext uri="{FF2B5EF4-FFF2-40B4-BE49-F238E27FC236}">
                <a16:creationId xmlns:a16="http://schemas.microsoft.com/office/drawing/2014/main" id="{46851F6F-E54F-9512-E0AE-0E091C8D9A8D}"/>
              </a:ext>
            </a:extLst>
          </p:cNvPr>
          <p:cNvSpPr txBox="1"/>
          <p:nvPr/>
        </p:nvSpPr>
        <p:spPr>
          <a:xfrm>
            <a:off x="4297023" y="4519662"/>
            <a:ext cx="7714289" cy="1815882"/>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lgn="ctr"/>
            <a:r>
              <a:rPr lang="en-GB" b="1">
                <a:latin typeface="Arial" panose="020B0604020202020204" pitchFamily="34" charset="0"/>
                <a:cs typeface="Arial" panose="020B0604020202020204" pitchFamily="34" charset="0"/>
              </a:rPr>
              <a:t>Expected Business Impact.</a:t>
            </a:r>
            <a:endParaRPr lang="en-GB" sz="1400" b="1">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GB" sz="1600">
                <a:latin typeface="Arial" panose="020B0604020202020204" pitchFamily="34" charset="0"/>
                <a:cs typeface="Arial" panose="020B0604020202020204" pitchFamily="34" charset="0"/>
              </a:rPr>
              <a:t>Higher Customer Retention.</a:t>
            </a:r>
          </a:p>
          <a:p>
            <a:pPr marL="285750" indent="-285750">
              <a:buFont typeface="Wingdings" panose="05000000000000000000" pitchFamily="2" charset="2"/>
              <a:buChar char="ü"/>
            </a:pPr>
            <a:r>
              <a:rPr lang="en-GB" sz="1600">
                <a:latin typeface="Arial" panose="020B0604020202020204" pitchFamily="34" charset="0"/>
                <a:cs typeface="Arial" panose="020B0604020202020204" pitchFamily="34" charset="0"/>
              </a:rPr>
              <a:t>Increased Revenue.</a:t>
            </a:r>
          </a:p>
          <a:p>
            <a:pPr marL="285750" indent="-285750">
              <a:buFont typeface="Wingdings" panose="05000000000000000000" pitchFamily="2" charset="2"/>
              <a:buChar char="ü"/>
            </a:pPr>
            <a:r>
              <a:rPr lang="en-GB" sz="1600">
                <a:latin typeface="Arial" panose="020B0604020202020204" pitchFamily="34" charset="0"/>
                <a:cs typeface="Arial" panose="020B0604020202020204" pitchFamily="34" charset="0"/>
              </a:rPr>
              <a:t>Stronger Competitive Advantage.</a:t>
            </a:r>
          </a:p>
          <a:p>
            <a:pPr marL="285750" indent="-285750">
              <a:buFont typeface="Wingdings" panose="05000000000000000000" pitchFamily="2" charset="2"/>
              <a:buChar char="ü"/>
            </a:pPr>
            <a:r>
              <a:rPr lang="en-GB" sz="1600">
                <a:latin typeface="Arial" panose="020B0604020202020204" pitchFamily="34" charset="0"/>
                <a:cs typeface="Arial" panose="020B0604020202020204" pitchFamily="34" charset="0"/>
              </a:rPr>
              <a:t>Sustainable Growth.</a:t>
            </a:r>
          </a:p>
          <a:p>
            <a:pPr marL="285750" indent="-285750">
              <a:buFont typeface="Wingdings" panose="05000000000000000000" pitchFamily="2" charset="2"/>
              <a:buChar char="ü"/>
            </a:pPr>
            <a:r>
              <a:rPr lang="en-GB" sz="1600">
                <a:latin typeface="Arial" panose="020B0604020202020204" pitchFamily="34" charset="0"/>
                <a:cs typeface="Arial" panose="020B0604020202020204" pitchFamily="34" charset="0"/>
              </a:rPr>
              <a:t>Greater Customer Trust.</a:t>
            </a:r>
          </a:p>
          <a:p>
            <a:pPr>
              <a:buNone/>
            </a:pPr>
            <a:endParaRPr lang="en-GB" sz="1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9D349770-F175-37E6-8223-D975CD51A37A}"/>
              </a:ext>
            </a:extLst>
          </p:cNvPr>
          <p:cNvSpPr txBox="1"/>
          <p:nvPr/>
        </p:nvSpPr>
        <p:spPr>
          <a:xfrm>
            <a:off x="9116568" y="6427495"/>
            <a:ext cx="2894744" cy="338554"/>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r>
              <a:rPr lang="en-GB" sz="1600" dirty="0">
                <a:latin typeface="Arial" panose="020B0604020202020204" pitchFamily="34" charset="0"/>
                <a:cs typeface="Arial" panose="020B0604020202020204" pitchFamily="34" charset="0"/>
              </a:rPr>
              <a:t>(Teece, 2018; Airbnb, 2024a)</a:t>
            </a:r>
          </a:p>
        </p:txBody>
      </p:sp>
      <p:pic>
        <p:nvPicPr>
          <p:cNvPr id="8" name="Picture 7">
            <a:hlinkClick r:id="rId3"/>
            <a:extLst>
              <a:ext uri="{FF2B5EF4-FFF2-40B4-BE49-F238E27FC236}">
                <a16:creationId xmlns:a16="http://schemas.microsoft.com/office/drawing/2014/main" id="{F89C37B5-8691-BC3A-2BC4-D7D64B351DF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976" y="5607005"/>
            <a:ext cx="1155229" cy="1155229"/>
          </a:xfrm>
          <a:prstGeom prst="rect">
            <a:avLst/>
          </a:prstGeom>
          <a:ln>
            <a:noFill/>
          </a:ln>
          <a:effectLst>
            <a:softEdge rad="112500"/>
          </a:effectLst>
        </p:spPr>
      </p:pic>
      <p:pic>
        <p:nvPicPr>
          <p:cNvPr id="4" name="Picture 3">
            <a:hlinkClick r:id="rId5"/>
            <a:extLst>
              <a:ext uri="{FF2B5EF4-FFF2-40B4-BE49-F238E27FC236}">
                <a16:creationId xmlns:a16="http://schemas.microsoft.com/office/drawing/2014/main" id="{6C7A9C2C-4860-9E31-24A3-510CEC68C25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256286" y="5606840"/>
            <a:ext cx="1534658" cy="1023107"/>
          </a:xfrm>
          <a:prstGeom prst="rect">
            <a:avLst/>
          </a:prstGeom>
        </p:spPr>
      </p:pic>
    </p:spTree>
    <p:extLst>
      <p:ext uri="{BB962C8B-B14F-4D97-AF65-F5344CB8AC3E}">
        <p14:creationId xmlns:p14="http://schemas.microsoft.com/office/powerpoint/2010/main" val="433943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bg/>
                                          </p:spTgt>
                                        </p:tgtEl>
                                        <p:attrNameLst>
                                          <p:attrName>style.visibility</p:attrName>
                                        </p:attrNameLst>
                                      </p:cBhvr>
                                      <p:to>
                                        <p:strVal val="visible"/>
                                      </p:to>
                                    </p:set>
                                    <p:animEffect transition="in" filter="fade">
                                      <p:cBhvr>
                                        <p:cTn id="12" dur="500"/>
                                        <p:tgtEl>
                                          <p:spTgt spid="6">
                                            <p:bg/>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animEffect transition="in" filter="fade">
                                      <p:cBhvr>
                                        <p:cTn id="15" dur="500"/>
                                        <p:tgtEl>
                                          <p:spTgt spid="6">
                                            <p:txEl>
                                              <p:pRg st="0" end="0"/>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6">
                                            <p:txEl>
                                              <p:pRg st="1" end="1"/>
                                            </p:txEl>
                                          </p:spTgt>
                                        </p:tgtEl>
                                        <p:attrNameLst>
                                          <p:attrName>style.visibility</p:attrName>
                                        </p:attrNameLst>
                                      </p:cBhvr>
                                      <p:to>
                                        <p:strVal val="visible"/>
                                      </p:to>
                                    </p:set>
                                    <p:animEffect transition="in" filter="fade">
                                      <p:cBhvr>
                                        <p:cTn id="18" dur="500"/>
                                        <p:tgtEl>
                                          <p:spTgt spid="6">
                                            <p:txEl>
                                              <p:pRg st="1" end="1"/>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500"/>
                                        <p:tgtEl>
                                          <p:spTgt spid="6">
                                            <p:txEl>
                                              <p:pRg st="2" end="2"/>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6">
                                            <p:txEl>
                                              <p:pRg st="4" end="4"/>
                                            </p:txEl>
                                          </p:spTgt>
                                        </p:tgtEl>
                                        <p:attrNameLst>
                                          <p:attrName>style.visibility</p:attrName>
                                        </p:attrNameLst>
                                      </p:cBhvr>
                                      <p:to>
                                        <p:strVal val="visible"/>
                                      </p:to>
                                    </p:set>
                                    <p:animEffect transition="in" filter="fade">
                                      <p:cBhvr>
                                        <p:cTn id="24" dur="500"/>
                                        <p:tgtEl>
                                          <p:spTgt spid="6">
                                            <p:txEl>
                                              <p:pRg st="4" end="4"/>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animEffect transition="in" filter="fade">
                                      <p:cBhvr>
                                        <p:cTn id="27" dur="500"/>
                                        <p:tgtEl>
                                          <p:spTgt spid="6">
                                            <p:txEl>
                                              <p:pRg st="5" end="5"/>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6">
                                            <p:txEl>
                                              <p:pRg st="7" end="7"/>
                                            </p:txEl>
                                          </p:spTgt>
                                        </p:tgtEl>
                                        <p:attrNameLst>
                                          <p:attrName>style.visibility</p:attrName>
                                        </p:attrNameLst>
                                      </p:cBhvr>
                                      <p:to>
                                        <p:strVal val="visible"/>
                                      </p:to>
                                    </p:set>
                                    <p:animEffect transition="in" filter="fade">
                                      <p:cBhvr>
                                        <p:cTn id="30" dur="500"/>
                                        <p:tgtEl>
                                          <p:spTgt spid="6">
                                            <p:txEl>
                                              <p:pRg st="7" end="7"/>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6">
                                            <p:txEl>
                                              <p:pRg st="8" end="8"/>
                                            </p:txEl>
                                          </p:spTgt>
                                        </p:tgtEl>
                                        <p:attrNameLst>
                                          <p:attrName>style.visibility</p:attrName>
                                        </p:attrNameLst>
                                      </p:cBhvr>
                                      <p:to>
                                        <p:strVal val="visible"/>
                                      </p:to>
                                    </p:set>
                                    <p:animEffect transition="in" filter="fade">
                                      <p:cBhvr>
                                        <p:cTn id="33" dur="500"/>
                                        <p:tgtEl>
                                          <p:spTgt spid="6">
                                            <p:txEl>
                                              <p:pRg st="8" end="8"/>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6">
                                            <p:txEl>
                                              <p:pRg st="10" end="10"/>
                                            </p:txEl>
                                          </p:spTgt>
                                        </p:tgtEl>
                                        <p:attrNameLst>
                                          <p:attrName>style.visibility</p:attrName>
                                        </p:attrNameLst>
                                      </p:cBhvr>
                                      <p:to>
                                        <p:strVal val="visible"/>
                                      </p:to>
                                    </p:set>
                                    <p:animEffect transition="in" filter="fade">
                                      <p:cBhvr>
                                        <p:cTn id="36" dur="500"/>
                                        <p:tgtEl>
                                          <p:spTgt spid="6">
                                            <p:txEl>
                                              <p:pRg st="10" end="10"/>
                                            </p:tx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6">
                                            <p:txEl>
                                              <p:pRg st="11" end="11"/>
                                            </p:txEl>
                                          </p:spTgt>
                                        </p:tgtEl>
                                        <p:attrNameLst>
                                          <p:attrName>style.visibility</p:attrName>
                                        </p:attrNameLst>
                                      </p:cBhvr>
                                      <p:to>
                                        <p:strVal val="visible"/>
                                      </p:to>
                                    </p:set>
                                    <p:animEffect transition="in" filter="fade">
                                      <p:cBhvr>
                                        <p:cTn id="39" dur="500"/>
                                        <p:tgtEl>
                                          <p:spTgt spid="6">
                                            <p:txEl>
                                              <p:pRg st="11" end="11"/>
                                            </p:tx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6">
                                            <p:txEl>
                                              <p:pRg st="12" end="12"/>
                                            </p:txEl>
                                          </p:spTgt>
                                        </p:tgtEl>
                                        <p:attrNameLst>
                                          <p:attrName>style.visibility</p:attrName>
                                        </p:attrNameLst>
                                      </p:cBhvr>
                                      <p:to>
                                        <p:strVal val="visible"/>
                                      </p:to>
                                    </p:set>
                                    <p:animEffect transition="in" filter="fade">
                                      <p:cBhvr>
                                        <p:cTn id="42" dur="500"/>
                                        <p:tgtEl>
                                          <p:spTgt spid="6">
                                            <p:txEl>
                                              <p:pRg st="12" end="12"/>
                                            </p:txEl>
                                          </p:spTgt>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6">
                                            <p:txEl>
                                              <p:pRg st="13" end="13"/>
                                            </p:txEl>
                                          </p:spTgt>
                                        </p:tgtEl>
                                        <p:attrNameLst>
                                          <p:attrName>style.visibility</p:attrName>
                                        </p:attrNameLst>
                                      </p:cBhvr>
                                      <p:to>
                                        <p:strVal val="visible"/>
                                      </p:to>
                                    </p:set>
                                    <p:animEffect transition="in" filter="fade">
                                      <p:cBhvr>
                                        <p:cTn id="45" dur="500"/>
                                        <p:tgtEl>
                                          <p:spTgt spid="6">
                                            <p:txEl>
                                              <p:pRg st="13" end="13"/>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9"/>
                                        </p:tgtEl>
                                        <p:attrNameLst>
                                          <p:attrName>style.visibility</p:attrName>
                                        </p:attrNameLst>
                                      </p:cBhvr>
                                      <p:to>
                                        <p:strVal val="visible"/>
                                      </p:to>
                                    </p:set>
                                    <p:animEffect transition="in" filter="fade">
                                      <p:cBhvr>
                                        <p:cTn id="50" dur="500"/>
                                        <p:tgtEl>
                                          <p:spTgt spid="9"/>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7"/>
                                        </p:tgtEl>
                                        <p:attrNameLst>
                                          <p:attrName>style.visibility</p:attrName>
                                        </p:attrNameLst>
                                      </p:cBhvr>
                                      <p:to>
                                        <p:strVal val="visible"/>
                                      </p:to>
                                    </p:set>
                                    <p:animEffect transition="in" filter="fade">
                                      <p:cBhvr>
                                        <p:cTn id="5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build="allAtOnce" animBg="1"/>
      <p:bldP spid="9" grpId="0" animBg="1"/>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B52DE9-3CF3-2EFE-D633-332E19B44297}"/>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7AF4BF6-E8B2-6041-52FC-34D2AD1885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435EF8F5-D071-3A41-7628-F897EA5A4E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973DA38-D186-B371-D951-56E92E04D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CEED3D4-740B-9956-8812-9D0ED04589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838A56B-0A00-D0FA-3278-F1817C9F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FA30A086-CA4F-B9E3-E243-5F057AE4E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89805604-9D2B-2CB1-2D70-0BF0C2AF3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828A23-343B-ADC8-CBD9-EE8042D09754}"/>
              </a:ext>
            </a:extLst>
          </p:cNvPr>
          <p:cNvSpPr>
            <a:spLocks noGrp="1"/>
          </p:cNvSpPr>
          <p:nvPr>
            <p:ph type="title"/>
          </p:nvPr>
        </p:nvSpPr>
        <p:spPr>
          <a:xfrm>
            <a:off x="0" y="10138"/>
            <a:ext cx="4037826" cy="6857995"/>
          </a:xfrm>
        </p:spPr>
        <p:txBody>
          <a:bodyPr vert="horz" lIns="91440" tIns="45720" rIns="91440" bIns="45720" rtlCol="0" anchor="ctr">
            <a:normAutofit/>
          </a:bodyPr>
          <a:lstStyle/>
          <a:p>
            <a:pPr algn="ctr"/>
            <a:r>
              <a:rPr lang="en-GB" sz="2800" dirty="0">
                <a:solidFill>
                  <a:schemeClr val="bg1"/>
                </a:solidFill>
                <a:latin typeface="Arial" panose="020B0604020202020204" pitchFamily="34" charset="0"/>
                <a:cs typeface="Arial" panose="020B0604020202020204" pitchFamily="34" charset="0"/>
              </a:rPr>
              <a:t>Conclusion.</a:t>
            </a:r>
            <a:endParaRPr lang="en-US" sz="2800" kern="1200" dirty="0">
              <a:solidFill>
                <a:schemeClr val="bg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A770B57-30C1-5E07-F127-43222286199A}"/>
              </a:ext>
            </a:extLst>
          </p:cNvPr>
          <p:cNvSpPr txBox="1"/>
          <p:nvPr/>
        </p:nvSpPr>
        <p:spPr>
          <a:xfrm>
            <a:off x="4367695" y="1069658"/>
            <a:ext cx="7357582" cy="1846659"/>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buNone/>
            </a:pPr>
            <a:r>
              <a:rPr lang="en-GB" b="1" dirty="0">
                <a:latin typeface="Arial" panose="020B0604020202020204" pitchFamily="34" charset="0"/>
                <a:cs typeface="Arial" panose="020B0604020202020204" pitchFamily="34" charset="0"/>
              </a:rPr>
              <a:t>Key Findings.</a:t>
            </a:r>
          </a:p>
          <a:p>
            <a:pPr>
              <a:buNone/>
            </a:pPr>
            <a:endParaRPr lang="en-GB" sz="1600"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Innovative asset-light business model.</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Strong global competitive position.</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Effective digital marketing strategy.</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Sustainable long-term growth potential.</a:t>
            </a:r>
          </a:p>
          <a:p>
            <a:pPr marL="285750" indent="-285750">
              <a:buFont typeface="Wingdings" panose="05000000000000000000" pitchFamily="2" charset="2"/>
              <a:buChar char="ü"/>
            </a:pPr>
            <a:r>
              <a:rPr lang="en-GB" sz="1600" dirty="0">
                <a:latin typeface="Arial" panose="020B0604020202020204" pitchFamily="34" charset="0"/>
                <a:cs typeface="Arial" panose="020B0604020202020204" pitchFamily="34" charset="0"/>
              </a:rPr>
              <a:t>Continuous innovation remains essential.</a:t>
            </a:r>
          </a:p>
        </p:txBody>
      </p:sp>
      <p:sp>
        <p:nvSpPr>
          <p:cNvPr id="7" name="TextBox 6">
            <a:extLst>
              <a:ext uri="{FF2B5EF4-FFF2-40B4-BE49-F238E27FC236}">
                <a16:creationId xmlns:a16="http://schemas.microsoft.com/office/drawing/2014/main" id="{C67208AA-7955-E4B4-D435-90C046B3FEDF}"/>
              </a:ext>
            </a:extLst>
          </p:cNvPr>
          <p:cNvSpPr txBox="1"/>
          <p:nvPr/>
        </p:nvSpPr>
        <p:spPr>
          <a:xfrm>
            <a:off x="4367696" y="3417509"/>
            <a:ext cx="7357581" cy="1846659"/>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buNone/>
            </a:pPr>
            <a:r>
              <a:rPr lang="en-GB" b="1" dirty="0">
                <a:latin typeface="Arial" panose="020B0604020202020204" pitchFamily="34" charset="0"/>
                <a:cs typeface="Arial" panose="020B0604020202020204" pitchFamily="34" charset="0"/>
              </a:rPr>
              <a:t>Final Statement.</a:t>
            </a:r>
          </a:p>
          <a:p>
            <a:pPr>
              <a:buNone/>
            </a:pPr>
            <a:endParaRPr lang="en-GB" sz="1600" dirty="0">
              <a:latin typeface="Arial" panose="020B0604020202020204" pitchFamily="34" charset="0"/>
              <a:cs typeface="Arial" panose="020B0604020202020204" pitchFamily="34" charset="0"/>
            </a:endParaRPr>
          </a:p>
          <a:p>
            <a:pPr>
              <a:buNone/>
            </a:pPr>
            <a:r>
              <a:rPr lang="en-GB" sz="1600" dirty="0">
                <a:latin typeface="Arial" panose="020B0604020202020204" pitchFamily="34" charset="0"/>
                <a:cs typeface="Arial" panose="020B0604020202020204" pitchFamily="34" charset="0"/>
              </a:rPr>
              <a:t>Airbnb has transformed the global hospitality industry by leveraging an innovative asset-light business model, advanced digital capabilities and authentic travel experiences, enabling the company to achieve sustainable growth, maintain a strong competitive advantage and continuously adapt to evolving customer needs in the global tourism market.</a:t>
            </a:r>
          </a:p>
        </p:txBody>
      </p:sp>
      <p:sp>
        <p:nvSpPr>
          <p:cNvPr id="8" name="TextBox 7">
            <a:extLst>
              <a:ext uri="{FF2B5EF4-FFF2-40B4-BE49-F238E27FC236}">
                <a16:creationId xmlns:a16="http://schemas.microsoft.com/office/drawing/2014/main" id="{32FFFC9B-B389-DF0A-5C9F-6C6ECCE5BB2B}"/>
              </a:ext>
            </a:extLst>
          </p:cNvPr>
          <p:cNvSpPr txBox="1"/>
          <p:nvPr/>
        </p:nvSpPr>
        <p:spPr>
          <a:xfrm>
            <a:off x="10015115" y="5341530"/>
            <a:ext cx="1710162" cy="338554"/>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r>
              <a:rPr lang="en-GB" sz="1600" dirty="0">
                <a:latin typeface="Arial" panose="020B0604020202020204" pitchFamily="34" charset="0"/>
                <a:cs typeface="Arial" panose="020B0604020202020204" pitchFamily="34" charset="0"/>
              </a:rPr>
              <a:t>(Source: Author)</a:t>
            </a:r>
          </a:p>
        </p:txBody>
      </p:sp>
      <p:pic>
        <p:nvPicPr>
          <p:cNvPr id="9" name="Picture 8">
            <a:hlinkClick r:id="rId3"/>
            <a:extLst>
              <a:ext uri="{FF2B5EF4-FFF2-40B4-BE49-F238E27FC236}">
                <a16:creationId xmlns:a16="http://schemas.microsoft.com/office/drawing/2014/main" id="{F01043D5-0004-447A-B081-57B91593066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976" y="5607005"/>
            <a:ext cx="1155229" cy="1155229"/>
          </a:xfrm>
          <a:prstGeom prst="rect">
            <a:avLst/>
          </a:prstGeom>
          <a:ln>
            <a:noFill/>
          </a:ln>
          <a:effectLst>
            <a:softEdge rad="112500"/>
          </a:effectLst>
        </p:spPr>
      </p:pic>
      <p:pic>
        <p:nvPicPr>
          <p:cNvPr id="5" name="Picture 4">
            <a:hlinkClick r:id="rId5"/>
            <a:extLst>
              <a:ext uri="{FF2B5EF4-FFF2-40B4-BE49-F238E27FC236}">
                <a16:creationId xmlns:a16="http://schemas.microsoft.com/office/drawing/2014/main" id="{B95F9786-4B53-DFD1-13B0-56BF486042A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256286" y="5606840"/>
            <a:ext cx="1534658" cy="1023107"/>
          </a:xfrm>
          <a:prstGeom prst="rect">
            <a:avLst/>
          </a:prstGeom>
        </p:spPr>
      </p:pic>
    </p:spTree>
    <p:extLst>
      <p:ext uri="{BB962C8B-B14F-4D97-AF65-F5344CB8AC3E}">
        <p14:creationId xmlns:p14="http://schemas.microsoft.com/office/powerpoint/2010/main" val="4066045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7" grpId="0" animBg="1"/>
      <p:bldP spid="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C4912A-DD9B-F2B2-FAB8-DFBBFDAE0041}"/>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84EF142-65DD-0EB2-E0BA-FFB1DD8375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AEF17025-4B58-9A51-C1CA-CD4A963B78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4C5673D-93A3-C28E-C44D-CB0860E2F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4E92D78-1F59-5797-9749-DE4B0E253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9E6080C-3662-B6D8-7CD7-5CD4075BC3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98D5A28C-9916-749F-EEAE-92633E5858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CC412239-656C-AD56-9F75-86909ED91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69FB47-4547-0F7B-5068-D3D42CE84423}"/>
              </a:ext>
            </a:extLst>
          </p:cNvPr>
          <p:cNvSpPr>
            <a:spLocks noGrp="1"/>
          </p:cNvSpPr>
          <p:nvPr>
            <p:ph type="title"/>
          </p:nvPr>
        </p:nvSpPr>
        <p:spPr>
          <a:xfrm>
            <a:off x="-1" y="10138"/>
            <a:ext cx="4037827" cy="6857995"/>
          </a:xfrm>
        </p:spPr>
        <p:txBody>
          <a:bodyPr vert="horz" lIns="91440" tIns="45720" rIns="91440" bIns="45720" rtlCol="0" anchor="ctr">
            <a:normAutofit/>
          </a:bodyPr>
          <a:lstStyle/>
          <a:p>
            <a:pPr algn="ctr"/>
            <a:r>
              <a:rPr lang="en-GB" sz="2800" dirty="0">
                <a:solidFill>
                  <a:schemeClr val="bg1"/>
                </a:solidFill>
                <a:latin typeface="Arial" panose="020B0604020202020204" pitchFamily="34" charset="0"/>
                <a:cs typeface="Arial" panose="020B0604020202020204" pitchFamily="34" charset="0"/>
              </a:rPr>
              <a:t>References.</a:t>
            </a:r>
            <a:endParaRPr lang="en-US" sz="2800" kern="1200" dirty="0">
              <a:solidFill>
                <a:schemeClr val="bg1"/>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28BBD3ED-4570-EABA-A4D1-05A39C3CB300}"/>
              </a:ext>
            </a:extLst>
          </p:cNvPr>
          <p:cNvSpPr txBox="1"/>
          <p:nvPr/>
        </p:nvSpPr>
        <p:spPr>
          <a:xfrm>
            <a:off x="4134801" y="403688"/>
            <a:ext cx="7960223" cy="6401753"/>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marL="171450" indent="-171450">
              <a:buFont typeface="Arial" panose="020B0604020202020204" pitchFamily="34" charset="0"/>
              <a:buChar char="•"/>
            </a:pPr>
            <a:r>
              <a:rPr lang="en-GB" sz="1050" dirty="0">
                <a:solidFill>
                  <a:schemeClr val="bg1"/>
                </a:solidFill>
                <a:latin typeface="Arial" panose="020B0604020202020204" pitchFamily="34" charset="0"/>
                <a:cs typeface="Arial" panose="020B0604020202020204" pitchFamily="34" charset="0"/>
              </a:rPr>
              <a:t>Airbnb (2024a) Annual Report 2024. Available at: </a:t>
            </a:r>
            <a:r>
              <a:rPr lang="en-GB" sz="1050" dirty="0">
                <a:solidFill>
                  <a:schemeClr val="bg1"/>
                </a:solidFill>
                <a:latin typeface="Arial" panose="020B0604020202020204" pitchFamily="34" charset="0"/>
                <a:cs typeface="Arial" panose="020B0604020202020204" pitchFamily="34" charset="0"/>
                <a:hlinkClick r:id="rId3"/>
              </a:rPr>
              <a:t>https://investors.airbnb.com/financials/sec-filings/sec-filings-details/default.aspx?FilingId=17283799</a:t>
            </a:r>
            <a:r>
              <a:rPr lang="en-GB" sz="1050" dirty="0">
                <a:solidFill>
                  <a:schemeClr val="bg1"/>
                </a:solidFill>
                <a:latin typeface="Arial" panose="020B0604020202020204" pitchFamily="34" charset="0"/>
                <a:cs typeface="Arial" panose="020B0604020202020204" pitchFamily="34" charset="0"/>
              </a:rPr>
              <a:t>  (Accessed: 12 July 2026).</a:t>
            </a:r>
          </a:p>
          <a:p>
            <a:pPr marL="171450" indent="-171450">
              <a:buFont typeface="Arial" panose="020B0604020202020204" pitchFamily="34" charset="0"/>
              <a:buChar char="•"/>
            </a:pPr>
            <a:endParaRPr lang="en-GB" sz="105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dirty="0">
                <a:solidFill>
                  <a:schemeClr val="bg1"/>
                </a:solidFill>
                <a:latin typeface="Arial" panose="020B0604020202020204" pitchFamily="34" charset="0"/>
                <a:cs typeface="Arial" panose="020B0604020202020204" pitchFamily="34" charset="0"/>
              </a:rPr>
              <a:t>Airbnb (2024b) About Airbnb. Available at: </a:t>
            </a:r>
            <a:r>
              <a:rPr lang="en-GB" sz="1050" dirty="0">
                <a:solidFill>
                  <a:schemeClr val="bg1"/>
                </a:solidFill>
                <a:latin typeface="Arial" panose="020B0604020202020204" pitchFamily="34" charset="0"/>
                <a:cs typeface="Arial" panose="020B0604020202020204" pitchFamily="34" charset="0"/>
                <a:hlinkClick r:id="rId4"/>
              </a:rPr>
              <a:t>https://news.airbnb.com/en-uk/about-us/</a:t>
            </a:r>
            <a:r>
              <a:rPr lang="en-GB" sz="1050" dirty="0">
                <a:solidFill>
                  <a:schemeClr val="bg1"/>
                </a:solidFill>
                <a:latin typeface="Arial" panose="020B0604020202020204" pitchFamily="34" charset="0"/>
                <a:cs typeface="Arial" panose="020B0604020202020204" pitchFamily="34" charset="0"/>
              </a:rPr>
              <a:t>   (Accessed: 12 July 2026).</a:t>
            </a:r>
          </a:p>
          <a:p>
            <a:pPr marL="171450" indent="-171450">
              <a:buFont typeface="Arial" panose="020B0604020202020204" pitchFamily="34" charset="0"/>
              <a:buChar char="•"/>
            </a:pPr>
            <a:endParaRPr lang="en-GB" sz="105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dirty="0">
                <a:solidFill>
                  <a:schemeClr val="bg1"/>
                </a:solidFill>
                <a:latin typeface="Arial" panose="020B0604020202020204" pitchFamily="34" charset="0"/>
                <a:cs typeface="Arial" panose="020B0604020202020204" pitchFamily="34" charset="0"/>
              </a:rPr>
              <a:t>Booking.com (2024) Fast Facts. Available at: </a:t>
            </a:r>
            <a:r>
              <a:rPr lang="en-GB" sz="1050" dirty="0">
                <a:solidFill>
                  <a:schemeClr val="bg1"/>
                </a:solidFill>
                <a:latin typeface="Arial" panose="020B0604020202020204" pitchFamily="34" charset="0"/>
                <a:cs typeface="Arial" panose="020B0604020202020204" pitchFamily="34" charset="0"/>
                <a:hlinkClick r:id="rId5"/>
              </a:rPr>
              <a:t>https://news.booking.com/fast-facts/</a:t>
            </a:r>
            <a:r>
              <a:rPr lang="en-GB" sz="1050" dirty="0">
                <a:solidFill>
                  <a:schemeClr val="bg1"/>
                </a:solidFill>
                <a:latin typeface="Arial" panose="020B0604020202020204" pitchFamily="34" charset="0"/>
                <a:cs typeface="Arial" panose="020B0604020202020204" pitchFamily="34" charset="0"/>
              </a:rPr>
              <a:t>  (Accessed: 12 July 2026).</a:t>
            </a:r>
          </a:p>
          <a:p>
            <a:pPr marL="171450" indent="-171450">
              <a:buFont typeface="Arial" panose="020B0604020202020204" pitchFamily="34" charset="0"/>
              <a:buChar char="•"/>
            </a:pPr>
            <a:endParaRPr lang="en-GB" sz="105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dirty="0">
                <a:solidFill>
                  <a:schemeClr val="bg1"/>
                </a:solidFill>
                <a:latin typeface="Arial" panose="020B0604020202020204" pitchFamily="34" charset="0"/>
                <a:cs typeface="Arial" panose="020B0604020202020204" pitchFamily="34" charset="0"/>
              </a:rPr>
              <a:t>Cusumano, M.A., </a:t>
            </a:r>
            <a:r>
              <a:rPr lang="en-GB" sz="1050" dirty="0" err="1">
                <a:solidFill>
                  <a:schemeClr val="bg1"/>
                </a:solidFill>
                <a:latin typeface="Arial" panose="020B0604020202020204" pitchFamily="34" charset="0"/>
                <a:cs typeface="Arial" panose="020B0604020202020204" pitchFamily="34" charset="0"/>
              </a:rPr>
              <a:t>Gawer</a:t>
            </a:r>
            <a:r>
              <a:rPr lang="en-GB" sz="1050" dirty="0">
                <a:solidFill>
                  <a:schemeClr val="bg1"/>
                </a:solidFill>
                <a:latin typeface="Arial" panose="020B0604020202020204" pitchFamily="34" charset="0"/>
                <a:cs typeface="Arial" panose="020B0604020202020204" pitchFamily="34" charset="0"/>
              </a:rPr>
              <a:t>, A. and </a:t>
            </a:r>
            <a:r>
              <a:rPr lang="en-GB" sz="1050" dirty="0" err="1">
                <a:solidFill>
                  <a:schemeClr val="bg1"/>
                </a:solidFill>
                <a:latin typeface="Arial" panose="020B0604020202020204" pitchFamily="34" charset="0"/>
                <a:cs typeface="Arial" panose="020B0604020202020204" pitchFamily="34" charset="0"/>
              </a:rPr>
              <a:t>Yoffie</a:t>
            </a:r>
            <a:r>
              <a:rPr lang="en-GB" sz="1050" dirty="0">
                <a:solidFill>
                  <a:schemeClr val="bg1"/>
                </a:solidFill>
                <a:latin typeface="Arial" panose="020B0604020202020204" pitchFamily="34" charset="0"/>
                <a:cs typeface="Arial" panose="020B0604020202020204" pitchFamily="34" charset="0"/>
              </a:rPr>
              <a:t>, D.B. (2019) The Business of Platforms: Strategy in the Age of Digital Competition, Innovation, and Power. New York: Harper Business.</a:t>
            </a:r>
          </a:p>
          <a:p>
            <a:pPr marL="171450" indent="-171450">
              <a:buFont typeface="Arial" panose="020B0604020202020204" pitchFamily="34" charset="0"/>
              <a:buChar char="•"/>
            </a:pPr>
            <a:endParaRPr lang="en-GB" sz="105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dirty="0">
                <a:solidFill>
                  <a:schemeClr val="bg1"/>
                </a:solidFill>
                <a:latin typeface="Arial" panose="020B0604020202020204" pitchFamily="34" charset="0"/>
                <a:cs typeface="Arial" panose="020B0604020202020204" pitchFamily="34" charset="0"/>
              </a:rPr>
              <a:t>Gürel, E. and Tat, M. (2017) 'SWOT analysis: A theoretical review', Journal of International Social Research, 10(51), pp. 994–1006. Available at: </a:t>
            </a:r>
            <a:r>
              <a:rPr lang="en-GB" sz="1050" dirty="0">
                <a:solidFill>
                  <a:schemeClr val="bg1"/>
                </a:solidFill>
                <a:latin typeface="Arial" panose="020B0604020202020204" pitchFamily="34" charset="0"/>
                <a:cs typeface="Arial" panose="020B0604020202020204" pitchFamily="34" charset="0"/>
                <a:hlinkClick r:id="rId6"/>
              </a:rPr>
              <a:t>https://www.sosyalarastirmalar.com/articles/swot-analysis-a-theoretical-review.pdf</a:t>
            </a:r>
            <a:r>
              <a:rPr lang="en-GB" sz="1050" dirty="0">
                <a:solidFill>
                  <a:schemeClr val="bg1"/>
                </a:solidFill>
                <a:latin typeface="Arial" panose="020B0604020202020204" pitchFamily="34" charset="0"/>
                <a:cs typeface="Arial" panose="020B0604020202020204" pitchFamily="34" charset="0"/>
              </a:rPr>
              <a:t>  (Accessed: 12 July 2026).</a:t>
            </a:r>
          </a:p>
          <a:p>
            <a:pPr marL="171450" indent="-171450">
              <a:buFont typeface="Arial" panose="020B0604020202020204" pitchFamily="34" charset="0"/>
              <a:buChar char="•"/>
            </a:pPr>
            <a:endParaRPr lang="en-GB" sz="105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dirty="0">
                <a:solidFill>
                  <a:schemeClr val="bg1"/>
                </a:solidFill>
                <a:latin typeface="Arial" panose="020B0604020202020204" pitchFamily="34" charset="0"/>
                <a:cs typeface="Arial" panose="020B0604020202020204" pitchFamily="34" charset="0"/>
              </a:rPr>
              <a:t>Guttentag, D. (2019) 'Progress on Airbnb: A literature review', Journal of Hospitality and Tourism Technology, 10(4), pp. 814–844. Available at: </a:t>
            </a:r>
            <a:r>
              <a:rPr lang="en-GB" sz="1050" dirty="0">
                <a:solidFill>
                  <a:schemeClr val="bg1"/>
                </a:solidFill>
                <a:latin typeface="Arial" panose="020B0604020202020204" pitchFamily="34" charset="0"/>
                <a:cs typeface="Arial" panose="020B0604020202020204" pitchFamily="34" charset="0"/>
                <a:hlinkClick r:id="rId7"/>
              </a:rPr>
              <a:t>https://www.emerald.com/insight/content/doi/10.1108/JHTT-08-2018-0075/full/html</a:t>
            </a:r>
            <a:r>
              <a:rPr lang="en-GB" sz="1050" dirty="0">
                <a:solidFill>
                  <a:schemeClr val="bg1"/>
                </a:solidFill>
                <a:latin typeface="Arial" panose="020B0604020202020204" pitchFamily="34" charset="0"/>
                <a:cs typeface="Arial" panose="020B0604020202020204" pitchFamily="34" charset="0"/>
              </a:rPr>
              <a:t>  (Accessed: 12 July 2026).</a:t>
            </a:r>
          </a:p>
          <a:p>
            <a:pPr marL="171450" indent="-171450">
              <a:buFont typeface="Arial" panose="020B0604020202020204" pitchFamily="34" charset="0"/>
              <a:buChar char="•"/>
            </a:pPr>
            <a:endParaRPr lang="en-GB" sz="105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dirty="0">
                <a:solidFill>
                  <a:schemeClr val="bg1"/>
                </a:solidFill>
                <a:latin typeface="Arial" panose="020B0604020202020204" pitchFamily="34" charset="0"/>
                <a:cs typeface="Arial" panose="020B0604020202020204" pitchFamily="34" charset="0"/>
              </a:rPr>
              <a:t>Hilton (2024) About Hilton. Available at: </a:t>
            </a:r>
            <a:r>
              <a:rPr lang="en-GB" sz="1050" dirty="0">
                <a:solidFill>
                  <a:schemeClr val="bg1"/>
                </a:solidFill>
                <a:latin typeface="Arial" panose="020B0604020202020204" pitchFamily="34" charset="0"/>
                <a:cs typeface="Arial" panose="020B0604020202020204" pitchFamily="34" charset="0"/>
                <a:hlinkClick r:id="rId8"/>
              </a:rPr>
              <a:t>https://stories.hilton.com/</a:t>
            </a:r>
            <a:r>
              <a:rPr lang="en-GB" sz="1050" dirty="0">
                <a:solidFill>
                  <a:schemeClr val="bg1"/>
                </a:solidFill>
                <a:latin typeface="Arial" panose="020B0604020202020204" pitchFamily="34" charset="0"/>
                <a:cs typeface="Arial" panose="020B0604020202020204" pitchFamily="34" charset="0"/>
              </a:rPr>
              <a:t>   (Accessed: 12 July 2026).</a:t>
            </a:r>
          </a:p>
          <a:p>
            <a:pPr marL="171450" indent="-171450">
              <a:buFont typeface="Arial" panose="020B0604020202020204" pitchFamily="34" charset="0"/>
              <a:buChar char="•"/>
            </a:pPr>
            <a:endParaRPr lang="en-GB" sz="105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dirty="0">
                <a:solidFill>
                  <a:schemeClr val="bg1"/>
                </a:solidFill>
                <a:latin typeface="Arial" panose="020B0604020202020204" pitchFamily="34" charset="0"/>
                <a:cs typeface="Arial" panose="020B0604020202020204" pitchFamily="34" charset="0"/>
              </a:rPr>
              <a:t>Kotler, P., Keller, K.L. and Chernev, A. (2022) Marketing Management. 16th Global </a:t>
            </a:r>
            <a:r>
              <a:rPr lang="en-GB" sz="1050" dirty="0" err="1">
                <a:solidFill>
                  <a:schemeClr val="bg1"/>
                </a:solidFill>
                <a:latin typeface="Arial" panose="020B0604020202020204" pitchFamily="34" charset="0"/>
                <a:cs typeface="Arial" panose="020B0604020202020204" pitchFamily="34" charset="0"/>
              </a:rPr>
              <a:t>edn</a:t>
            </a:r>
            <a:r>
              <a:rPr lang="en-GB" sz="1050" dirty="0">
                <a:solidFill>
                  <a:schemeClr val="bg1"/>
                </a:solidFill>
                <a:latin typeface="Arial" panose="020B0604020202020204" pitchFamily="34" charset="0"/>
                <a:cs typeface="Arial" panose="020B0604020202020204" pitchFamily="34" charset="0"/>
              </a:rPr>
              <a:t>. Harlow: Pearson.</a:t>
            </a:r>
          </a:p>
          <a:p>
            <a:pPr marL="171450" indent="-171450">
              <a:buFont typeface="Arial" panose="020B0604020202020204" pitchFamily="34" charset="0"/>
              <a:buChar char="•"/>
            </a:pPr>
            <a:endParaRPr lang="en-GB" sz="105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dirty="0">
                <a:solidFill>
                  <a:schemeClr val="bg1"/>
                </a:solidFill>
                <a:latin typeface="Arial" panose="020B0604020202020204" pitchFamily="34" charset="0"/>
                <a:cs typeface="Arial" panose="020B0604020202020204" pitchFamily="34" charset="0"/>
              </a:rPr>
              <a:t>Marriott International (2024) About Marriott International. Available at: </a:t>
            </a:r>
            <a:r>
              <a:rPr lang="en-GB" sz="1050" dirty="0">
                <a:solidFill>
                  <a:schemeClr val="bg1"/>
                </a:solidFill>
                <a:latin typeface="Arial" panose="020B0604020202020204" pitchFamily="34" charset="0"/>
                <a:cs typeface="Arial" panose="020B0604020202020204" pitchFamily="34" charset="0"/>
                <a:hlinkClick r:id="rId9"/>
              </a:rPr>
              <a:t>https://www.marriott.com/default.mi</a:t>
            </a:r>
            <a:r>
              <a:rPr lang="en-GB" sz="1050" dirty="0">
                <a:solidFill>
                  <a:schemeClr val="bg1"/>
                </a:solidFill>
                <a:latin typeface="Arial" panose="020B0604020202020204" pitchFamily="34" charset="0"/>
                <a:cs typeface="Arial" panose="020B0604020202020204" pitchFamily="34" charset="0"/>
              </a:rPr>
              <a:t>  (Accessed: 12 July 2026).</a:t>
            </a:r>
          </a:p>
          <a:p>
            <a:pPr marL="171450" indent="-171450">
              <a:buFont typeface="Arial" panose="020B0604020202020204" pitchFamily="34" charset="0"/>
              <a:buChar char="•"/>
            </a:pPr>
            <a:endParaRPr lang="en-GB" sz="105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dirty="0">
                <a:latin typeface="Arial" panose="020B0604020202020204" pitchFamily="34" charset="0"/>
                <a:cs typeface="Arial" panose="020B0604020202020204" pitchFamily="34" charset="0"/>
              </a:rPr>
              <a:t>Porter, M.E. and Strategy, C., (1980) Techniques for </a:t>
            </a:r>
            <a:r>
              <a:rPr lang="en-GB" sz="1050" dirty="0" err="1">
                <a:latin typeface="Arial" panose="020B0604020202020204" pitchFamily="34" charset="0"/>
                <a:cs typeface="Arial" panose="020B0604020202020204" pitchFamily="34" charset="0"/>
              </a:rPr>
              <a:t>analyzing</a:t>
            </a:r>
            <a:r>
              <a:rPr lang="en-GB" sz="1050" dirty="0">
                <a:latin typeface="Arial" panose="020B0604020202020204" pitchFamily="34" charset="0"/>
                <a:cs typeface="Arial" panose="020B0604020202020204" pitchFamily="34" charset="0"/>
              </a:rPr>
              <a:t> industries and competitors. </a:t>
            </a:r>
            <a:r>
              <a:rPr lang="en-GB" sz="1050" i="1" dirty="0">
                <a:latin typeface="Arial" panose="020B0604020202020204" pitchFamily="34" charset="0"/>
                <a:cs typeface="Arial" panose="020B0604020202020204" pitchFamily="34" charset="0"/>
              </a:rPr>
              <a:t>Competitive Strategy. New York: Free</a:t>
            </a:r>
            <a:r>
              <a:rPr lang="en-GB" sz="1050" dirty="0">
                <a:latin typeface="Arial" panose="020B0604020202020204" pitchFamily="34" charset="0"/>
                <a:cs typeface="Arial" panose="020B0604020202020204" pitchFamily="34" charset="0"/>
              </a:rPr>
              <a:t>, </a:t>
            </a:r>
            <a:r>
              <a:rPr lang="en-GB" sz="1050" i="1" dirty="0">
                <a:latin typeface="Arial" panose="020B0604020202020204" pitchFamily="34" charset="0"/>
                <a:cs typeface="Arial" panose="020B0604020202020204" pitchFamily="34" charset="0"/>
              </a:rPr>
              <a:t>1</a:t>
            </a:r>
            <a:r>
              <a:rPr lang="en-GB" sz="1050" dirty="0">
                <a:latin typeface="Arial" panose="020B0604020202020204" pitchFamily="34" charset="0"/>
                <a:cs typeface="Arial" panose="020B0604020202020204" pitchFamily="34" charset="0"/>
              </a:rPr>
              <a:t>, p.76.</a:t>
            </a:r>
            <a:r>
              <a:rPr lang="en-GB" sz="1050" dirty="0">
                <a:solidFill>
                  <a:schemeClr val="bg1"/>
                </a:solidFill>
                <a:latin typeface="Arial" panose="020B0604020202020204" pitchFamily="34" charset="0"/>
                <a:cs typeface="Arial" panose="020B0604020202020204" pitchFamily="34" charset="0"/>
              </a:rPr>
              <a:t>.</a:t>
            </a:r>
          </a:p>
          <a:p>
            <a:pPr marL="171450" indent="-171450">
              <a:buFont typeface="Arial" panose="020B0604020202020204" pitchFamily="34" charset="0"/>
              <a:buChar char="•"/>
            </a:pPr>
            <a:endParaRPr lang="en-GB" sz="105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Schumpeter, J</a:t>
            </a:r>
            <a:r>
              <a:rPr lang="en-GB" sz="1100">
                <a:latin typeface="Arial" panose="020B0604020202020204" pitchFamily="34" charset="0"/>
                <a:cs typeface="Arial" panose="020B0604020202020204" pitchFamily="34" charset="0"/>
              </a:rPr>
              <a:t>., (1934) </a:t>
            </a:r>
            <a:r>
              <a:rPr lang="en-GB" sz="1100" dirty="0">
                <a:latin typeface="Arial" panose="020B0604020202020204" pitchFamily="34" charset="0"/>
                <a:cs typeface="Arial" panose="020B0604020202020204" pitchFamily="34" charset="0"/>
              </a:rPr>
              <a:t>The theory of economic development Harvard University Press. </a:t>
            </a:r>
            <a:r>
              <a:rPr lang="en-GB" sz="1100" i="1" dirty="0">
                <a:latin typeface="Arial" panose="020B0604020202020204" pitchFamily="34" charset="0"/>
                <a:cs typeface="Arial" panose="020B0604020202020204" pitchFamily="34" charset="0"/>
              </a:rPr>
              <a:t>Cambridge, MA</a:t>
            </a:r>
            <a:r>
              <a:rPr lang="en-GB" sz="1100" dirty="0">
                <a:latin typeface="Arial" panose="020B0604020202020204" pitchFamily="34" charset="0"/>
                <a:cs typeface="Arial" panose="020B0604020202020204" pitchFamily="34" charset="0"/>
              </a:rPr>
              <a:t>.</a:t>
            </a:r>
            <a:r>
              <a:rPr lang="en-GB" sz="1100" dirty="0">
                <a:solidFill>
                  <a:schemeClr val="bg1"/>
                </a:solidFill>
                <a:latin typeface="Arial" panose="020B0604020202020204" pitchFamily="34" charset="0"/>
                <a:cs typeface="Arial" panose="020B0604020202020204" pitchFamily="34" charset="0"/>
              </a:rPr>
              <a:t>.</a:t>
            </a:r>
          </a:p>
          <a:p>
            <a:pPr marL="171450" indent="-171450">
              <a:buFont typeface="Arial" panose="020B0604020202020204" pitchFamily="34" charset="0"/>
              <a:buChar char="•"/>
            </a:pPr>
            <a:endParaRPr lang="en-GB" sz="105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dirty="0">
                <a:solidFill>
                  <a:schemeClr val="bg1"/>
                </a:solidFill>
                <a:latin typeface="Arial" panose="020B0604020202020204" pitchFamily="34" charset="0"/>
                <a:cs typeface="Arial" panose="020B0604020202020204" pitchFamily="34" charset="0"/>
              </a:rPr>
              <a:t>Solomon, M.R., Marshall, G.W. and Stuart, E.W. (2022) Marketing: Real People, Real Choices. 11th Global </a:t>
            </a:r>
            <a:r>
              <a:rPr lang="en-GB" sz="1050" dirty="0" err="1">
                <a:solidFill>
                  <a:schemeClr val="bg1"/>
                </a:solidFill>
                <a:latin typeface="Arial" panose="020B0604020202020204" pitchFamily="34" charset="0"/>
                <a:cs typeface="Arial" panose="020B0604020202020204" pitchFamily="34" charset="0"/>
              </a:rPr>
              <a:t>edn</a:t>
            </a:r>
            <a:r>
              <a:rPr lang="en-GB" sz="1050" dirty="0">
                <a:solidFill>
                  <a:schemeClr val="bg1"/>
                </a:solidFill>
                <a:latin typeface="Arial" panose="020B0604020202020204" pitchFamily="34" charset="0"/>
                <a:cs typeface="Arial" panose="020B0604020202020204" pitchFamily="34" charset="0"/>
              </a:rPr>
              <a:t>. Harlow: Pearson.</a:t>
            </a:r>
          </a:p>
          <a:p>
            <a:pPr marL="171450" indent="-171450">
              <a:buFont typeface="Arial" panose="020B0604020202020204" pitchFamily="34" charset="0"/>
              <a:buChar char="•"/>
            </a:pPr>
            <a:endParaRPr lang="en-GB" sz="105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dirty="0"/>
              <a:t>Teece, D.J. (2018) 'Business models and dynamic capabilities', </a:t>
            </a:r>
            <a:r>
              <a:rPr lang="en-GB" sz="1050" i="1" dirty="0"/>
              <a:t>Long Range Planning</a:t>
            </a:r>
            <a:r>
              <a:rPr lang="en-GB" sz="1050" dirty="0"/>
              <a:t>, 51(1), pp. 40–49. Available at: </a:t>
            </a:r>
            <a:r>
              <a:rPr lang="en-GB" sz="1050" dirty="0">
                <a:hlinkClick r:id="rId10"/>
              </a:rPr>
              <a:t>https://www.sciencedirect.com/science/article/pii/S0024630117302868</a:t>
            </a:r>
            <a:r>
              <a:rPr lang="en-GB" sz="1050" dirty="0"/>
              <a:t> (Accessed: 12 July 2026</a:t>
            </a:r>
            <a:r>
              <a:rPr lang="en-GB" sz="1050" dirty="0">
                <a:solidFill>
                  <a:schemeClr val="bg1"/>
                </a:solidFill>
                <a:latin typeface="Arial" panose="020B0604020202020204" pitchFamily="34" charset="0"/>
                <a:cs typeface="Arial" panose="020B0604020202020204" pitchFamily="34" charset="0"/>
              </a:rPr>
              <a:t>).</a:t>
            </a:r>
          </a:p>
          <a:p>
            <a:pPr marL="171450" indent="-171450">
              <a:buFont typeface="Arial" panose="020B0604020202020204" pitchFamily="34" charset="0"/>
              <a:buChar char="•"/>
            </a:pPr>
            <a:endParaRPr lang="en-GB" sz="105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dirty="0">
                <a:solidFill>
                  <a:schemeClr val="bg1"/>
                </a:solidFill>
                <a:latin typeface="Arial" panose="020B0604020202020204" pitchFamily="34" charset="0"/>
                <a:cs typeface="Arial" panose="020B0604020202020204" pitchFamily="34" charset="0"/>
              </a:rPr>
              <a:t>Vrbo (2024) Official Website. Available at: </a:t>
            </a:r>
            <a:r>
              <a:rPr lang="en-GB" sz="1050" dirty="0">
                <a:solidFill>
                  <a:schemeClr val="bg1"/>
                </a:solidFill>
                <a:latin typeface="Arial" panose="020B0604020202020204" pitchFamily="34" charset="0"/>
                <a:cs typeface="Arial" panose="020B0604020202020204" pitchFamily="34" charset="0"/>
                <a:hlinkClick r:id="rId11"/>
              </a:rPr>
              <a:t>https://www.vrbo.com/</a:t>
            </a:r>
            <a:r>
              <a:rPr lang="en-GB" sz="1050" dirty="0">
                <a:solidFill>
                  <a:schemeClr val="bg1"/>
                </a:solidFill>
                <a:latin typeface="Arial" panose="020B0604020202020204" pitchFamily="34" charset="0"/>
                <a:cs typeface="Arial" panose="020B0604020202020204" pitchFamily="34" charset="0"/>
              </a:rPr>
              <a:t>  (Accessed: 12 July 2026).</a:t>
            </a:r>
          </a:p>
          <a:p>
            <a:pPr marL="171450" indent="-171450">
              <a:buFont typeface="Arial" panose="020B0604020202020204" pitchFamily="34" charset="0"/>
              <a:buChar char="•"/>
            </a:pPr>
            <a:endParaRPr lang="en-GB" sz="105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dirty="0">
                <a:solidFill>
                  <a:schemeClr val="bg1"/>
                </a:solidFill>
                <a:latin typeface="Arial" panose="020B0604020202020204" pitchFamily="34" charset="0"/>
                <a:cs typeface="Arial" panose="020B0604020202020204" pitchFamily="34" charset="0"/>
              </a:rPr>
              <a:t>Zervas, G., </a:t>
            </a:r>
            <a:r>
              <a:rPr lang="en-GB" sz="1050" dirty="0" err="1">
                <a:solidFill>
                  <a:schemeClr val="bg1"/>
                </a:solidFill>
                <a:latin typeface="Arial" panose="020B0604020202020204" pitchFamily="34" charset="0"/>
                <a:cs typeface="Arial" panose="020B0604020202020204" pitchFamily="34" charset="0"/>
              </a:rPr>
              <a:t>Proserpio</a:t>
            </a:r>
            <a:r>
              <a:rPr lang="en-GB" sz="1050" dirty="0">
                <a:solidFill>
                  <a:schemeClr val="bg1"/>
                </a:solidFill>
                <a:latin typeface="Arial" panose="020B0604020202020204" pitchFamily="34" charset="0"/>
                <a:cs typeface="Arial" panose="020B0604020202020204" pitchFamily="34" charset="0"/>
              </a:rPr>
              <a:t>, D. and Byers, J.W. (2017) 'The rise of the sharing economy: Estimating the impact of Airbnb on the hotel industry', Journal of Marketing Research, 54(5), pp. 687–705. Available at: </a:t>
            </a:r>
            <a:r>
              <a:rPr lang="en-GB" sz="1050" dirty="0">
                <a:solidFill>
                  <a:schemeClr val="bg1"/>
                </a:solidFill>
                <a:latin typeface="Arial" panose="020B0604020202020204" pitchFamily="34" charset="0"/>
                <a:cs typeface="Arial" panose="020B0604020202020204" pitchFamily="34" charset="0"/>
                <a:hlinkClick r:id="rId12"/>
              </a:rPr>
              <a:t>https://people.bu.edu/zg/publications/airbnb.pdf</a:t>
            </a:r>
            <a:r>
              <a:rPr lang="en-GB" sz="1050" dirty="0">
                <a:solidFill>
                  <a:schemeClr val="bg1"/>
                </a:solidFill>
                <a:latin typeface="Arial" panose="020B0604020202020204" pitchFamily="34" charset="0"/>
                <a:cs typeface="Arial" panose="020B0604020202020204" pitchFamily="34" charset="0"/>
              </a:rPr>
              <a:t>  (Accessed: 12 July 2026).</a:t>
            </a:r>
          </a:p>
        </p:txBody>
      </p:sp>
      <p:pic>
        <p:nvPicPr>
          <p:cNvPr id="6" name="Picture 5">
            <a:hlinkClick r:id="rId13"/>
            <a:extLst>
              <a:ext uri="{FF2B5EF4-FFF2-40B4-BE49-F238E27FC236}">
                <a16:creationId xmlns:a16="http://schemas.microsoft.com/office/drawing/2014/main" id="{6D4AB12F-5805-974B-0C16-37F3FD628C37}"/>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96976" y="5607005"/>
            <a:ext cx="1155229" cy="1155229"/>
          </a:xfrm>
          <a:prstGeom prst="rect">
            <a:avLst/>
          </a:prstGeom>
          <a:ln>
            <a:noFill/>
          </a:ln>
          <a:effectLst>
            <a:softEdge rad="112500"/>
          </a:effectLst>
        </p:spPr>
      </p:pic>
      <p:pic>
        <p:nvPicPr>
          <p:cNvPr id="4" name="Picture 3">
            <a:hlinkClick r:id="rId15"/>
            <a:extLst>
              <a:ext uri="{FF2B5EF4-FFF2-40B4-BE49-F238E27FC236}">
                <a16:creationId xmlns:a16="http://schemas.microsoft.com/office/drawing/2014/main" id="{9C4B7ECA-6A5D-4D85-B304-9D3DA1D7676F}"/>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2256286" y="5606840"/>
            <a:ext cx="1534658" cy="1023107"/>
          </a:xfrm>
          <a:prstGeom prst="rect">
            <a:avLst/>
          </a:prstGeom>
        </p:spPr>
      </p:pic>
    </p:spTree>
    <p:extLst>
      <p:ext uri="{BB962C8B-B14F-4D97-AF65-F5344CB8AC3E}">
        <p14:creationId xmlns:p14="http://schemas.microsoft.com/office/powerpoint/2010/main" val="3845827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Parallax</Template>
  <TotalTime>850</TotalTime>
  <Words>2548</Words>
  <Application>Microsoft Office PowerPoint</Application>
  <PresentationFormat>Widescreen</PresentationFormat>
  <Paragraphs>346</Paragraphs>
  <Slides>13</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Aptos Display</vt:lpstr>
      <vt:lpstr>Arial</vt:lpstr>
      <vt:lpstr>Calibri</vt:lpstr>
      <vt:lpstr>Wingdings</vt:lpstr>
      <vt:lpstr>Office Theme</vt:lpstr>
      <vt:lpstr>Entrepreneurial Business Plan Presentation.</vt:lpstr>
      <vt:lpstr>Business Overview.</vt:lpstr>
      <vt:lpstr>PowerPoint Presentation</vt:lpstr>
      <vt:lpstr>PowerPoint Presentation</vt:lpstr>
      <vt:lpstr>SWOT Analysis of Airbnb Inc.</vt:lpstr>
      <vt:lpstr>Competitor Analysis.</vt:lpstr>
      <vt:lpstr>Market Segmentation.</vt:lpstr>
      <vt:lpstr>Marketing Mix (4Ps).</vt:lpstr>
      <vt:lpstr>Online Marketing Strategy.</vt:lpstr>
      <vt:lpstr>Financial Overview.</vt:lpstr>
      <vt:lpstr>Recommendations &amp; Future Growth.</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Ovidiu Socel (2310644)</dc:creator>
  <cp:lastModifiedBy>Ovidiu Socel (2310644)</cp:lastModifiedBy>
  <cp:revision>2</cp:revision>
  <dcterms:created xsi:type="dcterms:W3CDTF">2026-07-11T19:41:13Z</dcterms:created>
  <dcterms:modified xsi:type="dcterms:W3CDTF">2026-07-13T03:38:53Z</dcterms:modified>
</cp:coreProperties>
</file>