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63" r:id="rId3"/>
    <p:sldId id="264" r:id="rId4"/>
    <p:sldId id="265" r:id="rId5"/>
    <p:sldId id="260" r:id="rId6"/>
    <p:sldId id="266" r:id="rId7"/>
    <p:sldId id="268" r:id="rId8"/>
    <p:sldId id="270" r:id="rId9"/>
    <p:sldId id="261" r:id="rId10"/>
    <p:sldId id="272"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01713-1C45-475B-A95F-DF63431FE663}"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76534E-68A7-4AB2-BE89-FCE59E85FA46}" type="slidenum">
              <a:rPr lang="en-GB" smtClean="0"/>
              <a:t>‹#›</a:t>
            </a:fld>
            <a:endParaRPr lang="en-GB"/>
          </a:p>
        </p:txBody>
      </p:sp>
    </p:spTree>
    <p:extLst>
      <p:ext uri="{BB962C8B-B14F-4D97-AF65-F5344CB8AC3E}">
        <p14:creationId xmlns:p14="http://schemas.microsoft.com/office/powerpoint/2010/main" val="223256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pathand.nhs.uk/"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engage.england.nhs.uk/consultation/digital-first-primary-care-policy/user_uploads/digital-first-primary-care-consultation.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online transformation of the NHS is a significant crossroad for the UK primary care, which is </a:t>
            </a:r>
            <a:r>
              <a:rPr lang="en-US" sz="1200" kern="1200" dirty="0" err="1">
                <a:solidFill>
                  <a:schemeClr val="tx1"/>
                </a:solidFill>
                <a:effectLst/>
                <a:latin typeface="+mn-lt"/>
                <a:ea typeface="+mn-ea"/>
                <a:cs typeface="+mn-cs"/>
              </a:rPr>
              <a:t>symbolised</a:t>
            </a:r>
            <a:r>
              <a:rPr lang="en-US" sz="1200" kern="1200" dirty="0">
                <a:solidFill>
                  <a:schemeClr val="tx1"/>
                </a:solidFill>
                <a:effectLst/>
                <a:latin typeface="+mn-lt"/>
                <a:ea typeface="+mn-ea"/>
                <a:cs typeface="+mn-cs"/>
              </a:rPr>
              <a:t> by the emergence of an online-only healthcare service, GP at Hand. This innovation, which was launched in 2017, will be available 24/7 through a smartphone app, which includes AI-bound triage and video calls with NHS GPs (NHS, 2017). It is significant due to the fact that it could meet the ambitions of the NHS Long Term Plan to have a digital-first model, which is likely to result in increased efficiency and autonomy of the patient (England, 2023). Nevertheless, this revolutionary model is not just a technological improvement; it is a performance of the paradigm of the primary care system, the main questions of which are certainly about its further implications. The presentation will critically assess the impact of GP at Hand by examining how it has changed service delivery and had systemic implications, and the perplexing trade-offs in patient experience, between convenience and continuity and equity.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876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Overview of the Innovation</a:t>
            </a:r>
          </a:p>
          <a:p>
            <a:r>
              <a:rPr lang="en-US" sz="1200" kern="1200" dirty="0">
                <a:solidFill>
                  <a:schemeClr val="tx1"/>
                </a:solidFill>
                <a:effectLst/>
                <a:latin typeface="+mn-lt"/>
                <a:ea typeface="+mn-ea"/>
                <a:cs typeface="+mn-cs"/>
              </a:rPr>
              <a:t>In 2017, the NHS collaborated with GP at Hand to introduce a new virtual primary care, named 24/7 virtual healthcare. The service primarily provides online visits through video or phone (NHS, 2017). It applies AI triage and symptom-checking applications to direct patients to the appropriate form of care. Such a mixed model simplifies obtaining assistance since it is reduced to less than two hours of waiting time, as compared to the national average of ten days (Latif et al., 2021). The site also allows the patients to view their medical records, schedule appointments and refill prescriptions, which makes them be more proactive in their health (</a:t>
            </a:r>
            <a:r>
              <a:rPr lang="en-US" sz="1200" kern="1200" dirty="0" err="1">
                <a:solidFill>
                  <a:schemeClr val="tx1"/>
                </a:solidFill>
                <a:effectLst/>
                <a:latin typeface="+mn-lt"/>
                <a:ea typeface="+mn-ea"/>
                <a:cs typeface="+mn-cs"/>
              </a:rPr>
              <a:t>Mahase</a:t>
            </a:r>
            <a:r>
              <a:rPr lang="en-US" sz="1200" kern="1200" dirty="0">
                <a:solidFill>
                  <a:schemeClr val="tx1"/>
                </a:solidFill>
                <a:effectLst/>
                <a:latin typeface="+mn-lt"/>
                <a:ea typeface="+mn-ea"/>
                <a:cs typeface="+mn-cs"/>
              </a:rPr>
              <a:t>, 2023). It functions in a variety of geographic areas but targets mostly younger, urban and more digitally literate populations, therefore, meeting NHS goals of digital-first primary care (NHS, 2019).</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9104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Overview of the Innovation</a:t>
            </a:r>
          </a:p>
          <a:p>
            <a:r>
              <a:rPr lang="en-US" sz="1200" kern="1200" dirty="0">
                <a:solidFill>
                  <a:schemeClr val="tx1"/>
                </a:solidFill>
                <a:effectLst/>
                <a:latin typeface="+mn-lt"/>
                <a:ea typeface="+mn-ea"/>
                <a:cs typeface="+mn-cs"/>
              </a:rPr>
              <a:t>According to Greenhalgh et al. (2022), video consultations work best with simple health problems and are inadequate for conditions that require physical examination and other complicated diagnostics, which is a problem of diagnostic accuracy and safety. Moreover, its digital-dependent nature results in an inequitable distribution of the service, excluding those who are the most vulnerable, like elderly people, non-English speakers, and individuals with sensory disabilities, which may contribute to a rise in health disparities (</a:t>
            </a:r>
            <a:r>
              <a:rPr lang="en-US" sz="1200" kern="1200" dirty="0" err="1">
                <a:solidFill>
                  <a:schemeClr val="tx1"/>
                </a:solidFill>
                <a:effectLst/>
                <a:latin typeface="+mn-lt"/>
                <a:ea typeface="+mn-ea"/>
                <a:cs typeface="+mn-cs"/>
              </a:rPr>
              <a:t>Kerasidou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Kerasidou</a:t>
            </a:r>
            <a:r>
              <a:rPr lang="en-US" sz="1200" kern="1200" dirty="0">
                <a:solidFill>
                  <a:schemeClr val="tx1"/>
                </a:solidFill>
                <a:effectLst/>
                <a:latin typeface="+mn-lt"/>
                <a:ea typeface="+mn-ea"/>
                <a:cs typeface="+mn-cs"/>
              </a:rPr>
              <a:t>, 2023). The results of Murphy et al. (2021) reinforce this thesis, indicating that distance appointments, convenient as it is, can affect the sustainability and holistic care, which are among the values of NHS service provision. Regardless of this, advocates argue that GP at Hand is aligned with NHS expectations of </a:t>
            </a:r>
            <a:r>
              <a:rPr lang="en-US" sz="1200" kern="1200" dirty="0" err="1">
                <a:solidFill>
                  <a:schemeClr val="tx1"/>
                </a:solidFill>
                <a:effectLst/>
                <a:latin typeface="+mn-lt"/>
                <a:ea typeface="+mn-ea"/>
                <a:cs typeface="+mn-cs"/>
              </a:rPr>
              <a:t>modernising</a:t>
            </a:r>
            <a:r>
              <a:rPr lang="en-US" sz="1200" kern="1200" dirty="0">
                <a:solidFill>
                  <a:schemeClr val="tx1"/>
                </a:solidFill>
                <a:effectLst/>
                <a:latin typeface="+mn-lt"/>
                <a:ea typeface="+mn-ea"/>
                <a:cs typeface="+mn-cs"/>
              </a:rPr>
              <a:t> healthcare, becoming more responsive, and easing workload demands on outdated practices. However, the economic viability of such services is not yet decided, as Bhatnagar and </a:t>
            </a:r>
            <a:r>
              <a:rPr lang="en-US" sz="1200" kern="1200" dirty="0" err="1">
                <a:solidFill>
                  <a:schemeClr val="tx1"/>
                </a:solidFill>
                <a:effectLst/>
                <a:latin typeface="+mn-lt"/>
                <a:ea typeface="+mn-ea"/>
                <a:cs typeface="+mn-cs"/>
              </a:rPr>
              <a:t>Sehajpal</a:t>
            </a:r>
            <a:r>
              <a:rPr lang="en-US" sz="1200" kern="1200" dirty="0">
                <a:solidFill>
                  <a:schemeClr val="tx1"/>
                </a:solidFill>
                <a:effectLst/>
                <a:latin typeface="+mn-lt"/>
                <a:ea typeface="+mn-ea"/>
                <a:cs typeface="+mn-cs"/>
              </a:rPr>
              <a:t> (2025) criticise concerning the recent reports of their possible withdrawal or sale due to financial difficulties.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2205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Impact on Service Delivery</a:t>
            </a:r>
          </a:p>
          <a:p>
            <a:r>
              <a:rPr lang="en-US" sz="1200" kern="1200" dirty="0">
                <a:solidFill>
                  <a:schemeClr val="tx1"/>
                </a:solidFill>
                <a:effectLst/>
                <a:latin typeface="+mn-lt"/>
                <a:ea typeface="+mn-ea"/>
                <a:cs typeface="+mn-cs"/>
              </a:rPr>
              <a:t>GP at Hand implementation has revolutionised the NHS primary care in terms of increased accessibility and shorter waiting times for patients. Its prompt turnaround of appointments, which is generally shorter than two hours, compares with the average routine waiting time of ten days; therefore, meeting NHS policy aims of digital-first care (</a:t>
            </a:r>
            <a:r>
              <a:rPr lang="en-US" sz="1200" kern="1200" dirty="0" err="1">
                <a:solidFill>
                  <a:schemeClr val="tx1"/>
                </a:solidFill>
                <a:effectLst/>
                <a:latin typeface="+mn-lt"/>
                <a:ea typeface="+mn-ea"/>
                <a:cs typeface="+mn-cs"/>
              </a:rPr>
              <a:t>Mahase</a:t>
            </a:r>
            <a:r>
              <a:rPr lang="en-US" sz="1200" kern="1200" dirty="0">
                <a:solidFill>
                  <a:schemeClr val="tx1"/>
                </a:solidFill>
                <a:effectLst/>
                <a:latin typeface="+mn-lt"/>
                <a:ea typeface="+mn-ea"/>
                <a:cs typeface="+mn-cs"/>
              </a:rPr>
              <a:t>, 2023; NHS, 2019). These improvements have resulted in greater patient satisfaction, primarily in younger, more </a:t>
            </a:r>
            <a:r>
              <a:rPr lang="en-US" sz="1200" kern="1200" dirty="0" err="1">
                <a:solidFill>
                  <a:schemeClr val="tx1"/>
                </a:solidFill>
                <a:effectLst/>
                <a:latin typeface="+mn-lt"/>
                <a:ea typeface="+mn-ea"/>
                <a:cs typeface="+mn-cs"/>
              </a:rPr>
              <a:t>urbanised</a:t>
            </a:r>
            <a:r>
              <a:rPr lang="en-US" sz="1200" kern="1200" dirty="0">
                <a:solidFill>
                  <a:schemeClr val="tx1"/>
                </a:solidFill>
                <a:effectLst/>
                <a:latin typeface="+mn-lt"/>
                <a:ea typeface="+mn-ea"/>
                <a:cs typeface="+mn-cs"/>
              </a:rPr>
              <a:t> populations that appreciate convenience and immediacy with the same results as Latif et al. (2021). Nevertheless, critics cite that the transition to online consultation will break continuity of care and comprehensive assessment of patients, and Chaturvedi et al. (2025) express a concern that online communication is not as deep as an in-person examination, and this may negatively affect diagnostic accuracy. Moreover, designed to facilitate the flow of patients, AI-based triage tools have been reported to be less effective in decreasing the volume of GP work and can even result in over-triage or under-triage (</a:t>
            </a:r>
            <a:r>
              <a:rPr lang="en-US" sz="1200" kern="1200" dirty="0" err="1">
                <a:solidFill>
                  <a:schemeClr val="tx1"/>
                </a:solidFill>
                <a:effectLst/>
                <a:latin typeface="+mn-lt"/>
                <a:ea typeface="+mn-ea"/>
                <a:cs typeface="+mn-cs"/>
              </a:rPr>
              <a:t>Swargiary</a:t>
            </a:r>
            <a:r>
              <a:rPr lang="en-US" sz="1200" kern="1200" dirty="0">
                <a:solidFill>
                  <a:schemeClr val="tx1"/>
                </a:solidFill>
                <a:effectLst/>
                <a:latin typeface="+mn-lt"/>
                <a:ea typeface="+mn-ea"/>
                <a:cs typeface="+mn-cs"/>
              </a:rPr>
              <a:t>, 2025).</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2108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Impact on Service Delivery</a:t>
            </a:r>
          </a:p>
          <a:p>
            <a:r>
              <a:rPr lang="en-US" sz="1200" kern="1200" dirty="0">
                <a:solidFill>
                  <a:schemeClr val="tx1"/>
                </a:solidFill>
                <a:effectLst/>
                <a:latin typeface="+mn-lt"/>
                <a:ea typeface="+mn-ea"/>
                <a:cs typeface="+mn-cs"/>
              </a:rPr>
              <a:t>One of the key obstacles is closing the gap in healthcare inequalities because digital literacy and access are unequal among socio-economic classes. Jefferson et al. (2025) criticise that the elderly or non-English speakers struggle to use app-based platforms, which could expose them to more disparities. The use of limited digital skills among older patients is a practical obstacle; one of the recommendations is introducing digital literacy programmes in the community and implementing them under the support of NHS policies aimed at targeting digital inclusivity (NHS, 2019). The other issue is interoperability; discontinuous data systems serve as a barrier to consistent information distribution between GP at Hand and customised practices that affect continuity and safety. As a solution, the risks may be reduced by investing in integrated NHS electronic health records and encouraging interoperability across the system.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253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Impact on Patients/Service Users</a:t>
            </a:r>
          </a:p>
          <a:p>
            <a:r>
              <a:rPr lang="en-US" sz="1200" kern="1200" dirty="0">
                <a:solidFill>
                  <a:schemeClr val="tx1"/>
                </a:solidFill>
                <a:effectLst/>
                <a:latin typeface="+mn-lt"/>
                <a:ea typeface="+mn-ea"/>
                <a:cs typeface="+mn-cs"/>
              </a:rPr>
              <a:t>By providing more convenience, reducing waiting times to appointments to less than two hours, which is much more than the traditional NHS average of ten days, GP at Hand has largely redefined the patient experience, making it both more accessible and patient-satisfying (García-</a:t>
            </a:r>
            <a:r>
              <a:rPr lang="en-US" sz="1200" kern="1200" dirty="0" err="1">
                <a:solidFill>
                  <a:schemeClr val="tx1"/>
                </a:solidFill>
                <a:effectLst/>
                <a:latin typeface="+mn-lt"/>
                <a:ea typeface="+mn-ea"/>
                <a:cs typeface="+mn-cs"/>
              </a:rPr>
              <a:t>Corchero</a:t>
            </a:r>
            <a:r>
              <a:rPr lang="en-US" sz="1200" kern="1200" dirty="0">
                <a:solidFill>
                  <a:schemeClr val="tx1"/>
                </a:solidFill>
                <a:effectLst/>
                <a:latin typeface="+mn-lt"/>
                <a:ea typeface="+mn-ea"/>
                <a:cs typeface="+mn-cs"/>
              </a:rPr>
              <a:t> and Jiménez-Rubio, 2022). This digital solution is particularly relevant to the younger, more tech-savvy groups who like immediacy and autonomy when it comes to their health, which the NHS Long Term Plan focuses on in its patient empowerment idea (NHS, 2023). Self-management is also supported on the platform as it gives access to digital records and means consultation during off-hours of practice, contributing to patient autonomy and lessening stigma toward sensitive medical conditions like mental health or sexual health (</a:t>
            </a:r>
            <a:r>
              <a:rPr lang="en-US" sz="1200" kern="1200" dirty="0" err="1">
                <a:solidFill>
                  <a:schemeClr val="tx1"/>
                </a:solidFill>
                <a:effectLst/>
                <a:latin typeface="+mn-lt"/>
                <a:ea typeface="+mn-ea"/>
                <a:cs typeface="+mn-cs"/>
              </a:rPr>
              <a:t>Kerasidou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Kerasidou</a:t>
            </a:r>
            <a:r>
              <a:rPr lang="en-US" sz="1200" kern="1200" dirty="0">
                <a:solidFill>
                  <a:schemeClr val="tx1"/>
                </a:solidFill>
                <a:effectLst/>
                <a:latin typeface="+mn-lt"/>
                <a:ea typeface="+mn-ea"/>
                <a:cs typeface="+mn-cs"/>
              </a:rPr>
              <a:t>, 2023). On the other hand, some threats are digital exclusion; the authorities and socio-economically disadvantaged groups tend to be digitally inadequate or inaccessible, which has the potential to expand health disparities (Greenhalgh et al., 2022). This difference is elaborated by the outputs of </a:t>
            </a:r>
            <a:r>
              <a:rPr lang="en-US" sz="1200" kern="1200" dirty="0" err="1">
                <a:solidFill>
                  <a:schemeClr val="tx1"/>
                </a:solidFill>
                <a:effectLst/>
                <a:latin typeface="+mn-lt"/>
                <a:ea typeface="+mn-ea"/>
                <a:cs typeface="+mn-cs"/>
              </a:rPr>
              <a:t>Wellings</a:t>
            </a:r>
            <a:r>
              <a:rPr lang="en-US" sz="1200" kern="1200" dirty="0">
                <a:solidFill>
                  <a:schemeClr val="tx1"/>
                </a:solidFill>
                <a:effectLst/>
                <a:latin typeface="+mn-lt"/>
                <a:ea typeface="+mn-ea"/>
                <a:cs typeface="+mn-cs"/>
              </a:rPr>
              <a:t> et al. (2022), who emphasise that non-English speakers and people with sensory disabilities have obstacles to digital engagements that may result in poorer health outcomes in these vulnerable groups.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659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Impact on Patients/Service Users</a:t>
            </a:r>
          </a:p>
          <a:p>
            <a:r>
              <a:rPr lang="en-US" sz="1200" kern="1200" dirty="0">
                <a:solidFill>
                  <a:schemeClr val="tx1"/>
                </a:solidFill>
                <a:effectLst/>
                <a:latin typeface="+mn-lt"/>
                <a:ea typeface="+mn-ea"/>
                <a:cs typeface="+mn-cs"/>
              </a:rPr>
              <a:t>One of the primary obstacles is the insufficient digital skills of older patients, which may affect their interaction with online platforms. A practical approach is the adoption of digital literacy programmes as part of community services that are financed by the NHS funds allocated to digital inclusion (NHS, 2019). Moreover, virtual consultations lack the relational qualities of care, including trust and empathy, especially with complex or psychosocial conditions. Even though digital interactions enhance reach, they may interfere with continuity and holistic assessment, a fundamental pillar of the NHS. Murphy et al. (2021) evidence contradicts the idea that remote consultation reliance may lead to ongoing fragmented care, and therefore, the importance of improving data sharing across services in systems. Altogether, although GP at Hand promotes convenience and patient autonomy, specific strategies are needed to overcome digital disparities and protect the quality of care.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5497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Challenges and Recommendations</a:t>
            </a:r>
          </a:p>
          <a:p>
            <a:r>
              <a:rPr lang="en-US" sz="1200" kern="1200" dirty="0">
                <a:solidFill>
                  <a:schemeClr val="tx1"/>
                </a:solidFill>
                <a:effectLst/>
                <a:latin typeface="+mn-lt"/>
                <a:ea typeface="+mn-ea"/>
                <a:cs typeface="+mn-cs"/>
              </a:rPr>
              <a:t>The most significant barriers to ensuring digital innovations such as GP at Hand sustainability are the issue of digital inequality, data privacy, and issues with system interoperability. Digital exclusion impacts older people, individuals with disabilities, and low-income people more, and incurs higher health disparities (</a:t>
            </a:r>
            <a:r>
              <a:rPr lang="en-US" sz="1200" kern="1200" dirty="0" err="1">
                <a:solidFill>
                  <a:schemeClr val="tx1"/>
                </a:solidFill>
                <a:effectLst/>
                <a:latin typeface="+mn-lt"/>
                <a:ea typeface="+mn-ea"/>
                <a:cs typeface="+mn-cs"/>
              </a:rPr>
              <a:t>Berchet</a:t>
            </a:r>
            <a:r>
              <a:rPr lang="en-US" sz="1200" kern="1200" dirty="0">
                <a:solidFill>
                  <a:schemeClr val="tx1"/>
                </a:solidFill>
                <a:effectLst/>
                <a:latin typeface="+mn-lt"/>
                <a:ea typeface="+mn-ea"/>
                <a:cs typeface="+mn-cs"/>
              </a:rPr>
              <a:t> et al., 2023). To correct this, special digital literacy education and investments in the required technology are needed to ensure that all people have access to the service equally (NHS, 2019). There are privacy concerns since individuals are afraid that their insensitive health data may be exploited to generate profit. There must be clear rules on data-governance and consent forms in order to build trust (McGraw and Mandl, 2021). Lastly, an absence of interoperability implies that digital tools do not interact well with one another, which is detrimental to continuity of care (</a:t>
            </a:r>
            <a:r>
              <a:rPr lang="en-US" sz="1200" kern="1200" dirty="0" err="1">
                <a:solidFill>
                  <a:schemeClr val="tx1"/>
                </a:solidFill>
                <a:effectLst/>
                <a:latin typeface="+mn-lt"/>
                <a:ea typeface="+mn-ea"/>
                <a:cs typeface="+mn-cs"/>
              </a:rPr>
              <a:t>Wellings</a:t>
            </a:r>
            <a:r>
              <a:rPr lang="en-US" sz="1200" kern="1200" dirty="0">
                <a:solidFill>
                  <a:schemeClr val="tx1"/>
                </a:solidFill>
                <a:effectLst/>
                <a:latin typeface="+mn-lt"/>
                <a:ea typeface="+mn-ea"/>
                <a:cs typeface="+mn-cs"/>
              </a:rPr>
              <a:t> et al., 2022). Practical suggestions involve appointing digital champions in practices to embrace digital capabilities in underserved groups and creating standardised data-sharing systems, which would improve the efficiency of systems and patient safety (</a:t>
            </a:r>
            <a:r>
              <a:rPr lang="en-US" sz="1200" kern="1200" dirty="0" err="1">
                <a:solidFill>
                  <a:schemeClr val="tx1"/>
                </a:solidFill>
                <a:effectLst/>
                <a:latin typeface="+mn-lt"/>
                <a:ea typeface="+mn-ea"/>
                <a:cs typeface="+mn-cs"/>
              </a:rPr>
              <a:t>Ojah</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Ghadei</a:t>
            </a:r>
            <a:r>
              <a:rPr lang="en-US" sz="1200" kern="1200" dirty="0">
                <a:solidFill>
                  <a:schemeClr val="tx1"/>
                </a:solidFill>
                <a:effectLst/>
                <a:latin typeface="+mn-lt"/>
                <a:ea typeface="+mn-ea"/>
                <a:cs typeface="+mn-cs"/>
              </a:rPr>
              <a:t>, 2025).</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9677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review has shown that digital innovation, such as GP at Hand, has significantly increased the accessibility, responsiveness, and patient autonomy in the UK primary care, which supports the NHS ambitions provided in the Long-Term Plan. Nevertheless, there are still considerable challenges, such as digital inequalities, data privacy, system interoperability, which undermine the fairness and continuity of care. In spite of those obstacles, there is evidence to support specific measures like digital literacy initiatives and better data governance to ensure sustainability. Digital primary care has the potential to transform equitable health care in the long term as policy gets refined and as technologies become systemically integrated.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969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Berchet</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Bijlholt</a:t>
            </a:r>
            <a:r>
              <a:rPr lang="en-GB" sz="1200" kern="1200" dirty="0">
                <a:solidFill>
                  <a:schemeClr val="tx1"/>
                </a:solidFill>
                <a:effectLst/>
                <a:latin typeface="+mn-lt"/>
                <a:ea typeface="+mn-ea"/>
                <a:cs typeface="+mn-cs"/>
              </a:rPr>
              <a:t>, J. and Ando, M., (2023). Socio-economic and ethnic health inequalities in COVID-19 outcomes across OECD countries. </a:t>
            </a:r>
            <a:r>
              <a:rPr lang="en-GB" sz="1200" i="1" kern="1200" dirty="0">
                <a:solidFill>
                  <a:schemeClr val="tx1"/>
                </a:solidFill>
                <a:effectLst/>
                <a:latin typeface="+mn-lt"/>
                <a:ea typeface="+mn-ea"/>
                <a:cs typeface="+mn-cs"/>
              </a:rPr>
              <a:t>Documents de travail de </a:t>
            </a:r>
            <a:r>
              <a:rPr lang="en-GB" sz="1200" i="1" kern="1200" dirty="0" err="1">
                <a:solidFill>
                  <a:schemeClr val="tx1"/>
                </a:solidFill>
                <a:effectLst/>
                <a:latin typeface="+mn-lt"/>
                <a:ea typeface="+mn-ea"/>
                <a:cs typeface="+mn-cs"/>
              </a:rPr>
              <a:t>l'OCDE</a:t>
            </a:r>
            <a:r>
              <a:rPr lang="en-GB" sz="1200" i="1" kern="1200" dirty="0">
                <a:solidFill>
                  <a:schemeClr val="tx1"/>
                </a:solidFill>
                <a:effectLst/>
                <a:latin typeface="+mn-lt"/>
                <a:ea typeface="+mn-ea"/>
                <a:cs typeface="+mn-cs"/>
              </a:rPr>
              <a:t> sur la santé</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Bhatnagar, M. and </a:t>
            </a:r>
            <a:r>
              <a:rPr lang="en-GB" sz="1200" kern="1200" dirty="0" err="1">
                <a:solidFill>
                  <a:schemeClr val="tx1"/>
                </a:solidFill>
                <a:effectLst/>
                <a:latin typeface="+mn-lt"/>
                <a:ea typeface="+mn-ea"/>
                <a:cs typeface="+mn-cs"/>
              </a:rPr>
              <a:t>Sehajpal</a:t>
            </a:r>
            <a:r>
              <a:rPr lang="en-GB" sz="1200" kern="1200" dirty="0">
                <a:solidFill>
                  <a:schemeClr val="tx1"/>
                </a:solidFill>
                <a:effectLst/>
                <a:latin typeface="+mn-lt"/>
                <a:ea typeface="+mn-ea"/>
                <a:cs typeface="+mn-cs"/>
              </a:rPr>
              <a:t>, S., (2025). Leveraging AI for Financial Sustainability in Healthcare: Advancing SDG 3. In </a:t>
            </a:r>
            <a:r>
              <a:rPr lang="en-GB" sz="1200" i="1" kern="1200" dirty="0">
                <a:solidFill>
                  <a:schemeClr val="tx1"/>
                </a:solidFill>
                <a:effectLst/>
                <a:latin typeface="+mn-lt"/>
                <a:ea typeface="+mn-ea"/>
                <a:cs typeface="+mn-cs"/>
              </a:rPr>
              <a:t>Sustainability, Innovation, and Consumer Preference</a:t>
            </a:r>
            <a:r>
              <a:rPr lang="en-GB" sz="1200" kern="1200" dirty="0">
                <a:solidFill>
                  <a:schemeClr val="tx1"/>
                </a:solidFill>
                <a:effectLst/>
                <a:latin typeface="+mn-lt"/>
                <a:ea typeface="+mn-ea"/>
                <a:cs typeface="+mn-cs"/>
              </a:rPr>
              <a:t> (pp. 411-426). IGI Global Scientific Publishing.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Chaturvedi, U., Chauhan, S.B. and Singh, I., (2025). The impact of artificial intelligence on remote healthcare: enhancing patient engagement, connectivity, and overcoming challenges. </a:t>
            </a:r>
            <a:r>
              <a:rPr lang="en-GB" sz="1200" i="1" kern="1200" dirty="0">
                <a:solidFill>
                  <a:schemeClr val="tx1"/>
                </a:solidFill>
                <a:effectLst/>
                <a:latin typeface="+mn-lt"/>
                <a:ea typeface="+mn-ea"/>
                <a:cs typeface="+mn-cs"/>
              </a:rPr>
              <a:t>Intelligent Pharmacy</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García-</a:t>
            </a:r>
            <a:r>
              <a:rPr lang="en-GB" sz="1200" kern="1200" dirty="0" err="1">
                <a:solidFill>
                  <a:schemeClr val="tx1"/>
                </a:solidFill>
                <a:effectLst/>
                <a:latin typeface="+mn-lt"/>
                <a:ea typeface="+mn-ea"/>
                <a:cs typeface="+mn-cs"/>
              </a:rPr>
              <a:t>Corchero</a:t>
            </a:r>
            <a:r>
              <a:rPr lang="en-GB" sz="1200" kern="1200" dirty="0">
                <a:solidFill>
                  <a:schemeClr val="tx1"/>
                </a:solidFill>
                <a:effectLst/>
                <a:latin typeface="+mn-lt"/>
                <a:ea typeface="+mn-ea"/>
                <a:cs typeface="+mn-cs"/>
              </a:rPr>
              <a:t>, J.D. and Jiménez-Rubio, D., (2022). Waiting times in healthcare: equal treatment for equal need?. </a:t>
            </a:r>
            <a:r>
              <a:rPr lang="en-GB" sz="1200" i="1" kern="1200" dirty="0">
                <a:solidFill>
                  <a:schemeClr val="tx1"/>
                </a:solidFill>
                <a:effectLst/>
                <a:latin typeface="+mn-lt"/>
                <a:ea typeface="+mn-ea"/>
                <a:cs typeface="+mn-cs"/>
              </a:rPr>
              <a:t>International Journal for Equity in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a:t>
            </a:r>
            <a:r>
              <a:rPr lang="en-GB" sz="1200" kern="1200" dirty="0">
                <a:solidFill>
                  <a:schemeClr val="tx1"/>
                </a:solidFill>
                <a:effectLst/>
                <a:latin typeface="+mn-lt"/>
                <a:ea typeface="+mn-ea"/>
                <a:cs typeface="+mn-cs"/>
              </a:rPr>
              <a:t>(1), p.184.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Greenhalgh, T., </a:t>
            </a:r>
            <a:r>
              <a:rPr lang="en-GB" sz="1200" kern="1200" dirty="0" err="1">
                <a:solidFill>
                  <a:schemeClr val="tx1"/>
                </a:solidFill>
                <a:effectLst/>
                <a:latin typeface="+mn-lt"/>
                <a:ea typeface="+mn-ea"/>
                <a:cs typeface="+mn-cs"/>
              </a:rPr>
              <a:t>Ladds</a:t>
            </a:r>
            <a:r>
              <a:rPr lang="en-GB" sz="1200" kern="1200" dirty="0">
                <a:solidFill>
                  <a:schemeClr val="tx1"/>
                </a:solidFill>
                <a:effectLst/>
                <a:latin typeface="+mn-lt"/>
                <a:ea typeface="+mn-ea"/>
                <a:cs typeface="+mn-cs"/>
              </a:rPr>
              <a:t>, E., Hughes, G., Moore, L., </a:t>
            </a:r>
            <a:r>
              <a:rPr lang="en-GB" sz="1200" kern="1200" dirty="0" err="1">
                <a:solidFill>
                  <a:schemeClr val="tx1"/>
                </a:solidFill>
                <a:effectLst/>
                <a:latin typeface="+mn-lt"/>
                <a:ea typeface="+mn-ea"/>
                <a:cs typeface="+mn-cs"/>
              </a:rPr>
              <a:t>Wherton</a:t>
            </a:r>
            <a:r>
              <a:rPr lang="en-GB" sz="1200" kern="1200" dirty="0">
                <a:solidFill>
                  <a:schemeClr val="tx1"/>
                </a:solidFill>
                <a:effectLst/>
                <a:latin typeface="+mn-lt"/>
                <a:ea typeface="+mn-ea"/>
                <a:cs typeface="+mn-cs"/>
              </a:rPr>
              <a:t>, J., Shaw, S.E., </a:t>
            </a:r>
            <a:r>
              <a:rPr lang="en-GB" sz="1200" kern="1200" dirty="0" err="1">
                <a:solidFill>
                  <a:schemeClr val="tx1"/>
                </a:solidFill>
                <a:effectLst/>
                <a:latin typeface="+mn-lt"/>
                <a:ea typeface="+mn-ea"/>
                <a:cs typeface="+mn-cs"/>
              </a:rPr>
              <a:t>Papoutsi</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Wieringa</a:t>
            </a:r>
            <a:r>
              <a:rPr lang="en-GB" sz="1200" kern="1200" dirty="0">
                <a:solidFill>
                  <a:schemeClr val="tx1"/>
                </a:solidFill>
                <a:effectLst/>
                <a:latin typeface="+mn-lt"/>
                <a:ea typeface="+mn-ea"/>
                <a:cs typeface="+mn-cs"/>
              </a:rPr>
              <a:t>, S., Rosen, R., </a:t>
            </a:r>
            <a:r>
              <a:rPr lang="en-GB" sz="1200" kern="1200" dirty="0" err="1">
                <a:solidFill>
                  <a:schemeClr val="tx1"/>
                </a:solidFill>
                <a:effectLst/>
                <a:latin typeface="+mn-lt"/>
                <a:ea typeface="+mn-ea"/>
                <a:cs typeface="+mn-cs"/>
              </a:rPr>
              <a:t>Rushforth</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Rybczynska</a:t>
            </a:r>
            <a:r>
              <a:rPr lang="en-GB" sz="1200" kern="1200" dirty="0">
                <a:solidFill>
                  <a:schemeClr val="tx1"/>
                </a:solidFill>
                <a:effectLst/>
                <a:latin typeface="+mn-lt"/>
                <a:ea typeface="+mn-ea"/>
                <a:cs typeface="+mn-cs"/>
              </a:rPr>
              <a:t>-Bunt, S., (2022). Why do GPs rarely do video consultations? qualitative study in UK general practice. </a:t>
            </a:r>
            <a:r>
              <a:rPr lang="en-GB" sz="1200" i="1" kern="1200" dirty="0">
                <a:solidFill>
                  <a:schemeClr val="tx1"/>
                </a:solidFill>
                <a:effectLst/>
                <a:latin typeface="+mn-lt"/>
                <a:ea typeface="+mn-ea"/>
                <a:cs typeface="+mn-cs"/>
              </a:rPr>
              <a:t>British Journal of General Practice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Jefferson, L., Avila, A.C., </a:t>
            </a:r>
            <a:r>
              <a:rPr lang="en-GB" sz="1200" kern="1200" dirty="0" err="1">
                <a:solidFill>
                  <a:schemeClr val="tx1"/>
                </a:solidFill>
                <a:effectLst/>
                <a:latin typeface="+mn-lt"/>
                <a:ea typeface="+mn-ea"/>
                <a:cs typeface="+mn-cs"/>
              </a:rPr>
              <a:t>Uphoff</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Otour</a:t>
            </a:r>
            <a:r>
              <a:rPr lang="en-GB" sz="1200" kern="1200" dirty="0">
                <a:solidFill>
                  <a:schemeClr val="tx1"/>
                </a:solidFill>
                <a:effectLst/>
                <a:latin typeface="+mn-lt"/>
                <a:ea typeface="+mn-ea"/>
                <a:cs typeface="+mn-cs"/>
              </a:rPr>
              <a:t>, I., Siddiqui, F. and Bloor, K., (2025). Use of digital technology amongst patients with multiple long-term conditions: a qualitative systematic review. </a:t>
            </a:r>
            <a:r>
              <a:rPr lang="en-GB" sz="1200" i="1" kern="1200" dirty="0">
                <a:solidFill>
                  <a:schemeClr val="tx1"/>
                </a:solidFill>
                <a:effectLst/>
                <a:latin typeface="+mn-lt"/>
                <a:ea typeface="+mn-ea"/>
                <a:cs typeface="+mn-cs"/>
              </a:rPr>
              <a:t>BJGP open</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Kerasidou</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Kerasidou</a:t>
            </a:r>
            <a:r>
              <a:rPr lang="en-GB" sz="1200" kern="1200" dirty="0">
                <a:solidFill>
                  <a:schemeClr val="tx1"/>
                </a:solidFill>
                <a:effectLst/>
                <a:latin typeface="+mn-lt"/>
                <a:ea typeface="+mn-ea"/>
                <a:cs typeface="+mn-cs"/>
              </a:rPr>
              <a:t>, C., (2023). Data-driven research and healthcare: public trust, data governance and the NHS. </a:t>
            </a:r>
            <a:r>
              <a:rPr lang="en-GB" sz="1200" i="1" kern="1200" dirty="0">
                <a:solidFill>
                  <a:schemeClr val="tx1"/>
                </a:solidFill>
                <a:effectLst/>
                <a:latin typeface="+mn-lt"/>
                <a:ea typeface="+mn-ea"/>
                <a:cs typeface="+mn-cs"/>
              </a:rPr>
              <a:t>BMC medical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(1), p.51.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Latif, S.Z., Turnbull-Ross, J., Wang, H. and Chowdhury, S., (2021). 42 Measuring disruption of UK general practice by digital first primary care: a case study examining the impact of </a:t>
            </a:r>
            <a:r>
              <a:rPr lang="en-GB" sz="1200" kern="1200" dirty="0" err="1">
                <a:solidFill>
                  <a:schemeClr val="tx1"/>
                </a:solidFill>
                <a:effectLst/>
                <a:latin typeface="+mn-lt"/>
                <a:ea typeface="+mn-ea"/>
                <a:cs typeface="+mn-cs"/>
              </a:rPr>
              <a:t>babylon</a:t>
            </a:r>
            <a:r>
              <a:rPr lang="en-GB" sz="1200" kern="1200" dirty="0">
                <a:solidFill>
                  <a:schemeClr val="tx1"/>
                </a:solidFill>
                <a:effectLst/>
                <a:latin typeface="+mn-lt"/>
                <a:ea typeface="+mn-ea"/>
                <a:cs typeface="+mn-cs"/>
              </a:rPr>
              <a:t> GP at hand in London.</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Mahase</a:t>
            </a:r>
            <a:r>
              <a:rPr lang="en-GB" sz="1200" kern="1200" dirty="0">
                <a:solidFill>
                  <a:schemeClr val="tx1"/>
                </a:solidFill>
                <a:effectLst/>
                <a:latin typeface="+mn-lt"/>
                <a:ea typeface="+mn-ea"/>
                <a:cs typeface="+mn-cs"/>
              </a:rPr>
              <a:t>, E., (2023). Babylon looks to sell GP at hand and other UK business amid financial issues. </a:t>
            </a:r>
            <a:r>
              <a:rPr lang="en-GB" sz="1200" i="1" kern="1200" dirty="0">
                <a:solidFill>
                  <a:schemeClr val="tx1"/>
                </a:solidFill>
                <a:effectLst/>
                <a:latin typeface="+mn-lt"/>
                <a:ea typeface="+mn-ea"/>
                <a:cs typeface="+mn-cs"/>
              </a:rPr>
              <a:t>BMJ: British Medical Journal (Online)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382</a:t>
            </a:r>
            <a:r>
              <a:rPr lang="en-GB" sz="1200" kern="1200" dirty="0">
                <a:solidFill>
                  <a:schemeClr val="tx1"/>
                </a:solidFill>
                <a:effectLst/>
                <a:latin typeface="+mn-lt"/>
                <a:ea typeface="+mn-ea"/>
                <a:cs typeface="+mn-cs"/>
              </a:rPr>
              <a:t>, p.p1835.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McGraw, D. and Mandl, K.D., (2021). Privacy protections to encourage use of health-relevant digital data in a learning health system. </a:t>
            </a:r>
            <a:r>
              <a:rPr lang="en-GB" sz="1200" i="1" kern="1200" dirty="0">
                <a:solidFill>
                  <a:schemeClr val="tx1"/>
                </a:solidFill>
                <a:effectLst/>
                <a:latin typeface="+mn-lt"/>
                <a:ea typeface="+mn-ea"/>
                <a:cs typeface="+mn-cs"/>
              </a:rPr>
              <a:t>NPJ digital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(1), p.2.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Murphy, M., Scott, L.J., Salisbury, C., Turner, A., Scott, A., Denholm, R., Lewis, R., </a:t>
            </a:r>
            <a:r>
              <a:rPr lang="en-GB" sz="1200" kern="1200" dirty="0" err="1">
                <a:solidFill>
                  <a:schemeClr val="tx1"/>
                </a:solidFill>
                <a:effectLst/>
                <a:latin typeface="+mn-lt"/>
                <a:ea typeface="+mn-ea"/>
                <a:cs typeface="+mn-cs"/>
              </a:rPr>
              <a:t>Iyer</a:t>
            </a:r>
            <a:r>
              <a:rPr lang="en-GB" sz="1200" kern="1200" dirty="0">
                <a:solidFill>
                  <a:schemeClr val="tx1"/>
                </a:solidFill>
                <a:effectLst/>
                <a:latin typeface="+mn-lt"/>
                <a:ea typeface="+mn-ea"/>
                <a:cs typeface="+mn-cs"/>
              </a:rPr>
              <a:t>, G., Macleod, J. and Horwood, J., (2021). Implementation of remote consulting in UK primary care following the COVID-19 pandemic: a mixed-methods longitudinal study. </a:t>
            </a:r>
            <a:r>
              <a:rPr lang="en-GB" sz="1200" i="1" kern="1200" dirty="0">
                <a:solidFill>
                  <a:schemeClr val="tx1"/>
                </a:solidFill>
                <a:effectLst/>
                <a:latin typeface="+mn-lt"/>
                <a:ea typeface="+mn-ea"/>
                <a:cs typeface="+mn-cs"/>
              </a:rPr>
              <a:t>British Journal of General Practice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NHS (2017). </a:t>
            </a:r>
            <a:r>
              <a:rPr lang="en-US" sz="1200" i="1" kern="1200" dirty="0">
                <a:solidFill>
                  <a:schemeClr val="tx1"/>
                </a:solidFill>
                <a:effectLst/>
                <a:latin typeface="+mn-lt"/>
                <a:ea typeface="+mn-ea"/>
                <a:cs typeface="+mn-cs"/>
              </a:rPr>
              <a:t>Babylon GP at Hand</a:t>
            </a:r>
            <a:r>
              <a:rPr lang="en-US" sz="1200" kern="1200" dirty="0">
                <a:solidFill>
                  <a:schemeClr val="tx1"/>
                </a:solidFill>
                <a:effectLst/>
                <a:latin typeface="+mn-lt"/>
                <a:ea typeface="+mn-ea"/>
                <a:cs typeface="+mn-cs"/>
              </a:rPr>
              <a:t>. [online] GP at hand. Available at: </a:t>
            </a:r>
            <a:r>
              <a:rPr lang="en-US" sz="1200" u="sng" kern="1200" dirty="0">
                <a:solidFill>
                  <a:schemeClr val="tx1"/>
                </a:solidFill>
                <a:effectLst/>
                <a:latin typeface="+mn-lt"/>
                <a:ea typeface="+mn-ea"/>
                <a:cs typeface="+mn-cs"/>
                <a:hlinkClick r:id="rId3"/>
              </a:rPr>
              <a:t>https://www.gpathand.nhs.uk/</a:t>
            </a:r>
            <a:r>
              <a:rPr lang="en-US" sz="1200" kern="1200" dirty="0">
                <a:solidFill>
                  <a:schemeClr val="tx1"/>
                </a:solidFill>
                <a:effectLst/>
                <a:latin typeface="+mn-lt"/>
                <a:ea typeface="+mn-ea"/>
                <a:cs typeface="+mn-cs"/>
              </a:rPr>
              <a:t> [Accessed 16 Oct. 2025].</a:t>
            </a:r>
          </a:p>
          <a:p>
            <a:r>
              <a:rPr lang="en-US" sz="1200" kern="1200" dirty="0">
                <a:solidFill>
                  <a:schemeClr val="tx1"/>
                </a:solidFill>
                <a:effectLst/>
                <a:latin typeface="+mn-lt"/>
                <a:ea typeface="+mn-ea"/>
                <a:cs typeface="+mn-cs"/>
              </a:rPr>
              <a:t>NHS (2019). </a:t>
            </a:r>
            <a:r>
              <a:rPr lang="en-US" sz="1200" i="1" kern="1200" dirty="0">
                <a:solidFill>
                  <a:schemeClr val="tx1"/>
                </a:solidFill>
                <a:effectLst/>
                <a:latin typeface="+mn-lt"/>
                <a:ea typeface="+mn-ea"/>
                <a:cs typeface="+mn-cs"/>
              </a:rPr>
              <a:t>Digital-First Primary Care Policy consultation on patient registration, funding and contracting rules</a:t>
            </a:r>
            <a:r>
              <a:rPr lang="en-US" sz="1200" kern="1200" dirty="0">
                <a:solidFill>
                  <a:schemeClr val="tx1"/>
                </a:solidFill>
                <a:effectLst/>
                <a:latin typeface="+mn-lt"/>
                <a:ea typeface="+mn-ea"/>
                <a:cs typeface="+mn-cs"/>
              </a:rPr>
              <a:t>. [online] Available at: </a:t>
            </a:r>
            <a:r>
              <a:rPr lang="en-US" sz="1200" u="sng" kern="1200" dirty="0">
                <a:solidFill>
                  <a:schemeClr val="tx1"/>
                </a:solidFill>
                <a:effectLst/>
                <a:latin typeface="+mn-lt"/>
                <a:ea typeface="+mn-ea"/>
                <a:cs typeface="+mn-cs"/>
                <a:hlinkClick r:id="rId4"/>
              </a:rPr>
              <a:t>https://www.engage.england.nhs.uk/consultation/digital-first-primary-care-policy/user_uploads/digital-first-primary-care-consultation.pdf</a:t>
            </a:r>
            <a:r>
              <a:rPr lang="en-US" sz="1200" kern="1200" dirty="0">
                <a:solidFill>
                  <a:schemeClr val="tx1"/>
                </a:solidFill>
                <a:effectLst/>
                <a:latin typeface="+mn-lt"/>
                <a:ea typeface="+mn-ea"/>
                <a:cs typeface="+mn-cs"/>
              </a:rPr>
              <a:t> [Accessed 16 Oct. 2025].</a:t>
            </a:r>
          </a:p>
          <a:p>
            <a:r>
              <a:rPr lang="en-GB" sz="1200" kern="1200" dirty="0">
                <a:solidFill>
                  <a:schemeClr val="tx1"/>
                </a:solidFill>
                <a:effectLst/>
                <a:latin typeface="+mn-lt"/>
                <a:ea typeface="+mn-ea"/>
                <a:cs typeface="+mn-cs"/>
              </a:rPr>
              <a:t>Ojha, P.K. and </a:t>
            </a:r>
            <a:r>
              <a:rPr lang="en-GB" sz="1200" kern="1200" dirty="0" err="1">
                <a:solidFill>
                  <a:schemeClr val="tx1"/>
                </a:solidFill>
                <a:effectLst/>
                <a:latin typeface="+mn-lt"/>
                <a:ea typeface="+mn-ea"/>
                <a:cs typeface="+mn-cs"/>
              </a:rPr>
              <a:t>Ghadei</a:t>
            </a:r>
            <a:r>
              <a:rPr lang="en-GB" sz="1200" kern="1200" dirty="0">
                <a:solidFill>
                  <a:schemeClr val="tx1"/>
                </a:solidFill>
                <a:effectLst/>
                <a:latin typeface="+mn-lt"/>
                <a:ea typeface="+mn-ea"/>
                <a:cs typeface="+mn-cs"/>
              </a:rPr>
              <a:t>, K., (2025). Digital Skills Development for Inclusive Digital Transformation. In </a:t>
            </a:r>
            <a:r>
              <a:rPr lang="en-GB" sz="1200" i="1" kern="1200" dirty="0">
                <a:solidFill>
                  <a:schemeClr val="tx1"/>
                </a:solidFill>
                <a:effectLst/>
                <a:latin typeface="+mn-lt"/>
                <a:ea typeface="+mn-ea"/>
                <a:cs typeface="+mn-cs"/>
              </a:rPr>
              <a:t>Digital Transformation and Business Sustainability</a:t>
            </a:r>
            <a:r>
              <a:rPr lang="en-GB" sz="1200" kern="1200" dirty="0">
                <a:solidFill>
                  <a:schemeClr val="tx1"/>
                </a:solidFill>
                <a:effectLst/>
                <a:latin typeface="+mn-lt"/>
                <a:ea typeface="+mn-ea"/>
                <a:cs typeface="+mn-cs"/>
              </a:rPr>
              <a:t> (pp. 99-110). Routledge.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SWARGIARY, K., (2025). </a:t>
            </a:r>
            <a:r>
              <a:rPr lang="en-GB" sz="1200" i="1" kern="1200" dirty="0">
                <a:solidFill>
                  <a:schemeClr val="tx1"/>
                </a:solidFill>
                <a:effectLst/>
                <a:latin typeface="+mn-lt"/>
                <a:ea typeface="+mn-ea"/>
                <a:cs typeface="+mn-cs"/>
              </a:rPr>
              <a:t>Can AI Be Your Family Doctor? A New Era in Personalised Healthcare</a:t>
            </a:r>
            <a:r>
              <a:rPr lang="en-GB" sz="1200" kern="1200" dirty="0">
                <a:solidFill>
                  <a:schemeClr val="tx1"/>
                </a:solidFill>
                <a:effectLst/>
                <a:latin typeface="+mn-lt"/>
                <a:ea typeface="+mn-ea"/>
                <a:cs typeface="+mn-cs"/>
              </a:rPr>
              <a:t>. GOOGLE.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Wellings</a:t>
            </a:r>
            <a:r>
              <a:rPr lang="en-GB" sz="1200" kern="1200" dirty="0">
                <a:solidFill>
                  <a:schemeClr val="tx1"/>
                </a:solidFill>
                <a:effectLst/>
                <a:latin typeface="+mn-lt"/>
                <a:ea typeface="+mn-ea"/>
                <a:cs typeface="+mn-cs"/>
              </a:rPr>
              <a:t>, D., Jefferies, D., Maguire, D., Appleby, J., Hemmings, N., Morris, J. and </a:t>
            </a:r>
            <a:r>
              <a:rPr lang="en-GB" sz="1200" kern="1200" dirty="0" err="1">
                <a:solidFill>
                  <a:schemeClr val="tx1"/>
                </a:solidFill>
                <a:effectLst/>
                <a:latin typeface="+mn-lt"/>
                <a:ea typeface="+mn-ea"/>
                <a:cs typeface="+mn-cs"/>
              </a:rPr>
              <a:t>Schlepper</a:t>
            </a:r>
            <a:r>
              <a:rPr lang="en-GB" sz="1200" kern="1200" dirty="0">
                <a:solidFill>
                  <a:schemeClr val="tx1"/>
                </a:solidFill>
                <a:effectLst/>
                <a:latin typeface="+mn-lt"/>
                <a:ea typeface="+mn-ea"/>
                <a:cs typeface="+mn-cs"/>
              </a:rPr>
              <a:t>, L., (2022). Public satisfaction with the NHS and social care in 2021: results from the British Social Attitudes survey. </a:t>
            </a:r>
            <a:r>
              <a:rPr lang="en-GB" sz="1200" i="1" kern="1200" dirty="0">
                <a:solidFill>
                  <a:schemeClr val="tx1"/>
                </a:solidFill>
                <a:effectLst/>
                <a:latin typeface="+mn-lt"/>
                <a:ea typeface="+mn-ea"/>
                <a:cs typeface="+mn-cs"/>
              </a:rPr>
              <a:t>Kings Fund and the Nuffield Trust</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C6C8AC-355B-4906-AF4C-8AF7DC901E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4470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54707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33983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708564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11/6/2025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015959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0267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823428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180975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11/6/2025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993542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11/6/2025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816817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6917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13884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l="-14000" r="-1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11/6/2025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13121181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472610" y="1061884"/>
            <a:ext cx="9844964" cy="5039113"/>
          </a:xfrm>
          <a:solidFill>
            <a:srgbClr val="A4B3CD"/>
          </a:solidFill>
        </p:spPr>
        <p:txBody>
          <a:bodyPr>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DIGITAL TRANSFORMATION IN THE HEALTH &amp; CARE PROFESSIONS</a:t>
            </a: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6026</a:t>
            </a: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SANIA ULLAH </a:t>
            </a: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2314490</a:t>
            </a: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ASSIGNMENT: COMPONENT 2 – VIVE VOCE </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70764"/>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09874" y="1454320"/>
            <a:ext cx="7184450" cy="5156918"/>
          </a:xfrm>
          <a:solidFill>
            <a:srgbClr val="E0E7EC"/>
          </a:solidFill>
        </p:spPr>
        <p:txBody>
          <a:bodyPr>
            <a:normAutofit fontScale="92500"/>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GP at Hand is a digital-first, online-only NHS service.</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Offers 24/7 access via app with AI triage and video consultations (NHS, 2017) .</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Aligns with the NHS Long Term Plan's digital ambitions.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Represents a major shift in primary care delivery.</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Raises critical questions about its broader systemic impact.</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Creates trade-offs between convenience and continuity of care.</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Also presents a tension between accessibility and health equity (England, 2023).</a:t>
            </a:r>
          </a:p>
        </p:txBody>
      </p:sp>
      <p:pic>
        <p:nvPicPr>
          <p:cNvPr id="5" name="Picture 4">
            <a:extLst>
              <a:ext uri="{FF2B5EF4-FFF2-40B4-BE49-F238E27FC236}">
                <a16:creationId xmlns:a16="http://schemas.microsoft.com/office/drawing/2014/main" id="{81794B2C-2A28-478C-AB3D-21098C00C37D}"/>
              </a:ext>
            </a:extLst>
          </p:cNvPr>
          <p:cNvPicPr>
            <a:picLocks noChangeAspect="1"/>
          </p:cNvPicPr>
          <p:nvPr/>
        </p:nvPicPr>
        <p:blipFill rotWithShape="1">
          <a:blip r:embed="rId3"/>
          <a:srcRect b="10264"/>
          <a:stretch/>
        </p:blipFill>
        <p:spPr>
          <a:xfrm>
            <a:off x="7453348" y="1533832"/>
            <a:ext cx="4469754" cy="2681188"/>
          </a:xfrm>
          <a:prstGeom prst="rect">
            <a:avLst/>
          </a:prstGeom>
          <a:solidFill>
            <a:schemeClr val="bg1"/>
          </a:solidFill>
        </p:spPr>
      </p:pic>
      <p:pic>
        <p:nvPicPr>
          <p:cNvPr id="6" name="Picture 5">
            <a:extLst>
              <a:ext uri="{FF2B5EF4-FFF2-40B4-BE49-F238E27FC236}">
                <a16:creationId xmlns:a16="http://schemas.microsoft.com/office/drawing/2014/main" id="{8504F200-248F-47C7-A64D-D60510EE016E}"/>
              </a:ext>
            </a:extLst>
          </p:cNvPr>
          <p:cNvPicPr>
            <a:picLocks noChangeAspect="1"/>
          </p:cNvPicPr>
          <p:nvPr/>
        </p:nvPicPr>
        <p:blipFill>
          <a:blip r:embed="rId4"/>
          <a:stretch>
            <a:fillRect/>
          </a:stretch>
        </p:blipFill>
        <p:spPr>
          <a:xfrm>
            <a:off x="7453348" y="4215020"/>
            <a:ext cx="4469753" cy="2475730"/>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76647"/>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Overview of the Innovation</a:t>
            </a:r>
            <a:endParaRPr lang="en-US" sz="20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50374"/>
            <a:ext cx="7364930" cy="5540376"/>
          </a:xfrm>
          <a:solidFill>
            <a:srgbClr val="E0E7EC"/>
          </a:solidFill>
        </p:spPr>
        <p:txBody>
          <a:bodyPr>
            <a:normAutofit fontScale="92500" lnSpcReduction="10000"/>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Launched in 2017 as a 24/7 virtual NHS primary care service.</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Uses AI triage and symptom-checking to direct patients.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Offers video/phone consultations, record access, and prescription refills (NHS, 2017).</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Drastically reduces wait times to under two hours (Latif et al., 2021).</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Empowers patients to manage their health proactively (</a:t>
            </a:r>
            <a:r>
              <a:rPr lang="en-US" sz="2400" dirty="0" err="1">
                <a:latin typeface="Times New Roman" panose="02020603050405020304" pitchFamily="18" charset="0"/>
                <a:cs typeface="Times New Roman" panose="02020603050405020304" pitchFamily="18" charset="0"/>
              </a:rPr>
              <a:t>Mahase</a:t>
            </a:r>
            <a:r>
              <a:rPr lang="en-US" sz="2400" dirty="0">
                <a:latin typeface="Times New Roman" panose="02020603050405020304" pitchFamily="18" charset="0"/>
                <a:cs typeface="Times New Roman" panose="02020603050405020304" pitchFamily="18" charset="0"/>
              </a:rPr>
              <a:t>, 2023).</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Primarily attracts a younger, urban, and tech-savvy user base.</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Aligns with the NHS's digital-first primary care strategy (NHS, 2019).</a:t>
            </a:r>
          </a:p>
        </p:txBody>
      </p:sp>
      <p:pic>
        <p:nvPicPr>
          <p:cNvPr id="5" name="Picture 4">
            <a:extLst>
              <a:ext uri="{FF2B5EF4-FFF2-40B4-BE49-F238E27FC236}">
                <a16:creationId xmlns:a16="http://schemas.microsoft.com/office/drawing/2014/main" id="{5EDF910C-88E0-403D-83DC-835F9F5715B0}"/>
              </a:ext>
            </a:extLst>
          </p:cNvPr>
          <p:cNvPicPr>
            <a:picLocks noChangeAspect="1"/>
          </p:cNvPicPr>
          <p:nvPr/>
        </p:nvPicPr>
        <p:blipFill>
          <a:blip r:embed="rId3"/>
          <a:stretch>
            <a:fillRect/>
          </a:stretch>
        </p:blipFill>
        <p:spPr>
          <a:xfrm>
            <a:off x="7565248" y="1909467"/>
            <a:ext cx="4626752" cy="4022190"/>
          </a:xfrm>
          <a:prstGeom prst="rect">
            <a:avLst/>
          </a:prstGeom>
        </p:spPr>
      </p:pic>
    </p:spTree>
    <p:extLst>
      <p:ext uri="{BB962C8B-B14F-4D97-AF65-F5344CB8AC3E}">
        <p14:creationId xmlns:p14="http://schemas.microsoft.com/office/powerpoint/2010/main" val="1874875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76647"/>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Overview of the Innovation</a:t>
            </a:r>
            <a:endParaRPr lang="en-US" sz="20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50374"/>
            <a:ext cx="7364930" cy="5540376"/>
          </a:xfrm>
          <a:solidFill>
            <a:srgbClr val="E0E7EC"/>
          </a:solidFill>
        </p:spPr>
        <p:txBody>
          <a:bodyPr>
            <a:normAutofit fontScale="92500"/>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Effective for simple issues, but unsuitable for complex conditions requiring physical exams (Greenhalgh et al. 2022).</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Creates digital exclusion, worsening health inequity for the elderly and disabled (</a:t>
            </a:r>
            <a:r>
              <a:rPr lang="en-US" sz="2400" dirty="0" err="1">
                <a:latin typeface="Times New Roman" panose="02020603050405020304" pitchFamily="18" charset="0"/>
                <a:cs typeface="Times New Roman" panose="02020603050405020304" pitchFamily="18" charset="0"/>
              </a:rPr>
              <a:t>Kerasidou</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Kerasidou</a:t>
            </a:r>
            <a:r>
              <a:rPr lang="en-US" sz="2400" dirty="0">
                <a:latin typeface="Times New Roman" panose="02020603050405020304" pitchFamily="18" charset="0"/>
                <a:cs typeface="Times New Roman" panose="02020603050405020304" pitchFamily="18" charset="0"/>
              </a:rPr>
              <a:t>, 2023).</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Threatens holistic, continuous care despite offering convenience (</a:t>
            </a:r>
            <a:r>
              <a:rPr lang="en-US" sz="2400" dirty="0">
                <a:solidFill>
                  <a:schemeClr val="tx1"/>
                </a:solidFill>
                <a:latin typeface="Times New Roman" panose="02020603050405020304" pitchFamily="18" charset="0"/>
                <a:cs typeface="Times New Roman" panose="02020603050405020304" pitchFamily="18" charset="0"/>
              </a:rPr>
              <a:t>Murphy et al., 2021) </a:t>
            </a:r>
            <a:r>
              <a:rPr lang="en-US" sz="2400" dirty="0">
                <a:latin typeface="Times New Roman" panose="02020603050405020304" pitchFamily="18" charset="0"/>
                <a:cs typeface="Times New Roman" panose="02020603050405020304" pitchFamily="18" charset="0"/>
              </a:rPr>
              <a:t>.</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Aligns with NHS modernization goals and can reduce workload (Bhatnagar and </a:t>
            </a:r>
            <a:r>
              <a:rPr lang="en-US" sz="2400" dirty="0" err="1">
                <a:latin typeface="Times New Roman" panose="02020603050405020304" pitchFamily="18" charset="0"/>
                <a:cs typeface="Times New Roman" panose="02020603050405020304" pitchFamily="18" charset="0"/>
              </a:rPr>
              <a:t>Sehajpal</a:t>
            </a:r>
            <a:r>
              <a:rPr lang="en-US" sz="2400" dirty="0">
                <a:latin typeface="Times New Roman" panose="02020603050405020304" pitchFamily="18" charset="0"/>
                <a:cs typeface="Times New Roman" panose="02020603050405020304" pitchFamily="18" charset="0"/>
              </a:rPr>
              <a:t>, 2025) .</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Faces financial sustainability challenges and potential closure.</a:t>
            </a:r>
          </a:p>
        </p:txBody>
      </p:sp>
      <p:pic>
        <p:nvPicPr>
          <p:cNvPr id="4" name="Picture 3">
            <a:extLst>
              <a:ext uri="{FF2B5EF4-FFF2-40B4-BE49-F238E27FC236}">
                <a16:creationId xmlns:a16="http://schemas.microsoft.com/office/drawing/2014/main" id="{D6D8A646-55DC-43ED-BFC9-E18BE56C983C}"/>
              </a:ext>
            </a:extLst>
          </p:cNvPr>
          <p:cNvPicPr>
            <a:picLocks noChangeAspect="1"/>
          </p:cNvPicPr>
          <p:nvPr/>
        </p:nvPicPr>
        <p:blipFill>
          <a:blip r:embed="rId3"/>
          <a:stretch>
            <a:fillRect/>
          </a:stretch>
        </p:blipFill>
        <p:spPr>
          <a:xfrm>
            <a:off x="7938504" y="1150375"/>
            <a:ext cx="4053177" cy="3067664"/>
          </a:xfrm>
          <a:prstGeom prst="rect">
            <a:avLst/>
          </a:prstGeom>
        </p:spPr>
      </p:pic>
      <p:pic>
        <p:nvPicPr>
          <p:cNvPr id="6" name="Picture 5">
            <a:extLst>
              <a:ext uri="{FF2B5EF4-FFF2-40B4-BE49-F238E27FC236}">
                <a16:creationId xmlns:a16="http://schemas.microsoft.com/office/drawing/2014/main" id="{9B294D0D-1C49-435B-93D8-576A1D90447A}"/>
              </a:ext>
            </a:extLst>
          </p:cNvPr>
          <p:cNvPicPr>
            <a:picLocks noChangeAspect="1"/>
          </p:cNvPicPr>
          <p:nvPr/>
        </p:nvPicPr>
        <p:blipFill>
          <a:blip r:embed="rId4"/>
          <a:stretch>
            <a:fillRect/>
          </a:stretch>
        </p:blipFill>
        <p:spPr>
          <a:xfrm>
            <a:off x="7938504" y="4424516"/>
            <a:ext cx="4053177" cy="2266233"/>
          </a:xfrm>
          <a:prstGeom prst="rect">
            <a:avLst/>
          </a:prstGeom>
        </p:spPr>
      </p:pic>
    </p:spTree>
    <p:extLst>
      <p:ext uri="{BB962C8B-B14F-4D97-AF65-F5344CB8AC3E}">
        <p14:creationId xmlns:p14="http://schemas.microsoft.com/office/powerpoint/2010/main" val="1342093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06144"/>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Service Delivery</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80440" y="1356852"/>
            <a:ext cx="7729728" cy="5227257"/>
          </a:xfrm>
          <a:solidFill>
            <a:srgbClr val="E0E7EC"/>
          </a:solidFill>
        </p:spPr>
        <p:txBody>
          <a:bodyPr>
            <a:normAutofit lnSpcReduction="10000"/>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Drastically reduces wait times for appointments (under 2 hours).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Increases accessibility and convenience for younger, urban patients (</a:t>
            </a:r>
            <a:r>
              <a:rPr lang="en-US" sz="2400" dirty="0" err="1">
                <a:latin typeface="Times New Roman" panose="02020603050405020304" pitchFamily="18" charset="0"/>
                <a:cs typeface="Times New Roman" panose="02020603050405020304" pitchFamily="18" charset="0"/>
              </a:rPr>
              <a:t>Mahase</a:t>
            </a:r>
            <a:r>
              <a:rPr lang="en-US" sz="2400" dirty="0">
                <a:latin typeface="Times New Roman" panose="02020603050405020304" pitchFamily="18" charset="0"/>
                <a:cs typeface="Times New Roman" panose="02020603050405020304" pitchFamily="18" charset="0"/>
              </a:rPr>
              <a:t>, 2023; NHS, 2019).</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Disrupts continuity of care and comprehensive patient relationships (Latif et al., 2021).</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Raises concerns about diagnostic accuracy without in-person exams.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AI triage tools may not reduce GP workload and can lead to misdiagnosis (</a:t>
            </a:r>
            <a:r>
              <a:rPr lang="en-US" sz="2400" dirty="0" err="1">
                <a:latin typeface="Times New Roman" panose="02020603050405020304" pitchFamily="18" charset="0"/>
                <a:cs typeface="Times New Roman" panose="02020603050405020304" pitchFamily="18" charset="0"/>
              </a:rPr>
              <a:t>Swargiary</a:t>
            </a:r>
            <a:r>
              <a:rPr lang="en-US" sz="2400" dirty="0">
                <a:latin typeface="Times New Roman" panose="02020603050405020304" pitchFamily="18" charset="0"/>
                <a:cs typeface="Times New Roman" panose="02020603050405020304" pitchFamily="18" charset="0"/>
              </a:rPr>
              <a:t>, 2025).</a:t>
            </a:r>
          </a:p>
        </p:txBody>
      </p:sp>
      <p:pic>
        <p:nvPicPr>
          <p:cNvPr id="5" name="Picture 4">
            <a:extLst>
              <a:ext uri="{FF2B5EF4-FFF2-40B4-BE49-F238E27FC236}">
                <a16:creationId xmlns:a16="http://schemas.microsoft.com/office/drawing/2014/main" id="{845DDF2A-708B-4FB7-8598-BC628AA294B5}"/>
              </a:ext>
            </a:extLst>
          </p:cNvPr>
          <p:cNvPicPr>
            <a:picLocks noChangeAspect="1"/>
          </p:cNvPicPr>
          <p:nvPr/>
        </p:nvPicPr>
        <p:blipFill rotWithShape="1">
          <a:blip r:embed="rId3"/>
          <a:srcRect b="13351"/>
          <a:stretch/>
        </p:blipFill>
        <p:spPr>
          <a:xfrm>
            <a:off x="8115300" y="1356852"/>
            <a:ext cx="3876382" cy="2500852"/>
          </a:xfrm>
          <a:prstGeom prst="rect">
            <a:avLst/>
          </a:prstGeom>
        </p:spPr>
      </p:pic>
      <p:pic>
        <p:nvPicPr>
          <p:cNvPr id="6" name="Picture 5">
            <a:extLst>
              <a:ext uri="{FF2B5EF4-FFF2-40B4-BE49-F238E27FC236}">
                <a16:creationId xmlns:a16="http://schemas.microsoft.com/office/drawing/2014/main" id="{5170FC92-FF53-4C51-A239-F2DD23AEF99D}"/>
              </a:ext>
            </a:extLst>
          </p:cNvPr>
          <p:cNvPicPr>
            <a:picLocks noChangeAspect="1"/>
          </p:cNvPicPr>
          <p:nvPr/>
        </p:nvPicPr>
        <p:blipFill>
          <a:blip r:embed="rId4"/>
          <a:stretch>
            <a:fillRect/>
          </a:stretch>
        </p:blipFill>
        <p:spPr>
          <a:xfrm>
            <a:off x="8115300" y="4000500"/>
            <a:ext cx="3876382" cy="2583609"/>
          </a:xfrm>
          <a:prstGeom prst="rect">
            <a:avLst/>
          </a:prstGeom>
        </p:spPr>
      </p:pic>
    </p:spTree>
    <p:extLst>
      <p:ext uri="{BB962C8B-B14F-4D97-AF65-F5344CB8AC3E}">
        <p14:creationId xmlns:p14="http://schemas.microsoft.com/office/powerpoint/2010/main" val="3705136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06144"/>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Service Delivery</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356852"/>
            <a:ext cx="6908405" cy="5333898"/>
          </a:xfrm>
          <a:solidFill>
            <a:srgbClr val="E0E7EC"/>
          </a:solidFill>
        </p:spPr>
        <p:txBody>
          <a:bodyPr>
            <a:normAutofit/>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Worsens health inequalities for the elderly and non-English speakers.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Digital literacy is a major barrier to access.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Implement community digital literacy programs.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Poor data sharing with traditional practices disrupts care continuity (NHS, 2019).</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Invest in integrated electronic health records for better interoperability.</a:t>
            </a:r>
          </a:p>
        </p:txBody>
      </p:sp>
      <p:pic>
        <p:nvPicPr>
          <p:cNvPr id="4" name="Picture 3">
            <a:extLst>
              <a:ext uri="{FF2B5EF4-FFF2-40B4-BE49-F238E27FC236}">
                <a16:creationId xmlns:a16="http://schemas.microsoft.com/office/drawing/2014/main" id="{11BBFB5B-84E3-4353-967E-5CA4FC49AA29}"/>
              </a:ext>
            </a:extLst>
          </p:cNvPr>
          <p:cNvPicPr>
            <a:picLocks noChangeAspect="1"/>
          </p:cNvPicPr>
          <p:nvPr/>
        </p:nvPicPr>
        <p:blipFill>
          <a:blip r:embed="rId3"/>
          <a:stretch>
            <a:fillRect/>
          </a:stretch>
        </p:blipFill>
        <p:spPr>
          <a:xfrm>
            <a:off x="7445701" y="1356852"/>
            <a:ext cx="4746299" cy="3008671"/>
          </a:xfrm>
          <a:prstGeom prst="rect">
            <a:avLst/>
          </a:prstGeom>
        </p:spPr>
      </p:pic>
      <p:pic>
        <p:nvPicPr>
          <p:cNvPr id="7" name="Picture 6">
            <a:extLst>
              <a:ext uri="{FF2B5EF4-FFF2-40B4-BE49-F238E27FC236}">
                <a16:creationId xmlns:a16="http://schemas.microsoft.com/office/drawing/2014/main" id="{BC2EBD50-42E7-434C-B2E2-A9BBDDB668AD}"/>
              </a:ext>
            </a:extLst>
          </p:cNvPr>
          <p:cNvPicPr>
            <a:picLocks noChangeAspect="1"/>
          </p:cNvPicPr>
          <p:nvPr/>
        </p:nvPicPr>
        <p:blipFill>
          <a:blip r:embed="rId4"/>
          <a:stretch>
            <a:fillRect/>
          </a:stretch>
        </p:blipFill>
        <p:spPr>
          <a:xfrm>
            <a:off x="7445701" y="4486350"/>
            <a:ext cx="4746299" cy="2204399"/>
          </a:xfrm>
          <a:prstGeom prst="rect">
            <a:avLst/>
          </a:prstGeom>
        </p:spPr>
      </p:pic>
    </p:spTree>
    <p:extLst>
      <p:ext uri="{BB962C8B-B14F-4D97-AF65-F5344CB8AC3E}">
        <p14:creationId xmlns:p14="http://schemas.microsoft.com/office/powerpoint/2010/main" val="3821750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06144"/>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Patients/Service Users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97828"/>
            <a:ext cx="7729728" cy="5501148"/>
          </a:xfrm>
          <a:solidFill>
            <a:srgbClr val="E0E7EC"/>
          </a:solidFill>
        </p:spPr>
        <p:txBody>
          <a:bodyPr>
            <a:normAutofit fontScale="85000" lnSpcReduction="10000"/>
          </a:bodyPr>
          <a:lstStyle/>
          <a:p>
            <a:pPr>
              <a:lnSpc>
                <a:spcPct val="170000"/>
              </a:lnSpc>
              <a:spcBef>
                <a:spcPts val="0"/>
              </a:spcBef>
            </a:pPr>
            <a:r>
              <a:rPr lang="en-US" sz="2400" dirty="0">
                <a:latin typeface="Times New Roman" panose="02020603050405020304" pitchFamily="18" charset="0"/>
                <a:cs typeface="Times New Roman" panose="02020603050405020304" pitchFamily="18" charset="0"/>
              </a:rPr>
              <a:t>Drastically reduces wait times, increasing access and satisfaction.</a:t>
            </a:r>
          </a:p>
          <a:p>
            <a:pPr>
              <a:lnSpc>
                <a:spcPct val="170000"/>
              </a:lnSpc>
              <a:spcBef>
                <a:spcPts val="0"/>
              </a:spcBef>
            </a:pPr>
            <a:r>
              <a:rPr lang="en-US" sz="2400" dirty="0">
                <a:latin typeface="Times New Roman" panose="02020603050405020304" pitchFamily="18" charset="0"/>
                <a:cs typeface="Times New Roman" panose="02020603050405020304" pitchFamily="18" charset="0"/>
              </a:rPr>
              <a:t>Empowers younger, tech-savvy users with immediate, autonomous care (García-</a:t>
            </a:r>
            <a:r>
              <a:rPr lang="en-US" sz="2400" dirty="0" err="1">
                <a:latin typeface="Times New Roman" panose="02020603050405020304" pitchFamily="18" charset="0"/>
                <a:cs typeface="Times New Roman" panose="02020603050405020304" pitchFamily="18" charset="0"/>
              </a:rPr>
              <a:t>Corchero</a:t>
            </a:r>
            <a:r>
              <a:rPr lang="en-US" sz="2400" dirty="0">
                <a:latin typeface="Times New Roman" panose="02020603050405020304" pitchFamily="18" charset="0"/>
                <a:cs typeface="Times New Roman" panose="02020603050405020304" pitchFamily="18" charset="0"/>
              </a:rPr>
              <a:t> and Jiménez-Rubio, 2022).</a:t>
            </a:r>
          </a:p>
          <a:p>
            <a:pPr>
              <a:lnSpc>
                <a:spcPct val="170000"/>
              </a:lnSpc>
              <a:spcBef>
                <a:spcPts val="0"/>
              </a:spcBef>
            </a:pPr>
            <a:r>
              <a:rPr lang="en-US" sz="2400" dirty="0">
                <a:latin typeface="Times New Roman" panose="02020603050405020304" pitchFamily="18" charset="0"/>
                <a:cs typeface="Times New Roman" panose="02020603050405020304" pitchFamily="18" charset="0"/>
              </a:rPr>
              <a:t>Supports self-management via digital records and off-hour consultations (NHS, 2023).</a:t>
            </a:r>
          </a:p>
          <a:p>
            <a:pPr>
              <a:lnSpc>
                <a:spcPct val="170000"/>
              </a:lnSpc>
              <a:spcBef>
                <a:spcPts val="0"/>
              </a:spcBef>
            </a:pPr>
            <a:r>
              <a:rPr lang="en-US" sz="2400" dirty="0">
                <a:latin typeface="Times New Roman" panose="02020603050405020304" pitchFamily="18" charset="0"/>
                <a:cs typeface="Times New Roman" panose="02020603050405020304" pitchFamily="18" charset="0"/>
              </a:rPr>
              <a:t>Reduces stigma for sensitive issues like mental and sexual health.</a:t>
            </a:r>
          </a:p>
          <a:p>
            <a:pPr>
              <a:lnSpc>
                <a:spcPct val="170000"/>
              </a:lnSpc>
              <a:spcBef>
                <a:spcPts val="0"/>
              </a:spcBef>
            </a:pPr>
            <a:r>
              <a:rPr lang="en-US" sz="2400" dirty="0">
                <a:latin typeface="Times New Roman" panose="02020603050405020304" pitchFamily="18" charset="0"/>
                <a:cs typeface="Times New Roman" panose="02020603050405020304" pitchFamily="18" charset="0"/>
              </a:rPr>
              <a:t>Risks digital exclusion for the elderly and socio-economically disadvantaged (</a:t>
            </a:r>
            <a:r>
              <a:rPr lang="en-US" sz="2400" dirty="0" err="1">
                <a:latin typeface="Times New Roman" panose="02020603050405020304" pitchFamily="18" charset="0"/>
                <a:cs typeface="Times New Roman" panose="02020603050405020304" pitchFamily="18" charset="0"/>
              </a:rPr>
              <a:t>Kerasidou</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Kerasidou</a:t>
            </a:r>
            <a:r>
              <a:rPr lang="en-US" sz="2400" dirty="0">
                <a:latin typeface="Times New Roman" panose="02020603050405020304" pitchFamily="18" charset="0"/>
                <a:cs typeface="Times New Roman" panose="02020603050405020304" pitchFamily="18" charset="0"/>
              </a:rPr>
              <a:t>, 2023).</a:t>
            </a:r>
          </a:p>
          <a:p>
            <a:pPr>
              <a:lnSpc>
                <a:spcPct val="170000"/>
              </a:lnSpc>
              <a:spcBef>
                <a:spcPts val="0"/>
              </a:spcBef>
            </a:pPr>
            <a:r>
              <a:rPr lang="en-US" sz="2400" dirty="0">
                <a:latin typeface="Times New Roman" panose="02020603050405020304" pitchFamily="18" charset="0"/>
                <a:cs typeface="Times New Roman" panose="02020603050405020304" pitchFamily="18" charset="0"/>
              </a:rPr>
              <a:t>Worsens health inequalities for non-English speakers and people with disabilities (</a:t>
            </a:r>
            <a:r>
              <a:rPr lang="en-US" sz="2400" dirty="0" err="1">
                <a:latin typeface="Times New Roman" panose="02020603050405020304" pitchFamily="18" charset="0"/>
                <a:cs typeface="Times New Roman" panose="02020603050405020304" pitchFamily="18" charset="0"/>
              </a:rPr>
              <a:t>Wellings</a:t>
            </a:r>
            <a:r>
              <a:rPr lang="en-US" sz="2400" dirty="0">
                <a:latin typeface="Times New Roman" panose="02020603050405020304" pitchFamily="18" charset="0"/>
                <a:cs typeface="Times New Roman" panose="02020603050405020304" pitchFamily="18" charset="0"/>
              </a:rPr>
              <a:t> et al., 2022).</a:t>
            </a:r>
          </a:p>
        </p:txBody>
      </p:sp>
      <p:pic>
        <p:nvPicPr>
          <p:cNvPr id="4" name="Picture 3">
            <a:extLst>
              <a:ext uri="{FF2B5EF4-FFF2-40B4-BE49-F238E27FC236}">
                <a16:creationId xmlns:a16="http://schemas.microsoft.com/office/drawing/2014/main" id="{5B506EF8-E98F-4B15-B4B8-57E1599B4556}"/>
              </a:ext>
            </a:extLst>
          </p:cNvPr>
          <p:cNvPicPr>
            <a:picLocks noChangeAspect="1"/>
          </p:cNvPicPr>
          <p:nvPr/>
        </p:nvPicPr>
        <p:blipFill>
          <a:blip r:embed="rId3"/>
          <a:stretch>
            <a:fillRect/>
          </a:stretch>
        </p:blipFill>
        <p:spPr>
          <a:xfrm>
            <a:off x="8067904" y="1237585"/>
            <a:ext cx="4124095" cy="2772696"/>
          </a:xfrm>
          <a:prstGeom prst="rect">
            <a:avLst/>
          </a:prstGeom>
        </p:spPr>
      </p:pic>
      <p:pic>
        <p:nvPicPr>
          <p:cNvPr id="5" name="Picture 4">
            <a:extLst>
              <a:ext uri="{FF2B5EF4-FFF2-40B4-BE49-F238E27FC236}">
                <a16:creationId xmlns:a16="http://schemas.microsoft.com/office/drawing/2014/main" id="{BC85C218-C4A4-428E-BF0F-54336A3E6BC2}"/>
              </a:ext>
            </a:extLst>
          </p:cNvPr>
          <p:cNvPicPr>
            <a:picLocks noChangeAspect="1"/>
          </p:cNvPicPr>
          <p:nvPr/>
        </p:nvPicPr>
        <p:blipFill>
          <a:blip r:embed="rId4"/>
          <a:stretch>
            <a:fillRect/>
          </a:stretch>
        </p:blipFill>
        <p:spPr>
          <a:xfrm>
            <a:off x="8067904" y="4353984"/>
            <a:ext cx="4124094" cy="2344992"/>
          </a:xfrm>
          <a:prstGeom prst="rect">
            <a:avLst/>
          </a:prstGeom>
        </p:spPr>
      </p:pic>
    </p:spTree>
    <p:extLst>
      <p:ext uri="{BB962C8B-B14F-4D97-AF65-F5344CB8AC3E}">
        <p14:creationId xmlns:p14="http://schemas.microsoft.com/office/powerpoint/2010/main" val="2278293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06144"/>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Patients/Service Users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77950"/>
            <a:ext cx="7380353" cy="5501148"/>
          </a:xfrm>
          <a:solidFill>
            <a:srgbClr val="E0E7EC"/>
          </a:solidFill>
        </p:spPr>
        <p:txBody>
          <a:bodyPr>
            <a:normAutofit fontScale="92500"/>
          </a:bodyPr>
          <a:lstStyle/>
          <a:p>
            <a:pPr>
              <a:lnSpc>
                <a:spcPct val="160000"/>
              </a:lnSpc>
              <a:spcBef>
                <a:spcPts val="0"/>
              </a:spcBef>
            </a:pPr>
            <a:r>
              <a:rPr lang="en-US" sz="2400" dirty="0">
                <a:latin typeface="Times New Roman" panose="02020603050405020304" pitchFamily="18" charset="0"/>
                <a:cs typeface="Times New Roman" panose="02020603050405020304" pitchFamily="18" charset="0"/>
              </a:rPr>
              <a:t>Older patients face barriers due to insufficient digital skills.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Fund community-based digital literacy programs.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Virtual consultations can lack trust, empathy, and relational depth (NHS, 2019).</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This risks fragmented care, especially for complex conditions.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Improve data sharing between digital and traditional services (Murphy et al., 2021).</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Strategies are needed to bridge the digital divide and maintain care quality.</a:t>
            </a:r>
          </a:p>
        </p:txBody>
      </p:sp>
      <p:pic>
        <p:nvPicPr>
          <p:cNvPr id="4" name="Picture 3">
            <a:extLst>
              <a:ext uri="{FF2B5EF4-FFF2-40B4-BE49-F238E27FC236}">
                <a16:creationId xmlns:a16="http://schemas.microsoft.com/office/drawing/2014/main" id="{40EB00A9-73F1-498C-B514-B86A9EAFD1B1}"/>
              </a:ext>
            </a:extLst>
          </p:cNvPr>
          <p:cNvPicPr>
            <a:picLocks noChangeAspect="1"/>
          </p:cNvPicPr>
          <p:nvPr/>
        </p:nvPicPr>
        <p:blipFill>
          <a:blip r:embed="rId3"/>
          <a:stretch>
            <a:fillRect/>
          </a:stretch>
        </p:blipFill>
        <p:spPr>
          <a:xfrm>
            <a:off x="7816645" y="1356852"/>
            <a:ext cx="4370769" cy="2713703"/>
          </a:xfrm>
          <a:prstGeom prst="rect">
            <a:avLst/>
          </a:prstGeom>
        </p:spPr>
      </p:pic>
      <p:pic>
        <p:nvPicPr>
          <p:cNvPr id="5" name="Picture 4">
            <a:extLst>
              <a:ext uri="{FF2B5EF4-FFF2-40B4-BE49-F238E27FC236}">
                <a16:creationId xmlns:a16="http://schemas.microsoft.com/office/drawing/2014/main" id="{F1335E92-2479-4330-9CEB-57C744E98913}"/>
              </a:ext>
            </a:extLst>
          </p:cNvPr>
          <p:cNvPicPr>
            <a:picLocks noChangeAspect="1"/>
          </p:cNvPicPr>
          <p:nvPr/>
        </p:nvPicPr>
        <p:blipFill>
          <a:blip r:embed="rId4"/>
          <a:stretch>
            <a:fillRect/>
          </a:stretch>
        </p:blipFill>
        <p:spPr>
          <a:xfrm>
            <a:off x="7816644" y="4215476"/>
            <a:ext cx="4370769" cy="2403987"/>
          </a:xfrm>
          <a:prstGeom prst="rect">
            <a:avLst/>
          </a:prstGeom>
        </p:spPr>
      </p:pic>
    </p:spTree>
    <p:extLst>
      <p:ext uri="{BB962C8B-B14F-4D97-AF65-F5344CB8AC3E}">
        <p14:creationId xmlns:p14="http://schemas.microsoft.com/office/powerpoint/2010/main" val="381762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5137"/>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and Recommendations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386348"/>
            <a:ext cx="6703402" cy="5471652"/>
          </a:xfrm>
          <a:solidFill>
            <a:srgbClr val="E0E7EC"/>
          </a:solidFill>
        </p:spPr>
        <p:txBody>
          <a:bodyPr>
            <a:normAutofit fontScale="85000" lnSpcReduction="20000"/>
          </a:bodyPr>
          <a:lstStyle/>
          <a:p>
            <a:pPr>
              <a:lnSpc>
                <a:spcPct val="160000"/>
              </a:lnSpc>
              <a:spcBef>
                <a:spcPts val="0"/>
              </a:spcBef>
            </a:pPr>
            <a:r>
              <a:rPr lang="en-US" sz="2400" dirty="0">
                <a:latin typeface="Times New Roman" panose="02020603050405020304" pitchFamily="18" charset="0"/>
                <a:cs typeface="Times New Roman" panose="02020603050405020304" pitchFamily="18" charset="0"/>
              </a:rPr>
              <a:t>Challenge: Digital inequality worsens health disparities for vulnerable groups.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Solution: Provide digital literacy training and improve technology access.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Challenge: Data privacy concerns and potential misuse of health information.</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Solution: Implement transparent data governance and clear consent processes.</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Challenge: Poor system interoperability disrupts continuity of care.</a:t>
            </a:r>
          </a:p>
          <a:p>
            <a:pPr>
              <a:lnSpc>
                <a:spcPct val="160000"/>
              </a:lnSpc>
              <a:spcBef>
                <a:spcPts val="0"/>
              </a:spcBef>
            </a:pPr>
            <a:r>
              <a:rPr lang="en-US" sz="2400" dirty="0">
                <a:latin typeface="Times New Roman" panose="02020603050405020304" pitchFamily="18" charset="0"/>
                <a:cs typeface="Times New Roman" panose="02020603050405020304" pitchFamily="18" charset="0"/>
              </a:rPr>
              <a:t>Solution: Develop standardized data-sharing systems and appoint digital champions.</a:t>
            </a:r>
          </a:p>
        </p:txBody>
      </p:sp>
      <p:pic>
        <p:nvPicPr>
          <p:cNvPr id="5" name="Picture 4">
            <a:extLst>
              <a:ext uri="{FF2B5EF4-FFF2-40B4-BE49-F238E27FC236}">
                <a16:creationId xmlns:a16="http://schemas.microsoft.com/office/drawing/2014/main" id="{27FA990F-6503-4E30-8754-7E489BB43BA6}"/>
              </a:ext>
            </a:extLst>
          </p:cNvPr>
          <p:cNvPicPr>
            <a:picLocks noChangeAspect="1"/>
          </p:cNvPicPr>
          <p:nvPr/>
        </p:nvPicPr>
        <p:blipFill>
          <a:blip r:embed="rId3"/>
          <a:stretch>
            <a:fillRect/>
          </a:stretch>
        </p:blipFill>
        <p:spPr>
          <a:xfrm>
            <a:off x="7141825" y="1386348"/>
            <a:ext cx="4849857" cy="5471652"/>
          </a:xfrm>
          <a:prstGeom prst="rect">
            <a:avLst/>
          </a:prstGeom>
        </p:spPr>
      </p:pic>
    </p:spTree>
    <p:extLst>
      <p:ext uri="{BB962C8B-B14F-4D97-AF65-F5344CB8AC3E}">
        <p14:creationId xmlns:p14="http://schemas.microsoft.com/office/powerpoint/2010/main" val="1653239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5137"/>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5" y="1415845"/>
            <a:ext cx="7729727" cy="5274905"/>
          </a:xfrm>
          <a:solidFill>
            <a:srgbClr val="E0E7EC"/>
          </a:solidFill>
        </p:spPr>
        <p:txBody>
          <a:bodyPr>
            <a:normAutofit/>
          </a:bodyPr>
          <a:lstStyle/>
          <a:p>
            <a:pPr>
              <a:lnSpc>
                <a:spcPct val="150000"/>
              </a:lnSpc>
              <a:spcBef>
                <a:spcPts val="0"/>
              </a:spcBef>
            </a:pPr>
            <a:r>
              <a:rPr lang="en-US" sz="2400" dirty="0">
                <a:latin typeface="Times New Roman" panose="02020603050405020304" pitchFamily="18" charset="0"/>
                <a:cs typeface="Times New Roman" panose="02020603050405020304" pitchFamily="18" charset="0"/>
              </a:rPr>
              <a:t>Increases accessibility, responsiveness, and patient autonomy.</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Aligns with NHS Long-Term Plan goals.</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Challenges include digital inequality, data privacy, and system interoperability.</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Solutions involve digital literacy programs and stronger data governance.</a:t>
            </a:r>
          </a:p>
          <a:p>
            <a:pPr>
              <a:lnSpc>
                <a:spcPct val="150000"/>
              </a:lnSpc>
              <a:spcBef>
                <a:spcPts val="0"/>
              </a:spcBef>
            </a:pPr>
            <a:r>
              <a:rPr lang="en-US" sz="2400" dirty="0">
                <a:latin typeface="Times New Roman" panose="02020603050405020304" pitchFamily="18" charset="0"/>
                <a:cs typeface="Times New Roman" panose="02020603050405020304" pitchFamily="18" charset="0"/>
              </a:rPr>
              <a:t>With refined policy and integration, it can enable equitable, transformative care.</a:t>
            </a:r>
          </a:p>
        </p:txBody>
      </p:sp>
    </p:spTree>
    <p:extLst>
      <p:ext uri="{BB962C8B-B14F-4D97-AF65-F5344CB8AC3E}">
        <p14:creationId xmlns:p14="http://schemas.microsoft.com/office/powerpoint/2010/main" val="3150440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0"/>
            <a:ext cx="7729728" cy="744279"/>
          </a:xfrm>
          <a:solidFill>
            <a:srgbClr val="A4B3CD"/>
          </a:solidFill>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9550" y="1005840"/>
            <a:ext cx="11746230" cy="5852160"/>
          </a:xfrm>
          <a:solidFill>
            <a:srgbClr val="E0E7EC"/>
          </a:solidFill>
        </p:spPr>
        <p:txBody>
          <a:bodyPr>
            <a:normAutofit fontScale="85000" lnSpcReduction="10000"/>
          </a:bodyPr>
          <a:lstStyle/>
          <a:p>
            <a:pPr>
              <a:spcBef>
                <a:spcPts val="0"/>
              </a:spcBef>
            </a:pPr>
            <a:r>
              <a:rPr lang="en-US" sz="1600" dirty="0" err="1">
                <a:latin typeface="Times New Roman" panose="02020603050405020304" pitchFamily="18" charset="0"/>
                <a:cs typeface="Times New Roman" panose="02020603050405020304" pitchFamily="18" charset="0"/>
              </a:rPr>
              <a:t>Berchet</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Bijlholt</a:t>
            </a:r>
            <a:r>
              <a:rPr lang="en-US" sz="1600" dirty="0">
                <a:latin typeface="Times New Roman" panose="02020603050405020304" pitchFamily="18" charset="0"/>
                <a:cs typeface="Times New Roman" panose="02020603050405020304" pitchFamily="18" charset="0"/>
              </a:rPr>
              <a:t>, J. and Ando, M., (2023). Socio-economic and ethnic health inequalities in COVID-19 outcomes across OECD countries. Documents de travail de </a:t>
            </a:r>
            <a:r>
              <a:rPr lang="en-US" sz="1600" dirty="0" err="1">
                <a:latin typeface="Times New Roman" panose="02020603050405020304" pitchFamily="18" charset="0"/>
                <a:cs typeface="Times New Roman" panose="02020603050405020304" pitchFamily="18" charset="0"/>
              </a:rPr>
              <a:t>l'OCDE</a:t>
            </a:r>
            <a:r>
              <a:rPr lang="en-US" sz="1600" dirty="0">
                <a:latin typeface="Times New Roman" panose="02020603050405020304" pitchFamily="18" charset="0"/>
                <a:cs typeface="Times New Roman" panose="02020603050405020304" pitchFamily="18" charset="0"/>
              </a:rPr>
              <a:t> sur la santé.</a:t>
            </a:r>
          </a:p>
          <a:p>
            <a:pPr>
              <a:spcBef>
                <a:spcPts val="0"/>
              </a:spcBef>
            </a:pPr>
            <a:r>
              <a:rPr lang="en-US" sz="1600" dirty="0">
                <a:latin typeface="Times New Roman" panose="02020603050405020304" pitchFamily="18" charset="0"/>
                <a:cs typeface="Times New Roman" panose="02020603050405020304" pitchFamily="18" charset="0"/>
              </a:rPr>
              <a:t>Bhatnagar, M. and </a:t>
            </a:r>
            <a:r>
              <a:rPr lang="en-US" sz="1600" dirty="0" err="1">
                <a:latin typeface="Times New Roman" panose="02020603050405020304" pitchFamily="18" charset="0"/>
                <a:cs typeface="Times New Roman" panose="02020603050405020304" pitchFamily="18" charset="0"/>
              </a:rPr>
              <a:t>Sehajpal</a:t>
            </a:r>
            <a:r>
              <a:rPr lang="en-US" sz="1600" dirty="0">
                <a:latin typeface="Times New Roman" panose="02020603050405020304" pitchFamily="18" charset="0"/>
                <a:cs typeface="Times New Roman" panose="02020603050405020304" pitchFamily="18" charset="0"/>
              </a:rPr>
              <a:t>, S., (2025). Leveraging AI for Financial Sustainability in Healthcare: Advancing SDG 3. In Sustainability, Innovation, and Consumer Preference (pp. 411-426). IGI Global Scientific Publishing.</a:t>
            </a:r>
          </a:p>
          <a:p>
            <a:pPr>
              <a:spcBef>
                <a:spcPts val="0"/>
              </a:spcBef>
            </a:pPr>
            <a:r>
              <a:rPr lang="en-US" sz="1600" dirty="0">
                <a:latin typeface="Times New Roman" panose="02020603050405020304" pitchFamily="18" charset="0"/>
                <a:cs typeface="Times New Roman" panose="02020603050405020304" pitchFamily="18" charset="0"/>
              </a:rPr>
              <a:t>Chaturvedi, U., Chauhan, S.B. and Singh, I., (2025). The impact of artificial intelligence on remote healthcare: enhancing patient engagement, connectivity, and overcoming challenges. Intelligent Pharmacy.</a:t>
            </a:r>
          </a:p>
          <a:p>
            <a:pPr>
              <a:spcBef>
                <a:spcPts val="0"/>
              </a:spcBef>
            </a:pPr>
            <a:r>
              <a:rPr lang="en-US" sz="1600" dirty="0">
                <a:latin typeface="Times New Roman" panose="02020603050405020304" pitchFamily="18" charset="0"/>
                <a:cs typeface="Times New Roman" panose="02020603050405020304" pitchFamily="18" charset="0"/>
              </a:rPr>
              <a:t>England, N.H.S., (2023). NHS long term workforce plan [online]</a:t>
            </a:r>
          </a:p>
          <a:p>
            <a:pPr>
              <a:spcBef>
                <a:spcPts val="0"/>
              </a:spcBef>
            </a:pPr>
            <a:r>
              <a:rPr lang="en-US" sz="1600" dirty="0">
                <a:latin typeface="Times New Roman" panose="02020603050405020304" pitchFamily="18" charset="0"/>
                <a:cs typeface="Times New Roman" panose="02020603050405020304" pitchFamily="18" charset="0"/>
              </a:rPr>
              <a:t>García-</a:t>
            </a:r>
            <a:r>
              <a:rPr lang="en-US" sz="1600" dirty="0" err="1">
                <a:latin typeface="Times New Roman" panose="02020603050405020304" pitchFamily="18" charset="0"/>
                <a:cs typeface="Times New Roman" panose="02020603050405020304" pitchFamily="18" charset="0"/>
              </a:rPr>
              <a:t>Corchero</a:t>
            </a:r>
            <a:r>
              <a:rPr lang="en-US" sz="1600" dirty="0">
                <a:latin typeface="Times New Roman" panose="02020603050405020304" pitchFamily="18" charset="0"/>
                <a:cs typeface="Times New Roman" panose="02020603050405020304" pitchFamily="18" charset="0"/>
              </a:rPr>
              <a:t>, J.D. and Jiménez-Rubio, D., (2022). Waiting times in healthcare: equal treatment for equal need?. International Journal for Equity in Health, 21(1), p.184.</a:t>
            </a:r>
          </a:p>
          <a:p>
            <a:pPr>
              <a:spcBef>
                <a:spcPts val="0"/>
              </a:spcBef>
            </a:pPr>
            <a:r>
              <a:rPr lang="en-US" sz="1600" dirty="0">
                <a:latin typeface="Times New Roman" panose="02020603050405020304" pitchFamily="18" charset="0"/>
                <a:cs typeface="Times New Roman" panose="02020603050405020304" pitchFamily="18" charset="0"/>
              </a:rPr>
              <a:t>Greenhalgh, T., </a:t>
            </a:r>
            <a:r>
              <a:rPr lang="en-US" sz="1600" dirty="0" err="1">
                <a:latin typeface="Times New Roman" panose="02020603050405020304" pitchFamily="18" charset="0"/>
                <a:cs typeface="Times New Roman" panose="02020603050405020304" pitchFamily="18" charset="0"/>
              </a:rPr>
              <a:t>Ladds</a:t>
            </a:r>
            <a:r>
              <a:rPr lang="en-US" sz="1600" dirty="0">
                <a:latin typeface="Times New Roman" panose="02020603050405020304" pitchFamily="18" charset="0"/>
                <a:cs typeface="Times New Roman" panose="02020603050405020304" pitchFamily="18" charset="0"/>
              </a:rPr>
              <a:t>, E., Hughes, G., Moore, L., </a:t>
            </a:r>
            <a:r>
              <a:rPr lang="en-US" sz="1600" dirty="0" err="1">
                <a:latin typeface="Times New Roman" panose="02020603050405020304" pitchFamily="18" charset="0"/>
                <a:cs typeface="Times New Roman" panose="02020603050405020304" pitchFamily="18" charset="0"/>
              </a:rPr>
              <a:t>Wherton</a:t>
            </a:r>
            <a:r>
              <a:rPr lang="en-US" sz="1600" dirty="0">
                <a:latin typeface="Times New Roman" panose="02020603050405020304" pitchFamily="18" charset="0"/>
                <a:cs typeface="Times New Roman" panose="02020603050405020304" pitchFamily="18" charset="0"/>
              </a:rPr>
              <a:t>, J., Shaw, S.E., </a:t>
            </a:r>
            <a:r>
              <a:rPr lang="en-US" sz="1600" dirty="0" err="1">
                <a:latin typeface="Times New Roman" panose="02020603050405020304" pitchFamily="18" charset="0"/>
                <a:cs typeface="Times New Roman" panose="02020603050405020304" pitchFamily="18" charset="0"/>
              </a:rPr>
              <a:t>Papoutsi</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Wieringa</a:t>
            </a:r>
            <a:r>
              <a:rPr lang="en-US" sz="1600" dirty="0">
                <a:latin typeface="Times New Roman" panose="02020603050405020304" pitchFamily="18" charset="0"/>
                <a:cs typeface="Times New Roman" panose="02020603050405020304" pitchFamily="18" charset="0"/>
              </a:rPr>
              <a:t>, S., Rosen, R., </a:t>
            </a:r>
            <a:r>
              <a:rPr lang="en-US" sz="1600" dirty="0" err="1">
                <a:latin typeface="Times New Roman" panose="02020603050405020304" pitchFamily="18" charset="0"/>
                <a:cs typeface="Times New Roman" panose="02020603050405020304" pitchFamily="18" charset="0"/>
              </a:rPr>
              <a:t>Rushforth</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Rybczynska</a:t>
            </a:r>
            <a:r>
              <a:rPr lang="en-US" sz="1600" dirty="0">
                <a:latin typeface="Times New Roman" panose="02020603050405020304" pitchFamily="18" charset="0"/>
                <a:cs typeface="Times New Roman" panose="02020603050405020304" pitchFamily="18" charset="0"/>
              </a:rPr>
              <a:t>-Bunt, S., (2022). Why do GPs rarely do video consultations? qualitative study in UK general practice. British Journal of General Practice.</a:t>
            </a:r>
          </a:p>
          <a:p>
            <a:pPr>
              <a:spcBef>
                <a:spcPts val="0"/>
              </a:spcBef>
            </a:pPr>
            <a:r>
              <a:rPr lang="en-US" sz="1600" dirty="0">
                <a:latin typeface="Times New Roman" panose="02020603050405020304" pitchFamily="18" charset="0"/>
                <a:cs typeface="Times New Roman" panose="02020603050405020304" pitchFamily="18" charset="0"/>
              </a:rPr>
              <a:t>Jefferson, L., Avila, A.C., </a:t>
            </a:r>
            <a:r>
              <a:rPr lang="en-US" sz="1600" dirty="0" err="1">
                <a:latin typeface="Times New Roman" panose="02020603050405020304" pitchFamily="18" charset="0"/>
                <a:cs typeface="Times New Roman" panose="02020603050405020304" pitchFamily="18" charset="0"/>
              </a:rPr>
              <a:t>Uphoff</a:t>
            </a:r>
            <a:r>
              <a:rPr lang="en-US" sz="1600" dirty="0">
                <a:latin typeface="Times New Roman" panose="02020603050405020304" pitchFamily="18" charset="0"/>
                <a:cs typeface="Times New Roman" panose="02020603050405020304" pitchFamily="18" charset="0"/>
              </a:rPr>
              <a:t>, E., </a:t>
            </a:r>
            <a:r>
              <a:rPr lang="en-US" sz="1600" dirty="0" err="1">
                <a:latin typeface="Times New Roman" panose="02020603050405020304" pitchFamily="18" charset="0"/>
                <a:cs typeface="Times New Roman" panose="02020603050405020304" pitchFamily="18" charset="0"/>
              </a:rPr>
              <a:t>Otour</a:t>
            </a:r>
            <a:r>
              <a:rPr lang="en-US" sz="1600" dirty="0">
                <a:latin typeface="Times New Roman" panose="02020603050405020304" pitchFamily="18" charset="0"/>
                <a:cs typeface="Times New Roman" panose="02020603050405020304" pitchFamily="18" charset="0"/>
              </a:rPr>
              <a:t>, I., Siddiqui, F. and Bloor, K., (2025). Use of digital technology amongst patients with multiple long-term conditions: a qualitative systematic review. BJGP open.</a:t>
            </a:r>
          </a:p>
          <a:p>
            <a:pPr>
              <a:spcBef>
                <a:spcPts val="0"/>
              </a:spcBef>
            </a:pPr>
            <a:r>
              <a:rPr lang="en-US" sz="1600" dirty="0" err="1">
                <a:latin typeface="Times New Roman" panose="02020603050405020304" pitchFamily="18" charset="0"/>
                <a:cs typeface="Times New Roman" panose="02020603050405020304" pitchFamily="18" charset="0"/>
              </a:rPr>
              <a:t>Kerasidou</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Kerasidou</a:t>
            </a:r>
            <a:r>
              <a:rPr lang="en-US" sz="1600" dirty="0">
                <a:latin typeface="Times New Roman" panose="02020603050405020304" pitchFamily="18" charset="0"/>
                <a:cs typeface="Times New Roman" panose="02020603050405020304" pitchFamily="18" charset="0"/>
              </a:rPr>
              <a:t>, C., (2023). Data-driven research and healthcare: public trust, data governance and the NHS. BMC medical ethics, 24(1), p.51.</a:t>
            </a:r>
          </a:p>
          <a:p>
            <a:pPr>
              <a:spcBef>
                <a:spcPts val="0"/>
              </a:spcBef>
            </a:pPr>
            <a:r>
              <a:rPr lang="en-US" sz="1600" dirty="0">
                <a:latin typeface="Times New Roman" panose="02020603050405020304" pitchFamily="18" charset="0"/>
                <a:cs typeface="Times New Roman" panose="02020603050405020304" pitchFamily="18" charset="0"/>
              </a:rPr>
              <a:t>Latif, S.Z., Turnbull-Ross, J., Wang, H. and Chowdhury, S., (2021). 42 Measuring disruption of UK general practice by digital first primary care: a case study examining the impact of </a:t>
            </a:r>
            <a:r>
              <a:rPr lang="en-US" sz="1600" dirty="0" err="1">
                <a:latin typeface="Times New Roman" panose="02020603050405020304" pitchFamily="18" charset="0"/>
                <a:cs typeface="Times New Roman" panose="02020603050405020304" pitchFamily="18" charset="0"/>
              </a:rPr>
              <a:t>babylon</a:t>
            </a:r>
            <a:r>
              <a:rPr lang="en-US" sz="1600" dirty="0">
                <a:latin typeface="Times New Roman" panose="02020603050405020304" pitchFamily="18" charset="0"/>
                <a:cs typeface="Times New Roman" panose="02020603050405020304" pitchFamily="18" charset="0"/>
              </a:rPr>
              <a:t> GP at hand in London.</a:t>
            </a:r>
          </a:p>
          <a:p>
            <a:pPr>
              <a:spcBef>
                <a:spcPts val="0"/>
              </a:spcBef>
            </a:pPr>
            <a:r>
              <a:rPr lang="en-US" sz="1600" dirty="0" err="1">
                <a:latin typeface="Times New Roman" panose="02020603050405020304" pitchFamily="18" charset="0"/>
                <a:cs typeface="Times New Roman" panose="02020603050405020304" pitchFamily="18" charset="0"/>
              </a:rPr>
              <a:t>Mahase</a:t>
            </a:r>
            <a:r>
              <a:rPr lang="en-US" sz="1600" dirty="0">
                <a:latin typeface="Times New Roman" panose="02020603050405020304" pitchFamily="18" charset="0"/>
                <a:cs typeface="Times New Roman" panose="02020603050405020304" pitchFamily="18" charset="0"/>
              </a:rPr>
              <a:t>, E., (2023). Babylon looks to sell GP at hand and other UK business amid financial issues. BMJ: British Medical Journal (Online), 382, p.p1835.</a:t>
            </a:r>
          </a:p>
          <a:p>
            <a:pPr>
              <a:spcBef>
                <a:spcPts val="0"/>
              </a:spcBef>
            </a:pPr>
            <a:r>
              <a:rPr lang="en-US" sz="1600" dirty="0">
                <a:latin typeface="Times New Roman" panose="02020603050405020304" pitchFamily="18" charset="0"/>
                <a:cs typeface="Times New Roman" panose="02020603050405020304" pitchFamily="18" charset="0"/>
              </a:rPr>
              <a:t>McGraw, D. and Mandl, K.D., (2021). Privacy protections to encourage use of health-relevant digital data in a learning health system. NPJ digital medicine, 4(1), p.2.</a:t>
            </a:r>
          </a:p>
          <a:p>
            <a:pPr>
              <a:spcBef>
                <a:spcPts val="0"/>
              </a:spcBef>
            </a:pPr>
            <a:r>
              <a:rPr lang="en-US" sz="1600" dirty="0">
                <a:latin typeface="Times New Roman" panose="02020603050405020304" pitchFamily="18" charset="0"/>
                <a:cs typeface="Times New Roman" panose="02020603050405020304" pitchFamily="18" charset="0"/>
              </a:rPr>
              <a:t>Murphy, M., Scott, L.J., Salisbury, C., Turner, A., Scott, A., Denholm, R., Lewis, R., </a:t>
            </a:r>
            <a:r>
              <a:rPr lang="en-US" sz="1600" dirty="0" err="1">
                <a:latin typeface="Times New Roman" panose="02020603050405020304" pitchFamily="18" charset="0"/>
                <a:cs typeface="Times New Roman" panose="02020603050405020304" pitchFamily="18" charset="0"/>
              </a:rPr>
              <a:t>Iyer</a:t>
            </a:r>
            <a:r>
              <a:rPr lang="en-US" sz="1600" dirty="0">
                <a:latin typeface="Times New Roman" panose="02020603050405020304" pitchFamily="18" charset="0"/>
                <a:cs typeface="Times New Roman" panose="02020603050405020304" pitchFamily="18" charset="0"/>
              </a:rPr>
              <a:t>, G., Macleod, J. and Horwood, J., (2021). Implementation of remote consulting in UK primary care following the COVID-19 pandemic: a mixed-methods longitudinal study. British Journal of General Practice.</a:t>
            </a:r>
          </a:p>
          <a:p>
            <a:pPr>
              <a:spcBef>
                <a:spcPts val="0"/>
              </a:spcBef>
            </a:pPr>
            <a:r>
              <a:rPr lang="en-US" sz="1600" dirty="0">
                <a:latin typeface="Times New Roman" panose="02020603050405020304" pitchFamily="18" charset="0"/>
                <a:cs typeface="Times New Roman" panose="02020603050405020304" pitchFamily="18" charset="0"/>
              </a:rPr>
              <a:t>NHS (2017). Babylon GP at Hand. [online] GP at hand. Available at: https://www.gpathand.nhs.uk/ [Accessed 16 Oct. 2025].</a:t>
            </a:r>
          </a:p>
          <a:p>
            <a:pPr>
              <a:spcBef>
                <a:spcPts val="0"/>
              </a:spcBef>
            </a:pPr>
            <a:r>
              <a:rPr lang="en-US" sz="1600" dirty="0">
                <a:latin typeface="Times New Roman" panose="02020603050405020304" pitchFamily="18" charset="0"/>
                <a:cs typeface="Times New Roman" panose="02020603050405020304" pitchFamily="18" charset="0"/>
              </a:rPr>
              <a:t>NHS (2019). Digital-First Primary Care Policy consultation on patient registration, funding and contracting rules. [online] Available at: https://www.engage.england.nhs.uk/consultation/digital-first-primary-care-policy/user_uploads/digital-first-primary-care-consultation.pdf [Accessed 16 Oct. 2025].</a:t>
            </a:r>
          </a:p>
          <a:p>
            <a:pPr>
              <a:spcBef>
                <a:spcPts val="0"/>
              </a:spcBef>
            </a:pPr>
            <a:r>
              <a:rPr lang="en-US" sz="1600" dirty="0">
                <a:latin typeface="Times New Roman" panose="02020603050405020304" pitchFamily="18" charset="0"/>
                <a:cs typeface="Times New Roman" panose="02020603050405020304" pitchFamily="18" charset="0"/>
              </a:rPr>
              <a:t>Ojha, P.K. and </a:t>
            </a:r>
            <a:r>
              <a:rPr lang="en-US" sz="1600" dirty="0" err="1">
                <a:latin typeface="Times New Roman" panose="02020603050405020304" pitchFamily="18" charset="0"/>
                <a:cs typeface="Times New Roman" panose="02020603050405020304" pitchFamily="18" charset="0"/>
              </a:rPr>
              <a:t>Ghadei</a:t>
            </a:r>
            <a:r>
              <a:rPr lang="en-US" sz="1600" dirty="0">
                <a:latin typeface="Times New Roman" panose="02020603050405020304" pitchFamily="18" charset="0"/>
                <a:cs typeface="Times New Roman" panose="02020603050405020304" pitchFamily="18" charset="0"/>
              </a:rPr>
              <a:t>, K., (2025). Digital Skills Development for Inclusive Digital Transformation. In Digital Transformation and Business Sustainability (pp. 99-110). Routledge.</a:t>
            </a:r>
          </a:p>
          <a:p>
            <a:pPr>
              <a:spcBef>
                <a:spcPts val="0"/>
              </a:spcBef>
            </a:pPr>
            <a:r>
              <a:rPr lang="en-US" sz="1600" dirty="0">
                <a:latin typeface="Times New Roman" panose="02020603050405020304" pitchFamily="18" charset="0"/>
                <a:cs typeface="Times New Roman" panose="02020603050405020304" pitchFamily="18" charset="0"/>
              </a:rPr>
              <a:t>SWARGIARY, K., (2025). Can AI Be Your Family Doctor? A New Era in Personalised Healthcare. GOOGLE.</a:t>
            </a:r>
          </a:p>
          <a:p>
            <a:pPr>
              <a:spcBef>
                <a:spcPts val="0"/>
              </a:spcBef>
            </a:pPr>
            <a:r>
              <a:rPr lang="en-US" sz="1600" dirty="0" err="1">
                <a:latin typeface="Times New Roman" panose="02020603050405020304" pitchFamily="18" charset="0"/>
                <a:cs typeface="Times New Roman" panose="02020603050405020304" pitchFamily="18" charset="0"/>
              </a:rPr>
              <a:t>Wellings</a:t>
            </a:r>
            <a:r>
              <a:rPr lang="en-US" sz="1600" dirty="0">
                <a:latin typeface="Times New Roman" panose="02020603050405020304" pitchFamily="18" charset="0"/>
                <a:cs typeface="Times New Roman" panose="02020603050405020304" pitchFamily="18" charset="0"/>
              </a:rPr>
              <a:t>, D., Jefferies, D., Maguire, D., Appleby, J., Hemmings, N., Morris, J. and </a:t>
            </a:r>
            <a:r>
              <a:rPr lang="en-US" sz="1600" dirty="0" err="1">
                <a:latin typeface="Times New Roman" panose="02020603050405020304" pitchFamily="18" charset="0"/>
                <a:cs typeface="Times New Roman" panose="02020603050405020304" pitchFamily="18" charset="0"/>
              </a:rPr>
              <a:t>Schlepper</a:t>
            </a:r>
            <a:r>
              <a:rPr lang="en-US" sz="1600" dirty="0">
                <a:latin typeface="Times New Roman" panose="02020603050405020304" pitchFamily="18" charset="0"/>
                <a:cs typeface="Times New Roman" panose="02020603050405020304" pitchFamily="18" charset="0"/>
              </a:rPr>
              <a:t>, L., (2022). Public satisfaction with the NHS and social care in 2021: results from the British Social Attitudes survey. Kings Fund and the Nuffield Trust.</a:t>
            </a:r>
          </a:p>
        </p:txBody>
      </p:sp>
    </p:spTree>
    <p:extLst>
      <p:ext uri="{BB962C8B-B14F-4D97-AF65-F5344CB8AC3E}">
        <p14:creationId xmlns:p14="http://schemas.microsoft.com/office/powerpoint/2010/main" val="9317979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3812</Words>
  <Application>Microsoft Office PowerPoint</Application>
  <PresentationFormat>Widescreen</PresentationFormat>
  <Paragraphs>126</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Gill Sans MT</vt:lpstr>
      <vt:lpstr>Times New Roman</vt:lpstr>
      <vt:lpstr>Parcel</vt:lpstr>
      <vt:lpstr>MODULE: DIGITAL TRANSFORMATION IN THE HEALTH &amp; CARE PROFESSIONS  MODULE CODE: 6026  STUDENT NAME: SANIA ULLAH   STUDENT ID: 2314490  ASSIGNMENT: COMPONENT 2 – VIVE VOCE </vt:lpstr>
      <vt:lpstr>Introduction </vt:lpstr>
      <vt:lpstr>Overview of the Innovation</vt:lpstr>
      <vt:lpstr>Overview of the Innovation</vt:lpstr>
      <vt:lpstr>Impact on Service Delivery</vt:lpstr>
      <vt:lpstr>Impact on Service Delivery</vt:lpstr>
      <vt:lpstr>Impact on Patients/Service Users</vt:lpstr>
      <vt:lpstr>Impact on Patients/Service Users</vt:lpstr>
      <vt:lpstr>Challenges and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sania ullah</dc:creator>
  <cp:lastModifiedBy>sania ullah</cp:lastModifiedBy>
  <cp:revision>2</cp:revision>
  <dcterms:created xsi:type="dcterms:W3CDTF">2025-11-06T22:23:01Z</dcterms:created>
  <dcterms:modified xsi:type="dcterms:W3CDTF">2025-11-06T22:38:26Z</dcterms:modified>
</cp:coreProperties>
</file>