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6"/>
  </p:notesMasterIdLst>
  <p:sldIdLst>
    <p:sldId id="256" r:id="rId2"/>
    <p:sldId id="257" r:id="rId3"/>
    <p:sldId id="258" r:id="rId4"/>
    <p:sldId id="259" r:id="rId5"/>
    <p:sldId id="260" r:id="rId6"/>
    <p:sldId id="269" r:id="rId7"/>
    <p:sldId id="270" r:id="rId8"/>
    <p:sldId id="271" r:id="rId9"/>
    <p:sldId id="261" r:id="rId10"/>
    <p:sldId id="274" r:id="rId11"/>
    <p:sldId id="275" r:id="rId12"/>
    <p:sldId id="262" r:id="rId13"/>
    <p:sldId id="276"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55556" autoAdjust="0"/>
  </p:normalViewPr>
  <p:slideViewPr>
    <p:cSldViewPr snapToGrid="0">
      <p:cViewPr varScale="1">
        <p:scale>
          <a:sx n="64" d="100"/>
          <a:sy n="64" d="100"/>
        </p:scale>
        <p:origin x="748"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3.xml.rels><?xml version="1.0" encoding="UTF-8" standalone="yes"?>
<Relationships xmlns="http://schemas.openxmlformats.org/package/2006/relationships"><Relationship Id="rId2" Type="http://schemas.openxmlformats.org/officeDocument/2006/relationships/hyperlink" Target="https://librarysearch.uwtsd.ac.uk/permalink/44WHELF_UWTSD/1pbrh66/" TargetMode="External"/><Relationship Id="rId1" Type="http://schemas.openxmlformats.org/officeDocument/2006/relationships/hyperlink" Target="https://librarysearch.uwtsd.ac.uk/permalink/44WHELF_UWTSD/11c0l68/" TargetMode="External"/></Relationships>
</file>

<file path=ppt/diagrams/_rels/drawing13.xml.rels><?xml version="1.0" encoding="UTF-8" standalone="yes"?>
<Relationships xmlns="http://schemas.openxmlformats.org/package/2006/relationships"><Relationship Id="rId2" Type="http://schemas.openxmlformats.org/officeDocument/2006/relationships/hyperlink" Target="https://librarysearch.uwtsd.ac.uk/permalink/44WHELF_UWTSD/1pbrh66/" TargetMode="External"/><Relationship Id="rId1" Type="http://schemas.openxmlformats.org/officeDocument/2006/relationships/hyperlink" Target="https://librarysearch.uwtsd.ac.uk/permalink/44WHELF_UWTSD/11c0l68/"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D1D59-0589-41D3-A511-A6117EDE5AA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33FA05D-9514-4B62-9B09-DAC5AEC0CF9E}">
      <dgm:prSet/>
      <dgm:spPr/>
      <dgm:t>
        <a:bodyPr/>
        <a:lstStyle/>
        <a:p>
          <a:pPr algn="just"/>
          <a:r>
            <a:rPr lang="en-US"/>
            <a:t>UK retail faces intense competition and evolving consumer expectations (Dal Mas et al., 2022).</a:t>
          </a:r>
        </a:p>
      </dgm:t>
    </dgm:pt>
    <dgm:pt modelId="{A1E0733F-780D-4DC1-B4D9-C16EA9DBA6E7}" type="parTrans" cxnId="{0A2A5CFB-2EC9-407F-9009-7439A539066A}">
      <dgm:prSet/>
      <dgm:spPr/>
      <dgm:t>
        <a:bodyPr/>
        <a:lstStyle/>
        <a:p>
          <a:endParaRPr lang="en-US"/>
        </a:p>
      </dgm:t>
    </dgm:pt>
    <dgm:pt modelId="{52B7AE25-8B28-4BA2-B90E-2E045426B908}" type="sibTrans" cxnId="{0A2A5CFB-2EC9-407F-9009-7439A539066A}">
      <dgm:prSet/>
      <dgm:spPr/>
      <dgm:t>
        <a:bodyPr/>
        <a:lstStyle/>
        <a:p>
          <a:endParaRPr lang="en-US"/>
        </a:p>
      </dgm:t>
    </dgm:pt>
    <dgm:pt modelId="{52B99335-63F9-4C99-BDCC-D8C2760F7049}">
      <dgm:prSet/>
      <dgm:spPr/>
      <dgm:t>
        <a:bodyPr/>
        <a:lstStyle/>
        <a:p>
          <a:pPr algn="just"/>
          <a:r>
            <a:rPr lang="en-US" dirty="0"/>
            <a:t>Consumers increasingly demand ethical practices and sustainability from brands (Sughra, 2019).</a:t>
          </a:r>
        </a:p>
      </dgm:t>
    </dgm:pt>
    <dgm:pt modelId="{C1A8A302-ADA8-4D9F-956B-476D7D1B8E37}" type="parTrans" cxnId="{D52A985D-4039-4AD0-9BD2-B0028BF48EAB}">
      <dgm:prSet/>
      <dgm:spPr/>
      <dgm:t>
        <a:bodyPr/>
        <a:lstStyle/>
        <a:p>
          <a:endParaRPr lang="en-US"/>
        </a:p>
      </dgm:t>
    </dgm:pt>
    <dgm:pt modelId="{898CCA0C-CE5C-498D-9E21-334483503CBA}" type="sibTrans" cxnId="{D52A985D-4039-4AD0-9BD2-B0028BF48EAB}">
      <dgm:prSet/>
      <dgm:spPr/>
      <dgm:t>
        <a:bodyPr/>
        <a:lstStyle/>
        <a:p>
          <a:endParaRPr lang="en-US"/>
        </a:p>
      </dgm:t>
    </dgm:pt>
    <dgm:pt modelId="{4E70D3B4-A378-47F6-ADA9-2ADB219876B3}">
      <dgm:prSet/>
      <dgm:spPr/>
      <dgm:t>
        <a:bodyPr/>
        <a:lstStyle/>
        <a:p>
          <a:pPr algn="just"/>
          <a:r>
            <a:rPr lang="en-US"/>
            <a:t>Transparency and corporate responsibility make CSR crucial for brand image (Dal Mas et al., 2022).</a:t>
          </a:r>
        </a:p>
      </dgm:t>
    </dgm:pt>
    <dgm:pt modelId="{3BC179A1-87A1-41C8-B4E9-1EA71FDC802B}" type="parTrans" cxnId="{9163D68A-D9B0-4386-8BFA-AFED980D44E9}">
      <dgm:prSet/>
      <dgm:spPr/>
      <dgm:t>
        <a:bodyPr/>
        <a:lstStyle/>
        <a:p>
          <a:endParaRPr lang="en-US"/>
        </a:p>
      </dgm:t>
    </dgm:pt>
    <dgm:pt modelId="{DF20712C-EF8F-4F72-9763-9BD98B8071C4}" type="sibTrans" cxnId="{9163D68A-D9B0-4386-8BFA-AFED980D44E9}">
      <dgm:prSet/>
      <dgm:spPr/>
      <dgm:t>
        <a:bodyPr/>
        <a:lstStyle/>
        <a:p>
          <a:endParaRPr lang="en-US"/>
        </a:p>
      </dgm:t>
    </dgm:pt>
    <dgm:pt modelId="{D1A6EB6F-47B4-4682-B5B9-AC95B9FA94E7}">
      <dgm:prSet/>
      <dgm:spPr/>
      <dgm:t>
        <a:bodyPr/>
        <a:lstStyle/>
        <a:p>
          <a:pPr algn="just"/>
          <a:r>
            <a:rPr lang="en-US"/>
            <a:t>Retailers invest in CSR initiatives, but their effectiveness in improving brand reputation is unclear (Sughra, 2019).</a:t>
          </a:r>
        </a:p>
      </dgm:t>
    </dgm:pt>
    <dgm:pt modelId="{A62B1ED4-2200-456F-9291-095BF2D118D4}" type="parTrans" cxnId="{7DD681A8-25A0-4232-9A0F-4C4469686FDC}">
      <dgm:prSet/>
      <dgm:spPr/>
      <dgm:t>
        <a:bodyPr/>
        <a:lstStyle/>
        <a:p>
          <a:endParaRPr lang="en-US"/>
        </a:p>
      </dgm:t>
    </dgm:pt>
    <dgm:pt modelId="{4A6993A9-C8B4-424F-8E48-170BEFC348E9}" type="sibTrans" cxnId="{7DD681A8-25A0-4232-9A0F-4C4469686FDC}">
      <dgm:prSet/>
      <dgm:spPr/>
      <dgm:t>
        <a:bodyPr/>
        <a:lstStyle/>
        <a:p>
          <a:endParaRPr lang="en-US"/>
        </a:p>
      </dgm:t>
    </dgm:pt>
    <dgm:pt modelId="{451EA754-B7D0-4F95-ACC0-5AC67BAA54B1}">
      <dgm:prSet/>
      <dgm:spPr/>
      <dgm:t>
        <a:bodyPr/>
        <a:lstStyle/>
        <a:p>
          <a:pPr algn="just"/>
          <a:r>
            <a:rPr lang="en-US"/>
            <a:t>Misaligned or poorly communicated CSR strategies can negatively impact credibility.</a:t>
          </a:r>
        </a:p>
      </dgm:t>
    </dgm:pt>
    <dgm:pt modelId="{0CFFF555-AE1E-431E-9D8E-48308214398E}" type="parTrans" cxnId="{2D4C77EA-CC30-4CE6-B5FE-D28212C46EEF}">
      <dgm:prSet/>
      <dgm:spPr/>
      <dgm:t>
        <a:bodyPr/>
        <a:lstStyle/>
        <a:p>
          <a:endParaRPr lang="en-US"/>
        </a:p>
      </dgm:t>
    </dgm:pt>
    <dgm:pt modelId="{DC209299-D6A9-456F-B6DA-628F9776923F}" type="sibTrans" cxnId="{2D4C77EA-CC30-4CE6-B5FE-D28212C46EEF}">
      <dgm:prSet/>
      <dgm:spPr/>
      <dgm:t>
        <a:bodyPr/>
        <a:lstStyle/>
        <a:p>
          <a:endParaRPr lang="en-US"/>
        </a:p>
      </dgm:t>
    </dgm:pt>
    <dgm:pt modelId="{C06713AB-D50A-4F44-8989-784798D63607}">
      <dgm:prSet/>
      <dgm:spPr/>
      <dgm:t>
        <a:bodyPr/>
        <a:lstStyle/>
        <a:p>
          <a:pPr algn="just"/>
          <a:r>
            <a:rPr lang="en-US"/>
            <a:t>This study examines how aligning CSR activities with industry challenges can enhance competitiveness and strengthen brand trust.</a:t>
          </a:r>
        </a:p>
      </dgm:t>
    </dgm:pt>
    <dgm:pt modelId="{A7C608CF-08AD-4C9B-B924-D1685E54467A}" type="parTrans" cxnId="{FAD369BC-BA6C-451D-AA88-D88FC838FE7B}">
      <dgm:prSet/>
      <dgm:spPr/>
      <dgm:t>
        <a:bodyPr/>
        <a:lstStyle/>
        <a:p>
          <a:endParaRPr lang="en-US"/>
        </a:p>
      </dgm:t>
    </dgm:pt>
    <dgm:pt modelId="{938C5FA5-2ECD-400D-B63C-981600ACCD1B}" type="sibTrans" cxnId="{FAD369BC-BA6C-451D-AA88-D88FC838FE7B}">
      <dgm:prSet/>
      <dgm:spPr/>
      <dgm:t>
        <a:bodyPr/>
        <a:lstStyle/>
        <a:p>
          <a:endParaRPr lang="en-US"/>
        </a:p>
      </dgm:t>
    </dgm:pt>
    <dgm:pt modelId="{836466EA-849D-431E-8EB4-AB0B4816A8E6}" type="pres">
      <dgm:prSet presAssocID="{1F4D1D59-0589-41D3-A511-A6117EDE5AAC}" presName="linear" presStyleCnt="0">
        <dgm:presLayoutVars>
          <dgm:animLvl val="lvl"/>
          <dgm:resizeHandles val="exact"/>
        </dgm:presLayoutVars>
      </dgm:prSet>
      <dgm:spPr/>
    </dgm:pt>
    <dgm:pt modelId="{DF85537A-F1C2-446A-9D65-AB35E4CFD0FF}" type="pres">
      <dgm:prSet presAssocID="{733FA05D-9514-4B62-9B09-DAC5AEC0CF9E}" presName="parentText" presStyleLbl="node1" presStyleIdx="0" presStyleCnt="6">
        <dgm:presLayoutVars>
          <dgm:chMax val="0"/>
          <dgm:bulletEnabled val="1"/>
        </dgm:presLayoutVars>
      </dgm:prSet>
      <dgm:spPr/>
    </dgm:pt>
    <dgm:pt modelId="{48B6F35E-A822-4072-A82C-F9EF0FA4E97F}" type="pres">
      <dgm:prSet presAssocID="{52B7AE25-8B28-4BA2-B90E-2E045426B908}" presName="spacer" presStyleCnt="0"/>
      <dgm:spPr/>
    </dgm:pt>
    <dgm:pt modelId="{592975D3-B338-4363-94BD-0EC06B94FD35}" type="pres">
      <dgm:prSet presAssocID="{52B99335-63F9-4C99-BDCC-D8C2760F7049}" presName="parentText" presStyleLbl="node1" presStyleIdx="1" presStyleCnt="6">
        <dgm:presLayoutVars>
          <dgm:chMax val="0"/>
          <dgm:bulletEnabled val="1"/>
        </dgm:presLayoutVars>
      </dgm:prSet>
      <dgm:spPr/>
    </dgm:pt>
    <dgm:pt modelId="{95772E53-6CFB-4ACE-8529-60895D72216A}" type="pres">
      <dgm:prSet presAssocID="{898CCA0C-CE5C-498D-9E21-334483503CBA}" presName="spacer" presStyleCnt="0"/>
      <dgm:spPr/>
    </dgm:pt>
    <dgm:pt modelId="{C78C749D-F9D4-4404-A7A9-0F94B8DD6FC3}" type="pres">
      <dgm:prSet presAssocID="{4E70D3B4-A378-47F6-ADA9-2ADB219876B3}" presName="parentText" presStyleLbl="node1" presStyleIdx="2" presStyleCnt="6">
        <dgm:presLayoutVars>
          <dgm:chMax val="0"/>
          <dgm:bulletEnabled val="1"/>
        </dgm:presLayoutVars>
      </dgm:prSet>
      <dgm:spPr/>
    </dgm:pt>
    <dgm:pt modelId="{8269F90F-441B-4EB5-9937-649EA03FF0C0}" type="pres">
      <dgm:prSet presAssocID="{DF20712C-EF8F-4F72-9763-9BD98B8071C4}" presName="spacer" presStyleCnt="0"/>
      <dgm:spPr/>
    </dgm:pt>
    <dgm:pt modelId="{76C6D0FC-032E-41FC-9088-5E17B80A0D82}" type="pres">
      <dgm:prSet presAssocID="{D1A6EB6F-47B4-4682-B5B9-AC95B9FA94E7}" presName="parentText" presStyleLbl="node1" presStyleIdx="3" presStyleCnt="6">
        <dgm:presLayoutVars>
          <dgm:chMax val="0"/>
          <dgm:bulletEnabled val="1"/>
        </dgm:presLayoutVars>
      </dgm:prSet>
      <dgm:spPr/>
    </dgm:pt>
    <dgm:pt modelId="{0AD7A149-8E9A-45E6-822E-971EA268FEAF}" type="pres">
      <dgm:prSet presAssocID="{4A6993A9-C8B4-424F-8E48-170BEFC348E9}" presName="spacer" presStyleCnt="0"/>
      <dgm:spPr/>
    </dgm:pt>
    <dgm:pt modelId="{571BA2C2-36E1-4E90-A49B-DFAD73C8F462}" type="pres">
      <dgm:prSet presAssocID="{451EA754-B7D0-4F95-ACC0-5AC67BAA54B1}" presName="parentText" presStyleLbl="node1" presStyleIdx="4" presStyleCnt="6">
        <dgm:presLayoutVars>
          <dgm:chMax val="0"/>
          <dgm:bulletEnabled val="1"/>
        </dgm:presLayoutVars>
      </dgm:prSet>
      <dgm:spPr/>
    </dgm:pt>
    <dgm:pt modelId="{37A6C515-38A5-48EC-962D-820C1203F806}" type="pres">
      <dgm:prSet presAssocID="{DC209299-D6A9-456F-B6DA-628F9776923F}" presName="spacer" presStyleCnt="0"/>
      <dgm:spPr/>
    </dgm:pt>
    <dgm:pt modelId="{FDC7C668-E7AB-487D-A43F-2AEC80F0B2C4}" type="pres">
      <dgm:prSet presAssocID="{C06713AB-D50A-4F44-8989-784798D63607}" presName="parentText" presStyleLbl="node1" presStyleIdx="5" presStyleCnt="6">
        <dgm:presLayoutVars>
          <dgm:chMax val="0"/>
          <dgm:bulletEnabled val="1"/>
        </dgm:presLayoutVars>
      </dgm:prSet>
      <dgm:spPr/>
    </dgm:pt>
  </dgm:ptLst>
  <dgm:cxnLst>
    <dgm:cxn modelId="{3F950307-E462-438D-9AEB-D823C3361B82}" type="presOf" srcId="{4E70D3B4-A378-47F6-ADA9-2ADB219876B3}" destId="{C78C749D-F9D4-4404-A7A9-0F94B8DD6FC3}" srcOrd="0" destOrd="0" presId="urn:microsoft.com/office/officeart/2005/8/layout/vList2"/>
    <dgm:cxn modelId="{DA04B51C-19B8-4D95-B44B-2386FE1D4A23}" type="presOf" srcId="{733FA05D-9514-4B62-9B09-DAC5AEC0CF9E}" destId="{DF85537A-F1C2-446A-9D65-AB35E4CFD0FF}" srcOrd="0" destOrd="0" presId="urn:microsoft.com/office/officeart/2005/8/layout/vList2"/>
    <dgm:cxn modelId="{2EB0FE31-C812-40BD-808A-564E738DAC10}" type="presOf" srcId="{D1A6EB6F-47B4-4682-B5B9-AC95B9FA94E7}" destId="{76C6D0FC-032E-41FC-9088-5E17B80A0D82}" srcOrd="0" destOrd="0" presId="urn:microsoft.com/office/officeart/2005/8/layout/vList2"/>
    <dgm:cxn modelId="{D52A985D-4039-4AD0-9BD2-B0028BF48EAB}" srcId="{1F4D1D59-0589-41D3-A511-A6117EDE5AAC}" destId="{52B99335-63F9-4C99-BDCC-D8C2760F7049}" srcOrd="1" destOrd="0" parTransId="{C1A8A302-ADA8-4D9F-956B-476D7D1B8E37}" sibTransId="{898CCA0C-CE5C-498D-9E21-334483503CBA}"/>
    <dgm:cxn modelId="{9163D68A-D9B0-4386-8BFA-AFED980D44E9}" srcId="{1F4D1D59-0589-41D3-A511-A6117EDE5AAC}" destId="{4E70D3B4-A378-47F6-ADA9-2ADB219876B3}" srcOrd="2" destOrd="0" parTransId="{3BC179A1-87A1-41C8-B4E9-1EA71FDC802B}" sibTransId="{DF20712C-EF8F-4F72-9763-9BD98B8071C4}"/>
    <dgm:cxn modelId="{23B0E4A5-8C06-4BC3-8176-62DA52CEC3F1}" type="presOf" srcId="{52B99335-63F9-4C99-BDCC-D8C2760F7049}" destId="{592975D3-B338-4363-94BD-0EC06B94FD35}" srcOrd="0" destOrd="0" presId="urn:microsoft.com/office/officeart/2005/8/layout/vList2"/>
    <dgm:cxn modelId="{7DD681A8-25A0-4232-9A0F-4C4469686FDC}" srcId="{1F4D1D59-0589-41D3-A511-A6117EDE5AAC}" destId="{D1A6EB6F-47B4-4682-B5B9-AC95B9FA94E7}" srcOrd="3" destOrd="0" parTransId="{A62B1ED4-2200-456F-9291-095BF2D118D4}" sibTransId="{4A6993A9-C8B4-424F-8E48-170BEFC348E9}"/>
    <dgm:cxn modelId="{FAD369BC-BA6C-451D-AA88-D88FC838FE7B}" srcId="{1F4D1D59-0589-41D3-A511-A6117EDE5AAC}" destId="{C06713AB-D50A-4F44-8989-784798D63607}" srcOrd="5" destOrd="0" parTransId="{A7C608CF-08AD-4C9B-B924-D1685E54467A}" sibTransId="{938C5FA5-2ECD-400D-B63C-981600ACCD1B}"/>
    <dgm:cxn modelId="{B123E1DC-122E-4AF0-A7E1-2EB14CAB6249}" type="presOf" srcId="{1F4D1D59-0589-41D3-A511-A6117EDE5AAC}" destId="{836466EA-849D-431E-8EB4-AB0B4816A8E6}" srcOrd="0" destOrd="0" presId="urn:microsoft.com/office/officeart/2005/8/layout/vList2"/>
    <dgm:cxn modelId="{2D4C77EA-CC30-4CE6-B5FE-D28212C46EEF}" srcId="{1F4D1D59-0589-41D3-A511-A6117EDE5AAC}" destId="{451EA754-B7D0-4F95-ACC0-5AC67BAA54B1}" srcOrd="4" destOrd="0" parTransId="{0CFFF555-AE1E-431E-9D8E-48308214398E}" sibTransId="{DC209299-D6A9-456F-B6DA-628F9776923F}"/>
    <dgm:cxn modelId="{91E9A9EF-8303-4B67-91F2-8EC24ACB9183}" type="presOf" srcId="{C06713AB-D50A-4F44-8989-784798D63607}" destId="{FDC7C668-E7AB-487D-A43F-2AEC80F0B2C4}" srcOrd="0" destOrd="0" presId="urn:microsoft.com/office/officeart/2005/8/layout/vList2"/>
    <dgm:cxn modelId="{37F277F9-66C1-410B-B5DA-F57B8A3AA203}" type="presOf" srcId="{451EA754-B7D0-4F95-ACC0-5AC67BAA54B1}" destId="{571BA2C2-36E1-4E90-A49B-DFAD73C8F462}" srcOrd="0" destOrd="0" presId="urn:microsoft.com/office/officeart/2005/8/layout/vList2"/>
    <dgm:cxn modelId="{0A2A5CFB-2EC9-407F-9009-7439A539066A}" srcId="{1F4D1D59-0589-41D3-A511-A6117EDE5AAC}" destId="{733FA05D-9514-4B62-9B09-DAC5AEC0CF9E}" srcOrd="0" destOrd="0" parTransId="{A1E0733F-780D-4DC1-B4D9-C16EA9DBA6E7}" sibTransId="{52B7AE25-8B28-4BA2-B90E-2E045426B908}"/>
    <dgm:cxn modelId="{91EF52F6-6A73-4620-9A0F-903D1A57A2BB}" type="presParOf" srcId="{836466EA-849D-431E-8EB4-AB0B4816A8E6}" destId="{DF85537A-F1C2-446A-9D65-AB35E4CFD0FF}" srcOrd="0" destOrd="0" presId="urn:microsoft.com/office/officeart/2005/8/layout/vList2"/>
    <dgm:cxn modelId="{610D6905-4F68-43B1-B0D5-B605ECB8B338}" type="presParOf" srcId="{836466EA-849D-431E-8EB4-AB0B4816A8E6}" destId="{48B6F35E-A822-4072-A82C-F9EF0FA4E97F}" srcOrd="1" destOrd="0" presId="urn:microsoft.com/office/officeart/2005/8/layout/vList2"/>
    <dgm:cxn modelId="{B52132DD-DFBA-4B50-954A-DE01BDB11EC9}" type="presParOf" srcId="{836466EA-849D-431E-8EB4-AB0B4816A8E6}" destId="{592975D3-B338-4363-94BD-0EC06B94FD35}" srcOrd="2" destOrd="0" presId="urn:microsoft.com/office/officeart/2005/8/layout/vList2"/>
    <dgm:cxn modelId="{BB79C394-4500-44A6-A851-F7C57008FEB7}" type="presParOf" srcId="{836466EA-849D-431E-8EB4-AB0B4816A8E6}" destId="{95772E53-6CFB-4ACE-8529-60895D72216A}" srcOrd="3" destOrd="0" presId="urn:microsoft.com/office/officeart/2005/8/layout/vList2"/>
    <dgm:cxn modelId="{0E78B2D3-8A9D-4377-8651-7319BC6104CC}" type="presParOf" srcId="{836466EA-849D-431E-8EB4-AB0B4816A8E6}" destId="{C78C749D-F9D4-4404-A7A9-0F94B8DD6FC3}" srcOrd="4" destOrd="0" presId="urn:microsoft.com/office/officeart/2005/8/layout/vList2"/>
    <dgm:cxn modelId="{3D257DA0-8E02-48F7-8560-CE6788427721}" type="presParOf" srcId="{836466EA-849D-431E-8EB4-AB0B4816A8E6}" destId="{8269F90F-441B-4EB5-9937-649EA03FF0C0}" srcOrd="5" destOrd="0" presId="urn:microsoft.com/office/officeart/2005/8/layout/vList2"/>
    <dgm:cxn modelId="{2D409178-AA85-46DA-83F0-2BD1B6F9DA0E}" type="presParOf" srcId="{836466EA-849D-431E-8EB4-AB0B4816A8E6}" destId="{76C6D0FC-032E-41FC-9088-5E17B80A0D82}" srcOrd="6" destOrd="0" presId="urn:microsoft.com/office/officeart/2005/8/layout/vList2"/>
    <dgm:cxn modelId="{94ED3B52-B31A-496E-9EE6-E0E2EAFD9D39}" type="presParOf" srcId="{836466EA-849D-431E-8EB4-AB0B4816A8E6}" destId="{0AD7A149-8E9A-45E6-822E-971EA268FEAF}" srcOrd="7" destOrd="0" presId="urn:microsoft.com/office/officeart/2005/8/layout/vList2"/>
    <dgm:cxn modelId="{1816F14D-7C99-488D-9F80-5D1E850D319E}" type="presParOf" srcId="{836466EA-849D-431E-8EB4-AB0B4816A8E6}" destId="{571BA2C2-36E1-4E90-A49B-DFAD73C8F462}" srcOrd="8" destOrd="0" presId="urn:microsoft.com/office/officeart/2005/8/layout/vList2"/>
    <dgm:cxn modelId="{E306959E-E861-4E8C-BAEC-19D33BC80A80}" type="presParOf" srcId="{836466EA-849D-431E-8EB4-AB0B4816A8E6}" destId="{37A6C515-38A5-48EC-962D-820C1203F806}" srcOrd="9" destOrd="0" presId="urn:microsoft.com/office/officeart/2005/8/layout/vList2"/>
    <dgm:cxn modelId="{C1E452F4-CA7E-46B5-9E59-145DEF784CFF}" type="presParOf" srcId="{836466EA-849D-431E-8EB4-AB0B4816A8E6}" destId="{FDC7C668-E7AB-487D-A43F-2AEC80F0B2C4}"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811AA8-5D7D-45E2-8A76-C9E9ECF438C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754E838-5C6A-43E9-A61F-30F5E1405D74}">
      <dgm:prSet/>
      <dgm:spPr/>
      <dgm:t>
        <a:bodyPr/>
        <a:lstStyle/>
        <a:p>
          <a:pPr algn="just"/>
          <a:r>
            <a:rPr lang="en-US"/>
            <a:t>Brand reputation is an intangible asset influencing customer loyalty, market share, and future profitability (Sughra, 2019).</a:t>
          </a:r>
        </a:p>
      </dgm:t>
    </dgm:pt>
    <dgm:pt modelId="{4D375FD0-623F-4558-8DE7-C2A789426FBB}" type="parTrans" cxnId="{F1A85231-70AA-4F11-95F9-5E4DD8E23F3A}">
      <dgm:prSet/>
      <dgm:spPr/>
      <dgm:t>
        <a:bodyPr/>
        <a:lstStyle/>
        <a:p>
          <a:endParaRPr lang="en-US"/>
        </a:p>
      </dgm:t>
    </dgm:pt>
    <dgm:pt modelId="{ED74BFAE-FA57-43A9-8C7E-111BD7697435}" type="sibTrans" cxnId="{F1A85231-70AA-4F11-95F9-5E4DD8E23F3A}">
      <dgm:prSet/>
      <dgm:spPr/>
      <dgm:t>
        <a:bodyPr/>
        <a:lstStyle/>
        <a:p>
          <a:endParaRPr lang="en-US"/>
        </a:p>
      </dgm:t>
    </dgm:pt>
    <dgm:pt modelId="{89212702-3993-4ED6-ABE6-49CBE1A5E54A}">
      <dgm:prSet/>
      <dgm:spPr/>
      <dgm:t>
        <a:bodyPr/>
        <a:lstStyle/>
        <a:p>
          <a:pPr algn="just"/>
          <a:r>
            <a:rPr lang="en-US" dirty="0"/>
            <a:t>Without understanding CSR initiatives, investments may not deliver tangible benefits for brand image (Sughra, 2019).</a:t>
          </a:r>
        </a:p>
      </dgm:t>
    </dgm:pt>
    <dgm:pt modelId="{93EBE031-B12A-4C02-A487-EC87F58570AF}" type="parTrans" cxnId="{3EAD2101-E250-40E7-99A0-712B2A437ED3}">
      <dgm:prSet/>
      <dgm:spPr/>
      <dgm:t>
        <a:bodyPr/>
        <a:lstStyle/>
        <a:p>
          <a:endParaRPr lang="en-US"/>
        </a:p>
      </dgm:t>
    </dgm:pt>
    <dgm:pt modelId="{8DDC91E4-C601-4537-BDD5-4AEF0593D5C2}" type="sibTrans" cxnId="{3EAD2101-E250-40E7-99A0-712B2A437ED3}">
      <dgm:prSet/>
      <dgm:spPr/>
      <dgm:t>
        <a:bodyPr/>
        <a:lstStyle/>
        <a:p>
          <a:endParaRPr lang="en-US"/>
        </a:p>
      </dgm:t>
    </dgm:pt>
    <dgm:pt modelId="{E74FAB2C-6581-43BD-9FDD-650AE2E661AF}">
      <dgm:prSet/>
      <dgm:spPr/>
      <dgm:t>
        <a:bodyPr/>
        <a:lstStyle/>
        <a:p>
          <a:pPr algn="just"/>
          <a:r>
            <a:rPr lang="en-US"/>
            <a:t>Linking CSR with brand reputation supports ethical business practices and regulatory compliance (Sughra, 2019).</a:t>
          </a:r>
        </a:p>
      </dgm:t>
    </dgm:pt>
    <dgm:pt modelId="{08CADAA4-46C2-446B-9BF5-8A101BCAE886}" type="parTrans" cxnId="{E2B393BB-BA76-419A-BFB4-240A4474CCBE}">
      <dgm:prSet/>
      <dgm:spPr/>
      <dgm:t>
        <a:bodyPr/>
        <a:lstStyle/>
        <a:p>
          <a:endParaRPr lang="en-US"/>
        </a:p>
      </dgm:t>
    </dgm:pt>
    <dgm:pt modelId="{D39D3F0C-80CF-4E67-9E62-9612EB52FB04}" type="sibTrans" cxnId="{E2B393BB-BA76-419A-BFB4-240A4474CCBE}">
      <dgm:prSet/>
      <dgm:spPr/>
      <dgm:t>
        <a:bodyPr/>
        <a:lstStyle/>
        <a:p>
          <a:endParaRPr lang="en-US"/>
        </a:p>
      </dgm:t>
    </dgm:pt>
    <dgm:pt modelId="{E75969BE-C67A-40F9-8972-3E61EA8035A6}">
      <dgm:prSet/>
      <dgm:spPr/>
      <dgm:t>
        <a:bodyPr/>
        <a:lstStyle/>
        <a:p>
          <a:pPr algn="just"/>
          <a:r>
            <a:rPr lang="en-US"/>
            <a:t>CSR strengthens stakeholder relationships and corporate credibility (Sughra, 2019).</a:t>
          </a:r>
        </a:p>
      </dgm:t>
    </dgm:pt>
    <dgm:pt modelId="{E00375C2-9180-4EE9-B233-D9B095D01A6D}" type="parTrans" cxnId="{CC924638-DA11-4A03-92C2-28917359D4A3}">
      <dgm:prSet/>
      <dgm:spPr/>
      <dgm:t>
        <a:bodyPr/>
        <a:lstStyle/>
        <a:p>
          <a:endParaRPr lang="en-US"/>
        </a:p>
      </dgm:t>
    </dgm:pt>
    <dgm:pt modelId="{FA684F63-3A73-428D-90C4-CEC1DF6E7D79}" type="sibTrans" cxnId="{CC924638-DA11-4A03-92C2-28917359D4A3}">
      <dgm:prSet/>
      <dgm:spPr/>
      <dgm:t>
        <a:bodyPr/>
        <a:lstStyle/>
        <a:p>
          <a:endParaRPr lang="en-US"/>
        </a:p>
      </dgm:t>
    </dgm:pt>
    <dgm:pt modelId="{7EBFD737-7C61-4B74-B017-26EF833337EF}">
      <dgm:prSet/>
      <dgm:spPr/>
      <dgm:t>
        <a:bodyPr/>
        <a:lstStyle/>
        <a:p>
          <a:pPr algn="just"/>
          <a:r>
            <a:rPr lang="en-US"/>
            <a:t>It contributes to sustainable competitive advantage through brand differentiation in a saturated market (Wang et al., 2022).</a:t>
          </a:r>
        </a:p>
      </dgm:t>
    </dgm:pt>
    <dgm:pt modelId="{5BFA5751-ED06-4A39-ADB2-2446C4F04DB9}" type="parTrans" cxnId="{9E0E7CD4-2EBD-4C77-90FF-13ACEC910275}">
      <dgm:prSet/>
      <dgm:spPr/>
      <dgm:t>
        <a:bodyPr/>
        <a:lstStyle/>
        <a:p>
          <a:endParaRPr lang="en-US"/>
        </a:p>
      </dgm:t>
    </dgm:pt>
    <dgm:pt modelId="{EDED78F7-5AA5-4D5B-975B-B8A5E03CADFD}" type="sibTrans" cxnId="{9E0E7CD4-2EBD-4C77-90FF-13ACEC910275}">
      <dgm:prSet/>
      <dgm:spPr/>
      <dgm:t>
        <a:bodyPr/>
        <a:lstStyle/>
        <a:p>
          <a:endParaRPr lang="en-US"/>
        </a:p>
      </dgm:t>
    </dgm:pt>
    <dgm:pt modelId="{44D1D4AD-FA9D-4F07-98A0-012A9FEDFC43}">
      <dgm:prSet/>
      <dgm:spPr/>
      <dgm:t>
        <a:bodyPr/>
        <a:lstStyle/>
        <a:p>
          <a:pPr algn="just"/>
          <a:r>
            <a:rPr lang="en-US"/>
            <a:t>Awareness of CSR-brand reputation linkage helps executives make strategic decisions and manage risks effectively (Wang et al., 2022).</a:t>
          </a:r>
        </a:p>
      </dgm:t>
    </dgm:pt>
    <dgm:pt modelId="{A41CEBEE-56AF-4C3F-9E08-F6C85E4087F3}" type="parTrans" cxnId="{FE3EE5D0-DAEA-4000-9867-D212144D73F4}">
      <dgm:prSet/>
      <dgm:spPr/>
      <dgm:t>
        <a:bodyPr/>
        <a:lstStyle/>
        <a:p>
          <a:endParaRPr lang="en-US"/>
        </a:p>
      </dgm:t>
    </dgm:pt>
    <dgm:pt modelId="{2ED6BB93-0310-455C-90F2-E2630AC28741}" type="sibTrans" cxnId="{FE3EE5D0-DAEA-4000-9867-D212144D73F4}">
      <dgm:prSet/>
      <dgm:spPr/>
      <dgm:t>
        <a:bodyPr/>
        <a:lstStyle/>
        <a:p>
          <a:endParaRPr lang="en-US"/>
        </a:p>
      </dgm:t>
    </dgm:pt>
    <dgm:pt modelId="{56D18600-2D9E-4C83-A3DC-A02A044B495B}" type="pres">
      <dgm:prSet presAssocID="{A7811AA8-5D7D-45E2-8A76-C9E9ECF438CD}" presName="vert0" presStyleCnt="0">
        <dgm:presLayoutVars>
          <dgm:dir/>
          <dgm:animOne val="branch"/>
          <dgm:animLvl val="lvl"/>
        </dgm:presLayoutVars>
      </dgm:prSet>
      <dgm:spPr/>
    </dgm:pt>
    <dgm:pt modelId="{BD00E3C3-56D3-4F0A-964F-281D469FF01A}" type="pres">
      <dgm:prSet presAssocID="{C754E838-5C6A-43E9-A61F-30F5E1405D74}" presName="thickLine" presStyleLbl="alignNode1" presStyleIdx="0" presStyleCnt="6"/>
      <dgm:spPr/>
    </dgm:pt>
    <dgm:pt modelId="{73F3CFFD-7DAA-4798-9D6E-21A4B1707EB6}" type="pres">
      <dgm:prSet presAssocID="{C754E838-5C6A-43E9-A61F-30F5E1405D74}" presName="horz1" presStyleCnt="0"/>
      <dgm:spPr/>
    </dgm:pt>
    <dgm:pt modelId="{2F292943-59A8-4DAC-893D-D64E129F5648}" type="pres">
      <dgm:prSet presAssocID="{C754E838-5C6A-43E9-A61F-30F5E1405D74}" presName="tx1" presStyleLbl="revTx" presStyleIdx="0" presStyleCnt="6"/>
      <dgm:spPr/>
    </dgm:pt>
    <dgm:pt modelId="{39D6C495-D5B8-479B-BC61-827951DB7A4E}" type="pres">
      <dgm:prSet presAssocID="{C754E838-5C6A-43E9-A61F-30F5E1405D74}" presName="vert1" presStyleCnt="0"/>
      <dgm:spPr/>
    </dgm:pt>
    <dgm:pt modelId="{8C9FFC0F-068F-46BF-8A34-02E18E4E3899}" type="pres">
      <dgm:prSet presAssocID="{89212702-3993-4ED6-ABE6-49CBE1A5E54A}" presName="thickLine" presStyleLbl="alignNode1" presStyleIdx="1" presStyleCnt="6"/>
      <dgm:spPr/>
    </dgm:pt>
    <dgm:pt modelId="{6831D462-759C-4152-96B4-B35DCE92BEBF}" type="pres">
      <dgm:prSet presAssocID="{89212702-3993-4ED6-ABE6-49CBE1A5E54A}" presName="horz1" presStyleCnt="0"/>
      <dgm:spPr/>
    </dgm:pt>
    <dgm:pt modelId="{CA697F85-BF05-4E64-B251-AEAE1A5FC9F0}" type="pres">
      <dgm:prSet presAssocID="{89212702-3993-4ED6-ABE6-49CBE1A5E54A}" presName="tx1" presStyleLbl="revTx" presStyleIdx="1" presStyleCnt="6"/>
      <dgm:spPr/>
    </dgm:pt>
    <dgm:pt modelId="{21C446DF-A99D-45A6-9520-2787C53A2C53}" type="pres">
      <dgm:prSet presAssocID="{89212702-3993-4ED6-ABE6-49CBE1A5E54A}" presName="vert1" presStyleCnt="0"/>
      <dgm:spPr/>
    </dgm:pt>
    <dgm:pt modelId="{E63A19C1-C757-4053-89C7-19E4C780B868}" type="pres">
      <dgm:prSet presAssocID="{E74FAB2C-6581-43BD-9FDD-650AE2E661AF}" presName="thickLine" presStyleLbl="alignNode1" presStyleIdx="2" presStyleCnt="6"/>
      <dgm:spPr/>
    </dgm:pt>
    <dgm:pt modelId="{BE9AFC30-2785-4719-BDA5-DE300ADDBB54}" type="pres">
      <dgm:prSet presAssocID="{E74FAB2C-6581-43BD-9FDD-650AE2E661AF}" presName="horz1" presStyleCnt="0"/>
      <dgm:spPr/>
    </dgm:pt>
    <dgm:pt modelId="{17F38C0B-1BBC-4A5E-8EA7-8D5159E71395}" type="pres">
      <dgm:prSet presAssocID="{E74FAB2C-6581-43BD-9FDD-650AE2E661AF}" presName="tx1" presStyleLbl="revTx" presStyleIdx="2" presStyleCnt="6"/>
      <dgm:spPr/>
    </dgm:pt>
    <dgm:pt modelId="{FF2CFFCB-F320-43A4-8F03-34CAF151337E}" type="pres">
      <dgm:prSet presAssocID="{E74FAB2C-6581-43BD-9FDD-650AE2E661AF}" presName="vert1" presStyleCnt="0"/>
      <dgm:spPr/>
    </dgm:pt>
    <dgm:pt modelId="{215BD77C-EAA0-4985-A197-32A7F963A1C2}" type="pres">
      <dgm:prSet presAssocID="{E75969BE-C67A-40F9-8972-3E61EA8035A6}" presName="thickLine" presStyleLbl="alignNode1" presStyleIdx="3" presStyleCnt="6"/>
      <dgm:spPr/>
    </dgm:pt>
    <dgm:pt modelId="{FC8595C0-429C-40E7-869A-2BEEE7836241}" type="pres">
      <dgm:prSet presAssocID="{E75969BE-C67A-40F9-8972-3E61EA8035A6}" presName="horz1" presStyleCnt="0"/>
      <dgm:spPr/>
    </dgm:pt>
    <dgm:pt modelId="{2A522540-2F0F-4166-A460-4F9A68EDAB45}" type="pres">
      <dgm:prSet presAssocID="{E75969BE-C67A-40F9-8972-3E61EA8035A6}" presName="tx1" presStyleLbl="revTx" presStyleIdx="3" presStyleCnt="6"/>
      <dgm:spPr/>
    </dgm:pt>
    <dgm:pt modelId="{2997FE98-12B7-4BDA-83A9-CE527E4BC98D}" type="pres">
      <dgm:prSet presAssocID="{E75969BE-C67A-40F9-8972-3E61EA8035A6}" presName="vert1" presStyleCnt="0"/>
      <dgm:spPr/>
    </dgm:pt>
    <dgm:pt modelId="{6687C6F8-AEDC-424D-8FFD-CE88A1B20FC1}" type="pres">
      <dgm:prSet presAssocID="{7EBFD737-7C61-4B74-B017-26EF833337EF}" presName="thickLine" presStyleLbl="alignNode1" presStyleIdx="4" presStyleCnt="6"/>
      <dgm:spPr/>
    </dgm:pt>
    <dgm:pt modelId="{CA9B4171-D1F2-4D8C-86D0-D10571D8D94D}" type="pres">
      <dgm:prSet presAssocID="{7EBFD737-7C61-4B74-B017-26EF833337EF}" presName="horz1" presStyleCnt="0"/>
      <dgm:spPr/>
    </dgm:pt>
    <dgm:pt modelId="{61F8F9F7-BA58-4208-835B-051CF7E63ABA}" type="pres">
      <dgm:prSet presAssocID="{7EBFD737-7C61-4B74-B017-26EF833337EF}" presName="tx1" presStyleLbl="revTx" presStyleIdx="4" presStyleCnt="6"/>
      <dgm:spPr/>
    </dgm:pt>
    <dgm:pt modelId="{38EEC739-50FC-4E54-B10A-292824EE9574}" type="pres">
      <dgm:prSet presAssocID="{7EBFD737-7C61-4B74-B017-26EF833337EF}" presName="vert1" presStyleCnt="0"/>
      <dgm:spPr/>
    </dgm:pt>
    <dgm:pt modelId="{FA9DD248-CEA9-43B8-BFB5-9DE6E0F34F27}" type="pres">
      <dgm:prSet presAssocID="{44D1D4AD-FA9D-4F07-98A0-012A9FEDFC43}" presName="thickLine" presStyleLbl="alignNode1" presStyleIdx="5" presStyleCnt="6"/>
      <dgm:spPr/>
    </dgm:pt>
    <dgm:pt modelId="{42EF56AD-25E2-47D5-A756-F301D9837259}" type="pres">
      <dgm:prSet presAssocID="{44D1D4AD-FA9D-4F07-98A0-012A9FEDFC43}" presName="horz1" presStyleCnt="0"/>
      <dgm:spPr/>
    </dgm:pt>
    <dgm:pt modelId="{4C55A9D5-1526-4EB1-B3BA-33F81B64BF84}" type="pres">
      <dgm:prSet presAssocID="{44D1D4AD-FA9D-4F07-98A0-012A9FEDFC43}" presName="tx1" presStyleLbl="revTx" presStyleIdx="5" presStyleCnt="6"/>
      <dgm:spPr/>
    </dgm:pt>
    <dgm:pt modelId="{6159D3F6-5426-43E2-BA6C-098486046891}" type="pres">
      <dgm:prSet presAssocID="{44D1D4AD-FA9D-4F07-98A0-012A9FEDFC43}" presName="vert1" presStyleCnt="0"/>
      <dgm:spPr/>
    </dgm:pt>
  </dgm:ptLst>
  <dgm:cxnLst>
    <dgm:cxn modelId="{3EAD2101-E250-40E7-99A0-712B2A437ED3}" srcId="{A7811AA8-5D7D-45E2-8A76-C9E9ECF438CD}" destId="{89212702-3993-4ED6-ABE6-49CBE1A5E54A}" srcOrd="1" destOrd="0" parTransId="{93EBE031-B12A-4C02-A487-EC87F58570AF}" sibTransId="{8DDC91E4-C601-4537-BDD5-4AEF0593D5C2}"/>
    <dgm:cxn modelId="{D2CF2C13-06DD-4297-9F1A-F83ED547E0AB}" type="presOf" srcId="{E74FAB2C-6581-43BD-9FDD-650AE2E661AF}" destId="{17F38C0B-1BBC-4A5E-8EA7-8D5159E71395}" srcOrd="0" destOrd="0" presId="urn:microsoft.com/office/officeart/2008/layout/LinedList"/>
    <dgm:cxn modelId="{CA88261C-F12D-4C5A-BE50-E0B10D06C019}" type="presOf" srcId="{E75969BE-C67A-40F9-8972-3E61EA8035A6}" destId="{2A522540-2F0F-4166-A460-4F9A68EDAB45}" srcOrd="0" destOrd="0" presId="urn:microsoft.com/office/officeart/2008/layout/LinedList"/>
    <dgm:cxn modelId="{B42CC621-811A-494D-A974-13414707F75F}" type="presOf" srcId="{89212702-3993-4ED6-ABE6-49CBE1A5E54A}" destId="{CA697F85-BF05-4E64-B251-AEAE1A5FC9F0}" srcOrd="0" destOrd="0" presId="urn:microsoft.com/office/officeart/2008/layout/LinedList"/>
    <dgm:cxn modelId="{F1A85231-70AA-4F11-95F9-5E4DD8E23F3A}" srcId="{A7811AA8-5D7D-45E2-8A76-C9E9ECF438CD}" destId="{C754E838-5C6A-43E9-A61F-30F5E1405D74}" srcOrd="0" destOrd="0" parTransId="{4D375FD0-623F-4558-8DE7-C2A789426FBB}" sibTransId="{ED74BFAE-FA57-43A9-8C7E-111BD7697435}"/>
    <dgm:cxn modelId="{CC924638-DA11-4A03-92C2-28917359D4A3}" srcId="{A7811AA8-5D7D-45E2-8A76-C9E9ECF438CD}" destId="{E75969BE-C67A-40F9-8972-3E61EA8035A6}" srcOrd="3" destOrd="0" parTransId="{E00375C2-9180-4EE9-B233-D9B095D01A6D}" sibTransId="{FA684F63-3A73-428D-90C4-CEC1DF6E7D79}"/>
    <dgm:cxn modelId="{41E1824B-A003-4B7B-B117-7D4159771923}" type="presOf" srcId="{7EBFD737-7C61-4B74-B017-26EF833337EF}" destId="{61F8F9F7-BA58-4208-835B-051CF7E63ABA}" srcOrd="0" destOrd="0" presId="urn:microsoft.com/office/officeart/2008/layout/LinedList"/>
    <dgm:cxn modelId="{E2B393BB-BA76-419A-BFB4-240A4474CCBE}" srcId="{A7811AA8-5D7D-45E2-8A76-C9E9ECF438CD}" destId="{E74FAB2C-6581-43BD-9FDD-650AE2E661AF}" srcOrd="2" destOrd="0" parTransId="{08CADAA4-46C2-446B-9BF5-8A101BCAE886}" sibTransId="{D39D3F0C-80CF-4E67-9E62-9612EB52FB04}"/>
    <dgm:cxn modelId="{8E7CF3C5-25B5-4879-8F80-E3469499944D}" type="presOf" srcId="{44D1D4AD-FA9D-4F07-98A0-012A9FEDFC43}" destId="{4C55A9D5-1526-4EB1-B3BA-33F81B64BF84}" srcOrd="0" destOrd="0" presId="urn:microsoft.com/office/officeart/2008/layout/LinedList"/>
    <dgm:cxn modelId="{FE3EE5D0-DAEA-4000-9867-D212144D73F4}" srcId="{A7811AA8-5D7D-45E2-8A76-C9E9ECF438CD}" destId="{44D1D4AD-FA9D-4F07-98A0-012A9FEDFC43}" srcOrd="5" destOrd="0" parTransId="{A41CEBEE-56AF-4C3F-9E08-F6C85E4087F3}" sibTransId="{2ED6BB93-0310-455C-90F2-E2630AC28741}"/>
    <dgm:cxn modelId="{44427AD1-33FB-40E0-8C81-2A9548A84B85}" type="presOf" srcId="{C754E838-5C6A-43E9-A61F-30F5E1405D74}" destId="{2F292943-59A8-4DAC-893D-D64E129F5648}" srcOrd="0" destOrd="0" presId="urn:microsoft.com/office/officeart/2008/layout/LinedList"/>
    <dgm:cxn modelId="{9E0E7CD4-2EBD-4C77-90FF-13ACEC910275}" srcId="{A7811AA8-5D7D-45E2-8A76-C9E9ECF438CD}" destId="{7EBFD737-7C61-4B74-B017-26EF833337EF}" srcOrd="4" destOrd="0" parTransId="{5BFA5751-ED06-4A39-ADB2-2446C4F04DB9}" sibTransId="{EDED78F7-5AA5-4D5B-975B-B8A5E03CADFD}"/>
    <dgm:cxn modelId="{8095CFFE-B3BD-423B-9997-BD68E5B5FA4E}" type="presOf" srcId="{A7811AA8-5D7D-45E2-8A76-C9E9ECF438CD}" destId="{56D18600-2D9E-4C83-A3DC-A02A044B495B}" srcOrd="0" destOrd="0" presId="urn:microsoft.com/office/officeart/2008/layout/LinedList"/>
    <dgm:cxn modelId="{81FD773E-F4F2-42B8-A62A-8B6FC3419E46}" type="presParOf" srcId="{56D18600-2D9E-4C83-A3DC-A02A044B495B}" destId="{BD00E3C3-56D3-4F0A-964F-281D469FF01A}" srcOrd="0" destOrd="0" presId="urn:microsoft.com/office/officeart/2008/layout/LinedList"/>
    <dgm:cxn modelId="{4FA56682-76BC-4C91-A2A4-F7ADD77A3987}" type="presParOf" srcId="{56D18600-2D9E-4C83-A3DC-A02A044B495B}" destId="{73F3CFFD-7DAA-4798-9D6E-21A4B1707EB6}" srcOrd="1" destOrd="0" presId="urn:microsoft.com/office/officeart/2008/layout/LinedList"/>
    <dgm:cxn modelId="{2A4516C1-7ADC-41BE-83E0-103FCC4315CC}" type="presParOf" srcId="{73F3CFFD-7DAA-4798-9D6E-21A4B1707EB6}" destId="{2F292943-59A8-4DAC-893D-D64E129F5648}" srcOrd="0" destOrd="0" presId="urn:microsoft.com/office/officeart/2008/layout/LinedList"/>
    <dgm:cxn modelId="{4A2EAB07-FDC8-4399-9E91-1E67C1577203}" type="presParOf" srcId="{73F3CFFD-7DAA-4798-9D6E-21A4B1707EB6}" destId="{39D6C495-D5B8-479B-BC61-827951DB7A4E}" srcOrd="1" destOrd="0" presId="urn:microsoft.com/office/officeart/2008/layout/LinedList"/>
    <dgm:cxn modelId="{7D219088-3A97-4492-A404-2E9318529277}" type="presParOf" srcId="{56D18600-2D9E-4C83-A3DC-A02A044B495B}" destId="{8C9FFC0F-068F-46BF-8A34-02E18E4E3899}" srcOrd="2" destOrd="0" presId="urn:microsoft.com/office/officeart/2008/layout/LinedList"/>
    <dgm:cxn modelId="{B5F3812C-A921-459A-B927-BF0BC15063CD}" type="presParOf" srcId="{56D18600-2D9E-4C83-A3DC-A02A044B495B}" destId="{6831D462-759C-4152-96B4-B35DCE92BEBF}" srcOrd="3" destOrd="0" presId="urn:microsoft.com/office/officeart/2008/layout/LinedList"/>
    <dgm:cxn modelId="{A3153309-B26E-4EEA-95FD-F282DAE93389}" type="presParOf" srcId="{6831D462-759C-4152-96B4-B35DCE92BEBF}" destId="{CA697F85-BF05-4E64-B251-AEAE1A5FC9F0}" srcOrd="0" destOrd="0" presId="urn:microsoft.com/office/officeart/2008/layout/LinedList"/>
    <dgm:cxn modelId="{FB9BE166-47F2-4386-85EC-53635B159158}" type="presParOf" srcId="{6831D462-759C-4152-96B4-B35DCE92BEBF}" destId="{21C446DF-A99D-45A6-9520-2787C53A2C53}" srcOrd="1" destOrd="0" presId="urn:microsoft.com/office/officeart/2008/layout/LinedList"/>
    <dgm:cxn modelId="{772B52A7-BF32-4C97-BB66-E6C4D6DEB89A}" type="presParOf" srcId="{56D18600-2D9E-4C83-A3DC-A02A044B495B}" destId="{E63A19C1-C757-4053-89C7-19E4C780B868}" srcOrd="4" destOrd="0" presId="urn:microsoft.com/office/officeart/2008/layout/LinedList"/>
    <dgm:cxn modelId="{99FB1533-D05E-4F81-8DAD-FD92271384EC}" type="presParOf" srcId="{56D18600-2D9E-4C83-A3DC-A02A044B495B}" destId="{BE9AFC30-2785-4719-BDA5-DE300ADDBB54}" srcOrd="5" destOrd="0" presId="urn:microsoft.com/office/officeart/2008/layout/LinedList"/>
    <dgm:cxn modelId="{B0E52D84-915A-488F-89CB-0091615EF70B}" type="presParOf" srcId="{BE9AFC30-2785-4719-BDA5-DE300ADDBB54}" destId="{17F38C0B-1BBC-4A5E-8EA7-8D5159E71395}" srcOrd="0" destOrd="0" presId="urn:microsoft.com/office/officeart/2008/layout/LinedList"/>
    <dgm:cxn modelId="{76C2E38B-13D8-4F40-91D0-A1C4C32E0564}" type="presParOf" srcId="{BE9AFC30-2785-4719-BDA5-DE300ADDBB54}" destId="{FF2CFFCB-F320-43A4-8F03-34CAF151337E}" srcOrd="1" destOrd="0" presId="urn:microsoft.com/office/officeart/2008/layout/LinedList"/>
    <dgm:cxn modelId="{A4B6A179-7867-47C8-A24B-5C36A8CE7ED7}" type="presParOf" srcId="{56D18600-2D9E-4C83-A3DC-A02A044B495B}" destId="{215BD77C-EAA0-4985-A197-32A7F963A1C2}" srcOrd="6" destOrd="0" presId="urn:microsoft.com/office/officeart/2008/layout/LinedList"/>
    <dgm:cxn modelId="{37955B98-2903-41C7-8A17-EECCFBBDD048}" type="presParOf" srcId="{56D18600-2D9E-4C83-A3DC-A02A044B495B}" destId="{FC8595C0-429C-40E7-869A-2BEEE7836241}" srcOrd="7" destOrd="0" presId="urn:microsoft.com/office/officeart/2008/layout/LinedList"/>
    <dgm:cxn modelId="{C1F823B5-A4DF-47A8-9148-9334C89D1538}" type="presParOf" srcId="{FC8595C0-429C-40E7-869A-2BEEE7836241}" destId="{2A522540-2F0F-4166-A460-4F9A68EDAB45}" srcOrd="0" destOrd="0" presId="urn:microsoft.com/office/officeart/2008/layout/LinedList"/>
    <dgm:cxn modelId="{8D6A3156-9000-4673-8396-AA0F8CBEFFBF}" type="presParOf" srcId="{FC8595C0-429C-40E7-869A-2BEEE7836241}" destId="{2997FE98-12B7-4BDA-83A9-CE527E4BC98D}" srcOrd="1" destOrd="0" presId="urn:microsoft.com/office/officeart/2008/layout/LinedList"/>
    <dgm:cxn modelId="{129DD200-F230-4E9F-86CE-1032F31F41BB}" type="presParOf" srcId="{56D18600-2D9E-4C83-A3DC-A02A044B495B}" destId="{6687C6F8-AEDC-424D-8FFD-CE88A1B20FC1}" srcOrd="8" destOrd="0" presId="urn:microsoft.com/office/officeart/2008/layout/LinedList"/>
    <dgm:cxn modelId="{FC090A34-8309-4CB3-9BDC-C7459CD1B2CE}" type="presParOf" srcId="{56D18600-2D9E-4C83-A3DC-A02A044B495B}" destId="{CA9B4171-D1F2-4D8C-86D0-D10571D8D94D}" srcOrd="9" destOrd="0" presId="urn:microsoft.com/office/officeart/2008/layout/LinedList"/>
    <dgm:cxn modelId="{A1EED1E9-71A0-4FE9-8E3F-413CB0EC9AB6}" type="presParOf" srcId="{CA9B4171-D1F2-4D8C-86D0-D10571D8D94D}" destId="{61F8F9F7-BA58-4208-835B-051CF7E63ABA}" srcOrd="0" destOrd="0" presId="urn:microsoft.com/office/officeart/2008/layout/LinedList"/>
    <dgm:cxn modelId="{7113EE39-E223-41CB-B571-F73883ADDF48}" type="presParOf" srcId="{CA9B4171-D1F2-4D8C-86D0-D10571D8D94D}" destId="{38EEC739-50FC-4E54-B10A-292824EE9574}" srcOrd="1" destOrd="0" presId="urn:microsoft.com/office/officeart/2008/layout/LinedList"/>
    <dgm:cxn modelId="{248BFFD8-B300-476E-82E1-760A1FA99517}" type="presParOf" srcId="{56D18600-2D9E-4C83-A3DC-A02A044B495B}" destId="{FA9DD248-CEA9-43B8-BFB5-9DE6E0F34F27}" srcOrd="10" destOrd="0" presId="urn:microsoft.com/office/officeart/2008/layout/LinedList"/>
    <dgm:cxn modelId="{53950B60-486E-4A51-BF98-D072F45B9805}" type="presParOf" srcId="{56D18600-2D9E-4C83-A3DC-A02A044B495B}" destId="{42EF56AD-25E2-47D5-A756-F301D9837259}" srcOrd="11" destOrd="0" presId="urn:microsoft.com/office/officeart/2008/layout/LinedList"/>
    <dgm:cxn modelId="{CBD18E3D-BCD4-4962-AB10-09FC64725A47}" type="presParOf" srcId="{42EF56AD-25E2-47D5-A756-F301D9837259}" destId="{4C55A9D5-1526-4EB1-B3BA-33F81B64BF84}" srcOrd="0" destOrd="0" presId="urn:microsoft.com/office/officeart/2008/layout/LinedList"/>
    <dgm:cxn modelId="{9AF81CF7-231B-4A26-97E9-BBABD81E42BD}" type="presParOf" srcId="{42EF56AD-25E2-47D5-A756-F301D9837259}" destId="{6159D3F6-5426-43E2-BA6C-09848604689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67730F-9249-4622-A5D2-1315BCC2A4D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42E3EB32-4E61-4A6B-96E5-98099AD32140}">
      <dgm:prSet custT="1"/>
      <dgm:spPr/>
      <dgm:t>
        <a:bodyPr/>
        <a:lstStyle/>
        <a:p>
          <a:pPr algn="just"/>
          <a:r>
            <a:rPr lang="en-US" sz="900" b="1" i="1"/>
            <a:t>Research Aim and Objectives </a:t>
          </a:r>
          <a:endParaRPr lang="en-US" sz="900"/>
        </a:p>
      </dgm:t>
    </dgm:pt>
    <dgm:pt modelId="{9E557DC1-2A24-4A7E-9DE9-42C3097E862E}" type="parTrans" cxnId="{DB4BB8D9-3535-4E43-973A-21181C88DA2F}">
      <dgm:prSet/>
      <dgm:spPr/>
      <dgm:t>
        <a:bodyPr/>
        <a:lstStyle/>
        <a:p>
          <a:endParaRPr lang="en-US"/>
        </a:p>
      </dgm:t>
    </dgm:pt>
    <dgm:pt modelId="{23E81CAC-16C5-4DAE-B6BC-2724CD13BCD1}" type="sibTrans" cxnId="{DB4BB8D9-3535-4E43-973A-21181C88DA2F}">
      <dgm:prSet/>
      <dgm:spPr/>
      <dgm:t>
        <a:bodyPr/>
        <a:lstStyle/>
        <a:p>
          <a:endParaRPr lang="en-US"/>
        </a:p>
      </dgm:t>
    </dgm:pt>
    <dgm:pt modelId="{122D1C00-4A3D-499B-914B-8C63BE153311}">
      <dgm:prSet custT="1"/>
      <dgm:spPr/>
      <dgm:t>
        <a:bodyPr/>
        <a:lstStyle/>
        <a:p>
          <a:pPr algn="just"/>
          <a:r>
            <a:rPr lang="en-US" sz="900"/>
            <a:t>The aim of the study is to analyse the impact of corporate social responsibility on brand reputation in the UK retail sector. The SMART objectives of the study are:</a:t>
          </a:r>
        </a:p>
      </dgm:t>
    </dgm:pt>
    <dgm:pt modelId="{64904428-CD78-4F63-9694-24EB115F628D}" type="parTrans" cxnId="{C67609FE-3B25-4500-8C05-D56E65881ACE}">
      <dgm:prSet/>
      <dgm:spPr/>
      <dgm:t>
        <a:bodyPr/>
        <a:lstStyle/>
        <a:p>
          <a:endParaRPr lang="en-US"/>
        </a:p>
      </dgm:t>
    </dgm:pt>
    <dgm:pt modelId="{974DA3BC-FFC4-4414-B4B0-2420749EE60C}" type="sibTrans" cxnId="{C67609FE-3B25-4500-8C05-D56E65881ACE}">
      <dgm:prSet/>
      <dgm:spPr/>
      <dgm:t>
        <a:bodyPr/>
        <a:lstStyle/>
        <a:p>
          <a:endParaRPr lang="en-US"/>
        </a:p>
      </dgm:t>
    </dgm:pt>
    <dgm:pt modelId="{DFA48DBE-9D2B-4B6C-9031-E71A4B0DD104}">
      <dgm:prSet custT="1"/>
      <dgm:spPr/>
      <dgm:t>
        <a:bodyPr/>
        <a:lstStyle/>
        <a:p>
          <a:pPr algn="just"/>
          <a:r>
            <a:rPr lang="en-US" sz="900" dirty="0"/>
            <a:t>To examine CSR strategies in relation to retail brand reputation through measuring consumer perceptions, which are measurable, and corporate initiatives undertaken, it is important to make the study specific, achievable and relevant in the UK retail environment.</a:t>
          </a:r>
        </a:p>
      </dgm:t>
    </dgm:pt>
    <dgm:pt modelId="{A80EC45A-0358-49A7-8984-1E1FA6D81884}" type="parTrans" cxnId="{A8F3D695-03DA-4500-BC8F-9CF9D96C21C6}">
      <dgm:prSet/>
      <dgm:spPr/>
      <dgm:t>
        <a:bodyPr/>
        <a:lstStyle/>
        <a:p>
          <a:endParaRPr lang="en-US"/>
        </a:p>
      </dgm:t>
    </dgm:pt>
    <dgm:pt modelId="{3B505381-F5D4-4FD4-90C6-903AB1DD8419}" type="sibTrans" cxnId="{A8F3D695-03DA-4500-BC8F-9CF9D96C21C6}">
      <dgm:prSet/>
      <dgm:spPr/>
      <dgm:t>
        <a:bodyPr/>
        <a:lstStyle/>
        <a:p>
          <a:endParaRPr lang="en-US"/>
        </a:p>
      </dgm:t>
    </dgm:pt>
    <dgm:pt modelId="{F85C5CB5-9B5E-42FA-88C7-CEBC8D7A7AB1}">
      <dgm:prSet custT="1"/>
      <dgm:spPr/>
      <dgm:t>
        <a:bodyPr/>
        <a:lstStyle/>
        <a:p>
          <a:pPr algn="just"/>
          <a:r>
            <a:rPr lang="en-US" sz="900"/>
            <a:t>To explore the UK retail sector's CSR strategies with the help of surveys and case studies with a set number of consumers and companies, which makes the objective measurable, time-constrained, and relates to the problem of business directly.</a:t>
          </a:r>
        </a:p>
      </dgm:t>
    </dgm:pt>
    <dgm:pt modelId="{B9CF1F5B-0BB3-4D86-9BA9-D4A5F0F48AA0}" type="parTrans" cxnId="{41D9B4B0-68FC-4167-9BF2-D40726825D42}">
      <dgm:prSet/>
      <dgm:spPr/>
      <dgm:t>
        <a:bodyPr/>
        <a:lstStyle/>
        <a:p>
          <a:endParaRPr lang="en-US"/>
        </a:p>
      </dgm:t>
    </dgm:pt>
    <dgm:pt modelId="{9F6CE759-D238-4B10-B0DC-B0196A26EE51}" type="sibTrans" cxnId="{41D9B4B0-68FC-4167-9BF2-D40726825D42}">
      <dgm:prSet/>
      <dgm:spPr/>
      <dgm:t>
        <a:bodyPr/>
        <a:lstStyle/>
        <a:p>
          <a:endParaRPr lang="en-US"/>
        </a:p>
      </dgm:t>
    </dgm:pt>
    <dgm:pt modelId="{F0D59A66-D5A5-4859-8CAC-A3C3E95B4125}">
      <dgm:prSet custT="1"/>
      <dgm:spPr/>
      <dgm:t>
        <a:bodyPr/>
        <a:lstStyle/>
        <a:p>
          <a:pPr algn="just"/>
          <a:r>
            <a:rPr lang="en-US" sz="900" dirty="0"/>
            <a:t>To investigate the way effective CSR strategies may improve the brand reputation of retailers by evaluating real-life examples and consumer reactions, it is important to make sure that the purpose is precise, topical, attainable, and offers concrete information.</a:t>
          </a:r>
        </a:p>
      </dgm:t>
    </dgm:pt>
    <dgm:pt modelId="{64EAD782-68B4-4FDD-B2B6-CF490D12F492}" type="parTrans" cxnId="{1806897A-018C-4CBB-B4F6-57CF8E5D580B}">
      <dgm:prSet/>
      <dgm:spPr/>
      <dgm:t>
        <a:bodyPr/>
        <a:lstStyle/>
        <a:p>
          <a:endParaRPr lang="en-US"/>
        </a:p>
      </dgm:t>
    </dgm:pt>
    <dgm:pt modelId="{36FB61E0-EDB8-43F6-A66B-73EED5B4701B}" type="sibTrans" cxnId="{1806897A-018C-4CBB-B4F6-57CF8E5D580B}">
      <dgm:prSet/>
      <dgm:spPr/>
      <dgm:t>
        <a:bodyPr/>
        <a:lstStyle/>
        <a:p>
          <a:endParaRPr lang="en-US"/>
        </a:p>
      </dgm:t>
    </dgm:pt>
    <dgm:pt modelId="{2F8EE01F-161A-4089-8579-3114A60C8B60}">
      <dgm:prSet custT="1"/>
      <dgm:spPr/>
      <dgm:t>
        <a:bodyPr/>
        <a:lstStyle/>
        <a:p>
          <a:pPr algn="just"/>
          <a:r>
            <a:rPr lang="en-US" sz="900" b="1" i="1"/>
            <a:t>Research Questions </a:t>
          </a:r>
          <a:endParaRPr lang="en-US" sz="900"/>
        </a:p>
      </dgm:t>
    </dgm:pt>
    <dgm:pt modelId="{DC75F7C2-4943-4C26-84C4-0FA1CB68BF2D}" type="parTrans" cxnId="{4775BB62-67BD-4DD7-BDF4-B1BC789D87A3}">
      <dgm:prSet/>
      <dgm:spPr/>
      <dgm:t>
        <a:bodyPr/>
        <a:lstStyle/>
        <a:p>
          <a:endParaRPr lang="en-US"/>
        </a:p>
      </dgm:t>
    </dgm:pt>
    <dgm:pt modelId="{5D185B8E-845C-4962-A983-2EA85FB9D7E4}" type="sibTrans" cxnId="{4775BB62-67BD-4DD7-BDF4-B1BC789D87A3}">
      <dgm:prSet/>
      <dgm:spPr/>
      <dgm:t>
        <a:bodyPr/>
        <a:lstStyle/>
        <a:p>
          <a:endParaRPr lang="en-US"/>
        </a:p>
      </dgm:t>
    </dgm:pt>
    <dgm:pt modelId="{8FAE46A6-5052-4B9C-8EF4-AB7FD30713A4}">
      <dgm:prSet custT="1"/>
      <dgm:spPr/>
      <dgm:t>
        <a:bodyPr/>
        <a:lstStyle/>
        <a:p>
          <a:pPr algn="just"/>
          <a:r>
            <a:rPr lang="en-US" sz="900" dirty="0"/>
            <a:t>What are the CSR strategies in relation to retail brand reputation through measuring consumer perceptions, which are measurable, and corporate initiatives undertaken? It is important to make the study specific, achievable and relevant in the UK retail environment.</a:t>
          </a:r>
        </a:p>
      </dgm:t>
    </dgm:pt>
    <dgm:pt modelId="{C2F821DC-09CB-4A79-A997-E519E2C5BE12}" type="parTrans" cxnId="{35557159-01AD-486F-9922-6CB192836825}">
      <dgm:prSet/>
      <dgm:spPr/>
      <dgm:t>
        <a:bodyPr/>
        <a:lstStyle/>
        <a:p>
          <a:endParaRPr lang="en-US"/>
        </a:p>
      </dgm:t>
    </dgm:pt>
    <dgm:pt modelId="{96EF7997-5FB9-478A-B93C-B249DB9D4E80}" type="sibTrans" cxnId="{35557159-01AD-486F-9922-6CB192836825}">
      <dgm:prSet/>
      <dgm:spPr/>
      <dgm:t>
        <a:bodyPr/>
        <a:lstStyle/>
        <a:p>
          <a:endParaRPr lang="en-US"/>
        </a:p>
      </dgm:t>
    </dgm:pt>
    <dgm:pt modelId="{7BEAA2A1-8658-47E6-A9E1-4DD782E7AAD0}">
      <dgm:prSet custT="1"/>
      <dgm:spPr/>
      <dgm:t>
        <a:bodyPr/>
        <a:lstStyle/>
        <a:p>
          <a:pPr algn="just"/>
          <a:r>
            <a:rPr lang="en-US" sz="900"/>
            <a:t>How can the UK retail sector's CSR strategies be improved with the help of surveys and case studies with a set number of consumers and companies, which makes the objective measurable, time-constrained, and relates to the problem of business directly?</a:t>
          </a:r>
        </a:p>
      </dgm:t>
    </dgm:pt>
    <dgm:pt modelId="{FA35D464-A7B4-4132-8EE1-ECFFB913AAFE}" type="parTrans" cxnId="{EC74EDCA-3BCC-4D35-A657-2AA49F048ACC}">
      <dgm:prSet/>
      <dgm:spPr/>
      <dgm:t>
        <a:bodyPr/>
        <a:lstStyle/>
        <a:p>
          <a:endParaRPr lang="en-US"/>
        </a:p>
      </dgm:t>
    </dgm:pt>
    <dgm:pt modelId="{C7429916-6ADE-439B-B020-0F5A7A033AB0}" type="sibTrans" cxnId="{EC74EDCA-3BCC-4D35-A657-2AA49F048ACC}">
      <dgm:prSet/>
      <dgm:spPr/>
      <dgm:t>
        <a:bodyPr/>
        <a:lstStyle/>
        <a:p>
          <a:endParaRPr lang="en-US"/>
        </a:p>
      </dgm:t>
    </dgm:pt>
    <dgm:pt modelId="{0C3F5A56-6AC4-49C3-88EB-3F39238F220C}">
      <dgm:prSet custT="1"/>
      <dgm:spPr/>
      <dgm:t>
        <a:bodyPr/>
        <a:lstStyle/>
        <a:p>
          <a:pPr algn="just"/>
          <a:r>
            <a:rPr lang="en-US" sz="900" dirty="0"/>
            <a:t>When creating effective CSR strategies to improve the brand reputation of retailers by evaluating real-life examples and consumer reactions, it is important to ensure that the purpose is precise, conceptual, attainable, and offers concrete information.</a:t>
          </a:r>
        </a:p>
      </dgm:t>
    </dgm:pt>
    <dgm:pt modelId="{723693EF-CD79-4D79-A814-574FC9B45188}" type="parTrans" cxnId="{EBA2F5AF-52E9-4624-8B35-10003464CEAA}">
      <dgm:prSet/>
      <dgm:spPr/>
      <dgm:t>
        <a:bodyPr/>
        <a:lstStyle/>
        <a:p>
          <a:endParaRPr lang="en-US"/>
        </a:p>
      </dgm:t>
    </dgm:pt>
    <dgm:pt modelId="{C24DCD86-2008-42CD-8482-69E3F2E8EB91}" type="sibTrans" cxnId="{EBA2F5AF-52E9-4624-8B35-10003464CEAA}">
      <dgm:prSet/>
      <dgm:spPr/>
      <dgm:t>
        <a:bodyPr/>
        <a:lstStyle/>
        <a:p>
          <a:endParaRPr lang="en-US"/>
        </a:p>
      </dgm:t>
    </dgm:pt>
    <dgm:pt modelId="{91EC7671-C7BD-4138-B641-00DDB0D5FA98}">
      <dgm:prSet custT="1"/>
      <dgm:spPr/>
      <dgm:t>
        <a:bodyPr/>
        <a:lstStyle/>
        <a:p>
          <a:pPr algn="just"/>
          <a:r>
            <a:rPr lang="en-US" sz="900" b="1" i="1"/>
            <a:t>Objectives Alignment</a:t>
          </a:r>
          <a:endParaRPr lang="en-US" sz="900"/>
        </a:p>
      </dgm:t>
    </dgm:pt>
    <dgm:pt modelId="{082199C7-3477-4686-84FB-CEABDABC2B76}" type="parTrans" cxnId="{CF2D14E7-1376-43D9-B80B-F1C47B369776}">
      <dgm:prSet/>
      <dgm:spPr/>
      <dgm:t>
        <a:bodyPr/>
        <a:lstStyle/>
        <a:p>
          <a:endParaRPr lang="en-US"/>
        </a:p>
      </dgm:t>
    </dgm:pt>
    <dgm:pt modelId="{C6A4F409-5354-432A-8059-631BB5458317}" type="sibTrans" cxnId="{CF2D14E7-1376-43D9-B80B-F1C47B369776}">
      <dgm:prSet/>
      <dgm:spPr/>
      <dgm:t>
        <a:bodyPr/>
        <a:lstStyle/>
        <a:p>
          <a:endParaRPr lang="en-US"/>
        </a:p>
      </dgm:t>
    </dgm:pt>
    <dgm:pt modelId="{EB4639F4-C826-4797-B689-B190D6F9F15F}">
      <dgm:prSet custT="1"/>
      <dgm:spPr/>
      <dgm:t>
        <a:bodyPr/>
        <a:lstStyle/>
        <a:p>
          <a:pPr algn="just"/>
          <a:r>
            <a:rPr lang="en-US" sz="900"/>
            <a:t>All of these SMART goals are aimed at solving the research problem by means of analysing and exploring, as well as investigating the CSR strategies in UK retail.</a:t>
          </a:r>
        </a:p>
      </dgm:t>
    </dgm:pt>
    <dgm:pt modelId="{3BAA11D1-C1AA-40D4-AEE8-2B25E68C66C9}" type="parTrans" cxnId="{B0203B1D-A65C-4425-90D9-683429FD947B}">
      <dgm:prSet/>
      <dgm:spPr/>
      <dgm:t>
        <a:bodyPr/>
        <a:lstStyle/>
        <a:p>
          <a:endParaRPr lang="en-US"/>
        </a:p>
      </dgm:t>
    </dgm:pt>
    <dgm:pt modelId="{61F9190C-89CC-45F9-9144-72CF5D2D5F0A}" type="sibTrans" cxnId="{B0203B1D-A65C-4425-90D9-683429FD947B}">
      <dgm:prSet/>
      <dgm:spPr/>
      <dgm:t>
        <a:bodyPr/>
        <a:lstStyle/>
        <a:p>
          <a:endParaRPr lang="en-US"/>
        </a:p>
      </dgm:t>
    </dgm:pt>
    <dgm:pt modelId="{D8E2DF3C-070F-44B1-BD6D-EA1FD46B8C02}">
      <dgm:prSet custT="1"/>
      <dgm:spPr/>
      <dgm:t>
        <a:bodyPr/>
        <a:lstStyle/>
        <a:p>
          <a:pPr algn="just"/>
          <a:r>
            <a:rPr lang="en-US" sz="900"/>
            <a:t>Quantifying consumer perceptions, surveys and case studies, in addition to gauging real-life situations, will be specific, measurable, achievable, relevant, and time-bound, thus giving practical advice on how to improve brand image.</a:t>
          </a:r>
        </a:p>
      </dgm:t>
    </dgm:pt>
    <dgm:pt modelId="{7ED6EE6C-113C-4FA1-A5CC-50638399571F}" type="parTrans" cxnId="{CB7900EA-3688-488C-9643-0DDE33B17955}">
      <dgm:prSet/>
      <dgm:spPr/>
      <dgm:t>
        <a:bodyPr/>
        <a:lstStyle/>
        <a:p>
          <a:endParaRPr lang="en-US"/>
        </a:p>
      </dgm:t>
    </dgm:pt>
    <dgm:pt modelId="{5404A9CC-6A44-46FB-9C7B-0E638E73ABB3}" type="sibTrans" cxnId="{CB7900EA-3688-488C-9643-0DDE33B17955}">
      <dgm:prSet/>
      <dgm:spPr/>
      <dgm:t>
        <a:bodyPr/>
        <a:lstStyle/>
        <a:p>
          <a:endParaRPr lang="en-US"/>
        </a:p>
      </dgm:t>
    </dgm:pt>
    <dgm:pt modelId="{31AB8D75-0BEA-479A-959A-4FB0530A6B10}" type="pres">
      <dgm:prSet presAssocID="{4C67730F-9249-4622-A5D2-1315BCC2A4D4}" presName="linear" presStyleCnt="0">
        <dgm:presLayoutVars>
          <dgm:dir/>
          <dgm:animLvl val="lvl"/>
          <dgm:resizeHandles val="exact"/>
        </dgm:presLayoutVars>
      </dgm:prSet>
      <dgm:spPr/>
    </dgm:pt>
    <dgm:pt modelId="{9B97B554-FFC1-4C77-B55F-50E7DED90EA5}" type="pres">
      <dgm:prSet presAssocID="{42E3EB32-4E61-4A6B-96E5-98099AD32140}" presName="parentLin" presStyleCnt="0"/>
      <dgm:spPr/>
    </dgm:pt>
    <dgm:pt modelId="{7E195597-69F4-4912-91DB-463DE566BA23}" type="pres">
      <dgm:prSet presAssocID="{42E3EB32-4E61-4A6B-96E5-98099AD32140}" presName="parentLeftMargin" presStyleLbl="node1" presStyleIdx="0" presStyleCnt="3"/>
      <dgm:spPr/>
    </dgm:pt>
    <dgm:pt modelId="{2B5E3916-E2F0-452D-B4A2-B273195C628B}" type="pres">
      <dgm:prSet presAssocID="{42E3EB32-4E61-4A6B-96E5-98099AD32140}" presName="parentText" presStyleLbl="node1" presStyleIdx="0" presStyleCnt="3">
        <dgm:presLayoutVars>
          <dgm:chMax val="0"/>
          <dgm:bulletEnabled val="1"/>
        </dgm:presLayoutVars>
      </dgm:prSet>
      <dgm:spPr/>
    </dgm:pt>
    <dgm:pt modelId="{6A38703C-86DA-49AD-BEF7-977A3225FD9C}" type="pres">
      <dgm:prSet presAssocID="{42E3EB32-4E61-4A6B-96E5-98099AD32140}" presName="negativeSpace" presStyleCnt="0"/>
      <dgm:spPr/>
    </dgm:pt>
    <dgm:pt modelId="{2C2DA42A-B3B1-440E-977B-C8ECF4A85304}" type="pres">
      <dgm:prSet presAssocID="{42E3EB32-4E61-4A6B-96E5-98099AD32140}" presName="childText" presStyleLbl="conFgAcc1" presStyleIdx="0" presStyleCnt="3">
        <dgm:presLayoutVars>
          <dgm:bulletEnabled val="1"/>
        </dgm:presLayoutVars>
      </dgm:prSet>
      <dgm:spPr/>
    </dgm:pt>
    <dgm:pt modelId="{0727CABC-29AD-43D5-A980-3D689B797192}" type="pres">
      <dgm:prSet presAssocID="{23E81CAC-16C5-4DAE-B6BC-2724CD13BCD1}" presName="spaceBetweenRectangles" presStyleCnt="0"/>
      <dgm:spPr/>
    </dgm:pt>
    <dgm:pt modelId="{AAC723D1-4FCB-4C58-9A54-0665EF10AFA3}" type="pres">
      <dgm:prSet presAssocID="{2F8EE01F-161A-4089-8579-3114A60C8B60}" presName="parentLin" presStyleCnt="0"/>
      <dgm:spPr/>
    </dgm:pt>
    <dgm:pt modelId="{5993E44C-4DB9-4B84-BB82-A85CE693039F}" type="pres">
      <dgm:prSet presAssocID="{2F8EE01F-161A-4089-8579-3114A60C8B60}" presName="parentLeftMargin" presStyleLbl="node1" presStyleIdx="0" presStyleCnt="3"/>
      <dgm:spPr/>
    </dgm:pt>
    <dgm:pt modelId="{774DC207-C63F-4B19-9AB5-FDA3B2190822}" type="pres">
      <dgm:prSet presAssocID="{2F8EE01F-161A-4089-8579-3114A60C8B60}" presName="parentText" presStyleLbl="node1" presStyleIdx="1" presStyleCnt="3">
        <dgm:presLayoutVars>
          <dgm:chMax val="0"/>
          <dgm:bulletEnabled val="1"/>
        </dgm:presLayoutVars>
      </dgm:prSet>
      <dgm:spPr/>
    </dgm:pt>
    <dgm:pt modelId="{C1B15FE7-001E-4D11-9DCA-287710A8CD39}" type="pres">
      <dgm:prSet presAssocID="{2F8EE01F-161A-4089-8579-3114A60C8B60}" presName="negativeSpace" presStyleCnt="0"/>
      <dgm:spPr/>
    </dgm:pt>
    <dgm:pt modelId="{7665780E-873A-4E26-BFBE-FEDB1A381C88}" type="pres">
      <dgm:prSet presAssocID="{2F8EE01F-161A-4089-8579-3114A60C8B60}" presName="childText" presStyleLbl="conFgAcc1" presStyleIdx="1" presStyleCnt="3">
        <dgm:presLayoutVars>
          <dgm:bulletEnabled val="1"/>
        </dgm:presLayoutVars>
      </dgm:prSet>
      <dgm:spPr/>
    </dgm:pt>
    <dgm:pt modelId="{777E43AB-703B-4317-9357-29FBDC8B2616}" type="pres">
      <dgm:prSet presAssocID="{5D185B8E-845C-4962-A983-2EA85FB9D7E4}" presName="spaceBetweenRectangles" presStyleCnt="0"/>
      <dgm:spPr/>
    </dgm:pt>
    <dgm:pt modelId="{34ADF568-C2DB-4DD2-9839-CF3359EE9CB4}" type="pres">
      <dgm:prSet presAssocID="{91EC7671-C7BD-4138-B641-00DDB0D5FA98}" presName="parentLin" presStyleCnt="0"/>
      <dgm:spPr/>
    </dgm:pt>
    <dgm:pt modelId="{395618D3-28C7-491E-9666-3A5AC972D351}" type="pres">
      <dgm:prSet presAssocID="{91EC7671-C7BD-4138-B641-00DDB0D5FA98}" presName="parentLeftMargin" presStyleLbl="node1" presStyleIdx="1" presStyleCnt="3"/>
      <dgm:spPr/>
    </dgm:pt>
    <dgm:pt modelId="{09CF7002-8A8C-4492-824C-F5AE75F87F79}" type="pres">
      <dgm:prSet presAssocID="{91EC7671-C7BD-4138-B641-00DDB0D5FA98}" presName="parentText" presStyleLbl="node1" presStyleIdx="2" presStyleCnt="3">
        <dgm:presLayoutVars>
          <dgm:chMax val="0"/>
          <dgm:bulletEnabled val="1"/>
        </dgm:presLayoutVars>
      </dgm:prSet>
      <dgm:spPr/>
    </dgm:pt>
    <dgm:pt modelId="{E627EB8A-9C8D-4272-AC65-A67C4EBB16D5}" type="pres">
      <dgm:prSet presAssocID="{91EC7671-C7BD-4138-B641-00DDB0D5FA98}" presName="negativeSpace" presStyleCnt="0"/>
      <dgm:spPr/>
    </dgm:pt>
    <dgm:pt modelId="{1A1A6162-5CC9-4F11-8FE0-3CF6F52A38FF}" type="pres">
      <dgm:prSet presAssocID="{91EC7671-C7BD-4138-B641-00DDB0D5FA98}" presName="childText" presStyleLbl="conFgAcc1" presStyleIdx="2" presStyleCnt="3">
        <dgm:presLayoutVars>
          <dgm:bulletEnabled val="1"/>
        </dgm:presLayoutVars>
      </dgm:prSet>
      <dgm:spPr/>
    </dgm:pt>
  </dgm:ptLst>
  <dgm:cxnLst>
    <dgm:cxn modelId="{8CD44605-EB7B-42EA-A51E-547FA7F8BDEE}" type="presOf" srcId="{42E3EB32-4E61-4A6B-96E5-98099AD32140}" destId="{2B5E3916-E2F0-452D-B4A2-B273195C628B}" srcOrd="1" destOrd="0" presId="urn:microsoft.com/office/officeart/2005/8/layout/list1"/>
    <dgm:cxn modelId="{090CAB11-24FC-433E-98AF-7E90123C97EB}" type="presOf" srcId="{8FAE46A6-5052-4B9C-8EF4-AB7FD30713A4}" destId="{7665780E-873A-4E26-BFBE-FEDB1A381C88}" srcOrd="0" destOrd="0" presId="urn:microsoft.com/office/officeart/2005/8/layout/list1"/>
    <dgm:cxn modelId="{2167D411-09DB-4C64-A2E6-FD76BA752770}" type="presOf" srcId="{42E3EB32-4E61-4A6B-96E5-98099AD32140}" destId="{7E195597-69F4-4912-91DB-463DE566BA23}" srcOrd="0" destOrd="0" presId="urn:microsoft.com/office/officeart/2005/8/layout/list1"/>
    <dgm:cxn modelId="{EB4CF111-03FE-4A3F-9D13-971A45274DD8}" type="presOf" srcId="{122D1C00-4A3D-499B-914B-8C63BE153311}" destId="{2C2DA42A-B3B1-440E-977B-C8ECF4A85304}" srcOrd="0" destOrd="0" presId="urn:microsoft.com/office/officeart/2005/8/layout/list1"/>
    <dgm:cxn modelId="{CCDCA319-2485-49A4-8CE2-56514CA9A4F9}" type="presOf" srcId="{91EC7671-C7BD-4138-B641-00DDB0D5FA98}" destId="{395618D3-28C7-491E-9666-3A5AC972D351}" srcOrd="0" destOrd="0" presId="urn:microsoft.com/office/officeart/2005/8/layout/list1"/>
    <dgm:cxn modelId="{B0203B1D-A65C-4425-90D9-683429FD947B}" srcId="{91EC7671-C7BD-4138-B641-00DDB0D5FA98}" destId="{EB4639F4-C826-4797-B689-B190D6F9F15F}" srcOrd="0" destOrd="0" parTransId="{3BAA11D1-C1AA-40D4-AEE8-2B25E68C66C9}" sibTransId="{61F9190C-89CC-45F9-9144-72CF5D2D5F0A}"/>
    <dgm:cxn modelId="{9A115122-897B-42A0-9E42-41DAC9561BF6}" type="presOf" srcId="{91EC7671-C7BD-4138-B641-00DDB0D5FA98}" destId="{09CF7002-8A8C-4492-824C-F5AE75F87F79}" srcOrd="1" destOrd="0" presId="urn:microsoft.com/office/officeart/2005/8/layout/list1"/>
    <dgm:cxn modelId="{4775BB62-67BD-4DD7-BDF4-B1BC789D87A3}" srcId="{4C67730F-9249-4622-A5D2-1315BCC2A4D4}" destId="{2F8EE01F-161A-4089-8579-3114A60C8B60}" srcOrd="1" destOrd="0" parTransId="{DC75F7C2-4943-4C26-84C4-0FA1CB68BF2D}" sibTransId="{5D185B8E-845C-4962-A983-2EA85FB9D7E4}"/>
    <dgm:cxn modelId="{FA223C68-A7C8-42E9-AA4E-7080A7F9EEEA}" type="presOf" srcId="{4C67730F-9249-4622-A5D2-1315BCC2A4D4}" destId="{31AB8D75-0BEA-479A-959A-4FB0530A6B10}" srcOrd="0" destOrd="0" presId="urn:microsoft.com/office/officeart/2005/8/layout/list1"/>
    <dgm:cxn modelId="{7FBC804D-2910-4E30-9EA7-32513F66469F}" type="presOf" srcId="{2F8EE01F-161A-4089-8579-3114A60C8B60}" destId="{5993E44C-4DB9-4B84-BB82-A85CE693039F}" srcOrd="0" destOrd="0" presId="urn:microsoft.com/office/officeart/2005/8/layout/list1"/>
    <dgm:cxn modelId="{AA7F396F-688D-466C-9443-2D2AEC4D1490}" type="presOf" srcId="{EB4639F4-C826-4797-B689-B190D6F9F15F}" destId="{1A1A6162-5CC9-4F11-8FE0-3CF6F52A38FF}" srcOrd="0" destOrd="0" presId="urn:microsoft.com/office/officeart/2005/8/layout/list1"/>
    <dgm:cxn modelId="{205EB358-345E-4C66-9AF3-A33236B7C5F7}" type="presOf" srcId="{DFA48DBE-9D2B-4B6C-9031-E71A4B0DD104}" destId="{2C2DA42A-B3B1-440E-977B-C8ECF4A85304}" srcOrd="0" destOrd="1" presId="urn:microsoft.com/office/officeart/2005/8/layout/list1"/>
    <dgm:cxn modelId="{84484B59-DB5D-489F-95ED-B02EF41E104A}" type="presOf" srcId="{D8E2DF3C-070F-44B1-BD6D-EA1FD46B8C02}" destId="{1A1A6162-5CC9-4F11-8FE0-3CF6F52A38FF}" srcOrd="0" destOrd="1" presId="urn:microsoft.com/office/officeart/2005/8/layout/list1"/>
    <dgm:cxn modelId="{35557159-01AD-486F-9922-6CB192836825}" srcId="{2F8EE01F-161A-4089-8579-3114A60C8B60}" destId="{8FAE46A6-5052-4B9C-8EF4-AB7FD30713A4}" srcOrd="0" destOrd="0" parTransId="{C2F821DC-09CB-4A79-A997-E519E2C5BE12}" sibTransId="{96EF7997-5FB9-478A-B93C-B249DB9D4E80}"/>
    <dgm:cxn modelId="{1806897A-018C-4CBB-B4F6-57CF8E5D580B}" srcId="{42E3EB32-4E61-4A6B-96E5-98099AD32140}" destId="{F0D59A66-D5A5-4859-8CAC-A3C3E95B4125}" srcOrd="3" destOrd="0" parTransId="{64EAD782-68B4-4FDD-B2B6-CF490D12F492}" sibTransId="{36FB61E0-EDB8-43F6-A66B-73EED5B4701B}"/>
    <dgm:cxn modelId="{EA96FC8A-2790-4B08-9517-704F20ECDDCE}" type="presOf" srcId="{0C3F5A56-6AC4-49C3-88EB-3F39238F220C}" destId="{7665780E-873A-4E26-BFBE-FEDB1A381C88}" srcOrd="0" destOrd="2" presId="urn:microsoft.com/office/officeart/2005/8/layout/list1"/>
    <dgm:cxn modelId="{A8F3D695-03DA-4500-BC8F-9CF9D96C21C6}" srcId="{42E3EB32-4E61-4A6B-96E5-98099AD32140}" destId="{DFA48DBE-9D2B-4B6C-9031-E71A4B0DD104}" srcOrd="1" destOrd="0" parTransId="{A80EC45A-0358-49A7-8984-1E1FA6D81884}" sibTransId="{3B505381-F5D4-4FD4-90C6-903AB1DD8419}"/>
    <dgm:cxn modelId="{991A079A-BF57-4BEF-AE77-586F6A415F3A}" type="presOf" srcId="{2F8EE01F-161A-4089-8579-3114A60C8B60}" destId="{774DC207-C63F-4B19-9AB5-FDA3B2190822}" srcOrd="1" destOrd="0" presId="urn:microsoft.com/office/officeart/2005/8/layout/list1"/>
    <dgm:cxn modelId="{EBA2F5AF-52E9-4624-8B35-10003464CEAA}" srcId="{2F8EE01F-161A-4089-8579-3114A60C8B60}" destId="{0C3F5A56-6AC4-49C3-88EB-3F39238F220C}" srcOrd="2" destOrd="0" parTransId="{723693EF-CD79-4D79-A814-574FC9B45188}" sibTransId="{C24DCD86-2008-42CD-8482-69E3F2E8EB91}"/>
    <dgm:cxn modelId="{41D9B4B0-68FC-4167-9BF2-D40726825D42}" srcId="{42E3EB32-4E61-4A6B-96E5-98099AD32140}" destId="{F85C5CB5-9B5E-42FA-88C7-CEBC8D7A7AB1}" srcOrd="2" destOrd="0" parTransId="{B9CF1F5B-0BB3-4D86-9BA9-D4A5F0F48AA0}" sibTransId="{9F6CE759-D238-4B10-B0DC-B0196A26EE51}"/>
    <dgm:cxn modelId="{EC74EDCA-3BCC-4D35-A657-2AA49F048ACC}" srcId="{2F8EE01F-161A-4089-8579-3114A60C8B60}" destId="{7BEAA2A1-8658-47E6-A9E1-4DD782E7AAD0}" srcOrd="1" destOrd="0" parTransId="{FA35D464-A7B4-4132-8EE1-ECFFB913AAFE}" sibTransId="{C7429916-6ADE-439B-B020-0F5A7A033AB0}"/>
    <dgm:cxn modelId="{914469D4-6737-43C5-A676-0F5A7D32300F}" type="presOf" srcId="{F85C5CB5-9B5E-42FA-88C7-CEBC8D7A7AB1}" destId="{2C2DA42A-B3B1-440E-977B-C8ECF4A85304}" srcOrd="0" destOrd="2" presId="urn:microsoft.com/office/officeart/2005/8/layout/list1"/>
    <dgm:cxn modelId="{E436ECD7-4D26-45C2-B885-A83995E27C12}" type="presOf" srcId="{F0D59A66-D5A5-4859-8CAC-A3C3E95B4125}" destId="{2C2DA42A-B3B1-440E-977B-C8ECF4A85304}" srcOrd="0" destOrd="3" presId="urn:microsoft.com/office/officeart/2005/8/layout/list1"/>
    <dgm:cxn modelId="{DB4BB8D9-3535-4E43-973A-21181C88DA2F}" srcId="{4C67730F-9249-4622-A5D2-1315BCC2A4D4}" destId="{42E3EB32-4E61-4A6B-96E5-98099AD32140}" srcOrd="0" destOrd="0" parTransId="{9E557DC1-2A24-4A7E-9DE9-42C3097E862E}" sibTransId="{23E81CAC-16C5-4DAE-B6BC-2724CD13BCD1}"/>
    <dgm:cxn modelId="{944F7DE6-5999-4902-8EB8-4C151FA54E2E}" type="presOf" srcId="{7BEAA2A1-8658-47E6-A9E1-4DD782E7AAD0}" destId="{7665780E-873A-4E26-BFBE-FEDB1A381C88}" srcOrd="0" destOrd="1" presId="urn:microsoft.com/office/officeart/2005/8/layout/list1"/>
    <dgm:cxn modelId="{CF2D14E7-1376-43D9-B80B-F1C47B369776}" srcId="{4C67730F-9249-4622-A5D2-1315BCC2A4D4}" destId="{91EC7671-C7BD-4138-B641-00DDB0D5FA98}" srcOrd="2" destOrd="0" parTransId="{082199C7-3477-4686-84FB-CEABDABC2B76}" sibTransId="{C6A4F409-5354-432A-8059-631BB5458317}"/>
    <dgm:cxn modelId="{CB7900EA-3688-488C-9643-0DDE33B17955}" srcId="{91EC7671-C7BD-4138-B641-00DDB0D5FA98}" destId="{D8E2DF3C-070F-44B1-BD6D-EA1FD46B8C02}" srcOrd="1" destOrd="0" parTransId="{7ED6EE6C-113C-4FA1-A5CC-50638399571F}" sibTransId="{5404A9CC-6A44-46FB-9C7B-0E638E73ABB3}"/>
    <dgm:cxn modelId="{C67609FE-3B25-4500-8C05-D56E65881ACE}" srcId="{42E3EB32-4E61-4A6B-96E5-98099AD32140}" destId="{122D1C00-4A3D-499B-914B-8C63BE153311}" srcOrd="0" destOrd="0" parTransId="{64904428-CD78-4F63-9694-24EB115F628D}" sibTransId="{974DA3BC-FFC4-4414-B4B0-2420749EE60C}"/>
    <dgm:cxn modelId="{2A7ADF05-241A-42B4-B7BF-78F434DB7361}" type="presParOf" srcId="{31AB8D75-0BEA-479A-959A-4FB0530A6B10}" destId="{9B97B554-FFC1-4C77-B55F-50E7DED90EA5}" srcOrd="0" destOrd="0" presId="urn:microsoft.com/office/officeart/2005/8/layout/list1"/>
    <dgm:cxn modelId="{67959809-181D-43B6-8284-668C7BBCC47A}" type="presParOf" srcId="{9B97B554-FFC1-4C77-B55F-50E7DED90EA5}" destId="{7E195597-69F4-4912-91DB-463DE566BA23}" srcOrd="0" destOrd="0" presId="urn:microsoft.com/office/officeart/2005/8/layout/list1"/>
    <dgm:cxn modelId="{76E3B646-4931-4700-91BD-E36EE9FDFF61}" type="presParOf" srcId="{9B97B554-FFC1-4C77-B55F-50E7DED90EA5}" destId="{2B5E3916-E2F0-452D-B4A2-B273195C628B}" srcOrd="1" destOrd="0" presId="urn:microsoft.com/office/officeart/2005/8/layout/list1"/>
    <dgm:cxn modelId="{8AD44075-BA4C-4C19-A822-5E9C8DC82EDC}" type="presParOf" srcId="{31AB8D75-0BEA-479A-959A-4FB0530A6B10}" destId="{6A38703C-86DA-49AD-BEF7-977A3225FD9C}" srcOrd="1" destOrd="0" presId="urn:microsoft.com/office/officeart/2005/8/layout/list1"/>
    <dgm:cxn modelId="{5A4C3812-8D05-462A-80A6-290F7F38A7DB}" type="presParOf" srcId="{31AB8D75-0BEA-479A-959A-4FB0530A6B10}" destId="{2C2DA42A-B3B1-440E-977B-C8ECF4A85304}" srcOrd="2" destOrd="0" presId="urn:microsoft.com/office/officeart/2005/8/layout/list1"/>
    <dgm:cxn modelId="{140FA66B-56D8-46A2-B5C5-7A1515B1F00B}" type="presParOf" srcId="{31AB8D75-0BEA-479A-959A-4FB0530A6B10}" destId="{0727CABC-29AD-43D5-A980-3D689B797192}" srcOrd="3" destOrd="0" presId="urn:microsoft.com/office/officeart/2005/8/layout/list1"/>
    <dgm:cxn modelId="{06032033-5B1B-4C25-B6E3-1BFF7F46F909}" type="presParOf" srcId="{31AB8D75-0BEA-479A-959A-4FB0530A6B10}" destId="{AAC723D1-4FCB-4C58-9A54-0665EF10AFA3}" srcOrd="4" destOrd="0" presId="urn:microsoft.com/office/officeart/2005/8/layout/list1"/>
    <dgm:cxn modelId="{E22C5E6E-45E7-4532-85B6-DC2F099FBA19}" type="presParOf" srcId="{AAC723D1-4FCB-4C58-9A54-0665EF10AFA3}" destId="{5993E44C-4DB9-4B84-BB82-A85CE693039F}" srcOrd="0" destOrd="0" presId="urn:microsoft.com/office/officeart/2005/8/layout/list1"/>
    <dgm:cxn modelId="{A5C4ED43-23AC-479D-8BA1-3D0976AF65EB}" type="presParOf" srcId="{AAC723D1-4FCB-4C58-9A54-0665EF10AFA3}" destId="{774DC207-C63F-4B19-9AB5-FDA3B2190822}" srcOrd="1" destOrd="0" presId="urn:microsoft.com/office/officeart/2005/8/layout/list1"/>
    <dgm:cxn modelId="{2AD52668-D2A9-4139-B98F-805748F0214D}" type="presParOf" srcId="{31AB8D75-0BEA-479A-959A-4FB0530A6B10}" destId="{C1B15FE7-001E-4D11-9DCA-287710A8CD39}" srcOrd="5" destOrd="0" presId="urn:microsoft.com/office/officeart/2005/8/layout/list1"/>
    <dgm:cxn modelId="{D2D876A5-B755-44D7-AF74-176D977C897A}" type="presParOf" srcId="{31AB8D75-0BEA-479A-959A-4FB0530A6B10}" destId="{7665780E-873A-4E26-BFBE-FEDB1A381C88}" srcOrd="6" destOrd="0" presId="urn:microsoft.com/office/officeart/2005/8/layout/list1"/>
    <dgm:cxn modelId="{0E20C895-68FB-4829-87EF-FA8EB05187DE}" type="presParOf" srcId="{31AB8D75-0BEA-479A-959A-4FB0530A6B10}" destId="{777E43AB-703B-4317-9357-29FBDC8B2616}" srcOrd="7" destOrd="0" presId="urn:microsoft.com/office/officeart/2005/8/layout/list1"/>
    <dgm:cxn modelId="{D3720EDB-086E-4FDD-ABDE-A06F29CE58AC}" type="presParOf" srcId="{31AB8D75-0BEA-479A-959A-4FB0530A6B10}" destId="{34ADF568-C2DB-4DD2-9839-CF3359EE9CB4}" srcOrd="8" destOrd="0" presId="urn:microsoft.com/office/officeart/2005/8/layout/list1"/>
    <dgm:cxn modelId="{AEA9CB49-A55B-4B75-B009-5161F23905BC}" type="presParOf" srcId="{34ADF568-C2DB-4DD2-9839-CF3359EE9CB4}" destId="{395618D3-28C7-491E-9666-3A5AC972D351}" srcOrd="0" destOrd="0" presId="urn:microsoft.com/office/officeart/2005/8/layout/list1"/>
    <dgm:cxn modelId="{13B55DCD-8168-4F24-B110-8666F80E8364}" type="presParOf" srcId="{34ADF568-C2DB-4DD2-9839-CF3359EE9CB4}" destId="{09CF7002-8A8C-4492-824C-F5AE75F87F79}" srcOrd="1" destOrd="0" presId="urn:microsoft.com/office/officeart/2005/8/layout/list1"/>
    <dgm:cxn modelId="{32E7F2C3-146E-480D-98C0-DF2C3FCDE990}" type="presParOf" srcId="{31AB8D75-0BEA-479A-959A-4FB0530A6B10}" destId="{E627EB8A-9C8D-4272-AC65-A67C4EBB16D5}" srcOrd="9" destOrd="0" presId="urn:microsoft.com/office/officeart/2005/8/layout/list1"/>
    <dgm:cxn modelId="{8B68053E-AF09-4B9D-928D-F74A987D9C79}" type="presParOf" srcId="{31AB8D75-0BEA-479A-959A-4FB0530A6B10}" destId="{1A1A6162-5CC9-4F11-8FE0-3CF6F52A38FF}"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AAA64D-AE9A-40C1-B000-069CA0AE894D}"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919D3FC3-40CD-420F-A176-630E9ECB3BC3}">
      <dgm:prSet/>
      <dgm:spPr/>
      <dgm:t>
        <a:bodyPr/>
        <a:lstStyle/>
        <a:p>
          <a:r>
            <a:rPr lang="en-US" b="1" dirty="0"/>
            <a:t>CSR and Brand Reputation</a:t>
          </a:r>
          <a:endParaRPr lang="en-US" dirty="0"/>
        </a:p>
      </dgm:t>
    </dgm:pt>
    <dgm:pt modelId="{F7CDA355-8F73-4F14-B06E-C88F7F8338DD}" type="parTrans" cxnId="{1633C279-8E70-4762-A015-7F320A66FE2E}">
      <dgm:prSet/>
      <dgm:spPr/>
      <dgm:t>
        <a:bodyPr/>
        <a:lstStyle/>
        <a:p>
          <a:endParaRPr lang="en-US"/>
        </a:p>
      </dgm:t>
    </dgm:pt>
    <dgm:pt modelId="{05DD017E-0576-481D-BB3F-B4951DAB3D93}" type="sibTrans" cxnId="{1633C279-8E70-4762-A015-7F320A66FE2E}">
      <dgm:prSet/>
      <dgm:spPr/>
      <dgm:t>
        <a:bodyPr/>
        <a:lstStyle/>
        <a:p>
          <a:endParaRPr lang="en-US"/>
        </a:p>
      </dgm:t>
    </dgm:pt>
    <dgm:pt modelId="{12E091E7-E1F4-4AFC-9677-C11743506EC4}">
      <dgm:prSet/>
      <dgm:spPr/>
      <dgm:t>
        <a:bodyPr/>
        <a:lstStyle/>
        <a:p>
          <a:r>
            <a:rPr lang="en-US" dirty="0"/>
            <a:t>CSR is key in building brand image, especially in consumer-focused retail (Wang et al., 2021).</a:t>
          </a:r>
        </a:p>
      </dgm:t>
    </dgm:pt>
    <dgm:pt modelId="{2173DEC3-C299-4F22-A0B7-A486B721D83A}" type="parTrans" cxnId="{90F8AD3E-870F-4048-AB48-E78928718136}">
      <dgm:prSet/>
      <dgm:spPr/>
      <dgm:t>
        <a:bodyPr/>
        <a:lstStyle/>
        <a:p>
          <a:endParaRPr lang="en-US"/>
        </a:p>
      </dgm:t>
    </dgm:pt>
    <dgm:pt modelId="{1489B2EA-5836-4078-B2B2-CCEED20835D0}" type="sibTrans" cxnId="{90F8AD3E-870F-4048-AB48-E78928718136}">
      <dgm:prSet/>
      <dgm:spPr/>
      <dgm:t>
        <a:bodyPr/>
        <a:lstStyle/>
        <a:p>
          <a:endParaRPr lang="en-US"/>
        </a:p>
      </dgm:t>
    </dgm:pt>
    <dgm:pt modelId="{9A4A9EAA-3BA9-46EE-8AAF-791874F2699D}">
      <dgm:prSet/>
      <dgm:spPr/>
      <dgm:t>
        <a:bodyPr/>
        <a:lstStyle/>
        <a:p>
          <a:r>
            <a:rPr lang="en-US"/>
            <a:t>It includes environmental, social, and ethical activities fostering trust among stakeholders.</a:t>
          </a:r>
        </a:p>
      </dgm:t>
    </dgm:pt>
    <dgm:pt modelId="{3EEB49B0-7FB3-4E5F-AC34-8A07E08BC42E}" type="parTrans" cxnId="{900B8A02-8B54-48A3-9610-0E2B50E795DE}">
      <dgm:prSet/>
      <dgm:spPr/>
      <dgm:t>
        <a:bodyPr/>
        <a:lstStyle/>
        <a:p>
          <a:endParaRPr lang="en-US"/>
        </a:p>
      </dgm:t>
    </dgm:pt>
    <dgm:pt modelId="{C691BA61-B42F-4E05-AC94-108F40A3875F}" type="sibTrans" cxnId="{900B8A02-8B54-48A3-9610-0E2B50E795DE}">
      <dgm:prSet/>
      <dgm:spPr/>
      <dgm:t>
        <a:bodyPr/>
        <a:lstStyle/>
        <a:p>
          <a:endParaRPr lang="en-US"/>
        </a:p>
      </dgm:t>
    </dgm:pt>
    <dgm:pt modelId="{74C66B0D-3B6B-410D-8E52-414FF23E683C}">
      <dgm:prSet/>
      <dgm:spPr/>
      <dgm:t>
        <a:bodyPr/>
        <a:lstStyle/>
        <a:p>
          <a:r>
            <a:rPr lang="en-US"/>
            <a:t>Effective CSR increases consumer loyalty, employee satisfaction, and brand credibility.</a:t>
          </a:r>
        </a:p>
      </dgm:t>
    </dgm:pt>
    <dgm:pt modelId="{E9868E9E-3445-4F49-858D-24D02DA74CB6}" type="parTrans" cxnId="{4521B722-7935-45F0-B415-1762F4F971DA}">
      <dgm:prSet/>
      <dgm:spPr/>
      <dgm:t>
        <a:bodyPr/>
        <a:lstStyle/>
        <a:p>
          <a:endParaRPr lang="en-US"/>
        </a:p>
      </dgm:t>
    </dgm:pt>
    <dgm:pt modelId="{00AE35E8-BB64-4975-91B0-20FC75B2C703}" type="sibTrans" cxnId="{4521B722-7935-45F0-B415-1762F4F971DA}">
      <dgm:prSet/>
      <dgm:spPr/>
      <dgm:t>
        <a:bodyPr/>
        <a:lstStyle/>
        <a:p>
          <a:endParaRPr lang="en-US"/>
        </a:p>
      </dgm:t>
    </dgm:pt>
    <dgm:pt modelId="{23B090B2-21A7-40BC-A21E-15487674D9D4}">
      <dgm:prSet/>
      <dgm:spPr/>
      <dgm:t>
        <a:bodyPr/>
        <a:lstStyle/>
        <a:p>
          <a:r>
            <a:rPr lang="en-US" dirty="0"/>
            <a:t>Some studies argue CSR may only be a marketing tool (Mahmood &amp; Bashir, 2020).</a:t>
          </a:r>
        </a:p>
      </dgm:t>
    </dgm:pt>
    <dgm:pt modelId="{AFC38DE5-82E7-4000-A7F1-00B65BC746F9}" type="parTrans" cxnId="{5A4DB6EA-7DDF-4C27-BF6D-3270AA4F4174}">
      <dgm:prSet/>
      <dgm:spPr/>
      <dgm:t>
        <a:bodyPr/>
        <a:lstStyle/>
        <a:p>
          <a:endParaRPr lang="en-US"/>
        </a:p>
      </dgm:t>
    </dgm:pt>
    <dgm:pt modelId="{F52DCB84-E84A-4DC0-8215-65C445DF835E}" type="sibTrans" cxnId="{5A4DB6EA-7DDF-4C27-BF6D-3270AA4F4174}">
      <dgm:prSet/>
      <dgm:spPr/>
      <dgm:t>
        <a:bodyPr/>
        <a:lstStyle/>
        <a:p>
          <a:endParaRPr lang="en-US"/>
        </a:p>
      </dgm:t>
    </dgm:pt>
    <dgm:pt modelId="{D2B1277C-062E-449C-8CD4-3A53B8789C2C}">
      <dgm:prSet/>
      <dgm:spPr/>
      <dgm:t>
        <a:bodyPr/>
        <a:lstStyle/>
        <a:p>
          <a:r>
            <a:rPr lang="en-US"/>
            <a:t>Consumers may doubt corporate intentions, limiting CSR effectiveness.</a:t>
          </a:r>
        </a:p>
      </dgm:t>
    </dgm:pt>
    <dgm:pt modelId="{E4696FD8-856B-4D35-89E0-F24F18375002}" type="parTrans" cxnId="{8A3E9952-B0C0-411E-A0BD-3EC925F576A0}">
      <dgm:prSet/>
      <dgm:spPr/>
      <dgm:t>
        <a:bodyPr/>
        <a:lstStyle/>
        <a:p>
          <a:endParaRPr lang="en-US"/>
        </a:p>
      </dgm:t>
    </dgm:pt>
    <dgm:pt modelId="{AF6381FA-E30C-4AE0-A1CD-66DEDA100C50}" type="sibTrans" cxnId="{8A3E9952-B0C0-411E-A0BD-3EC925F576A0}">
      <dgm:prSet/>
      <dgm:spPr/>
      <dgm:t>
        <a:bodyPr/>
        <a:lstStyle/>
        <a:p>
          <a:endParaRPr lang="en-US"/>
        </a:p>
      </dgm:t>
    </dgm:pt>
    <dgm:pt modelId="{76A79517-5049-486E-B15C-8EEFB31BF71B}">
      <dgm:prSet/>
      <dgm:spPr/>
      <dgm:t>
        <a:bodyPr/>
        <a:lstStyle/>
        <a:p>
          <a:r>
            <a:rPr lang="en-US"/>
            <a:t>Limited research links CSR activities to measurable brand reputation outcomes in UK retail.</a:t>
          </a:r>
        </a:p>
      </dgm:t>
    </dgm:pt>
    <dgm:pt modelId="{DC1B79E0-4BFD-41FB-986E-CEB6EE8EF255}" type="parTrans" cxnId="{655B0349-406A-4797-BE20-D2F319BC0962}">
      <dgm:prSet/>
      <dgm:spPr/>
      <dgm:t>
        <a:bodyPr/>
        <a:lstStyle/>
        <a:p>
          <a:endParaRPr lang="en-US"/>
        </a:p>
      </dgm:t>
    </dgm:pt>
    <dgm:pt modelId="{D70E2D37-1CBA-40C3-AFED-97C8109B9AE2}" type="sibTrans" cxnId="{655B0349-406A-4797-BE20-D2F319BC0962}">
      <dgm:prSet/>
      <dgm:spPr/>
      <dgm:t>
        <a:bodyPr/>
        <a:lstStyle/>
        <a:p>
          <a:endParaRPr lang="en-US"/>
        </a:p>
      </dgm:t>
    </dgm:pt>
    <dgm:pt modelId="{07D0F80B-6DB6-4286-BC1C-0910F1B46264}" type="pres">
      <dgm:prSet presAssocID="{3DAAA64D-AE9A-40C1-B000-069CA0AE894D}" presName="Name0" presStyleCnt="0">
        <dgm:presLayoutVars>
          <dgm:dir/>
          <dgm:animLvl val="lvl"/>
          <dgm:resizeHandles val="exact"/>
        </dgm:presLayoutVars>
      </dgm:prSet>
      <dgm:spPr/>
    </dgm:pt>
    <dgm:pt modelId="{B461A41C-D9B6-44B8-A69D-2EFB66EF91F6}" type="pres">
      <dgm:prSet presAssocID="{919D3FC3-40CD-420F-A176-630E9ECB3BC3}" presName="linNode" presStyleCnt="0"/>
      <dgm:spPr/>
    </dgm:pt>
    <dgm:pt modelId="{A52769B8-8044-4515-9BA6-E89A1FAB90D0}" type="pres">
      <dgm:prSet presAssocID="{919D3FC3-40CD-420F-A176-630E9ECB3BC3}" presName="parentText" presStyleLbl="node1" presStyleIdx="0" presStyleCnt="1">
        <dgm:presLayoutVars>
          <dgm:chMax val="1"/>
          <dgm:bulletEnabled val="1"/>
        </dgm:presLayoutVars>
      </dgm:prSet>
      <dgm:spPr/>
    </dgm:pt>
    <dgm:pt modelId="{1773BF9A-28FA-4BE8-9EC4-A44FCB6157F3}" type="pres">
      <dgm:prSet presAssocID="{919D3FC3-40CD-420F-A176-630E9ECB3BC3}" presName="descendantText" presStyleLbl="alignAccFollowNode1" presStyleIdx="0" presStyleCnt="1">
        <dgm:presLayoutVars>
          <dgm:bulletEnabled val="1"/>
        </dgm:presLayoutVars>
      </dgm:prSet>
      <dgm:spPr/>
    </dgm:pt>
  </dgm:ptLst>
  <dgm:cxnLst>
    <dgm:cxn modelId="{900B8A02-8B54-48A3-9610-0E2B50E795DE}" srcId="{919D3FC3-40CD-420F-A176-630E9ECB3BC3}" destId="{9A4A9EAA-3BA9-46EE-8AAF-791874F2699D}" srcOrd="1" destOrd="0" parTransId="{3EEB49B0-7FB3-4E5F-AC34-8A07E08BC42E}" sibTransId="{C691BA61-B42F-4E05-AC94-108F40A3875F}"/>
    <dgm:cxn modelId="{552EF819-D209-4B42-B0B0-368DE8D41BE7}" type="presOf" srcId="{3DAAA64D-AE9A-40C1-B000-069CA0AE894D}" destId="{07D0F80B-6DB6-4286-BC1C-0910F1B46264}" srcOrd="0" destOrd="0" presId="urn:microsoft.com/office/officeart/2005/8/layout/vList5"/>
    <dgm:cxn modelId="{4521B722-7935-45F0-B415-1762F4F971DA}" srcId="{919D3FC3-40CD-420F-A176-630E9ECB3BC3}" destId="{74C66B0D-3B6B-410D-8E52-414FF23E683C}" srcOrd="2" destOrd="0" parTransId="{E9868E9E-3445-4F49-858D-24D02DA74CB6}" sibTransId="{00AE35E8-BB64-4975-91B0-20FC75B2C703}"/>
    <dgm:cxn modelId="{64435E3A-99A7-4CE3-81A4-B1C13D4184C2}" type="presOf" srcId="{23B090B2-21A7-40BC-A21E-15487674D9D4}" destId="{1773BF9A-28FA-4BE8-9EC4-A44FCB6157F3}" srcOrd="0" destOrd="3" presId="urn:microsoft.com/office/officeart/2005/8/layout/vList5"/>
    <dgm:cxn modelId="{90F8AD3E-870F-4048-AB48-E78928718136}" srcId="{919D3FC3-40CD-420F-A176-630E9ECB3BC3}" destId="{12E091E7-E1F4-4AFC-9677-C11743506EC4}" srcOrd="0" destOrd="0" parTransId="{2173DEC3-C299-4F22-A0B7-A486B721D83A}" sibTransId="{1489B2EA-5836-4078-B2B2-CCEED20835D0}"/>
    <dgm:cxn modelId="{655B0349-406A-4797-BE20-D2F319BC0962}" srcId="{919D3FC3-40CD-420F-A176-630E9ECB3BC3}" destId="{76A79517-5049-486E-B15C-8EEFB31BF71B}" srcOrd="5" destOrd="0" parTransId="{DC1B79E0-4BFD-41FB-986E-CEB6EE8EF255}" sibTransId="{D70E2D37-1CBA-40C3-AFED-97C8109B9AE2}"/>
    <dgm:cxn modelId="{8A3E9952-B0C0-411E-A0BD-3EC925F576A0}" srcId="{919D3FC3-40CD-420F-A176-630E9ECB3BC3}" destId="{D2B1277C-062E-449C-8CD4-3A53B8789C2C}" srcOrd="4" destOrd="0" parTransId="{E4696FD8-856B-4D35-89E0-F24F18375002}" sibTransId="{AF6381FA-E30C-4AE0-A1CD-66DEDA100C50}"/>
    <dgm:cxn modelId="{1633C279-8E70-4762-A015-7F320A66FE2E}" srcId="{3DAAA64D-AE9A-40C1-B000-069CA0AE894D}" destId="{919D3FC3-40CD-420F-A176-630E9ECB3BC3}" srcOrd="0" destOrd="0" parTransId="{F7CDA355-8F73-4F14-B06E-C88F7F8338DD}" sibTransId="{05DD017E-0576-481D-BB3F-B4951DAB3D93}"/>
    <dgm:cxn modelId="{7990D179-2AB3-4F8C-9567-2AE20E2A00E6}" type="presOf" srcId="{919D3FC3-40CD-420F-A176-630E9ECB3BC3}" destId="{A52769B8-8044-4515-9BA6-E89A1FAB90D0}" srcOrd="0" destOrd="0" presId="urn:microsoft.com/office/officeart/2005/8/layout/vList5"/>
    <dgm:cxn modelId="{8E436D7E-A631-48D9-A074-23CECCC8185A}" type="presOf" srcId="{9A4A9EAA-3BA9-46EE-8AAF-791874F2699D}" destId="{1773BF9A-28FA-4BE8-9EC4-A44FCB6157F3}" srcOrd="0" destOrd="1" presId="urn:microsoft.com/office/officeart/2005/8/layout/vList5"/>
    <dgm:cxn modelId="{CE3732B8-C286-4AB7-99DB-677167FADAF9}" type="presOf" srcId="{D2B1277C-062E-449C-8CD4-3A53B8789C2C}" destId="{1773BF9A-28FA-4BE8-9EC4-A44FCB6157F3}" srcOrd="0" destOrd="4" presId="urn:microsoft.com/office/officeart/2005/8/layout/vList5"/>
    <dgm:cxn modelId="{FFCC5FB8-5437-453C-BF66-3F8CDBB4020E}" type="presOf" srcId="{12E091E7-E1F4-4AFC-9677-C11743506EC4}" destId="{1773BF9A-28FA-4BE8-9EC4-A44FCB6157F3}" srcOrd="0" destOrd="0" presId="urn:microsoft.com/office/officeart/2005/8/layout/vList5"/>
    <dgm:cxn modelId="{5A4DB6EA-7DDF-4C27-BF6D-3270AA4F4174}" srcId="{919D3FC3-40CD-420F-A176-630E9ECB3BC3}" destId="{23B090B2-21A7-40BC-A21E-15487674D9D4}" srcOrd="3" destOrd="0" parTransId="{AFC38DE5-82E7-4000-A7F1-00B65BC746F9}" sibTransId="{F52DCB84-E84A-4DC0-8215-65C445DF835E}"/>
    <dgm:cxn modelId="{9EDFBFF5-E7CC-4B74-9BEA-ED1DAD8E6AB7}" type="presOf" srcId="{74C66B0D-3B6B-410D-8E52-414FF23E683C}" destId="{1773BF9A-28FA-4BE8-9EC4-A44FCB6157F3}" srcOrd="0" destOrd="2" presId="urn:microsoft.com/office/officeart/2005/8/layout/vList5"/>
    <dgm:cxn modelId="{0577A5FC-E914-40A8-B259-7931B3F2B203}" type="presOf" srcId="{76A79517-5049-486E-B15C-8EEFB31BF71B}" destId="{1773BF9A-28FA-4BE8-9EC4-A44FCB6157F3}" srcOrd="0" destOrd="5" presId="urn:microsoft.com/office/officeart/2005/8/layout/vList5"/>
    <dgm:cxn modelId="{7F6DDF4C-E1E4-4FDD-BA09-D36C6463D592}" type="presParOf" srcId="{07D0F80B-6DB6-4286-BC1C-0910F1B46264}" destId="{B461A41C-D9B6-44B8-A69D-2EFB66EF91F6}" srcOrd="0" destOrd="0" presId="urn:microsoft.com/office/officeart/2005/8/layout/vList5"/>
    <dgm:cxn modelId="{75B9DC61-5093-44D7-B9A9-BE1A20708ADE}" type="presParOf" srcId="{B461A41C-D9B6-44B8-A69D-2EFB66EF91F6}" destId="{A52769B8-8044-4515-9BA6-E89A1FAB90D0}" srcOrd="0" destOrd="0" presId="urn:microsoft.com/office/officeart/2005/8/layout/vList5"/>
    <dgm:cxn modelId="{7F3513F2-2683-48DB-9ACA-AB3B21F802B1}" type="presParOf" srcId="{B461A41C-D9B6-44B8-A69D-2EFB66EF91F6}" destId="{1773BF9A-28FA-4BE8-9EC4-A44FCB6157F3}"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686455-0B73-4508-9167-FDC2549BF15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75BD0A6-280D-40E9-9E75-332A9365082B}">
      <dgm:prSet custT="1"/>
      <dgm:spPr/>
      <dgm:t>
        <a:bodyPr/>
        <a:lstStyle/>
        <a:p>
          <a:pPr algn="ctr"/>
          <a:r>
            <a:rPr lang="en-US" sz="2400" b="1" dirty="0"/>
            <a:t>Social Identity Theory</a:t>
          </a:r>
          <a:endParaRPr lang="en-US" sz="2400" dirty="0"/>
        </a:p>
      </dgm:t>
    </dgm:pt>
    <dgm:pt modelId="{D0611663-1A16-45DF-862C-5DF129FBA2C8}" type="parTrans" cxnId="{6785BD0F-5AEA-4D00-BC3F-7AA262A350BF}">
      <dgm:prSet/>
      <dgm:spPr/>
      <dgm:t>
        <a:bodyPr/>
        <a:lstStyle/>
        <a:p>
          <a:endParaRPr lang="en-US"/>
        </a:p>
      </dgm:t>
    </dgm:pt>
    <dgm:pt modelId="{6A1DCEF2-D74F-468A-A719-488B463A5871}" type="sibTrans" cxnId="{6785BD0F-5AEA-4D00-BC3F-7AA262A350BF}">
      <dgm:prSet/>
      <dgm:spPr/>
      <dgm:t>
        <a:bodyPr/>
        <a:lstStyle/>
        <a:p>
          <a:endParaRPr lang="en-US"/>
        </a:p>
      </dgm:t>
    </dgm:pt>
    <dgm:pt modelId="{245B42A0-8726-4008-A7A7-6C4061633B76}">
      <dgm:prSet/>
      <dgm:spPr/>
      <dgm:t>
        <a:bodyPr/>
        <a:lstStyle/>
        <a:p>
          <a:r>
            <a:rPr lang="en-US"/>
            <a:t>Consumers derive part of their identity from brands they support (Ma et al., 2021).</a:t>
          </a:r>
        </a:p>
      </dgm:t>
    </dgm:pt>
    <dgm:pt modelId="{68492308-4429-42CB-8CC5-3991596F7CE3}" type="parTrans" cxnId="{E35CB24E-921F-4A51-9DE0-E34D4DF05837}">
      <dgm:prSet/>
      <dgm:spPr/>
      <dgm:t>
        <a:bodyPr/>
        <a:lstStyle/>
        <a:p>
          <a:endParaRPr lang="en-US"/>
        </a:p>
      </dgm:t>
    </dgm:pt>
    <dgm:pt modelId="{DDFB47F4-D303-421A-BD45-70B81D6D21D6}" type="sibTrans" cxnId="{E35CB24E-921F-4A51-9DE0-E34D4DF05837}">
      <dgm:prSet/>
      <dgm:spPr/>
      <dgm:t>
        <a:bodyPr/>
        <a:lstStyle/>
        <a:p>
          <a:endParaRPr lang="en-US"/>
        </a:p>
      </dgm:t>
    </dgm:pt>
    <dgm:pt modelId="{00BA6C12-00DC-4920-B26A-CAB225F3CC74}">
      <dgm:prSet/>
      <dgm:spPr/>
      <dgm:t>
        <a:bodyPr/>
        <a:lstStyle/>
        <a:p>
          <a:r>
            <a:rPr lang="en-US"/>
            <a:t>CSR strengthens brand-consumer alignment and loyalty.</a:t>
          </a:r>
        </a:p>
      </dgm:t>
    </dgm:pt>
    <dgm:pt modelId="{24D17AD0-DD4E-4101-9224-977678FCDE91}" type="parTrans" cxnId="{EB1263F9-C4DA-48ED-A9E2-896CB4A15C85}">
      <dgm:prSet/>
      <dgm:spPr/>
      <dgm:t>
        <a:bodyPr/>
        <a:lstStyle/>
        <a:p>
          <a:endParaRPr lang="en-US"/>
        </a:p>
      </dgm:t>
    </dgm:pt>
    <dgm:pt modelId="{C503CD14-31B3-483C-BE21-86AC846A4091}" type="sibTrans" cxnId="{EB1263F9-C4DA-48ED-A9E2-896CB4A15C85}">
      <dgm:prSet/>
      <dgm:spPr/>
      <dgm:t>
        <a:bodyPr/>
        <a:lstStyle/>
        <a:p>
          <a:endParaRPr lang="en-US"/>
        </a:p>
      </dgm:t>
    </dgm:pt>
    <dgm:pt modelId="{A09AEACE-0A64-4FEC-87C0-F5CBAFB91D85}">
      <dgm:prSet/>
      <dgm:spPr/>
      <dgm:t>
        <a:bodyPr/>
        <a:lstStyle/>
        <a:p>
          <a:r>
            <a:rPr lang="en-US"/>
            <a:t>Environmental responsibility, ethical labor practices, and community support enhance consumer-brand identification.</a:t>
          </a:r>
        </a:p>
      </dgm:t>
    </dgm:pt>
    <dgm:pt modelId="{4757FD3B-0D3E-4529-A04D-E7D51348F541}" type="parTrans" cxnId="{0ED7F03E-5B28-4116-B5CB-3A3FE4F06CF0}">
      <dgm:prSet/>
      <dgm:spPr/>
      <dgm:t>
        <a:bodyPr/>
        <a:lstStyle/>
        <a:p>
          <a:endParaRPr lang="en-US"/>
        </a:p>
      </dgm:t>
    </dgm:pt>
    <dgm:pt modelId="{2D3A5FA1-BEBF-49AA-87BC-078B922622A6}" type="sibTrans" cxnId="{0ED7F03E-5B28-4116-B5CB-3A3FE4F06CF0}">
      <dgm:prSet/>
      <dgm:spPr/>
      <dgm:t>
        <a:bodyPr/>
        <a:lstStyle/>
        <a:p>
          <a:endParaRPr lang="en-US"/>
        </a:p>
      </dgm:t>
    </dgm:pt>
    <dgm:pt modelId="{7E4CEBAE-3DE0-48B4-8898-09DA81D1E5DD}">
      <dgm:prSet/>
      <dgm:spPr/>
      <dgm:t>
        <a:bodyPr/>
        <a:lstStyle/>
        <a:p>
          <a:r>
            <a:rPr lang="en-US"/>
            <a:t>CSR impact on consumer identity varies across retail settings (Paruzel et al., 2020).</a:t>
          </a:r>
        </a:p>
      </dgm:t>
    </dgm:pt>
    <dgm:pt modelId="{9785CB8E-93CE-498B-B55E-CA80EB864BEE}" type="parTrans" cxnId="{EC3FDD39-C283-402D-A2B3-DCF7935B93CC}">
      <dgm:prSet/>
      <dgm:spPr/>
      <dgm:t>
        <a:bodyPr/>
        <a:lstStyle/>
        <a:p>
          <a:endParaRPr lang="en-US"/>
        </a:p>
      </dgm:t>
    </dgm:pt>
    <dgm:pt modelId="{C75A912E-CA9F-44BB-8697-814A9DEB7C85}" type="sibTrans" cxnId="{EC3FDD39-C283-402D-A2B3-DCF7935B93CC}">
      <dgm:prSet/>
      <dgm:spPr/>
      <dgm:t>
        <a:bodyPr/>
        <a:lstStyle/>
        <a:p>
          <a:endParaRPr lang="en-US"/>
        </a:p>
      </dgm:t>
    </dgm:pt>
    <dgm:pt modelId="{56F1CBC0-1571-40CD-B555-78C4E741006C}">
      <dgm:prSet/>
      <dgm:spPr/>
      <dgm:t>
        <a:bodyPr/>
        <a:lstStyle/>
        <a:p>
          <a:r>
            <a:rPr lang="en-US"/>
            <a:t>Social identity helps design CSR strategies appealing to target audiences.</a:t>
          </a:r>
        </a:p>
      </dgm:t>
    </dgm:pt>
    <dgm:pt modelId="{BCEF04F6-CD9C-463F-B2CD-3391199D5373}" type="parTrans" cxnId="{AB72D0B0-BB54-45B9-B3A3-E99B586A5ED6}">
      <dgm:prSet/>
      <dgm:spPr/>
      <dgm:t>
        <a:bodyPr/>
        <a:lstStyle/>
        <a:p>
          <a:endParaRPr lang="en-US"/>
        </a:p>
      </dgm:t>
    </dgm:pt>
    <dgm:pt modelId="{C6F64E1F-304C-43F7-A6FA-AEF044822779}" type="sibTrans" cxnId="{AB72D0B0-BB54-45B9-B3A3-E99B586A5ED6}">
      <dgm:prSet/>
      <dgm:spPr/>
      <dgm:t>
        <a:bodyPr/>
        <a:lstStyle/>
        <a:p>
          <a:endParaRPr lang="en-US"/>
        </a:p>
      </dgm:t>
    </dgm:pt>
    <dgm:pt modelId="{003DEE00-1763-425C-9C02-77DBDFF20A2B}">
      <dgm:prSet/>
      <dgm:spPr/>
      <dgm:t>
        <a:bodyPr/>
        <a:lstStyle/>
        <a:p>
          <a:r>
            <a:rPr lang="en-US"/>
            <a:t>This theory examines how CSR affects consumer attachment, confidence, and brand image.</a:t>
          </a:r>
        </a:p>
      </dgm:t>
    </dgm:pt>
    <dgm:pt modelId="{A5A131F4-470C-4D80-AADD-2E8513E2D598}" type="parTrans" cxnId="{B7B298FE-E39C-4E5F-B8DD-574AE0B08C72}">
      <dgm:prSet/>
      <dgm:spPr/>
      <dgm:t>
        <a:bodyPr/>
        <a:lstStyle/>
        <a:p>
          <a:endParaRPr lang="en-US"/>
        </a:p>
      </dgm:t>
    </dgm:pt>
    <dgm:pt modelId="{A6E5CD23-B0BC-4A92-BF78-A05A5F07FC74}" type="sibTrans" cxnId="{B7B298FE-E39C-4E5F-B8DD-574AE0B08C72}">
      <dgm:prSet/>
      <dgm:spPr/>
      <dgm:t>
        <a:bodyPr/>
        <a:lstStyle/>
        <a:p>
          <a:endParaRPr lang="en-US"/>
        </a:p>
      </dgm:t>
    </dgm:pt>
    <dgm:pt modelId="{AE781729-6F01-446A-B61B-778524573B14}" type="pres">
      <dgm:prSet presAssocID="{FA686455-0B73-4508-9167-FDC2549BF155}" presName="vert0" presStyleCnt="0">
        <dgm:presLayoutVars>
          <dgm:dir/>
          <dgm:animOne val="branch"/>
          <dgm:animLvl val="lvl"/>
        </dgm:presLayoutVars>
      </dgm:prSet>
      <dgm:spPr/>
    </dgm:pt>
    <dgm:pt modelId="{AA0FA1B3-6A35-422B-88DA-74C9E04733DE}" type="pres">
      <dgm:prSet presAssocID="{975BD0A6-280D-40E9-9E75-332A9365082B}" presName="thickLine" presStyleLbl="alignNode1" presStyleIdx="0" presStyleCnt="1"/>
      <dgm:spPr/>
    </dgm:pt>
    <dgm:pt modelId="{5CC9E787-4B34-4706-8FB4-33F5EEA8516B}" type="pres">
      <dgm:prSet presAssocID="{975BD0A6-280D-40E9-9E75-332A9365082B}" presName="horz1" presStyleCnt="0"/>
      <dgm:spPr/>
    </dgm:pt>
    <dgm:pt modelId="{123F148C-A610-49C4-A491-E78C3056271C}" type="pres">
      <dgm:prSet presAssocID="{975BD0A6-280D-40E9-9E75-332A9365082B}" presName="tx1" presStyleLbl="revTx" presStyleIdx="0" presStyleCnt="7"/>
      <dgm:spPr/>
    </dgm:pt>
    <dgm:pt modelId="{76A4E0C2-6124-46A3-9235-9C75D0CEAA95}" type="pres">
      <dgm:prSet presAssocID="{975BD0A6-280D-40E9-9E75-332A9365082B}" presName="vert1" presStyleCnt="0"/>
      <dgm:spPr/>
    </dgm:pt>
    <dgm:pt modelId="{D2968987-11AB-4A9E-9F8C-1FD439BE5DB2}" type="pres">
      <dgm:prSet presAssocID="{245B42A0-8726-4008-A7A7-6C4061633B76}" presName="vertSpace2a" presStyleCnt="0"/>
      <dgm:spPr/>
    </dgm:pt>
    <dgm:pt modelId="{28FA332D-B80D-4A95-8881-7279B3936D71}" type="pres">
      <dgm:prSet presAssocID="{245B42A0-8726-4008-A7A7-6C4061633B76}" presName="horz2" presStyleCnt="0"/>
      <dgm:spPr/>
    </dgm:pt>
    <dgm:pt modelId="{592B4A23-F28F-4DF8-A0CA-6A057A1C5B1A}" type="pres">
      <dgm:prSet presAssocID="{245B42A0-8726-4008-A7A7-6C4061633B76}" presName="horzSpace2" presStyleCnt="0"/>
      <dgm:spPr/>
    </dgm:pt>
    <dgm:pt modelId="{5C720A85-42EE-4BF8-AB77-2CBE2D433E32}" type="pres">
      <dgm:prSet presAssocID="{245B42A0-8726-4008-A7A7-6C4061633B76}" presName="tx2" presStyleLbl="revTx" presStyleIdx="1" presStyleCnt="7"/>
      <dgm:spPr/>
    </dgm:pt>
    <dgm:pt modelId="{5A2BB7C4-3864-4941-A6E3-BEEE106FF446}" type="pres">
      <dgm:prSet presAssocID="{245B42A0-8726-4008-A7A7-6C4061633B76}" presName="vert2" presStyleCnt="0"/>
      <dgm:spPr/>
    </dgm:pt>
    <dgm:pt modelId="{D94D8EC9-BC44-4236-9A67-9B8E1DDA7C50}" type="pres">
      <dgm:prSet presAssocID="{245B42A0-8726-4008-A7A7-6C4061633B76}" presName="thinLine2b" presStyleLbl="callout" presStyleIdx="0" presStyleCnt="6"/>
      <dgm:spPr/>
    </dgm:pt>
    <dgm:pt modelId="{24AABB80-03E4-4793-92B7-DD55E322EE4A}" type="pres">
      <dgm:prSet presAssocID="{245B42A0-8726-4008-A7A7-6C4061633B76}" presName="vertSpace2b" presStyleCnt="0"/>
      <dgm:spPr/>
    </dgm:pt>
    <dgm:pt modelId="{7DBA256C-0495-46F0-B1A4-9D605F716B09}" type="pres">
      <dgm:prSet presAssocID="{00BA6C12-00DC-4920-B26A-CAB225F3CC74}" presName="horz2" presStyleCnt="0"/>
      <dgm:spPr/>
    </dgm:pt>
    <dgm:pt modelId="{1C99C55A-316B-4400-8EAF-1E21F129DDC3}" type="pres">
      <dgm:prSet presAssocID="{00BA6C12-00DC-4920-B26A-CAB225F3CC74}" presName="horzSpace2" presStyleCnt="0"/>
      <dgm:spPr/>
    </dgm:pt>
    <dgm:pt modelId="{1933FAC5-77BF-4B86-A150-E8347CC3FA08}" type="pres">
      <dgm:prSet presAssocID="{00BA6C12-00DC-4920-B26A-CAB225F3CC74}" presName="tx2" presStyleLbl="revTx" presStyleIdx="2" presStyleCnt="7"/>
      <dgm:spPr/>
    </dgm:pt>
    <dgm:pt modelId="{065EDEAB-0A43-469F-936D-5A09443ED44F}" type="pres">
      <dgm:prSet presAssocID="{00BA6C12-00DC-4920-B26A-CAB225F3CC74}" presName="vert2" presStyleCnt="0"/>
      <dgm:spPr/>
    </dgm:pt>
    <dgm:pt modelId="{805C25E5-40E8-4875-BB37-70F7D911024B}" type="pres">
      <dgm:prSet presAssocID="{00BA6C12-00DC-4920-B26A-CAB225F3CC74}" presName="thinLine2b" presStyleLbl="callout" presStyleIdx="1" presStyleCnt="6"/>
      <dgm:spPr/>
    </dgm:pt>
    <dgm:pt modelId="{B50F43A1-B6D4-4DB7-BE8A-1286CAB5A13E}" type="pres">
      <dgm:prSet presAssocID="{00BA6C12-00DC-4920-B26A-CAB225F3CC74}" presName="vertSpace2b" presStyleCnt="0"/>
      <dgm:spPr/>
    </dgm:pt>
    <dgm:pt modelId="{DE7C4B97-8E91-44F1-86A3-0A7426D58063}" type="pres">
      <dgm:prSet presAssocID="{A09AEACE-0A64-4FEC-87C0-F5CBAFB91D85}" presName="horz2" presStyleCnt="0"/>
      <dgm:spPr/>
    </dgm:pt>
    <dgm:pt modelId="{64D5F192-D09E-4EE1-AD3F-16206460D05C}" type="pres">
      <dgm:prSet presAssocID="{A09AEACE-0A64-4FEC-87C0-F5CBAFB91D85}" presName="horzSpace2" presStyleCnt="0"/>
      <dgm:spPr/>
    </dgm:pt>
    <dgm:pt modelId="{E3F71321-A66F-4C98-9D2D-8F146DAFB705}" type="pres">
      <dgm:prSet presAssocID="{A09AEACE-0A64-4FEC-87C0-F5CBAFB91D85}" presName="tx2" presStyleLbl="revTx" presStyleIdx="3" presStyleCnt="7"/>
      <dgm:spPr/>
    </dgm:pt>
    <dgm:pt modelId="{FA504951-8ED7-42DD-B14D-79DC2F13058B}" type="pres">
      <dgm:prSet presAssocID="{A09AEACE-0A64-4FEC-87C0-F5CBAFB91D85}" presName="vert2" presStyleCnt="0"/>
      <dgm:spPr/>
    </dgm:pt>
    <dgm:pt modelId="{BF00988E-84FB-48ED-A0E2-4F50C8AD439E}" type="pres">
      <dgm:prSet presAssocID="{A09AEACE-0A64-4FEC-87C0-F5CBAFB91D85}" presName="thinLine2b" presStyleLbl="callout" presStyleIdx="2" presStyleCnt="6"/>
      <dgm:spPr/>
    </dgm:pt>
    <dgm:pt modelId="{FF844C30-2BCC-4576-8D2E-31A17AD61076}" type="pres">
      <dgm:prSet presAssocID="{A09AEACE-0A64-4FEC-87C0-F5CBAFB91D85}" presName="vertSpace2b" presStyleCnt="0"/>
      <dgm:spPr/>
    </dgm:pt>
    <dgm:pt modelId="{DC276BC9-BFA4-42C7-B9EA-CE548D1808E0}" type="pres">
      <dgm:prSet presAssocID="{7E4CEBAE-3DE0-48B4-8898-09DA81D1E5DD}" presName="horz2" presStyleCnt="0"/>
      <dgm:spPr/>
    </dgm:pt>
    <dgm:pt modelId="{70117107-2965-416D-944E-563E1920196B}" type="pres">
      <dgm:prSet presAssocID="{7E4CEBAE-3DE0-48B4-8898-09DA81D1E5DD}" presName="horzSpace2" presStyleCnt="0"/>
      <dgm:spPr/>
    </dgm:pt>
    <dgm:pt modelId="{9A550461-247A-443F-A014-EEFCD18C0D69}" type="pres">
      <dgm:prSet presAssocID="{7E4CEBAE-3DE0-48B4-8898-09DA81D1E5DD}" presName="tx2" presStyleLbl="revTx" presStyleIdx="4" presStyleCnt="7"/>
      <dgm:spPr/>
    </dgm:pt>
    <dgm:pt modelId="{EBE96BE4-A675-4166-A0B3-3F2CCB93F0D4}" type="pres">
      <dgm:prSet presAssocID="{7E4CEBAE-3DE0-48B4-8898-09DA81D1E5DD}" presName="vert2" presStyleCnt="0"/>
      <dgm:spPr/>
    </dgm:pt>
    <dgm:pt modelId="{64B3E654-F0B5-4CBE-B742-B621A976BE73}" type="pres">
      <dgm:prSet presAssocID="{7E4CEBAE-3DE0-48B4-8898-09DA81D1E5DD}" presName="thinLine2b" presStyleLbl="callout" presStyleIdx="3" presStyleCnt="6"/>
      <dgm:spPr/>
    </dgm:pt>
    <dgm:pt modelId="{5C1E6F20-5C5C-46DF-9D36-DA807390404B}" type="pres">
      <dgm:prSet presAssocID="{7E4CEBAE-3DE0-48B4-8898-09DA81D1E5DD}" presName="vertSpace2b" presStyleCnt="0"/>
      <dgm:spPr/>
    </dgm:pt>
    <dgm:pt modelId="{99E5F23C-FE10-4892-9E9F-171E9F1388BF}" type="pres">
      <dgm:prSet presAssocID="{56F1CBC0-1571-40CD-B555-78C4E741006C}" presName="horz2" presStyleCnt="0"/>
      <dgm:spPr/>
    </dgm:pt>
    <dgm:pt modelId="{731746AA-E7EF-4CAC-AF3B-4AF32B9A53C0}" type="pres">
      <dgm:prSet presAssocID="{56F1CBC0-1571-40CD-B555-78C4E741006C}" presName="horzSpace2" presStyleCnt="0"/>
      <dgm:spPr/>
    </dgm:pt>
    <dgm:pt modelId="{1C74736A-33EF-4D12-A72A-2E19BAF09F1C}" type="pres">
      <dgm:prSet presAssocID="{56F1CBC0-1571-40CD-B555-78C4E741006C}" presName="tx2" presStyleLbl="revTx" presStyleIdx="5" presStyleCnt="7"/>
      <dgm:spPr/>
    </dgm:pt>
    <dgm:pt modelId="{1B902328-43FF-460D-BE54-15AB7A3603F3}" type="pres">
      <dgm:prSet presAssocID="{56F1CBC0-1571-40CD-B555-78C4E741006C}" presName="vert2" presStyleCnt="0"/>
      <dgm:spPr/>
    </dgm:pt>
    <dgm:pt modelId="{EB8CA8CF-0984-4FC5-B640-7927AEFF478C}" type="pres">
      <dgm:prSet presAssocID="{56F1CBC0-1571-40CD-B555-78C4E741006C}" presName="thinLine2b" presStyleLbl="callout" presStyleIdx="4" presStyleCnt="6"/>
      <dgm:spPr/>
    </dgm:pt>
    <dgm:pt modelId="{40F0352A-31E0-4C77-985F-6ED1DD2AE1C7}" type="pres">
      <dgm:prSet presAssocID="{56F1CBC0-1571-40CD-B555-78C4E741006C}" presName="vertSpace2b" presStyleCnt="0"/>
      <dgm:spPr/>
    </dgm:pt>
    <dgm:pt modelId="{9A24E6BF-70C4-4412-9024-416006FA6E35}" type="pres">
      <dgm:prSet presAssocID="{003DEE00-1763-425C-9C02-77DBDFF20A2B}" presName="horz2" presStyleCnt="0"/>
      <dgm:spPr/>
    </dgm:pt>
    <dgm:pt modelId="{0D898DA0-64A8-4EDC-BC4C-600A8E2B42C7}" type="pres">
      <dgm:prSet presAssocID="{003DEE00-1763-425C-9C02-77DBDFF20A2B}" presName="horzSpace2" presStyleCnt="0"/>
      <dgm:spPr/>
    </dgm:pt>
    <dgm:pt modelId="{1896B09B-6995-42AC-8F4E-D9256D8C872D}" type="pres">
      <dgm:prSet presAssocID="{003DEE00-1763-425C-9C02-77DBDFF20A2B}" presName="tx2" presStyleLbl="revTx" presStyleIdx="6" presStyleCnt="7"/>
      <dgm:spPr/>
    </dgm:pt>
    <dgm:pt modelId="{BDF96D55-BA3F-4B13-94DF-547B43E96897}" type="pres">
      <dgm:prSet presAssocID="{003DEE00-1763-425C-9C02-77DBDFF20A2B}" presName="vert2" presStyleCnt="0"/>
      <dgm:spPr/>
    </dgm:pt>
    <dgm:pt modelId="{008B4735-D878-4DF3-8F1C-A6583A39FC08}" type="pres">
      <dgm:prSet presAssocID="{003DEE00-1763-425C-9C02-77DBDFF20A2B}" presName="thinLine2b" presStyleLbl="callout" presStyleIdx="5" presStyleCnt="6"/>
      <dgm:spPr/>
    </dgm:pt>
    <dgm:pt modelId="{8D548E02-7088-4B14-8687-65195D045A23}" type="pres">
      <dgm:prSet presAssocID="{003DEE00-1763-425C-9C02-77DBDFF20A2B}" presName="vertSpace2b" presStyleCnt="0"/>
      <dgm:spPr/>
    </dgm:pt>
  </dgm:ptLst>
  <dgm:cxnLst>
    <dgm:cxn modelId="{43024303-60D7-4309-B1F8-3BFEE040549B}" type="presOf" srcId="{FA686455-0B73-4508-9167-FDC2549BF155}" destId="{AE781729-6F01-446A-B61B-778524573B14}" srcOrd="0" destOrd="0" presId="urn:microsoft.com/office/officeart/2008/layout/LinedList"/>
    <dgm:cxn modelId="{7A7A2F0C-FBA2-4BE3-8E06-3B91FC431119}" type="presOf" srcId="{56F1CBC0-1571-40CD-B555-78C4E741006C}" destId="{1C74736A-33EF-4D12-A72A-2E19BAF09F1C}" srcOrd="0" destOrd="0" presId="urn:microsoft.com/office/officeart/2008/layout/LinedList"/>
    <dgm:cxn modelId="{6785BD0F-5AEA-4D00-BC3F-7AA262A350BF}" srcId="{FA686455-0B73-4508-9167-FDC2549BF155}" destId="{975BD0A6-280D-40E9-9E75-332A9365082B}" srcOrd="0" destOrd="0" parTransId="{D0611663-1A16-45DF-862C-5DF129FBA2C8}" sibTransId="{6A1DCEF2-D74F-468A-A719-488B463A5871}"/>
    <dgm:cxn modelId="{EC3FDD39-C283-402D-A2B3-DCF7935B93CC}" srcId="{975BD0A6-280D-40E9-9E75-332A9365082B}" destId="{7E4CEBAE-3DE0-48B4-8898-09DA81D1E5DD}" srcOrd="3" destOrd="0" parTransId="{9785CB8E-93CE-498B-B55E-CA80EB864BEE}" sibTransId="{C75A912E-CA9F-44BB-8697-814A9DEB7C85}"/>
    <dgm:cxn modelId="{0ED7F03E-5B28-4116-B5CB-3A3FE4F06CF0}" srcId="{975BD0A6-280D-40E9-9E75-332A9365082B}" destId="{A09AEACE-0A64-4FEC-87C0-F5CBAFB91D85}" srcOrd="2" destOrd="0" parTransId="{4757FD3B-0D3E-4529-A04D-E7D51348F541}" sibTransId="{2D3A5FA1-BEBF-49AA-87BC-078B922622A6}"/>
    <dgm:cxn modelId="{E35CB24E-921F-4A51-9DE0-E34D4DF05837}" srcId="{975BD0A6-280D-40E9-9E75-332A9365082B}" destId="{245B42A0-8726-4008-A7A7-6C4061633B76}" srcOrd="0" destOrd="0" parTransId="{68492308-4429-42CB-8CC5-3991596F7CE3}" sibTransId="{DDFB47F4-D303-421A-BD45-70B81D6D21D6}"/>
    <dgm:cxn modelId="{3059DD8F-AAD3-4018-997B-4F85546F5598}" type="presOf" srcId="{245B42A0-8726-4008-A7A7-6C4061633B76}" destId="{5C720A85-42EE-4BF8-AB77-2CBE2D433E32}" srcOrd="0" destOrd="0" presId="urn:microsoft.com/office/officeart/2008/layout/LinedList"/>
    <dgm:cxn modelId="{E20F5F9B-EEA7-4B9D-8EEB-8EB2866AEC4F}" type="presOf" srcId="{7E4CEBAE-3DE0-48B4-8898-09DA81D1E5DD}" destId="{9A550461-247A-443F-A014-EEFCD18C0D69}" srcOrd="0" destOrd="0" presId="urn:microsoft.com/office/officeart/2008/layout/LinedList"/>
    <dgm:cxn modelId="{FDD1FEA2-C4A3-451D-9BC9-63B12E88E389}" type="presOf" srcId="{975BD0A6-280D-40E9-9E75-332A9365082B}" destId="{123F148C-A610-49C4-A491-E78C3056271C}" srcOrd="0" destOrd="0" presId="urn:microsoft.com/office/officeart/2008/layout/LinedList"/>
    <dgm:cxn modelId="{AB72D0B0-BB54-45B9-B3A3-E99B586A5ED6}" srcId="{975BD0A6-280D-40E9-9E75-332A9365082B}" destId="{56F1CBC0-1571-40CD-B555-78C4E741006C}" srcOrd="4" destOrd="0" parTransId="{BCEF04F6-CD9C-463F-B2CD-3391199D5373}" sibTransId="{C6F64E1F-304C-43F7-A6FA-AEF044822779}"/>
    <dgm:cxn modelId="{12756FBC-78F5-44EE-BDBA-F0C85C98E2A7}" type="presOf" srcId="{A09AEACE-0A64-4FEC-87C0-F5CBAFB91D85}" destId="{E3F71321-A66F-4C98-9D2D-8F146DAFB705}" srcOrd="0" destOrd="0" presId="urn:microsoft.com/office/officeart/2008/layout/LinedList"/>
    <dgm:cxn modelId="{E3625DE2-7B2F-4BA1-AB54-D6450F15B514}" type="presOf" srcId="{00BA6C12-00DC-4920-B26A-CAB225F3CC74}" destId="{1933FAC5-77BF-4B86-A150-E8347CC3FA08}" srcOrd="0" destOrd="0" presId="urn:microsoft.com/office/officeart/2008/layout/LinedList"/>
    <dgm:cxn modelId="{E4C68CE7-4C4E-45F2-A243-B24E7823F30B}" type="presOf" srcId="{003DEE00-1763-425C-9C02-77DBDFF20A2B}" destId="{1896B09B-6995-42AC-8F4E-D9256D8C872D}" srcOrd="0" destOrd="0" presId="urn:microsoft.com/office/officeart/2008/layout/LinedList"/>
    <dgm:cxn modelId="{EB1263F9-C4DA-48ED-A9E2-896CB4A15C85}" srcId="{975BD0A6-280D-40E9-9E75-332A9365082B}" destId="{00BA6C12-00DC-4920-B26A-CAB225F3CC74}" srcOrd="1" destOrd="0" parTransId="{24D17AD0-DD4E-4101-9224-977678FCDE91}" sibTransId="{C503CD14-31B3-483C-BE21-86AC846A4091}"/>
    <dgm:cxn modelId="{B7B298FE-E39C-4E5F-B8DD-574AE0B08C72}" srcId="{975BD0A6-280D-40E9-9E75-332A9365082B}" destId="{003DEE00-1763-425C-9C02-77DBDFF20A2B}" srcOrd="5" destOrd="0" parTransId="{A5A131F4-470C-4D80-AADD-2E8513E2D598}" sibTransId="{A6E5CD23-B0BC-4A92-BF78-A05A5F07FC74}"/>
    <dgm:cxn modelId="{7F06E802-7853-4943-9086-E46283BFA904}" type="presParOf" srcId="{AE781729-6F01-446A-B61B-778524573B14}" destId="{AA0FA1B3-6A35-422B-88DA-74C9E04733DE}" srcOrd="0" destOrd="0" presId="urn:microsoft.com/office/officeart/2008/layout/LinedList"/>
    <dgm:cxn modelId="{1BA7141B-48A4-4AA4-953F-EB57F790FE57}" type="presParOf" srcId="{AE781729-6F01-446A-B61B-778524573B14}" destId="{5CC9E787-4B34-4706-8FB4-33F5EEA8516B}" srcOrd="1" destOrd="0" presId="urn:microsoft.com/office/officeart/2008/layout/LinedList"/>
    <dgm:cxn modelId="{927AFB59-7B0E-48A3-8ED8-6D6CBDB7ACA5}" type="presParOf" srcId="{5CC9E787-4B34-4706-8FB4-33F5EEA8516B}" destId="{123F148C-A610-49C4-A491-E78C3056271C}" srcOrd="0" destOrd="0" presId="urn:microsoft.com/office/officeart/2008/layout/LinedList"/>
    <dgm:cxn modelId="{D8B382F4-DCD1-49AB-970A-4DC456569B9B}" type="presParOf" srcId="{5CC9E787-4B34-4706-8FB4-33F5EEA8516B}" destId="{76A4E0C2-6124-46A3-9235-9C75D0CEAA95}" srcOrd="1" destOrd="0" presId="urn:microsoft.com/office/officeart/2008/layout/LinedList"/>
    <dgm:cxn modelId="{B3BFB7A7-E7A7-4B80-B9D0-F56F1E6770B5}" type="presParOf" srcId="{76A4E0C2-6124-46A3-9235-9C75D0CEAA95}" destId="{D2968987-11AB-4A9E-9F8C-1FD439BE5DB2}" srcOrd="0" destOrd="0" presId="urn:microsoft.com/office/officeart/2008/layout/LinedList"/>
    <dgm:cxn modelId="{D13DC694-361F-4C9B-8C3E-C45EE9938361}" type="presParOf" srcId="{76A4E0C2-6124-46A3-9235-9C75D0CEAA95}" destId="{28FA332D-B80D-4A95-8881-7279B3936D71}" srcOrd="1" destOrd="0" presId="urn:microsoft.com/office/officeart/2008/layout/LinedList"/>
    <dgm:cxn modelId="{445567D0-5DB9-4356-885E-7425E3142C35}" type="presParOf" srcId="{28FA332D-B80D-4A95-8881-7279B3936D71}" destId="{592B4A23-F28F-4DF8-A0CA-6A057A1C5B1A}" srcOrd="0" destOrd="0" presId="urn:microsoft.com/office/officeart/2008/layout/LinedList"/>
    <dgm:cxn modelId="{A4FA1D67-F3DF-4811-9089-001699D3E34C}" type="presParOf" srcId="{28FA332D-B80D-4A95-8881-7279B3936D71}" destId="{5C720A85-42EE-4BF8-AB77-2CBE2D433E32}" srcOrd="1" destOrd="0" presId="urn:microsoft.com/office/officeart/2008/layout/LinedList"/>
    <dgm:cxn modelId="{E5229A63-4ADE-4013-A542-B16278C14CE9}" type="presParOf" srcId="{28FA332D-B80D-4A95-8881-7279B3936D71}" destId="{5A2BB7C4-3864-4941-A6E3-BEEE106FF446}" srcOrd="2" destOrd="0" presId="urn:microsoft.com/office/officeart/2008/layout/LinedList"/>
    <dgm:cxn modelId="{AC510012-63EC-4634-BB79-1107E9FA11BC}" type="presParOf" srcId="{76A4E0C2-6124-46A3-9235-9C75D0CEAA95}" destId="{D94D8EC9-BC44-4236-9A67-9B8E1DDA7C50}" srcOrd="2" destOrd="0" presId="urn:microsoft.com/office/officeart/2008/layout/LinedList"/>
    <dgm:cxn modelId="{FF6F4478-CB52-4686-9B5D-BCC5A9140906}" type="presParOf" srcId="{76A4E0C2-6124-46A3-9235-9C75D0CEAA95}" destId="{24AABB80-03E4-4793-92B7-DD55E322EE4A}" srcOrd="3" destOrd="0" presId="urn:microsoft.com/office/officeart/2008/layout/LinedList"/>
    <dgm:cxn modelId="{4B972881-F4A8-4DAF-9B21-3CCCCE4E1080}" type="presParOf" srcId="{76A4E0C2-6124-46A3-9235-9C75D0CEAA95}" destId="{7DBA256C-0495-46F0-B1A4-9D605F716B09}" srcOrd="4" destOrd="0" presId="urn:microsoft.com/office/officeart/2008/layout/LinedList"/>
    <dgm:cxn modelId="{544A57BF-6CDF-433C-AD63-D698B99D2F52}" type="presParOf" srcId="{7DBA256C-0495-46F0-B1A4-9D605F716B09}" destId="{1C99C55A-316B-4400-8EAF-1E21F129DDC3}" srcOrd="0" destOrd="0" presId="urn:microsoft.com/office/officeart/2008/layout/LinedList"/>
    <dgm:cxn modelId="{01AA9BCC-AF37-416D-972E-6CF1C4228EE8}" type="presParOf" srcId="{7DBA256C-0495-46F0-B1A4-9D605F716B09}" destId="{1933FAC5-77BF-4B86-A150-E8347CC3FA08}" srcOrd="1" destOrd="0" presId="urn:microsoft.com/office/officeart/2008/layout/LinedList"/>
    <dgm:cxn modelId="{362085F5-5F8D-4B9A-B504-3DAE9A3726C0}" type="presParOf" srcId="{7DBA256C-0495-46F0-B1A4-9D605F716B09}" destId="{065EDEAB-0A43-469F-936D-5A09443ED44F}" srcOrd="2" destOrd="0" presId="urn:microsoft.com/office/officeart/2008/layout/LinedList"/>
    <dgm:cxn modelId="{CCEA4DF0-3523-4AC1-A9C0-05994B8C2CBC}" type="presParOf" srcId="{76A4E0C2-6124-46A3-9235-9C75D0CEAA95}" destId="{805C25E5-40E8-4875-BB37-70F7D911024B}" srcOrd="5" destOrd="0" presId="urn:microsoft.com/office/officeart/2008/layout/LinedList"/>
    <dgm:cxn modelId="{7753E6A1-AA21-4AC7-B0BE-B2BC31C17487}" type="presParOf" srcId="{76A4E0C2-6124-46A3-9235-9C75D0CEAA95}" destId="{B50F43A1-B6D4-4DB7-BE8A-1286CAB5A13E}" srcOrd="6" destOrd="0" presId="urn:microsoft.com/office/officeart/2008/layout/LinedList"/>
    <dgm:cxn modelId="{1CC71197-BDE9-44C6-ADC0-7E3F07FD5D3E}" type="presParOf" srcId="{76A4E0C2-6124-46A3-9235-9C75D0CEAA95}" destId="{DE7C4B97-8E91-44F1-86A3-0A7426D58063}" srcOrd="7" destOrd="0" presId="urn:microsoft.com/office/officeart/2008/layout/LinedList"/>
    <dgm:cxn modelId="{0B6E9141-75C4-46B3-BAB0-FE11A851D551}" type="presParOf" srcId="{DE7C4B97-8E91-44F1-86A3-0A7426D58063}" destId="{64D5F192-D09E-4EE1-AD3F-16206460D05C}" srcOrd="0" destOrd="0" presId="urn:microsoft.com/office/officeart/2008/layout/LinedList"/>
    <dgm:cxn modelId="{79ABCE0B-3B48-45CB-B00C-83086E9B78C7}" type="presParOf" srcId="{DE7C4B97-8E91-44F1-86A3-0A7426D58063}" destId="{E3F71321-A66F-4C98-9D2D-8F146DAFB705}" srcOrd="1" destOrd="0" presId="urn:microsoft.com/office/officeart/2008/layout/LinedList"/>
    <dgm:cxn modelId="{31FDC7D2-31ED-4DAF-BC73-74BDA09D8EC3}" type="presParOf" srcId="{DE7C4B97-8E91-44F1-86A3-0A7426D58063}" destId="{FA504951-8ED7-42DD-B14D-79DC2F13058B}" srcOrd="2" destOrd="0" presId="urn:microsoft.com/office/officeart/2008/layout/LinedList"/>
    <dgm:cxn modelId="{25192A6B-71EE-44DE-93D7-4EA27B6B8CC8}" type="presParOf" srcId="{76A4E0C2-6124-46A3-9235-9C75D0CEAA95}" destId="{BF00988E-84FB-48ED-A0E2-4F50C8AD439E}" srcOrd="8" destOrd="0" presId="urn:microsoft.com/office/officeart/2008/layout/LinedList"/>
    <dgm:cxn modelId="{2A2E2AB0-4B99-414E-B16D-DEDEAFCC06AD}" type="presParOf" srcId="{76A4E0C2-6124-46A3-9235-9C75D0CEAA95}" destId="{FF844C30-2BCC-4576-8D2E-31A17AD61076}" srcOrd="9" destOrd="0" presId="urn:microsoft.com/office/officeart/2008/layout/LinedList"/>
    <dgm:cxn modelId="{972D4E6B-1BC2-40B7-BBD7-C9B51A13A3E4}" type="presParOf" srcId="{76A4E0C2-6124-46A3-9235-9C75D0CEAA95}" destId="{DC276BC9-BFA4-42C7-B9EA-CE548D1808E0}" srcOrd="10" destOrd="0" presId="urn:microsoft.com/office/officeart/2008/layout/LinedList"/>
    <dgm:cxn modelId="{BB9392C1-4FE8-4E50-8601-39F3971993A4}" type="presParOf" srcId="{DC276BC9-BFA4-42C7-B9EA-CE548D1808E0}" destId="{70117107-2965-416D-944E-563E1920196B}" srcOrd="0" destOrd="0" presId="urn:microsoft.com/office/officeart/2008/layout/LinedList"/>
    <dgm:cxn modelId="{404011E5-A190-46CA-8606-78B7F1883B46}" type="presParOf" srcId="{DC276BC9-BFA4-42C7-B9EA-CE548D1808E0}" destId="{9A550461-247A-443F-A014-EEFCD18C0D69}" srcOrd="1" destOrd="0" presId="urn:microsoft.com/office/officeart/2008/layout/LinedList"/>
    <dgm:cxn modelId="{DD3BFE3A-991B-4A30-A275-BE63502A3101}" type="presParOf" srcId="{DC276BC9-BFA4-42C7-B9EA-CE548D1808E0}" destId="{EBE96BE4-A675-4166-A0B3-3F2CCB93F0D4}" srcOrd="2" destOrd="0" presId="urn:microsoft.com/office/officeart/2008/layout/LinedList"/>
    <dgm:cxn modelId="{7C568DC8-1286-43AB-BA73-C66ED5038116}" type="presParOf" srcId="{76A4E0C2-6124-46A3-9235-9C75D0CEAA95}" destId="{64B3E654-F0B5-4CBE-B742-B621A976BE73}" srcOrd="11" destOrd="0" presId="urn:microsoft.com/office/officeart/2008/layout/LinedList"/>
    <dgm:cxn modelId="{B55D577D-FA56-44E7-B563-836C1BEDF194}" type="presParOf" srcId="{76A4E0C2-6124-46A3-9235-9C75D0CEAA95}" destId="{5C1E6F20-5C5C-46DF-9D36-DA807390404B}" srcOrd="12" destOrd="0" presId="urn:microsoft.com/office/officeart/2008/layout/LinedList"/>
    <dgm:cxn modelId="{E7F43334-BE6F-43EB-9621-F2E2994C4A9F}" type="presParOf" srcId="{76A4E0C2-6124-46A3-9235-9C75D0CEAA95}" destId="{99E5F23C-FE10-4892-9E9F-171E9F1388BF}" srcOrd="13" destOrd="0" presId="urn:microsoft.com/office/officeart/2008/layout/LinedList"/>
    <dgm:cxn modelId="{F7797D15-3B77-4F9D-B305-01DE4875FCAA}" type="presParOf" srcId="{99E5F23C-FE10-4892-9E9F-171E9F1388BF}" destId="{731746AA-E7EF-4CAC-AF3B-4AF32B9A53C0}" srcOrd="0" destOrd="0" presId="urn:microsoft.com/office/officeart/2008/layout/LinedList"/>
    <dgm:cxn modelId="{43713395-5777-4271-9608-10CCAEB71D78}" type="presParOf" srcId="{99E5F23C-FE10-4892-9E9F-171E9F1388BF}" destId="{1C74736A-33EF-4D12-A72A-2E19BAF09F1C}" srcOrd="1" destOrd="0" presId="urn:microsoft.com/office/officeart/2008/layout/LinedList"/>
    <dgm:cxn modelId="{BCE08B5B-459F-4032-A3F5-B8FB996A3141}" type="presParOf" srcId="{99E5F23C-FE10-4892-9E9F-171E9F1388BF}" destId="{1B902328-43FF-460D-BE54-15AB7A3603F3}" srcOrd="2" destOrd="0" presId="urn:microsoft.com/office/officeart/2008/layout/LinedList"/>
    <dgm:cxn modelId="{46DFF7BC-135A-491E-A235-3AF9884282A0}" type="presParOf" srcId="{76A4E0C2-6124-46A3-9235-9C75D0CEAA95}" destId="{EB8CA8CF-0984-4FC5-B640-7927AEFF478C}" srcOrd="14" destOrd="0" presId="urn:microsoft.com/office/officeart/2008/layout/LinedList"/>
    <dgm:cxn modelId="{6A520C11-C72B-4F0F-9490-09665AF7FEDF}" type="presParOf" srcId="{76A4E0C2-6124-46A3-9235-9C75D0CEAA95}" destId="{40F0352A-31E0-4C77-985F-6ED1DD2AE1C7}" srcOrd="15" destOrd="0" presId="urn:microsoft.com/office/officeart/2008/layout/LinedList"/>
    <dgm:cxn modelId="{FA59247A-AB53-4066-B7FE-8A447427827F}" type="presParOf" srcId="{76A4E0C2-6124-46A3-9235-9C75D0CEAA95}" destId="{9A24E6BF-70C4-4412-9024-416006FA6E35}" srcOrd="16" destOrd="0" presId="urn:microsoft.com/office/officeart/2008/layout/LinedList"/>
    <dgm:cxn modelId="{788A1951-9C7E-4FC8-B235-9823FB02BD3A}" type="presParOf" srcId="{9A24E6BF-70C4-4412-9024-416006FA6E35}" destId="{0D898DA0-64A8-4EDC-BC4C-600A8E2B42C7}" srcOrd="0" destOrd="0" presId="urn:microsoft.com/office/officeart/2008/layout/LinedList"/>
    <dgm:cxn modelId="{EEDC660F-D86E-46C7-9A3D-40F90C590F17}" type="presParOf" srcId="{9A24E6BF-70C4-4412-9024-416006FA6E35}" destId="{1896B09B-6995-42AC-8F4E-D9256D8C872D}" srcOrd="1" destOrd="0" presId="urn:microsoft.com/office/officeart/2008/layout/LinedList"/>
    <dgm:cxn modelId="{8E377935-B0F1-4C96-AF3C-A89675DDB25D}" type="presParOf" srcId="{9A24E6BF-70C4-4412-9024-416006FA6E35}" destId="{BDF96D55-BA3F-4B13-94DF-547B43E96897}" srcOrd="2" destOrd="0" presId="urn:microsoft.com/office/officeart/2008/layout/LinedList"/>
    <dgm:cxn modelId="{57841623-BA19-4FB0-928E-24B993281CB0}" type="presParOf" srcId="{76A4E0C2-6124-46A3-9235-9C75D0CEAA95}" destId="{008B4735-D878-4DF3-8F1C-A6583A39FC08}" srcOrd="17" destOrd="0" presId="urn:microsoft.com/office/officeart/2008/layout/LinedList"/>
    <dgm:cxn modelId="{66C3B10B-2F90-45E8-A9A5-AD8D94C999B7}" type="presParOf" srcId="{76A4E0C2-6124-46A3-9235-9C75D0CEAA95}" destId="{8D548E02-7088-4B14-8687-65195D045A23}" srcOrd="18"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F4C72C8-4BF7-49C8-BD9A-FACEA5BD9C4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7AC08F9E-4C0D-43FA-A434-69DA06758265}">
      <dgm:prSet/>
      <dgm:spPr/>
      <dgm:t>
        <a:bodyPr/>
        <a:lstStyle/>
        <a:p>
          <a:r>
            <a:rPr lang="en-US" b="1" dirty="0"/>
            <a:t>Corporate Citizenship Theory</a:t>
          </a:r>
          <a:endParaRPr lang="en-US" dirty="0"/>
        </a:p>
      </dgm:t>
    </dgm:pt>
    <dgm:pt modelId="{8428FC43-CDAC-41A2-821E-DB705FAB4C58}" type="parTrans" cxnId="{18759AC3-4A91-416B-B120-BBBEF02B5E45}">
      <dgm:prSet/>
      <dgm:spPr/>
      <dgm:t>
        <a:bodyPr/>
        <a:lstStyle/>
        <a:p>
          <a:endParaRPr lang="en-US"/>
        </a:p>
      </dgm:t>
    </dgm:pt>
    <dgm:pt modelId="{769A7930-70DB-4817-A599-57D23DF13524}" type="sibTrans" cxnId="{18759AC3-4A91-416B-B120-BBBEF02B5E45}">
      <dgm:prSet/>
      <dgm:spPr/>
      <dgm:t>
        <a:bodyPr/>
        <a:lstStyle/>
        <a:p>
          <a:endParaRPr lang="en-US"/>
        </a:p>
      </dgm:t>
    </dgm:pt>
    <dgm:pt modelId="{F926DB27-B280-4761-95B5-EA58A7707C87}">
      <dgm:prSet/>
      <dgm:spPr/>
      <dgm:t>
        <a:bodyPr/>
        <a:lstStyle/>
        <a:p>
          <a:pPr algn="just"/>
          <a:r>
            <a:rPr lang="en-US"/>
            <a:t>Businesses are seen as citizens with moral, social, and environmental duties (De Nicola et al., 2024).</a:t>
          </a:r>
        </a:p>
      </dgm:t>
    </dgm:pt>
    <dgm:pt modelId="{C2A545B5-2B4A-4E22-AA92-7EE2AE159DCC}" type="parTrans" cxnId="{09E57795-5503-4B20-9362-D9ECCDEEDB47}">
      <dgm:prSet/>
      <dgm:spPr/>
      <dgm:t>
        <a:bodyPr/>
        <a:lstStyle/>
        <a:p>
          <a:endParaRPr lang="en-US"/>
        </a:p>
      </dgm:t>
    </dgm:pt>
    <dgm:pt modelId="{52176D34-3C10-43C7-B563-B1AFEC66E4B9}" type="sibTrans" cxnId="{09E57795-5503-4B20-9362-D9ECCDEEDB47}">
      <dgm:prSet/>
      <dgm:spPr/>
      <dgm:t>
        <a:bodyPr/>
        <a:lstStyle/>
        <a:p>
          <a:endParaRPr lang="en-US"/>
        </a:p>
      </dgm:t>
    </dgm:pt>
    <dgm:pt modelId="{3D0C911C-6222-4ECB-ABF3-2751F28F3ECD}">
      <dgm:prSet/>
      <dgm:spPr/>
      <dgm:t>
        <a:bodyPr/>
        <a:lstStyle/>
        <a:p>
          <a:pPr algn="just"/>
          <a:r>
            <a:rPr lang="en-US"/>
            <a:t>CSR positions companies as responsible corporate citizens, enhancing trust and legitimacy.</a:t>
          </a:r>
        </a:p>
      </dgm:t>
    </dgm:pt>
    <dgm:pt modelId="{5DA3901A-DD76-4EC1-B2B7-3C205840B5C5}" type="parTrans" cxnId="{13C4FB9E-2F97-414A-9934-C62DC578A8BD}">
      <dgm:prSet/>
      <dgm:spPr/>
      <dgm:t>
        <a:bodyPr/>
        <a:lstStyle/>
        <a:p>
          <a:endParaRPr lang="en-US"/>
        </a:p>
      </dgm:t>
    </dgm:pt>
    <dgm:pt modelId="{B1ED9789-FACF-4B6F-B7B8-583A4B1FC65A}" type="sibTrans" cxnId="{13C4FB9E-2F97-414A-9934-C62DC578A8BD}">
      <dgm:prSet/>
      <dgm:spPr/>
      <dgm:t>
        <a:bodyPr/>
        <a:lstStyle/>
        <a:p>
          <a:endParaRPr lang="en-US"/>
        </a:p>
      </dgm:t>
    </dgm:pt>
    <dgm:pt modelId="{08405FE7-4197-41C1-A274-670DFC3367BE}">
      <dgm:prSet/>
      <dgm:spPr/>
      <dgm:t>
        <a:bodyPr/>
        <a:lstStyle/>
        <a:p>
          <a:pPr algn="just"/>
          <a:r>
            <a:rPr lang="en-US" dirty="0"/>
            <a:t>Corporate citizenship differentiates brands and improves stakeholder perception.</a:t>
          </a:r>
        </a:p>
      </dgm:t>
    </dgm:pt>
    <dgm:pt modelId="{9875FA3F-8B96-43CC-B965-18CB2C4E3D04}" type="parTrans" cxnId="{06916D03-945C-4EA9-8CFA-77DA75DB56CD}">
      <dgm:prSet/>
      <dgm:spPr/>
      <dgm:t>
        <a:bodyPr/>
        <a:lstStyle/>
        <a:p>
          <a:endParaRPr lang="en-US"/>
        </a:p>
      </dgm:t>
    </dgm:pt>
    <dgm:pt modelId="{A70D90AD-3FCB-44DE-BE0D-D339D2914EA4}" type="sibTrans" cxnId="{06916D03-945C-4EA9-8CFA-77DA75DB56CD}">
      <dgm:prSet/>
      <dgm:spPr/>
      <dgm:t>
        <a:bodyPr/>
        <a:lstStyle/>
        <a:p>
          <a:endParaRPr lang="en-US"/>
        </a:p>
      </dgm:t>
    </dgm:pt>
    <dgm:pt modelId="{03BB16B4-5C08-48FE-BC2A-F383907B052F}">
      <dgm:prSet/>
      <dgm:spPr/>
      <dgm:t>
        <a:bodyPr/>
        <a:lstStyle/>
        <a:p>
          <a:pPr algn="just"/>
          <a:r>
            <a:rPr lang="en-US"/>
            <a:t>CSR may sometimes be symbolic, creating skepticism (Mabkhot &amp; Piaralal, 2023).</a:t>
          </a:r>
        </a:p>
      </dgm:t>
    </dgm:pt>
    <dgm:pt modelId="{C87E89FB-70EF-4A60-8518-532AC21E87C5}" type="parTrans" cxnId="{1299730A-7FD0-400E-8CDE-8E2FD74D249B}">
      <dgm:prSet/>
      <dgm:spPr/>
      <dgm:t>
        <a:bodyPr/>
        <a:lstStyle/>
        <a:p>
          <a:endParaRPr lang="en-US"/>
        </a:p>
      </dgm:t>
    </dgm:pt>
    <dgm:pt modelId="{896A8469-D9E4-490B-83BF-08E5E476BEE0}" type="sibTrans" cxnId="{1299730A-7FD0-400E-8CDE-8E2FD74D249B}">
      <dgm:prSet/>
      <dgm:spPr/>
      <dgm:t>
        <a:bodyPr/>
        <a:lstStyle/>
        <a:p>
          <a:endParaRPr lang="en-US"/>
        </a:p>
      </dgm:t>
    </dgm:pt>
    <dgm:pt modelId="{7D90F8DB-BEAE-415E-9383-A5A32A9B67AE}">
      <dgm:prSet/>
      <dgm:spPr/>
      <dgm:t>
        <a:bodyPr/>
        <a:lstStyle/>
        <a:p>
          <a:pPr algn="just"/>
          <a:r>
            <a:rPr lang="en-US"/>
            <a:t>Ethical sourcing, charitable giving, and sustainability improve brand reputation in UK retail.</a:t>
          </a:r>
        </a:p>
      </dgm:t>
    </dgm:pt>
    <dgm:pt modelId="{B00097FC-07BD-4808-9BE5-683DE762CA5A}" type="parTrans" cxnId="{48EB84DD-B537-47E8-90F7-4493D4DEC234}">
      <dgm:prSet/>
      <dgm:spPr/>
      <dgm:t>
        <a:bodyPr/>
        <a:lstStyle/>
        <a:p>
          <a:endParaRPr lang="en-US"/>
        </a:p>
      </dgm:t>
    </dgm:pt>
    <dgm:pt modelId="{5906BC76-6628-4835-BD47-D45B518181F9}" type="sibTrans" cxnId="{48EB84DD-B537-47E8-90F7-4493D4DEC234}">
      <dgm:prSet/>
      <dgm:spPr/>
      <dgm:t>
        <a:bodyPr/>
        <a:lstStyle/>
        <a:p>
          <a:endParaRPr lang="en-US"/>
        </a:p>
      </dgm:t>
    </dgm:pt>
    <dgm:pt modelId="{763382BA-2ADE-4467-A1B3-11D7B6AE0DFB}">
      <dgm:prSet/>
      <dgm:spPr/>
      <dgm:t>
        <a:bodyPr/>
        <a:lstStyle/>
        <a:p>
          <a:pPr algn="just"/>
          <a:r>
            <a:rPr lang="en-US" dirty="0"/>
            <a:t>This theory evaluates how CSR practices strategically enhance brand credibility and stakeholder engagement.</a:t>
          </a:r>
        </a:p>
      </dgm:t>
    </dgm:pt>
    <dgm:pt modelId="{79FE3160-8B9D-40F2-9DD5-DDFC36C66637}" type="parTrans" cxnId="{4667F15F-2E90-4717-8CCC-C4520CB6C124}">
      <dgm:prSet/>
      <dgm:spPr/>
      <dgm:t>
        <a:bodyPr/>
        <a:lstStyle/>
        <a:p>
          <a:endParaRPr lang="en-US"/>
        </a:p>
      </dgm:t>
    </dgm:pt>
    <dgm:pt modelId="{769A3767-7E45-4FD9-A9AE-44B4A9BEE2CB}" type="sibTrans" cxnId="{4667F15F-2E90-4717-8CCC-C4520CB6C124}">
      <dgm:prSet/>
      <dgm:spPr/>
      <dgm:t>
        <a:bodyPr/>
        <a:lstStyle/>
        <a:p>
          <a:endParaRPr lang="en-US"/>
        </a:p>
      </dgm:t>
    </dgm:pt>
    <dgm:pt modelId="{ED4D866E-543F-4FFA-88D2-C17ADD102002}" type="pres">
      <dgm:prSet presAssocID="{2F4C72C8-4BF7-49C8-BD9A-FACEA5BD9C42}" presName="Name0" presStyleCnt="0">
        <dgm:presLayoutVars>
          <dgm:dir/>
          <dgm:animLvl val="lvl"/>
          <dgm:resizeHandles val="exact"/>
        </dgm:presLayoutVars>
      </dgm:prSet>
      <dgm:spPr/>
    </dgm:pt>
    <dgm:pt modelId="{4491D957-19C8-434C-AED5-330A9B84FF3D}" type="pres">
      <dgm:prSet presAssocID="{7AC08F9E-4C0D-43FA-A434-69DA06758265}" presName="linNode" presStyleCnt="0"/>
      <dgm:spPr/>
    </dgm:pt>
    <dgm:pt modelId="{9808E77F-E627-4010-929F-29073B819DD8}" type="pres">
      <dgm:prSet presAssocID="{7AC08F9E-4C0D-43FA-A434-69DA06758265}" presName="parentText" presStyleLbl="node1" presStyleIdx="0" presStyleCnt="1">
        <dgm:presLayoutVars>
          <dgm:chMax val="1"/>
          <dgm:bulletEnabled val="1"/>
        </dgm:presLayoutVars>
      </dgm:prSet>
      <dgm:spPr/>
    </dgm:pt>
    <dgm:pt modelId="{84F6CDCB-5730-4094-A356-7BEE4983184B}" type="pres">
      <dgm:prSet presAssocID="{7AC08F9E-4C0D-43FA-A434-69DA06758265}" presName="descendantText" presStyleLbl="alignAccFollowNode1" presStyleIdx="0" presStyleCnt="1">
        <dgm:presLayoutVars>
          <dgm:bulletEnabled val="1"/>
        </dgm:presLayoutVars>
      </dgm:prSet>
      <dgm:spPr/>
    </dgm:pt>
  </dgm:ptLst>
  <dgm:cxnLst>
    <dgm:cxn modelId="{06916D03-945C-4EA9-8CFA-77DA75DB56CD}" srcId="{7AC08F9E-4C0D-43FA-A434-69DA06758265}" destId="{08405FE7-4197-41C1-A274-670DFC3367BE}" srcOrd="2" destOrd="0" parTransId="{9875FA3F-8B96-43CC-B965-18CB2C4E3D04}" sibTransId="{A70D90AD-3FCB-44DE-BE0D-D339D2914EA4}"/>
    <dgm:cxn modelId="{1299730A-7FD0-400E-8CDE-8E2FD74D249B}" srcId="{7AC08F9E-4C0D-43FA-A434-69DA06758265}" destId="{03BB16B4-5C08-48FE-BC2A-F383907B052F}" srcOrd="3" destOrd="0" parTransId="{C87E89FB-70EF-4A60-8518-532AC21E87C5}" sibTransId="{896A8469-D9E4-490B-83BF-08E5E476BEE0}"/>
    <dgm:cxn modelId="{175EEE20-13F4-4A68-A940-57164FE1B8C9}" type="presOf" srcId="{F926DB27-B280-4761-95B5-EA58A7707C87}" destId="{84F6CDCB-5730-4094-A356-7BEE4983184B}" srcOrd="0" destOrd="0" presId="urn:microsoft.com/office/officeart/2005/8/layout/vList5"/>
    <dgm:cxn modelId="{A5F7E22D-F72E-4A23-8D70-3562A7AB68BA}" type="presOf" srcId="{763382BA-2ADE-4467-A1B3-11D7B6AE0DFB}" destId="{84F6CDCB-5730-4094-A356-7BEE4983184B}" srcOrd="0" destOrd="5" presId="urn:microsoft.com/office/officeart/2005/8/layout/vList5"/>
    <dgm:cxn modelId="{4667F15F-2E90-4717-8CCC-C4520CB6C124}" srcId="{7AC08F9E-4C0D-43FA-A434-69DA06758265}" destId="{763382BA-2ADE-4467-A1B3-11D7B6AE0DFB}" srcOrd="5" destOrd="0" parTransId="{79FE3160-8B9D-40F2-9DD5-DDFC36C66637}" sibTransId="{769A3767-7E45-4FD9-A9AE-44B4A9BEE2CB}"/>
    <dgm:cxn modelId="{C9F2D55A-6C6D-457B-A465-5DD6415C5CFB}" type="presOf" srcId="{2F4C72C8-4BF7-49C8-BD9A-FACEA5BD9C42}" destId="{ED4D866E-543F-4FFA-88D2-C17ADD102002}" srcOrd="0" destOrd="0" presId="urn:microsoft.com/office/officeart/2005/8/layout/vList5"/>
    <dgm:cxn modelId="{5C6C7C8D-E665-4878-BEBA-7FB36BE62229}" type="presOf" srcId="{3D0C911C-6222-4ECB-ABF3-2751F28F3ECD}" destId="{84F6CDCB-5730-4094-A356-7BEE4983184B}" srcOrd="0" destOrd="1" presId="urn:microsoft.com/office/officeart/2005/8/layout/vList5"/>
    <dgm:cxn modelId="{09E57795-5503-4B20-9362-D9ECCDEEDB47}" srcId="{7AC08F9E-4C0D-43FA-A434-69DA06758265}" destId="{F926DB27-B280-4761-95B5-EA58A7707C87}" srcOrd="0" destOrd="0" parTransId="{C2A545B5-2B4A-4E22-AA92-7EE2AE159DCC}" sibTransId="{52176D34-3C10-43C7-B563-B1AFEC66E4B9}"/>
    <dgm:cxn modelId="{13C4FB9E-2F97-414A-9934-C62DC578A8BD}" srcId="{7AC08F9E-4C0D-43FA-A434-69DA06758265}" destId="{3D0C911C-6222-4ECB-ABF3-2751F28F3ECD}" srcOrd="1" destOrd="0" parTransId="{5DA3901A-DD76-4EC1-B2B7-3C205840B5C5}" sibTransId="{B1ED9789-FACF-4B6F-B7B8-583A4B1FC65A}"/>
    <dgm:cxn modelId="{D8171AC3-3FE3-49B1-9C7A-63842DCEED5D}" type="presOf" srcId="{08405FE7-4197-41C1-A274-670DFC3367BE}" destId="{84F6CDCB-5730-4094-A356-7BEE4983184B}" srcOrd="0" destOrd="2" presId="urn:microsoft.com/office/officeart/2005/8/layout/vList5"/>
    <dgm:cxn modelId="{18759AC3-4A91-416B-B120-BBBEF02B5E45}" srcId="{2F4C72C8-4BF7-49C8-BD9A-FACEA5BD9C42}" destId="{7AC08F9E-4C0D-43FA-A434-69DA06758265}" srcOrd="0" destOrd="0" parTransId="{8428FC43-CDAC-41A2-821E-DB705FAB4C58}" sibTransId="{769A7930-70DB-4817-A599-57D23DF13524}"/>
    <dgm:cxn modelId="{BD1688CA-8332-487F-A634-22DBDD6A9CE4}" type="presOf" srcId="{7D90F8DB-BEAE-415E-9383-A5A32A9B67AE}" destId="{84F6CDCB-5730-4094-A356-7BEE4983184B}" srcOrd="0" destOrd="4" presId="urn:microsoft.com/office/officeart/2005/8/layout/vList5"/>
    <dgm:cxn modelId="{7CF67FD4-2E0E-4516-B48D-B4CF72DBA645}" type="presOf" srcId="{03BB16B4-5C08-48FE-BC2A-F383907B052F}" destId="{84F6CDCB-5730-4094-A356-7BEE4983184B}" srcOrd="0" destOrd="3" presId="urn:microsoft.com/office/officeart/2005/8/layout/vList5"/>
    <dgm:cxn modelId="{48EB84DD-B537-47E8-90F7-4493D4DEC234}" srcId="{7AC08F9E-4C0D-43FA-A434-69DA06758265}" destId="{7D90F8DB-BEAE-415E-9383-A5A32A9B67AE}" srcOrd="4" destOrd="0" parTransId="{B00097FC-07BD-4808-9BE5-683DE762CA5A}" sibTransId="{5906BC76-6628-4835-BD47-D45B518181F9}"/>
    <dgm:cxn modelId="{D7FBE2ED-646C-4973-AB15-17E4235AB40E}" type="presOf" srcId="{7AC08F9E-4C0D-43FA-A434-69DA06758265}" destId="{9808E77F-E627-4010-929F-29073B819DD8}" srcOrd="0" destOrd="0" presId="urn:microsoft.com/office/officeart/2005/8/layout/vList5"/>
    <dgm:cxn modelId="{3163E4E2-4D89-47FF-BBC2-FDB17AE7A4AD}" type="presParOf" srcId="{ED4D866E-543F-4FFA-88D2-C17ADD102002}" destId="{4491D957-19C8-434C-AED5-330A9B84FF3D}" srcOrd="0" destOrd="0" presId="urn:microsoft.com/office/officeart/2005/8/layout/vList5"/>
    <dgm:cxn modelId="{AD2F41B9-2796-47A7-86DD-7BCD419423E3}" type="presParOf" srcId="{4491D957-19C8-434C-AED5-330A9B84FF3D}" destId="{9808E77F-E627-4010-929F-29073B819DD8}" srcOrd="0" destOrd="0" presId="urn:microsoft.com/office/officeart/2005/8/layout/vList5"/>
    <dgm:cxn modelId="{D3DEE011-D511-4897-A5ED-268887484215}" type="presParOf" srcId="{4491D957-19C8-434C-AED5-330A9B84FF3D}" destId="{84F6CDCB-5730-4094-A356-7BEE4983184B}"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03A6647-FF17-44FB-8A3C-268A463A315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6A5AC7E-D3C7-453E-A2D7-59A269750493}">
      <dgm:prSet/>
      <dgm:spPr/>
      <dgm:t>
        <a:bodyPr/>
        <a:lstStyle/>
        <a:p>
          <a:pPr algn="ctr"/>
          <a:r>
            <a:rPr lang="en-US" b="1" dirty="0"/>
            <a:t>Research Gaps</a:t>
          </a:r>
          <a:endParaRPr lang="en-US" dirty="0"/>
        </a:p>
      </dgm:t>
    </dgm:pt>
    <dgm:pt modelId="{2152F272-6B85-4B71-878F-EE568ADB1D20}" type="parTrans" cxnId="{9DB8C076-6632-4548-8E79-13669919AEB2}">
      <dgm:prSet/>
      <dgm:spPr/>
      <dgm:t>
        <a:bodyPr/>
        <a:lstStyle/>
        <a:p>
          <a:endParaRPr lang="en-US"/>
        </a:p>
      </dgm:t>
    </dgm:pt>
    <dgm:pt modelId="{4C0D9741-0AE5-4626-8301-06A02F3F6E61}" type="sibTrans" cxnId="{9DB8C076-6632-4548-8E79-13669919AEB2}">
      <dgm:prSet/>
      <dgm:spPr/>
      <dgm:t>
        <a:bodyPr/>
        <a:lstStyle/>
        <a:p>
          <a:endParaRPr lang="en-US"/>
        </a:p>
      </dgm:t>
    </dgm:pt>
    <dgm:pt modelId="{9DF61EC3-4DB1-4B46-AA8B-0748C8632DDF}">
      <dgm:prSet/>
      <dgm:spPr/>
      <dgm:t>
        <a:bodyPr/>
        <a:lstStyle/>
        <a:p>
          <a:pPr algn="just"/>
          <a:r>
            <a:rPr lang="en-US"/>
            <a:t>Limited empirical research focuses on mid-sized or local UK retailers (Mayorova, 2021).</a:t>
          </a:r>
        </a:p>
      </dgm:t>
    </dgm:pt>
    <dgm:pt modelId="{EB74876D-FCEA-4368-8A68-887DF3C69539}" type="parTrans" cxnId="{3E8DA02E-6A1F-44EE-93D7-FBB2B645B411}">
      <dgm:prSet/>
      <dgm:spPr/>
      <dgm:t>
        <a:bodyPr/>
        <a:lstStyle/>
        <a:p>
          <a:endParaRPr lang="en-US"/>
        </a:p>
      </dgm:t>
    </dgm:pt>
    <dgm:pt modelId="{73E0431A-ECEC-4DE4-99E1-425807717CDB}" type="sibTrans" cxnId="{3E8DA02E-6A1F-44EE-93D7-FBB2B645B411}">
      <dgm:prSet/>
      <dgm:spPr/>
      <dgm:t>
        <a:bodyPr/>
        <a:lstStyle/>
        <a:p>
          <a:endParaRPr lang="en-US"/>
        </a:p>
      </dgm:t>
    </dgm:pt>
    <dgm:pt modelId="{A164CCDF-94AD-4BF3-BE0B-69EDFE280DBE}">
      <dgm:prSet/>
      <dgm:spPr/>
      <dgm:t>
        <a:bodyPr/>
        <a:lstStyle/>
        <a:p>
          <a:pPr algn="just"/>
          <a:r>
            <a:rPr lang="en-US"/>
            <a:t>Most studies focus on large multinationals.</a:t>
          </a:r>
        </a:p>
      </dgm:t>
    </dgm:pt>
    <dgm:pt modelId="{7B341A47-3604-4900-BA3C-D6677A72B92A}" type="parTrans" cxnId="{0BB58273-49E1-44C1-A8A5-18327A94BB86}">
      <dgm:prSet/>
      <dgm:spPr/>
      <dgm:t>
        <a:bodyPr/>
        <a:lstStyle/>
        <a:p>
          <a:endParaRPr lang="en-US"/>
        </a:p>
      </dgm:t>
    </dgm:pt>
    <dgm:pt modelId="{D1DF8AC4-E42F-41BA-9496-417122D01686}" type="sibTrans" cxnId="{0BB58273-49E1-44C1-A8A5-18327A94BB86}">
      <dgm:prSet/>
      <dgm:spPr/>
      <dgm:t>
        <a:bodyPr/>
        <a:lstStyle/>
        <a:p>
          <a:endParaRPr lang="en-US"/>
        </a:p>
      </dgm:t>
    </dgm:pt>
    <dgm:pt modelId="{9BA286B1-FBBF-427F-84E8-31C8CEEB809E}">
      <dgm:prSet/>
      <dgm:spPr/>
      <dgm:t>
        <a:bodyPr/>
        <a:lstStyle/>
        <a:p>
          <a:pPr algn="just"/>
          <a:r>
            <a:rPr lang="en-US" dirty="0"/>
            <a:t>Different types of CSR (environmental, social, ethical) and their effects are rarely distinguished.</a:t>
          </a:r>
        </a:p>
      </dgm:t>
    </dgm:pt>
    <dgm:pt modelId="{82FD2631-A6AD-49BD-9210-EC5CB6A366FC}" type="parTrans" cxnId="{0AFB6EEC-A4E2-4A09-865F-6F4E87AC2B59}">
      <dgm:prSet/>
      <dgm:spPr/>
      <dgm:t>
        <a:bodyPr/>
        <a:lstStyle/>
        <a:p>
          <a:endParaRPr lang="en-US"/>
        </a:p>
      </dgm:t>
    </dgm:pt>
    <dgm:pt modelId="{326F9F18-212D-4BBE-AEA8-FEC6F97BA78D}" type="sibTrans" cxnId="{0AFB6EEC-A4E2-4A09-865F-6F4E87AC2B59}">
      <dgm:prSet/>
      <dgm:spPr/>
      <dgm:t>
        <a:bodyPr/>
        <a:lstStyle/>
        <a:p>
          <a:endParaRPr lang="en-US"/>
        </a:p>
      </dgm:t>
    </dgm:pt>
    <dgm:pt modelId="{FFEDF284-A32C-47CF-B547-6F822B28BD93}">
      <dgm:prSet/>
      <dgm:spPr/>
      <dgm:t>
        <a:bodyPr/>
        <a:lstStyle/>
        <a:p>
          <a:pPr algn="just"/>
          <a:r>
            <a:rPr lang="en-US"/>
            <a:t>Consumer perceptions are often measured qualitatively, lacking quantitative analysis.</a:t>
          </a:r>
        </a:p>
      </dgm:t>
    </dgm:pt>
    <dgm:pt modelId="{ACC96BE0-83C6-4FB6-BD59-BCBCF3F74DCE}" type="parTrans" cxnId="{05F82465-2CB5-4150-AF51-843557DBF21B}">
      <dgm:prSet/>
      <dgm:spPr/>
      <dgm:t>
        <a:bodyPr/>
        <a:lstStyle/>
        <a:p>
          <a:endParaRPr lang="en-US"/>
        </a:p>
      </dgm:t>
    </dgm:pt>
    <dgm:pt modelId="{FB7388FA-33F1-4879-BD83-74EAD6C901E6}" type="sibTrans" cxnId="{05F82465-2CB5-4150-AF51-843557DBF21B}">
      <dgm:prSet/>
      <dgm:spPr/>
      <dgm:t>
        <a:bodyPr/>
        <a:lstStyle/>
        <a:p>
          <a:endParaRPr lang="en-US"/>
        </a:p>
      </dgm:t>
    </dgm:pt>
    <dgm:pt modelId="{AEE925FD-BEED-4B3A-8A3F-BDD511652714}">
      <dgm:prSet/>
      <dgm:spPr/>
      <dgm:t>
        <a:bodyPr/>
        <a:lstStyle/>
        <a:p>
          <a:pPr algn="just"/>
          <a:r>
            <a:rPr lang="en-US"/>
            <a:t>Integration of stakeholder, social identity, and corporate citizenship theories is limited (Sughra, 2019).</a:t>
          </a:r>
        </a:p>
      </dgm:t>
    </dgm:pt>
    <dgm:pt modelId="{D8573995-DA88-4CEA-944A-2330AFFB9E70}" type="parTrans" cxnId="{2D0AD9D3-9446-4CC4-96BE-4CC9FD3C2AFD}">
      <dgm:prSet/>
      <dgm:spPr/>
      <dgm:t>
        <a:bodyPr/>
        <a:lstStyle/>
        <a:p>
          <a:endParaRPr lang="en-US"/>
        </a:p>
      </dgm:t>
    </dgm:pt>
    <dgm:pt modelId="{7EE71401-4EB6-4316-92E6-65C8B1C29E12}" type="sibTrans" cxnId="{2D0AD9D3-9446-4CC4-96BE-4CC9FD3C2AFD}">
      <dgm:prSet/>
      <dgm:spPr/>
      <dgm:t>
        <a:bodyPr/>
        <a:lstStyle/>
        <a:p>
          <a:endParaRPr lang="en-US"/>
        </a:p>
      </dgm:t>
    </dgm:pt>
    <dgm:pt modelId="{964B816D-BE0C-4812-AC79-7B6CE3F3FFE7}">
      <dgm:prSet/>
      <dgm:spPr/>
      <dgm:t>
        <a:bodyPr/>
        <a:lstStyle/>
        <a:p>
          <a:pPr algn="just"/>
          <a:r>
            <a:rPr lang="en-US"/>
            <a:t>This study addresses gaps by evaluating CSR impact on brand reputation using multiple frameworks and consumer responses.</a:t>
          </a:r>
        </a:p>
      </dgm:t>
    </dgm:pt>
    <dgm:pt modelId="{32537C06-2E5C-4FFF-8FFE-F22926E94253}" type="parTrans" cxnId="{3037225F-2AEC-4496-8FDC-77CF3C94FA9B}">
      <dgm:prSet/>
      <dgm:spPr/>
      <dgm:t>
        <a:bodyPr/>
        <a:lstStyle/>
        <a:p>
          <a:endParaRPr lang="en-US"/>
        </a:p>
      </dgm:t>
    </dgm:pt>
    <dgm:pt modelId="{458223F6-DCC3-4BDF-8E7D-D2364724F190}" type="sibTrans" cxnId="{3037225F-2AEC-4496-8FDC-77CF3C94FA9B}">
      <dgm:prSet/>
      <dgm:spPr/>
      <dgm:t>
        <a:bodyPr/>
        <a:lstStyle/>
        <a:p>
          <a:endParaRPr lang="en-US"/>
        </a:p>
      </dgm:t>
    </dgm:pt>
    <dgm:pt modelId="{344BE559-E4E1-4A16-BB4C-F08B07D11181}" type="pres">
      <dgm:prSet presAssocID="{603A6647-FF17-44FB-8A3C-268A463A3154}" presName="vert0" presStyleCnt="0">
        <dgm:presLayoutVars>
          <dgm:dir/>
          <dgm:animOne val="branch"/>
          <dgm:animLvl val="lvl"/>
        </dgm:presLayoutVars>
      </dgm:prSet>
      <dgm:spPr/>
    </dgm:pt>
    <dgm:pt modelId="{37D3D497-F9BC-4F8E-8660-76ADD74C934A}" type="pres">
      <dgm:prSet presAssocID="{F6A5AC7E-D3C7-453E-A2D7-59A269750493}" presName="thickLine" presStyleLbl="alignNode1" presStyleIdx="0" presStyleCnt="1"/>
      <dgm:spPr/>
    </dgm:pt>
    <dgm:pt modelId="{E73E13F6-0A79-4815-A989-E7AF0D848AB8}" type="pres">
      <dgm:prSet presAssocID="{F6A5AC7E-D3C7-453E-A2D7-59A269750493}" presName="horz1" presStyleCnt="0"/>
      <dgm:spPr/>
    </dgm:pt>
    <dgm:pt modelId="{84E54814-8399-47F4-8F46-9D0A390FBEEF}" type="pres">
      <dgm:prSet presAssocID="{F6A5AC7E-D3C7-453E-A2D7-59A269750493}" presName="tx1" presStyleLbl="revTx" presStyleIdx="0" presStyleCnt="7"/>
      <dgm:spPr/>
    </dgm:pt>
    <dgm:pt modelId="{FDBAA8AE-AB17-4578-B10A-F3F1BA77CC95}" type="pres">
      <dgm:prSet presAssocID="{F6A5AC7E-D3C7-453E-A2D7-59A269750493}" presName="vert1" presStyleCnt="0"/>
      <dgm:spPr/>
    </dgm:pt>
    <dgm:pt modelId="{547B9427-C4BA-4E99-9347-08A1D467B8A8}" type="pres">
      <dgm:prSet presAssocID="{9DF61EC3-4DB1-4B46-AA8B-0748C8632DDF}" presName="vertSpace2a" presStyleCnt="0"/>
      <dgm:spPr/>
    </dgm:pt>
    <dgm:pt modelId="{2EFF0254-0348-4FA6-B69E-8DF873344B65}" type="pres">
      <dgm:prSet presAssocID="{9DF61EC3-4DB1-4B46-AA8B-0748C8632DDF}" presName="horz2" presStyleCnt="0"/>
      <dgm:spPr/>
    </dgm:pt>
    <dgm:pt modelId="{C65747B2-0FE7-4263-BD21-237313A01168}" type="pres">
      <dgm:prSet presAssocID="{9DF61EC3-4DB1-4B46-AA8B-0748C8632DDF}" presName="horzSpace2" presStyleCnt="0"/>
      <dgm:spPr/>
    </dgm:pt>
    <dgm:pt modelId="{B1F86AB2-CB6D-4EE5-8D2B-33CD4CC8A9B8}" type="pres">
      <dgm:prSet presAssocID="{9DF61EC3-4DB1-4B46-AA8B-0748C8632DDF}" presName="tx2" presStyleLbl="revTx" presStyleIdx="1" presStyleCnt="7"/>
      <dgm:spPr/>
    </dgm:pt>
    <dgm:pt modelId="{0750689C-E96B-4893-AA5D-DCEC25F0FEDC}" type="pres">
      <dgm:prSet presAssocID="{9DF61EC3-4DB1-4B46-AA8B-0748C8632DDF}" presName="vert2" presStyleCnt="0"/>
      <dgm:spPr/>
    </dgm:pt>
    <dgm:pt modelId="{B271CD89-1BA5-4968-A379-D7A0B06527A5}" type="pres">
      <dgm:prSet presAssocID="{9DF61EC3-4DB1-4B46-AA8B-0748C8632DDF}" presName="thinLine2b" presStyleLbl="callout" presStyleIdx="0" presStyleCnt="6"/>
      <dgm:spPr/>
    </dgm:pt>
    <dgm:pt modelId="{76937058-8B3A-445A-B73F-6CFCCD256DB2}" type="pres">
      <dgm:prSet presAssocID="{9DF61EC3-4DB1-4B46-AA8B-0748C8632DDF}" presName="vertSpace2b" presStyleCnt="0"/>
      <dgm:spPr/>
    </dgm:pt>
    <dgm:pt modelId="{D7BC3252-8B84-4279-939A-4BF6690CD8DE}" type="pres">
      <dgm:prSet presAssocID="{A164CCDF-94AD-4BF3-BE0B-69EDFE280DBE}" presName="horz2" presStyleCnt="0"/>
      <dgm:spPr/>
    </dgm:pt>
    <dgm:pt modelId="{8B1D1BA4-B55A-40CC-A9B7-8814846E5E19}" type="pres">
      <dgm:prSet presAssocID="{A164CCDF-94AD-4BF3-BE0B-69EDFE280DBE}" presName="horzSpace2" presStyleCnt="0"/>
      <dgm:spPr/>
    </dgm:pt>
    <dgm:pt modelId="{10315A2E-6DE7-4663-A46C-392E5245D978}" type="pres">
      <dgm:prSet presAssocID="{A164CCDF-94AD-4BF3-BE0B-69EDFE280DBE}" presName="tx2" presStyleLbl="revTx" presStyleIdx="2" presStyleCnt="7"/>
      <dgm:spPr/>
    </dgm:pt>
    <dgm:pt modelId="{53FC57CD-B0ED-4C66-97D8-074D69EC87E0}" type="pres">
      <dgm:prSet presAssocID="{A164CCDF-94AD-4BF3-BE0B-69EDFE280DBE}" presName="vert2" presStyleCnt="0"/>
      <dgm:spPr/>
    </dgm:pt>
    <dgm:pt modelId="{EF47CF97-B707-401A-8729-8DFEED47413D}" type="pres">
      <dgm:prSet presAssocID="{A164CCDF-94AD-4BF3-BE0B-69EDFE280DBE}" presName="thinLine2b" presStyleLbl="callout" presStyleIdx="1" presStyleCnt="6"/>
      <dgm:spPr/>
    </dgm:pt>
    <dgm:pt modelId="{7B6D28DA-BFA4-4C38-92C1-843848C36737}" type="pres">
      <dgm:prSet presAssocID="{A164CCDF-94AD-4BF3-BE0B-69EDFE280DBE}" presName="vertSpace2b" presStyleCnt="0"/>
      <dgm:spPr/>
    </dgm:pt>
    <dgm:pt modelId="{64B18852-3851-4F8B-BDC9-67E76D3E5981}" type="pres">
      <dgm:prSet presAssocID="{9BA286B1-FBBF-427F-84E8-31C8CEEB809E}" presName="horz2" presStyleCnt="0"/>
      <dgm:spPr/>
    </dgm:pt>
    <dgm:pt modelId="{040B959E-55D3-4F77-A891-28DBB3CD87DD}" type="pres">
      <dgm:prSet presAssocID="{9BA286B1-FBBF-427F-84E8-31C8CEEB809E}" presName="horzSpace2" presStyleCnt="0"/>
      <dgm:spPr/>
    </dgm:pt>
    <dgm:pt modelId="{267DDC56-3BAF-4C3A-A62C-151FA5B73841}" type="pres">
      <dgm:prSet presAssocID="{9BA286B1-FBBF-427F-84E8-31C8CEEB809E}" presName="tx2" presStyleLbl="revTx" presStyleIdx="3" presStyleCnt="7"/>
      <dgm:spPr/>
    </dgm:pt>
    <dgm:pt modelId="{00C3B8D3-D393-4D0F-9880-44E559E79B7A}" type="pres">
      <dgm:prSet presAssocID="{9BA286B1-FBBF-427F-84E8-31C8CEEB809E}" presName="vert2" presStyleCnt="0"/>
      <dgm:spPr/>
    </dgm:pt>
    <dgm:pt modelId="{A48734D1-D620-493C-8950-3BBB389F7FB6}" type="pres">
      <dgm:prSet presAssocID="{9BA286B1-FBBF-427F-84E8-31C8CEEB809E}" presName="thinLine2b" presStyleLbl="callout" presStyleIdx="2" presStyleCnt="6"/>
      <dgm:spPr/>
    </dgm:pt>
    <dgm:pt modelId="{7EF02AED-FA98-49E6-8947-218B757DA748}" type="pres">
      <dgm:prSet presAssocID="{9BA286B1-FBBF-427F-84E8-31C8CEEB809E}" presName="vertSpace2b" presStyleCnt="0"/>
      <dgm:spPr/>
    </dgm:pt>
    <dgm:pt modelId="{AFB79B03-DB54-41CF-8075-F66B75AABC73}" type="pres">
      <dgm:prSet presAssocID="{FFEDF284-A32C-47CF-B547-6F822B28BD93}" presName="horz2" presStyleCnt="0"/>
      <dgm:spPr/>
    </dgm:pt>
    <dgm:pt modelId="{3A705D8F-7F0D-4C34-ABCF-DFE30A6080A4}" type="pres">
      <dgm:prSet presAssocID="{FFEDF284-A32C-47CF-B547-6F822B28BD93}" presName="horzSpace2" presStyleCnt="0"/>
      <dgm:spPr/>
    </dgm:pt>
    <dgm:pt modelId="{C4EF93A0-0A55-4453-B7C3-56B3C32374AA}" type="pres">
      <dgm:prSet presAssocID="{FFEDF284-A32C-47CF-B547-6F822B28BD93}" presName="tx2" presStyleLbl="revTx" presStyleIdx="4" presStyleCnt="7"/>
      <dgm:spPr/>
    </dgm:pt>
    <dgm:pt modelId="{BE08B4F2-D0A6-48F5-B105-10939006329A}" type="pres">
      <dgm:prSet presAssocID="{FFEDF284-A32C-47CF-B547-6F822B28BD93}" presName="vert2" presStyleCnt="0"/>
      <dgm:spPr/>
    </dgm:pt>
    <dgm:pt modelId="{F230C888-A252-499D-875F-2F2802E50B58}" type="pres">
      <dgm:prSet presAssocID="{FFEDF284-A32C-47CF-B547-6F822B28BD93}" presName="thinLine2b" presStyleLbl="callout" presStyleIdx="3" presStyleCnt="6"/>
      <dgm:spPr/>
    </dgm:pt>
    <dgm:pt modelId="{DCE6CA4E-BC62-473C-AB1E-0BC95176CEB1}" type="pres">
      <dgm:prSet presAssocID="{FFEDF284-A32C-47CF-B547-6F822B28BD93}" presName="vertSpace2b" presStyleCnt="0"/>
      <dgm:spPr/>
    </dgm:pt>
    <dgm:pt modelId="{5E6A3AEB-204D-4820-91F8-431C5C59A077}" type="pres">
      <dgm:prSet presAssocID="{AEE925FD-BEED-4B3A-8A3F-BDD511652714}" presName="horz2" presStyleCnt="0"/>
      <dgm:spPr/>
    </dgm:pt>
    <dgm:pt modelId="{0D27E12C-316D-4490-8085-BF2CFCC613D8}" type="pres">
      <dgm:prSet presAssocID="{AEE925FD-BEED-4B3A-8A3F-BDD511652714}" presName="horzSpace2" presStyleCnt="0"/>
      <dgm:spPr/>
    </dgm:pt>
    <dgm:pt modelId="{5161CD4D-F0A0-4969-A0A8-7705E11CC168}" type="pres">
      <dgm:prSet presAssocID="{AEE925FD-BEED-4B3A-8A3F-BDD511652714}" presName="tx2" presStyleLbl="revTx" presStyleIdx="5" presStyleCnt="7"/>
      <dgm:spPr/>
    </dgm:pt>
    <dgm:pt modelId="{366666D7-7BC1-43C6-BC0C-B9F0B20B5C32}" type="pres">
      <dgm:prSet presAssocID="{AEE925FD-BEED-4B3A-8A3F-BDD511652714}" presName="vert2" presStyleCnt="0"/>
      <dgm:spPr/>
    </dgm:pt>
    <dgm:pt modelId="{E55637E2-A3FF-45D2-8370-BD04292BC1D4}" type="pres">
      <dgm:prSet presAssocID="{AEE925FD-BEED-4B3A-8A3F-BDD511652714}" presName="thinLine2b" presStyleLbl="callout" presStyleIdx="4" presStyleCnt="6"/>
      <dgm:spPr/>
    </dgm:pt>
    <dgm:pt modelId="{A2462D17-CEA8-4134-A018-893797023DDE}" type="pres">
      <dgm:prSet presAssocID="{AEE925FD-BEED-4B3A-8A3F-BDD511652714}" presName="vertSpace2b" presStyleCnt="0"/>
      <dgm:spPr/>
    </dgm:pt>
    <dgm:pt modelId="{8DCC6969-124A-4CA4-BBF0-1A25A7C24F44}" type="pres">
      <dgm:prSet presAssocID="{964B816D-BE0C-4812-AC79-7B6CE3F3FFE7}" presName="horz2" presStyleCnt="0"/>
      <dgm:spPr/>
    </dgm:pt>
    <dgm:pt modelId="{F03AF92B-73D8-44E1-B5BB-30157CCA587F}" type="pres">
      <dgm:prSet presAssocID="{964B816D-BE0C-4812-AC79-7B6CE3F3FFE7}" presName="horzSpace2" presStyleCnt="0"/>
      <dgm:spPr/>
    </dgm:pt>
    <dgm:pt modelId="{2AF168A3-E478-4112-AD88-02042E597DE6}" type="pres">
      <dgm:prSet presAssocID="{964B816D-BE0C-4812-AC79-7B6CE3F3FFE7}" presName="tx2" presStyleLbl="revTx" presStyleIdx="6" presStyleCnt="7"/>
      <dgm:spPr/>
    </dgm:pt>
    <dgm:pt modelId="{C7F698CE-CF46-459B-8656-7012F8ADFC6A}" type="pres">
      <dgm:prSet presAssocID="{964B816D-BE0C-4812-AC79-7B6CE3F3FFE7}" presName="vert2" presStyleCnt="0"/>
      <dgm:spPr/>
    </dgm:pt>
    <dgm:pt modelId="{AA57BFA1-0B5F-4668-ADE1-AF2CCFFBC5E7}" type="pres">
      <dgm:prSet presAssocID="{964B816D-BE0C-4812-AC79-7B6CE3F3FFE7}" presName="thinLine2b" presStyleLbl="callout" presStyleIdx="5" presStyleCnt="6"/>
      <dgm:spPr/>
    </dgm:pt>
    <dgm:pt modelId="{0898E816-2E07-45BF-875F-37DFF739CBCC}" type="pres">
      <dgm:prSet presAssocID="{964B816D-BE0C-4812-AC79-7B6CE3F3FFE7}" presName="vertSpace2b" presStyleCnt="0"/>
      <dgm:spPr/>
    </dgm:pt>
  </dgm:ptLst>
  <dgm:cxnLst>
    <dgm:cxn modelId="{6BDD2A14-9117-4FF6-A95F-15B88B9D30F4}" type="presOf" srcId="{9DF61EC3-4DB1-4B46-AA8B-0748C8632DDF}" destId="{B1F86AB2-CB6D-4EE5-8D2B-33CD4CC8A9B8}" srcOrd="0" destOrd="0" presId="urn:microsoft.com/office/officeart/2008/layout/LinedList"/>
    <dgm:cxn modelId="{3E8DA02E-6A1F-44EE-93D7-FBB2B645B411}" srcId="{F6A5AC7E-D3C7-453E-A2D7-59A269750493}" destId="{9DF61EC3-4DB1-4B46-AA8B-0748C8632DDF}" srcOrd="0" destOrd="0" parTransId="{EB74876D-FCEA-4368-8A68-887DF3C69539}" sibTransId="{73E0431A-ECEC-4DE4-99E1-425807717CDB}"/>
    <dgm:cxn modelId="{3037225F-2AEC-4496-8FDC-77CF3C94FA9B}" srcId="{F6A5AC7E-D3C7-453E-A2D7-59A269750493}" destId="{964B816D-BE0C-4812-AC79-7B6CE3F3FFE7}" srcOrd="5" destOrd="0" parTransId="{32537C06-2E5C-4FFF-8FFE-F22926E94253}" sibTransId="{458223F6-DCC3-4BDF-8E7D-D2364724F190}"/>
    <dgm:cxn modelId="{D5D58061-D371-4CB0-8160-0A5B3918E8D4}" type="presOf" srcId="{603A6647-FF17-44FB-8A3C-268A463A3154}" destId="{344BE559-E4E1-4A16-BB4C-F08B07D11181}" srcOrd="0" destOrd="0" presId="urn:microsoft.com/office/officeart/2008/layout/LinedList"/>
    <dgm:cxn modelId="{FF94EB42-B1E4-4586-B464-31A09C316CAD}" type="presOf" srcId="{9BA286B1-FBBF-427F-84E8-31C8CEEB809E}" destId="{267DDC56-3BAF-4C3A-A62C-151FA5B73841}" srcOrd="0" destOrd="0" presId="urn:microsoft.com/office/officeart/2008/layout/LinedList"/>
    <dgm:cxn modelId="{05F82465-2CB5-4150-AF51-843557DBF21B}" srcId="{F6A5AC7E-D3C7-453E-A2D7-59A269750493}" destId="{FFEDF284-A32C-47CF-B547-6F822B28BD93}" srcOrd="3" destOrd="0" parTransId="{ACC96BE0-83C6-4FB6-BD59-BCBCF3F74DCE}" sibTransId="{FB7388FA-33F1-4879-BD83-74EAD6C901E6}"/>
    <dgm:cxn modelId="{09C37F46-500D-4046-878F-5FC9668C91C7}" type="presOf" srcId="{A164CCDF-94AD-4BF3-BE0B-69EDFE280DBE}" destId="{10315A2E-6DE7-4663-A46C-392E5245D978}" srcOrd="0" destOrd="0" presId="urn:microsoft.com/office/officeart/2008/layout/LinedList"/>
    <dgm:cxn modelId="{0BB58273-49E1-44C1-A8A5-18327A94BB86}" srcId="{F6A5AC7E-D3C7-453E-A2D7-59A269750493}" destId="{A164CCDF-94AD-4BF3-BE0B-69EDFE280DBE}" srcOrd="1" destOrd="0" parTransId="{7B341A47-3604-4900-BA3C-D6677A72B92A}" sibTransId="{D1DF8AC4-E42F-41BA-9496-417122D01686}"/>
    <dgm:cxn modelId="{9DB8C076-6632-4548-8E79-13669919AEB2}" srcId="{603A6647-FF17-44FB-8A3C-268A463A3154}" destId="{F6A5AC7E-D3C7-453E-A2D7-59A269750493}" srcOrd="0" destOrd="0" parTransId="{2152F272-6B85-4B71-878F-EE568ADB1D20}" sibTransId="{4C0D9741-0AE5-4626-8301-06A02F3F6E61}"/>
    <dgm:cxn modelId="{32395698-175B-4C11-B1E1-B04E7D1ADD37}" type="presOf" srcId="{964B816D-BE0C-4812-AC79-7B6CE3F3FFE7}" destId="{2AF168A3-E478-4112-AD88-02042E597DE6}" srcOrd="0" destOrd="0" presId="urn:microsoft.com/office/officeart/2008/layout/LinedList"/>
    <dgm:cxn modelId="{2D0AD9D3-9446-4CC4-96BE-4CC9FD3C2AFD}" srcId="{F6A5AC7E-D3C7-453E-A2D7-59A269750493}" destId="{AEE925FD-BEED-4B3A-8A3F-BDD511652714}" srcOrd="4" destOrd="0" parTransId="{D8573995-DA88-4CEA-944A-2330AFFB9E70}" sibTransId="{7EE71401-4EB6-4316-92E6-65C8B1C29E12}"/>
    <dgm:cxn modelId="{9B3AA8D8-EC33-4807-96A7-1BAC12926571}" type="presOf" srcId="{FFEDF284-A32C-47CF-B547-6F822B28BD93}" destId="{C4EF93A0-0A55-4453-B7C3-56B3C32374AA}" srcOrd="0" destOrd="0" presId="urn:microsoft.com/office/officeart/2008/layout/LinedList"/>
    <dgm:cxn modelId="{2A3646DD-785D-41EE-A92B-89C31776DA42}" type="presOf" srcId="{F6A5AC7E-D3C7-453E-A2D7-59A269750493}" destId="{84E54814-8399-47F4-8F46-9D0A390FBEEF}" srcOrd="0" destOrd="0" presId="urn:microsoft.com/office/officeart/2008/layout/LinedList"/>
    <dgm:cxn modelId="{0AFB6EEC-A4E2-4A09-865F-6F4E87AC2B59}" srcId="{F6A5AC7E-D3C7-453E-A2D7-59A269750493}" destId="{9BA286B1-FBBF-427F-84E8-31C8CEEB809E}" srcOrd="2" destOrd="0" parTransId="{82FD2631-A6AD-49BD-9210-EC5CB6A366FC}" sibTransId="{326F9F18-212D-4BBE-AEA8-FEC6F97BA78D}"/>
    <dgm:cxn modelId="{A386C2F4-3C50-4A3E-96F7-FCAC15A57218}" type="presOf" srcId="{AEE925FD-BEED-4B3A-8A3F-BDD511652714}" destId="{5161CD4D-F0A0-4969-A0A8-7705E11CC168}" srcOrd="0" destOrd="0" presId="urn:microsoft.com/office/officeart/2008/layout/LinedList"/>
    <dgm:cxn modelId="{CAB94956-33EC-41F9-A5D8-7691F7C17422}" type="presParOf" srcId="{344BE559-E4E1-4A16-BB4C-F08B07D11181}" destId="{37D3D497-F9BC-4F8E-8660-76ADD74C934A}" srcOrd="0" destOrd="0" presId="urn:microsoft.com/office/officeart/2008/layout/LinedList"/>
    <dgm:cxn modelId="{21CF9A5E-4C44-41FA-8E6D-834882A7139B}" type="presParOf" srcId="{344BE559-E4E1-4A16-BB4C-F08B07D11181}" destId="{E73E13F6-0A79-4815-A989-E7AF0D848AB8}" srcOrd="1" destOrd="0" presId="urn:microsoft.com/office/officeart/2008/layout/LinedList"/>
    <dgm:cxn modelId="{A73D3234-8697-4B68-BDE8-E347A77551A8}" type="presParOf" srcId="{E73E13F6-0A79-4815-A989-E7AF0D848AB8}" destId="{84E54814-8399-47F4-8F46-9D0A390FBEEF}" srcOrd="0" destOrd="0" presId="urn:microsoft.com/office/officeart/2008/layout/LinedList"/>
    <dgm:cxn modelId="{6EDEDF3E-121F-435E-BBA7-1D93A1D00C87}" type="presParOf" srcId="{E73E13F6-0A79-4815-A989-E7AF0D848AB8}" destId="{FDBAA8AE-AB17-4578-B10A-F3F1BA77CC95}" srcOrd="1" destOrd="0" presId="urn:microsoft.com/office/officeart/2008/layout/LinedList"/>
    <dgm:cxn modelId="{5D09A744-F34E-480F-9935-9E92F6DE7C5F}" type="presParOf" srcId="{FDBAA8AE-AB17-4578-B10A-F3F1BA77CC95}" destId="{547B9427-C4BA-4E99-9347-08A1D467B8A8}" srcOrd="0" destOrd="0" presId="urn:microsoft.com/office/officeart/2008/layout/LinedList"/>
    <dgm:cxn modelId="{B0A9A0F9-B611-43A7-B47F-88A954B6B577}" type="presParOf" srcId="{FDBAA8AE-AB17-4578-B10A-F3F1BA77CC95}" destId="{2EFF0254-0348-4FA6-B69E-8DF873344B65}" srcOrd="1" destOrd="0" presId="urn:microsoft.com/office/officeart/2008/layout/LinedList"/>
    <dgm:cxn modelId="{84F2A2A1-914F-42AF-B96D-862E7339B0D4}" type="presParOf" srcId="{2EFF0254-0348-4FA6-B69E-8DF873344B65}" destId="{C65747B2-0FE7-4263-BD21-237313A01168}" srcOrd="0" destOrd="0" presId="urn:microsoft.com/office/officeart/2008/layout/LinedList"/>
    <dgm:cxn modelId="{9B33C874-6B8B-4995-94B7-3FCA4D80F5EB}" type="presParOf" srcId="{2EFF0254-0348-4FA6-B69E-8DF873344B65}" destId="{B1F86AB2-CB6D-4EE5-8D2B-33CD4CC8A9B8}" srcOrd="1" destOrd="0" presId="urn:microsoft.com/office/officeart/2008/layout/LinedList"/>
    <dgm:cxn modelId="{40C8B077-965E-40CA-B721-7E287D17014E}" type="presParOf" srcId="{2EFF0254-0348-4FA6-B69E-8DF873344B65}" destId="{0750689C-E96B-4893-AA5D-DCEC25F0FEDC}" srcOrd="2" destOrd="0" presId="urn:microsoft.com/office/officeart/2008/layout/LinedList"/>
    <dgm:cxn modelId="{EF9BF14D-A75F-48B1-9F97-0654B0CA04FE}" type="presParOf" srcId="{FDBAA8AE-AB17-4578-B10A-F3F1BA77CC95}" destId="{B271CD89-1BA5-4968-A379-D7A0B06527A5}" srcOrd="2" destOrd="0" presId="urn:microsoft.com/office/officeart/2008/layout/LinedList"/>
    <dgm:cxn modelId="{3B58EBBD-FDFB-4ABD-A051-895DDD679B0A}" type="presParOf" srcId="{FDBAA8AE-AB17-4578-B10A-F3F1BA77CC95}" destId="{76937058-8B3A-445A-B73F-6CFCCD256DB2}" srcOrd="3" destOrd="0" presId="urn:microsoft.com/office/officeart/2008/layout/LinedList"/>
    <dgm:cxn modelId="{430D1B67-C901-4FB5-AA86-0A7DE356A523}" type="presParOf" srcId="{FDBAA8AE-AB17-4578-B10A-F3F1BA77CC95}" destId="{D7BC3252-8B84-4279-939A-4BF6690CD8DE}" srcOrd="4" destOrd="0" presId="urn:microsoft.com/office/officeart/2008/layout/LinedList"/>
    <dgm:cxn modelId="{76B0C8F2-39A3-4FC7-BBE2-EA1BF2F0EC3D}" type="presParOf" srcId="{D7BC3252-8B84-4279-939A-4BF6690CD8DE}" destId="{8B1D1BA4-B55A-40CC-A9B7-8814846E5E19}" srcOrd="0" destOrd="0" presId="urn:microsoft.com/office/officeart/2008/layout/LinedList"/>
    <dgm:cxn modelId="{90B01CD0-FF72-4A4F-BA9D-14E0010ACFCC}" type="presParOf" srcId="{D7BC3252-8B84-4279-939A-4BF6690CD8DE}" destId="{10315A2E-6DE7-4663-A46C-392E5245D978}" srcOrd="1" destOrd="0" presId="urn:microsoft.com/office/officeart/2008/layout/LinedList"/>
    <dgm:cxn modelId="{FBF4AC33-8851-4E13-A2C8-83F4ADDA8034}" type="presParOf" srcId="{D7BC3252-8B84-4279-939A-4BF6690CD8DE}" destId="{53FC57CD-B0ED-4C66-97D8-074D69EC87E0}" srcOrd="2" destOrd="0" presId="urn:microsoft.com/office/officeart/2008/layout/LinedList"/>
    <dgm:cxn modelId="{1F4D7020-8F67-4C81-8604-17F048C261D7}" type="presParOf" srcId="{FDBAA8AE-AB17-4578-B10A-F3F1BA77CC95}" destId="{EF47CF97-B707-401A-8729-8DFEED47413D}" srcOrd="5" destOrd="0" presId="urn:microsoft.com/office/officeart/2008/layout/LinedList"/>
    <dgm:cxn modelId="{8056EC68-B1CA-473A-BAA9-B7F8DA3BBB60}" type="presParOf" srcId="{FDBAA8AE-AB17-4578-B10A-F3F1BA77CC95}" destId="{7B6D28DA-BFA4-4C38-92C1-843848C36737}" srcOrd="6" destOrd="0" presId="urn:microsoft.com/office/officeart/2008/layout/LinedList"/>
    <dgm:cxn modelId="{0530D164-D7ED-404D-8852-C79F5E80DFFC}" type="presParOf" srcId="{FDBAA8AE-AB17-4578-B10A-F3F1BA77CC95}" destId="{64B18852-3851-4F8B-BDC9-67E76D3E5981}" srcOrd="7" destOrd="0" presId="urn:microsoft.com/office/officeart/2008/layout/LinedList"/>
    <dgm:cxn modelId="{0C916975-2BF0-4C7B-BEF4-18EE5D8E982F}" type="presParOf" srcId="{64B18852-3851-4F8B-BDC9-67E76D3E5981}" destId="{040B959E-55D3-4F77-A891-28DBB3CD87DD}" srcOrd="0" destOrd="0" presId="urn:microsoft.com/office/officeart/2008/layout/LinedList"/>
    <dgm:cxn modelId="{1DB930B7-5E1E-41DB-8F31-26BEE36AB850}" type="presParOf" srcId="{64B18852-3851-4F8B-BDC9-67E76D3E5981}" destId="{267DDC56-3BAF-4C3A-A62C-151FA5B73841}" srcOrd="1" destOrd="0" presId="urn:microsoft.com/office/officeart/2008/layout/LinedList"/>
    <dgm:cxn modelId="{D0C914E8-2352-4BB2-A058-066FEDF376AD}" type="presParOf" srcId="{64B18852-3851-4F8B-BDC9-67E76D3E5981}" destId="{00C3B8D3-D393-4D0F-9880-44E559E79B7A}" srcOrd="2" destOrd="0" presId="urn:microsoft.com/office/officeart/2008/layout/LinedList"/>
    <dgm:cxn modelId="{8E3047A5-9E32-4C0F-BB80-C46FDBB6CCDA}" type="presParOf" srcId="{FDBAA8AE-AB17-4578-B10A-F3F1BA77CC95}" destId="{A48734D1-D620-493C-8950-3BBB389F7FB6}" srcOrd="8" destOrd="0" presId="urn:microsoft.com/office/officeart/2008/layout/LinedList"/>
    <dgm:cxn modelId="{68FBBC95-F827-4585-958C-6B48E5318BBF}" type="presParOf" srcId="{FDBAA8AE-AB17-4578-B10A-F3F1BA77CC95}" destId="{7EF02AED-FA98-49E6-8947-218B757DA748}" srcOrd="9" destOrd="0" presId="urn:microsoft.com/office/officeart/2008/layout/LinedList"/>
    <dgm:cxn modelId="{43388751-A120-42DB-89D1-0E30EC287BBA}" type="presParOf" srcId="{FDBAA8AE-AB17-4578-B10A-F3F1BA77CC95}" destId="{AFB79B03-DB54-41CF-8075-F66B75AABC73}" srcOrd="10" destOrd="0" presId="urn:microsoft.com/office/officeart/2008/layout/LinedList"/>
    <dgm:cxn modelId="{3F9DA4D5-A2D0-4E11-AFDB-F801CAB9C25A}" type="presParOf" srcId="{AFB79B03-DB54-41CF-8075-F66B75AABC73}" destId="{3A705D8F-7F0D-4C34-ABCF-DFE30A6080A4}" srcOrd="0" destOrd="0" presId="urn:microsoft.com/office/officeart/2008/layout/LinedList"/>
    <dgm:cxn modelId="{6CD6D519-2CA3-44F4-ADEF-7C4BA86049AC}" type="presParOf" srcId="{AFB79B03-DB54-41CF-8075-F66B75AABC73}" destId="{C4EF93A0-0A55-4453-B7C3-56B3C32374AA}" srcOrd="1" destOrd="0" presId="urn:microsoft.com/office/officeart/2008/layout/LinedList"/>
    <dgm:cxn modelId="{BEFA633E-2CE8-4EAD-92D2-F40D2C0697D8}" type="presParOf" srcId="{AFB79B03-DB54-41CF-8075-F66B75AABC73}" destId="{BE08B4F2-D0A6-48F5-B105-10939006329A}" srcOrd="2" destOrd="0" presId="urn:microsoft.com/office/officeart/2008/layout/LinedList"/>
    <dgm:cxn modelId="{6DB2B671-B563-482A-92BB-39156BACBC8E}" type="presParOf" srcId="{FDBAA8AE-AB17-4578-B10A-F3F1BA77CC95}" destId="{F230C888-A252-499D-875F-2F2802E50B58}" srcOrd="11" destOrd="0" presId="urn:microsoft.com/office/officeart/2008/layout/LinedList"/>
    <dgm:cxn modelId="{16A1E842-5649-42F7-805F-071D4E4257C6}" type="presParOf" srcId="{FDBAA8AE-AB17-4578-B10A-F3F1BA77CC95}" destId="{DCE6CA4E-BC62-473C-AB1E-0BC95176CEB1}" srcOrd="12" destOrd="0" presId="urn:microsoft.com/office/officeart/2008/layout/LinedList"/>
    <dgm:cxn modelId="{AC48D5C5-E5A6-4B03-9790-60A13DFB14BC}" type="presParOf" srcId="{FDBAA8AE-AB17-4578-B10A-F3F1BA77CC95}" destId="{5E6A3AEB-204D-4820-91F8-431C5C59A077}" srcOrd="13" destOrd="0" presId="urn:microsoft.com/office/officeart/2008/layout/LinedList"/>
    <dgm:cxn modelId="{17E56210-EFB3-46F5-BD42-113B3AA8E249}" type="presParOf" srcId="{5E6A3AEB-204D-4820-91F8-431C5C59A077}" destId="{0D27E12C-316D-4490-8085-BF2CFCC613D8}" srcOrd="0" destOrd="0" presId="urn:microsoft.com/office/officeart/2008/layout/LinedList"/>
    <dgm:cxn modelId="{E0BD5A2F-3442-410F-B3FE-1623DEAC65AA}" type="presParOf" srcId="{5E6A3AEB-204D-4820-91F8-431C5C59A077}" destId="{5161CD4D-F0A0-4969-A0A8-7705E11CC168}" srcOrd="1" destOrd="0" presId="urn:microsoft.com/office/officeart/2008/layout/LinedList"/>
    <dgm:cxn modelId="{F1F27F4E-B41E-4EC7-953B-ED32527228DF}" type="presParOf" srcId="{5E6A3AEB-204D-4820-91F8-431C5C59A077}" destId="{366666D7-7BC1-43C6-BC0C-B9F0B20B5C32}" srcOrd="2" destOrd="0" presId="urn:microsoft.com/office/officeart/2008/layout/LinedList"/>
    <dgm:cxn modelId="{C8399573-6151-4CC2-BB37-4F888DACBD3B}" type="presParOf" srcId="{FDBAA8AE-AB17-4578-B10A-F3F1BA77CC95}" destId="{E55637E2-A3FF-45D2-8370-BD04292BC1D4}" srcOrd="14" destOrd="0" presId="urn:microsoft.com/office/officeart/2008/layout/LinedList"/>
    <dgm:cxn modelId="{8764C618-1188-4E2E-BB6B-FBD89AA89317}" type="presParOf" srcId="{FDBAA8AE-AB17-4578-B10A-F3F1BA77CC95}" destId="{A2462D17-CEA8-4134-A018-893797023DDE}" srcOrd="15" destOrd="0" presId="urn:microsoft.com/office/officeart/2008/layout/LinedList"/>
    <dgm:cxn modelId="{B1406FF8-ECC6-4AA9-A2F3-372C4D279189}" type="presParOf" srcId="{FDBAA8AE-AB17-4578-B10A-F3F1BA77CC95}" destId="{8DCC6969-124A-4CA4-BBF0-1A25A7C24F44}" srcOrd="16" destOrd="0" presId="urn:microsoft.com/office/officeart/2008/layout/LinedList"/>
    <dgm:cxn modelId="{F3677ACD-2899-4931-8832-EB2C8A363A75}" type="presParOf" srcId="{8DCC6969-124A-4CA4-BBF0-1A25A7C24F44}" destId="{F03AF92B-73D8-44E1-B5BB-30157CCA587F}" srcOrd="0" destOrd="0" presId="urn:microsoft.com/office/officeart/2008/layout/LinedList"/>
    <dgm:cxn modelId="{12B9D0FB-F908-4C03-9084-AB9F4020BA47}" type="presParOf" srcId="{8DCC6969-124A-4CA4-BBF0-1A25A7C24F44}" destId="{2AF168A3-E478-4112-AD88-02042E597DE6}" srcOrd="1" destOrd="0" presId="urn:microsoft.com/office/officeart/2008/layout/LinedList"/>
    <dgm:cxn modelId="{977284D3-BD08-4382-A339-FA4374102E5A}" type="presParOf" srcId="{8DCC6969-124A-4CA4-BBF0-1A25A7C24F44}" destId="{C7F698CE-CF46-459B-8656-7012F8ADFC6A}" srcOrd="2" destOrd="0" presId="urn:microsoft.com/office/officeart/2008/layout/LinedList"/>
    <dgm:cxn modelId="{A5CCC5D4-4DEB-4E2E-9A0F-93E93EF4AD5B}" type="presParOf" srcId="{FDBAA8AE-AB17-4578-B10A-F3F1BA77CC95}" destId="{AA57BFA1-0B5F-4668-ADE1-AF2CCFFBC5E7}" srcOrd="17" destOrd="0" presId="urn:microsoft.com/office/officeart/2008/layout/LinedList"/>
    <dgm:cxn modelId="{7D1161FF-9CF5-4F01-8ACE-FC9A96785728}" type="presParOf" srcId="{FDBAA8AE-AB17-4578-B10A-F3F1BA77CC95}" destId="{0898E816-2E07-45BF-875F-37DFF739CBCC}" srcOrd="18"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61CA484-7626-4224-8740-7CB7BA5B34E7}"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9D85A04A-6C2C-4181-8E9E-BF463F87369A}">
      <dgm:prSet/>
      <dgm:spPr/>
      <dgm:t>
        <a:bodyPr/>
        <a:lstStyle/>
        <a:p>
          <a:r>
            <a:rPr lang="en-US" b="1" dirty="0"/>
            <a:t>Research Method</a:t>
          </a:r>
          <a:endParaRPr lang="en-US" dirty="0"/>
        </a:p>
      </dgm:t>
    </dgm:pt>
    <dgm:pt modelId="{9918E34F-5C7A-4ED3-883C-D278B7210843}" type="parTrans" cxnId="{FA08E3D3-8944-4625-AF46-4BCBF1B85293}">
      <dgm:prSet/>
      <dgm:spPr/>
      <dgm:t>
        <a:bodyPr/>
        <a:lstStyle/>
        <a:p>
          <a:endParaRPr lang="en-US"/>
        </a:p>
      </dgm:t>
    </dgm:pt>
    <dgm:pt modelId="{5D7DCA28-1308-4517-916D-1585AFDBB6C9}" type="sibTrans" cxnId="{FA08E3D3-8944-4625-AF46-4BCBF1B85293}">
      <dgm:prSet/>
      <dgm:spPr/>
      <dgm:t>
        <a:bodyPr/>
        <a:lstStyle/>
        <a:p>
          <a:endParaRPr lang="en-US"/>
        </a:p>
      </dgm:t>
    </dgm:pt>
    <dgm:pt modelId="{ED746652-1447-4D05-A7FD-F534CB4A0EEB}">
      <dgm:prSet/>
      <dgm:spPr/>
      <dgm:t>
        <a:bodyPr/>
        <a:lstStyle/>
        <a:p>
          <a:pPr algn="just"/>
          <a:r>
            <a:rPr lang="en-US" dirty="0"/>
            <a:t>Study uses qualitative research with secondary data sources (Saunders et al., 2019).</a:t>
          </a:r>
        </a:p>
      </dgm:t>
    </dgm:pt>
    <dgm:pt modelId="{956F0F67-7F31-4463-BD81-F448147D3069}" type="parTrans" cxnId="{D5131C2C-AACA-4765-9660-1CBC6DD01C64}">
      <dgm:prSet/>
      <dgm:spPr/>
      <dgm:t>
        <a:bodyPr/>
        <a:lstStyle/>
        <a:p>
          <a:endParaRPr lang="en-US"/>
        </a:p>
      </dgm:t>
    </dgm:pt>
    <dgm:pt modelId="{18DD03A9-320B-46FF-A2F4-C9FD609E846D}" type="sibTrans" cxnId="{D5131C2C-AACA-4765-9660-1CBC6DD01C64}">
      <dgm:prSet/>
      <dgm:spPr/>
      <dgm:t>
        <a:bodyPr/>
        <a:lstStyle/>
        <a:p>
          <a:endParaRPr lang="en-US"/>
        </a:p>
      </dgm:t>
    </dgm:pt>
    <dgm:pt modelId="{B3C2864E-BCE6-41C5-9547-92B80505D1D9}">
      <dgm:prSet/>
      <dgm:spPr/>
      <dgm:t>
        <a:bodyPr/>
        <a:lstStyle/>
        <a:p>
          <a:pPr algn="just"/>
          <a:r>
            <a:rPr lang="en-US" dirty="0"/>
            <a:t>Sources include journals, industry reports, CSR corporate reports, and press releases.</a:t>
          </a:r>
        </a:p>
      </dgm:t>
    </dgm:pt>
    <dgm:pt modelId="{9626E976-8DB9-4F9C-971D-DEF3F8EE584F}" type="parTrans" cxnId="{43B83D02-D5B1-42B1-BA91-C9A7F4F7AC91}">
      <dgm:prSet/>
      <dgm:spPr/>
      <dgm:t>
        <a:bodyPr/>
        <a:lstStyle/>
        <a:p>
          <a:endParaRPr lang="en-US"/>
        </a:p>
      </dgm:t>
    </dgm:pt>
    <dgm:pt modelId="{926AA05B-2FE2-4AC6-A0FD-5781C49F1EFA}" type="sibTrans" cxnId="{43B83D02-D5B1-42B1-BA91-C9A7F4F7AC91}">
      <dgm:prSet/>
      <dgm:spPr/>
      <dgm:t>
        <a:bodyPr/>
        <a:lstStyle/>
        <a:p>
          <a:endParaRPr lang="en-US"/>
        </a:p>
      </dgm:t>
    </dgm:pt>
    <dgm:pt modelId="{10560EB4-4DA7-4377-8E6D-71DFFB779D71}">
      <dgm:prSet/>
      <dgm:spPr/>
      <dgm:t>
        <a:bodyPr/>
        <a:lstStyle/>
        <a:p>
          <a:pPr algn="just"/>
          <a:r>
            <a:rPr lang="en-US"/>
            <a:t>Allows in-depth understanding of CSR strategies’ effect on UK retail brand reputation.</a:t>
          </a:r>
        </a:p>
      </dgm:t>
    </dgm:pt>
    <dgm:pt modelId="{6291555B-3685-46B8-B57B-A59538DB5B53}" type="parTrans" cxnId="{D399AE7F-4DDC-4CBB-B35E-FF9E75003B95}">
      <dgm:prSet/>
      <dgm:spPr/>
      <dgm:t>
        <a:bodyPr/>
        <a:lstStyle/>
        <a:p>
          <a:endParaRPr lang="en-US"/>
        </a:p>
      </dgm:t>
    </dgm:pt>
    <dgm:pt modelId="{41994855-66EA-49CA-A85F-DDC6323A9CB5}" type="sibTrans" cxnId="{D399AE7F-4DDC-4CBB-B35E-FF9E75003B95}">
      <dgm:prSet/>
      <dgm:spPr/>
      <dgm:t>
        <a:bodyPr/>
        <a:lstStyle/>
        <a:p>
          <a:endParaRPr lang="en-US"/>
        </a:p>
      </dgm:t>
    </dgm:pt>
    <dgm:pt modelId="{09FBF5EA-085C-4C78-9E70-4BFC754A5E76}">
      <dgm:prSet/>
      <dgm:spPr/>
      <dgm:t>
        <a:bodyPr/>
        <a:lstStyle/>
        <a:p>
          <a:pPr algn="just"/>
          <a:r>
            <a:rPr lang="en-US"/>
            <a:t>Access to secondary data provides diverse perspectives and longitudinal insights.</a:t>
          </a:r>
        </a:p>
      </dgm:t>
    </dgm:pt>
    <dgm:pt modelId="{5F1DED61-CBA9-4B50-B0D9-D2176F6C8EB7}" type="parTrans" cxnId="{33BC86CF-3A97-404D-A4F9-259C41919F9D}">
      <dgm:prSet/>
      <dgm:spPr/>
      <dgm:t>
        <a:bodyPr/>
        <a:lstStyle/>
        <a:p>
          <a:endParaRPr lang="en-US"/>
        </a:p>
      </dgm:t>
    </dgm:pt>
    <dgm:pt modelId="{20010E7D-141F-4900-9149-8AFCC87D1311}" type="sibTrans" cxnId="{33BC86CF-3A97-404D-A4F9-259C41919F9D}">
      <dgm:prSet/>
      <dgm:spPr/>
      <dgm:t>
        <a:bodyPr/>
        <a:lstStyle/>
        <a:p>
          <a:endParaRPr lang="en-US"/>
        </a:p>
      </dgm:t>
    </dgm:pt>
    <dgm:pt modelId="{76D01DF7-ADA0-415D-A738-6B24FDFE769C}">
      <dgm:prSet/>
      <dgm:spPr/>
      <dgm:t>
        <a:bodyPr/>
        <a:lstStyle/>
        <a:p>
          <a:pPr algn="just"/>
          <a:r>
            <a:rPr lang="en-US"/>
            <a:t>Helps identify patterns and relate findings to theoretical frameworks.</a:t>
          </a:r>
        </a:p>
      </dgm:t>
    </dgm:pt>
    <dgm:pt modelId="{A2645403-916D-4D7E-A833-C1B544593EF7}" type="parTrans" cxnId="{09ECD8AE-B015-4013-B0E0-4D7AE4D173BC}">
      <dgm:prSet/>
      <dgm:spPr/>
      <dgm:t>
        <a:bodyPr/>
        <a:lstStyle/>
        <a:p>
          <a:endParaRPr lang="en-US"/>
        </a:p>
      </dgm:t>
    </dgm:pt>
    <dgm:pt modelId="{09FBD224-2997-4BB5-A48C-BED063741C5F}" type="sibTrans" cxnId="{09ECD8AE-B015-4013-B0E0-4D7AE4D173BC}">
      <dgm:prSet/>
      <dgm:spPr/>
      <dgm:t>
        <a:bodyPr/>
        <a:lstStyle/>
        <a:p>
          <a:endParaRPr lang="en-US"/>
        </a:p>
      </dgm:t>
    </dgm:pt>
    <dgm:pt modelId="{27FB551A-E70E-49C7-B5C8-3E9E70A78CC8}">
      <dgm:prSet/>
      <dgm:spPr/>
      <dgm:t>
        <a:bodyPr/>
        <a:lstStyle/>
        <a:p>
          <a:pPr algn="just"/>
          <a:r>
            <a:rPr lang="en-US" dirty="0"/>
            <a:t>Useful for analyzing trends and informing strategic decisions with minimal primary data costs (Essential Adams, 2007).</a:t>
          </a:r>
        </a:p>
      </dgm:t>
    </dgm:pt>
    <dgm:pt modelId="{41C79908-B06F-467C-8F4A-77D0F83D842E}" type="parTrans" cxnId="{D220CFF3-F9C3-4991-AE75-89EEB821CE8E}">
      <dgm:prSet/>
      <dgm:spPr/>
      <dgm:t>
        <a:bodyPr/>
        <a:lstStyle/>
        <a:p>
          <a:endParaRPr lang="en-US"/>
        </a:p>
      </dgm:t>
    </dgm:pt>
    <dgm:pt modelId="{6D28E11B-9817-4A0A-ACFC-F917C5D5FBEC}" type="sibTrans" cxnId="{D220CFF3-F9C3-4991-AE75-89EEB821CE8E}">
      <dgm:prSet/>
      <dgm:spPr/>
      <dgm:t>
        <a:bodyPr/>
        <a:lstStyle/>
        <a:p>
          <a:endParaRPr lang="en-US"/>
        </a:p>
      </dgm:t>
    </dgm:pt>
    <dgm:pt modelId="{1387F1EE-C38F-4CE1-9456-A6F3B9EEC10E}" type="pres">
      <dgm:prSet presAssocID="{561CA484-7626-4224-8740-7CB7BA5B34E7}" presName="linear" presStyleCnt="0">
        <dgm:presLayoutVars>
          <dgm:dir/>
          <dgm:animLvl val="lvl"/>
          <dgm:resizeHandles val="exact"/>
        </dgm:presLayoutVars>
      </dgm:prSet>
      <dgm:spPr/>
    </dgm:pt>
    <dgm:pt modelId="{B2CF5FB7-B741-479A-AB3A-E38322868957}" type="pres">
      <dgm:prSet presAssocID="{9D85A04A-6C2C-4181-8E9E-BF463F87369A}" presName="parentLin" presStyleCnt="0"/>
      <dgm:spPr/>
    </dgm:pt>
    <dgm:pt modelId="{6E3682EF-B5F3-4E8C-BAFA-AE4C927A0C58}" type="pres">
      <dgm:prSet presAssocID="{9D85A04A-6C2C-4181-8E9E-BF463F87369A}" presName="parentLeftMargin" presStyleLbl="node1" presStyleIdx="0" presStyleCnt="1"/>
      <dgm:spPr/>
    </dgm:pt>
    <dgm:pt modelId="{C3C136AB-B94D-4871-BBA1-A6B6090FD209}" type="pres">
      <dgm:prSet presAssocID="{9D85A04A-6C2C-4181-8E9E-BF463F87369A}" presName="parentText" presStyleLbl="node1" presStyleIdx="0" presStyleCnt="1">
        <dgm:presLayoutVars>
          <dgm:chMax val="0"/>
          <dgm:bulletEnabled val="1"/>
        </dgm:presLayoutVars>
      </dgm:prSet>
      <dgm:spPr/>
    </dgm:pt>
    <dgm:pt modelId="{476CE2F1-8945-4E05-A208-EA00804DBCD3}" type="pres">
      <dgm:prSet presAssocID="{9D85A04A-6C2C-4181-8E9E-BF463F87369A}" presName="negativeSpace" presStyleCnt="0"/>
      <dgm:spPr/>
    </dgm:pt>
    <dgm:pt modelId="{4C052870-9517-4CF2-A9F8-52275B590D1F}" type="pres">
      <dgm:prSet presAssocID="{9D85A04A-6C2C-4181-8E9E-BF463F87369A}" presName="childText" presStyleLbl="conFgAcc1" presStyleIdx="0" presStyleCnt="1">
        <dgm:presLayoutVars>
          <dgm:bulletEnabled val="1"/>
        </dgm:presLayoutVars>
      </dgm:prSet>
      <dgm:spPr/>
    </dgm:pt>
  </dgm:ptLst>
  <dgm:cxnLst>
    <dgm:cxn modelId="{43B83D02-D5B1-42B1-BA91-C9A7F4F7AC91}" srcId="{9D85A04A-6C2C-4181-8E9E-BF463F87369A}" destId="{B3C2864E-BCE6-41C5-9547-92B80505D1D9}" srcOrd="1" destOrd="0" parTransId="{9626E976-8DB9-4F9C-971D-DEF3F8EE584F}" sibTransId="{926AA05B-2FE2-4AC6-A0FD-5781C49F1EFA}"/>
    <dgm:cxn modelId="{35B6E00B-8ECB-4A71-8235-C6B1D6654864}" type="presOf" srcId="{10560EB4-4DA7-4377-8E6D-71DFFB779D71}" destId="{4C052870-9517-4CF2-A9F8-52275B590D1F}" srcOrd="0" destOrd="2" presId="urn:microsoft.com/office/officeart/2005/8/layout/list1"/>
    <dgm:cxn modelId="{4FB28F0D-BB06-4682-9BB7-5E0D85BF7C90}" type="presOf" srcId="{09FBF5EA-085C-4C78-9E70-4BFC754A5E76}" destId="{4C052870-9517-4CF2-A9F8-52275B590D1F}" srcOrd="0" destOrd="3" presId="urn:microsoft.com/office/officeart/2005/8/layout/list1"/>
    <dgm:cxn modelId="{4191EE26-B6DC-4033-BF14-011EF3A21671}" type="presOf" srcId="{561CA484-7626-4224-8740-7CB7BA5B34E7}" destId="{1387F1EE-C38F-4CE1-9456-A6F3B9EEC10E}" srcOrd="0" destOrd="0" presId="urn:microsoft.com/office/officeart/2005/8/layout/list1"/>
    <dgm:cxn modelId="{D5131C2C-AACA-4765-9660-1CBC6DD01C64}" srcId="{9D85A04A-6C2C-4181-8E9E-BF463F87369A}" destId="{ED746652-1447-4D05-A7FD-F534CB4A0EEB}" srcOrd="0" destOrd="0" parTransId="{956F0F67-7F31-4463-BD81-F448147D3069}" sibTransId="{18DD03A9-320B-46FF-A2F4-C9FD609E846D}"/>
    <dgm:cxn modelId="{D399AE7F-4DDC-4CBB-B35E-FF9E75003B95}" srcId="{9D85A04A-6C2C-4181-8E9E-BF463F87369A}" destId="{10560EB4-4DA7-4377-8E6D-71DFFB779D71}" srcOrd="2" destOrd="0" parTransId="{6291555B-3685-46B8-B57B-A59538DB5B53}" sibTransId="{41994855-66EA-49CA-A85F-DDC6323A9CB5}"/>
    <dgm:cxn modelId="{81D8D296-33F2-4B3A-B155-33B3C1A612DA}" type="presOf" srcId="{76D01DF7-ADA0-415D-A738-6B24FDFE769C}" destId="{4C052870-9517-4CF2-A9F8-52275B590D1F}" srcOrd="0" destOrd="4" presId="urn:microsoft.com/office/officeart/2005/8/layout/list1"/>
    <dgm:cxn modelId="{09ECD8AE-B015-4013-B0E0-4D7AE4D173BC}" srcId="{9D85A04A-6C2C-4181-8E9E-BF463F87369A}" destId="{76D01DF7-ADA0-415D-A738-6B24FDFE769C}" srcOrd="4" destOrd="0" parTransId="{A2645403-916D-4D7E-A833-C1B544593EF7}" sibTransId="{09FBD224-2997-4BB5-A48C-BED063741C5F}"/>
    <dgm:cxn modelId="{A51D51C1-0924-436C-84E3-15AFDAE51AD7}" type="presOf" srcId="{B3C2864E-BCE6-41C5-9547-92B80505D1D9}" destId="{4C052870-9517-4CF2-A9F8-52275B590D1F}" srcOrd="0" destOrd="1" presId="urn:microsoft.com/office/officeart/2005/8/layout/list1"/>
    <dgm:cxn modelId="{33BC86CF-3A97-404D-A4F9-259C41919F9D}" srcId="{9D85A04A-6C2C-4181-8E9E-BF463F87369A}" destId="{09FBF5EA-085C-4C78-9E70-4BFC754A5E76}" srcOrd="3" destOrd="0" parTransId="{5F1DED61-CBA9-4B50-B0D9-D2176F6C8EB7}" sibTransId="{20010E7D-141F-4900-9149-8AFCC87D1311}"/>
    <dgm:cxn modelId="{FA08E3D3-8944-4625-AF46-4BCBF1B85293}" srcId="{561CA484-7626-4224-8740-7CB7BA5B34E7}" destId="{9D85A04A-6C2C-4181-8E9E-BF463F87369A}" srcOrd="0" destOrd="0" parTransId="{9918E34F-5C7A-4ED3-883C-D278B7210843}" sibTransId="{5D7DCA28-1308-4517-916D-1585AFDBB6C9}"/>
    <dgm:cxn modelId="{A54047E2-FBB9-4C93-B59E-118B55A5BFCD}" type="presOf" srcId="{ED746652-1447-4D05-A7FD-F534CB4A0EEB}" destId="{4C052870-9517-4CF2-A9F8-52275B590D1F}" srcOrd="0" destOrd="0" presId="urn:microsoft.com/office/officeart/2005/8/layout/list1"/>
    <dgm:cxn modelId="{294A65EC-A513-4EED-BD51-3FBDB95E052E}" type="presOf" srcId="{9D85A04A-6C2C-4181-8E9E-BF463F87369A}" destId="{6E3682EF-B5F3-4E8C-BAFA-AE4C927A0C58}" srcOrd="0" destOrd="0" presId="urn:microsoft.com/office/officeart/2005/8/layout/list1"/>
    <dgm:cxn modelId="{D220CFF3-F9C3-4991-AE75-89EEB821CE8E}" srcId="{9D85A04A-6C2C-4181-8E9E-BF463F87369A}" destId="{27FB551A-E70E-49C7-B5C8-3E9E70A78CC8}" srcOrd="5" destOrd="0" parTransId="{41C79908-B06F-467C-8F4A-77D0F83D842E}" sibTransId="{6D28E11B-9817-4A0A-ACFC-F917C5D5FBEC}"/>
    <dgm:cxn modelId="{D29A00F4-274F-419D-83EF-545C17182326}" type="presOf" srcId="{27FB551A-E70E-49C7-B5C8-3E9E70A78CC8}" destId="{4C052870-9517-4CF2-A9F8-52275B590D1F}" srcOrd="0" destOrd="5" presId="urn:microsoft.com/office/officeart/2005/8/layout/list1"/>
    <dgm:cxn modelId="{66F9A7F5-3527-4173-AAEC-3F4DB878E664}" type="presOf" srcId="{9D85A04A-6C2C-4181-8E9E-BF463F87369A}" destId="{C3C136AB-B94D-4871-BBA1-A6B6090FD209}" srcOrd="1" destOrd="0" presId="urn:microsoft.com/office/officeart/2005/8/layout/list1"/>
    <dgm:cxn modelId="{EF6DECB3-B57A-4C9F-9BE6-80EDB618C268}" type="presParOf" srcId="{1387F1EE-C38F-4CE1-9456-A6F3B9EEC10E}" destId="{B2CF5FB7-B741-479A-AB3A-E38322868957}" srcOrd="0" destOrd="0" presId="urn:microsoft.com/office/officeart/2005/8/layout/list1"/>
    <dgm:cxn modelId="{BE88D85D-DBA9-41E5-9203-34B61B6C32CF}" type="presParOf" srcId="{B2CF5FB7-B741-479A-AB3A-E38322868957}" destId="{6E3682EF-B5F3-4E8C-BAFA-AE4C927A0C58}" srcOrd="0" destOrd="0" presId="urn:microsoft.com/office/officeart/2005/8/layout/list1"/>
    <dgm:cxn modelId="{B61B3513-76A9-4104-A96C-9508D881FFEA}" type="presParOf" srcId="{B2CF5FB7-B741-479A-AB3A-E38322868957}" destId="{C3C136AB-B94D-4871-BBA1-A6B6090FD209}" srcOrd="1" destOrd="0" presId="urn:microsoft.com/office/officeart/2005/8/layout/list1"/>
    <dgm:cxn modelId="{D345FD10-9253-42E0-A461-5EF3616246D8}" type="presParOf" srcId="{1387F1EE-C38F-4CE1-9456-A6F3B9EEC10E}" destId="{476CE2F1-8945-4E05-A208-EA00804DBCD3}" srcOrd="1" destOrd="0" presId="urn:microsoft.com/office/officeart/2005/8/layout/list1"/>
    <dgm:cxn modelId="{83EFAF80-4AD9-46EE-B285-46501BC9F477}" type="presParOf" srcId="{1387F1EE-C38F-4CE1-9456-A6F3B9EEC10E}" destId="{4C052870-9517-4CF2-A9F8-52275B590D1F}"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DCDEBFE-6AD6-4B87-8AF9-764B90C80CAA}"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68734C81-CAAB-4096-8D0D-666B015D05F0}">
      <dgm:prSet/>
      <dgm:spPr/>
      <dgm:t>
        <a:bodyPr/>
        <a:lstStyle/>
        <a:p>
          <a:r>
            <a:rPr lang="en-US" b="1" dirty="0"/>
            <a:t>Reliability and Validity</a:t>
          </a:r>
          <a:endParaRPr lang="en-US" dirty="0"/>
        </a:p>
      </dgm:t>
    </dgm:pt>
    <dgm:pt modelId="{C451ACD6-9D9D-4148-9DA3-C26ED847812B}" type="parTrans" cxnId="{54E0E2B6-8A8C-439C-BFAA-6950C1D4E0D6}">
      <dgm:prSet/>
      <dgm:spPr/>
      <dgm:t>
        <a:bodyPr/>
        <a:lstStyle/>
        <a:p>
          <a:endParaRPr lang="en-US"/>
        </a:p>
      </dgm:t>
    </dgm:pt>
    <dgm:pt modelId="{CE9CCFC8-58B5-4E7D-B71D-5C3038F85E5C}" type="sibTrans" cxnId="{54E0E2B6-8A8C-439C-BFAA-6950C1D4E0D6}">
      <dgm:prSet/>
      <dgm:spPr/>
      <dgm:t>
        <a:bodyPr/>
        <a:lstStyle/>
        <a:p>
          <a:endParaRPr lang="en-US"/>
        </a:p>
      </dgm:t>
    </dgm:pt>
    <dgm:pt modelId="{FDF0A774-F5F4-4918-B69B-AD2C967ACECD}">
      <dgm:prSet/>
      <dgm:spPr/>
      <dgm:t>
        <a:bodyPr/>
        <a:lstStyle/>
        <a:p>
          <a:pPr algn="just"/>
          <a:r>
            <a:rPr lang="en-US"/>
            <a:t>Credibility ensured by using peer-reviewed journals, verified reports, and industry/government sources.</a:t>
          </a:r>
        </a:p>
      </dgm:t>
    </dgm:pt>
    <dgm:pt modelId="{125FA9D7-FFEF-4845-BF4D-B6D6BD3C23E3}" type="parTrans" cxnId="{9BE64CA7-838D-4757-9AF7-7AD7B1ADE224}">
      <dgm:prSet/>
      <dgm:spPr/>
      <dgm:t>
        <a:bodyPr/>
        <a:lstStyle/>
        <a:p>
          <a:endParaRPr lang="en-US"/>
        </a:p>
      </dgm:t>
    </dgm:pt>
    <dgm:pt modelId="{9C56BBCA-6DE0-4628-BE92-0A7A182B5B27}" type="sibTrans" cxnId="{9BE64CA7-838D-4757-9AF7-7AD7B1ADE224}">
      <dgm:prSet/>
      <dgm:spPr/>
      <dgm:t>
        <a:bodyPr/>
        <a:lstStyle/>
        <a:p>
          <a:endParaRPr lang="en-US"/>
        </a:p>
      </dgm:t>
    </dgm:pt>
    <dgm:pt modelId="{24011118-49B9-4363-B172-7B90091EB9C6}">
      <dgm:prSet/>
      <dgm:spPr/>
      <dgm:t>
        <a:bodyPr/>
        <a:lstStyle/>
        <a:p>
          <a:pPr algn="just"/>
          <a:r>
            <a:rPr lang="en-US" dirty="0"/>
            <a:t>Triangulation of sources enhances validity and reduces bias (Crowther &amp; Lancaster, 2009).</a:t>
          </a:r>
        </a:p>
      </dgm:t>
    </dgm:pt>
    <dgm:pt modelId="{73FBD7F0-47B4-4E48-AD30-181D22B3EF86}" type="parTrans" cxnId="{286023A2-3D8B-48BF-8E58-E1D4F2DEA1DC}">
      <dgm:prSet/>
      <dgm:spPr/>
      <dgm:t>
        <a:bodyPr/>
        <a:lstStyle/>
        <a:p>
          <a:endParaRPr lang="en-US"/>
        </a:p>
      </dgm:t>
    </dgm:pt>
    <dgm:pt modelId="{148B0DE8-BCBD-4843-863C-77E30BD3305B}" type="sibTrans" cxnId="{286023A2-3D8B-48BF-8E58-E1D4F2DEA1DC}">
      <dgm:prSet/>
      <dgm:spPr/>
      <dgm:t>
        <a:bodyPr/>
        <a:lstStyle/>
        <a:p>
          <a:endParaRPr lang="en-US"/>
        </a:p>
      </dgm:t>
    </dgm:pt>
    <dgm:pt modelId="{3FFD2F0C-5E12-4E9C-B62A-B8512899BF84}">
      <dgm:prSet/>
      <dgm:spPr/>
      <dgm:t>
        <a:bodyPr/>
        <a:lstStyle/>
        <a:p>
          <a:pPr algn="just"/>
          <a:r>
            <a:rPr lang="en-US" dirty="0"/>
            <a:t>Theoretical frameworks guide interpretation for consistency with academic standards.</a:t>
          </a:r>
        </a:p>
      </dgm:t>
    </dgm:pt>
    <dgm:pt modelId="{A45A09D7-7544-40E6-B409-4BC0F5BC9873}" type="parTrans" cxnId="{0FEF8FC1-C47A-43B8-8B0A-ABBDCFEADFF6}">
      <dgm:prSet/>
      <dgm:spPr/>
      <dgm:t>
        <a:bodyPr/>
        <a:lstStyle/>
        <a:p>
          <a:endParaRPr lang="en-US"/>
        </a:p>
      </dgm:t>
    </dgm:pt>
    <dgm:pt modelId="{C3E264DB-5FD8-480E-BC86-E38658269381}" type="sibTrans" cxnId="{0FEF8FC1-C47A-43B8-8B0A-ABBDCFEADFF6}">
      <dgm:prSet/>
      <dgm:spPr/>
      <dgm:t>
        <a:bodyPr/>
        <a:lstStyle/>
        <a:p>
          <a:endParaRPr lang="en-US"/>
        </a:p>
      </dgm:t>
    </dgm:pt>
    <dgm:pt modelId="{16127EDB-E701-41DC-AADB-E6F26F96328D}">
      <dgm:prSet/>
      <dgm:spPr/>
      <dgm:t>
        <a:bodyPr/>
        <a:lstStyle/>
        <a:p>
          <a:pPr algn="just"/>
          <a:r>
            <a:rPr lang="en-US"/>
            <a:t>Careful source selection strengthens trustworthiness of findings.</a:t>
          </a:r>
        </a:p>
      </dgm:t>
    </dgm:pt>
    <dgm:pt modelId="{F8727207-270E-46EC-937B-126F0593D069}" type="parTrans" cxnId="{651EFB9F-2971-4368-B80B-FF00E0B96EF0}">
      <dgm:prSet/>
      <dgm:spPr/>
      <dgm:t>
        <a:bodyPr/>
        <a:lstStyle/>
        <a:p>
          <a:endParaRPr lang="en-US"/>
        </a:p>
      </dgm:t>
    </dgm:pt>
    <dgm:pt modelId="{376809CC-C58B-46E9-9C9C-70D34FFF78A9}" type="sibTrans" cxnId="{651EFB9F-2971-4368-B80B-FF00E0B96EF0}">
      <dgm:prSet/>
      <dgm:spPr/>
      <dgm:t>
        <a:bodyPr/>
        <a:lstStyle/>
        <a:p>
          <a:endParaRPr lang="en-US"/>
        </a:p>
      </dgm:t>
    </dgm:pt>
    <dgm:pt modelId="{9EB9CBFF-E710-4F15-84B0-9739210F61FC}">
      <dgm:prSet/>
      <dgm:spPr/>
      <dgm:t>
        <a:bodyPr/>
        <a:lstStyle/>
        <a:p>
          <a:pPr algn="just"/>
          <a:r>
            <a:rPr lang="en-US"/>
            <a:t>Secondary qualitative data may limit direct measurement but allows reliable insights.</a:t>
          </a:r>
        </a:p>
      </dgm:t>
    </dgm:pt>
    <dgm:pt modelId="{66F494AA-BF3E-4EC4-8230-2C01D32771EE}" type="parTrans" cxnId="{93F71B4C-8D4F-4FA1-8B87-666AD3FF6712}">
      <dgm:prSet/>
      <dgm:spPr/>
      <dgm:t>
        <a:bodyPr/>
        <a:lstStyle/>
        <a:p>
          <a:endParaRPr lang="en-US"/>
        </a:p>
      </dgm:t>
    </dgm:pt>
    <dgm:pt modelId="{06186A96-99AC-46B2-9C7E-5BF3FC39FB50}" type="sibTrans" cxnId="{93F71B4C-8D4F-4FA1-8B87-666AD3FF6712}">
      <dgm:prSet/>
      <dgm:spPr/>
      <dgm:t>
        <a:bodyPr/>
        <a:lstStyle/>
        <a:p>
          <a:endParaRPr lang="en-US"/>
        </a:p>
      </dgm:t>
    </dgm:pt>
    <dgm:pt modelId="{FAA902CD-FE84-4D04-8890-107796699227}">
      <dgm:prSet/>
      <dgm:spPr/>
      <dgm:t>
        <a:bodyPr/>
        <a:lstStyle/>
        <a:p>
          <a:pPr algn="just"/>
          <a:r>
            <a:rPr lang="en-US" dirty="0"/>
            <a:t>Ensures CSR-brand reputation findings are valid for practical decisions in retail (Souza-Monteiro &amp; Hooker, 2017).</a:t>
          </a:r>
        </a:p>
      </dgm:t>
    </dgm:pt>
    <dgm:pt modelId="{43EB502D-8C42-47B0-AB92-FEB5290093DF}" type="parTrans" cxnId="{E607F62A-7CA8-449E-932F-72DD4C2ECD18}">
      <dgm:prSet/>
      <dgm:spPr/>
      <dgm:t>
        <a:bodyPr/>
        <a:lstStyle/>
        <a:p>
          <a:endParaRPr lang="en-US"/>
        </a:p>
      </dgm:t>
    </dgm:pt>
    <dgm:pt modelId="{A6BB2023-0AA8-4FA9-8FDC-E23A29E5B773}" type="sibTrans" cxnId="{E607F62A-7CA8-449E-932F-72DD4C2ECD18}">
      <dgm:prSet/>
      <dgm:spPr/>
      <dgm:t>
        <a:bodyPr/>
        <a:lstStyle/>
        <a:p>
          <a:endParaRPr lang="en-US"/>
        </a:p>
      </dgm:t>
    </dgm:pt>
    <dgm:pt modelId="{93892ABA-DF5B-43F9-8600-C64EF62DF550}" type="pres">
      <dgm:prSet presAssocID="{1DCDEBFE-6AD6-4B87-8AF9-764B90C80CAA}" presName="linear" presStyleCnt="0">
        <dgm:presLayoutVars>
          <dgm:dir/>
          <dgm:animLvl val="lvl"/>
          <dgm:resizeHandles val="exact"/>
        </dgm:presLayoutVars>
      </dgm:prSet>
      <dgm:spPr/>
    </dgm:pt>
    <dgm:pt modelId="{14E67DE8-4936-42B4-B881-44ADF2DAE7B6}" type="pres">
      <dgm:prSet presAssocID="{68734C81-CAAB-4096-8D0D-666B015D05F0}" presName="parentLin" presStyleCnt="0"/>
      <dgm:spPr/>
    </dgm:pt>
    <dgm:pt modelId="{F8D114B3-8730-4E66-B0AC-E3221759EA59}" type="pres">
      <dgm:prSet presAssocID="{68734C81-CAAB-4096-8D0D-666B015D05F0}" presName="parentLeftMargin" presStyleLbl="node1" presStyleIdx="0" presStyleCnt="1"/>
      <dgm:spPr/>
    </dgm:pt>
    <dgm:pt modelId="{EA04EFB3-3ADD-4050-99B3-5C1411F26708}" type="pres">
      <dgm:prSet presAssocID="{68734C81-CAAB-4096-8D0D-666B015D05F0}" presName="parentText" presStyleLbl="node1" presStyleIdx="0" presStyleCnt="1">
        <dgm:presLayoutVars>
          <dgm:chMax val="0"/>
          <dgm:bulletEnabled val="1"/>
        </dgm:presLayoutVars>
      </dgm:prSet>
      <dgm:spPr/>
    </dgm:pt>
    <dgm:pt modelId="{AE1A5C6C-0CC1-4272-92E7-384B7C0F5AA8}" type="pres">
      <dgm:prSet presAssocID="{68734C81-CAAB-4096-8D0D-666B015D05F0}" presName="negativeSpace" presStyleCnt="0"/>
      <dgm:spPr/>
    </dgm:pt>
    <dgm:pt modelId="{8F34A959-5666-4D48-B636-0EB5887FE037}" type="pres">
      <dgm:prSet presAssocID="{68734C81-CAAB-4096-8D0D-666B015D05F0}" presName="childText" presStyleLbl="conFgAcc1" presStyleIdx="0" presStyleCnt="1">
        <dgm:presLayoutVars>
          <dgm:bulletEnabled val="1"/>
        </dgm:presLayoutVars>
      </dgm:prSet>
      <dgm:spPr/>
    </dgm:pt>
  </dgm:ptLst>
  <dgm:cxnLst>
    <dgm:cxn modelId="{915D361D-DF09-4868-9D0C-AF4E6285EA72}" type="presOf" srcId="{FAA902CD-FE84-4D04-8890-107796699227}" destId="{8F34A959-5666-4D48-B636-0EB5887FE037}" srcOrd="0" destOrd="5" presId="urn:microsoft.com/office/officeart/2005/8/layout/list1"/>
    <dgm:cxn modelId="{9BEF311E-E787-4177-9CC3-218466242A0A}" type="presOf" srcId="{3FFD2F0C-5E12-4E9C-B62A-B8512899BF84}" destId="{8F34A959-5666-4D48-B636-0EB5887FE037}" srcOrd="0" destOrd="2" presId="urn:microsoft.com/office/officeart/2005/8/layout/list1"/>
    <dgm:cxn modelId="{E607F62A-7CA8-449E-932F-72DD4C2ECD18}" srcId="{68734C81-CAAB-4096-8D0D-666B015D05F0}" destId="{FAA902CD-FE84-4D04-8890-107796699227}" srcOrd="5" destOrd="0" parTransId="{43EB502D-8C42-47B0-AB92-FEB5290093DF}" sibTransId="{A6BB2023-0AA8-4FA9-8FDC-E23A29E5B773}"/>
    <dgm:cxn modelId="{D28A5735-E0C5-48DF-8C74-EECF5714D7AD}" type="presOf" srcId="{FDF0A774-F5F4-4918-B69B-AD2C967ACECD}" destId="{8F34A959-5666-4D48-B636-0EB5887FE037}" srcOrd="0" destOrd="0" presId="urn:microsoft.com/office/officeart/2005/8/layout/list1"/>
    <dgm:cxn modelId="{93F71B4C-8D4F-4FA1-8B87-666AD3FF6712}" srcId="{68734C81-CAAB-4096-8D0D-666B015D05F0}" destId="{9EB9CBFF-E710-4F15-84B0-9739210F61FC}" srcOrd="4" destOrd="0" parTransId="{66F494AA-BF3E-4EC4-8230-2C01D32771EE}" sibTransId="{06186A96-99AC-46B2-9C7E-5BF3FC39FB50}"/>
    <dgm:cxn modelId="{B0DCE76E-664C-45CA-90FB-3CE890AFB29B}" type="presOf" srcId="{16127EDB-E701-41DC-AADB-E6F26F96328D}" destId="{8F34A959-5666-4D48-B636-0EB5887FE037}" srcOrd="0" destOrd="3" presId="urn:microsoft.com/office/officeart/2005/8/layout/list1"/>
    <dgm:cxn modelId="{A5E9CD97-F63F-4AED-ACF3-1236AC6A5607}" type="presOf" srcId="{24011118-49B9-4363-B172-7B90091EB9C6}" destId="{8F34A959-5666-4D48-B636-0EB5887FE037}" srcOrd="0" destOrd="1" presId="urn:microsoft.com/office/officeart/2005/8/layout/list1"/>
    <dgm:cxn modelId="{1DCD949E-2A4E-4DAB-8718-BB3837373F17}" type="presOf" srcId="{68734C81-CAAB-4096-8D0D-666B015D05F0}" destId="{F8D114B3-8730-4E66-B0AC-E3221759EA59}" srcOrd="0" destOrd="0" presId="urn:microsoft.com/office/officeart/2005/8/layout/list1"/>
    <dgm:cxn modelId="{651EFB9F-2971-4368-B80B-FF00E0B96EF0}" srcId="{68734C81-CAAB-4096-8D0D-666B015D05F0}" destId="{16127EDB-E701-41DC-AADB-E6F26F96328D}" srcOrd="3" destOrd="0" parTransId="{F8727207-270E-46EC-937B-126F0593D069}" sibTransId="{376809CC-C58B-46E9-9C9C-70D34FFF78A9}"/>
    <dgm:cxn modelId="{286023A2-3D8B-48BF-8E58-E1D4F2DEA1DC}" srcId="{68734C81-CAAB-4096-8D0D-666B015D05F0}" destId="{24011118-49B9-4363-B172-7B90091EB9C6}" srcOrd="1" destOrd="0" parTransId="{73FBD7F0-47B4-4E48-AD30-181D22B3EF86}" sibTransId="{148B0DE8-BCBD-4843-863C-77E30BD3305B}"/>
    <dgm:cxn modelId="{9BE64CA7-838D-4757-9AF7-7AD7B1ADE224}" srcId="{68734C81-CAAB-4096-8D0D-666B015D05F0}" destId="{FDF0A774-F5F4-4918-B69B-AD2C967ACECD}" srcOrd="0" destOrd="0" parTransId="{125FA9D7-FFEF-4845-BF4D-B6D6BD3C23E3}" sibTransId="{9C56BBCA-6DE0-4628-BE92-0A7A182B5B27}"/>
    <dgm:cxn modelId="{54E0E2B6-8A8C-439C-BFAA-6950C1D4E0D6}" srcId="{1DCDEBFE-6AD6-4B87-8AF9-764B90C80CAA}" destId="{68734C81-CAAB-4096-8D0D-666B015D05F0}" srcOrd="0" destOrd="0" parTransId="{C451ACD6-9D9D-4148-9DA3-C26ED847812B}" sibTransId="{CE9CCFC8-58B5-4E7D-B71D-5C3038F85E5C}"/>
    <dgm:cxn modelId="{894A07B7-B07C-4FB6-A982-04FC711A528F}" type="presOf" srcId="{68734C81-CAAB-4096-8D0D-666B015D05F0}" destId="{EA04EFB3-3ADD-4050-99B3-5C1411F26708}" srcOrd="1" destOrd="0" presId="urn:microsoft.com/office/officeart/2005/8/layout/list1"/>
    <dgm:cxn modelId="{0FEF8FC1-C47A-43B8-8B0A-ABBDCFEADFF6}" srcId="{68734C81-CAAB-4096-8D0D-666B015D05F0}" destId="{3FFD2F0C-5E12-4E9C-B62A-B8512899BF84}" srcOrd="2" destOrd="0" parTransId="{A45A09D7-7544-40E6-B409-4BC0F5BC9873}" sibTransId="{C3E264DB-5FD8-480E-BC86-E38658269381}"/>
    <dgm:cxn modelId="{99990BE8-DA9E-429D-8ADC-662C19143EA1}" type="presOf" srcId="{1DCDEBFE-6AD6-4B87-8AF9-764B90C80CAA}" destId="{93892ABA-DF5B-43F9-8600-C64EF62DF550}" srcOrd="0" destOrd="0" presId="urn:microsoft.com/office/officeart/2005/8/layout/list1"/>
    <dgm:cxn modelId="{992F56F5-7420-46D3-9AB8-1247D56B9C1E}" type="presOf" srcId="{9EB9CBFF-E710-4F15-84B0-9739210F61FC}" destId="{8F34A959-5666-4D48-B636-0EB5887FE037}" srcOrd="0" destOrd="4" presId="urn:microsoft.com/office/officeart/2005/8/layout/list1"/>
    <dgm:cxn modelId="{F671A63A-CAE3-4CA4-89BD-2C201F469D32}" type="presParOf" srcId="{93892ABA-DF5B-43F9-8600-C64EF62DF550}" destId="{14E67DE8-4936-42B4-B881-44ADF2DAE7B6}" srcOrd="0" destOrd="0" presId="urn:microsoft.com/office/officeart/2005/8/layout/list1"/>
    <dgm:cxn modelId="{F06D38BB-57E8-46FB-BF49-668431A09917}" type="presParOf" srcId="{14E67DE8-4936-42B4-B881-44ADF2DAE7B6}" destId="{F8D114B3-8730-4E66-B0AC-E3221759EA59}" srcOrd="0" destOrd="0" presId="urn:microsoft.com/office/officeart/2005/8/layout/list1"/>
    <dgm:cxn modelId="{29F59BD7-0AF9-4073-B6A6-77188A01AF7D}" type="presParOf" srcId="{14E67DE8-4936-42B4-B881-44ADF2DAE7B6}" destId="{EA04EFB3-3ADD-4050-99B3-5C1411F26708}" srcOrd="1" destOrd="0" presId="urn:microsoft.com/office/officeart/2005/8/layout/list1"/>
    <dgm:cxn modelId="{22D3EF54-510A-48B8-84D1-98FE573C99D4}" type="presParOf" srcId="{93892ABA-DF5B-43F9-8600-C64EF62DF550}" destId="{AE1A5C6C-0CC1-4272-92E7-384B7C0F5AA8}" srcOrd="1" destOrd="0" presId="urn:microsoft.com/office/officeart/2005/8/layout/list1"/>
    <dgm:cxn modelId="{21C779A9-864E-4700-AF95-AB6EE27D0931}" type="presParOf" srcId="{93892ABA-DF5B-43F9-8600-C64EF62DF550}" destId="{8F34A959-5666-4D48-B636-0EB5887FE037}"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7DCDCA1-E399-4A2D-9947-D189DC4187EF}"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C5B2EF11-39AD-41F6-85DB-52BDFC1D7D89}">
      <dgm:prSet/>
      <dgm:spPr/>
      <dgm:t>
        <a:bodyPr/>
        <a:lstStyle/>
        <a:p>
          <a:r>
            <a:rPr lang="en-US" b="1" dirty="0"/>
            <a:t>Methodological Limitations</a:t>
          </a:r>
          <a:endParaRPr lang="en-US" dirty="0"/>
        </a:p>
      </dgm:t>
    </dgm:pt>
    <dgm:pt modelId="{76ADDFA3-0DFF-4749-B253-9C9109215A21}" type="parTrans" cxnId="{09ECB8CC-F930-4BCB-98F5-58802C5A078B}">
      <dgm:prSet/>
      <dgm:spPr/>
      <dgm:t>
        <a:bodyPr/>
        <a:lstStyle/>
        <a:p>
          <a:endParaRPr lang="en-US"/>
        </a:p>
      </dgm:t>
    </dgm:pt>
    <dgm:pt modelId="{F8A0A3B7-2FFF-421B-B2CC-98528A9AF706}" type="sibTrans" cxnId="{09ECB8CC-F930-4BCB-98F5-58802C5A078B}">
      <dgm:prSet/>
      <dgm:spPr/>
      <dgm:t>
        <a:bodyPr/>
        <a:lstStyle/>
        <a:p>
          <a:endParaRPr lang="en-US"/>
        </a:p>
      </dgm:t>
    </dgm:pt>
    <dgm:pt modelId="{B28EAAF3-C150-4E3C-B5BA-49F25B5700B4}">
      <dgm:prSet/>
      <dgm:spPr/>
      <dgm:t>
        <a:bodyPr/>
        <a:lstStyle/>
        <a:p>
          <a:pPr algn="just"/>
          <a:r>
            <a:rPr lang="en-US"/>
            <a:t>Secondary data restricts control over quality, depth, and specificity of information.</a:t>
          </a:r>
        </a:p>
      </dgm:t>
    </dgm:pt>
    <dgm:pt modelId="{16E63868-5AD1-400A-9EA4-CCA8EC7BD3CC}" type="parTrans" cxnId="{FF78A4CA-6C4F-4507-8022-329033C46891}">
      <dgm:prSet/>
      <dgm:spPr/>
      <dgm:t>
        <a:bodyPr/>
        <a:lstStyle/>
        <a:p>
          <a:endParaRPr lang="en-US"/>
        </a:p>
      </dgm:t>
    </dgm:pt>
    <dgm:pt modelId="{BAE4FEF9-9B05-4934-AF2E-B8D078257482}" type="sibTrans" cxnId="{FF78A4CA-6C4F-4507-8022-329033C46891}">
      <dgm:prSet/>
      <dgm:spPr/>
      <dgm:t>
        <a:bodyPr/>
        <a:lstStyle/>
        <a:p>
          <a:endParaRPr lang="en-US"/>
        </a:p>
      </dgm:t>
    </dgm:pt>
    <dgm:pt modelId="{0A240E2F-579D-4FCC-B0E8-08A010CE6CF6}">
      <dgm:prSet/>
      <dgm:spPr/>
      <dgm:t>
        <a:bodyPr/>
        <a:lstStyle/>
        <a:p>
          <a:pPr algn="just"/>
          <a:r>
            <a:rPr lang="en-US" dirty="0"/>
            <a:t>Possible inconsistencies or missing data for smaller or regional retailers.</a:t>
          </a:r>
        </a:p>
      </dgm:t>
    </dgm:pt>
    <dgm:pt modelId="{CB23193F-BA38-47A1-9122-B3A90127A8EC}" type="parTrans" cxnId="{91A74917-0D9E-4E7B-BEF2-D96D6B089419}">
      <dgm:prSet/>
      <dgm:spPr/>
      <dgm:t>
        <a:bodyPr/>
        <a:lstStyle/>
        <a:p>
          <a:endParaRPr lang="en-US"/>
        </a:p>
      </dgm:t>
    </dgm:pt>
    <dgm:pt modelId="{262C4800-33CB-408B-8D99-0703090BECD9}" type="sibTrans" cxnId="{91A74917-0D9E-4E7B-BEF2-D96D6B089419}">
      <dgm:prSet/>
      <dgm:spPr/>
      <dgm:t>
        <a:bodyPr/>
        <a:lstStyle/>
        <a:p>
          <a:endParaRPr lang="en-US"/>
        </a:p>
      </dgm:t>
    </dgm:pt>
    <dgm:pt modelId="{793DC071-6647-4B9C-A2A3-C81C60E99836}">
      <dgm:prSet/>
      <dgm:spPr/>
      <dgm:t>
        <a:bodyPr/>
        <a:lstStyle/>
        <a:p>
          <a:pPr algn="just"/>
          <a:r>
            <a:rPr lang="en-US" dirty="0"/>
            <a:t>Lack of primary consumer perspectives limits nuanced understanding (Cooper &amp; Schindler, 2014).</a:t>
          </a:r>
        </a:p>
      </dgm:t>
    </dgm:pt>
    <dgm:pt modelId="{C2D4AFBE-48D6-4837-9502-1ECB6B293649}" type="parTrans" cxnId="{EEF5A803-9A53-460F-885E-F1C824C3F8D7}">
      <dgm:prSet/>
      <dgm:spPr/>
      <dgm:t>
        <a:bodyPr/>
        <a:lstStyle/>
        <a:p>
          <a:endParaRPr lang="en-US"/>
        </a:p>
      </dgm:t>
    </dgm:pt>
    <dgm:pt modelId="{AD988282-01D4-4F2E-A1BA-B26783AA3AED}" type="sibTrans" cxnId="{EEF5A803-9A53-460F-885E-F1C824C3F8D7}">
      <dgm:prSet/>
      <dgm:spPr/>
      <dgm:t>
        <a:bodyPr/>
        <a:lstStyle/>
        <a:p>
          <a:endParaRPr lang="en-US"/>
        </a:p>
      </dgm:t>
    </dgm:pt>
    <dgm:pt modelId="{63B7E2A3-30B5-4142-B982-568E5A6144DA}">
      <dgm:prSet/>
      <dgm:spPr/>
      <dgm:t>
        <a:bodyPr/>
        <a:lstStyle/>
        <a:p>
          <a:pPr algn="just"/>
          <a:r>
            <a:rPr lang="en-US"/>
            <a:t>Cannot fully answer all research questions due to pre-collected data.</a:t>
          </a:r>
        </a:p>
      </dgm:t>
    </dgm:pt>
    <dgm:pt modelId="{58A7734E-B254-4600-B6D1-CF25F0B7ECA7}" type="parTrans" cxnId="{02075809-0E97-4D5D-B5C2-1CB98B2D8B4D}">
      <dgm:prSet/>
      <dgm:spPr/>
      <dgm:t>
        <a:bodyPr/>
        <a:lstStyle/>
        <a:p>
          <a:endParaRPr lang="en-US"/>
        </a:p>
      </dgm:t>
    </dgm:pt>
    <dgm:pt modelId="{F9FE0DC1-E62A-43A9-99C9-CB0E9CF91EF1}" type="sibTrans" cxnId="{02075809-0E97-4D5D-B5C2-1CB98B2D8B4D}">
      <dgm:prSet/>
      <dgm:spPr/>
      <dgm:t>
        <a:bodyPr/>
        <a:lstStyle/>
        <a:p>
          <a:endParaRPr lang="en-US"/>
        </a:p>
      </dgm:t>
    </dgm:pt>
    <dgm:pt modelId="{BC2016AD-D408-4227-AECA-7F510E7838EB}">
      <dgm:prSet/>
      <dgm:spPr/>
      <dgm:t>
        <a:bodyPr/>
        <a:lstStyle/>
        <a:p>
          <a:pPr algn="just"/>
          <a:r>
            <a:rPr lang="en-US"/>
            <a:t>Despite limitations, useful for trend analysis, theoretical application, and comparative insights.</a:t>
          </a:r>
        </a:p>
      </dgm:t>
    </dgm:pt>
    <dgm:pt modelId="{D2510BCA-475F-40FC-96C0-593A7717FEAF}" type="parTrans" cxnId="{0F1915BB-1A72-43E8-8E53-8BE0400CBC4F}">
      <dgm:prSet/>
      <dgm:spPr/>
      <dgm:t>
        <a:bodyPr/>
        <a:lstStyle/>
        <a:p>
          <a:endParaRPr lang="en-US"/>
        </a:p>
      </dgm:t>
    </dgm:pt>
    <dgm:pt modelId="{C42D52C7-E9D3-4FD9-A66D-8882F0FAA4CB}" type="sibTrans" cxnId="{0F1915BB-1A72-43E8-8E53-8BE0400CBC4F}">
      <dgm:prSet/>
      <dgm:spPr/>
      <dgm:t>
        <a:bodyPr/>
        <a:lstStyle/>
        <a:p>
          <a:endParaRPr lang="en-US"/>
        </a:p>
      </dgm:t>
    </dgm:pt>
    <dgm:pt modelId="{E3A16A4B-F384-435E-A1F4-C707FC6287BA}">
      <dgm:prSet/>
      <dgm:spPr/>
      <dgm:t>
        <a:bodyPr/>
        <a:lstStyle/>
        <a:p>
          <a:pPr algn="just"/>
          <a:r>
            <a:rPr lang="en-US" dirty="0"/>
            <a:t>Careful source selection and rigorous analysis can still provide meaningful CSR impact findings (Dal Mas et al., 2022).</a:t>
          </a:r>
        </a:p>
      </dgm:t>
    </dgm:pt>
    <dgm:pt modelId="{DE7B95AC-B8C0-47DC-9A71-0E54E0F269FB}" type="parTrans" cxnId="{FFDAF77A-CD2C-4D8A-A6E5-74AB144BA9CD}">
      <dgm:prSet/>
      <dgm:spPr/>
      <dgm:t>
        <a:bodyPr/>
        <a:lstStyle/>
        <a:p>
          <a:endParaRPr lang="en-US"/>
        </a:p>
      </dgm:t>
    </dgm:pt>
    <dgm:pt modelId="{51E78608-1DE2-4C3E-9242-07FBF087ADF4}" type="sibTrans" cxnId="{FFDAF77A-CD2C-4D8A-A6E5-74AB144BA9CD}">
      <dgm:prSet/>
      <dgm:spPr/>
      <dgm:t>
        <a:bodyPr/>
        <a:lstStyle/>
        <a:p>
          <a:endParaRPr lang="en-US"/>
        </a:p>
      </dgm:t>
    </dgm:pt>
    <dgm:pt modelId="{5674B056-21ED-4A6C-A06D-7C76ADA7C84B}" type="pres">
      <dgm:prSet presAssocID="{27DCDCA1-E399-4A2D-9947-D189DC4187EF}" presName="linear" presStyleCnt="0">
        <dgm:presLayoutVars>
          <dgm:dir/>
          <dgm:animLvl val="lvl"/>
          <dgm:resizeHandles val="exact"/>
        </dgm:presLayoutVars>
      </dgm:prSet>
      <dgm:spPr/>
    </dgm:pt>
    <dgm:pt modelId="{3FC2C06A-3D24-4E1C-B932-E7E04A64916D}" type="pres">
      <dgm:prSet presAssocID="{C5B2EF11-39AD-41F6-85DB-52BDFC1D7D89}" presName="parentLin" presStyleCnt="0"/>
      <dgm:spPr/>
    </dgm:pt>
    <dgm:pt modelId="{7EA6C678-6E08-48ED-8824-EDC6AFEEC49E}" type="pres">
      <dgm:prSet presAssocID="{C5B2EF11-39AD-41F6-85DB-52BDFC1D7D89}" presName="parentLeftMargin" presStyleLbl="node1" presStyleIdx="0" presStyleCnt="1"/>
      <dgm:spPr/>
    </dgm:pt>
    <dgm:pt modelId="{2A43243E-B602-45B4-83CA-C8D8EA901696}" type="pres">
      <dgm:prSet presAssocID="{C5B2EF11-39AD-41F6-85DB-52BDFC1D7D89}" presName="parentText" presStyleLbl="node1" presStyleIdx="0" presStyleCnt="1">
        <dgm:presLayoutVars>
          <dgm:chMax val="0"/>
          <dgm:bulletEnabled val="1"/>
        </dgm:presLayoutVars>
      </dgm:prSet>
      <dgm:spPr/>
    </dgm:pt>
    <dgm:pt modelId="{D16C3FF1-6A58-400F-90C9-C1D66FB99EE9}" type="pres">
      <dgm:prSet presAssocID="{C5B2EF11-39AD-41F6-85DB-52BDFC1D7D89}" presName="negativeSpace" presStyleCnt="0"/>
      <dgm:spPr/>
    </dgm:pt>
    <dgm:pt modelId="{37EB46FD-3110-44B5-9E7E-D8E983C86AE1}" type="pres">
      <dgm:prSet presAssocID="{C5B2EF11-39AD-41F6-85DB-52BDFC1D7D89}" presName="childText" presStyleLbl="conFgAcc1" presStyleIdx="0" presStyleCnt="1">
        <dgm:presLayoutVars>
          <dgm:bulletEnabled val="1"/>
        </dgm:presLayoutVars>
      </dgm:prSet>
      <dgm:spPr/>
    </dgm:pt>
  </dgm:ptLst>
  <dgm:cxnLst>
    <dgm:cxn modelId="{EEF5A803-9A53-460F-885E-F1C824C3F8D7}" srcId="{C5B2EF11-39AD-41F6-85DB-52BDFC1D7D89}" destId="{793DC071-6647-4B9C-A2A3-C81C60E99836}" srcOrd="2" destOrd="0" parTransId="{C2D4AFBE-48D6-4837-9502-1ECB6B293649}" sibTransId="{AD988282-01D4-4F2E-A1BA-B26783AA3AED}"/>
    <dgm:cxn modelId="{02075809-0E97-4D5D-B5C2-1CB98B2D8B4D}" srcId="{C5B2EF11-39AD-41F6-85DB-52BDFC1D7D89}" destId="{63B7E2A3-30B5-4142-B982-568E5A6144DA}" srcOrd="3" destOrd="0" parTransId="{58A7734E-B254-4600-B6D1-CF25F0B7ECA7}" sibTransId="{F9FE0DC1-E62A-43A9-99C9-CB0E9CF91EF1}"/>
    <dgm:cxn modelId="{91A74917-0D9E-4E7B-BEF2-D96D6B089419}" srcId="{C5B2EF11-39AD-41F6-85DB-52BDFC1D7D89}" destId="{0A240E2F-579D-4FCC-B0E8-08A010CE6CF6}" srcOrd="1" destOrd="0" parTransId="{CB23193F-BA38-47A1-9122-B3A90127A8EC}" sibTransId="{262C4800-33CB-408B-8D99-0703090BECD9}"/>
    <dgm:cxn modelId="{7C379C2E-2B26-47E5-A329-9C65ACBA3DC4}" type="presOf" srcId="{0A240E2F-579D-4FCC-B0E8-08A010CE6CF6}" destId="{37EB46FD-3110-44B5-9E7E-D8E983C86AE1}" srcOrd="0" destOrd="1" presId="urn:microsoft.com/office/officeart/2005/8/layout/list1"/>
    <dgm:cxn modelId="{767CCE62-CD8D-4F9F-9E6F-2EC27AC3421E}" type="presOf" srcId="{BC2016AD-D408-4227-AECA-7F510E7838EB}" destId="{37EB46FD-3110-44B5-9E7E-D8E983C86AE1}" srcOrd="0" destOrd="4" presId="urn:microsoft.com/office/officeart/2005/8/layout/list1"/>
    <dgm:cxn modelId="{690C8645-7CD0-438D-AF5D-C73267623FD7}" type="presOf" srcId="{793DC071-6647-4B9C-A2A3-C81C60E99836}" destId="{37EB46FD-3110-44B5-9E7E-D8E983C86AE1}" srcOrd="0" destOrd="2" presId="urn:microsoft.com/office/officeart/2005/8/layout/list1"/>
    <dgm:cxn modelId="{4E859547-544A-44F6-82B4-44EA06C0B988}" type="presOf" srcId="{E3A16A4B-F384-435E-A1F4-C707FC6287BA}" destId="{37EB46FD-3110-44B5-9E7E-D8E983C86AE1}" srcOrd="0" destOrd="5" presId="urn:microsoft.com/office/officeart/2005/8/layout/list1"/>
    <dgm:cxn modelId="{047D4348-FC2F-4873-B95C-CF869D13D918}" type="presOf" srcId="{C5B2EF11-39AD-41F6-85DB-52BDFC1D7D89}" destId="{7EA6C678-6E08-48ED-8824-EDC6AFEEC49E}" srcOrd="0" destOrd="0" presId="urn:microsoft.com/office/officeart/2005/8/layout/list1"/>
    <dgm:cxn modelId="{FFDAF77A-CD2C-4D8A-A6E5-74AB144BA9CD}" srcId="{C5B2EF11-39AD-41F6-85DB-52BDFC1D7D89}" destId="{E3A16A4B-F384-435E-A1F4-C707FC6287BA}" srcOrd="5" destOrd="0" parTransId="{DE7B95AC-B8C0-47DC-9A71-0E54E0F269FB}" sibTransId="{51E78608-1DE2-4C3E-9242-07FBF087ADF4}"/>
    <dgm:cxn modelId="{BE7FAA7B-0CF8-40F1-B589-FE8BC843632D}" type="presOf" srcId="{B28EAAF3-C150-4E3C-B5BA-49F25B5700B4}" destId="{37EB46FD-3110-44B5-9E7E-D8E983C86AE1}" srcOrd="0" destOrd="0" presId="urn:microsoft.com/office/officeart/2005/8/layout/list1"/>
    <dgm:cxn modelId="{0F1915BB-1A72-43E8-8E53-8BE0400CBC4F}" srcId="{C5B2EF11-39AD-41F6-85DB-52BDFC1D7D89}" destId="{BC2016AD-D408-4227-AECA-7F510E7838EB}" srcOrd="4" destOrd="0" parTransId="{D2510BCA-475F-40FC-96C0-593A7717FEAF}" sibTransId="{C42D52C7-E9D3-4FD9-A66D-8882F0FAA4CB}"/>
    <dgm:cxn modelId="{FF78A4CA-6C4F-4507-8022-329033C46891}" srcId="{C5B2EF11-39AD-41F6-85DB-52BDFC1D7D89}" destId="{B28EAAF3-C150-4E3C-B5BA-49F25B5700B4}" srcOrd="0" destOrd="0" parTransId="{16E63868-5AD1-400A-9EA4-CCA8EC7BD3CC}" sibTransId="{BAE4FEF9-9B05-4934-AF2E-B8D078257482}"/>
    <dgm:cxn modelId="{09ECB8CC-F930-4BCB-98F5-58802C5A078B}" srcId="{27DCDCA1-E399-4A2D-9947-D189DC4187EF}" destId="{C5B2EF11-39AD-41F6-85DB-52BDFC1D7D89}" srcOrd="0" destOrd="0" parTransId="{76ADDFA3-0DFF-4749-B253-9C9109215A21}" sibTransId="{F8A0A3B7-2FFF-421B-B2CC-98528A9AF706}"/>
    <dgm:cxn modelId="{5470B9E3-7EA4-4000-9BA1-000B6869F5DE}" type="presOf" srcId="{27DCDCA1-E399-4A2D-9947-D189DC4187EF}" destId="{5674B056-21ED-4A6C-A06D-7C76ADA7C84B}" srcOrd="0" destOrd="0" presId="urn:microsoft.com/office/officeart/2005/8/layout/list1"/>
    <dgm:cxn modelId="{4D4864E8-59B1-486B-9C03-93C30CB40FD8}" type="presOf" srcId="{C5B2EF11-39AD-41F6-85DB-52BDFC1D7D89}" destId="{2A43243E-B602-45B4-83CA-C8D8EA901696}" srcOrd="1" destOrd="0" presId="urn:microsoft.com/office/officeart/2005/8/layout/list1"/>
    <dgm:cxn modelId="{1DD56CFC-36DB-400B-A884-9335B67653FD}" type="presOf" srcId="{63B7E2A3-30B5-4142-B982-568E5A6144DA}" destId="{37EB46FD-3110-44B5-9E7E-D8E983C86AE1}" srcOrd="0" destOrd="3" presId="urn:microsoft.com/office/officeart/2005/8/layout/list1"/>
    <dgm:cxn modelId="{5396C473-1D22-41AE-B6FA-8813E6495289}" type="presParOf" srcId="{5674B056-21ED-4A6C-A06D-7C76ADA7C84B}" destId="{3FC2C06A-3D24-4E1C-B932-E7E04A64916D}" srcOrd="0" destOrd="0" presId="urn:microsoft.com/office/officeart/2005/8/layout/list1"/>
    <dgm:cxn modelId="{80E38DB9-5B64-4F01-A886-4DD65B5813D9}" type="presParOf" srcId="{3FC2C06A-3D24-4E1C-B932-E7E04A64916D}" destId="{7EA6C678-6E08-48ED-8824-EDC6AFEEC49E}" srcOrd="0" destOrd="0" presId="urn:microsoft.com/office/officeart/2005/8/layout/list1"/>
    <dgm:cxn modelId="{84E293D9-BE45-4509-93EC-CAB695CFBE06}" type="presParOf" srcId="{3FC2C06A-3D24-4E1C-B932-E7E04A64916D}" destId="{2A43243E-B602-45B4-83CA-C8D8EA901696}" srcOrd="1" destOrd="0" presId="urn:microsoft.com/office/officeart/2005/8/layout/list1"/>
    <dgm:cxn modelId="{9D3E72D6-C5C8-483F-908F-18B61D21E5DF}" type="presParOf" srcId="{5674B056-21ED-4A6C-A06D-7C76ADA7C84B}" destId="{D16C3FF1-6A58-400F-90C9-C1D66FB99EE9}" srcOrd="1" destOrd="0" presId="urn:microsoft.com/office/officeart/2005/8/layout/list1"/>
    <dgm:cxn modelId="{1F83996A-12A4-4872-AB3F-3867853F84E5}" type="presParOf" srcId="{5674B056-21ED-4A6C-A06D-7C76ADA7C84B}" destId="{37EB46FD-3110-44B5-9E7E-D8E983C86AE1}"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F1F06B3-8FC6-4005-91EA-0F6CCD2ECE1F}" type="doc">
      <dgm:prSet loTypeId="urn:microsoft.com/office/officeart/2005/8/layout/chevron2" loCatId="list" qsTypeId="urn:microsoft.com/office/officeart/2005/8/quickstyle/simple1" qsCatId="simple" csTypeId="urn:microsoft.com/office/officeart/2005/8/colors/accent1_2" csCatId="accent1"/>
      <dgm:spPr/>
      <dgm:t>
        <a:bodyPr/>
        <a:lstStyle/>
        <a:p>
          <a:endParaRPr lang="en-US"/>
        </a:p>
      </dgm:t>
    </dgm:pt>
    <dgm:pt modelId="{B831528B-B054-4325-9362-2E9C3FB9F70E}">
      <dgm:prSet/>
      <dgm:spPr/>
      <dgm:t>
        <a:bodyPr/>
        <a:lstStyle/>
        <a:p>
          <a:r>
            <a:rPr lang="en-US" b="1"/>
            <a:t>Impact on Business Practices</a:t>
          </a:r>
          <a:endParaRPr lang="en-US"/>
        </a:p>
      </dgm:t>
    </dgm:pt>
    <dgm:pt modelId="{7A1EA805-9687-4B73-8319-2B42047C709C}" type="parTrans" cxnId="{B32CCC78-510E-4097-8AC1-FDA9169B2117}">
      <dgm:prSet/>
      <dgm:spPr/>
      <dgm:t>
        <a:bodyPr/>
        <a:lstStyle/>
        <a:p>
          <a:endParaRPr lang="en-US"/>
        </a:p>
      </dgm:t>
    </dgm:pt>
    <dgm:pt modelId="{5EC146FC-D8B9-4774-9633-265D5D62858E}" type="sibTrans" cxnId="{B32CCC78-510E-4097-8AC1-FDA9169B2117}">
      <dgm:prSet/>
      <dgm:spPr/>
      <dgm:t>
        <a:bodyPr/>
        <a:lstStyle/>
        <a:p>
          <a:endParaRPr lang="en-US"/>
        </a:p>
      </dgm:t>
    </dgm:pt>
    <dgm:pt modelId="{2A280C75-BF7A-43D9-B48C-181E773A4FED}">
      <dgm:prSet/>
      <dgm:spPr/>
      <dgm:t>
        <a:bodyPr/>
        <a:lstStyle/>
        <a:p>
          <a:r>
            <a:rPr lang="en-US" dirty="0"/>
            <a:t>CSR strategies influence brand reputation in UK retail (Wang et al., 2022).</a:t>
          </a:r>
        </a:p>
      </dgm:t>
    </dgm:pt>
    <dgm:pt modelId="{09386EF7-5BF0-40FF-9351-FEED0E610589}" type="parTrans" cxnId="{857C758B-FDE7-4E9F-AB04-232C9A9B4596}">
      <dgm:prSet/>
      <dgm:spPr/>
      <dgm:t>
        <a:bodyPr/>
        <a:lstStyle/>
        <a:p>
          <a:endParaRPr lang="en-US"/>
        </a:p>
      </dgm:t>
    </dgm:pt>
    <dgm:pt modelId="{4C453983-1BF8-47BC-B009-CD6D485ED374}" type="sibTrans" cxnId="{857C758B-FDE7-4E9F-AB04-232C9A9B4596}">
      <dgm:prSet/>
      <dgm:spPr/>
      <dgm:t>
        <a:bodyPr/>
        <a:lstStyle/>
        <a:p>
          <a:endParaRPr lang="en-US"/>
        </a:p>
      </dgm:t>
    </dgm:pt>
    <dgm:pt modelId="{8A4E918F-588A-473D-B300-078A98D68E17}">
      <dgm:prSet/>
      <dgm:spPr/>
      <dgm:t>
        <a:bodyPr/>
        <a:lstStyle/>
        <a:p>
          <a:r>
            <a:rPr lang="en-US"/>
            <a:t>Findings guide managers in designing CSR programs appealing to consumers.</a:t>
          </a:r>
        </a:p>
      </dgm:t>
    </dgm:pt>
    <dgm:pt modelId="{FA599EB2-89E1-442B-9973-445212E424B9}" type="parTrans" cxnId="{13FF5AA3-35F8-4543-BAB3-B55CD3D9E995}">
      <dgm:prSet/>
      <dgm:spPr/>
      <dgm:t>
        <a:bodyPr/>
        <a:lstStyle/>
        <a:p>
          <a:endParaRPr lang="en-US"/>
        </a:p>
      </dgm:t>
    </dgm:pt>
    <dgm:pt modelId="{0A137BA4-772D-4254-918E-82A9ADBDDA05}" type="sibTrans" cxnId="{13FF5AA3-35F8-4543-BAB3-B55CD3D9E995}">
      <dgm:prSet/>
      <dgm:spPr/>
      <dgm:t>
        <a:bodyPr/>
        <a:lstStyle/>
        <a:p>
          <a:endParaRPr lang="en-US"/>
        </a:p>
      </dgm:t>
    </dgm:pt>
    <dgm:pt modelId="{4CB79FBF-A034-4FC2-89F4-CC710E6DB143}">
      <dgm:prSet/>
      <dgm:spPr/>
      <dgm:t>
        <a:bodyPr/>
        <a:lstStyle/>
        <a:p>
          <a:r>
            <a:rPr lang="en-US" dirty="0"/>
            <a:t>Effective CSR can increase brand loyalty and enhance public perception.</a:t>
          </a:r>
        </a:p>
      </dgm:t>
    </dgm:pt>
    <dgm:pt modelId="{A089CBC5-F485-494C-B8B2-11D87DFF6DBE}" type="parTrans" cxnId="{C1EE8003-550C-4CEF-8829-117BFFCE38CC}">
      <dgm:prSet/>
      <dgm:spPr/>
      <dgm:t>
        <a:bodyPr/>
        <a:lstStyle/>
        <a:p>
          <a:endParaRPr lang="en-US"/>
        </a:p>
      </dgm:t>
    </dgm:pt>
    <dgm:pt modelId="{17A47BE8-C031-4D70-A2D3-291955433957}" type="sibTrans" cxnId="{C1EE8003-550C-4CEF-8829-117BFFCE38CC}">
      <dgm:prSet/>
      <dgm:spPr/>
      <dgm:t>
        <a:bodyPr/>
        <a:lstStyle/>
        <a:p>
          <a:endParaRPr lang="en-US"/>
        </a:p>
      </dgm:t>
    </dgm:pt>
    <dgm:pt modelId="{6190CF46-43B8-4A8C-B0AE-ECAE8793AB82}">
      <dgm:prSet/>
      <dgm:spPr/>
      <dgm:t>
        <a:bodyPr/>
        <a:lstStyle/>
        <a:p>
          <a:r>
            <a:rPr lang="en-US"/>
            <a:t>Retailers can strategically allocate resources and integrate ethical practices.</a:t>
          </a:r>
        </a:p>
      </dgm:t>
    </dgm:pt>
    <dgm:pt modelId="{6DCDDFE4-1E7E-477E-8E9D-9FA4CA1FCD16}" type="parTrans" cxnId="{32B036F5-D09D-4DE7-9A6E-9C3277CFA0BC}">
      <dgm:prSet/>
      <dgm:spPr/>
      <dgm:t>
        <a:bodyPr/>
        <a:lstStyle/>
        <a:p>
          <a:endParaRPr lang="en-US"/>
        </a:p>
      </dgm:t>
    </dgm:pt>
    <dgm:pt modelId="{588FFF0A-7D66-4B4E-AB21-8F4E22FC3B25}" type="sibTrans" cxnId="{32B036F5-D09D-4DE7-9A6E-9C3277CFA0BC}">
      <dgm:prSet/>
      <dgm:spPr/>
      <dgm:t>
        <a:bodyPr/>
        <a:lstStyle/>
        <a:p>
          <a:endParaRPr lang="en-US"/>
        </a:p>
      </dgm:t>
    </dgm:pt>
    <dgm:pt modelId="{740AC6B2-ABEA-4298-85D9-C073A844B8A7}">
      <dgm:prSet/>
      <dgm:spPr/>
      <dgm:t>
        <a:bodyPr/>
        <a:lstStyle/>
        <a:p>
          <a:r>
            <a:rPr lang="en-US"/>
            <a:t>Communication of social and environmental responsibilities is improved.</a:t>
          </a:r>
        </a:p>
      </dgm:t>
    </dgm:pt>
    <dgm:pt modelId="{9E1EE33F-F341-4525-8E7E-1DBD74B20A15}" type="parTrans" cxnId="{DCEBB193-B04F-416B-8C73-4FABBBB91C70}">
      <dgm:prSet/>
      <dgm:spPr/>
      <dgm:t>
        <a:bodyPr/>
        <a:lstStyle/>
        <a:p>
          <a:endParaRPr lang="en-US"/>
        </a:p>
      </dgm:t>
    </dgm:pt>
    <dgm:pt modelId="{86C82D9A-4330-45D0-9E77-185D025ABC60}" type="sibTrans" cxnId="{DCEBB193-B04F-416B-8C73-4FABBBB91C70}">
      <dgm:prSet/>
      <dgm:spPr/>
      <dgm:t>
        <a:bodyPr/>
        <a:lstStyle/>
        <a:p>
          <a:endParaRPr lang="en-US"/>
        </a:p>
      </dgm:t>
    </dgm:pt>
    <dgm:pt modelId="{C6D67B7B-AD71-4F97-86DD-36D699E63A9A}">
      <dgm:prSet/>
      <dgm:spPr/>
      <dgm:t>
        <a:bodyPr/>
        <a:lstStyle/>
        <a:p>
          <a:r>
            <a:rPr lang="en-US"/>
            <a:t>CSR is a strategic tool to boost brand recognition, competitive edge, and long-term customer engagement.</a:t>
          </a:r>
        </a:p>
      </dgm:t>
    </dgm:pt>
    <dgm:pt modelId="{173AB479-C117-4FA3-897D-2830144677CF}" type="parTrans" cxnId="{A1715CAD-A90E-4B52-940E-ACA2F5EA2035}">
      <dgm:prSet/>
      <dgm:spPr/>
      <dgm:t>
        <a:bodyPr/>
        <a:lstStyle/>
        <a:p>
          <a:endParaRPr lang="en-US"/>
        </a:p>
      </dgm:t>
    </dgm:pt>
    <dgm:pt modelId="{A66CAABC-9D2E-4CAF-B1B6-C95B4FD3B71B}" type="sibTrans" cxnId="{A1715CAD-A90E-4B52-940E-ACA2F5EA2035}">
      <dgm:prSet/>
      <dgm:spPr/>
      <dgm:t>
        <a:bodyPr/>
        <a:lstStyle/>
        <a:p>
          <a:endParaRPr lang="en-US"/>
        </a:p>
      </dgm:t>
    </dgm:pt>
    <dgm:pt modelId="{EB2C27A4-8282-4001-A59A-B31A14A0C422}" type="pres">
      <dgm:prSet presAssocID="{8F1F06B3-8FC6-4005-91EA-0F6CCD2ECE1F}" presName="linearFlow" presStyleCnt="0">
        <dgm:presLayoutVars>
          <dgm:dir/>
          <dgm:animLvl val="lvl"/>
          <dgm:resizeHandles val="exact"/>
        </dgm:presLayoutVars>
      </dgm:prSet>
      <dgm:spPr/>
    </dgm:pt>
    <dgm:pt modelId="{FCD06213-D2DD-4320-82AB-E3AC9A8704C4}" type="pres">
      <dgm:prSet presAssocID="{B831528B-B054-4325-9362-2E9C3FB9F70E}" presName="composite" presStyleCnt="0"/>
      <dgm:spPr/>
    </dgm:pt>
    <dgm:pt modelId="{6701BB29-BC38-4B4B-BBBE-3C82F921EF69}" type="pres">
      <dgm:prSet presAssocID="{B831528B-B054-4325-9362-2E9C3FB9F70E}" presName="parentText" presStyleLbl="alignNode1" presStyleIdx="0" presStyleCnt="1">
        <dgm:presLayoutVars>
          <dgm:chMax val="1"/>
          <dgm:bulletEnabled val="1"/>
        </dgm:presLayoutVars>
      </dgm:prSet>
      <dgm:spPr/>
    </dgm:pt>
    <dgm:pt modelId="{FD747CF1-C3E6-4929-B61C-C6F4B4A06DDE}" type="pres">
      <dgm:prSet presAssocID="{B831528B-B054-4325-9362-2E9C3FB9F70E}" presName="descendantText" presStyleLbl="alignAcc1" presStyleIdx="0" presStyleCnt="1">
        <dgm:presLayoutVars>
          <dgm:bulletEnabled val="1"/>
        </dgm:presLayoutVars>
      </dgm:prSet>
      <dgm:spPr/>
    </dgm:pt>
  </dgm:ptLst>
  <dgm:cxnLst>
    <dgm:cxn modelId="{5089F001-3F7F-4A26-9065-3A711345A58A}" type="presOf" srcId="{8A4E918F-588A-473D-B300-078A98D68E17}" destId="{FD747CF1-C3E6-4929-B61C-C6F4B4A06DDE}" srcOrd="0" destOrd="1" presId="urn:microsoft.com/office/officeart/2005/8/layout/chevron2"/>
    <dgm:cxn modelId="{C1EE8003-550C-4CEF-8829-117BFFCE38CC}" srcId="{B831528B-B054-4325-9362-2E9C3FB9F70E}" destId="{4CB79FBF-A034-4FC2-89F4-CC710E6DB143}" srcOrd="2" destOrd="0" parTransId="{A089CBC5-F485-494C-B8B2-11D87DFF6DBE}" sibTransId="{17A47BE8-C031-4D70-A2D3-291955433957}"/>
    <dgm:cxn modelId="{D63F674A-FE34-45AA-AF73-C0BAC6633009}" type="presOf" srcId="{4CB79FBF-A034-4FC2-89F4-CC710E6DB143}" destId="{FD747CF1-C3E6-4929-B61C-C6F4B4A06DDE}" srcOrd="0" destOrd="2" presId="urn:microsoft.com/office/officeart/2005/8/layout/chevron2"/>
    <dgm:cxn modelId="{0BD2FD54-9A26-42CB-B9FE-18D814455911}" type="presOf" srcId="{6190CF46-43B8-4A8C-B0AE-ECAE8793AB82}" destId="{FD747CF1-C3E6-4929-B61C-C6F4B4A06DDE}" srcOrd="0" destOrd="3" presId="urn:microsoft.com/office/officeart/2005/8/layout/chevron2"/>
    <dgm:cxn modelId="{B32CCC78-510E-4097-8AC1-FDA9169B2117}" srcId="{8F1F06B3-8FC6-4005-91EA-0F6CCD2ECE1F}" destId="{B831528B-B054-4325-9362-2E9C3FB9F70E}" srcOrd="0" destOrd="0" parTransId="{7A1EA805-9687-4B73-8319-2B42047C709C}" sibTransId="{5EC146FC-D8B9-4774-9633-265D5D62858E}"/>
    <dgm:cxn modelId="{1D3BA287-0211-4D4A-AB85-FC6184230AB1}" type="presOf" srcId="{740AC6B2-ABEA-4298-85D9-C073A844B8A7}" destId="{FD747CF1-C3E6-4929-B61C-C6F4B4A06DDE}" srcOrd="0" destOrd="4" presId="urn:microsoft.com/office/officeart/2005/8/layout/chevron2"/>
    <dgm:cxn modelId="{857C758B-FDE7-4E9F-AB04-232C9A9B4596}" srcId="{B831528B-B054-4325-9362-2E9C3FB9F70E}" destId="{2A280C75-BF7A-43D9-B48C-181E773A4FED}" srcOrd="0" destOrd="0" parTransId="{09386EF7-5BF0-40FF-9351-FEED0E610589}" sibTransId="{4C453983-1BF8-47BC-B009-CD6D485ED374}"/>
    <dgm:cxn modelId="{DCEBB193-B04F-416B-8C73-4FABBBB91C70}" srcId="{B831528B-B054-4325-9362-2E9C3FB9F70E}" destId="{740AC6B2-ABEA-4298-85D9-C073A844B8A7}" srcOrd="4" destOrd="0" parTransId="{9E1EE33F-F341-4525-8E7E-1DBD74B20A15}" sibTransId="{86C82D9A-4330-45D0-9E77-185D025ABC60}"/>
    <dgm:cxn modelId="{E5A0E79E-16B1-43B9-9D53-2EECDA7F07A0}" type="presOf" srcId="{C6D67B7B-AD71-4F97-86DD-36D699E63A9A}" destId="{FD747CF1-C3E6-4929-B61C-C6F4B4A06DDE}" srcOrd="0" destOrd="5" presId="urn:microsoft.com/office/officeart/2005/8/layout/chevron2"/>
    <dgm:cxn modelId="{13FF5AA3-35F8-4543-BAB3-B55CD3D9E995}" srcId="{B831528B-B054-4325-9362-2E9C3FB9F70E}" destId="{8A4E918F-588A-473D-B300-078A98D68E17}" srcOrd="1" destOrd="0" parTransId="{FA599EB2-89E1-442B-9973-445212E424B9}" sibTransId="{0A137BA4-772D-4254-918E-82A9ADBDDA05}"/>
    <dgm:cxn modelId="{A1715CAD-A90E-4B52-940E-ACA2F5EA2035}" srcId="{B831528B-B054-4325-9362-2E9C3FB9F70E}" destId="{C6D67B7B-AD71-4F97-86DD-36D699E63A9A}" srcOrd="5" destOrd="0" parTransId="{173AB479-C117-4FA3-897D-2830144677CF}" sibTransId="{A66CAABC-9D2E-4CAF-B1B6-C95B4FD3B71B}"/>
    <dgm:cxn modelId="{8ABBABBE-2E19-457C-98EB-C392FF1CD200}" type="presOf" srcId="{2A280C75-BF7A-43D9-B48C-181E773A4FED}" destId="{FD747CF1-C3E6-4929-B61C-C6F4B4A06DDE}" srcOrd="0" destOrd="0" presId="urn:microsoft.com/office/officeart/2005/8/layout/chevron2"/>
    <dgm:cxn modelId="{124095D6-C7DF-4A11-82BD-F6EBDE33EF7E}" type="presOf" srcId="{8F1F06B3-8FC6-4005-91EA-0F6CCD2ECE1F}" destId="{EB2C27A4-8282-4001-A59A-B31A14A0C422}" srcOrd="0" destOrd="0" presId="urn:microsoft.com/office/officeart/2005/8/layout/chevron2"/>
    <dgm:cxn modelId="{5B69ACE3-3DFC-4745-B679-DCE4A7BF75FF}" type="presOf" srcId="{B831528B-B054-4325-9362-2E9C3FB9F70E}" destId="{6701BB29-BC38-4B4B-BBBE-3C82F921EF69}" srcOrd="0" destOrd="0" presId="urn:microsoft.com/office/officeart/2005/8/layout/chevron2"/>
    <dgm:cxn modelId="{32B036F5-D09D-4DE7-9A6E-9C3277CFA0BC}" srcId="{B831528B-B054-4325-9362-2E9C3FB9F70E}" destId="{6190CF46-43B8-4A8C-B0AE-ECAE8793AB82}" srcOrd="3" destOrd="0" parTransId="{6DCDDFE4-1E7E-477E-8E9D-9FA4CA1FCD16}" sibTransId="{588FFF0A-7D66-4B4E-AB21-8F4E22FC3B25}"/>
    <dgm:cxn modelId="{53A1CEE6-2CCA-4EC8-BF82-19CF3C092D1B}" type="presParOf" srcId="{EB2C27A4-8282-4001-A59A-B31A14A0C422}" destId="{FCD06213-D2DD-4320-82AB-E3AC9A8704C4}" srcOrd="0" destOrd="0" presId="urn:microsoft.com/office/officeart/2005/8/layout/chevron2"/>
    <dgm:cxn modelId="{7F387D3F-2B10-4081-A886-CD1E8254C9FA}" type="presParOf" srcId="{FCD06213-D2DD-4320-82AB-E3AC9A8704C4}" destId="{6701BB29-BC38-4B4B-BBBE-3C82F921EF69}" srcOrd="0" destOrd="0" presId="urn:microsoft.com/office/officeart/2005/8/layout/chevron2"/>
    <dgm:cxn modelId="{560F5DA7-786B-4E35-9622-FDE2C12E5377}" type="presParOf" srcId="{FCD06213-D2DD-4320-82AB-E3AC9A8704C4}" destId="{FD747CF1-C3E6-4929-B61C-C6F4B4A06DDE}"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F7AD9DD-3841-498F-955F-49052756F0DE}" type="doc">
      <dgm:prSet loTypeId="urn:microsoft.com/office/officeart/2005/8/layout/chevron2" loCatId="list" qsTypeId="urn:microsoft.com/office/officeart/2005/8/quickstyle/simple1" qsCatId="simple" csTypeId="urn:microsoft.com/office/officeart/2005/8/colors/accent1_2" csCatId="accent1"/>
      <dgm:spPr/>
      <dgm:t>
        <a:bodyPr/>
        <a:lstStyle/>
        <a:p>
          <a:endParaRPr lang="en-US"/>
        </a:p>
      </dgm:t>
    </dgm:pt>
    <dgm:pt modelId="{19A5E54E-7FFC-42AB-B4CD-C94A1792EC68}">
      <dgm:prSet/>
      <dgm:spPr/>
      <dgm:t>
        <a:bodyPr/>
        <a:lstStyle/>
        <a:p>
          <a:r>
            <a:rPr lang="en-US" b="1"/>
            <a:t>Implementation Challenges</a:t>
          </a:r>
          <a:endParaRPr lang="en-US"/>
        </a:p>
      </dgm:t>
    </dgm:pt>
    <dgm:pt modelId="{6FACFBB3-6933-4682-9DFB-09A570541C70}" type="parTrans" cxnId="{78B7C113-C859-452C-BCB7-C2A0A72A267E}">
      <dgm:prSet/>
      <dgm:spPr/>
      <dgm:t>
        <a:bodyPr/>
        <a:lstStyle/>
        <a:p>
          <a:endParaRPr lang="en-US"/>
        </a:p>
      </dgm:t>
    </dgm:pt>
    <dgm:pt modelId="{8C75A36C-DD1C-4BEA-9D82-232F61C3C870}" type="sibTrans" cxnId="{78B7C113-C859-452C-BCB7-C2A0A72A267E}">
      <dgm:prSet/>
      <dgm:spPr/>
      <dgm:t>
        <a:bodyPr/>
        <a:lstStyle/>
        <a:p>
          <a:endParaRPr lang="en-US"/>
        </a:p>
      </dgm:t>
    </dgm:pt>
    <dgm:pt modelId="{05A77409-E4F2-4A6A-AB03-D343C6A904C9}">
      <dgm:prSet/>
      <dgm:spPr/>
      <dgm:t>
        <a:bodyPr/>
        <a:lstStyle/>
        <a:p>
          <a:r>
            <a:rPr lang="en-US"/>
            <a:t>Retailers must align CSR practices with stakeholder expectations and business goals (Mayorova, 2021).</a:t>
          </a:r>
        </a:p>
      </dgm:t>
    </dgm:pt>
    <dgm:pt modelId="{91126F54-1E90-4B7F-9410-AE3B81C729BA}" type="parTrans" cxnId="{D92BCEE7-3B79-43D4-AB8D-BC08180D459E}">
      <dgm:prSet/>
      <dgm:spPr/>
      <dgm:t>
        <a:bodyPr/>
        <a:lstStyle/>
        <a:p>
          <a:endParaRPr lang="en-US"/>
        </a:p>
      </dgm:t>
    </dgm:pt>
    <dgm:pt modelId="{2F006F59-997B-4101-BF07-9201749A2B63}" type="sibTrans" cxnId="{D92BCEE7-3B79-43D4-AB8D-BC08180D459E}">
      <dgm:prSet/>
      <dgm:spPr/>
      <dgm:t>
        <a:bodyPr/>
        <a:lstStyle/>
        <a:p>
          <a:endParaRPr lang="en-US"/>
        </a:p>
      </dgm:t>
    </dgm:pt>
    <dgm:pt modelId="{14B0EF88-E32D-45F3-9198-B14DC95B3415}">
      <dgm:prSet/>
      <dgm:spPr/>
      <dgm:t>
        <a:bodyPr/>
        <a:lstStyle/>
        <a:p>
          <a:r>
            <a:rPr lang="en-US"/>
            <a:t>Implementing effective CSR enhances customer satisfaction, employee commitment, and market differentiation.</a:t>
          </a:r>
        </a:p>
      </dgm:t>
    </dgm:pt>
    <dgm:pt modelId="{960C7309-26C1-4EF5-923E-E8CE9A00F389}" type="parTrans" cxnId="{D829C7BC-6BBA-4581-8EFD-4144C08C3944}">
      <dgm:prSet/>
      <dgm:spPr/>
      <dgm:t>
        <a:bodyPr/>
        <a:lstStyle/>
        <a:p>
          <a:endParaRPr lang="en-US"/>
        </a:p>
      </dgm:t>
    </dgm:pt>
    <dgm:pt modelId="{214B80E5-60F6-46A0-9A86-F0831BEE1734}" type="sibTrans" cxnId="{D829C7BC-6BBA-4581-8EFD-4144C08C3944}">
      <dgm:prSet/>
      <dgm:spPr/>
      <dgm:t>
        <a:bodyPr/>
        <a:lstStyle/>
        <a:p>
          <a:endParaRPr lang="en-US"/>
        </a:p>
      </dgm:t>
    </dgm:pt>
    <dgm:pt modelId="{EFB9FE58-18C3-44B6-8FA0-57B30874A3AA}">
      <dgm:prSet/>
      <dgm:spPr/>
      <dgm:t>
        <a:bodyPr/>
        <a:lstStyle/>
        <a:p>
          <a:r>
            <a:rPr lang="en-US"/>
            <a:t>Evidence guides management to focus on CSR with measurable reputational gains.</a:t>
          </a:r>
        </a:p>
      </dgm:t>
    </dgm:pt>
    <dgm:pt modelId="{947885FA-840D-4F21-A0E3-F01AC98AA101}" type="parTrans" cxnId="{20DFE879-38DB-4C3B-80E7-4821D59CF234}">
      <dgm:prSet/>
      <dgm:spPr/>
      <dgm:t>
        <a:bodyPr/>
        <a:lstStyle/>
        <a:p>
          <a:endParaRPr lang="en-US"/>
        </a:p>
      </dgm:t>
    </dgm:pt>
    <dgm:pt modelId="{91986F1B-AC22-40C6-872C-83405C85C579}" type="sibTrans" cxnId="{20DFE879-38DB-4C3B-80E7-4821D59CF234}">
      <dgm:prSet/>
      <dgm:spPr/>
      <dgm:t>
        <a:bodyPr/>
        <a:lstStyle/>
        <a:p>
          <a:endParaRPr lang="en-US"/>
        </a:p>
      </dgm:t>
    </dgm:pt>
    <dgm:pt modelId="{303B4345-40DD-4D94-B873-202969785783}">
      <dgm:prSet/>
      <dgm:spPr/>
      <dgm:t>
        <a:bodyPr/>
        <a:lstStyle/>
        <a:p>
          <a:r>
            <a:rPr lang="en-US"/>
            <a:t>CSR adoption may affect marketing communications, corporate policies, and sustainability programs.</a:t>
          </a:r>
        </a:p>
      </dgm:t>
    </dgm:pt>
    <dgm:pt modelId="{542F1DD7-9A1E-4E19-8773-AC4B99C7C5D7}" type="parTrans" cxnId="{186942D5-A928-4056-9124-D3641B6198B0}">
      <dgm:prSet/>
      <dgm:spPr/>
      <dgm:t>
        <a:bodyPr/>
        <a:lstStyle/>
        <a:p>
          <a:endParaRPr lang="en-US"/>
        </a:p>
      </dgm:t>
    </dgm:pt>
    <dgm:pt modelId="{3611A3A7-87D8-47A1-A508-23FB7C772808}" type="sibTrans" cxnId="{186942D5-A928-4056-9124-D3641B6198B0}">
      <dgm:prSet/>
      <dgm:spPr/>
      <dgm:t>
        <a:bodyPr/>
        <a:lstStyle/>
        <a:p>
          <a:endParaRPr lang="en-US"/>
        </a:p>
      </dgm:t>
    </dgm:pt>
    <dgm:pt modelId="{9785C9C5-D632-4DB2-AEAF-DA7EACF8EEFE}">
      <dgm:prSet/>
      <dgm:spPr/>
      <dgm:t>
        <a:bodyPr/>
        <a:lstStyle/>
        <a:p>
          <a:r>
            <a:rPr lang="en-US"/>
            <a:t>Challenges include ensuring consistency, credibility, and resource allocation.</a:t>
          </a:r>
        </a:p>
      </dgm:t>
    </dgm:pt>
    <dgm:pt modelId="{2E5531F0-66B6-4006-8F35-67B0AD00A8F0}" type="parTrans" cxnId="{D73C20F5-C2F0-4D29-B145-1014BCBDEBF5}">
      <dgm:prSet/>
      <dgm:spPr/>
      <dgm:t>
        <a:bodyPr/>
        <a:lstStyle/>
        <a:p>
          <a:endParaRPr lang="en-US"/>
        </a:p>
      </dgm:t>
    </dgm:pt>
    <dgm:pt modelId="{CC03252F-EBAD-4156-AA67-A94B5A6135AB}" type="sibTrans" cxnId="{D73C20F5-C2F0-4D29-B145-1014BCBDEBF5}">
      <dgm:prSet/>
      <dgm:spPr/>
      <dgm:t>
        <a:bodyPr/>
        <a:lstStyle/>
        <a:p>
          <a:endParaRPr lang="en-US"/>
        </a:p>
      </dgm:t>
    </dgm:pt>
    <dgm:pt modelId="{89E33A6A-03A8-42FE-BD8B-35594A25F8A2}">
      <dgm:prSet/>
      <dgm:spPr/>
      <dgm:t>
        <a:bodyPr/>
        <a:lstStyle/>
        <a:p>
          <a:r>
            <a:rPr lang="en-US"/>
            <a:t>Evidence-based CSR adoption transforms ethical efforts into strategic competitive advantages in retail.</a:t>
          </a:r>
        </a:p>
      </dgm:t>
    </dgm:pt>
    <dgm:pt modelId="{FEA7951A-DCF4-42D9-850A-1B3C65C70F77}" type="parTrans" cxnId="{ACF50D6E-BC5D-4CC9-9892-250143174D0C}">
      <dgm:prSet/>
      <dgm:spPr/>
      <dgm:t>
        <a:bodyPr/>
        <a:lstStyle/>
        <a:p>
          <a:endParaRPr lang="en-US"/>
        </a:p>
      </dgm:t>
    </dgm:pt>
    <dgm:pt modelId="{52BBA843-3487-4DC7-A023-BE95244C9914}" type="sibTrans" cxnId="{ACF50D6E-BC5D-4CC9-9892-250143174D0C}">
      <dgm:prSet/>
      <dgm:spPr/>
      <dgm:t>
        <a:bodyPr/>
        <a:lstStyle/>
        <a:p>
          <a:endParaRPr lang="en-US"/>
        </a:p>
      </dgm:t>
    </dgm:pt>
    <dgm:pt modelId="{6F739EB5-76BC-48DB-BC76-8C27587CE084}" type="pres">
      <dgm:prSet presAssocID="{CF7AD9DD-3841-498F-955F-49052756F0DE}" presName="linearFlow" presStyleCnt="0">
        <dgm:presLayoutVars>
          <dgm:dir/>
          <dgm:animLvl val="lvl"/>
          <dgm:resizeHandles val="exact"/>
        </dgm:presLayoutVars>
      </dgm:prSet>
      <dgm:spPr/>
    </dgm:pt>
    <dgm:pt modelId="{0800EF2F-0ED8-4662-B96B-0768CB8A23E5}" type="pres">
      <dgm:prSet presAssocID="{19A5E54E-7FFC-42AB-B4CD-C94A1792EC68}" presName="composite" presStyleCnt="0"/>
      <dgm:spPr/>
    </dgm:pt>
    <dgm:pt modelId="{FC506233-2B16-408E-98D7-D0F558F63D9E}" type="pres">
      <dgm:prSet presAssocID="{19A5E54E-7FFC-42AB-B4CD-C94A1792EC68}" presName="parentText" presStyleLbl="alignNode1" presStyleIdx="0" presStyleCnt="1">
        <dgm:presLayoutVars>
          <dgm:chMax val="1"/>
          <dgm:bulletEnabled val="1"/>
        </dgm:presLayoutVars>
      </dgm:prSet>
      <dgm:spPr/>
    </dgm:pt>
    <dgm:pt modelId="{D1D0175C-43EE-4970-9C8C-1F933E717460}" type="pres">
      <dgm:prSet presAssocID="{19A5E54E-7FFC-42AB-B4CD-C94A1792EC68}" presName="descendantText" presStyleLbl="alignAcc1" presStyleIdx="0" presStyleCnt="1">
        <dgm:presLayoutVars>
          <dgm:bulletEnabled val="1"/>
        </dgm:presLayoutVars>
      </dgm:prSet>
      <dgm:spPr/>
    </dgm:pt>
  </dgm:ptLst>
  <dgm:cxnLst>
    <dgm:cxn modelId="{78B7C113-C859-452C-BCB7-C2A0A72A267E}" srcId="{CF7AD9DD-3841-498F-955F-49052756F0DE}" destId="{19A5E54E-7FFC-42AB-B4CD-C94A1792EC68}" srcOrd="0" destOrd="0" parTransId="{6FACFBB3-6933-4682-9DFB-09A570541C70}" sibTransId="{8C75A36C-DD1C-4BEA-9D82-232F61C3C870}"/>
    <dgm:cxn modelId="{93CDB914-0444-4914-8EA2-3CF4EB1BDE0B}" type="presOf" srcId="{14B0EF88-E32D-45F3-9198-B14DC95B3415}" destId="{D1D0175C-43EE-4970-9C8C-1F933E717460}" srcOrd="0" destOrd="1" presId="urn:microsoft.com/office/officeart/2005/8/layout/chevron2"/>
    <dgm:cxn modelId="{B6200E44-DFE4-402C-BD16-8DCBC2FC0514}" type="presOf" srcId="{CF7AD9DD-3841-498F-955F-49052756F0DE}" destId="{6F739EB5-76BC-48DB-BC76-8C27587CE084}" srcOrd="0" destOrd="0" presId="urn:microsoft.com/office/officeart/2005/8/layout/chevron2"/>
    <dgm:cxn modelId="{5B73DA69-BB6C-4461-8D99-A7A7DC17D0FF}" type="presOf" srcId="{19A5E54E-7FFC-42AB-B4CD-C94A1792EC68}" destId="{FC506233-2B16-408E-98D7-D0F558F63D9E}" srcOrd="0" destOrd="0" presId="urn:microsoft.com/office/officeart/2005/8/layout/chevron2"/>
    <dgm:cxn modelId="{ACF50D6E-BC5D-4CC9-9892-250143174D0C}" srcId="{19A5E54E-7FFC-42AB-B4CD-C94A1792EC68}" destId="{89E33A6A-03A8-42FE-BD8B-35594A25F8A2}" srcOrd="5" destOrd="0" parTransId="{FEA7951A-DCF4-42D9-850A-1B3C65C70F77}" sibTransId="{52BBA843-3487-4DC7-A023-BE95244C9914}"/>
    <dgm:cxn modelId="{0862EA51-A1CB-41C0-9236-1AEFFB16023D}" type="presOf" srcId="{9785C9C5-D632-4DB2-AEAF-DA7EACF8EEFE}" destId="{D1D0175C-43EE-4970-9C8C-1F933E717460}" srcOrd="0" destOrd="4" presId="urn:microsoft.com/office/officeart/2005/8/layout/chevron2"/>
    <dgm:cxn modelId="{C9690454-1A15-4898-82B5-839BA4553758}" type="presOf" srcId="{EFB9FE58-18C3-44B6-8FA0-57B30874A3AA}" destId="{D1D0175C-43EE-4970-9C8C-1F933E717460}" srcOrd="0" destOrd="2" presId="urn:microsoft.com/office/officeart/2005/8/layout/chevron2"/>
    <dgm:cxn modelId="{FD81FC77-2FBE-4281-B410-83D73BFF5FDA}" type="presOf" srcId="{303B4345-40DD-4D94-B873-202969785783}" destId="{D1D0175C-43EE-4970-9C8C-1F933E717460}" srcOrd="0" destOrd="3" presId="urn:microsoft.com/office/officeart/2005/8/layout/chevron2"/>
    <dgm:cxn modelId="{1279C759-FA0C-4309-B255-BA392628786C}" type="presOf" srcId="{89E33A6A-03A8-42FE-BD8B-35594A25F8A2}" destId="{D1D0175C-43EE-4970-9C8C-1F933E717460}" srcOrd="0" destOrd="5" presId="urn:microsoft.com/office/officeart/2005/8/layout/chevron2"/>
    <dgm:cxn modelId="{20DFE879-38DB-4C3B-80E7-4821D59CF234}" srcId="{19A5E54E-7FFC-42AB-B4CD-C94A1792EC68}" destId="{EFB9FE58-18C3-44B6-8FA0-57B30874A3AA}" srcOrd="2" destOrd="0" parTransId="{947885FA-840D-4F21-A0E3-F01AC98AA101}" sibTransId="{91986F1B-AC22-40C6-872C-83405C85C579}"/>
    <dgm:cxn modelId="{D829C7BC-6BBA-4581-8EFD-4144C08C3944}" srcId="{19A5E54E-7FFC-42AB-B4CD-C94A1792EC68}" destId="{14B0EF88-E32D-45F3-9198-B14DC95B3415}" srcOrd="1" destOrd="0" parTransId="{960C7309-26C1-4EF5-923E-E8CE9A00F389}" sibTransId="{214B80E5-60F6-46A0-9A86-F0831BEE1734}"/>
    <dgm:cxn modelId="{186942D5-A928-4056-9124-D3641B6198B0}" srcId="{19A5E54E-7FFC-42AB-B4CD-C94A1792EC68}" destId="{303B4345-40DD-4D94-B873-202969785783}" srcOrd="3" destOrd="0" parTransId="{542F1DD7-9A1E-4E19-8773-AC4B99C7C5D7}" sibTransId="{3611A3A7-87D8-47A1-A508-23FB7C772808}"/>
    <dgm:cxn modelId="{23EA18E6-4CF2-4DB4-BEC3-C431C05AAE60}" type="presOf" srcId="{05A77409-E4F2-4A6A-AB03-D343C6A904C9}" destId="{D1D0175C-43EE-4970-9C8C-1F933E717460}" srcOrd="0" destOrd="0" presId="urn:microsoft.com/office/officeart/2005/8/layout/chevron2"/>
    <dgm:cxn modelId="{D92BCEE7-3B79-43D4-AB8D-BC08180D459E}" srcId="{19A5E54E-7FFC-42AB-B4CD-C94A1792EC68}" destId="{05A77409-E4F2-4A6A-AB03-D343C6A904C9}" srcOrd="0" destOrd="0" parTransId="{91126F54-1E90-4B7F-9410-AE3B81C729BA}" sibTransId="{2F006F59-997B-4101-BF07-9201749A2B63}"/>
    <dgm:cxn modelId="{D73C20F5-C2F0-4D29-B145-1014BCBDEBF5}" srcId="{19A5E54E-7FFC-42AB-B4CD-C94A1792EC68}" destId="{9785C9C5-D632-4DB2-AEAF-DA7EACF8EEFE}" srcOrd="4" destOrd="0" parTransId="{2E5531F0-66B6-4006-8F35-67B0AD00A8F0}" sibTransId="{CC03252F-EBAD-4156-AA67-A94B5A6135AB}"/>
    <dgm:cxn modelId="{5BDDEB76-0E56-4938-8324-FC5FD45C1FA3}" type="presParOf" srcId="{6F739EB5-76BC-48DB-BC76-8C27587CE084}" destId="{0800EF2F-0ED8-4662-B96B-0768CB8A23E5}" srcOrd="0" destOrd="0" presId="urn:microsoft.com/office/officeart/2005/8/layout/chevron2"/>
    <dgm:cxn modelId="{E29A0A1D-5794-46A0-B105-D69C0BDE5058}" type="presParOf" srcId="{0800EF2F-0ED8-4662-B96B-0768CB8A23E5}" destId="{FC506233-2B16-408E-98D7-D0F558F63D9E}" srcOrd="0" destOrd="0" presId="urn:microsoft.com/office/officeart/2005/8/layout/chevron2"/>
    <dgm:cxn modelId="{E1199339-A021-46EB-9248-3FFD3A3041B1}" type="presParOf" srcId="{0800EF2F-0ED8-4662-B96B-0768CB8A23E5}" destId="{D1D0175C-43EE-4970-9C8C-1F933E717460}"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FDCAFCA-17E3-4DB1-869B-A43349CDD453}"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US"/>
        </a:p>
      </dgm:t>
    </dgm:pt>
    <dgm:pt modelId="{48E4B66E-A954-49A3-9216-6BC7EB59AB29}">
      <dgm:prSet custT="1"/>
      <dgm:spPr/>
      <dgm:t>
        <a:bodyPr/>
        <a:lstStyle/>
        <a:p>
          <a:r>
            <a:rPr lang="en-US" sz="700" dirty="0"/>
            <a:t>Adewole, O., 2024. Translating brand reputation into equity from the stakeholder's theory: an approach to value creation based on consumers' perception &amp; interactions. International Journal of Corporate Social Responsibility, 9(1), p.1.</a:t>
          </a:r>
        </a:p>
      </dgm:t>
    </dgm:pt>
    <dgm:pt modelId="{60BD6249-A2DE-4C00-9230-992F0A0C0975}" type="parTrans" cxnId="{59AEEDB7-D061-4724-952A-4F24D8403809}">
      <dgm:prSet/>
      <dgm:spPr/>
      <dgm:t>
        <a:bodyPr/>
        <a:lstStyle/>
        <a:p>
          <a:endParaRPr lang="en-US"/>
        </a:p>
      </dgm:t>
    </dgm:pt>
    <dgm:pt modelId="{78CBD609-C087-4992-8066-76C423539134}" type="sibTrans" cxnId="{59AEEDB7-D061-4724-952A-4F24D8403809}">
      <dgm:prSet/>
      <dgm:spPr/>
      <dgm:t>
        <a:bodyPr/>
        <a:lstStyle/>
        <a:p>
          <a:endParaRPr lang="en-US"/>
        </a:p>
      </dgm:t>
    </dgm:pt>
    <dgm:pt modelId="{F80411F0-382E-498E-869A-9535E5CD75BD}">
      <dgm:prSet custT="1"/>
      <dgm:spPr/>
      <dgm:t>
        <a:bodyPr/>
        <a:lstStyle/>
        <a:p>
          <a:r>
            <a:rPr lang="en-US" sz="700"/>
            <a:t>Cooper, D. R., and Schindler, P. S. (2014). Business Research Methods. 12th ed. McGraw Hill</a:t>
          </a:r>
        </a:p>
      </dgm:t>
    </dgm:pt>
    <dgm:pt modelId="{EA68C98C-8B1B-41FE-8EC4-5B3BB0046109}" type="parTrans" cxnId="{2A4B76F8-E7D1-4114-9419-2582214A9D4F}">
      <dgm:prSet/>
      <dgm:spPr/>
      <dgm:t>
        <a:bodyPr/>
        <a:lstStyle/>
        <a:p>
          <a:endParaRPr lang="en-US"/>
        </a:p>
      </dgm:t>
    </dgm:pt>
    <dgm:pt modelId="{963174DD-BC3A-43E1-9474-78EC3CC5B1C0}" type="sibTrans" cxnId="{2A4B76F8-E7D1-4114-9419-2582214A9D4F}">
      <dgm:prSet/>
      <dgm:spPr/>
      <dgm:t>
        <a:bodyPr/>
        <a:lstStyle/>
        <a:p>
          <a:endParaRPr lang="en-US"/>
        </a:p>
      </dgm:t>
    </dgm:pt>
    <dgm:pt modelId="{8E12C730-B285-488C-ACF4-B5BCDAF394DE}">
      <dgm:prSet custT="1"/>
      <dgm:spPr/>
      <dgm:t>
        <a:bodyPr/>
        <a:lstStyle/>
        <a:p>
          <a:r>
            <a:rPr lang="en-US" sz="700"/>
            <a:t>Dal Mas, F., Tucker, W., Massaro, M. and Bagnoli, C., 2022. Corporate social responsibility in the retail business: A case study. Corporate Social Responsibility and Environmental Management, 29(1), pp.223-232.</a:t>
          </a:r>
        </a:p>
      </dgm:t>
    </dgm:pt>
    <dgm:pt modelId="{611C9EF2-9F6D-4665-891D-CDD052FDC567}" type="parTrans" cxnId="{80C429F9-9CC3-43F4-A5E0-CAC8FDB5A974}">
      <dgm:prSet/>
      <dgm:spPr/>
      <dgm:t>
        <a:bodyPr/>
        <a:lstStyle/>
        <a:p>
          <a:endParaRPr lang="en-US"/>
        </a:p>
      </dgm:t>
    </dgm:pt>
    <dgm:pt modelId="{3A5BBBB7-F30A-4D65-A3A7-2C33FFE4F302}" type="sibTrans" cxnId="{80C429F9-9CC3-43F4-A5E0-CAC8FDB5A974}">
      <dgm:prSet/>
      <dgm:spPr/>
      <dgm:t>
        <a:bodyPr/>
        <a:lstStyle/>
        <a:p>
          <a:endParaRPr lang="en-US"/>
        </a:p>
      </dgm:t>
    </dgm:pt>
    <dgm:pt modelId="{AF2A9178-2E1C-4AEB-9539-5E9ADE04467F}">
      <dgm:prSet custT="1"/>
      <dgm:spPr/>
      <dgm:t>
        <a:bodyPr/>
        <a:lstStyle/>
        <a:p>
          <a:r>
            <a:rPr lang="en-US" sz="700"/>
            <a:t>De Nicola, M., Arrigo, E. and Anees, U., 2024. The strategic effect of corporate reputation on customer citizenship behaviour: an empirical verification. Review of Managerial Science, 18(1), pp.181-208.</a:t>
          </a:r>
        </a:p>
      </dgm:t>
    </dgm:pt>
    <dgm:pt modelId="{2E81EF39-BB9E-43F1-93D1-F3385CB47F1D}" type="parTrans" cxnId="{2F445D72-C9DC-4FF5-9E49-738505C12F0C}">
      <dgm:prSet/>
      <dgm:spPr/>
      <dgm:t>
        <a:bodyPr/>
        <a:lstStyle/>
        <a:p>
          <a:endParaRPr lang="en-US"/>
        </a:p>
      </dgm:t>
    </dgm:pt>
    <dgm:pt modelId="{AAA674BB-B3A9-492C-B3D9-C2C239F32B0E}" type="sibTrans" cxnId="{2F445D72-C9DC-4FF5-9E49-738505C12F0C}">
      <dgm:prSet/>
      <dgm:spPr/>
      <dgm:t>
        <a:bodyPr/>
        <a:lstStyle/>
        <a:p>
          <a:endParaRPr lang="en-US"/>
        </a:p>
      </dgm:t>
    </dgm:pt>
    <dgm:pt modelId="{5FD12BFD-7F8C-4F41-BC98-CFE033131EF6}">
      <dgm:prSet custT="1"/>
      <dgm:spPr/>
      <dgm:t>
        <a:bodyPr/>
        <a:lstStyle/>
        <a:p>
          <a:r>
            <a:rPr lang="en-US" sz="700"/>
            <a:t>Essential Adams, J. et al. (2007) Research Methods for Business and Social Science Students. 2nd Sage Publications, Delhi </a:t>
          </a:r>
          <a:r>
            <a:rPr lang="en-US" sz="700" u="sng">
              <a:hlinkClick xmlns:r="http://schemas.openxmlformats.org/officeDocument/2006/relationships" r:id="rId1"/>
            </a:rPr>
            <a:t>https://librarysearch.uwtsd.ac.uk/permalink/44WHELF_UWTSD/11c0l68/</a:t>
          </a:r>
          <a:r>
            <a:rPr lang="en-US" sz="700"/>
            <a:t> alma99100180600202421</a:t>
          </a:r>
        </a:p>
      </dgm:t>
    </dgm:pt>
    <dgm:pt modelId="{4AB9C012-0D89-4131-ABE2-F2FF244489D9}" type="parTrans" cxnId="{ADF29263-75A5-4956-96CA-6B8911A100CB}">
      <dgm:prSet/>
      <dgm:spPr/>
      <dgm:t>
        <a:bodyPr/>
        <a:lstStyle/>
        <a:p>
          <a:endParaRPr lang="en-US"/>
        </a:p>
      </dgm:t>
    </dgm:pt>
    <dgm:pt modelId="{1A00BF19-3098-49EE-B285-EA7AD03A979B}" type="sibTrans" cxnId="{ADF29263-75A5-4956-96CA-6B8911A100CB}">
      <dgm:prSet/>
      <dgm:spPr/>
      <dgm:t>
        <a:bodyPr/>
        <a:lstStyle/>
        <a:p>
          <a:endParaRPr lang="en-US"/>
        </a:p>
      </dgm:t>
    </dgm:pt>
    <dgm:pt modelId="{9328F240-CBD5-432B-A51E-A6659BF649E0}">
      <dgm:prSet custT="1"/>
      <dgm:spPr/>
      <dgm:t>
        <a:bodyPr/>
        <a:lstStyle/>
        <a:p>
          <a:r>
            <a:rPr lang="en-US" sz="700"/>
            <a:t>Further, Crowther, D., and Lancaster, G. (2009). Research Methods: A Concise Introduction to Research in Management and Business Consultancy. 2nd Elsevier Butterworth-Heinemann, Oxford </a:t>
          </a:r>
        </a:p>
      </dgm:t>
    </dgm:pt>
    <dgm:pt modelId="{388CC8C8-B0F3-47DD-BDA9-98085EF1650D}" type="parTrans" cxnId="{843F3500-44F9-4239-B3D1-CE4FA231B381}">
      <dgm:prSet/>
      <dgm:spPr/>
      <dgm:t>
        <a:bodyPr/>
        <a:lstStyle/>
        <a:p>
          <a:endParaRPr lang="en-US"/>
        </a:p>
      </dgm:t>
    </dgm:pt>
    <dgm:pt modelId="{D0C6B539-D9C4-4EE3-B88F-8FB854A510E3}" type="sibTrans" cxnId="{843F3500-44F9-4239-B3D1-CE4FA231B381}">
      <dgm:prSet/>
      <dgm:spPr/>
      <dgm:t>
        <a:bodyPr/>
        <a:lstStyle/>
        <a:p>
          <a:endParaRPr lang="en-US"/>
        </a:p>
      </dgm:t>
    </dgm:pt>
    <dgm:pt modelId="{83E8E45E-7D3A-43A9-985D-89904E9BBA57}">
      <dgm:prSet custT="1"/>
      <dgm:spPr/>
      <dgm:t>
        <a:bodyPr/>
        <a:lstStyle/>
        <a:p>
          <a:r>
            <a:rPr lang="en-US" sz="700"/>
            <a:t>Kim, H.G., Chun, W. and Wang, Z., 2021. Multiple dimensions of corporate social responsibility and global brand value: a stakeholder theory perspective. Journal of Marketing Theory and Practice, 29(4), pp.409-422.</a:t>
          </a:r>
        </a:p>
      </dgm:t>
    </dgm:pt>
    <dgm:pt modelId="{C9D284FC-F01F-45DB-A31E-7C6AA3FF1804}" type="parTrans" cxnId="{EE58FA71-2C1E-4C93-AC11-A18F4A735F11}">
      <dgm:prSet/>
      <dgm:spPr/>
      <dgm:t>
        <a:bodyPr/>
        <a:lstStyle/>
        <a:p>
          <a:endParaRPr lang="en-US"/>
        </a:p>
      </dgm:t>
    </dgm:pt>
    <dgm:pt modelId="{B1A360F2-CD31-49B8-9866-EF3292E815F6}" type="sibTrans" cxnId="{EE58FA71-2C1E-4C93-AC11-A18F4A735F11}">
      <dgm:prSet/>
      <dgm:spPr/>
      <dgm:t>
        <a:bodyPr/>
        <a:lstStyle/>
        <a:p>
          <a:endParaRPr lang="en-US"/>
        </a:p>
      </dgm:t>
    </dgm:pt>
    <dgm:pt modelId="{1CFBC7F5-8A1E-428A-919D-C5C59882AF16}">
      <dgm:prSet custT="1"/>
      <dgm:spPr/>
      <dgm:t>
        <a:bodyPr/>
        <a:lstStyle/>
        <a:p>
          <a:r>
            <a:rPr lang="en-US" sz="700"/>
            <a:t>Ma, R., Cherian, J., Tsai, W.H., Sial, M.S., Hou, L. and Álvarez-Otero, S., 2021. The relationship of corporate social responsibility on digital platforms, electronic word-of-mouth, and consumer-company identification: An application of social identity theory. Sustainability, 13(9), p.4700.</a:t>
          </a:r>
        </a:p>
      </dgm:t>
    </dgm:pt>
    <dgm:pt modelId="{347457D3-04FE-4145-9AA5-E98697EFA202}" type="parTrans" cxnId="{D130B72B-7A4C-47C1-892C-2464475C6074}">
      <dgm:prSet/>
      <dgm:spPr/>
      <dgm:t>
        <a:bodyPr/>
        <a:lstStyle/>
        <a:p>
          <a:endParaRPr lang="en-US"/>
        </a:p>
      </dgm:t>
    </dgm:pt>
    <dgm:pt modelId="{9C22661E-4D9B-4335-A219-135BC79C966A}" type="sibTrans" cxnId="{D130B72B-7A4C-47C1-892C-2464475C6074}">
      <dgm:prSet/>
      <dgm:spPr/>
      <dgm:t>
        <a:bodyPr/>
        <a:lstStyle/>
        <a:p>
          <a:endParaRPr lang="en-US"/>
        </a:p>
      </dgm:t>
    </dgm:pt>
    <dgm:pt modelId="{364AE78A-E614-4180-8C72-DE5536181E9A}">
      <dgm:prSet custT="1"/>
      <dgm:spPr/>
      <dgm:t>
        <a:bodyPr/>
        <a:lstStyle/>
        <a:p>
          <a:r>
            <a:rPr lang="en-US" sz="700"/>
            <a:t>Mabkhot, H. and Piaralal, S.K., 2023. Enhancing Brand Reputation and Customer Citizenship Behaviour through Perceived Values in the Hotel Industry: Role of CSR and Brand Credibility. Transnational Marketing Journal, 11(2), pp.81-99.</a:t>
          </a:r>
        </a:p>
      </dgm:t>
    </dgm:pt>
    <dgm:pt modelId="{85DEA1CD-6C52-48E0-80B6-AF57AC24155C}" type="parTrans" cxnId="{1D556AB2-4B72-4EE1-84B8-36E84C21A91B}">
      <dgm:prSet/>
      <dgm:spPr/>
      <dgm:t>
        <a:bodyPr/>
        <a:lstStyle/>
        <a:p>
          <a:endParaRPr lang="en-US"/>
        </a:p>
      </dgm:t>
    </dgm:pt>
    <dgm:pt modelId="{83398D9C-154E-4F88-BB8B-D869F2198473}" type="sibTrans" cxnId="{1D556AB2-4B72-4EE1-84B8-36E84C21A91B}">
      <dgm:prSet/>
      <dgm:spPr/>
      <dgm:t>
        <a:bodyPr/>
        <a:lstStyle/>
        <a:p>
          <a:endParaRPr lang="en-US"/>
        </a:p>
      </dgm:t>
    </dgm:pt>
    <dgm:pt modelId="{CEE40A7B-8F23-4C1F-BC64-7BEDDFA5BB54}">
      <dgm:prSet custT="1"/>
      <dgm:spPr/>
      <dgm:t>
        <a:bodyPr/>
        <a:lstStyle/>
        <a:p>
          <a:r>
            <a:rPr lang="en-US" sz="700" dirty="0"/>
            <a:t>Mahmood, A. and Bashir, J., 2020. How does corporate social responsibility transform brand reputation into brand equity? Economic and non-economic perspectives of CSR. International Journal of Engineering Business Management, 12, p.1847979020927547.</a:t>
          </a:r>
        </a:p>
      </dgm:t>
    </dgm:pt>
    <dgm:pt modelId="{2B811DD2-BB15-421F-973C-4D03AC4AC473}" type="parTrans" cxnId="{96697028-B611-414C-94C1-69438DF22C71}">
      <dgm:prSet/>
      <dgm:spPr/>
      <dgm:t>
        <a:bodyPr/>
        <a:lstStyle/>
        <a:p>
          <a:endParaRPr lang="en-US"/>
        </a:p>
      </dgm:t>
    </dgm:pt>
    <dgm:pt modelId="{84B23C83-216D-40E2-95CF-CE4E19B66DCC}" type="sibTrans" cxnId="{96697028-B611-414C-94C1-69438DF22C71}">
      <dgm:prSet/>
      <dgm:spPr/>
      <dgm:t>
        <a:bodyPr/>
        <a:lstStyle/>
        <a:p>
          <a:endParaRPr lang="en-US"/>
        </a:p>
      </dgm:t>
    </dgm:pt>
    <dgm:pt modelId="{FD4A0581-7BD4-4A5D-BBD9-CE95DD689783}">
      <dgm:prSet custT="1"/>
      <dgm:spPr/>
      <dgm:t>
        <a:bodyPr/>
        <a:lstStyle/>
        <a:p>
          <a:r>
            <a:rPr lang="en-US" sz="700"/>
            <a:t>Mayorova, E.A., 2021. Corporate social responsibility of retailers: A review of the European Studies. Социальное предпринимательство и корпоративная социальная ответственность, 2(2), pp.89-112.</a:t>
          </a:r>
        </a:p>
      </dgm:t>
    </dgm:pt>
    <dgm:pt modelId="{14858B20-B0B5-48B1-AE4C-812C531CE17D}" type="parTrans" cxnId="{0BCD64B5-0B7C-4C05-8934-651CE03FDE4E}">
      <dgm:prSet/>
      <dgm:spPr/>
      <dgm:t>
        <a:bodyPr/>
        <a:lstStyle/>
        <a:p>
          <a:endParaRPr lang="en-US"/>
        </a:p>
      </dgm:t>
    </dgm:pt>
    <dgm:pt modelId="{2C72F7A4-43E0-4BB0-8B81-8F7F1EB97876}" type="sibTrans" cxnId="{0BCD64B5-0B7C-4C05-8934-651CE03FDE4E}">
      <dgm:prSet/>
      <dgm:spPr/>
      <dgm:t>
        <a:bodyPr/>
        <a:lstStyle/>
        <a:p>
          <a:endParaRPr lang="en-US"/>
        </a:p>
      </dgm:t>
    </dgm:pt>
    <dgm:pt modelId="{047197FE-849A-480A-8222-D4E554DA2408}">
      <dgm:prSet custT="1"/>
      <dgm:spPr/>
      <dgm:t>
        <a:bodyPr/>
        <a:lstStyle/>
        <a:p>
          <a:r>
            <a:rPr lang="en-US" sz="700"/>
            <a:t>Paruzel, A., Danel, M. and Maier, G.W., 2020. Scrutinising social identity theory in corporate social responsibility: An experimental investigation. Frontiers in Psychology, 11, p.580620.</a:t>
          </a:r>
        </a:p>
      </dgm:t>
    </dgm:pt>
    <dgm:pt modelId="{5D1A7322-471B-4F7A-A8AF-23CE48B5387C}" type="parTrans" cxnId="{805C129A-75F2-4466-B9F0-089C3FA56B8F}">
      <dgm:prSet/>
      <dgm:spPr/>
      <dgm:t>
        <a:bodyPr/>
        <a:lstStyle/>
        <a:p>
          <a:endParaRPr lang="en-US"/>
        </a:p>
      </dgm:t>
    </dgm:pt>
    <dgm:pt modelId="{B028670B-99F8-4843-90DD-8EDE10F26EBB}" type="sibTrans" cxnId="{805C129A-75F2-4466-B9F0-089C3FA56B8F}">
      <dgm:prSet/>
      <dgm:spPr/>
      <dgm:t>
        <a:bodyPr/>
        <a:lstStyle/>
        <a:p>
          <a:endParaRPr lang="en-US"/>
        </a:p>
      </dgm:t>
    </dgm:pt>
    <dgm:pt modelId="{FE0DF6C0-B33F-49D5-957F-06CC91EC5D97}">
      <dgm:prSet custT="1"/>
      <dgm:spPr/>
      <dgm:t>
        <a:bodyPr/>
        <a:lstStyle/>
        <a:p>
          <a:r>
            <a:rPr lang="en-US" sz="700"/>
            <a:t>Saunders, M.N.K., Lewis, P., and Thornhill, A. (2019). Research Methods for Business Students. 8th, Pearson, Harlow </a:t>
          </a:r>
          <a:r>
            <a:rPr lang="en-US" sz="700" u="sng">
              <a:hlinkClick xmlns:r="http://schemas.openxmlformats.org/officeDocument/2006/relationships" r:id="rId2"/>
            </a:rPr>
            <a:t>https://librarysearch.uwtsd.ac.uk/permalink/44WHELF_UWTSD/1pbrh66/</a:t>
          </a:r>
          <a:r>
            <a:rPr lang="en-US" sz="700"/>
            <a:t> alma99100313060202421</a:t>
          </a:r>
        </a:p>
      </dgm:t>
    </dgm:pt>
    <dgm:pt modelId="{26E160DC-80B2-4E44-B5EE-170AAB0B8B4B}" type="parTrans" cxnId="{B2C7907A-044F-4C77-AB89-649C47A9A87F}">
      <dgm:prSet/>
      <dgm:spPr/>
      <dgm:t>
        <a:bodyPr/>
        <a:lstStyle/>
        <a:p>
          <a:endParaRPr lang="en-US"/>
        </a:p>
      </dgm:t>
    </dgm:pt>
    <dgm:pt modelId="{26B678AC-8EC2-4450-94AF-06652D0CF24D}" type="sibTrans" cxnId="{B2C7907A-044F-4C77-AB89-649C47A9A87F}">
      <dgm:prSet/>
      <dgm:spPr/>
      <dgm:t>
        <a:bodyPr/>
        <a:lstStyle/>
        <a:p>
          <a:endParaRPr lang="en-US"/>
        </a:p>
      </dgm:t>
    </dgm:pt>
    <dgm:pt modelId="{2C17A5F0-07FE-4B34-86A8-A0A4F77965AD}">
      <dgm:prSet custT="1"/>
      <dgm:spPr/>
      <dgm:t>
        <a:bodyPr/>
        <a:lstStyle/>
        <a:p>
          <a:r>
            <a:rPr lang="en-US" sz="700"/>
            <a:t>Souza-Monteiro, D. and Hooker, N., 2017. Comparing UK food retailers' corporate social responsibility strategies. British Food Journal, 119(3), pp.658-675.</a:t>
          </a:r>
        </a:p>
      </dgm:t>
    </dgm:pt>
    <dgm:pt modelId="{8AD36FBE-0A7E-4EB9-BB85-32DB2C87A2CE}" type="parTrans" cxnId="{83460BBC-8EB1-4597-B734-68C30BF63B8A}">
      <dgm:prSet/>
      <dgm:spPr/>
      <dgm:t>
        <a:bodyPr/>
        <a:lstStyle/>
        <a:p>
          <a:endParaRPr lang="en-US"/>
        </a:p>
      </dgm:t>
    </dgm:pt>
    <dgm:pt modelId="{335E3E88-133F-4F3F-9DA5-FED4200C8580}" type="sibTrans" cxnId="{83460BBC-8EB1-4597-B734-68C30BF63B8A}">
      <dgm:prSet/>
      <dgm:spPr/>
      <dgm:t>
        <a:bodyPr/>
        <a:lstStyle/>
        <a:p>
          <a:endParaRPr lang="en-US"/>
        </a:p>
      </dgm:t>
    </dgm:pt>
    <dgm:pt modelId="{13EFE17B-2287-4DA4-9877-86CF2B9C6E40}">
      <dgm:prSet custT="1"/>
      <dgm:spPr/>
      <dgm:t>
        <a:bodyPr/>
        <a:lstStyle/>
        <a:p>
          <a:r>
            <a:rPr lang="en-US" sz="700"/>
            <a:t>Sughra, G., 2019. A Study Investigating Corporate Social Responsibility (CSR) and Financial Performance of Retail Industry in the UK (Doctoral dissertation, Cardiff Metropolitan University).</a:t>
          </a:r>
        </a:p>
      </dgm:t>
    </dgm:pt>
    <dgm:pt modelId="{21B77950-4BB3-4A69-8E19-0B834B0E3F96}" type="parTrans" cxnId="{3650FC16-0877-49A1-B3C9-09178D3F5ACB}">
      <dgm:prSet/>
      <dgm:spPr/>
      <dgm:t>
        <a:bodyPr/>
        <a:lstStyle/>
        <a:p>
          <a:endParaRPr lang="en-US"/>
        </a:p>
      </dgm:t>
    </dgm:pt>
    <dgm:pt modelId="{7783E925-0D04-42A7-9794-3E69FAC287D6}" type="sibTrans" cxnId="{3650FC16-0877-49A1-B3C9-09178D3F5ACB}">
      <dgm:prSet/>
      <dgm:spPr/>
      <dgm:t>
        <a:bodyPr/>
        <a:lstStyle/>
        <a:p>
          <a:endParaRPr lang="en-US"/>
        </a:p>
      </dgm:t>
    </dgm:pt>
    <dgm:pt modelId="{C5207FA4-9EFF-4181-B63D-BA721DCB05CA}">
      <dgm:prSet custT="1"/>
      <dgm:spPr/>
      <dgm:t>
        <a:bodyPr/>
        <a:lstStyle/>
        <a:p>
          <a:r>
            <a:rPr lang="en-US" sz="700"/>
            <a:t>Wang, S., Liao, Y.K., Wu, W.Y. and Le, K.B.H., 2021. The role of corporate social responsibility perceptions in brand equity, brand credibility, brand reputation, and purchase intentions. Sustainability, 13(21), p.11975.</a:t>
          </a:r>
        </a:p>
      </dgm:t>
    </dgm:pt>
    <dgm:pt modelId="{3A40DDEE-2FB2-48DF-8C10-BB236B115B3C}" type="parTrans" cxnId="{5EA6AB61-5C41-441F-A9ED-1F0FB712FA5B}">
      <dgm:prSet/>
      <dgm:spPr/>
      <dgm:t>
        <a:bodyPr/>
        <a:lstStyle/>
        <a:p>
          <a:endParaRPr lang="en-US"/>
        </a:p>
      </dgm:t>
    </dgm:pt>
    <dgm:pt modelId="{B8CF5B3B-1A53-455F-AC60-A4CB7F394F0A}" type="sibTrans" cxnId="{5EA6AB61-5C41-441F-A9ED-1F0FB712FA5B}">
      <dgm:prSet/>
      <dgm:spPr/>
      <dgm:t>
        <a:bodyPr/>
        <a:lstStyle/>
        <a:p>
          <a:endParaRPr lang="en-US"/>
        </a:p>
      </dgm:t>
    </dgm:pt>
    <dgm:pt modelId="{DDBD4B08-93D3-4E36-A91E-A1DAC7DF1225}">
      <dgm:prSet custT="1"/>
      <dgm:spPr/>
      <dgm:t>
        <a:bodyPr/>
        <a:lstStyle/>
        <a:p>
          <a:r>
            <a:rPr lang="en-US" sz="700"/>
            <a:t>Wang, Y., Yekini, K., Babajide, B. and Kessy, M., 2022. Antecedents of corporate social responsibility disclosure: evidence from the UK extractive and retail sector. International Journal of Accounting &amp; Information Management, 30(2), pp.161-188.</a:t>
          </a:r>
        </a:p>
      </dgm:t>
    </dgm:pt>
    <dgm:pt modelId="{547B271C-3F5B-4E2C-A259-980DE255C2CA}" type="parTrans" cxnId="{186557DA-509E-48F9-BECC-C32E88670799}">
      <dgm:prSet/>
      <dgm:spPr/>
      <dgm:t>
        <a:bodyPr/>
        <a:lstStyle/>
        <a:p>
          <a:endParaRPr lang="en-US"/>
        </a:p>
      </dgm:t>
    </dgm:pt>
    <dgm:pt modelId="{52F5174B-AD29-48EC-A5DA-933232156609}" type="sibTrans" cxnId="{186557DA-509E-48F9-BECC-C32E88670799}">
      <dgm:prSet/>
      <dgm:spPr/>
      <dgm:t>
        <a:bodyPr/>
        <a:lstStyle/>
        <a:p>
          <a:endParaRPr lang="en-US"/>
        </a:p>
      </dgm:t>
    </dgm:pt>
    <dgm:pt modelId="{B0F4AE78-EADD-40A1-B34E-231EE40F8A08}" type="pres">
      <dgm:prSet presAssocID="{6FDCAFCA-17E3-4DB1-869B-A43349CDD453}" presName="linear" presStyleCnt="0">
        <dgm:presLayoutVars>
          <dgm:animLvl val="lvl"/>
          <dgm:resizeHandles val="exact"/>
        </dgm:presLayoutVars>
      </dgm:prSet>
      <dgm:spPr/>
    </dgm:pt>
    <dgm:pt modelId="{1A6DAE2F-3F4C-4477-A69C-A9449BF76112}" type="pres">
      <dgm:prSet presAssocID="{48E4B66E-A954-49A3-9216-6BC7EB59AB29}" presName="parentText" presStyleLbl="node1" presStyleIdx="0" presStyleCnt="17">
        <dgm:presLayoutVars>
          <dgm:chMax val="0"/>
          <dgm:bulletEnabled val="1"/>
        </dgm:presLayoutVars>
      </dgm:prSet>
      <dgm:spPr/>
    </dgm:pt>
    <dgm:pt modelId="{93890921-4035-4B37-A0BE-1F8ED77BEA2A}" type="pres">
      <dgm:prSet presAssocID="{78CBD609-C087-4992-8066-76C423539134}" presName="spacer" presStyleCnt="0"/>
      <dgm:spPr/>
    </dgm:pt>
    <dgm:pt modelId="{EF47642C-27D7-46F0-B214-BB7E4F070DC7}" type="pres">
      <dgm:prSet presAssocID="{F80411F0-382E-498E-869A-9535E5CD75BD}" presName="parentText" presStyleLbl="node1" presStyleIdx="1" presStyleCnt="17">
        <dgm:presLayoutVars>
          <dgm:chMax val="0"/>
          <dgm:bulletEnabled val="1"/>
        </dgm:presLayoutVars>
      </dgm:prSet>
      <dgm:spPr/>
    </dgm:pt>
    <dgm:pt modelId="{18FD6F23-3FE4-4D02-9529-794053DDD553}" type="pres">
      <dgm:prSet presAssocID="{963174DD-BC3A-43E1-9474-78EC3CC5B1C0}" presName="spacer" presStyleCnt="0"/>
      <dgm:spPr/>
    </dgm:pt>
    <dgm:pt modelId="{8BA681AF-C923-416A-861B-C1E61CF3EBCD}" type="pres">
      <dgm:prSet presAssocID="{8E12C730-B285-488C-ACF4-B5BCDAF394DE}" presName="parentText" presStyleLbl="node1" presStyleIdx="2" presStyleCnt="17">
        <dgm:presLayoutVars>
          <dgm:chMax val="0"/>
          <dgm:bulletEnabled val="1"/>
        </dgm:presLayoutVars>
      </dgm:prSet>
      <dgm:spPr/>
    </dgm:pt>
    <dgm:pt modelId="{A94814CC-AF03-4657-B86D-7E421D51308E}" type="pres">
      <dgm:prSet presAssocID="{3A5BBBB7-F30A-4D65-A3A7-2C33FFE4F302}" presName="spacer" presStyleCnt="0"/>
      <dgm:spPr/>
    </dgm:pt>
    <dgm:pt modelId="{DF6CD30B-B9DC-46E0-B3DA-D57E42B6251E}" type="pres">
      <dgm:prSet presAssocID="{AF2A9178-2E1C-4AEB-9539-5E9ADE04467F}" presName="parentText" presStyleLbl="node1" presStyleIdx="3" presStyleCnt="17">
        <dgm:presLayoutVars>
          <dgm:chMax val="0"/>
          <dgm:bulletEnabled val="1"/>
        </dgm:presLayoutVars>
      </dgm:prSet>
      <dgm:spPr/>
    </dgm:pt>
    <dgm:pt modelId="{25263092-0CF0-48E8-9B9E-0D2404D3D81A}" type="pres">
      <dgm:prSet presAssocID="{AAA674BB-B3A9-492C-B3D9-C2C239F32B0E}" presName="spacer" presStyleCnt="0"/>
      <dgm:spPr/>
    </dgm:pt>
    <dgm:pt modelId="{DFCCC596-8E9F-43B7-9DAC-FA3C5A6BBAAF}" type="pres">
      <dgm:prSet presAssocID="{5FD12BFD-7F8C-4F41-BC98-CFE033131EF6}" presName="parentText" presStyleLbl="node1" presStyleIdx="4" presStyleCnt="17">
        <dgm:presLayoutVars>
          <dgm:chMax val="0"/>
          <dgm:bulletEnabled val="1"/>
        </dgm:presLayoutVars>
      </dgm:prSet>
      <dgm:spPr/>
    </dgm:pt>
    <dgm:pt modelId="{1F7D9DE8-E544-4E86-8F67-09F29B12C227}" type="pres">
      <dgm:prSet presAssocID="{1A00BF19-3098-49EE-B285-EA7AD03A979B}" presName="spacer" presStyleCnt="0"/>
      <dgm:spPr/>
    </dgm:pt>
    <dgm:pt modelId="{93D68300-2402-4FB8-A4A7-0920F23BE313}" type="pres">
      <dgm:prSet presAssocID="{9328F240-CBD5-432B-A51E-A6659BF649E0}" presName="parentText" presStyleLbl="node1" presStyleIdx="5" presStyleCnt="17">
        <dgm:presLayoutVars>
          <dgm:chMax val="0"/>
          <dgm:bulletEnabled val="1"/>
        </dgm:presLayoutVars>
      </dgm:prSet>
      <dgm:spPr/>
    </dgm:pt>
    <dgm:pt modelId="{13E915E6-B47C-4120-A2C9-20F29EC621BA}" type="pres">
      <dgm:prSet presAssocID="{D0C6B539-D9C4-4EE3-B88F-8FB854A510E3}" presName="spacer" presStyleCnt="0"/>
      <dgm:spPr/>
    </dgm:pt>
    <dgm:pt modelId="{AF299008-77A2-4BF2-ABE2-9B67854E453C}" type="pres">
      <dgm:prSet presAssocID="{83E8E45E-7D3A-43A9-985D-89904E9BBA57}" presName="parentText" presStyleLbl="node1" presStyleIdx="6" presStyleCnt="17">
        <dgm:presLayoutVars>
          <dgm:chMax val="0"/>
          <dgm:bulletEnabled val="1"/>
        </dgm:presLayoutVars>
      </dgm:prSet>
      <dgm:spPr/>
    </dgm:pt>
    <dgm:pt modelId="{3932AA77-1B99-4D04-BA47-6C779C60CEB1}" type="pres">
      <dgm:prSet presAssocID="{B1A360F2-CD31-49B8-9866-EF3292E815F6}" presName="spacer" presStyleCnt="0"/>
      <dgm:spPr/>
    </dgm:pt>
    <dgm:pt modelId="{A51B95C5-E3C6-4D49-BA1C-144EF3E4EB00}" type="pres">
      <dgm:prSet presAssocID="{1CFBC7F5-8A1E-428A-919D-C5C59882AF16}" presName="parentText" presStyleLbl="node1" presStyleIdx="7" presStyleCnt="17">
        <dgm:presLayoutVars>
          <dgm:chMax val="0"/>
          <dgm:bulletEnabled val="1"/>
        </dgm:presLayoutVars>
      </dgm:prSet>
      <dgm:spPr/>
    </dgm:pt>
    <dgm:pt modelId="{AC56B605-5ACD-4D3F-A947-B3C56BDB5AA9}" type="pres">
      <dgm:prSet presAssocID="{9C22661E-4D9B-4335-A219-135BC79C966A}" presName="spacer" presStyleCnt="0"/>
      <dgm:spPr/>
    </dgm:pt>
    <dgm:pt modelId="{7DF76A8A-F845-470F-94D4-5E176F0A6E2D}" type="pres">
      <dgm:prSet presAssocID="{364AE78A-E614-4180-8C72-DE5536181E9A}" presName="parentText" presStyleLbl="node1" presStyleIdx="8" presStyleCnt="17">
        <dgm:presLayoutVars>
          <dgm:chMax val="0"/>
          <dgm:bulletEnabled val="1"/>
        </dgm:presLayoutVars>
      </dgm:prSet>
      <dgm:spPr/>
    </dgm:pt>
    <dgm:pt modelId="{2482BDB7-8D28-4CE9-A2D5-EB8440ECFA4E}" type="pres">
      <dgm:prSet presAssocID="{83398D9C-154E-4F88-BB8B-D869F2198473}" presName="spacer" presStyleCnt="0"/>
      <dgm:spPr/>
    </dgm:pt>
    <dgm:pt modelId="{2D29875D-B2F7-453F-B7A0-B2B5FC6EE6C9}" type="pres">
      <dgm:prSet presAssocID="{CEE40A7B-8F23-4C1F-BC64-7BEDDFA5BB54}" presName="parentText" presStyleLbl="node1" presStyleIdx="9" presStyleCnt="17">
        <dgm:presLayoutVars>
          <dgm:chMax val="0"/>
          <dgm:bulletEnabled val="1"/>
        </dgm:presLayoutVars>
      </dgm:prSet>
      <dgm:spPr/>
    </dgm:pt>
    <dgm:pt modelId="{9E33118C-EA6D-4FA3-99F9-DBD027527D5E}" type="pres">
      <dgm:prSet presAssocID="{84B23C83-216D-40E2-95CF-CE4E19B66DCC}" presName="spacer" presStyleCnt="0"/>
      <dgm:spPr/>
    </dgm:pt>
    <dgm:pt modelId="{C0429284-92CB-41E7-A9A1-7A622C572E8A}" type="pres">
      <dgm:prSet presAssocID="{FD4A0581-7BD4-4A5D-BBD9-CE95DD689783}" presName="parentText" presStyleLbl="node1" presStyleIdx="10" presStyleCnt="17">
        <dgm:presLayoutVars>
          <dgm:chMax val="0"/>
          <dgm:bulletEnabled val="1"/>
        </dgm:presLayoutVars>
      </dgm:prSet>
      <dgm:spPr/>
    </dgm:pt>
    <dgm:pt modelId="{39D8C0F3-1072-4758-8802-692278CB0544}" type="pres">
      <dgm:prSet presAssocID="{2C72F7A4-43E0-4BB0-8B81-8F7F1EB97876}" presName="spacer" presStyleCnt="0"/>
      <dgm:spPr/>
    </dgm:pt>
    <dgm:pt modelId="{6B021667-B4E3-4D13-A24C-76E40E41C06C}" type="pres">
      <dgm:prSet presAssocID="{047197FE-849A-480A-8222-D4E554DA2408}" presName="parentText" presStyleLbl="node1" presStyleIdx="11" presStyleCnt="17">
        <dgm:presLayoutVars>
          <dgm:chMax val="0"/>
          <dgm:bulletEnabled val="1"/>
        </dgm:presLayoutVars>
      </dgm:prSet>
      <dgm:spPr/>
    </dgm:pt>
    <dgm:pt modelId="{20773442-46FD-4F5D-A42D-8C29B59A4C04}" type="pres">
      <dgm:prSet presAssocID="{B028670B-99F8-4843-90DD-8EDE10F26EBB}" presName="spacer" presStyleCnt="0"/>
      <dgm:spPr/>
    </dgm:pt>
    <dgm:pt modelId="{59152D65-439E-4960-8A9B-F98608F72540}" type="pres">
      <dgm:prSet presAssocID="{FE0DF6C0-B33F-49D5-957F-06CC91EC5D97}" presName="parentText" presStyleLbl="node1" presStyleIdx="12" presStyleCnt="17">
        <dgm:presLayoutVars>
          <dgm:chMax val="0"/>
          <dgm:bulletEnabled val="1"/>
        </dgm:presLayoutVars>
      </dgm:prSet>
      <dgm:spPr/>
    </dgm:pt>
    <dgm:pt modelId="{0F72EE00-B749-4D22-895E-D86E32C58114}" type="pres">
      <dgm:prSet presAssocID="{26B678AC-8EC2-4450-94AF-06652D0CF24D}" presName="spacer" presStyleCnt="0"/>
      <dgm:spPr/>
    </dgm:pt>
    <dgm:pt modelId="{A7E61515-EB8D-4DEB-966E-3B788DE031AE}" type="pres">
      <dgm:prSet presAssocID="{2C17A5F0-07FE-4B34-86A8-A0A4F77965AD}" presName="parentText" presStyleLbl="node1" presStyleIdx="13" presStyleCnt="17">
        <dgm:presLayoutVars>
          <dgm:chMax val="0"/>
          <dgm:bulletEnabled val="1"/>
        </dgm:presLayoutVars>
      </dgm:prSet>
      <dgm:spPr/>
    </dgm:pt>
    <dgm:pt modelId="{F8D2E02F-A462-484B-BC4F-621B8A9944A0}" type="pres">
      <dgm:prSet presAssocID="{335E3E88-133F-4F3F-9DA5-FED4200C8580}" presName="spacer" presStyleCnt="0"/>
      <dgm:spPr/>
    </dgm:pt>
    <dgm:pt modelId="{2F9307D9-1626-4907-A4E4-2271008A0702}" type="pres">
      <dgm:prSet presAssocID="{13EFE17B-2287-4DA4-9877-86CF2B9C6E40}" presName="parentText" presStyleLbl="node1" presStyleIdx="14" presStyleCnt="17">
        <dgm:presLayoutVars>
          <dgm:chMax val="0"/>
          <dgm:bulletEnabled val="1"/>
        </dgm:presLayoutVars>
      </dgm:prSet>
      <dgm:spPr/>
    </dgm:pt>
    <dgm:pt modelId="{079D6EDB-9CF2-4ED3-A2C1-4C86514EB335}" type="pres">
      <dgm:prSet presAssocID="{7783E925-0D04-42A7-9794-3E69FAC287D6}" presName="spacer" presStyleCnt="0"/>
      <dgm:spPr/>
    </dgm:pt>
    <dgm:pt modelId="{1E4F2B23-7F98-4DB1-B0D2-E583F1F280C6}" type="pres">
      <dgm:prSet presAssocID="{C5207FA4-9EFF-4181-B63D-BA721DCB05CA}" presName="parentText" presStyleLbl="node1" presStyleIdx="15" presStyleCnt="17">
        <dgm:presLayoutVars>
          <dgm:chMax val="0"/>
          <dgm:bulletEnabled val="1"/>
        </dgm:presLayoutVars>
      </dgm:prSet>
      <dgm:spPr/>
    </dgm:pt>
    <dgm:pt modelId="{5D122E76-71F7-4600-93E4-D153BC0BF54F}" type="pres">
      <dgm:prSet presAssocID="{B8CF5B3B-1A53-455F-AC60-A4CB7F394F0A}" presName="spacer" presStyleCnt="0"/>
      <dgm:spPr/>
    </dgm:pt>
    <dgm:pt modelId="{9D3B8742-C260-4EEF-8082-60E576BC6836}" type="pres">
      <dgm:prSet presAssocID="{DDBD4B08-93D3-4E36-A91E-A1DAC7DF1225}" presName="parentText" presStyleLbl="node1" presStyleIdx="16" presStyleCnt="17">
        <dgm:presLayoutVars>
          <dgm:chMax val="0"/>
          <dgm:bulletEnabled val="1"/>
        </dgm:presLayoutVars>
      </dgm:prSet>
      <dgm:spPr/>
    </dgm:pt>
  </dgm:ptLst>
  <dgm:cxnLst>
    <dgm:cxn modelId="{843F3500-44F9-4239-B3D1-CE4FA231B381}" srcId="{6FDCAFCA-17E3-4DB1-869B-A43349CDD453}" destId="{9328F240-CBD5-432B-A51E-A6659BF649E0}" srcOrd="5" destOrd="0" parTransId="{388CC8C8-B0F3-47DD-BDA9-98085EF1650D}" sibTransId="{D0C6B539-D9C4-4EE3-B88F-8FB854A510E3}"/>
    <dgm:cxn modelId="{5EEECF01-37EE-4E7B-8A14-74B31BC9D8A5}" type="presOf" srcId="{FD4A0581-7BD4-4A5D-BBD9-CE95DD689783}" destId="{C0429284-92CB-41E7-A9A1-7A622C572E8A}" srcOrd="0" destOrd="0" presId="urn:microsoft.com/office/officeart/2005/8/layout/vList2"/>
    <dgm:cxn modelId="{D320A112-795F-4502-A324-D491377BD6DB}" type="presOf" srcId="{C5207FA4-9EFF-4181-B63D-BA721DCB05CA}" destId="{1E4F2B23-7F98-4DB1-B0D2-E583F1F280C6}" srcOrd="0" destOrd="0" presId="urn:microsoft.com/office/officeart/2005/8/layout/vList2"/>
    <dgm:cxn modelId="{3650FC16-0877-49A1-B3C9-09178D3F5ACB}" srcId="{6FDCAFCA-17E3-4DB1-869B-A43349CDD453}" destId="{13EFE17B-2287-4DA4-9877-86CF2B9C6E40}" srcOrd="14" destOrd="0" parTransId="{21B77950-4BB3-4A69-8E19-0B834B0E3F96}" sibTransId="{7783E925-0D04-42A7-9794-3E69FAC287D6}"/>
    <dgm:cxn modelId="{96697028-B611-414C-94C1-69438DF22C71}" srcId="{6FDCAFCA-17E3-4DB1-869B-A43349CDD453}" destId="{CEE40A7B-8F23-4C1F-BC64-7BEDDFA5BB54}" srcOrd="9" destOrd="0" parTransId="{2B811DD2-BB15-421F-973C-4D03AC4AC473}" sibTransId="{84B23C83-216D-40E2-95CF-CE4E19B66DCC}"/>
    <dgm:cxn modelId="{D130B72B-7A4C-47C1-892C-2464475C6074}" srcId="{6FDCAFCA-17E3-4DB1-869B-A43349CDD453}" destId="{1CFBC7F5-8A1E-428A-919D-C5C59882AF16}" srcOrd="7" destOrd="0" parTransId="{347457D3-04FE-4145-9AA5-E98697EFA202}" sibTransId="{9C22661E-4D9B-4335-A219-135BC79C966A}"/>
    <dgm:cxn modelId="{BF1B4A41-95BB-462F-B492-46D8FF138FB7}" type="presOf" srcId="{047197FE-849A-480A-8222-D4E554DA2408}" destId="{6B021667-B4E3-4D13-A24C-76E40E41C06C}" srcOrd="0" destOrd="0" presId="urn:microsoft.com/office/officeart/2005/8/layout/vList2"/>
    <dgm:cxn modelId="{5EA6AB61-5C41-441F-A9ED-1F0FB712FA5B}" srcId="{6FDCAFCA-17E3-4DB1-869B-A43349CDD453}" destId="{C5207FA4-9EFF-4181-B63D-BA721DCB05CA}" srcOrd="15" destOrd="0" parTransId="{3A40DDEE-2FB2-48DF-8C10-BB236B115B3C}" sibTransId="{B8CF5B3B-1A53-455F-AC60-A4CB7F394F0A}"/>
    <dgm:cxn modelId="{D98E7163-9A1F-4CE1-8763-AAD979AB1F2A}" type="presOf" srcId="{2C17A5F0-07FE-4B34-86A8-A0A4F77965AD}" destId="{A7E61515-EB8D-4DEB-966E-3B788DE031AE}" srcOrd="0" destOrd="0" presId="urn:microsoft.com/office/officeart/2005/8/layout/vList2"/>
    <dgm:cxn modelId="{ADF29263-75A5-4956-96CA-6B8911A100CB}" srcId="{6FDCAFCA-17E3-4DB1-869B-A43349CDD453}" destId="{5FD12BFD-7F8C-4F41-BC98-CFE033131EF6}" srcOrd="4" destOrd="0" parTransId="{4AB9C012-0D89-4131-ABE2-F2FF244489D9}" sibTransId="{1A00BF19-3098-49EE-B285-EA7AD03A979B}"/>
    <dgm:cxn modelId="{6F429564-F883-4F2B-94F4-483100F0EB6B}" type="presOf" srcId="{5FD12BFD-7F8C-4F41-BC98-CFE033131EF6}" destId="{DFCCC596-8E9F-43B7-9DAC-FA3C5A6BBAAF}" srcOrd="0" destOrd="0" presId="urn:microsoft.com/office/officeart/2005/8/layout/vList2"/>
    <dgm:cxn modelId="{1C1E1145-296E-4931-ADB1-BE5E2F880FD8}" type="presOf" srcId="{13EFE17B-2287-4DA4-9877-86CF2B9C6E40}" destId="{2F9307D9-1626-4907-A4E4-2271008A0702}" srcOrd="0" destOrd="0" presId="urn:microsoft.com/office/officeart/2005/8/layout/vList2"/>
    <dgm:cxn modelId="{CB418069-7B6F-4669-B9FA-7DA3169C2100}" type="presOf" srcId="{DDBD4B08-93D3-4E36-A91E-A1DAC7DF1225}" destId="{9D3B8742-C260-4EEF-8082-60E576BC6836}" srcOrd="0" destOrd="0" presId="urn:microsoft.com/office/officeart/2005/8/layout/vList2"/>
    <dgm:cxn modelId="{61E9096F-F4FA-49CD-884A-80D2A3C78747}" type="presOf" srcId="{1CFBC7F5-8A1E-428A-919D-C5C59882AF16}" destId="{A51B95C5-E3C6-4D49-BA1C-144EF3E4EB00}" srcOrd="0" destOrd="0" presId="urn:microsoft.com/office/officeart/2005/8/layout/vList2"/>
    <dgm:cxn modelId="{DE78B351-3BE0-4531-B1B2-AC28CDA7CC79}" type="presOf" srcId="{364AE78A-E614-4180-8C72-DE5536181E9A}" destId="{7DF76A8A-F845-470F-94D4-5E176F0A6E2D}" srcOrd="0" destOrd="0" presId="urn:microsoft.com/office/officeart/2005/8/layout/vList2"/>
    <dgm:cxn modelId="{EE58FA71-2C1E-4C93-AC11-A18F4A735F11}" srcId="{6FDCAFCA-17E3-4DB1-869B-A43349CDD453}" destId="{83E8E45E-7D3A-43A9-985D-89904E9BBA57}" srcOrd="6" destOrd="0" parTransId="{C9D284FC-F01F-45DB-A31E-7C6AA3FF1804}" sibTransId="{B1A360F2-CD31-49B8-9866-EF3292E815F6}"/>
    <dgm:cxn modelId="{2F445D72-C9DC-4FF5-9E49-738505C12F0C}" srcId="{6FDCAFCA-17E3-4DB1-869B-A43349CDD453}" destId="{AF2A9178-2E1C-4AEB-9539-5E9ADE04467F}" srcOrd="3" destOrd="0" parTransId="{2E81EF39-BB9E-43F1-93D1-F3385CB47F1D}" sibTransId="{AAA674BB-B3A9-492C-B3D9-C2C239F32B0E}"/>
    <dgm:cxn modelId="{8B902F53-F901-48BB-B32F-596624E0E34D}" type="presOf" srcId="{8E12C730-B285-488C-ACF4-B5BCDAF394DE}" destId="{8BA681AF-C923-416A-861B-C1E61CF3EBCD}" srcOrd="0" destOrd="0" presId="urn:microsoft.com/office/officeart/2005/8/layout/vList2"/>
    <dgm:cxn modelId="{2C3A3054-C74C-4499-837A-998856ACE0D4}" type="presOf" srcId="{CEE40A7B-8F23-4C1F-BC64-7BEDDFA5BB54}" destId="{2D29875D-B2F7-453F-B7A0-B2B5FC6EE6C9}" srcOrd="0" destOrd="0" presId="urn:microsoft.com/office/officeart/2005/8/layout/vList2"/>
    <dgm:cxn modelId="{05256877-AEAA-46C8-84EB-EC6D125EF9F1}" type="presOf" srcId="{FE0DF6C0-B33F-49D5-957F-06CC91EC5D97}" destId="{59152D65-439E-4960-8A9B-F98608F72540}" srcOrd="0" destOrd="0" presId="urn:microsoft.com/office/officeart/2005/8/layout/vList2"/>
    <dgm:cxn modelId="{F5C33478-25BB-4505-A1A9-B77F180DBB93}" type="presOf" srcId="{6FDCAFCA-17E3-4DB1-869B-A43349CDD453}" destId="{B0F4AE78-EADD-40A1-B34E-231EE40F8A08}" srcOrd="0" destOrd="0" presId="urn:microsoft.com/office/officeart/2005/8/layout/vList2"/>
    <dgm:cxn modelId="{B2C7907A-044F-4C77-AB89-649C47A9A87F}" srcId="{6FDCAFCA-17E3-4DB1-869B-A43349CDD453}" destId="{FE0DF6C0-B33F-49D5-957F-06CC91EC5D97}" srcOrd="12" destOrd="0" parTransId="{26E160DC-80B2-4E44-B5EE-170AAB0B8B4B}" sibTransId="{26B678AC-8EC2-4450-94AF-06652D0CF24D}"/>
    <dgm:cxn modelId="{A4A5BF80-9484-4ABD-B421-5A006A7712C6}" type="presOf" srcId="{83E8E45E-7D3A-43A9-985D-89904E9BBA57}" destId="{AF299008-77A2-4BF2-ABE2-9B67854E453C}" srcOrd="0" destOrd="0" presId="urn:microsoft.com/office/officeart/2005/8/layout/vList2"/>
    <dgm:cxn modelId="{5B883D8C-7D10-464F-9DB8-3E831B587B42}" type="presOf" srcId="{48E4B66E-A954-49A3-9216-6BC7EB59AB29}" destId="{1A6DAE2F-3F4C-4477-A69C-A9449BF76112}" srcOrd="0" destOrd="0" presId="urn:microsoft.com/office/officeart/2005/8/layout/vList2"/>
    <dgm:cxn modelId="{805C129A-75F2-4466-B9F0-089C3FA56B8F}" srcId="{6FDCAFCA-17E3-4DB1-869B-A43349CDD453}" destId="{047197FE-849A-480A-8222-D4E554DA2408}" srcOrd="11" destOrd="0" parTransId="{5D1A7322-471B-4F7A-A8AF-23CE48B5387C}" sibTransId="{B028670B-99F8-4843-90DD-8EDE10F26EBB}"/>
    <dgm:cxn modelId="{1D556AB2-4B72-4EE1-84B8-36E84C21A91B}" srcId="{6FDCAFCA-17E3-4DB1-869B-A43349CDD453}" destId="{364AE78A-E614-4180-8C72-DE5536181E9A}" srcOrd="8" destOrd="0" parTransId="{85DEA1CD-6C52-48E0-80B6-AF57AC24155C}" sibTransId="{83398D9C-154E-4F88-BB8B-D869F2198473}"/>
    <dgm:cxn modelId="{0BCD64B5-0B7C-4C05-8934-651CE03FDE4E}" srcId="{6FDCAFCA-17E3-4DB1-869B-A43349CDD453}" destId="{FD4A0581-7BD4-4A5D-BBD9-CE95DD689783}" srcOrd="10" destOrd="0" parTransId="{14858B20-B0B5-48B1-AE4C-812C531CE17D}" sibTransId="{2C72F7A4-43E0-4BB0-8B81-8F7F1EB97876}"/>
    <dgm:cxn modelId="{59AEEDB7-D061-4724-952A-4F24D8403809}" srcId="{6FDCAFCA-17E3-4DB1-869B-A43349CDD453}" destId="{48E4B66E-A954-49A3-9216-6BC7EB59AB29}" srcOrd="0" destOrd="0" parTransId="{60BD6249-A2DE-4C00-9230-992F0A0C0975}" sibTransId="{78CBD609-C087-4992-8066-76C423539134}"/>
    <dgm:cxn modelId="{83460BBC-8EB1-4597-B734-68C30BF63B8A}" srcId="{6FDCAFCA-17E3-4DB1-869B-A43349CDD453}" destId="{2C17A5F0-07FE-4B34-86A8-A0A4F77965AD}" srcOrd="13" destOrd="0" parTransId="{8AD36FBE-0A7E-4EB9-BB85-32DB2C87A2CE}" sibTransId="{335E3E88-133F-4F3F-9DA5-FED4200C8580}"/>
    <dgm:cxn modelId="{5AF32FCA-43EF-4A96-B30E-5A14E7E18275}" type="presOf" srcId="{F80411F0-382E-498E-869A-9535E5CD75BD}" destId="{EF47642C-27D7-46F0-B214-BB7E4F070DC7}" srcOrd="0" destOrd="0" presId="urn:microsoft.com/office/officeart/2005/8/layout/vList2"/>
    <dgm:cxn modelId="{E9A1A0D3-2F47-4669-A8A0-7D4574D0B361}" type="presOf" srcId="{AF2A9178-2E1C-4AEB-9539-5E9ADE04467F}" destId="{DF6CD30B-B9DC-46E0-B3DA-D57E42B6251E}" srcOrd="0" destOrd="0" presId="urn:microsoft.com/office/officeart/2005/8/layout/vList2"/>
    <dgm:cxn modelId="{186557DA-509E-48F9-BECC-C32E88670799}" srcId="{6FDCAFCA-17E3-4DB1-869B-A43349CDD453}" destId="{DDBD4B08-93D3-4E36-A91E-A1DAC7DF1225}" srcOrd="16" destOrd="0" parTransId="{547B271C-3F5B-4E2C-A259-980DE255C2CA}" sibTransId="{52F5174B-AD29-48EC-A5DA-933232156609}"/>
    <dgm:cxn modelId="{42E6BBDE-407E-4595-83A0-A61B483593F0}" type="presOf" srcId="{9328F240-CBD5-432B-A51E-A6659BF649E0}" destId="{93D68300-2402-4FB8-A4A7-0920F23BE313}" srcOrd="0" destOrd="0" presId="urn:microsoft.com/office/officeart/2005/8/layout/vList2"/>
    <dgm:cxn modelId="{2A4B76F8-E7D1-4114-9419-2582214A9D4F}" srcId="{6FDCAFCA-17E3-4DB1-869B-A43349CDD453}" destId="{F80411F0-382E-498E-869A-9535E5CD75BD}" srcOrd="1" destOrd="0" parTransId="{EA68C98C-8B1B-41FE-8EC4-5B3BB0046109}" sibTransId="{963174DD-BC3A-43E1-9474-78EC3CC5B1C0}"/>
    <dgm:cxn modelId="{80C429F9-9CC3-43F4-A5E0-CAC8FDB5A974}" srcId="{6FDCAFCA-17E3-4DB1-869B-A43349CDD453}" destId="{8E12C730-B285-488C-ACF4-B5BCDAF394DE}" srcOrd="2" destOrd="0" parTransId="{611C9EF2-9F6D-4665-891D-CDD052FDC567}" sibTransId="{3A5BBBB7-F30A-4D65-A3A7-2C33FFE4F302}"/>
    <dgm:cxn modelId="{BC369007-D8C4-4115-A418-86ECDB0022D9}" type="presParOf" srcId="{B0F4AE78-EADD-40A1-B34E-231EE40F8A08}" destId="{1A6DAE2F-3F4C-4477-A69C-A9449BF76112}" srcOrd="0" destOrd="0" presId="urn:microsoft.com/office/officeart/2005/8/layout/vList2"/>
    <dgm:cxn modelId="{42893980-C40E-4030-8F21-62A9CBEA504B}" type="presParOf" srcId="{B0F4AE78-EADD-40A1-B34E-231EE40F8A08}" destId="{93890921-4035-4B37-A0BE-1F8ED77BEA2A}" srcOrd="1" destOrd="0" presId="urn:microsoft.com/office/officeart/2005/8/layout/vList2"/>
    <dgm:cxn modelId="{CC314D5A-9F87-4EE4-BFEE-6360B43DE45E}" type="presParOf" srcId="{B0F4AE78-EADD-40A1-B34E-231EE40F8A08}" destId="{EF47642C-27D7-46F0-B214-BB7E4F070DC7}" srcOrd="2" destOrd="0" presId="urn:microsoft.com/office/officeart/2005/8/layout/vList2"/>
    <dgm:cxn modelId="{9203AE3D-BCDB-4570-B208-923A3DBE9D33}" type="presParOf" srcId="{B0F4AE78-EADD-40A1-B34E-231EE40F8A08}" destId="{18FD6F23-3FE4-4D02-9529-794053DDD553}" srcOrd="3" destOrd="0" presId="urn:microsoft.com/office/officeart/2005/8/layout/vList2"/>
    <dgm:cxn modelId="{FFF6E4E9-17C2-43CF-B7F5-98E9A4E3410E}" type="presParOf" srcId="{B0F4AE78-EADD-40A1-B34E-231EE40F8A08}" destId="{8BA681AF-C923-416A-861B-C1E61CF3EBCD}" srcOrd="4" destOrd="0" presId="urn:microsoft.com/office/officeart/2005/8/layout/vList2"/>
    <dgm:cxn modelId="{03E5379C-0AFE-49B7-906B-61DE81493820}" type="presParOf" srcId="{B0F4AE78-EADD-40A1-B34E-231EE40F8A08}" destId="{A94814CC-AF03-4657-B86D-7E421D51308E}" srcOrd="5" destOrd="0" presId="urn:microsoft.com/office/officeart/2005/8/layout/vList2"/>
    <dgm:cxn modelId="{8B774C9B-0F98-4928-ABD7-A6F7467A243E}" type="presParOf" srcId="{B0F4AE78-EADD-40A1-B34E-231EE40F8A08}" destId="{DF6CD30B-B9DC-46E0-B3DA-D57E42B6251E}" srcOrd="6" destOrd="0" presId="urn:microsoft.com/office/officeart/2005/8/layout/vList2"/>
    <dgm:cxn modelId="{D0FD4176-4360-4051-B8D0-B8F656C00C3B}" type="presParOf" srcId="{B0F4AE78-EADD-40A1-B34E-231EE40F8A08}" destId="{25263092-0CF0-48E8-9B9E-0D2404D3D81A}" srcOrd="7" destOrd="0" presId="urn:microsoft.com/office/officeart/2005/8/layout/vList2"/>
    <dgm:cxn modelId="{E568ED50-2DDE-49A4-BB91-B27BB457A7A9}" type="presParOf" srcId="{B0F4AE78-EADD-40A1-B34E-231EE40F8A08}" destId="{DFCCC596-8E9F-43B7-9DAC-FA3C5A6BBAAF}" srcOrd="8" destOrd="0" presId="urn:microsoft.com/office/officeart/2005/8/layout/vList2"/>
    <dgm:cxn modelId="{81B445CE-9ACA-4754-95C0-94CE11C8283B}" type="presParOf" srcId="{B0F4AE78-EADD-40A1-B34E-231EE40F8A08}" destId="{1F7D9DE8-E544-4E86-8F67-09F29B12C227}" srcOrd="9" destOrd="0" presId="urn:microsoft.com/office/officeart/2005/8/layout/vList2"/>
    <dgm:cxn modelId="{60022369-171F-449E-BF0E-1C1F90E33216}" type="presParOf" srcId="{B0F4AE78-EADD-40A1-B34E-231EE40F8A08}" destId="{93D68300-2402-4FB8-A4A7-0920F23BE313}" srcOrd="10" destOrd="0" presId="urn:microsoft.com/office/officeart/2005/8/layout/vList2"/>
    <dgm:cxn modelId="{30EAB5CA-108E-4E97-ACBC-3C73AF3CF45C}" type="presParOf" srcId="{B0F4AE78-EADD-40A1-B34E-231EE40F8A08}" destId="{13E915E6-B47C-4120-A2C9-20F29EC621BA}" srcOrd="11" destOrd="0" presId="urn:microsoft.com/office/officeart/2005/8/layout/vList2"/>
    <dgm:cxn modelId="{0F25D3F8-8519-4063-B94E-9FD0F6D2F606}" type="presParOf" srcId="{B0F4AE78-EADD-40A1-B34E-231EE40F8A08}" destId="{AF299008-77A2-4BF2-ABE2-9B67854E453C}" srcOrd="12" destOrd="0" presId="urn:microsoft.com/office/officeart/2005/8/layout/vList2"/>
    <dgm:cxn modelId="{07B24211-06FF-43F1-B4E5-1B8740A155BF}" type="presParOf" srcId="{B0F4AE78-EADD-40A1-B34E-231EE40F8A08}" destId="{3932AA77-1B99-4D04-BA47-6C779C60CEB1}" srcOrd="13" destOrd="0" presId="urn:microsoft.com/office/officeart/2005/8/layout/vList2"/>
    <dgm:cxn modelId="{AD08254F-645C-4742-BC71-D5E8268A9082}" type="presParOf" srcId="{B0F4AE78-EADD-40A1-B34E-231EE40F8A08}" destId="{A51B95C5-E3C6-4D49-BA1C-144EF3E4EB00}" srcOrd="14" destOrd="0" presId="urn:microsoft.com/office/officeart/2005/8/layout/vList2"/>
    <dgm:cxn modelId="{02A91CC9-965F-4715-B214-54A72C88F6AF}" type="presParOf" srcId="{B0F4AE78-EADD-40A1-B34E-231EE40F8A08}" destId="{AC56B605-5ACD-4D3F-A947-B3C56BDB5AA9}" srcOrd="15" destOrd="0" presId="urn:microsoft.com/office/officeart/2005/8/layout/vList2"/>
    <dgm:cxn modelId="{13063E32-F6E8-47E2-94B2-C505A48DF885}" type="presParOf" srcId="{B0F4AE78-EADD-40A1-B34E-231EE40F8A08}" destId="{7DF76A8A-F845-470F-94D4-5E176F0A6E2D}" srcOrd="16" destOrd="0" presId="urn:microsoft.com/office/officeart/2005/8/layout/vList2"/>
    <dgm:cxn modelId="{62EBB98C-D965-47EB-9E85-BCF4DB25D106}" type="presParOf" srcId="{B0F4AE78-EADD-40A1-B34E-231EE40F8A08}" destId="{2482BDB7-8D28-4CE9-A2D5-EB8440ECFA4E}" srcOrd="17" destOrd="0" presId="urn:microsoft.com/office/officeart/2005/8/layout/vList2"/>
    <dgm:cxn modelId="{FC5354CF-7A42-4362-B6B1-FB9245704A9A}" type="presParOf" srcId="{B0F4AE78-EADD-40A1-B34E-231EE40F8A08}" destId="{2D29875D-B2F7-453F-B7A0-B2B5FC6EE6C9}" srcOrd="18" destOrd="0" presId="urn:microsoft.com/office/officeart/2005/8/layout/vList2"/>
    <dgm:cxn modelId="{D80AAB8A-4764-44E2-881B-6A0A6FFCCB30}" type="presParOf" srcId="{B0F4AE78-EADD-40A1-B34E-231EE40F8A08}" destId="{9E33118C-EA6D-4FA3-99F9-DBD027527D5E}" srcOrd="19" destOrd="0" presId="urn:microsoft.com/office/officeart/2005/8/layout/vList2"/>
    <dgm:cxn modelId="{AAE747FB-11F5-4A8E-B9DB-2C9962BECB5F}" type="presParOf" srcId="{B0F4AE78-EADD-40A1-B34E-231EE40F8A08}" destId="{C0429284-92CB-41E7-A9A1-7A622C572E8A}" srcOrd="20" destOrd="0" presId="urn:microsoft.com/office/officeart/2005/8/layout/vList2"/>
    <dgm:cxn modelId="{8EEDE785-C878-4FCA-94AD-4238B72A9C86}" type="presParOf" srcId="{B0F4AE78-EADD-40A1-B34E-231EE40F8A08}" destId="{39D8C0F3-1072-4758-8802-692278CB0544}" srcOrd="21" destOrd="0" presId="urn:microsoft.com/office/officeart/2005/8/layout/vList2"/>
    <dgm:cxn modelId="{AD1671BA-1CE3-4E0D-9D85-710E7CBE8A35}" type="presParOf" srcId="{B0F4AE78-EADD-40A1-B34E-231EE40F8A08}" destId="{6B021667-B4E3-4D13-A24C-76E40E41C06C}" srcOrd="22" destOrd="0" presId="urn:microsoft.com/office/officeart/2005/8/layout/vList2"/>
    <dgm:cxn modelId="{5D876628-66C8-4B32-A5AB-20AFC40E5666}" type="presParOf" srcId="{B0F4AE78-EADD-40A1-B34E-231EE40F8A08}" destId="{20773442-46FD-4F5D-A42D-8C29B59A4C04}" srcOrd="23" destOrd="0" presId="urn:microsoft.com/office/officeart/2005/8/layout/vList2"/>
    <dgm:cxn modelId="{E1EE07FA-1ED9-4427-A9CF-C1878470D490}" type="presParOf" srcId="{B0F4AE78-EADD-40A1-B34E-231EE40F8A08}" destId="{59152D65-439E-4960-8A9B-F98608F72540}" srcOrd="24" destOrd="0" presId="urn:microsoft.com/office/officeart/2005/8/layout/vList2"/>
    <dgm:cxn modelId="{27DAD7E1-AB93-4694-B804-4B4C44DF5BF6}" type="presParOf" srcId="{B0F4AE78-EADD-40A1-B34E-231EE40F8A08}" destId="{0F72EE00-B749-4D22-895E-D86E32C58114}" srcOrd="25" destOrd="0" presId="urn:microsoft.com/office/officeart/2005/8/layout/vList2"/>
    <dgm:cxn modelId="{B52CD4D0-6398-4F40-809A-616997FD9149}" type="presParOf" srcId="{B0F4AE78-EADD-40A1-B34E-231EE40F8A08}" destId="{A7E61515-EB8D-4DEB-966E-3B788DE031AE}" srcOrd="26" destOrd="0" presId="urn:microsoft.com/office/officeart/2005/8/layout/vList2"/>
    <dgm:cxn modelId="{FC27CAC6-C2E7-4147-939F-D05157E78B1F}" type="presParOf" srcId="{B0F4AE78-EADD-40A1-B34E-231EE40F8A08}" destId="{F8D2E02F-A462-484B-BC4F-621B8A9944A0}" srcOrd="27" destOrd="0" presId="urn:microsoft.com/office/officeart/2005/8/layout/vList2"/>
    <dgm:cxn modelId="{A702044D-CE97-4FB3-A1D7-E769EA3B9E66}" type="presParOf" srcId="{B0F4AE78-EADD-40A1-B34E-231EE40F8A08}" destId="{2F9307D9-1626-4907-A4E4-2271008A0702}" srcOrd="28" destOrd="0" presId="urn:microsoft.com/office/officeart/2005/8/layout/vList2"/>
    <dgm:cxn modelId="{B0835972-E9F5-4A75-BD84-3E8DAC1381AD}" type="presParOf" srcId="{B0F4AE78-EADD-40A1-B34E-231EE40F8A08}" destId="{079D6EDB-9CF2-4ED3-A2C1-4C86514EB335}" srcOrd="29" destOrd="0" presId="urn:microsoft.com/office/officeart/2005/8/layout/vList2"/>
    <dgm:cxn modelId="{4E07CD41-1624-4D3D-872D-2BD2BC5D6F7A}" type="presParOf" srcId="{B0F4AE78-EADD-40A1-B34E-231EE40F8A08}" destId="{1E4F2B23-7F98-4DB1-B0D2-E583F1F280C6}" srcOrd="30" destOrd="0" presId="urn:microsoft.com/office/officeart/2005/8/layout/vList2"/>
    <dgm:cxn modelId="{FB1108FF-3A4B-4437-A2BD-91806FADB22A}" type="presParOf" srcId="{B0F4AE78-EADD-40A1-B34E-231EE40F8A08}" destId="{5D122E76-71F7-4600-93E4-D153BC0BF54F}" srcOrd="31" destOrd="0" presId="urn:microsoft.com/office/officeart/2005/8/layout/vList2"/>
    <dgm:cxn modelId="{6EF8B8FD-E009-4F6A-B307-90E3E2812676}" type="presParOf" srcId="{B0F4AE78-EADD-40A1-B34E-231EE40F8A08}" destId="{9D3B8742-C260-4EEF-8082-60E576BC6836}" srcOrd="3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85537A-F1C2-446A-9D65-AB35E4CFD0FF}">
      <dsp:nvSpPr>
        <dsp:cNvPr id="0" name=""/>
        <dsp:cNvSpPr/>
      </dsp:nvSpPr>
      <dsp:spPr>
        <a:xfrm>
          <a:off x="0" y="63129"/>
          <a:ext cx="6974509" cy="5171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a:t>UK retail faces intense competition and evolving consumer expectations (Dal Mas et al., 2022).</a:t>
          </a:r>
        </a:p>
      </dsp:txBody>
      <dsp:txXfrm>
        <a:off x="25245" y="88374"/>
        <a:ext cx="6924019" cy="466650"/>
      </dsp:txXfrm>
    </dsp:sp>
    <dsp:sp modelId="{592975D3-B338-4363-94BD-0EC06B94FD35}">
      <dsp:nvSpPr>
        <dsp:cNvPr id="0" name=""/>
        <dsp:cNvSpPr/>
      </dsp:nvSpPr>
      <dsp:spPr>
        <a:xfrm>
          <a:off x="0" y="617709"/>
          <a:ext cx="6974509" cy="5171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dirty="0"/>
            <a:t>Consumers increasingly demand ethical practices and sustainability from brands (Sughra, 2019).</a:t>
          </a:r>
        </a:p>
      </dsp:txBody>
      <dsp:txXfrm>
        <a:off x="25245" y="642954"/>
        <a:ext cx="6924019" cy="466650"/>
      </dsp:txXfrm>
    </dsp:sp>
    <dsp:sp modelId="{C78C749D-F9D4-4404-A7A9-0F94B8DD6FC3}">
      <dsp:nvSpPr>
        <dsp:cNvPr id="0" name=""/>
        <dsp:cNvSpPr/>
      </dsp:nvSpPr>
      <dsp:spPr>
        <a:xfrm>
          <a:off x="0" y="1172289"/>
          <a:ext cx="6974509" cy="5171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a:t>Transparency and corporate responsibility make CSR crucial for brand image (Dal Mas et al., 2022).</a:t>
          </a:r>
        </a:p>
      </dsp:txBody>
      <dsp:txXfrm>
        <a:off x="25245" y="1197534"/>
        <a:ext cx="6924019" cy="466650"/>
      </dsp:txXfrm>
    </dsp:sp>
    <dsp:sp modelId="{76C6D0FC-032E-41FC-9088-5E17B80A0D82}">
      <dsp:nvSpPr>
        <dsp:cNvPr id="0" name=""/>
        <dsp:cNvSpPr/>
      </dsp:nvSpPr>
      <dsp:spPr>
        <a:xfrm>
          <a:off x="0" y="1726870"/>
          <a:ext cx="6974509" cy="5171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a:t>Retailers invest in CSR initiatives, but their effectiveness in improving brand reputation is unclear (Sughra, 2019).</a:t>
          </a:r>
        </a:p>
      </dsp:txBody>
      <dsp:txXfrm>
        <a:off x="25245" y="1752115"/>
        <a:ext cx="6924019" cy="466650"/>
      </dsp:txXfrm>
    </dsp:sp>
    <dsp:sp modelId="{571BA2C2-36E1-4E90-A49B-DFAD73C8F462}">
      <dsp:nvSpPr>
        <dsp:cNvPr id="0" name=""/>
        <dsp:cNvSpPr/>
      </dsp:nvSpPr>
      <dsp:spPr>
        <a:xfrm>
          <a:off x="0" y="2281450"/>
          <a:ext cx="6974509" cy="5171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a:t>Misaligned or poorly communicated CSR strategies can negatively impact credibility.</a:t>
          </a:r>
        </a:p>
      </dsp:txBody>
      <dsp:txXfrm>
        <a:off x="25245" y="2306695"/>
        <a:ext cx="6924019" cy="466650"/>
      </dsp:txXfrm>
    </dsp:sp>
    <dsp:sp modelId="{FDC7C668-E7AB-487D-A43F-2AEC80F0B2C4}">
      <dsp:nvSpPr>
        <dsp:cNvPr id="0" name=""/>
        <dsp:cNvSpPr/>
      </dsp:nvSpPr>
      <dsp:spPr>
        <a:xfrm>
          <a:off x="0" y="2836030"/>
          <a:ext cx="6974509" cy="5171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a:t>This study examines how aligning CSR activities with industry challenges can enhance competitiveness and strengthen brand trust.</a:t>
          </a:r>
        </a:p>
      </dsp:txBody>
      <dsp:txXfrm>
        <a:off x="25245" y="2861275"/>
        <a:ext cx="6924019" cy="466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00E3C3-56D3-4F0A-964F-281D469FF01A}">
      <dsp:nvSpPr>
        <dsp:cNvPr id="0" name=""/>
        <dsp:cNvSpPr/>
      </dsp:nvSpPr>
      <dsp:spPr>
        <a:xfrm>
          <a:off x="0" y="1668"/>
          <a:ext cx="100953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292943-59A8-4DAC-893D-D64E129F5648}">
      <dsp:nvSpPr>
        <dsp:cNvPr id="0" name=""/>
        <dsp:cNvSpPr/>
      </dsp:nvSpPr>
      <dsp:spPr>
        <a:xfrm>
          <a:off x="0" y="1668"/>
          <a:ext cx="10095396" cy="568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just" defTabSz="666750">
            <a:lnSpc>
              <a:spcPct val="90000"/>
            </a:lnSpc>
            <a:spcBef>
              <a:spcPct val="0"/>
            </a:spcBef>
            <a:spcAft>
              <a:spcPct val="35000"/>
            </a:spcAft>
            <a:buNone/>
          </a:pPr>
          <a:r>
            <a:rPr lang="en-US" sz="1500" kern="1200"/>
            <a:t>Brand reputation is an intangible asset influencing customer loyalty, market share, and future profitability (Sughra, 2019).</a:t>
          </a:r>
        </a:p>
      </dsp:txBody>
      <dsp:txXfrm>
        <a:off x="0" y="1668"/>
        <a:ext cx="10095396" cy="568827"/>
      </dsp:txXfrm>
    </dsp:sp>
    <dsp:sp modelId="{8C9FFC0F-068F-46BF-8A34-02E18E4E3899}">
      <dsp:nvSpPr>
        <dsp:cNvPr id="0" name=""/>
        <dsp:cNvSpPr/>
      </dsp:nvSpPr>
      <dsp:spPr>
        <a:xfrm>
          <a:off x="0" y="570495"/>
          <a:ext cx="100953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697F85-BF05-4E64-B251-AEAE1A5FC9F0}">
      <dsp:nvSpPr>
        <dsp:cNvPr id="0" name=""/>
        <dsp:cNvSpPr/>
      </dsp:nvSpPr>
      <dsp:spPr>
        <a:xfrm>
          <a:off x="0" y="570495"/>
          <a:ext cx="10095396" cy="568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just" defTabSz="666750">
            <a:lnSpc>
              <a:spcPct val="90000"/>
            </a:lnSpc>
            <a:spcBef>
              <a:spcPct val="0"/>
            </a:spcBef>
            <a:spcAft>
              <a:spcPct val="35000"/>
            </a:spcAft>
            <a:buNone/>
          </a:pPr>
          <a:r>
            <a:rPr lang="en-US" sz="1500" kern="1200" dirty="0"/>
            <a:t>Without understanding CSR initiatives, investments may not deliver tangible benefits for brand image (Sughra, 2019).</a:t>
          </a:r>
        </a:p>
      </dsp:txBody>
      <dsp:txXfrm>
        <a:off x="0" y="570495"/>
        <a:ext cx="10095396" cy="568827"/>
      </dsp:txXfrm>
    </dsp:sp>
    <dsp:sp modelId="{E63A19C1-C757-4053-89C7-19E4C780B868}">
      <dsp:nvSpPr>
        <dsp:cNvPr id="0" name=""/>
        <dsp:cNvSpPr/>
      </dsp:nvSpPr>
      <dsp:spPr>
        <a:xfrm>
          <a:off x="0" y="1139322"/>
          <a:ext cx="100953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F38C0B-1BBC-4A5E-8EA7-8D5159E71395}">
      <dsp:nvSpPr>
        <dsp:cNvPr id="0" name=""/>
        <dsp:cNvSpPr/>
      </dsp:nvSpPr>
      <dsp:spPr>
        <a:xfrm>
          <a:off x="0" y="1139322"/>
          <a:ext cx="10095396" cy="568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just" defTabSz="666750">
            <a:lnSpc>
              <a:spcPct val="90000"/>
            </a:lnSpc>
            <a:spcBef>
              <a:spcPct val="0"/>
            </a:spcBef>
            <a:spcAft>
              <a:spcPct val="35000"/>
            </a:spcAft>
            <a:buNone/>
          </a:pPr>
          <a:r>
            <a:rPr lang="en-US" sz="1500" kern="1200"/>
            <a:t>Linking CSR with brand reputation supports ethical business practices and regulatory compliance (Sughra, 2019).</a:t>
          </a:r>
        </a:p>
      </dsp:txBody>
      <dsp:txXfrm>
        <a:off x="0" y="1139322"/>
        <a:ext cx="10095396" cy="568827"/>
      </dsp:txXfrm>
    </dsp:sp>
    <dsp:sp modelId="{215BD77C-EAA0-4985-A197-32A7F963A1C2}">
      <dsp:nvSpPr>
        <dsp:cNvPr id="0" name=""/>
        <dsp:cNvSpPr/>
      </dsp:nvSpPr>
      <dsp:spPr>
        <a:xfrm>
          <a:off x="0" y="1708149"/>
          <a:ext cx="100953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522540-2F0F-4166-A460-4F9A68EDAB45}">
      <dsp:nvSpPr>
        <dsp:cNvPr id="0" name=""/>
        <dsp:cNvSpPr/>
      </dsp:nvSpPr>
      <dsp:spPr>
        <a:xfrm>
          <a:off x="0" y="1708150"/>
          <a:ext cx="10095396" cy="568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just" defTabSz="666750">
            <a:lnSpc>
              <a:spcPct val="90000"/>
            </a:lnSpc>
            <a:spcBef>
              <a:spcPct val="0"/>
            </a:spcBef>
            <a:spcAft>
              <a:spcPct val="35000"/>
            </a:spcAft>
            <a:buNone/>
          </a:pPr>
          <a:r>
            <a:rPr lang="en-US" sz="1500" kern="1200"/>
            <a:t>CSR strengthens stakeholder relationships and corporate credibility (Sughra, 2019).</a:t>
          </a:r>
        </a:p>
      </dsp:txBody>
      <dsp:txXfrm>
        <a:off x="0" y="1708150"/>
        <a:ext cx="10095396" cy="568827"/>
      </dsp:txXfrm>
    </dsp:sp>
    <dsp:sp modelId="{6687C6F8-AEDC-424D-8FFD-CE88A1B20FC1}">
      <dsp:nvSpPr>
        <dsp:cNvPr id="0" name=""/>
        <dsp:cNvSpPr/>
      </dsp:nvSpPr>
      <dsp:spPr>
        <a:xfrm>
          <a:off x="0" y="2276977"/>
          <a:ext cx="100953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F8F9F7-BA58-4208-835B-051CF7E63ABA}">
      <dsp:nvSpPr>
        <dsp:cNvPr id="0" name=""/>
        <dsp:cNvSpPr/>
      </dsp:nvSpPr>
      <dsp:spPr>
        <a:xfrm>
          <a:off x="0" y="2276977"/>
          <a:ext cx="10095396" cy="568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just" defTabSz="666750">
            <a:lnSpc>
              <a:spcPct val="90000"/>
            </a:lnSpc>
            <a:spcBef>
              <a:spcPct val="0"/>
            </a:spcBef>
            <a:spcAft>
              <a:spcPct val="35000"/>
            </a:spcAft>
            <a:buNone/>
          </a:pPr>
          <a:r>
            <a:rPr lang="en-US" sz="1500" kern="1200"/>
            <a:t>It contributes to sustainable competitive advantage through brand differentiation in a saturated market (Wang et al., 2022).</a:t>
          </a:r>
        </a:p>
      </dsp:txBody>
      <dsp:txXfrm>
        <a:off x="0" y="2276977"/>
        <a:ext cx="10095396" cy="568827"/>
      </dsp:txXfrm>
    </dsp:sp>
    <dsp:sp modelId="{FA9DD248-CEA9-43B8-BFB5-9DE6E0F34F27}">
      <dsp:nvSpPr>
        <dsp:cNvPr id="0" name=""/>
        <dsp:cNvSpPr/>
      </dsp:nvSpPr>
      <dsp:spPr>
        <a:xfrm>
          <a:off x="0" y="2845804"/>
          <a:ext cx="1009539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55A9D5-1526-4EB1-B3BA-33F81B64BF84}">
      <dsp:nvSpPr>
        <dsp:cNvPr id="0" name=""/>
        <dsp:cNvSpPr/>
      </dsp:nvSpPr>
      <dsp:spPr>
        <a:xfrm>
          <a:off x="0" y="2845804"/>
          <a:ext cx="10095396" cy="568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just" defTabSz="666750">
            <a:lnSpc>
              <a:spcPct val="90000"/>
            </a:lnSpc>
            <a:spcBef>
              <a:spcPct val="0"/>
            </a:spcBef>
            <a:spcAft>
              <a:spcPct val="35000"/>
            </a:spcAft>
            <a:buNone/>
          </a:pPr>
          <a:r>
            <a:rPr lang="en-US" sz="1500" kern="1200"/>
            <a:t>Awareness of CSR-brand reputation linkage helps executives make strategic decisions and manage risks effectively (Wang et al., 2022).</a:t>
          </a:r>
        </a:p>
      </dsp:txBody>
      <dsp:txXfrm>
        <a:off x="0" y="2845804"/>
        <a:ext cx="10095396" cy="5688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DA42A-B3B1-440E-977B-C8ECF4A85304}">
      <dsp:nvSpPr>
        <dsp:cNvPr id="0" name=""/>
        <dsp:cNvSpPr/>
      </dsp:nvSpPr>
      <dsp:spPr>
        <a:xfrm>
          <a:off x="0" y="173106"/>
          <a:ext cx="9449352" cy="13860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33375" tIns="229108" rIns="733375" bIns="64008" numCol="1" spcCol="1270" anchor="t" anchorCtr="0">
          <a:noAutofit/>
        </a:bodyPr>
        <a:lstStyle/>
        <a:p>
          <a:pPr marL="57150" lvl="1" indent="-57150" algn="just" defTabSz="400050">
            <a:lnSpc>
              <a:spcPct val="90000"/>
            </a:lnSpc>
            <a:spcBef>
              <a:spcPct val="0"/>
            </a:spcBef>
            <a:spcAft>
              <a:spcPct val="15000"/>
            </a:spcAft>
            <a:buChar char="•"/>
          </a:pPr>
          <a:r>
            <a:rPr lang="en-US" sz="900" kern="1200"/>
            <a:t>The aim of the study is to analyse the impact of corporate social responsibility on brand reputation in the UK retail sector. The SMART objectives of the study are:</a:t>
          </a:r>
        </a:p>
        <a:p>
          <a:pPr marL="57150" lvl="1" indent="-57150" algn="just" defTabSz="400050">
            <a:lnSpc>
              <a:spcPct val="90000"/>
            </a:lnSpc>
            <a:spcBef>
              <a:spcPct val="0"/>
            </a:spcBef>
            <a:spcAft>
              <a:spcPct val="15000"/>
            </a:spcAft>
            <a:buChar char="•"/>
          </a:pPr>
          <a:r>
            <a:rPr lang="en-US" sz="900" kern="1200" dirty="0"/>
            <a:t>To examine CSR strategies in relation to retail brand reputation through measuring consumer perceptions, which are measurable, and corporate initiatives undertaken, it is important to make the study specific, achievable and relevant in the UK retail environment.</a:t>
          </a:r>
        </a:p>
        <a:p>
          <a:pPr marL="57150" lvl="1" indent="-57150" algn="just" defTabSz="400050">
            <a:lnSpc>
              <a:spcPct val="90000"/>
            </a:lnSpc>
            <a:spcBef>
              <a:spcPct val="0"/>
            </a:spcBef>
            <a:spcAft>
              <a:spcPct val="15000"/>
            </a:spcAft>
            <a:buChar char="•"/>
          </a:pPr>
          <a:r>
            <a:rPr lang="en-US" sz="900" kern="1200"/>
            <a:t>To explore the UK retail sector's CSR strategies with the help of surveys and case studies with a set number of consumers and companies, which makes the objective measurable, time-constrained, and relates to the problem of business directly.</a:t>
          </a:r>
        </a:p>
        <a:p>
          <a:pPr marL="57150" lvl="1" indent="-57150" algn="just" defTabSz="400050">
            <a:lnSpc>
              <a:spcPct val="90000"/>
            </a:lnSpc>
            <a:spcBef>
              <a:spcPct val="0"/>
            </a:spcBef>
            <a:spcAft>
              <a:spcPct val="15000"/>
            </a:spcAft>
            <a:buChar char="•"/>
          </a:pPr>
          <a:r>
            <a:rPr lang="en-US" sz="900" kern="1200" dirty="0"/>
            <a:t>To investigate the way effective CSR strategies may improve the brand reputation of retailers by evaluating real-life examples and consumer reactions, it is important to make sure that the purpose is precise, topical, attainable, and offers concrete information.</a:t>
          </a:r>
        </a:p>
      </dsp:txBody>
      <dsp:txXfrm>
        <a:off x="0" y="173106"/>
        <a:ext cx="9449352" cy="1386000"/>
      </dsp:txXfrm>
    </dsp:sp>
    <dsp:sp modelId="{2B5E3916-E2F0-452D-B4A2-B273195C628B}">
      <dsp:nvSpPr>
        <dsp:cNvPr id="0" name=""/>
        <dsp:cNvSpPr/>
      </dsp:nvSpPr>
      <dsp:spPr>
        <a:xfrm>
          <a:off x="472467" y="10746"/>
          <a:ext cx="6614546" cy="3247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0014" tIns="0" rIns="250014" bIns="0" numCol="1" spcCol="1270" anchor="ctr" anchorCtr="0">
          <a:noAutofit/>
        </a:bodyPr>
        <a:lstStyle/>
        <a:p>
          <a:pPr marL="0" lvl="0" indent="0" algn="just" defTabSz="400050">
            <a:lnSpc>
              <a:spcPct val="90000"/>
            </a:lnSpc>
            <a:spcBef>
              <a:spcPct val="0"/>
            </a:spcBef>
            <a:spcAft>
              <a:spcPct val="35000"/>
            </a:spcAft>
            <a:buNone/>
          </a:pPr>
          <a:r>
            <a:rPr lang="en-US" sz="900" b="1" i="1" kern="1200"/>
            <a:t>Research Aim and Objectives </a:t>
          </a:r>
          <a:endParaRPr lang="en-US" sz="900" kern="1200"/>
        </a:p>
      </dsp:txBody>
      <dsp:txXfrm>
        <a:off x="488319" y="26598"/>
        <a:ext cx="6582842" cy="293016"/>
      </dsp:txXfrm>
    </dsp:sp>
    <dsp:sp modelId="{7665780E-873A-4E26-BFBE-FEDB1A381C88}">
      <dsp:nvSpPr>
        <dsp:cNvPr id="0" name=""/>
        <dsp:cNvSpPr/>
      </dsp:nvSpPr>
      <dsp:spPr>
        <a:xfrm>
          <a:off x="0" y="1780866"/>
          <a:ext cx="9449352" cy="109147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33375" tIns="229108" rIns="733375" bIns="64008" numCol="1" spcCol="1270" anchor="t" anchorCtr="0">
          <a:noAutofit/>
        </a:bodyPr>
        <a:lstStyle/>
        <a:p>
          <a:pPr marL="57150" lvl="1" indent="-57150" algn="just" defTabSz="400050">
            <a:lnSpc>
              <a:spcPct val="90000"/>
            </a:lnSpc>
            <a:spcBef>
              <a:spcPct val="0"/>
            </a:spcBef>
            <a:spcAft>
              <a:spcPct val="15000"/>
            </a:spcAft>
            <a:buChar char="•"/>
          </a:pPr>
          <a:r>
            <a:rPr lang="en-US" sz="900" kern="1200" dirty="0"/>
            <a:t>What are the CSR strategies in relation to retail brand reputation through measuring consumer perceptions, which are measurable, and corporate initiatives undertaken? It is important to make the study specific, achievable and relevant in the UK retail environment.</a:t>
          </a:r>
        </a:p>
        <a:p>
          <a:pPr marL="57150" lvl="1" indent="-57150" algn="just" defTabSz="400050">
            <a:lnSpc>
              <a:spcPct val="90000"/>
            </a:lnSpc>
            <a:spcBef>
              <a:spcPct val="0"/>
            </a:spcBef>
            <a:spcAft>
              <a:spcPct val="15000"/>
            </a:spcAft>
            <a:buChar char="•"/>
          </a:pPr>
          <a:r>
            <a:rPr lang="en-US" sz="900" kern="1200"/>
            <a:t>How can the UK retail sector's CSR strategies be improved with the help of surveys and case studies with a set number of consumers and companies, which makes the objective measurable, time-constrained, and relates to the problem of business directly?</a:t>
          </a:r>
        </a:p>
        <a:p>
          <a:pPr marL="57150" lvl="1" indent="-57150" algn="just" defTabSz="400050">
            <a:lnSpc>
              <a:spcPct val="90000"/>
            </a:lnSpc>
            <a:spcBef>
              <a:spcPct val="0"/>
            </a:spcBef>
            <a:spcAft>
              <a:spcPct val="15000"/>
            </a:spcAft>
            <a:buChar char="•"/>
          </a:pPr>
          <a:r>
            <a:rPr lang="en-US" sz="900" kern="1200" dirty="0"/>
            <a:t>When creating effective CSR strategies to improve the brand reputation of retailers by evaluating real-life examples and consumer reactions, it is important to ensure that the purpose is precise, conceptual, attainable, and offers concrete information.</a:t>
          </a:r>
        </a:p>
      </dsp:txBody>
      <dsp:txXfrm>
        <a:off x="0" y="1780866"/>
        <a:ext cx="9449352" cy="1091475"/>
      </dsp:txXfrm>
    </dsp:sp>
    <dsp:sp modelId="{774DC207-C63F-4B19-9AB5-FDA3B2190822}">
      <dsp:nvSpPr>
        <dsp:cNvPr id="0" name=""/>
        <dsp:cNvSpPr/>
      </dsp:nvSpPr>
      <dsp:spPr>
        <a:xfrm>
          <a:off x="472467" y="1618506"/>
          <a:ext cx="6614546" cy="3247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0014" tIns="0" rIns="250014" bIns="0" numCol="1" spcCol="1270" anchor="ctr" anchorCtr="0">
          <a:noAutofit/>
        </a:bodyPr>
        <a:lstStyle/>
        <a:p>
          <a:pPr marL="0" lvl="0" indent="0" algn="just" defTabSz="400050">
            <a:lnSpc>
              <a:spcPct val="90000"/>
            </a:lnSpc>
            <a:spcBef>
              <a:spcPct val="0"/>
            </a:spcBef>
            <a:spcAft>
              <a:spcPct val="35000"/>
            </a:spcAft>
            <a:buNone/>
          </a:pPr>
          <a:r>
            <a:rPr lang="en-US" sz="900" b="1" i="1" kern="1200"/>
            <a:t>Research Questions </a:t>
          </a:r>
          <a:endParaRPr lang="en-US" sz="900" kern="1200"/>
        </a:p>
      </dsp:txBody>
      <dsp:txXfrm>
        <a:off x="488319" y="1634358"/>
        <a:ext cx="6582842" cy="293016"/>
      </dsp:txXfrm>
    </dsp:sp>
    <dsp:sp modelId="{1A1A6162-5CC9-4F11-8FE0-3CF6F52A38FF}">
      <dsp:nvSpPr>
        <dsp:cNvPr id="0" name=""/>
        <dsp:cNvSpPr/>
      </dsp:nvSpPr>
      <dsp:spPr>
        <a:xfrm>
          <a:off x="0" y="3094101"/>
          <a:ext cx="9449352" cy="8316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33375" tIns="229108" rIns="733375" bIns="64008" numCol="1" spcCol="1270" anchor="t" anchorCtr="0">
          <a:noAutofit/>
        </a:bodyPr>
        <a:lstStyle/>
        <a:p>
          <a:pPr marL="57150" lvl="1" indent="-57150" algn="just" defTabSz="400050">
            <a:lnSpc>
              <a:spcPct val="90000"/>
            </a:lnSpc>
            <a:spcBef>
              <a:spcPct val="0"/>
            </a:spcBef>
            <a:spcAft>
              <a:spcPct val="15000"/>
            </a:spcAft>
            <a:buChar char="•"/>
          </a:pPr>
          <a:r>
            <a:rPr lang="en-US" sz="900" kern="1200"/>
            <a:t>All of these SMART goals are aimed at solving the research problem by means of analysing and exploring, as well as investigating the CSR strategies in UK retail.</a:t>
          </a:r>
        </a:p>
        <a:p>
          <a:pPr marL="57150" lvl="1" indent="-57150" algn="just" defTabSz="400050">
            <a:lnSpc>
              <a:spcPct val="90000"/>
            </a:lnSpc>
            <a:spcBef>
              <a:spcPct val="0"/>
            </a:spcBef>
            <a:spcAft>
              <a:spcPct val="15000"/>
            </a:spcAft>
            <a:buChar char="•"/>
          </a:pPr>
          <a:r>
            <a:rPr lang="en-US" sz="900" kern="1200"/>
            <a:t>Quantifying consumer perceptions, surveys and case studies, in addition to gauging real-life situations, will be specific, measurable, achievable, relevant, and time-bound, thus giving practical advice on how to improve brand image.</a:t>
          </a:r>
        </a:p>
      </dsp:txBody>
      <dsp:txXfrm>
        <a:off x="0" y="3094101"/>
        <a:ext cx="9449352" cy="831600"/>
      </dsp:txXfrm>
    </dsp:sp>
    <dsp:sp modelId="{09CF7002-8A8C-4492-824C-F5AE75F87F79}">
      <dsp:nvSpPr>
        <dsp:cNvPr id="0" name=""/>
        <dsp:cNvSpPr/>
      </dsp:nvSpPr>
      <dsp:spPr>
        <a:xfrm>
          <a:off x="472467" y="2931741"/>
          <a:ext cx="6614546" cy="3247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0014" tIns="0" rIns="250014" bIns="0" numCol="1" spcCol="1270" anchor="ctr" anchorCtr="0">
          <a:noAutofit/>
        </a:bodyPr>
        <a:lstStyle/>
        <a:p>
          <a:pPr marL="0" lvl="0" indent="0" algn="just" defTabSz="400050">
            <a:lnSpc>
              <a:spcPct val="90000"/>
            </a:lnSpc>
            <a:spcBef>
              <a:spcPct val="0"/>
            </a:spcBef>
            <a:spcAft>
              <a:spcPct val="35000"/>
            </a:spcAft>
            <a:buNone/>
          </a:pPr>
          <a:r>
            <a:rPr lang="en-US" sz="900" b="1" i="1" kern="1200"/>
            <a:t>Objectives Alignment</a:t>
          </a:r>
          <a:endParaRPr lang="en-US" sz="900" kern="1200"/>
        </a:p>
      </dsp:txBody>
      <dsp:txXfrm>
        <a:off x="488319" y="2947593"/>
        <a:ext cx="6582842" cy="2930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3BF9A-28FA-4BE8-9EC4-A44FCB6157F3}">
      <dsp:nvSpPr>
        <dsp:cNvPr id="0" name=""/>
        <dsp:cNvSpPr/>
      </dsp:nvSpPr>
      <dsp:spPr>
        <a:xfrm rot="5400000">
          <a:off x="3632972" y="-644552"/>
          <a:ext cx="2733040" cy="4705404"/>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CSR is key in building brand image, especially in consumer-focused retail (Wang et al., 2021).</a:t>
          </a:r>
        </a:p>
        <a:p>
          <a:pPr marL="114300" lvl="1" indent="-114300" algn="l" defTabSz="577850">
            <a:lnSpc>
              <a:spcPct val="90000"/>
            </a:lnSpc>
            <a:spcBef>
              <a:spcPct val="0"/>
            </a:spcBef>
            <a:spcAft>
              <a:spcPct val="15000"/>
            </a:spcAft>
            <a:buChar char="•"/>
          </a:pPr>
          <a:r>
            <a:rPr lang="en-US" sz="1300" kern="1200"/>
            <a:t>It includes environmental, social, and ethical activities fostering trust among stakeholders.</a:t>
          </a:r>
        </a:p>
        <a:p>
          <a:pPr marL="114300" lvl="1" indent="-114300" algn="l" defTabSz="577850">
            <a:lnSpc>
              <a:spcPct val="90000"/>
            </a:lnSpc>
            <a:spcBef>
              <a:spcPct val="0"/>
            </a:spcBef>
            <a:spcAft>
              <a:spcPct val="15000"/>
            </a:spcAft>
            <a:buChar char="•"/>
          </a:pPr>
          <a:r>
            <a:rPr lang="en-US" sz="1300" kern="1200"/>
            <a:t>Effective CSR increases consumer loyalty, employee satisfaction, and brand credibility.</a:t>
          </a:r>
        </a:p>
        <a:p>
          <a:pPr marL="114300" lvl="1" indent="-114300" algn="l" defTabSz="577850">
            <a:lnSpc>
              <a:spcPct val="90000"/>
            </a:lnSpc>
            <a:spcBef>
              <a:spcPct val="0"/>
            </a:spcBef>
            <a:spcAft>
              <a:spcPct val="15000"/>
            </a:spcAft>
            <a:buChar char="•"/>
          </a:pPr>
          <a:r>
            <a:rPr lang="en-US" sz="1300" kern="1200" dirty="0"/>
            <a:t>Some studies argue CSR may only be a marketing tool (Mahmood &amp; Bashir, 2020).</a:t>
          </a:r>
        </a:p>
        <a:p>
          <a:pPr marL="114300" lvl="1" indent="-114300" algn="l" defTabSz="577850">
            <a:lnSpc>
              <a:spcPct val="90000"/>
            </a:lnSpc>
            <a:spcBef>
              <a:spcPct val="0"/>
            </a:spcBef>
            <a:spcAft>
              <a:spcPct val="15000"/>
            </a:spcAft>
            <a:buChar char="•"/>
          </a:pPr>
          <a:r>
            <a:rPr lang="en-US" sz="1300" kern="1200"/>
            <a:t>Consumers may doubt corporate intentions, limiting CSR effectiveness.</a:t>
          </a:r>
        </a:p>
        <a:p>
          <a:pPr marL="114300" lvl="1" indent="-114300" algn="l" defTabSz="577850">
            <a:lnSpc>
              <a:spcPct val="90000"/>
            </a:lnSpc>
            <a:spcBef>
              <a:spcPct val="0"/>
            </a:spcBef>
            <a:spcAft>
              <a:spcPct val="15000"/>
            </a:spcAft>
            <a:buChar char="•"/>
          </a:pPr>
          <a:r>
            <a:rPr lang="en-US" sz="1300" kern="1200"/>
            <a:t>Limited research links CSR activities to measurable brand reputation outcomes in UK retail.</a:t>
          </a:r>
        </a:p>
      </dsp:txBody>
      <dsp:txXfrm rot="-5400000">
        <a:off x="2646790" y="475046"/>
        <a:ext cx="4571988" cy="2466208"/>
      </dsp:txXfrm>
    </dsp:sp>
    <dsp:sp modelId="{A52769B8-8044-4515-9BA6-E89A1FAB90D0}">
      <dsp:nvSpPr>
        <dsp:cNvPr id="0" name=""/>
        <dsp:cNvSpPr/>
      </dsp:nvSpPr>
      <dsp:spPr>
        <a:xfrm>
          <a:off x="0" y="0"/>
          <a:ext cx="2646790" cy="34163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b="1" kern="1200" dirty="0"/>
            <a:t>CSR and Brand Reputation</a:t>
          </a:r>
          <a:endParaRPr lang="en-US" sz="3200" kern="1200" dirty="0"/>
        </a:p>
      </dsp:txBody>
      <dsp:txXfrm>
        <a:off x="129206" y="129206"/>
        <a:ext cx="2388378" cy="31578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0FA1B3-6A35-422B-88DA-74C9E04733DE}">
      <dsp:nvSpPr>
        <dsp:cNvPr id="0" name=""/>
        <dsp:cNvSpPr/>
      </dsp:nvSpPr>
      <dsp:spPr>
        <a:xfrm>
          <a:off x="0" y="0"/>
          <a:ext cx="995624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3F148C-A610-49C4-A491-E78C3056271C}">
      <dsp:nvSpPr>
        <dsp:cNvPr id="0" name=""/>
        <dsp:cNvSpPr/>
      </dsp:nvSpPr>
      <dsp:spPr>
        <a:xfrm>
          <a:off x="0" y="0"/>
          <a:ext cx="1991249" cy="3416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US" sz="2400" b="1" kern="1200" dirty="0"/>
            <a:t>Social Identity Theory</a:t>
          </a:r>
          <a:endParaRPr lang="en-US" sz="2400" kern="1200" dirty="0"/>
        </a:p>
      </dsp:txBody>
      <dsp:txXfrm>
        <a:off x="0" y="0"/>
        <a:ext cx="1991249" cy="3416300"/>
      </dsp:txXfrm>
    </dsp:sp>
    <dsp:sp modelId="{5C720A85-42EE-4BF8-AB77-2CBE2D433E32}">
      <dsp:nvSpPr>
        <dsp:cNvPr id="0" name=""/>
        <dsp:cNvSpPr/>
      </dsp:nvSpPr>
      <dsp:spPr>
        <a:xfrm>
          <a:off x="2140593" y="26898"/>
          <a:ext cx="7815654"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Consumers derive part of their identity from brands they support (Ma et al., 2021).</a:t>
          </a:r>
        </a:p>
      </dsp:txBody>
      <dsp:txXfrm>
        <a:off x="2140593" y="26898"/>
        <a:ext cx="7815654" cy="537967"/>
      </dsp:txXfrm>
    </dsp:sp>
    <dsp:sp modelId="{D94D8EC9-BC44-4236-9A67-9B8E1DDA7C50}">
      <dsp:nvSpPr>
        <dsp:cNvPr id="0" name=""/>
        <dsp:cNvSpPr/>
      </dsp:nvSpPr>
      <dsp:spPr>
        <a:xfrm>
          <a:off x="1991249" y="564865"/>
          <a:ext cx="796499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33FAC5-77BF-4B86-A150-E8347CC3FA08}">
      <dsp:nvSpPr>
        <dsp:cNvPr id="0" name=""/>
        <dsp:cNvSpPr/>
      </dsp:nvSpPr>
      <dsp:spPr>
        <a:xfrm>
          <a:off x="2140593" y="591763"/>
          <a:ext cx="7815654"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CSR strengthens brand-consumer alignment and loyalty.</a:t>
          </a:r>
        </a:p>
      </dsp:txBody>
      <dsp:txXfrm>
        <a:off x="2140593" y="591763"/>
        <a:ext cx="7815654" cy="537967"/>
      </dsp:txXfrm>
    </dsp:sp>
    <dsp:sp modelId="{805C25E5-40E8-4875-BB37-70F7D911024B}">
      <dsp:nvSpPr>
        <dsp:cNvPr id="0" name=""/>
        <dsp:cNvSpPr/>
      </dsp:nvSpPr>
      <dsp:spPr>
        <a:xfrm>
          <a:off x="1991249" y="1129731"/>
          <a:ext cx="796499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F71321-A66F-4C98-9D2D-8F146DAFB705}">
      <dsp:nvSpPr>
        <dsp:cNvPr id="0" name=""/>
        <dsp:cNvSpPr/>
      </dsp:nvSpPr>
      <dsp:spPr>
        <a:xfrm>
          <a:off x="2140593" y="1156629"/>
          <a:ext cx="7815654"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Environmental responsibility, ethical labor practices, and community support enhance consumer-brand identification.</a:t>
          </a:r>
        </a:p>
      </dsp:txBody>
      <dsp:txXfrm>
        <a:off x="2140593" y="1156629"/>
        <a:ext cx="7815654" cy="537967"/>
      </dsp:txXfrm>
    </dsp:sp>
    <dsp:sp modelId="{BF00988E-84FB-48ED-A0E2-4F50C8AD439E}">
      <dsp:nvSpPr>
        <dsp:cNvPr id="0" name=""/>
        <dsp:cNvSpPr/>
      </dsp:nvSpPr>
      <dsp:spPr>
        <a:xfrm>
          <a:off x="1991249" y="1694596"/>
          <a:ext cx="796499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A550461-247A-443F-A014-EEFCD18C0D69}">
      <dsp:nvSpPr>
        <dsp:cNvPr id="0" name=""/>
        <dsp:cNvSpPr/>
      </dsp:nvSpPr>
      <dsp:spPr>
        <a:xfrm>
          <a:off x="2140593" y="1721494"/>
          <a:ext cx="7815654"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CSR impact on consumer identity varies across retail settings (Paruzel et al., 2020).</a:t>
          </a:r>
        </a:p>
      </dsp:txBody>
      <dsp:txXfrm>
        <a:off x="2140593" y="1721494"/>
        <a:ext cx="7815654" cy="537967"/>
      </dsp:txXfrm>
    </dsp:sp>
    <dsp:sp modelId="{64B3E654-F0B5-4CBE-B742-B621A976BE73}">
      <dsp:nvSpPr>
        <dsp:cNvPr id="0" name=""/>
        <dsp:cNvSpPr/>
      </dsp:nvSpPr>
      <dsp:spPr>
        <a:xfrm>
          <a:off x="1991249" y="2259462"/>
          <a:ext cx="796499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74736A-33EF-4D12-A72A-2E19BAF09F1C}">
      <dsp:nvSpPr>
        <dsp:cNvPr id="0" name=""/>
        <dsp:cNvSpPr/>
      </dsp:nvSpPr>
      <dsp:spPr>
        <a:xfrm>
          <a:off x="2140593" y="2286360"/>
          <a:ext cx="7815654"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Social identity helps design CSR strategies appealing to target audiences.</a:t>
          </a:r>
        </a:p>
      </dsp:txBody>
      <dsp:txXfrm>
        <a:off x="2140593" y="2286360"/>
        <a:ext cx="7815654" cy="537967"/>
      </dsp:txXfrm>
    </dsp:sp>
    <dsp:sp modelId="{EB8CA8CF-0984-4FC5-B640-7927AEFF478C}">
      <dsp:nvSpPr>
        <dsp:cNvPr id="0" name=""/>
        <dsp:cNvSpPr/>
      </dsp:nvSpPr>
      <dsp:spPr>
        <a:xfrm>
          <a:off x="1991249" y="2824327"/>
          <a:ext cx="796499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96B09B-6995-42AC-8F4E-D9256D8C872D}">
      <dsp:nvSpPr>
        <dsp:cNvPr id="0" name=""/>
        <dsp:cNvSpPr/>
      </dsp:nvSpPr>
      <dsp:spPr>
        <a:xfrm>
          <a:off x="2140593" y="2851225"/>
          <a:ext cx="7815654"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This theory examines how CSR affects consumer attachment, confidence, and brand image.</a:t>
          </a:r>
        </a:p>
      </dsp:txBody>
      <dsp:txXfrm>
        <a:off x="2140593" y="2851225"/>
        <a:ext cx="7815654" cy="537967"/>
      </dsp:txXfrm>
    </dsp:sp>
    <dsp:sp modelId="{008B4735-D878-4DF3-8F1C-A6583A39FC08}">
      <dsp:nvSpPr>
        <dsp:cNvPr id="0" name=""/>
        <dsp:cNvSpPr/>
      </dsp:nvSpPr>
      <dsp:spPr>
        <a:xfrm>
          <a:off x="1991249" y="3389193"/>
          <a:ext cx="796499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F6CDCB-5730-4094-A356-7BEE4983184B}">
      <dsp:nvSpPr>
        <dsp:cNvPr id="0" name=""/>
        <dsp:cNvSpPr/>
      </dsp:nvSpPr>
      <dsp:spPr>
        <a:xfrm rot="5400000">
          <a:off x="3582987" y="-621029"/>
          <a:ext cx="2733040" cy="4658359"/>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just" defTabSz="533400">
            <a:lnSpc>
              <a:spcPct val="90000"/>
            </a:lnSpc>
            <a:spcBef>
              <a:spcPct val="0"/>
            </a:spcBef>
            <a:spcAft>
              <a:spcPct val="15000"/>
            </a:spcAft>
            <a:buChar char="•"/>
          </a:pPr>
          <a:r>
            <a:rPr lang="en-US" sz="1200" kern="1200"/>
            <a:t>Businesses are seen as citizens with moral, social, and environmental duties (De Nicola et al., 2024).</a:t>
          </a:r>
        </a:p>
        <a:p>
          <a:pPr marL="114300" lvl="1" indent="-114300" algn="just" defTabSz="533400">
            <a:lnSpc>
              <a:spcPct val="90000"/>
            </a:lnSpc>
            <a:spcBef>
              <a:spcPct val="0"/>
            </a:spcBef>
            <a:spcAft>
              <a:spcPct val="15000"/>
            </a:spcAft>
            <a:buChar char="•"/>
          </a:pPr>
          <a:r>
            <a:rPr lang="en-US" sz="1200" kern="1200"/>
            <a:t>CSR positions companies as responsible corporate citizens, enhancing trust and legitimacy.</a:t>
          </a:r>
        </a:p>
        <a:p>
          <a:pPr marL="114300" lvl="1" indent="-114300" algn="just" defTabSz="533400">
            <a:lnSpc>
              <a:spcPct val="90000"/>
            </a:lnSpc>
            <a:spcBef>
              <a:spcPct val="0"/>
            </a:spcBef>
            <a:spcAft>
              <a:spcPct val="15000"/>
            </a:spcAft>
            <a:buChar char="•"/>
          </a:pPr>
          <a:r>
            <a:rPr lang="en-US" sz="1200" kern="1200" dirty="0"/>
            <a:t>Corporate citizenship differentiates brands and improves stakeholder perception.</a:t>
          </a:r>
        </a:p>
        <a:p>
          <a:pPr marL="114300" lvl="1" indent="-114300" algn="just" defTabSz="533400">
            <a:lnSpc>
              <a:spcPct val="90000"/>
            </a:lnSpc>
            <a:spcBef>
              <a:spcPct val="0"/>
            </a:spcBef>
            <a:spcAft>
              <a:spcPct val="15000"/>
            </a:spcAft>
            <a:buChar char="•"/>
          </a:pPr>
          <a:r>
            <a:rPr lang="en-US" sz="1200" kern="1200"/>
            <a:t>CSR may sometimes be symbolic, creating skepticism (Mabkhot &amp; Piaralal, 2023).</a:t>
          </a:r>
        </a:p>
        <a:p>
          <a:pPr marL="114300" lvl="1" indent="-114300" algn="just" defTabSz="533400">
            <a:lnSpc>
              <a:spcPct val="90000"/>
            </a:lnSpc>
            <a:spcBef>
              <a:spcPct val="0"/>
            </a:spcBef>
            <a:spcAft>
              <a:spcPct val="15000"/>
            </a:spcAft>
            <a:buChar char="•"/>
          </a:pPr>
          <a:r>
            <a:rPr lang="en-US" sz="1200" kern="1200"/>
            <a:t>Ethical sourcing, charitable giving, and sustainability improve brand reputation in UK retail.</a:t>
          </a:r>
        </a:p>
        <a:p>
          <a:pPr marL="114300" lvl="1" indent="-114300" algn="just" defTabSz="533400">
            <a:lnSpc>
              <a:spcPct val="90000"/>
            </a:lnSpc>
            <a:spcBef>
              <a:spcPct val="0"/>
            </a:spcBef>
            <a:spcAft>
              <a:spcPct val="15000"/>
            </a:spcAft>
            <a:buChar char="•"/>
          </a:pPr>
          <a:r>
            <a:rPr lang="en-US" sz="1200" kern="1200" dirty="0"/>
            <a:t>This theory evaluates how CSR practices strategically enhance brand credibility and stakeholder engagement.</a:t>
          </a:r>
        </a:p>
      </dsp:txBody>
      <dsp:txXfrm rot="-5400000">
        <a:off x="2620328" y="475046"/>
        <a:ext cx="4524943" cy="2466208"/>
      </dsp:txXfrm>
    </dsp:sp>
    <dsp:sp modelId="{9808E77F-E627-4010-929F-29073B819DD8}">
      <dsp:nvSpPr>
        <dsp:cNvPr id="0" name=""/>
        <dsp:cNvSpPr/>
      </dsp:nvSpPr>
      <dsp:spPr>
        <a:xfrm>
          <a:off x="0" y="0"/>
          <a:ext cx="2620327" cy="34163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b="1" kern="1200" dirty="0"/>
            <a:t>Corporate Citizenship Theory</a:t>
          </a:r>
          <a:endParaRPr lang="en-US" sz="3200" kern="1200" dirty="0"/>
        </a:p>
      </dsp:txBody>
      <dsp:txXfrm>
        <a:off x="127914" y="127914"/>
        <a:ext cx="2364499" cy="31604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D3D497-F9BC-4F8E-8660-76ADD74C934A}">
      <dsp:nvSpPr>
        <dsp:cNvPr id="0" name=""/>
        <dsp:cNvSpPr/>
      </dsp:nvSpPr>
      <dsp:spPr>
        <a:xfrm>
          <a:off x="0" y="0"/>
          <a:ext cx="645767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E54814-8399-47F4-8F46-9D0A390FBEEF}">
      <dsp:nvSpPr>
        <dsp:cNvPr id="0" name=""/>
        <dsp:cNvSpPr/>
      </dsp:nvSpPr>
      <dsp:spPr>
        <a:xfrm>
          <a:off x="0" y="0"/>
          <a:ext cx="1291534" cy="3416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ctr" defTabSz="844550">
            <a:lnSpc>
              <a:spcPct val="90000"/>
            </a:lnSpc>
            <a:spcBef>
              <a:spcPct val="0"/>
            </a:spcBef>
            <a:spcAft>
              <a:spcPct val="35000"/>
            </a:spcAft>
            <a:buNone/>
          </a:pPr>
          <a:r>
            <a:rPr lang="en-US" sz="1900" b="1" kern="1200" dirty="0"/>
            <a:t>Research Gaps</a:t>
          </a:r>
          <a:endParaRPr lang="en-US" sz="1900" kern="1200" dirty="0"/>
        </a:p>
      </dsp:txBody>
      <dsp:txXfrm>
        <a:off x="0" y="0"/>
        <a:ext cx="1291534" cy="3416300"/>
      </dsp:txXfrm>
    </dsp:sp>
    <dsp:sp modelId="{B1F86AB2-CB6D-4EE5-8D2B-33CD4CC8A9B8}">
      <dsp:nvSpPr>
        <dsp:cNvPr id="0" name=""/>
        <dsp:cNvSpPr/>
      </dsp:nvSpPr>
      <dsp:spPr>
        <a:xfrm>
          <a:off x="1388399" y="26898"/>
          <a:ext cx="5069273"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just" defTabSz="533400">
            <a:lnSpc>
              <a:spcPct val="90000"/>
            </a:lnSpc>
            <a:spcBef>
              <a:spcPct val="0"/>
            </a:spcBef>
            <a:spcAft>
              <a:spcPct val="35000"/>
            </a:spcAft>
            <a:buNone/>
          </a:pPr>
          <a:r>
            <a:rPr lang="en-US" sz="1200" kern="1200"/>
            <a:t>Limited empirical research focuses on mid-sized or local UK retailers (Mayorova, 2021).</a:t>
          </a:r>
        </a:p>
      </dsp:txBody>
      <dsp:txXfrm>
        <a:off x="1388399" y="26898"/>
        <a:ext cx="5069273" cy="537967"/>
      </dsp:txXfrm>
    </dsp:sp>
    <dsp:sp modelId="{B271CD89-1BA5-4968-A379-D7A0B06527A5}">
      <dsp:nvSpPr>
        <dsp:cNvPr id="0" name=""/>
        <dsp:cNvSpPr/>
      </dsp:nvSpPr>
      <dsp:spPr>
        <a:xfrm>
          <a:off x="1291534" y="564865"/>
          <a:ext cx="516613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315A2E-6DE7-4663-A46C-392E5245D978}">
      <dsp:nvSpPr>
        <dsp:cNvPr id="0" name=""/>
        <dsp:cNvSpPr/>
      </dsp:nvSpPr>
      <dsp:spPr>
        <a:xfrm>
          <a:off x="1388399" y="591763"/>
          <a:ext cx="5069273"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just" defTabSz="533400">
            <a:lnSpc>
              <a:spcPct val="90000"/>
            </a:lnSpc>
            <a:spcBef>
              <a:spcPct val="0"/>
            </a:spcBef>
            <a:spcAft>
              <a:spcPct val="35000"/>
            </a:spcAft>
            <a:buNone/>
          </a:pPr>
          <a:r>
            <a:rPr lang="en-US" sz="1200" kern="1200"/>
            <a:t>Most studies focus on large multinationals.</a:t>
          </a:r>
        </a:p>
      </dsp:txBody>
      <dsp:txXfrm>
        <a:off x="1388399" y="591763"/>
        <a:ext cx="5069273" cy="537967"/>
      </dsp:txXfrm>
    </dsp:sp>
    <dsp:sp modelId="{EF47CF97-B707-401A-8729-8DFEED47413D}">
      <dsp:nvSpPr>
        <dsp:cNvPr id="0" name=""/>
        <dsp:cNvSpPr/>
      </dsp:nvSpPr>
      <dsp:spPr>
        <a:xfrm>
          <a:off x="1291534" y="1129731"/>
          <a:ext cx="516613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67DDC56-3BAF-4C3A-A62C-151FA5B73841}">
      <dsp:nvSpPr>
        <dsp:cNvPr id="0" name=""/>
        <dsp:cNvSpPr/>
      </dsp:nvSpPr>
      <dsp:spPr>
        <a:xfrm>
          <a:off x="1388399" y="1156629"/>
          <a:ext cx="5069273"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just" defTabSz="533400">
            <a:lnSpc>
              <a:spcPct val="90000"/>
            </a:lnSpc>
            <a:spcBef>
              <a:spcPct val="0"/>
            </a:spcBef>
            <a:spcAft>
              <a:spcPct val="35000"/>
            </a:spcAft>
            <a:buNone/>
          </a:pPr>
          <a:r>
            <a:rPr lang="en-US" sz="1200" kern="1200" dirty="0"/>
            <a:t>Different types of CSR (environmental, social, ethical) and their effects are rarely distinguished.</a:t>
          </a:r>
        </a:p>
      </dsp:txBody>
      <dsp:txXfrm>
        <a:off x="1388399" y="1156629"/>
        <a:ext cx="5069273" cy="537967"/>
      </dsp:txXfrm>
    </dsp:sp>
    <dsp:sp modelId="{A48734D1-D620-493C-8950-3BBB389F7FB6}">
      <dsp:nvSpPr>
        <dsp:cNvPr id="0" name=""/>
        <dsp:cNvSpPr/>
      </dsp:nvSpPr>
      <dsp:spPr>
        <a:xfrm>
          <a:off x="1291534" y="1694596"/>
          <a:ext cx="516613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EF93A0-0A55-4453-B7C3-56B3C32374AA}">
      <dsp:nvSpPr>
        <dsp:cNvPr id="0" name=""/>
        <dsp:cNvSpPr/>
      </dsp:nvSpPr>
      <dsp:spPr>
        <a:xfrm>
          <a:off x="1388399" y="1721494"/>
          <a:ext cx="5069273"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just" defTabSz="533400">
            <a:lnSpc>
              <a:spcPct val="90000"/>
            </a:lnSpc>
            <a:spcBef>
              <a:spcPct val="0"/>
            </a:spcBef>
            <a:spcAft>
              <a:spcPct val="35000"/>
            </a:spcAft>
            <a:buNone/>
          </a:pPr>
          <a:r>
            <a:rPr lang="en-US" sz="1200" kern="1200"/>
            <a:t>Consumer perceptions are often measured qualitatively, lacking quantitative analysis.</a:t>
          </a:r>
        </a:p>
      </dsp:txBody>
      <dsp:txXfrm>
        <a:off x="1388399" y="1721494"/>
        <a:ext cx="5069273" cy="537967"/>
      </dsp:txXfrm>
    </dsp:sp>
    <dsp:sp modelId="{F230C888-A252-499D-875F-2F2802E50B58}">
      <dsp:nvSpPr>
        <dsp:cNvPr id="0" name=""/>
        <dsp:cNvSpPr/>
      </dsp:nvSpPr>
      <dsp:spPr>
        <a:xfrm>
          <a:off x="1291534" y="2259462"/>
          <a:ext cx="516613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61CD4D-F0A0-4969-A0A8-7705E11CC168}">
      <dsp:nvSpPr>
        <dsp:cNvPr id="0" name=""/>
        <dsp:cNvSpPr/>
      </dsp:nvSpPr>
      <dsp:spPr>
        <a:xfrm>
          <a:off x="1388399" y="2286360"/>
          <a:ext cx="5069273"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just" defTabSz="533400">
            <a:lnSpc>
              <a:spcPct val="90000"/>
            </a:lnSpc>
            <a:spcBef>
              <a:spcPct val="0"/>
            </a:spcBef>
            <a:spcAft>
              <a:spcPct val="35000"/>
            </a:spcAft>
            <a:buNone/>
          </a:pPr>
          <a:r>
            <a:rPr lang="en-US" sz="1200" kern="1200"/>
            <a:t>Integration of stakeholder, social identity, and corporate citizenship theories is limited (Sughra, 2019).</a:t>
          </a:r>
        </a:p>
      </dsp:txBody>
      <dsp:txXfrm>
        <a:off x="1388399" y="2286360"/>
        <a:ext cx="5069273" cy="537967"/>
      </dsp:txXfrm>
    </dsp:sp>
    <dsp:sp modelId="{E55637E2-A3FF-45D2-8370-BD04292BC1D4}">
      <dsp:nvSpPr>
        <dsp:cNvPr id="0" name=""/>
        <dsp:cNvSpPr/>
      </dsp:nvSpPr>
      <dsp:spPr>
        <a:xfrm>
          <a:off x="1291534" y="2824327"/>
          <a:ext cx="516613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AF168A3-E478-4112-AD88-02042E597DE6}">
      <dsp:nvSpPr>
        <dsp:cNvPr id="0" name=""/>
        <dsp:cNvSpPr/>
      </dsp:nvSpPr>
      <dsp:spPr>
        <a:xfrm>
          <a:off x="1388399" y="2851225"/>
          <a:ext cx="5069273" cy="53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just" defTabSz="533400">
            <a:lnSpc>
              <a:spcPct val="90000"/>
            </a:lnSpc>
            <a:spcBef>
              <a:spcPct val="0"/>
            </a:spcBef>
            <a:spcAft>
              <a:spcPct val="35000"/>
            </a:spcAft>
            <a:buNone/>
          </a:pPr>
          <a:r>
            <a:rPr lang="en-US" sz="1200" kern="1200"/>
            <a:t>This study addresses gaps by evaluating CSR impact on brand reputation using multiple frameworks and consumer responses.</a:t>
          </a:r>
        </a:p>
      </dsp:txBody>
      <dsp:txXfrm>
        <a:off x="1388399" y="2851225"/>
        <a:ext cx="5069273" cy="537967"/>
      </dsp:txXfrm>
    </dsp:sp>
    <dsp:sp modelId="{AA57BFA1-0B5F-4668-ADE1-AF2CCFFBC5E7}">
      <dsp:nvSpPr>
        <dsp:cNvPr id="0" name=""/>
        <dsp:cNvSpPr/>
      </dsp:nvSpPr>
      <dsp:spPr>
        <a:xfrm>
          <a:off x="1291534" y="3389193"/>
          <a:ext cx="5166138"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52870-9517-4CF2-A9F8-52275B590D1F}">
      <dsp:nvSpPr>
        <dsp:cNvPr id="0" name=""/>
        <dsp:cNvSpPr/>
      </dsp:nvSpPr>
      <dsp:spPr>
        <a:xfrm>
          <a:off x="0" y="259599"/>
          <a:ext cx="6676335" cy="31185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18158" tIns="312420" rIns="518158" bIns="106680" numCol="1" spcCol="1270" anchor="t" anchorCtr="0">
          <a:noAutofit/>
        </a:bodyPr>
        <a:lstStyle/>
        <a:p>
          <a:pPr marL="114300" lvl="1" indent="-114300" algn="just" defTabSz="666750">
            <a:lnSpc>
              <a:spcPct val="90000"/>
            </a:lnSpc>
            <a:spcBef>
              <a:spcPct val="0"/>
            </a:spcBef>
            <a:spcAft>
              <a:spcPct val="15000"/>
            </a:spcAft>
            <a:buChar char="•"/>
          </a:pPr>
          <a:r>
            <a:rPr lang="en-US" sz="1500" kern="1200" dirty="0"/>
            <a:t>Study uses qualitative research with secondary data sources (Saunders et al., 2019).</a:t>
          </a:r>
        </a:p>
        <a:p>
          <a:pPr marL="114300" lvl="1" indent="-114300" algn="just" defTabSz="666750">
            <a:lnSpc>
              <a:spcPct val="90000"/>
            </a:lnSpc>
            <a:spcBef>
              <a:spcPct val="0"/>
            </a:spcBef>
            <a:spcAft>
              <a:spcPct val="15000"/>
            </a:spcAft>
            <a:buChar char="•"/>
          </a:pPr>
          <a:r>
            <a:rPr lang="en-US" sz="1500" kern="1200" dirty="0"/>
            <a:t>Sources include journals, industry reports, CSR corporate reports, and press releases.</a:t>
          </a:r>
        </a:p>
        <a:p>
          <a:pPr marL="114300" lvl="1" indent="-114300" algn="just" defTabSz="666750">
            <a:lnSpc>
              <a:spcPct val="90000"/>
            </a:lnSpc>
            <a:spcBef>
              <a:spcPct val="0"/>
            </a:spcBef>
            <a:spcAft>
              <a:spcPct val="15000"/>
            </a:spcAft>
            <a:buChar char="•"/>
          </a:pPr>
          <a:r>
            <a:rPr lang="en-US" sz="1500" kern="1200"/>
            <a:t>Allows in-depth understanding of CSR strategies’ effect on UK retail brand reputation.</a:t>
          </a:r>
        </a:p>
        <a:p>
          <a:pPr marL="114300" lvl="1" indent="-114300" algn="just" defTabSz="666750">
            <a:lnSpc>
              <a:spcPct val="90000"/>
            </a:lnSpc>
            <a:spcBef>
              <a:spcPct val="0"/>
            </a:spcBef>
            <a:spcAft>
              <a:spcPct val="15000"/>
            </a:spcAft>
            <a:buChar char="•"/>
          </a:pPr>
          <a:r>
            <a:rPr lang="en-US" sz="1500" kern="1200"/>
            <a:t>Access to secondary data provides diverse perspectives and longitudinal insights.</a:t>
          </a:r>
        </a:p>
        <a:p>
          <a:pPr marL="114300" lvl="1" indent="-114300" algn="just" defTabSz="666750">
            <a:lnSpc>
              <a:spcPct val="90000"/>
            </a:lnSpc>
            <a:spcBef>
              <a:spcPct val="0"/>
            </a:spcBef>
            <a:spcAft>
              <a:spcPct val="15000"/>
            </a:spcAft>
            <a:buChar char="•"/>
          </a:pPr>
          <a:r>
            <a:rPr lang="en-US" sz="1500" kern="1200"/>
            <a:t>Helps identify patterns and relate findings to theoretical frameworks.</a:t>
          </a:r>
        </a:p>
        <a:p>
          <a:pPr marL="114300" lvl="1" indent="-114300" algn="just" defTabSz="666750">
            <a:lnSpc>
              <a:spcPct val="90000"/>
            </a:lnSpc>
            <a:spcBef>
              <a:spcPct val="0"/>
            </a:spcBef>
            <a:spcAft>
              <a:spcPct val="15000"/>
            </a:spcAft>
            <a:buChar char="•"/>
          </a:pPr>
          <a:r>
            <a:rPr lang="en-US" sz="1500" kern="1200" dirty="0"/>
            <a:t>Useful for analyzing trends and informing strategic decisions with minimal primary data costs (Essential Adams, 2007).</a:t>
          </a:r>
        </a:p>
      </dsp:txBody>
      <dsp:txXfrm>
        <a:off x="0" y="259599"/>
        <a:ext cx="6676335" cy="3118500"/>
      </dsp:txXfrm>
    </dsp:sp>
    <dsp:sp modelId="{C3C136AB-B94D-4871-BBA1-A6B6090FD209}">
      <dsp:nvSpPr>
        <dsp:cNvPr id="0" name=""/>
        <dsp:cNvSpPr/>
      </dsp:nvSpPr>
      <dsp:spPr>
        <a:xfrm>
          <a:off x="333816" y="38199"/>
          <a:ext cx="4673434" cy="442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6645" tIns="0" rIns="176645" bIns="0" numCol="1" spcCol="1270" anchor="ctr" anchorCtr="0">
          <a:noAutofit/>
        </a:bodyPr>
        <a:lstStyle/>
        <a:p>
          <a:pPr marL="0" lvl="0" indent="0" algn="l" defTabSz="666750">
            <a:lnSpc>
              <a:spcPct val="90000"/>
            </a:lnSpc>
            <a:spcBef>
              <a:spcPct val="0"/>
            </a:spcBef>
            <a:spcAft>
              <a:spcPct val="35000"/>
            </a:spcAft>
            <a:buNone/>
          </a:pPr>
          <a:r>
            <a:rPr lang="en-US" sz="1500" b="1" kern="1200" dirty="0"/>
            <a:t>Research Method</a:t>
          </a:r>
          <a:endParaRPr lang="en-US" sz="1500" kern="1200" dirty="0"/>
        </a:p>
      </dsp:txBody>
      <dsp:txXfrm>
        <a:off x="355432" y="59815"/>
        <a:ext cx="4630202" cy="3995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4A959-5666-4D48-B636-0EB5887FE037}">
      <dsp:nvSpPr>
        <dsp:cNvPr id="0" name=""/>
        <dsp:cNvSpPr/>
      </dsp:nvSpPr>
      <dsp:spPr>
        <a:xfrm>
          <a:off x="0" y="223870"/>
          <a:ext cx="5761935" cy="3175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7190" tIns="291592" rIns="447190" bIns="99568" numCol="1" spcCol="1270" anchor="t" anchorCtr="0">
          <a:noAutofit/>
        </a:bodyPr>
        <a:lstStyle/>
        <a:p>
          <a:pPr marL="114300" lvl="1" indent="-114300" algn="just" defTabSz="622300">
            <a:lnSpc>
              <a:spcPct val="90000"/>
            </a:lnSpc>
            <a:spcBef>
              <a:spcPct val="0"/>
            </a:spcBef>
            <a:spcAft>
              <a:spcPct val="15000"/>
            </a:spcAft>
            <a:buChar char="•"/>
          </a:pPr>
          <a:r>
            <a:rPr lang="en-US" sz="1400" kern="1200"/>
            <a:t>Credibility ensured by using peer-reviewed journals, verified reports, and industry/government sources.</a:t>
          </a:r>
        </a:p>
        <a:p>
          <a:pPr marL="114300" lvl="1" indent="-114300" algn="just" defTabSz="622300">
            <a:lnSpc>
              <a:spcPct val="90000"/>
            </a:lnSpc>
            <a:spcBef>
              <a:spcPct val="0"/>
            </a:spcBef>
            <a:spcAft>
              <a:spcPct val="15000"/>
            </a:spcAft>
            <a:buChar char="•"/>
          </a:pPr>
          <a:r>
            <a:rPr lang="en-US" sz="1400" kern="1200" dirty="0"/>
            <a:t>Triangulation of sources enhances validity and reduces bias (Crowther &amp; Lancaster, 2009).</a:t>
          </a:r>
        </a:p>
        <a:p>
          <a:pPr marL="114300" lvl="1" indent="-114300" algn="just" defTabSz="622300">
            <a:lnSpc>
              <a:spcPct val="90000"/>
            </a:lnSpc>
            <a:spcBef>
              <a:spcPct val="0"/>
            </a:spcBef>
            <a:spcAft>
              <a:spcPct val="15000"/>
            </a:spcAft>
            <a:buChar char="•"/>
          </a:pPr>
          <a:r>
            <a:rPr lang="en-US" sz="1400" kern="1200" dirty="0"/>
            <a:t>Theoretical frameworks guide interpretation for consistency with academic standards.</a:t>
          </a:r>
        </a:p>
        <a:p>
          <a:pPr marL="114300" lvl="1" indent="-114300" algn="just" defTabSz="622300">
            <a:lnSpc>
              <a:spcPct val="90000"/>
            </a:lnSpc>
            <a:spcBef>
              <a:spcPct val="0"/>
            </a:spcBef>
            <a:spcAft>
              <a:spcPct val="15000"/>
            </a:spcAft>
            <a:buChar char="•"/>
          </a:pPr>
          <a:r>
            <a:rPr lang="en-US" sz="1400" kern="1200"/>
            <a:t>Careful source selection strengthens trustworthiness of findings.</a:t>
          </a:r>
        </a:p>
        <a:p>
          <a:pPr marL="114300" lvl="1" indent="-114300" algn="just" defTabSz="622300">
            <a:lnSpc>
              <a:spcPct val="90000"/>
            </a:lnSpc>
            <a:spcBef>
              <a:spcPct val="0"/>
            </a:spcBef>
            <a:spcAft>
              <a:spcPct val="15000"/>
            </a:spcAft>
            <a:buChar char="•"/>
          </a:pPr>
          <a:r>
            <a:rPr lang="en-US" sz="1400" kern="1200"/>
            <a:t>Secondary qualitative data may limit direct measurement but allows reliable insights.</a:t>
          </a:r>
        </a:p>
        <a:p>
          <a:pPr marL="114300" lvl="1" indent="-114300" algn="just" defTabSz="622300">
            <a:lnSpc>
              <a:spcPct val="90000"/>
            </a:lnSpc>
            <a:spcBef>
              <a:spcPct val="0"/>
            </a:spcBef>
            <a:spcAft>
              <a:spcPct val="15000"/>
            </a:spcAft>
            <a:buChar char="•"/>
          </a:pPr>
          <a:r>
            <a:rPr lang="en-US" sz="1400" kern="1200" dirty="0"/>
            <a:t>Ensures CSR-brand reputation findings are valid for practical decisions in retail (Souza-Monteiro &amp; Hooker, 2017).</a:t>
          </a:r>
        </a:p>
      </dsp:txBody>
      <dsp:txXfrm>
        <a:off x="0" y="223870"/>
        <a:ext cx="5761935" cy="3175200"/>
      </dsp:txXfrm>
    </dsp:sp>
    <dsp:sp modelId="{EA04EFB3-3ADD-4050-99B3-5C1411F26708}">
      <dsp:nvSpPr>
        <dsp:cNvPr id="0" name=""/>
        <dsp:cNvSpPr/>
      </dsp:nvSpPr>
      <dsp:spPr>
        <a:xfrm>
          <a:off x="288096" y="17230"/>
          <a:ext cx="4033354" cy="4132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51" tIns="0" rIns="152451" bIns="0" numCol="1" spcCol="1270" anchor="ctr" anchorCtr="0">
          <a:noAutofit/>
        </a:bodyPr>
        <a:lstStyle/>
        <a:p>
          <a:pPr marL="0" lvl="0" indent="0" algn="l" defTabSz="622300">
            <a:lnSpc>
              <a:spcPct val="90000"/>
            </a:lnSpc>
            <a:spcBef>
              <a:spcPct val="0"/>
            </a:spcBef>
            <a:spcAft>
              <a:spcPct val="35000"/>
            </a:spcAft>
            <a:buNone/>
          </a:pPr>
          <a:r>
            <a:rPr lang="en-US" sz="1400" b="1" kern="1200" dirty="0"/>
            <a:t>Reliability and Validity</a:t>
          </a:r>
          <a:endParaRPr lang="en-US" sz="1400" kern="1200" dirty="0"/>
        </a:p>
      </dsp:txBody>
      <dsp:txXfrm>
        <a:off x="308271" y="37405"/>
        <a:ext cx="3993004" cy="3729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EB46FD-3110-44B5-9E7E-D8E983C86AE1}">
      <dsp:nvSpPr>
        <dsp:cNvPr id="0" name=""/>
        <dsp:cNvSpPr/>
      </dsp:nvSpPr>
      <dsp:spPr>
        <a:xfrm>
          <a:off x="0" y="223870"/>
          <a:ext cx="6173071" cy="3175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9099" tIns="291592" rIns="479099" bIns="99568" numCol="1" spcCol="1270" anchor="t" anchorCtr="0">
          <a:noAutofit/>
        </a:bodyPr>
        <a:lstStyle/>
        <a:p>
          <a:pPr marL="114300" lvl="1" indent="-114300" algn="just" defTabSz="622300">
            <a:lnSpc>
              <a:spcPct val="90000"/>
            </a:lnSpc>
            <a:spcBef>
              <a:spcPct val="0"/>
            </a:spcBef>
            <a:spcAft>
              <a:spcPct val="15000"/>
            </a:spcAft>
            <a:buChar char="•"/>
          </a:pPr>
          <a:r>
            <a:rPr lang="en-US" sz="1400" kern="1200"/>
            <a:t>Secondary data restricts control over quality, depth, and specificity of information.</a:t>
          </a:r>
        </a:p>
        <a:p>
          <a:pPr marL="114300" lvl="1" indent="-114300" algn="just" defTabSz="622300">
            <a:lnSpc>
              <a:spcPct val="90000"/>
            </a:lnSpc>
            <a:spcBef>
              <a:spcPct val="0"/>
            </a:spcBef>
            <a:spcAft>
              <a:spcPct val="15000"/>
            </a:spcAft>
            <a:buChar char="•"/>
          </a:pPr>
          <a:r>
            <a:rPr lang="en-US" sz="1400" kern="1200" dirty="0"/>
            <a:t>Possible inconsistencies or missing data for smaller or regional retailers.</a:t>
          </a:r>
        </a:p>
        <a:p>
          <a:pPr marL="114300" lvl="1" indent="-114300" algn="just" defTabSz="622300">
            <a:lnSpc>
              <a:spcPct val="90000"/>
            </a:lnSpc>
            <a:spcBef>
              <a:spcPct val="0"/>
            </a:spcBef>
            <a:spcAft>
              <a:spcPct val="15000"/>
            </a:spcAft>
            <a:buChar char="•"/>
          </a:pPr>
          <a:r>
            <a:rPr lang="en-US" sz="1400" kern="1200" dirty="0"/>
            <a:t>Lack of primary consumer perspectives limits nuanced understanding (Cooper &amp; Schindler, 2014).</a:t>
          </a:r>
        </a:p>
        <a:p>
          <a:pPr marL="114300" lvl="1" indent="-114300" algn="just" defTabSz="622300">
            <a:lnSpc>
              <a:spcPct val="90000"/>
            </a:lnSpc>
            <a:spcBef>
              <a:spcPct val="0"/>
            </a:spcBef>
            <a:spcAft>
              <a:spcPct val="15000"/>
            </a:spcAft>
            <a:buChar char="•"/>
          </a:pPr>
          <a:r>
            <a:rPr lang="en-US" sz="1400" kern="1200"/>
            <a:t>Cannot fully answer all research questions due to pre-collected data.</a:t>
          </a:r>
        </a:p>
        <a:p>
          <a:pPr marL="114300" lvl="1" indent="-114300" algn="just" defTabSz="622300">
            <a:lnSpc>
              <a:spcPct val="90000"/>
            </a:lnSpc>
            <a:spcBef>
              <a:spcPct val="0"/>
            </a:spcBef>
            <a:spcAft>
              <a:spcPct val="15000"/>
            </a:spcAft>
            <a:buChar char="•"/>
          </a:pPr>
          <a:r>
            <a:rPr lang="en-US" sz="1400" kern="1200"/>
            <a:t>Despite limitations, useful for trend analysis, theoretical application, and comparative insights.</a:t>
          </a:r>
        </a:p>
        <a:p>
          <a:pPr marL="114300" lvl="1" indent="-114300" algn="just" defTabSz="622300">
            <a:lnSpc>
              <a:spcPct val="90000"/>
            </a:lnSpc>
            <a:spcBef>
              <a:spcPct val="0"/>
            </a:spcBef>
            <a:spcAft>
              <a:spcPct val="15000"/>
            </a:spcAft>
            <a:buChar char="•"/>
          </a:pPr>
          <a:r>
            <a:rPr lang="en-US" sz="1400" kern="1200" dirty="0"/>
            <a:t>Careful source selection and rigorous analysis can still provide meaningful CSR impact findings (Dal Mas et al., 2022).</a:t>
          </a:r>
        </a:p>
      </dsp:txBody>
      <dsp:txXfrm>
        <a:off x="0" y="223870"/>
        <a:ext cx="6173071" cy="3175200"/>
      </dsp:txXfrm>
    </dsp:sp>
    <dsp:sp modelId="{2A43243E-B602-45B4-83CA-C8D8EA901696}">
      <dsp:nvSpPr>
        <dsp:cNvPr id="0" name=""/>
        <dsp:cNvSpPr/>
      </dsp:nvSpPr>
      <dsp:spPr>
        <a:xfrm>
          <a:off x="308653" y="17230"/>
          <a:ext cx="4321149" cy="4132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329" tIns="0" rIns="163329" bIns="0" numCol="1" spcCol="1270" anchor="ctr" anchorCtr="0">
          <a:noAutofit/>
        </a:bodyPr>
        <a:lstStyle/>
        <a:p>
          <a:pPr marL="0" lvl="0" indent="0" algn="l" defTabSz="622300">
            <a:lnSpc>
              <a:spcPct val="90000"/>
            </a:lnSpc>
            <a:spcBef>
              <a:spcPct val="0"/>
            </a:spcBef>
            <a:spcAft>
              <a:spcPct val="35000"/>
            </a:spcAft>
            <a:buNone/>
          </a:pPr>
          <a:r>
            <a:rPr lang="en-US" sz="1400" b="1" kern="1200" dirty="0"/>
            <a:t>Methodological Limitations</a:t>
          </a:r>
          <a:endParaRPr lang="en-US" sz="1400" kern="1200" dirty="0"/>
        </a:p>
      </dsp:txBody>
      <dsp:txXfrm>
        <a:off x="328828" y="37405"/>
        <a:ext cx="4280799" cy="37293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1BB29-BC38-4B4B-BBBE-3C82F921EF69}">
      <dsp:nvSpPr>
        <dsp:cNvPr id="0" name=""/>
        <dsp:cNvSpPr/>
      </dsp:nvSpPr>
      <dsp:spPr>
        <a:xfrm rot="5400000">
          <a:off x="-559158" y="559158"/>
          <a:ext cx="3727726" cy="2609408"/>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b="1" kern="1200"/>
            <a:t>Impact on Business Practices</a:t>
          </a:r>
          <a:endParaRPr lang="en-US" sz="2500" kern="1200"/>
        </a:p>
      </dsp:txBody>
      <dsp:txXfrm rot="-5400000">
        <a:off x="1" y="1304703"/>
        <a:ext cx="2609408" cy="1118318"/>
      </dsp:txXfrm>
    </dsp:sp>
    <dsp:sp modelId="{FD747CF1-C3E6-4929-B61C-C6F4B4A06DDE}">
      <dsp:nvSpPr>
        <dsp:cNvPr id="0" name=""/>
        <dsp:cNvSpPr/>
      </dsp:nvSpPr>
      <dsp:spPr>
        <a:xfrm rot="5400000">
          <a:off x="5130951" y="-2521543"/>
          <a:ext cx="2423021" cy="7466108"/>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t>CSR strategies influence brand reputation in UK retail (Wang et al., 2022).</a:t>
          </a:r>
        </a:p>
        <a:p>
          <a:pPr marL="114300" lvl="1" indent="-114300" algn="l" defTabSz="666750">
            <a:lnSpc>
              <a:spcPct val="90000"/>
            </a:lnSpc>
            <a:spcBef>
              <a:spcPct val="0"/>
            </a:spcBef>
            <a:spcAft>
              <a:spcPct val="15000"/>
            </a:spcAft>
            <a:buChar char="•"/>
          </a:pPr>
          <a:r>
            <a:rPr lang="en-US" sz="1500" kern="1200"/>
            <a:t>Findings guide managers in designing CSR programs appealing to consumers.</a:t>
          </a:r>
        </a:p>
        <a:p>
          <a:pPr marL="114300" lvl="1" indent="-114300" algn="l" defTabSz="666750">
            <a:lnSpc>
              <a:spcPct val="90000"/>
            </a:lnSpc>
            <a:spcBef>
              <a:spcPct val="0"/>
            </a:spcBef>
            <a:spcAft>
              <a:spcPct val="15000"/>
            </a:spcAft>
            <a:buChar char="•"/>
          </a:pPr>
          <a:r>
            <a:rPr lang="en-US" sz="1500" kern="1200" dirty="0"/>
            <a:t>Effective CSR can increase brand loyalty and enhance public perception.</a:t>
          </a:r>
        </a:p>
        <a:p>
          <a:pPr marL="114300" lvl="1" indent="-114300" algn="l" defTabSz="666750">
            <a:lnSpc>
              <a:spcPct val="90000"/>
            </a:lnSpc>
            <a:spcBef>
              <a:spcPct val="0"/>
            </a:spcBef>
            <a:spcAft>
              <a:spcPct val="15000"/>
            </a:spcAft>
            <a:buChar char="•"/>
          </a:pPr>
          <a:r>
            <a:rPr lang="en-US" sz="1500" kern="1200"/>
            <a:t>Retailers can strategically allocate resources and integrate ethical practices.</a:t>
          </a:r>
        </a:p>
        <a:p>
          <a:pPr marL="114300" lvl="1" indent="-114300" algn="l" defTabSz="666750">
            <a:lnSpc>
              <a:spcPct val="90000"/>
            </a:lnSpc>
            <a:spcBef>
              <a:spcPct val="0"/>
            </a:spcBef>
            <a:spcAft>
              <a:spcPct val="15000"/>
            </a:spcAft>
            <a:buChar char="•"/>
          </a:pPr>
          <a:r>
            <a:rPr lang="en-US" sz="1500" kern="1200"/>
            <a:t>Communication of social and environmental responsibilities is improved.</a:t>
          </a:r>
        </a:p>
        <a:p>
          <a:pPr marL="114300" lvl="1" indent="-114300" algn="l" defTabSz="666750">
            <a:lnSpc>
              <a:spcPct val="90000"/>
            </a:lnSpc>
            <a:spcBef>
              <a:spcPct val="0"/>
            </a:spcBef>
            <a:spcAft>
              <a:spcPct val="15000"/>
            </a:spcAft>
            <a:buChar char="•"/>
          </a:pPr>
          <a:r>
            <a:rPr lang="en-US" sz="1500" kern="1200"/>
            <a:t>CSR is a strategic tool to boost brand recognition, competitive edge, and long-term customer engagement.</a:t>
          </a:r>
        </a:p>
      </dsp:txBody>
      <dsp:txXfrm rot="-5400000">
        <a:off x="2609408" y="118282"/>
        <a:ext cx="7347826" cy="218645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06233-2B16-408E-98D7-D0F558F63D9E}">
      <dsp:nvSpPr>
        <dsp:cNvPr id="0" name=""/>
        <dsp:cNvSpPr/>
      </dsp:nvSpPr>
      <dsp:spPr>
        <a:xfrm rot="5400000">
          <a:off x="-572576" y="572576"/>
          <a:ext cx="3817178" cy="2672024"/>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b="1" kern="1200"/>
            <a:t>Implementation Challenges</a:t>
          </a:r>
          <a:endParaRPr lang="en-US" sz="2700" kern="1200"/>
        </a:p>
      </dsp:txBody>
      <dsp:txXfrm rot="-5400000">
        <a:off x="1" y="1336011"/>
        <a:ext cx="2672024" cy="1145154"/>
      </dsp:txXfrm>
    </dsp:sp>
    <dsp:sp modelId="{D1D0175C-43EE-4970-9C8C-1F933E717460}">
      <dsp:nvSpPr>
        <dsp:cNvPr id="0" name=""/>
        <dsp:cNvSpPr/>
      </dsp:nvSpPr>
      <dsp:spPr>
        <a:xfrm rot="5400000">
          <a:off x="5322031" y="-2650006"/>
          <a:ext cx="2481165" cy="7781179"/>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sz="1400" kern="1200"/>
            <a:t>Retailers must align CSR practices with stakeholder expectations and business goals (Mayorova, 2021).</a:t>
          </a:r>
        </a:p>
        <a:p>
          <a:pPr marL="114300" lvl="1" indent="-114300" algn="l" defTabSz="622300">
            <a:lnSpc>
              <a:spcPct val="90000"/>
            </a:lnSpc>
            <a:spcBef>
              <a:spcPct val="0"/>
            </a:spcBef>
            <a:spcAft>
              <a:spcPct val="15000"/>
            </a:spcAft>
            <a:buChar char="•"/>
          </a:pPr>
          <a:r>
            <a:rPr lang="en-US" sz="1400" kern="1200"/>
            <a:t>Implementing effective CSR enhances customer satisfaction, employee commitment, and market differentiation.</a:t>
          </a:r>
        </a:p>
        <a:p>
          <a:pPr marL="114300" lvl="1" indent="-114300" algn="l" defTabSz="622300">
            <a:lnSpc>
              <a:spcPct val="90000"/>
            </a:lnSpc>
            <a:spcBef>
              <a:spcPct val="0"/>
            </a:spcBef>
            <a:spcAft>
              <a:spcPct val="15000"/>
            </a:spcAft>
            <a:buChar char="•"/>
          </a:pPr>
          <a:r>
            <a:rPr lang="en-US" sz="1400" kern="1200"/>
            <a:t>Evidence guides management to focus on CSR with measurable reputational gains.</a:t>
          </a:r>
        </a:p>
        <a:p>
          <a:pPr marL="114300" lvl="1" indent="-114300" algn="l" defTabSz="622300">
            <a:lnSpc>
              <a:spcPct val="90000"/>
            </a:lnSpc>
            <a:spcBef>
              <a:spcPct val="0"/>
            </a:spcBef>
            <a:spcAft>
              <a:spcPct val="15000"/>
            </a:spcAft>
            <a:buChar char="•"/>
          </a:pPr>
          <a:r>
            <a:rPr lang="en-US" sz="1400" kern="1200"/>
            <a:t>CSR adoption may affect marketing communications, corporate policies, and sustainability programs.</a:t>
          </a:r>
        </a:p>
        <a:p>
          <a:pPr marL="114300" lvl="1" indent="-114300" algn="l" defTabSz="622300">
            <a:lnSpc>
              <a:spcPct val="90000"/>
            </a:lnSpc>
            <a:spcBef>
              <a:spcPct val="0"/>
            </a:spcBef>
            <a:spcAft>
              <a:spcPct val="15000"/>
            </a:spcAft>
            <a:buChar char="•"/>
          </a:pPr>
          <a:r>
            <a:rPr lang="en-US" sz="1400" kern="1200"/>
            <a:t>Challenges include ensuring consistency, credibility, and resource allocation.</a:t>
          </a:r>
        </a:p>
        <a:p>
          <a:pPr marL="114300" lvl="1" indent="-114300" algn="l" defTabSz="622300">
            <a:lnSpc>
              <a:spcPct val="90000"/>
            </a:lnSpc>
            <a:spcBef>
              <a:spcPct val="0"/>
            </a:spcBef>
            <a:spcAft>
              <a:spcPct val="15000"/>
            </a:spcAft>
            <a:buChar char="•"/>
          </a:pPr>
          <a:r>
            <a:rPr lang="en-US" sz="1400" kern="1200"/>
            <a:t>Evidence-based CSR adoption transforms ethical efforts into strategic competitive advantages in retail.</a:t>
          </a:r>
        </a:p>
      </dsp:txBody>
      <dsp:txXfrm rot="-5400000">
        <a:off x="2672024" y="121121"/>
        <a:ext cx="7660059" cy="22389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DAE2F-3F4C-4477-A69C-A9449BF76112}">
      <dsp:nvSpPr>
        <dsp:cNvPr id="0" name=""/>
        <dsp:cNvSpPr/>
      </dsp:nvSpPr>
      <dsp:spPr>
        <a:xfrm>
          <a:off x="0" y="241"/>
          <a:ext cx="9757465" cy="191678"/>
        </a:xfrm>
        <a:prstGeom prst="roundRect">
          <a:avLst/>
        </a:prstGeom>
        <a:solidFill>
          <a:schemeClr val="accent1">
            <a:shade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dirty="0"/>
            <a:t>Adewole, O., 2024. Translating brand reputation into equity from the stakeholder's theory: an approach to value creation based on consumers' perception &amp; interactions. International Journal of Corporate Social Responsibility, 9(1), p.1.</a:t>
          </a:r>
        </a:p>
      </dsp:txBody>
      <dsp:txXfrm>
        <a:off x="9357" y="9598"/>
        <a:ext cx="9738751" cy="172964"/>
      </dsp:txXfrm>
    </dsp:sp>
    <dsp:sp modelId="{EF47642C-27D7-46F0-B214-BB7E4F070DC7}">
      <dsp:nvSpPr>
        <dsp:cNvPr id="0" name=""/>
        <dsp:cNvSpPr/>
      </dsp:nvSpPr>
      <dsp:spPr>
        <a:xfrm>
          <a:off x="0" y="201750"/>
          <a:ext cx="9757465" cy="191678"/>
        </a:xfrm>
        <a:prstGeom prst="roundRect">
          <a:avLst/>
        </a:prstGeom>
        <a:solidFill>
          <a:schemeClr val="accent1">
            <a:shade val="50000"/>
            <a:hueOff val="45700"/>
            <a:satOff val="-1223"/>
            <a:lumOff val="51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Cooper, D. R., and Schindler, P. S. (2014). Business Research Methods. 12th ed. McGraw Hill</a:t>
          </a:r>
        </a:p>
      </dsp:txBody>
      <dsp:txXfrm>
        <a:off x="9357" y="211107"/>
        <a:ext cx="9738751" cy="172964"/>
      </dsp:txXfrm>
    </dsp:sp>
    <dsp:sp modelId="{8BA681AF-C923-416A-861B-C1E61CF3EBCD}">
      <dsp:nvSpPr>
        <dsp:cNvPr id="0" name=""/>
        <dsp:cNvSpPr/>
      </dsp:nvSpPr>
      <dsp:spPr>
        <a:xfrm>
          <a:off x="0" y="403258"/>
          <a:ext cx="9757465" cy="191678"/>
        </a:xfrm>
        <a:prstGeom prst="roundRect">
          <a:avLst/>
        </a:prstGeom>
        <a:solidFill>
          <a:schemeClr val="accent1">
            <a:shade val="50000"/>
            <a:hueOff val="91400"/>
            <a:satOff val="-2446"/>
            <a:lumOff val="1036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Dal Mas, F., Tucker, W., Massaro, M. and Bagnoli, C., 2022. Corporate social responsibility in the retail business: A case study. Corporate Social Responsibility and Environmental Management, 29(1), pp.223-232.</a:t>
          </a:r>
        </a:p>
      </dsp:txBody>
      <dsp:txXfrm>
        <a:off x="9357" y="412615"/>
        <a:ext cx="9738751" cy="172964"/>
      </dsp:txXfrm>
    </dsp:sp>
    <dsp:sp modelId="{DF6CD30B-B9DC-46E0-B3DA-D57E42B6251E}">
      <dsp:nvSpPr>
        <dsp:cNvPr id="0" name=""/>
        <dsp:cNvSpPr/>
      </dsp:nvSpPr>
      <dsp:spPr>
        <a:xfrm>
          <a:off x="0" y="604767"/>
          <a:ext cx="9757465" cy="191678"/>
        </a:xfrm>
        <a:prstGeom prst="roundRect">
          <a:avLst/>
        </a:prstGeom>
        <a:solidFill>
          <a:schemeClr val="accent1">
            <a:shade val="50000"/>
            <a:hueOff val="137100"/>
            <a:satOff val="-3670"/>
            <a:lumOff val="155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De Nicola, M., Arrigo, E. and Anees, U., 2024. The strategic effect of corporate reputation on customer citizenship behaviour: an empirical verification. Review of Managerial Science, 18(1), pp.181-208.</a:t>
          </a:r>
        </a:p>
      </dsp:txBody>
      <dsp:txXfrm>
        <a:off x="9357" y="614124"/>
        <a:ext cx="9738751" cy="172964"/>
      </dsp:txXfrm>
    </dsp:sp>
    <dsp:sp modelId="{DFCCC596-8E9F-43B7-9DAC-FA3C5A6BBAAF}">
      <dsp:nvSpPr>
        <dsp:cNvPr id="0" name=""/>
        <dsp:cNvSpPr/>
      </dsp:nvSpPr>
      <dsp:spPr>
        <a:xfrm>
          <a:off x="0" y="806276"/>
          <a:ext cx="9757465" cy="191678"/>
        </a:xfrm>
        <a:prstGeom prst="roundRect">
          <a:avLst/>
        </a:prstGeom>
        <a:solidFill>
          <a:schemeClr val="accent1">
            <a:shade val="50000"/>
            <a:hueOff val="182800"/>
            <a:satOff val="-4893"/>
            <a:lumOff val="207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Essential Adams, J. et al. (2007) Research Methods for Business and Social Science Students. 2nd Sage Publications, Delhi </a:t>
          </a:r>
          <a:r>
            <a:rPr lang="en-US" sz="700" u="sng" kern="1200">
              <a:hlinkClick xmlns:r="http://schemas.openxmlformats.org/officeDocument/2006/relationships" r:id="rId1"/>
            </a:rPr>
            <a:t>https://librarysearch.uwtsd.ac.uk/permalink/44WHELF_UWTSD/11c0l68/</a:t>
          </a:r>
          <a:r>
            <a:rPr lang="en-US" sz="700" kern="1200"/>
            <a:t> alma99100180600202421</a:t>
          </a:r>
        </a:p>
      </dsp:txBody>
      <dsp:txXfrm>
        <a:off x="9357" y="815633"/>
        <a:ext cx="9738751" cy="172964"/>
      </dsp:txXfrm>
    </dsp:sp>
    <dsp:sp modelId="{93D68300-2402-4FB8-A4A7-0920F23BE313}">
      <dsp:nvSpPr>
        <dsp:cNvPr id="0" name=""/>
        <dsp:cNvSpPr/>
      </dsp:nvSpPr>
      <dsp:spPr>
        <a:xfrm>
          <a:off x="0" y="1007784"/>
          <a:ext cx="9757465" cy="191678"/>
        </a:xfrm>
        <a:prstGeom prst="roundRect">
          <a:avLst/>
        </a:prstGeom>
        <a:solidFill>
          <a:schemeClr val="accent1">
            <a:shade val="50000"/>
            <a:hueOff val="228499"/>
            <a:satOff val="-6116"/>
            <a:lumOff val="2592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Further, Crowther, D., and Lancaster, G. (2009). Research Methods: A Concise Introduction to Research in Management and Business Consultancy. 2nd Elsevier Butterworth-Heinemann, Oxford </a:t>
          </a:r>
        </a:p>
      </dsp:txBody>
      <dsp:txXfrm>
        <a:off x="9357" y="1017141"/>
        <a:ext cx="9738751" cy="172964"/>
      </dsp:txXfrm>
    </dsp:sp>
    <dsp:sp modelId="{AF299008-77A2-4BF2-ABE2-9B67854E453C}">
      <dsp:nvSpPr>
        <dsp:cNvPr id="0" name=""/>
        <dsp:cNvSpPr/>
      </dsp:nvSpPr>
      <dsp:spPr>
        <a:xfrm>
          <a:off x="0" y="1209293"/>
          <a:ext cx="9757465" cy="191678"/>
        </a:xfrm>
        <a:prstGeom prst="roundRect">
          <a:avLst/>
        </a:prstGeom>
        <a:solidFill>
          <a:schemeClr val="accent1">
            <a:shade val="50000"/>
            <a:hueOff val="274199"/>
            <a:satOff val="-7339"/>
            <a:lumOff val="311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Kim, H.G., Chun, W. and Wang, Z., 2021. Multiple dimensions of corporate social responsibility and global brand value: a stakeholder theory perspective. Journal of Marketing Theory and Practice, 29(4), pp.409-422.</a:t>
          </a:r>
        </a:p>
      </dsp:txBody>
      <dsp:txXfrm>
        <a:off x="9357" y="1218650"/>
        <a:ext cx="9738751" cy="172964"/>
      </dsp:txXfrm>
    </dsp:sp>
    <dsp:sp modelId="{A51B95C5-E3C6-4D49-BA1C-144EF3E4EB00}">
      <dsp:nvSpPr>
        <dsp:cNvPr id="0" name=""/>
        <dsp:cNvSpPr/>
      </dsp:nvSpPr>
      <dsp:spPr>
        <a:xfrm>
          <a:off x="0" y="1410801"/>
          <a:ext cx="9757465" cy="191678"/>
        </a:xfrm>
        <a:prstGeom prst="roundRect">
          <a:avLst/>
        </a:prstGeom>
        <a:solidFill>
          <a:schemeClr val="accent1">
            <a:shade val="50000"/>
            <a:hueOff val="319899"/>
            <a:satOff val="-8562"/>
            <a:lumOff val="362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Ma, R., Cherian, J., Tsai, W.H., Sial, M.S., Hou, L. and Álvarez-Otero, S., 2021. The relationship of corporate social responsibility on digital platforms, electronic word-of-mouth, and consumer-company identification: An application of social identity theory. Sustainability, 13(9), p.4700.</a:t>
          </a:r>
        </a:p>
      </dsp:txBody>
      <dsp:txXfrm>
        <a:off x="9357" y="1420158"/>
        <a:ext cx="9738751" cy="172964"/>
      </dsp:txXfrm>
    </dsp:sp>
    <dsp:sp modelId="{7DF76A8A-F845-470F-94D4-5E176F0A6E2D}">
      <dsp:nvSpPr>
        <dsp:cNvPr id="0" name=""/>
        <dsp:cNvSpPr/>
      </dsp:nvSpPr>
      <dsp:spPr>
        <a:xfrm>
          <a:off x="0" y="1612310"/>
          <a:ext cx="9757465" cy="191678"/>
        </a:xfrm>
        <a:prstGeom prst="roundRect">
          <a:avLst/>
        </a:prstGeom>
        <a:solidFill>
          <a:schemeClr val="accent1">
            <a:shade val="50000"/>
            <a:hueOff val="365599"/>
            <a:satOff val="-9785"/>
            <a:lumOff val="414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Mabkhot, H. and Piaralal, S.K., 2023. Enhancing Brand Reputation and Customer Citizenship Behaviour through Perceived Values in the Hotel Industry: Role of CSR and Brand Credibility. Transnational Marketing Journal, 11(2), pp.81-99.</a:t>
          </a:r>
        </a:p>
      </dsp:txBody>
      <dsp:txXfrm>
        <a:off x="9357" y="1621667"/>
        <a:ext cx="9738751" cy="172964"/>
      </dsp:txXfrm>
    </dsp:sp>
    <dsp:sp modelId="{2D29875D-B2F7-453F-B7A0-B2B5FC6EE6C9}">
      <dsp:nvSpPr>
        <dsp:cNvPr id="0" name=""/>
        <dsp:cNvSpPr/>
      </dsp:nvSpPr>
      <dsp:spPr>
        <a:xfrm>
          <a:off x="0" y="1813819"/>
          <a:ext cx="9757465" cy="191678"/>
        </a:xfrm>
        <a:prstGeom prst="roundRect">
          <a:avLst/>
        </a:prstGeom>
        <a:solidFill>
          <a:schemeClr val="accent1">
            <a:shade val="50000"/>
            <a:hueOff val="365599"/>
            <a:satOff val="-9785"/>
            <a:lumOff val="414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dirty="0"/>
            <a:t>Mahmood, A. and Bashir, J., 2020. How does corporate social responsibility transform brand reputation into brand equity? Economic and non-economic perspectives of CSR. International Journal of Engineering Business Management, 12, p.1847979020927547.</a:t>
          </a:r>
        </a:p>
      </dsp:txBody>
      <dsp:txXfrm>
        <a:off x="9357" y="1823176"/>
        <a:ext cx="9738751" cy="172964"/>
      </dsp:txXfrm>
    </dsp:sp>
    <dsp:sp modelId="{C0429284-92CB-41E7-A9A1-7A622C572E8A}">
      <dsp:nvSpPr>
        <dsp:cNvPr id="0" name=""/>
        <dsp:cNvSpPr/>
      </dsp:nvSpPr>
      <dsp:spPr>
        <a:xfrm>
          <a:off x="0" y="2015327"/>
          <a:ext cx="9757465" cy="191678"/>
        </a:xfrm>
        <a:prstGeom prst="roundRect">
          <a:avLst/>
        </a:prstGeom>
        <a:solidFill>
          <a:schemeClr val="accent1">
            <a:shade val="50000"/>
            <a:hueOff val="319899"/>
            <a:satOff val="-8562"/>
            <a:lumOff val="362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Mayorova, E.A., 2021. Corporate social responsibility of retailers: A review of the European Studies. Социальное предпринимательство и корпоративная социальная ответственность, 2(2), pp.89-112.</a:t>
          </a:r>
        </a:p>
      </dsp:txBody>
      <dsp:txXfrm>
        <a:off x="9357" y="2024684"/>
        <a:ext cx="9738751" cy="172964"/>
      </dsp:txXfrm>
    </dsp:sp>
    <dsp:sp modelId="{6B021667-B4E3-4D13-A24C-76E40E41C06C}">
      <dsp:nvSpPr>
        <dsp:cNvPr id="0" name=""/>
        <dsp:cNvSpPr/>
      </dsp:nvSpPr>
      <dsp:spPr>
        <a:xfrm>
          <a:off x="0" y="2216836"/>
          <a:ext cx="9757465" cy="191678"/>
        </a:xfrm>
        <a:prstGeom prst="roundRect">
          <a:avLst/>
        </a:prstGeom>
        <a:solidFill>
          <a:schemeClr val="accent1">
            <a:shade val="50000"/>
            <a:hueOff val="274199"/>
            <a:satOff val="-7339"/>
            <a:lumOff val="311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Paruzel, A., Danel, M. and Maier, G.W., 2020. Scrutinising social identity theory in corporate social responsibility: An experimental investigation. Frontiers in Psychology, 11, p.580620.</a:t>
          </a:r>
        </a:p>
      </dsp:txBody>
      <dsp:txXfrm>
        <a:off x="9357" y="2226193"/>
        <a:ext cx="9738751" cy="172964"/>
      </dsp:txXfrm>
    </dsp:sp>
    <dsp:sp modelId="{59152D65-439E-4960-8A9B-F98608F72540}">
      <dsp:nvSpPr>
        <dsp:cNvPr id="0" name=""/>
        <dsp:cNvSpPr/>
      </dsp:nvSpPr>
      <dsp:spPr>
        <a:xfrm>
          <a:off x="0" y="2418344"/>
          <a:ext cx="9757465" cy="191678"/>
        </a:xfrm>
        <a:prstGeom prst="roundRect">
          <a:avLst/>
        </a:prstGeom>
        <a:solidFill>
          <a:schemeClr val="accent1">
            <a:shade val="50000"/>
            <a:hueOff val="228499"/>
            <a:satOff val="-6116"/>
            <a:lumOff val="2592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Saunders, M.N.K., Lewis, P., and Thornhill, A. (2019). Research Methods for Business Students. 8th, Pearson, Harlow </a:t>
          </a:r>
          <a:r>
            <a:rPr lang="en-US" sz="700" u="sng" kern="1200">
              <a:hlinkClick xmlns:r="http://schemas.openxmlformats.org/officeDocument/2006/relationships" r:id="rId2"/>
            </a:rPr>
            <a:t>https://librarysearch.uwtsd.ac.uk/permalink/44WHELF_UWTSD/1pbrh66/</a:t>
          </a:r>
          <a:r>
            <a:rPr lang="en-US" sz="700" kern="1200"/>
            <a:t> alma99100313060202421</a:t>
          </a:r>
        </a:p>
      </dsp:txBody>
      <dsp:txXfrm>
        <a:off x="9357" y="2427701"/>
        <a:ext cx="9738751" cy="172964"/>
      </dsp:txXfrm>
    </dsp:sp>
    <dsp:sp modelId="{A7E61515-EB8D-4DEB-966E-3B788DE031AE}">
      <dsp:nvSpPr>
        <dsp:cNvPr id="0" name=""/>
        <dsp:cNvSpPr/>
      </dsp:nvSpPr>
      <dsp:spPr>
        <a:xfrm>
          <a:off x="0" y="2619853"/>
          <a:ext cx="9757465" cy="191678"/>
        </a:xfrm>
        <a:prstGeom prst="roundRect">
          <a:avLst/>
        </a:prstGeom>
        <a:solidFill>
          <a:schemeClr val="accent1">
            <a:shade val="50000"/>
            <a:hueOff val="182800"/>
            <a:satOff val="-4893"/>
            <a:lumOff val="207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Souza-Monteiro, D. and Hooker, N., 2017. Comparing UK food retailers' corporate social responsibility strategies. British Food Journal, 119(3), pp.658-675.</a:t>
          </a:r>
        </a:p>
      </dsp:txBody>
      <dsp:txXfrm>
        <a:off x="9357" y="2629210"/>
        <a:ext cx="9738751" cy="172964"/>
      </dsp:txXfrm>
    </dsp:sp>
    <dsp:sp modelId="{2F9307D9-1626-4907-A4E4-2271008A0702}">
      <dsp:nvSpPr>
        <dsp:cNvPr id="0" name=""/>
        <dsp:cNvSpPr/>
      </dsp:nvSpPr>
      <dsp:spPr>
        <a:xfrm>
          <a:off x="0" y="2821362"/>
          <a:ext cx="9757465" cy="191678"/>
        </a:xfrm>
        <a:prstGeom prst="roundRect">
          <a:avLst/>
        </a:prstGeom>
        <a:solidFill>
          <a:schemeClr val="accent1">
            <a:shade val="50000"/>
            <a:hueOff val="137100"/>
            <a:satOff val="-3670"/>
            <a:lumOff val="155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Sughra, G., 2019. A Study Investigating Corporate Social Responsibility (CSR) and Financial Performance of Retail Industry in the UK (Doctoral dissertation, Cardiff Metropolitan University).</a:t>
          </a:r>
        </a:p>
      </dsp:txBody>
      <dsp:txXfrm>
        <a:off x="9357" y="2830719"/>
        <a:ext cx="9738751" cy="172964"/>
      </dsp:txXfrm>
    </dsp:sp>
    <dsp:sp modelId="{1E4F2B23-7F98-4DB1-B0D2-E583F1F280C6}">
      <dsp:nvSpPr>
        <dsp:cNvPr id="0" name=""/>
        <dsp:cNvSpPr/>
      </dsp:nvSpPr>
      <dsp:spPr>
        <a:xfrm>
          <a:off x="0" y="3022870"/>
          <a:ext cx="9757465" cy="191678"/>
        </a:xfrm>
        <a:prstGeom prst="roundRect">
          <a:avLst/>
        </a:prstGeom>
        <a:solidFill>
          <a:schemeClr val="accent1">
            <a:shade val="50000"/>
            <a:hueOff val="91400"/>
            <a:satOff val="-2446"/>
            <a:lumOff val="1036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Wang, S., Liao, Y.K., Wu, W.Y. and Le, K.B.H., 2021. The role of corporate social responsibility perceptions in brand equity, brand credibility, brand reputation, and purchase intentions. Sustainability, 13(21), p.11975.</a:t>
          </a:r>
        </a:p>
      </dsp:txBody>
      <dsp:txXfrm>
        <a:off x="9357" y="3032227"/>
        <a:ext cx="9738751" cy="172964"/>
      </dsp:txXfrm>
    </dsp:sp>
    <dsp:sp modelId="{9D3B8742-C260-4EEF-8082-60E576BC6836}">
      <dsp:nvSpPr>
        <dsp:cNvPr id="0" name=""/>
        <dsp:cNvSpPr/>
      </dsp:nvSpPr>
      <dsp:spPr>
        <a:xfrm>
          <a:off x="0" y="3224379"/>
          <a:ext cx="9757465" cy="191678"/>
        </a:xfrm>
        <a:prstGeom prst="roundRect">
          <a:avLst/>
        </a:prstGeom>
        <a:solidFill>
          <a:schemeClr val="accent1">
            <a:shade val="50000"/>
            <a:hueOff val="45700"/>
            <a:satOff val="-1223"/>
            <a:lumOff val="51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Wang, Y., Yekini, K., Babajide, B. and Kessy, M., 2022. Antecedents of corporate social responsibility disclosure: evidence from the UK extractive and retail sector. International Journal of Accounting &amp; Information Management, 30(2), pp.161-188.</a:t>
          </a:r>
        </a:p>
      </dsp:txBody>
      <dsp:txXfrm>
        <a:off x="9357" y="3233736"/>
        <a:ext cx="9738751" cy="1729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8D984F-FB43-4B61-9E34-CB98DC443087}" type="datetimeFigureOut">
              <a:rPr lang="en-US" smtClean="0"/>
              <a:t>11/21/2025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B7F4FD-587A-4CDA-8210-8B3D6F94C324}" type="slidenum">
              <a:rPr lang="en-US" smtClean="0"/>
              <a:t>‹#›</a:t>
            </a:fld>
            <a:endParaRPr lang="en-US"/>
          </a:p>
        </p:txBody>
      </p:sp>
    </p:spTree>
    <p:extLst>
      <p:ext uri="{BB962C8B-B14F-4D97-AF65-F5344CB8AC3E}">
        <p14:creationId xmlns:p14="http://schemas.microsoft.com/office/powerpoint/2010/main" val="13034210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librarysearch.uwtsd.ac.uk/permalink/44WHELF_UWTSD/11c0l68/"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librarysearch.uwtsd.ac.uk/permalink/44WHELF_UWTSD/1pbrh66/"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Problem Statement</a:t>
            </a:r>
            <a:br>
              <a:rPr lang="en-US" b="1" dirty="0"/>
            </a:br>
            <a:r>
              <a:rPr lang="en-US" sz="1200" kern="1200" dirty="0">
                <a:solidFill>
                  <a:schemeClr val="tx1"/>
                </a:solidFill>
                <a:effectLst/>
                <a:latin typeface="+mn-lt"/>
                <a:ea typeface="+mn-ea"/>
                <a:cs typeface="+mn-cs"/>
              </a:rPr>
              <a:t>The UK retail business is under intense competition, changing consumer expectations and growing concern about ethical and sustainable conduct. Today, consumers are insisting on transparency and corporate responsibility, making CSR a crucial consideration in brand image (Dal Mas et al., 2022). Retailers usually invest in CSR initiatives, yet the effectiveness of such initiatives in terms of brand image improvement is not clear. CSR strategies that do not coincide with each other or are not communicated may be detrimental to credibility (Sughra, 2019). This study focuses on the alignment of CSR activities to these industry issues to give insights into how these businesses in the retail sector can use CSR to remain competitive, meet the expectations of the stakeholders, and increase brand trust.</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2</a:t>
            </a:fld>
            <a:endParaRPr lang="en-US"/>
          </a:p>
        </p:txBody>
      </p:sp>
    </p:spTree>
    <p:extLst>
      <p:ext uri="{BB962C8B-B14F-4D97-AF65-F5344CB8AC3E}">
        <p14:creationId xmlns:p14="http://schemas.microsoft.com/office/powerpoint/2010/main" val="586028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Problem Statement</a:t>
            </a:r>
            <a:br>
              <a:rPr lang="en-US" b="1" dirty="0"/>
            </a:br>
            <a:r>
              <a:rPr lang="en-US" dirty="0"/>
              <a:t>UK retail faces intense competition and changing consumer expectations (Dal Mas et al., 2022). Ethical practices and sustainability are increasingly important to consumers (Sughra, 2019).</a:t>
            </a:r>
          </a:p>
          <a:p>
            <a:r>
              <a:rPr lang="en-US" dirty="0"/>
              <a:t>Transparency and corporate responsibility make CSR crucial for improving brand image (Dal Mas et al., 2022). Many retailers struggle to communicate their CSR efforts effectively (Sughra, 2019).</a:t>
            </a:r>
          </a:p>
          <a:p>
            <a:r>
              <a:rPr lang="en-US" dirty="0"/>
              <a:t>Retailers invest in CSR initiatives, but their impact on brand reputation is often unclear.</a:t>
            </a:r>
          </a:p>
          <a:p>
            <a:r>
              <a:rPr lang="en-US" dirty="0"/>
              <a:t>Misaligned or poorly communicated CSR strategies can harm credibility.</a:t>
            </a:r>
          </a:p>
          <a:p>
            <a:r>
              <a:rPr lang="en-US" dirty="0"/>
              <a:t>This study focuses on aligning CSR activities with industry challenges to enhance competitiveness and strengthen brand trust.</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3</a:t>
            </a:fld>
            <a:endParaRPr lang="en-US"/>
          </a:p>
        </p:txBody>
      </p:sp>
    </p:spTree>
    <p:extLst>
      <p:ext uri="{BB962C8B-B14F-4D97-AF65-F5344CB8AC3E}">
        <p14:creationId xmlns:p14="http://schemas.microsoft.com/office/powerpoint/2010/main" val="2138521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Research Objectives and Questions</a:t>
            </a:r>
          </a:p>
          <a:p>
            <a:r>
              <a:rPr lang="en-US" sz="1200" b="1" i="1" kern="1200" dirty="0">
                <a:solidFill>
                  <a:schemeClr val="tx1"/>
                </a:solidFill>
                <a:effectLst/>
                <a:latin typeface="+mn-lt"/>
                <a:ea typeface="+mn-ea"/>
                <a:cs typeface="+mn-cs"/>
              </a:rPr>
              <a:t>Research Aim and Objectives </a:t>
            </a:r>
          </a:p>
          <a:p>
            <a:r>
              <a:rPr lang="en-US" sz="1200" kern="1200" dirty="0">
                <a:solidFill>
                  <a:schemeClr val="tx1"/>
                </a:solidFill>
                <a:effectLst/>
                <a:latin typeface="+mn-lt"/>
                <a:ea typeface="+mn-ea"/>
                <a:cs typeface="+mn-cs"/>
              </a:rPr>
              <a:t>The aim of the study is to analyse the impact of corporate social responsibility on brand reputation in the UK retail sector. The SMART objectives of the study are:</a:t>
            </a:r>
          </a:p>
          <a:p>
            <a:pPr lvl="0"/>
            <a:r>
              <a:rPr lang="en-US" sz="1200" kern="1200" dirty="0">
                <a:solidFill>
                  <a:schemeClr val="tx1"/>
                </a:solidFill>
                <a:effectLst/>
                <a:latin typeface="+mn-lt"/>
                <a:ea typeface="+mn-ea"/>
                <a:cs typeface="+mn-cs"/>
              </a:rPr>
              <a:t>To examine CSR strategies in relation to retail brand reputation through measuring consumer perceptions, which are measurable, and corporate initiatives undertaken, it is important to make the study specific, achievable and relevant in the UK retail environment.</a:t>
            </a:r>
          </a:p>
          <a:p>
            <a:pPr lvl="0"/>
            <a:r>
              <a:rPr lang="en-US" sz="1200" kern="1200" dirty="0">
                <a:solidFill>
                  <a:schemeClr val="tx1"/>
                </a:solidFill>
                <a:effectLst/>
                <a:latin typeface="+mn-lt"/>
                <a:ea typeface="+mn-ea"/>
                <a:cs typeface="+mn-cs"/>
              </a:rPr>
              <a:t>To explore the UK retail sector's CSR strategies with the help of surveys and case studies with a set number of consumers and companies, which makes the objective measurable, time-constrained, and relates to the problem of business directly.</a:t>
            </a:r>
          </a:p>
          <a:p>
            <a:pPr lvl="0"/>
            <a:r>
              <a:rPr lang="en-US" sz="1200" kern="1200" dirty="0">
                <a:solidFill>
                  <a:schemeClr val="tx1"/>
                </a:solidFill>
                <a:effectLst/>
                <a:latin typeface="+mn-lt"/>
                <a:ea typeface="+mn-ea"/>
                <a:cs typeface="+mn-cs"/>
              </a:rPr>
              <a:t>To investigate the way effective CSR strategies may improve the brand reputation of retailers by evaluating real-life examples and consumer reactions, it is important to make sure that the purpose is precise, topical, attainable, and offers concrete information.</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Research Questions </a:t>
            </a:r>
          </a:p>
          <a:p>
            <a:pPr lvl="0"/>
            <a:r>
              <a:rPr lang="en-US" sz="1200" kern="1200" dirty="0">
                <a:solidFill>
                  <a:schemeClr val="tx1"/>
                </a:solidFill>
                <a:effectLst/>
                <a:latin typeface="+mn-lt"/>
                <a:ea typeface="+mn-ea"/>
                <a:cs typeface="+mn-cs"/>
              </a:rPr>
              <a:t>What are the CSR strategies in relation to retail brand reputation through measuring consumer perceptions, which are measurable, and corporate initiatives undertaken? It is important to make the study specific, achievable and relevant in the UK retail environment.</a:t>
            </a:r>
          </a:p>
          <a:p>
            <a:pPr lvl="0"/>
            <a:r>
              <a:rPr lang="en-US" sz="1200" kern="1200" dirty="0">
                <a:solidFill>
                  <a:schemeClr val="tx1"/>
                </a:solidFill>
                <a:effectLst/>
                <a:latin typeface="+mn-lt"/>
                <a:ea typeface="+mn-ea"/>
                <a:cs typeface="+mn-cs"/>
              </a:rPr>
              <a:t>How can the UK retail sector's CSR strategies be improved with the help of surveys and case studies with a set number of consumers and companies, which makes the objective measurable, time-constrained, and relates to the problem of business directly?</a:t>
            </a:r>
          </a:p>
          <a:p>
            <a:pPr lvl="0"/>
            <a:r>
              <a:rPr lang="en-US" sz="1200" kern="1200" dirty="0">
                <a:solidFill>
                  <a:schemeClr val="tx1"/>
                </a:solidFill>
                <a:effectLst/>
                <a:latin typeface="+mn-lt"/>
                <a:ea typeface="+mn-ea"/>
                <a:cs typeface="+mn-cs"/>
              </a:rPr>
              <a:t>When creating effective CSR strategies to improve the brand reputation of retailers by evaluating real-life examples and consumer reactions, it is important to ensure that the purpose is precise, conceptual, attainable, and offers concrete information.</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Objectives Alignment</a:t>
            </a:r>
          </a:p>
          <a:p>
            <a:r>
              <a:rPr lang="en-US" sz="1200" kern="1200" dirty="0">
                <a:solidFill>
                  <a:schemeClr val="tx1"/>
                </a:solidFill>
                <a:effectLst/>
                <a:latin typeface="+mn-lt"/>
                <a:ea typeface="+mn-ea"/>
                <a:cs typeface="+mn-cs"/>
              </a:rPr>
              <a:t>All of these SMART goals are aimed at solving the research problem by means of analysing and exploring, as well as investigating the CSR strategies in UK retail. Quantifying consumer perceptions, surveys and case studies, in addition to gauging real-life situations, will be specific, measurable, achievable, relevant, and time-bound, thus giving practical advice on how to improve brand image.</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4</a:t>
            </a:fld>
            <a:endParaRPr lang="en-US"/>
          </a:p>
        </p:txBody>
      </p:sp>
    </p:spTree>
    <p:extLst>
      <p:ext uri="{BB962C8B-B14F-4D97-AF65-F5344CB8AC3E}">
        <p14:creationId xmlns:p14="http://schemas.microsoft.com/office/powerpoint/2010/main" val="3379304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Literature Review</a:t>
            </a:r>
          </a:p>
          <a:p>
            <a:r>
              <a:rPr lang="en-US" sz="1200" b="1" i="1" kern="1200" dirty="0">
                <a:solidFill>
                  <a:schemeClr val="tx1"/>
                </a:solidFill>
                <a:effectLst/>
                <a:latin typeface="+mn-lt"/>
                <a:ea typeface="+mn-ea"/>
                <a:cs typeface="+mn-cs"/>
              </a:rPr>
              <a:t>CSR and Brand Reputation </a:t>
            </a:r>
          </a:p>
          <a:p>
            <a:r>
              <a:rPr lang="en-US" sz="1200" kern="1200" dirty="0">
                <a:solidFill>
                  <a:schemeClr val="tx1"/>
                </a:solidFill>
                <a:effectLst/>
                <a:latin typeface="+mn-lt"/>
                <a:ea typeface="+mn-ea"/>
                <a:cs typeface="+mn-cs"/>
              </a:rPr>
              <a:t>Wang et al. (2021) found that CSR has emerged as a very important element in the construction of brand image, especially in consumer-oriented businesses such as retail businesses. CSR is a set of programs that focuses on environmental, social, and ethical activities with a vision of developing trust and positive impressions among the stakeholders. Literature points out that good CSR will increase consumer loyalty, employee satisfaction, and brand credibility. Nonetheless, Mahmood and Bashir (2020) examined that there are controversies on whether CSR has any effect on brand reputation, or if it is a marketing tool to win consumers. According to some research results, consumers might doubt corporate intentions, which prevents the success of CSR projects. The UK retail case scenario has shown that transparency, ethical sourcing, and community activity are major contributors to the positive brand perception. Nevertheless, retail sector analysis linking CSR activities with quantifiable results in the brand reputation is still limited. This paper intends to fill this gap by bridging the connection between consumer perception and CSR strategies by retailers.</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5</a:t>
            </a:fld>
            <a:endParaRPr lang="en-US"/>
          </a:p>
        </p:txBody>
      </p:sp>
    </p:spTree>
    <p:extLst>
      <p:ext uri="{BB962C8B-B14F-4D97-AF65-F5344CB8AC3E}">
        <p14:creationId xmlns:p14="http://schemas.microsoft.com/office/powerpoint/2010/main" val="1314341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Literature Review</a:t>
            </a:r>
          </a:p>
          <a:p>
            <a:r>
              <a:rPr lang="en-US" sz="1200" b="1" i="1" kern="1200" dirty="0">
                <a:solidFill>
                  <a:schemeClr val="tx1"/>
                </a:solidFill>
                <a:effectLst/>
                <a:latin typeface="+mn-lt"/>
                <a:ea typeface="+mn-ea"/>
                <a:cs typeface="+mn-cs"/>
              </a:rPr>
              <a:t>Social Identity Theory</a:t>
            </a:r>
          </a:p>
          <a:p>
            <a:r>
              <a:rPr lang="en-US" sz="1200" kern="1200" dirty="0">
                <a:solidFill>
                  <a:schemeClr val="tx1"/>
                </a:solidFill>
                <a:effectLst/>
                <a:latin typeface="+mn-lt"/>
                <a:ea typeface="+mn-ea"/>
                <a:cs typeface="+mn-cs"/>
              </a:rPr>
              <a:t>Ma et al. (2021) evaluated that the Social Identity Theory postulates that people identify themselves and others with social groups, and some of their identity is based on their association with brands and organisations. Customers are inclined to prefer brands with values which are close to their own, and CSR could be a useful strategy to increase brand loyalty and reputation. It has been found that CSRs with respect to environmental responsibility, ethical labour practices and community support have a positive impact on consumer-brand identification. Nonetheless, </a:t>
            </a:r>
            <a:r>
              <a:rPr lang="en-US" sz="1200" kern="1200" dirty="0" err="1">
                <a:solidFill>
                  <a:schemeClr val="tx1"/>
                </a:solidFill>
                <a:effectLst/>
                <a:latin typeface="+mn-lt"/>
                <a:ea typeface="+mn-ea"/>
                <a:cs typeface="+mn-cs"/>
              </a:rPr>
              <a:t>Paruzel</a:t>
            </a:r>
            <a:r>
              <a:rPr lang="en-US" sz="1200" kern="1200" dirty="0">
                <a:solidFill>
                  <a:schemeClr val="tx1"/>
                </a:solidFill>
                <a:effectLst/>
                <a:latin typeface="+mn-lt"/>
                <a:ea typeface="+mn-ea"/>
                <a:cs typeface="+mn-cs"/>
              </a:rPr>
              <a:t> et al. (2020) examined discrepancies in the measurement of the influence of CSR on consumer identity when it comes to various retail settings. The role of social identity in brand perception in the UK retail sector can be used to inform the development of CSR strategies that appeal to the target audiences by retailers in the UK retail industry. This study will use social identity theory to examine the effects of CSR activities on consumer attachment, confidence, and brand image in general.</a:t>
            </a:r>
          </a:p>
        </p:txBody>
      </p:sp>
      <p:sp>
        <p:nvSpPr>
          <p:cNvPr id="4" name="Slide Number Placeholder 3"/>
          <p:cNvSpPr>
            <a:spLocks noGrp="1"/>
          </p:cNvSpPr>
          <p:nvPr>
            <p:ph type="sldNum" sz="quarter" idx="5"/>
          </p:nvPr>
        </p:nvSpPr>
        <p:spPr/>
        <p:txBody>
          <a:bodyPr/>
          <a:lstStyle/>
          <a:p>
            <a:fld id="{40B7F4FD-587A-4CDA-8210-8B3D6F94C324}" type="slidenum">
              <a:rPr lang="en-US" smtClean="0"/>
              <a:t>6</a:t>
            </a:fld>
            <a:endParaRPr lang="en-US"/>
          </a:p>
        </p:txBody>
      </p:sp>
    </p:spTree>
    <p:extLst>
      <p:ext uri="{BB962C8B-B14F-4D97-AF65-F5344CB8AC3E}">
        <p14:creationId xmlns:p14="http://schemas.microsoft.com/office/powerpoint/2010/main" val="43535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Literature Review</a:t>
            </a:r>
          </a:p>
          <a:p>
            <a:r>
              <a:rPr lang="en-US" sz="1200" b="1" i="1" kern="1200" dirty="0">
                <a:solidFill>
                  <a:schemeClr val="tx1"/>
                </a:solidFill>
                <a:effectLst/>
                <a:latin typeface="+mn-lt"/>
                <a:ea typeface="+mn-ea"/>
                <a:cs typeface="+mn-cs"/>
              </a:rPr>
              <a:t>Corporate Citizenship Theory</a:t>
            </a:r>
          </a:p>
          <a:p>
            <a:r>
              <a:rPr lang="en-US" sz="1200" kern="1200" dirty="0">
                <a:solidFill>
                  <a:schemeClr val="tx1"/>
                </a:solidFill>
                <a:effectLst/>
                <a:latin typeface="+mn-lt"/>
                <a:ea typeface="+mn-ea"/>
                <a:cs typeface="+mn-cs"/>
              </a:rPr>
              <a:t>As per De Nicola et al. (2024), Corporate citizenship theory describes businesses as citizens who have moral, social and environmental duties other than making profits. Companies that practice CSR are seen as good corporate citizens as the legitimacy and trust of people increase. It has been indicated in literature that corporate citizenship helps in differentiating the brand, customers and a positive perception of the stakeholders. In contrast, </a:t>
            </a:r>
            <a:r>
              <a:rPr lang="en-US" sz="1200" kern="1200" dirty="0" err="1">
                <a:solidFill>
                  <a:schemeClr val="tx1"/>
                </a:solidFill>
                <a:effectLst/>
                <a:latin typeface="+mn-lt"/>
                <a:ea typeface="+mn-ea"/>
                <a:cs typeface="+mn-cs"/>
              </a:rPr>
              <a:t>Mabkhot</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Piaralal</a:t>
            </a:r>
            <a:r>
              <a:rPr lang="en-US" sz="1200" kern="1200" dirty="0">
                <a:solidFill>
                  <a:schemeClr val="tx1"/>
                </a:solidFill>
                <a:effectLst/>
                <a:latin typeface="+mn-lt"/>
                <a:ea typeface="+mn-ea"/>
                <a:cs typeface="+mn-cs"/>
              </a:rPr>
              <a:t> (2023) found that CSR as citizenship cannot be substantive but symbolic, hence the </a:t>
            </a:r>
            <a:r>
              <a:rPr lang="en-US" sz="1200" kern="1200" dirty="0" err="1">
                <a:solidFill>
                  <a:schemeClr val="tx1"/>
                </a:solidFill>
                <a:effectLst/>
                <a:latin typeface="+mn-lt"/>
                <a:ea typeface="+mn-ea"/>
                <a:cs typeface="+mn-cs"/>
              </a:rPr>
              <a:t>scepticism</a:t>
            </a:r>
            <a:r>
              <a:rPr lang="en-US" sz="1200" kern="1200" dirty="0">
                <a:solidFill>
                  <a:schemeClr val="tx1"/>
                </a:solidFill>
                <a:effectLst/>
                <a:latin typeface="+mn-lt"/>
                <a:ea typeface="+mn-ea"/>
                <a:cs typeface="+mn-cs"/>
              </a:rPr>
              <a:t>. Within the retail marketplace of the UK, companies that embrace the actual corporate citizenship campaigns, including ethical sourcing, charitable giving, and sustainability policies, are likely to have a better brand reputation. This study will utilise corporate citizenship theory in the analysis of how CSR practices make retailers appear to be socially responsible parties, offering an idea of how CSR may be strategically implemented to enhance brand credibility and stakeholder participation.</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7</a:t>
            </a:fld>
            <a:endParaRPr lang="en-US"/>
          </a:p>
        </p:txBody>
      </p:sp>
    </p:spTree>
    <p:extLst>
      <p:ext uri="{BB962C8B-B14F-4D97-AF65-F5344CB8AC3E}">
        <p14:creationId xmlns:p14="http://schemas.microsoft.com/office/powerpoint/2010/main" val="4087778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Literature Review</a:t>
            </a:r>
          </a:p>
          <a:p>
            <a:r>
              <a:rPr lang="en-US" sz="1200" b="1" i="1" kern="1200" dirty="0">
                <a:solidFill>
                  <a:schemeClr val="tx1"/>
                </a:solidFill>
                <a:effectLst/>
                <a:latin typeface="+mn-lt"/>
                <a:ea typeface="+mn-ea"/>
                <a:cs typeface="+mn-cs"/>
              </a:rPr>
              <a:t>Research Gaps</a:t>
            </a:r>
          </a:p>
          <a:p>
            <a:r>
              <a:rPr lang="en-US" sz="1200" kern="1200" dirty="0">
                <a:solidFill>
                  <a:schemeClr val="tx1"/>
                </a:solidFill>
                <a:effectLst/>
                <a:latin typeface="+mn-lt"/>
                <a:ea typeface="+mn-ea"/>
                <a:cs typeface="+mn-cs"/>
              </a:rPr>
              <a:t>There are gaps in the sector-based, empirical research in the UK retail sector. The available research is mostly related to big multinational companies, and there was a lack of interest in mid-sized or local retailers, although the literature demonstrates the positive correlation between CSR and brand reputation (Mayorova, 2021). Moreover, there is no attempt to differentiate between various types of initiatives (environmental, social, ethical) and their different effects on consumer perception. There are also measurement inconsistencies since most of the time, consumer attitudes are measured qualitatively and not quantitatively. Moreover, there is a lack of integration of the theoretical framework in the explanatory role of the relationship between CSR and brand reputation, including stakeholder, social identity and corporate citizenship theories (Sughra, 2019). This study will aim to address these gaps by presenting empirical data on the impact of CSR initiatives on brand reputation in UK retail by applying various theoretical frameworks and evaluating the actual consumer reactions to CSR initiatives.</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8</a:t>
            </a:fld>
            <a:endParaRPr lang="en-US"/>
          </a:p>
        </p:txBody>
      </p:sp>
    </p:spTree>
    <p:extLst>
      <p:ext uri="{BB962C8B-B14F-4D97-AF65-F5344CB8AC3E}">
        <p14:creationId xmlns:p14="http://schemas.microsoft.com/office/powerpoint/2010/main" val="1129291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Methodology</a:t>
            </a:r>
          </a:p>
          <a:p>
            <a:r>
              <a:rPr lang="en-US" sz="1200" b="1" i="1" kern="1200" dirty="0">
                <a:solidFill>
                  <a:schemeClr val="tx1"/>
                </a:solidFill>
                <a:effectLst/>
                <a:latin typeface="+mn-lt"/>
                <a:ea typeface="+mn-ea"/>
                <a:cs typeface="+mn-cs"/>
              </a:rPr>
              <a:t>Research Method</a:t>
            </a:r>
          </a:p>
          <a:p>
            <a:r>
              <a:rPr lang="en-US" sz="1200" kern="1200" dirty="0">
                <a:solidFill>
                  <a:schemeClr val="tx1"/>
                </a:solidFill>
                <a:effectLst/>
                <a:latin typeface="+mn-lt"/>
                <a:ea typeface="+mn-ea"/>
                <a:cs typeface="+mn-cs"/>
              </a:rPr>
              <a:t>The proposed study is qualitative research with secondary sources of data, including scholarly journals, industry reports, corporate CSR reporting, and press reports. This method enables an in-depth insight into the effect of the CSR strategies on brand reputation in the UK retail without the participants being directly involved. Access to secondary data offers a wide range of views and longitudinal series on the CSR practices and the attitudes of the consumers (Saunders et al., 2019). The approach is especially appropriate in studying the evidence available, finding patterns and placing the findings in the context of the theories. Qualitative secondary research in the general retail sector is useful in the analysis of trends and the formulation of strategic decisions that do not require high costs in the collection of primary data (Essential Adams, 2007).</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9</a:t>
            </a:fld>
            <a:endParaRPr lang="en-US"/>
          </a:p>
        </p:txBody>
      </p:sp>
    </p:spTree>
    <p:extLst>
      <p:ext uri="{BB962C8B-B14F-4D97-AF65-F5344CB8AC3E}">
        <p14:creationId xmlns:p14="http://schemas.microsoft.com/office/powerpoint/2010/main" val="1379883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Methodology</a:t>
            </a:r>
          </a:p>
          <a:p>
            <a:r>
              <a:rPr lang="en-US" sz="1200" b="1" i="1" kern="1200" dirty="0">
                <a:solidFill>
                  <a:schemeClr val="tx1"/>
                </a:solidFill>
                <a:effectLst/>
                <a:latin typeface="+mn-lt"/>
                <a:ea typeface="+mn-ea"/>
                <a:cs typeface="+mn-cs"/>
              </a:rPr>
              <a:t>Reliability and Validity</a:t>
            </a:r>
          </a:p>
          <a:p>
            <a:r>
              <a:rPr lang="en-US" sz="1200" kern="1200" dirty="0">
                <a:solidFill>
                  <a:schemeClr val="tx1"/>
                </a:solidFill>
                <a:effectLst/>
                <a:latin typeface="+mn-lt"/>
                <a:ea typeface="+mn-ea"/>
                <a:cs typeface="+mn-cs"/>
              </a:rPr>
              <a:t>The credibility and validity of the sources chosen are guaranteed reliability since they will be peer-reviewed journals, confirmed company reports, government or industry materials. The multiple source triangulation of sources facilitates validity by verifying the findings and minimising bias (Further Crowther and Lancaster, 2009). Theoretical frameworks, such as stakeholder theory and corporate citizenship theory, are used in interpretation, which ensures that it remains consistent with the academic standards. Secondary qualitative data might not enable direct measurement in this case, but cross-verification and careful selection will increase the level of trust. In the retail sector, the use of these principles makes CSR and brand reputation insights valid to allow practitioners to make informed decisions using reliable and validated evidence (Souza-Monteiro and Hooker, 2017).</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10</a:t>
            </a:fld>
            <a:endParaRPr lang="en-US"/>
          </a:p>
        </p:txBody>
      </p:sp>
    </p:spTree>
    <p:extLst>
      <p:ext uri="{BB962C8B-B14F-4D97-AF65-F5344CB8AC3E}">
        <p14:creationId xmlns:p14="http://schemas.microsoft.com/office/powerpoint/2010/main" val="1769013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Methodology</a:t>
            </a:r>
          </a:p>
          <a:p>
            <a:r>
              <a:rPr lang="en-US" sz="1200" b="1" i="1" kern="1200" dirty="0">
                <a:solidFill>
                  <a:schemeClr val="tx1"/>
                </a:solidFill>
                <a:effectLst/>
                <a:latin typeface="+mn-lt"/>
                <a:ea typeface="+mn-ea"/>
                <a:cs typeface="+mn-cs"/>
              </a:rPr>
              <a:t>Methodological Limitations</a:t>
            </a:r>
          </a:p>
          <a:p>
            <a:r>
              <a:rPr lang="en-US" sz="1200" kern="1200" dirty="0">
                <a:solidFill>
                  <a:schemeClr val="tx1"/>
                </a:solidFill>
                <a:effectLst/>
                <a:latin typeface="+mn-lt"/>
                <a:ea typeface="+mn-ea"/>
                <a:cs typeface="+mn-cs"/>
              </a:rPr>
              <a:t>The use of secondary qualitative information restricts the control of the quality, depth and specificity of data since the information is already collected and may not be able to answer all research questions. It can also have discrepancies in cross-source reporting or missing information on smaller or regional retailers. The strategy fails to get the first-hand perception of primary consumers, which could hamper detailed insight (Cooper and Schindler 2014). Regardless of such limitations, secondary qualitative analysis can be helpful in studying trends, theoretical applications, and comparative insights. The constraints mentioned are typical of the retail industry, yet with the help of proper source selection and rigorous analysis, the influence of CSR on brand image can be drawn (Dal Mas et al., 2022).</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11</a:t>
            </a:fld>
            <a:endParaRPr lang="en-US"/>
          </a:p>
        </p:txBody>
      </p:sp>
    </p:spTree>
    <p:extLst>
      <p:ext uri="{BB962C8B-B14F-4D97-AF65-F5344CB8AC3E}">
        <p14:creationId xmlns:p14="http://schemas.microsoft.com/office/powerpoint/2010/main" val="31443930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Practical Implications</a:t>
            </a:r>
          </a:p>
          <a:p>
            <a:r>
              <a:rPr lang="en-US" sz="1200" b="1" i="1" kern="1200" dirty="0">
                <a:solidFill>
                  <a:schemeClr val="tx1"/>
                </a:solidFill>
                <a:effectLst/>
                <a:latin typeface="+mn-lt"/>
                <a:ea typeface="+mn-ea"/>
                <a:cs typeface="+mn-cs"/>
              </a:rPr>
              <a:t>Impact on Business Practices</a:t>
            </a:r>
          </a:p>
          <a:p>
            <a:r>
              <a:rPr lang="en-US" sz="1200" kern="1200" dirty="0">
                <a:solidFill>
                  <a:schemeClr val="tx1"/>
                </a:solidFill>
                <a:effectLst/>
                <a:latin typeface="+mn-lt"/>
                <a:ea typeface="+mn-ea"/>
                <a:cs typeface="+mn-cs"/>
              </a:rPr>
              <a:t>The paper presents practical information on how the CSR strategies affect the brand reputation within the UK retail sector. Results can inform managers on how to create CSR programs that would appeal to consumers, increase brand loyalty, and improve the perception of the populace. Through knowledge of the most effective CSR activities, retailers can deploy resources in a strategic manner, incorporate ethical actions in business, and communicate their social and environmental responsibilities in an effective manner (Wang et al.,2022). Overall, the study demonstrates the importance of CSR as a strategic element beyond ethical investigation and how it may help to enhance brand recognition, competitive edge, and long-term customer loyalty and involvement in an ever-changing retail environment.</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12</a:t>
            </a:fld>
            <a:endParaRPr lang="en-US"/>
          </a:p>
        </p:txBody>
      </p:sp>
    </p:spTree>
    <p:extLst>
      <p:ext uri="{BB962C8B-B14F-4D97-AF65-F5344CB8AC3E}">
        <p14:creationId xmlns:p14="http://schemas.microsoft.com/office/powerpoint/2010/main" val="34041243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Practical Implications</a:t>
            </a:r>
          </a:p>
          <a:p>
            <a:r>
              <a:rPr lang="en-US" sz="1200" b="1" i="1" kern="1200" dirty="0">
                <a:solidFill>
                  <a:schemeClr val="tx1"/>
                </a:solidFill>
                <a:effectLst/>
                <a:latin typeface="+mn-lt"/>
                <a:ea typeface="+mn-ea"/>
                <a:cs typeface="+mn-cs"/>
              </a:rPr>
              <a:t>Implementation Challenges</a:t>
            </a:r>
          </a:p>
          <a:p>
            <a:r>
              <a:rPr lang="en-US" sz="1200" kern="1200" dirty="0">
                <a:solidFill>
                  <a:schemeClr val="tx1"/>
                </a:solidFill>
                <a:effectLst/>
                <a:latin typeface="+mn-lt"/>
                <a:ea typeface="+mn-ea"/>
                <a:cs typeface="+mn-cs"/>
              </a:rPr>
              <a:t>The results can assist retailers in embracing CSR practices that are consistent with the expectations and business goals of the stakeholders. Implementing strategies that have proven to have a positive influence on brand reputation, companies will be able to enhance customer satisfaction, employee commitment, and market differentiation (Mayorova, 2021). The study evidence enables the management to focus on CSR activities that are likely to give quantifiable reputational gains, boost corporate trustworthiness, and promote ethical positioning. This may affect marketing communications, corporate policies and sustainability programs. More generally in the retail sector, this evidence-based adoption of CSR will motivate organisations to consider social responsibility as a part of the overall business strategy and transform ethical efforts into competitive instruments.</a:t>
            </a:r>
          </a:p>
          <a:p>
            <a:r>
              <a:rPr lang="en-US" sz="1200" kern="1200" dirty="0">
                <a:solidFill>
                  <a:schemeClr val="tx1"/>
                </a:solidFill>
                <a:effectLst/>
                <a:latin typeface="+mn-lt"/>
                <a:ea typeface="+mn-ea"/>
                <a:cs typeface="+mn-cs"/>
              </a:rPr>
              <a:t> </a:t>
            </a:r>
          </a:p>
          <a:p>
            <a:br>
              <a:rPr lang="en-US" sz="1200" b="1"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13</a:t>
            </a:fld>
            <a:endParaRPr lang="en-US"/>
          </a:p>
        </p:txBody>
      </p:sp>
    </p:spTree>
    <p:extLst>
      <p:ext uri="{BB962C8B-B14F-4D97-AF65-F5344CB8AC3E}">
        <p14:creationId xmlns:p14="http://schemas.microsoft.com/office/powerpoint/2010/main" val="23260842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Refences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Adewole, O., 2024. Translating brand reputation into equity from the stakeholder's theory: an approach to value creation based on consumers' perception &amp; interactions. International Journal of Corporate Social Responsibility, 9(1), p.1.</a:t>
            </a:r>
          </a:p>
          <a:p>
            <a:r>
              <a:rPr lang="en-US" sz="1200" kern="1200" dirty="0">
                <a:solidFill>
                  <a:schemeClr val="tx1"/>
                </a:solidFill>
                <a:effectLst/>
                <a:latin typeface="+mn-lt"/>
                <a:ea typeface="+mn-ea"/>
                <a:cs typeface="+mn-cs"/>
              </a:rPr>
              <a:t>Cooper, D. R., and Schindler, P. S. (2014). Business Research Methods. 12th ed. McGraw Hill</a:t>
            </a:r>
          </a:p>
          <a:p>
            <a:r>
              <a:rPr lang="en-US" sz="1200" kern="1200" dirty="0">
                <a:solidFill>
                  <a:schemeClr val="tx1"/>
                </a:solidFill>
                <a:effectLst/>
                <a:latin typeface="+mn-lt"/>
                <a:ea typeface="+mn-ea"/>
                <a:cs typeface="+mn-cs"/>
              </a:rPr>
              <a:t>Dal Mas, F., Tucker, W., Massaro, M. and Bagnoli, C., 2022. Corporate social responsibility in the retail business: A case study. Corporate Social Responsibility and Environmental Management, 29(1), pp.223-232.</a:t>
            </a:r>
          </a:p>
          <a:p>
            <a:r>
              <a:rPr lang="en-US" sz="1200" kern="1200" dirty="0">
                <a:solidFill>
                  <a:schemeClr val="tx1"/>
                </a:solidFill>
                <a:effectLst/>
                <a:latin typeface="+mn-lt"/>
                <a:ea typeface="+mn-ea"/>
                <a:cs typeface="+mn-cs"/>
              </a:rPr>
              <a:t>De Nicola, M., Arrigo, E. and Anees, U., 2024. The strategic effect of corporate reputation on customer citizenship behaviour: an empirical verification. Review of Managerial Science, 18(1), pp.181-208.</a:t>
            </a:r>
          </a:p>
          <a:p>
            <a:r>
              <a:rPr lang="en-US" sz="1200" kern="1200" dirty="0">
                <a:solidFill>
                  <a:schemeClr val="tx1"/>
                </a:solidFill>
                <a:effectLst/>
                <a:latin typeface="+mn-lt"/>
                <a:ea typeface="+mn-ea"/>
                <a:cs typeface="+mn-cs"/>
              </a:rPr>
              <a:t>Essential Adams, J. et al. (2007) Research Methods for Business and Social Science Students. 2nd Sage Publications, Delhi </a:t>
            </a:r>
            <a:r>
              <a:rPr lang="en-US" sz="1200" u="sng" kern="1200" dirty="0">
                <a:solidFill>
                  <a:schemeClr val="tx1"/>
                </a:solidFill>
                <a:effectLst/>
                <a:latin typeface="+mn-lt"/>
                <a:ea typeface="+mn-ea"/>
                <a:cs typeface="+mn-cs"/>
                <a:hlinkClick r:id="rId3"/>
              </a:rPr>
              <a:t>https://librarysearch.uwtsd.ac.uk/permalink/44WHELF_UWTSD/11c0l68/</a:t>
            </a:r>
            <a:r>
              <a:rPr lang="en-US" sz="1200" kern="1200" dirty="0">
                <a:solidFill>
                  <a:schemeClr val="tx1"/>
                </a:solidFill>
                <a:effectLst/>
                <a:latin typeface="+mn-lt"/>
                <a:ea typeface="+mn-ea"/>
                <a:cs typeface="+mn-cs"/>
              </a:rPr>
              <a:t> alma99100180600202421</a:t>
            </a:r>
          </a:p>
          <a:p>
            <a:r>
              <a:rPr lang="en-US" sz="1200" kern="1200" dirty="0">
                <a:solidFill>
                  <a:schemeClr val="tx1"/>
                </a:solidFill>
                <a:effectLst/>
                <a:latin typeface="+mn-lt"/>
                <a:ea typeface="+mn-ea"/>
                <a:cs typeface="+mn-cs"/>
              </a:rPr>
              <a:t>Further, Crowther, D., and Lancaster, G. (2009). Research Methods: A Concise Introduction to Research in Management and Business Consultancy. 2nd Elsevier Butterworth-Heinemann, Oxford </a:t>
            </a:r>
          </a:p>
          <a:p>
            <a:r>
              <a:rPr lang="en-US" sz="1200" kern="1200" dirty="0">
                <a:solidFill>
                  <a:schemeClr val="tx1"/>
                </a:solidFill>
                <a:effectLst/>
                <a:latin typeface="+mn-lt"/>
                <a:ea typeface="+mn-ea"/>
                <a:cs typeface="+mn-cs"/>
              </a:rPr>
              <a:t>Kim, H.G., Chun, W. and Wang, Z., 2021. Multiple dimensions of corporate social responsibility and global brand value: a stakeholder theory perspective. Journal of Marketing Theory and Practice, 29(4), pp.409-422.</a:t>
            </a:r>
          </a:p>
          <a:p>
            <a:r>
              <a:rPr lang="en-US" sz="1200" kern="1200" dirty="0">
                <a:solidFill>
                  <a:schemeClr val="tx1"/>
                </a:solidFill>
                <a:effectLst/>
                <a:latin typeface="+mn-lt"/>
                <a:ea typeface="+mn-ea"/>
                <a:cs typeface="+mn-cs"/>
              </a:rPr>
              <a:t>Ma, R., Cherian, J., Tsai, W.H., Sial, M.S., Hou, L. and Álvarez-Otero, S., 2021. The relationship of corporate social responsibility on digital platforms, electronic word-of-mouth, and consumer-company identification: An application of social identity theory. Sustainability, 13(9), p.4700.</a:t>
            </a:r>
          </a:p>
          <a:p>
            <a:r>
              <a:rPr lang="en-US" sz="1200" kern="1200" dirty="0" err="1">
                <a:solidFill>
                  <a:schemeClr val="tx1"/>
                </a:solidFill>
                <a:effectLst/>
                <a:latin typeface="+mn-lt"/>
                <a:ea typeface="+mn-ea"/>
                <a:cs typeface="+mn-cs"/>
              </a:rPr>
              <a:t>Mabkhot</a:t>
            </a:r>
            <a:r>
              <a:rPr lang="en-US" sz="1200" kern="1200" dirty="0">
                <a:solidFill>
                  <a:schemeClr val="tx1"/>
                </a:solidFill>
                <a:effectLst/>
                <a:latin typeface="+mn-lt"/>
                <a:ea typeface="+mn-ea"/>
                <a:cs typeface="+mn-cs"/>
              </a:rPr>
              <a:t>, H. and </a:t>
            </a:r>
            <a:r>
              <a:rPr lang="en-US" sz="1200" kern="1200" dirty="0" err="1">
                <a:solidFill>
                  <a:schemeClr val="tx1"/>
                </a:solidFill>
                <a:effectLst/>
                <a:latin typeface="+mn-lt"/>
                <a:ea typeface="+mn-ea"/>
                <a:cs typeface="+mn-cs"/>
              </a:rPr>
              <a:t>Piaralal</a:t>
            </a:r>
            <a:r>
              <a:rPr lang="en-US" sz="1200" kern="1200" dirty="0">
                <a:solidFill>
                  <a:schemeClr val="tx1"/>
                </a:solidFill>
                <a:effectLst/>
                <a:latin typeface="+mn-lt"/>
                <a:ea typeface="+mn-ea"/>
                <a:cs typeface="+mn-cs"/>
              </a:rPr>
              <a:t>, S.K., 2023. Enhancing Brand Reputation and Customer Citizenship Behaviour through Perceived Values in the Hotel Industry: Role of CSR and Brand Credibility. Transnational Marketing Journal, 11(2), pp.81-99.</a:t>
            </a:r>
          </a:p>
          <a:p>
            <a:r>
              <a:rPr lang="en-US" sz="1200" kern="1200" dirty="0">
                <a:solidFill>
                  <a:schemeClr val="tx1"/>
                </a:solidFill>
                <a:effectLst/>
                <a:latin typeface="+mn-lt"/>
                <a:ea typeface="+mn-ea"/>
                <a:cs typeface="+mn-cs"/>
              </a:rPr>
              <a:t>Mahmood, A. and Bashir, J., 2020. How does corporate social responsibility transform brand reputation into brand equity? Economic and non-economic perspectives of CSR. International Journal of Engineering Business Management, 12, p.1847979020927547.</a:t>
            </a:r>
          </a:p>
          <a:p>
            <a:r>
              <a:rPr lang="en-US" sz="1200" kern="1200" dirty="0">
                <a:solidFill>
                  <a:schemeClr val="tx1"/>
                </a:solidFill>
                <a:effectLst/>
                <a:latin typeface="+mn-lt"/>
                <a:ea typeface="+mn-ea"/>
                <a:cs typeface="+mn-cs"/>
              </a:rPr>
              <a:t>Mayorova, E.A., 2021. Corporate social responsibility of retailers: A review of the European Studies. </a:t>
            </a:r>
            <a:r>
              <a:rPr lang="en-US" sz="1200" kern="1200" dirty="0" err="1">
                <a:solidFill>
                  <a:schemeClr val="tx1"/>
                </a:solidFill>
                <a:effectLst/>
                <a:latin typeface="+mn-lt"/>
                <a:ea typeface="+mn-ea"/>
                <a:cs typeface="+mn-cs"/>
              </a:rPr>
              <a:t>Социальное</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предпринимательство</a:t>
            </a:r>
            <a:r>
              <a:rPr lang="en-US" sz="1200" kern="1200" dirty="0">
                <a:solidFill>
                  <a:schemeClr val="tx1"/>
                </a:solidFill>
                <a:effectLst/>
                <a:latin typeface="+mn-lt"/>
                <a:ea typeface="+mn-ea"/>
                <a:cs typeface="+mn-cs"/>
              </a:rPr>
              <a:t> и </a:t>
            </a:r>
            <a:r>
              <a:rPr lang="en-US" sz="1200" kern="1200" dirty="0" err="1">
                <a:solidFill>
                  <a:schemeClr val="tx1"/>
                </a:solidFill>
                <a:effectLst/>
                <a:latin typeface="+mn-lt"/>
                <a:ea typeface="+mn-ea"/>
                <a:cs typeface="+mn-cs"/>
              </a:rPr>
              <a:t>корпоративная</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социальная</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ответственность</a:t>
            </a:r>
            <a:r>
              <a:rPr lang="en-US" sz="1200" kern="1200" dirty="0">
                <a:solidFill>
                  <a:schemeClr val="tx1"/>
                </a:solidFill>
                <a:effectLst/>
                <a:latin typeface="+mn-lt"/>
                <a:ea typeface="+mn-ea"/>
                <a:cs typeface="+mn-cs"/>
              </a:rPr>
              <a:t>, 2(2), pp.89-112.</a:t>
            </a:r>
          </a:p>
          <a:p>
            <a:r>
              <a:rPr lang="en-US" sz="1200" kern="1200" dirty="0" err="1">
                <a:solidFill>
                  <a:schemeClr val="tx1"/>
                </a:solidFill>
                <a:effectLst/>
                <a:latin typeface="+mn-lt"/>
                <a:ea typeface="+mn-ea"/>
                <a:cs typeface="+mn-cs"/>
              </a:rPr>
              <a:t>Paruzel</a:t>
            </a:r>
            <a:r>
              <a:rPr lang="en-US" sz="1200" kern="1200" dirty="0">
                <a:solidFill>
                  <a:schemeClr val="tx1"/>
                </a:solidFill>
                <a:effectLst/>
                <a:latin typeface="+mn-lt"/>
                <a:ea typeface="+mn-ea"/>
                <a:cs typeface="+mn-cs"/>
              </a:rPr>
              <a:t>, A., Danel, M. and Maier, G.W., 2020. </a:t>
            </a:r>
            <a:r>
              <a:rPr lang="en-US" sz="1200" kern="1200" dirty="0" err="1">
                <a:solidFill>
                  <a:schemeClr val="tx1"/>
                </a:solidFill>
                <a:effectLst/>
                <a:latin typeface="+mn-lt"/>
                <a:ea typeface="+mn-ea"/>
                <a:cs typeface="+mn-cs"/>
              </a:rPr>
              <a:t>Scrutinising</a:t>
            </a:r>
            <a:r>
              <a:rPr lang="en-US" sz="1200" kern="1200" dirty="0">
                <a:solidFill>
                  <a:schemeClr val="tx1"/>
                </a:solidFill>
                <a:effectLst/>
                <a:latin typeface="+mn-lt"/>
                <a:ea typeface="+mn-ea"/>
                <a:cs typeface="+mn-cs"/>
              </a:rPr>
              <a:t> social identity theory in corporate social responsibility: An experimental investigation. Frontiers in Psychology, 11, p.580620.</a:t>
            </a:r>
          </a:p>
          <a:p>
            <a:r>
              <a:rPr lang="en-US" sz="1200" kern="1200" dirty="0">
                <a:solidFill>
                  <a:schemeClr val="tx1"/>
                </a:solidFill>
                <a:effectLst/>
                <a:latin typeface="+mn-lt"/>
                <a:ea typeface="+mn-ea"/>
                <a:cs typeface="+mn-cs"/>
              </a:rPr>
              <a:t>Saunders, M.N.K., Lewis, P., and Thornhill, A. (2019). Research Methods for Business Students. 8th, Pearson, Harlow </a:t>
            </a:r>
            <a:r>
              <a:rPr lang="en-US" sz="1200" u="sng" kern="1200" dirty="0">
                <a:solidFill>
                  <a:schemeClr val="tx1"/>
                </a:solidFill>
                <a:effectLst/>
                <a:latin typeface="+mn-lt"/>
                <a:ea typeface="+mn-ea"/>
                <a:cs typeface="+mn-cs"/>
                <a:hlinkClick r:id="rId4"/>
              </a:rPr>
              <a:t>https://librarysearch.uwtsd.ac.uk/permalink/44WHELF_UWTSD/1pbrh66/</a:t>
            </a:r>
            <a:r>
              <a:rPr lang="en-US" sz="1200" kern="1200" dirty="0">
                <a:solidFill>
                  <a:schemeClr val="tx1"/>
                </a:solidFill>
                <a:effectLst/>
                <a:latin typeface="+mn-lt"/>
                <a:ea typeface="+mn-ea"/>
                <a:cs typeface="+mn-cs"/>
              </a:rPr>
              <a:t> alma99100313060202421</a:t>
            </a:r>
          </a:p>
          <a:p>
            <a:r>
              <a:rPr lang="en-US" sz="1200" kern="1200" dirty="0">
                <a:solidFill>
                  <a:schemeClr val="tx1"/>
                </a:solidFill>
                <a:effectLst/>
                <a:latin typeface="+mn-lt"/>
                <a:ea typeface="+mn-ea"/>
                <a:cs typeface="+mn-cs"/>
              </a:rPr>
              <a:t>Souza-Monteiro, D. and Hooker, N., 2017. Comparing UK food retailers' corporate social responsibility strategies. British Food Journal, 119(3), pp.658-675.</a:t>
            </a:r>
          </a:p>
          <a:p>
            <a:r>
              <a:rPr lang="en-US" sz="1200" kern="1200" dirty="0">
                <a:solidFill>
                  <a:schemeClr val="tx1"/>
                </a:solidFill>
                <a:effectLst/>
                <a:latin typeface="+mn-lt"/>
                <a:ea typeface="+mn-ea"/>
                <a:cs typeface="+mn-cs"/>
              </a:rPr>
              <a:t>Sughra, G., 2019. A Study Investigating Corporate Social Responsibility (CSR) and Financial Performance of Retail Industry in the UK (Doctoral dissertation, Cardiff Metropolitan University).</a:t>
            </a:r>
          </a:p>
          <a:p>
            <a:r>
              <a:rPr lang="en-US" sz="1200" kern="1200" dirty="0">
                <a:solidFill>
                  <a:schemeClr val="tx1"/>
                </a:solidFill>
                <a:effectLst/>
                <a:latin typeface="+mn-lt"/>
                <a:ea typeface="+mn-ea"/>
                <a:cs typeface="+mn-cs"/>
              </a:rPr>
              <a:t>Wang, S., Liao, Y.K., Wu, W.Y. and Le, K.B.H., 2021. The role of corporate social responsibility perceptions in brand equity, brand credibility, brand reputation, and purchase intentions. Sustainability, 13(21), p.11975.</a:t>
            </a:r>
          </a:p>
          <a:p>
            <a:r>
              <a:rPr lang="en-US" sz="1200" kern="1200" dirty="0">
                <a:solidFill>
                  <a:schemeClr val="tx1"/>
                </a:solidFill>
                <a:effectLst/>
                <a:latin typeface="+mn-lt"/>
                <a:ea typeface="+mn-ea"/>
                <a:cs typeface="+mn-cs"/>
              </a:rPr>
              <a:t>Wang, Y., Yekini, K., Babajide, B. and Kessy, M., 2022. Antecedents of corporate social responsibility disclosure: evidence from the UK extractive and retail sector. International Journal of Accounting &amp; Information Management, 30(2), pp.161-188.</a:t>
            </a:r>
          </a:p>
          <a:p>
            <a:endParaRPr lang="en-US" dirty="0"/>
          </a:p>
        </p:txBody>
      </p:sp>
      <p:sp>
        <p:nvSpPr>
          <p:cNvPr id="4" name="Slide Number Placeholder 3"/>
          <p:cNvSpPr>
            <a:spLocks noGrp="1"/>
          </p:cNvSpPr>
          <p:nvPr>
            <p:ph type="sldNum" sz="quarter" idx="5"/>
          </p:nvPr>
        </p:nvSpPr>
        <p:spPr/>
        <p:txBody>
          <a:bodyPr/>
          <a:lstStyle/>
          <a:p>
            <a:fld id="{40B7F4FD-587A-4CDA-8210-8B3D6F94C324}" type="slidenum">
              <a:rPr lang="en-US" smtClean="0"/>
              <a:t>14</a:t>
            </a:fld>
            <a:endParaRPr lang="en-US"/>
          </a:p>
        </p:txBody>
      </p:sp>
    </p:spTree>
    <p:extLst>
      <p:ext uri="{BB962C8B-B14F-4D97-AF65-F5344CB8AC3E}">
        <p14:creationId xmlns:p14="http://schemas.microsoft.com/office/powerpoint/2010/main" val="8928575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A0D89DE3-BD37-4DAF-9C97-A877E85B1E36}" type="datetimeFigureOut">
              <a:rPr lang="en-US" smtClean="0"/>
              <a:t>11/21/2025</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5730AFA9-BCD6-4878-8E14-E1FEB13C6320}" type="slidenum">
              <a:rPr lang="en-US" smtClean="0"/>
              <a:t>‹#›</a:t>
            </a:fld>
            <a:endParaRPr lang="en-US"/>
          </a:p>
        </p:txBody>
      </p:sp>
    </p:spTree>
    <p:extLst>
      <p:ext uri="{BB962C8B-B14F-4D97-AF65-F5344CB8AC3E}">
        <p14:creationId xmlns:p14="http://schemas.microsoft.com/office/powerpoint/2010/main" val="2487515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D89DE3-BD37-4DAF-9C97-A877E85B1E36}"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1407248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D89DE3-BD37-4DAF-9C97-A877E85B1E36}"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1971878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D89DE3-BD37-4DAF-9C97-A877E85B1E36}"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226031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D89DE3-BD37-4DAF-9C97-A877E85B1E36}" type="datetimeFigureOut">
              <a:rPr lang="en-US" smtClean="0"/>
              <a:t>11/21/2025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470880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D89DE3-BD37-4DAF-9C97-A877E85B1E36}" type="datetimeFigureOut">
              <a:rPr lang="en-US" smtClean="0"/>
              <a:t>11/21/2025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3854939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D89DE3-BD37-4DAF-9C97-A877E85B1E36}" type="datetimeFigureOut">
              <a:rPr lang="en-US" smtClean="0"/>
              <a:t>11/21/2025</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858227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D89DE3-BD37-4DAF-9C97-A877E85B1E36}"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1868539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D89DE3-BD37-4DAF-9C97-A877E85B1E36}"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3520492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D89DE3-BD37-4DAF-9C97-A877E85B1E36}"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410886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0D89DE3-BD37-4DAF-9C97-A877E85B1E36}"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21294935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0D89DE3-BD37-4DAF-9C97-A877E85B1E36}"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19584809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D89DE3-BD37-4DAF-9C97-A877E85B1E36}"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32958251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0D89DE3-BD37-4DAF-9C97-A877E85B1E36}" type="datetimeFigureOut">
              <a:rPr lang="en-US" smtClean="0"/>
              <a:t>11/21/2025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1626235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0D89DE3-BD37-4DAF-9C97-A877E85B1E36}" type="datetimeFigureOut">
              <a:rPr lang="en-US" smtClean="0"/>
              <a:t>11/21/2025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21980426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D89DE3-BD37-4DAF-9C97-A877E85B1E36}"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10237898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D89DE3-BD37-4DAF-9C97-A877E85B1E36}"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730AFA9-BCD6-4878-8E14-E1FEB13C6320}" type="slidenum">
              <a:rPr lang="en-US" smtClean="0"/>
              <a:t>‹#›</a:t>
            </a:fld>
            <a:endParaRPr lang="en-US"/>
          </a:p>
        </p:txBody>
      </p:sp>
    </p:spTree>
    <p:extLst>
      <p:ext uri="{BB962C8B-B14F-4D97-AF65-F5344CB8AC3E}">
        <p14:creationId xmlns:p14="http://schemas.microsoft.com/office/powerpoint/2010/main" val="3492401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A0D89DE3-BD37-4DAF-9C97-A877E85B1E36}" type="datetimeFigureOut">
              <a:rPr lang="en-US" smtClean="0"/>
              <a:t>11/21/2025</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5730AFA9-BCD6-4878-8E14-E1FEB13C6320}" type="slidenum">
              <a:rPr lang="en-US" smtClean="0"/>
              <a:t>‹#›</a:t>
            </a:fld>
            <a:endParaRPr lang="en-US"/>
          </a:p>
        </p:txBody>
      </p:sp>
    </p:spTree>
    <p:extLst>
      <p:ext uri="{BB962C8B-B14F-4D97-AF65-F5344CB8AC3E}">
        <p14:creationId xmlns:p14="http://schemas.microsoft.com/office/powerpoint/2010/main" val="1436721216"/>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D432F-2BC4-8897-BBD1-DDFBC0463723}"/>
              </a:ext>
            </a:extLst>
          </p:cNvPr>
          <p:cNvSpPr>
            <a:spLocks noGrp="1"/>
          </p:cNvSpPr>
          <p:nvPr>
            <p:ph type="ctrTitle"/>
          </p:nvPr>
        </p:nvSpPr>
        <p:spPr>
          <a:xfrm>
            <a:off x="1423311" y="1771742"/>
            <a:ext cx="8825658" cy="2677648"/>
          </a:xfrm>
        </p:spPr>
        <p:txBody>
          <a:bodyPr>
            <a:noAutofit/>
          </a:bodyPr>
          <a:lstStyle/>
          <a:p>
            <a:pPr algn="ctr"/>
            <a:r>
              <a:rPr lang="en-US" sz="2800" b="1" dirty="0"/>
              <a:t>Title- Impact of Corporate Social Responsibility CSR on Brand Reputation in the UK Retail Sector</a:t>
            </a:r>
            <a:br>
              <a:rPr lang="en-US" sz="2800" dirty="0"/>
            </a:br>
            <a:r>
              <a:rPr lang="en-US" sz="2000" b="1" dirty="0"/>
              <a:t>LCLM</a:t>
            </a:r>
            <a:br>
              <a:rPr lang="en-US" sz="2000" b="1" dirty="0"/>
            </a:br>
            <a:r>
              <a:rPr lang="en-US" sz="2000" b="1" dirty="0"/>
              <a:t>Research Methods for Business LCLM6004</a:t>
            </a:r>
            <a:br>
              <a:rPr lang="en-US" sz="2000" b="1" dirty="0"/>
            </a:br>
            <a:r>
              <a:rPr lang="en-US" sz="2000" b="1" dirty="0"/>
              <a:t>Component 2: Academic Discussion on Business Research Proposal</a:t>
            </a:r>
            <a:br>
              <a:rPr lang="en-US" sz="2000" b="1" dirty="0"/>
            </a:br>
            <a:endParaRPr lang="en-US" sz="2800" b="1" dirty="0"/>
          </a:p>
        </p:txBody>
      </p:sp>
      <p:sp>
        <p:nvSpPr>
          <p:cNvPr id="3" name="Subtitle 2">
            <a:extLst>
              <a:ext uri="{FF2B5EF4-FFF2-40B4-BE49-F238E27FC236}">
                <a16:creationId xmlns:a16="http://schemas.microsoft.com/office/drawing/2014/main" id="{CAEB44F8-2E3D-B77E-F9C9-6C4B586AF4E3}"/>
              </a:ext>
            </a:extLst>
          </p:cNvPr>
          <p:cNvSpPr>
            <a:spLocks noGrp="1"/>
          </p:cNvSpPr>
          <p:nvPr>
            <p:ph type="subTitle" idx="1"/>
          </p:nvPr>
        </p:nvSpPr>
        <p:spPr/>
        <p:txBody>
          <a:bodyPr/>
          <a:lstStyle/>
          <a:p>
            <a:pPr algn="r"/>
            <a:r>
              <a:rPr lang="en-US" b="1" dirty="0"/>
              <a:t>PRESENTED BY:</a:t>
            </a:r>
          </a:p>
        </p:txBody>
      </p:sp>
    </p:spTree>
    <p:extLst>
      <p:ext uri="{BB962C8B-B14F-4D97-AF65-F5344CB8AC3E}">
        <p14:creationId xmlns:p14="http://schemas.microsoft.com/office/powerpoint/2010/main" val="2657471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42D6A-1089-2971-D243-9FD76B9EA195}"/>
              </a:ext>
            </a:extLst>
          </p:cNvPr>
          <p:cNvSpPr>
            <a:spLocks noGrp="1"/>
          </p:cNvSpPr>
          <p:nvPr>
            <p:ph type="title"/>
          </p:nvPr>
        </p:nvSpPr>
        <p:spPr/>
        <p:txBody>
          <a:bodyPr>
            <a:normAutofit fontScale="90000"/>
          </a:bodyPr>
          <a:lstStyle/>
          <a:p>
            <a:pPr algn="ctr"/>
            <a:br>
              <a:rPr lang="en-US" b="1" dirty="0"/>
            </a:br>
            <a:r>
              <a:rPr lang="en-US" b="1" dirty="0"/>
              <a:t>Problem Statement</a:t>
            </a:r>
            <a:br>
              <a:rPr lang="en-US" b="1" dirty="0"/>
            </a:br>
            <a:endParaRPr lang="en-US" dirty="0"/>
          </a:p>
        </p:txBody>
      </p:sp>
      <p:graphicFrame>
        <p:nvGraphicFramePr>
          <p:cNvPr id="6" name="Content Placeholder 5">
            <a:extLst>
              <a:ext uri="{FF2B5EF4-FFF2-40B4-BE49-F238E27FC236}">
                <a16:creationId xmlns:a16="http://schemas.microsoft.com/office/drawing/2014/main" id="{C218AE28-8CC6-6F9B-01F1-93A88C01BDF3}"/>
              </a:ext>
            </a:extLst>
          </p:cNvPr>
          <p:cNvGraphicFramePr>
            <a:graphicFrameLocks noGrp="1"/>
          </p:cNvGraphicFramePr>
          <p:nvPr>
            <p:ph idx="1"/>
            <p:extLst>
              <p:ext uri="{D42A27DB-BD31-4B8C-83A1-F6EECF244321}">
                <p14:modId xmlns:p14="http://schemas.microsoft.com/office/powerpoint/2010/main" val="214610930"/>
              </p:ext>
            </p:extLst>
          </p:nvPr>
        </p:nvGraphicFramePr>
        <p:xfrm>
          <a:off x="1155700" y="2603500"/>
          <a:ext cx="6974509"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Project Step #1: Create a Problem Statement">
            <a:extLst>
              <a:ext uri="{FF2B5EF4-FFF2-40B4-BE49-F238E27FC236}">
                <a16:creationId xmlns:a16="http://schemas.microsoft.com/office/drawing/2014/main" id="{EF72ABF8-DE8A-17FF-A013-981EE0A176B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8163" y="2603500"/>
            <a:ext cx="3499403" cy="34875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9091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1A6F6-62ED-4D42-EC45-FB948AD4D598}"/>
              </a:ext>
            </a:extLst>
          </p:cNvPr>
          <p:cNvSpPr>
            <a:spLocks noGrp="1"/>
          </p:cNvSpPr>
          <p:nvPr>
            <p:ph type="title"/>
          </p:nvPr>
        </p:nvSpPr>
        <p:spPr/>
        <p:txBody>
          <a:bodyPr>
            <a:normAutofit fontScale="90000"/>
          </a:bodyPr>
          <a:lstStyle/>
          <a:p>
            <a:pPr algn="ctr"/>
            <a:br>
              <a:rPr lang="en-US" b="1" dirty="0"/>
            </a:br>
            <a:r>
              <a:rPr lang="en-US" b="1" dirty="0"/>
              <a:t>Problem Statement</a:t>
            </a:r>
            <a:br>
              <a:rPr lang="en-US" b="1" dirty="0"/>
            </a:br>
            <a:endParaRPr lang="en-US" dirty="0"/>
          </a:p>
        </p:txBody>
      </p:sp>
      <p:graphicFrame>
        <p:nvGraphicFramePr>
          <p:cNvPr id="5" name="Content Placeholder 4">
            <a:extLst>
              <a:ext uri="{FF2B5EF4-FFF2-40B4-BE49-F238E27FC236}">
                <a16:creationId xmlns:a16="http://schemas.microsoft.com/office/drawing/2014/main" id="{F66E0E59-D9E7-289F-1F8C-40A6CB90C8E7}"/>
              </a:ext>
            </a:extLst>
          </p:cNvPr>
          <p:cNvGraphicFramePr>
            <a:graphicFrameLocks noGrp="1"/>
          </p:cNvGraphicFramePr>
          <p:nvPr>
            <p:ph idx="1"/>
            <p:extLst>
              <p:ext uri="{D42A27DB-BD31-4B8C-83A1-F6EECF244321}">
                <p14:modId xmlns:p14="http://schemas.microsoft.com/office/powerpoint/2010/main" val="442855490"/>
              </p:ext>
            </p:extLst>
          </p:nvPr>
        </p:nvGraphicFramePr>
        <p:xfrm>
          <a:off x="1155700" y="2603500"/>
          <a:ext cx="10095396"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8723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F5A30-84B8-023D-3836-9429675A5AC0}"/>
              </a:ext>
            </a:extLst>
          </p:cNvPr>
          <p:cNvSpPr>
            <a:spLocks noGrp="1"/>
          </p:cNvSpPr>
          <p:nvPr>
            <p:ph type="title"/>
          </p:nvPr>
        </p:nvSpPr>
        <p:spPr/>
        <p:txBody>
          <a:bodyPr>
            <a:normAutofit fontScale="90000"/>
          </a:bodyPr>
          <a:lstStyle/>
          <a:p>
            <a:pPr algn="ctr"/>
            <a:br>
              <a:rPr lang="en-US" b="1" dirty="0"/>
            </a:br>
            <a:r>
              <a:rPr lang="en-US" b="1" dirty="0"/>
              <a:t>Research Objectives and Questions</a:t>
            </a:r>
            <a:br>
              <a:rPr lang="en-US" b="1" dirty="0"/>
            </a:br>
            <a:endParaRPr lang="en-US" dirty="0"/>
          </a:p>
        </p:txBody>
      </p:sp>
      <p:graphicFrame>
        <p:nvGraphicFramePr>
          <p:cNvPr id="4" name="Content Placeholder 3">
            <a:extLst>
              <a:ext uri="{FF2B5EF4-FFF2-40B4-BE49-F238E27FC236}">
                <a16:creationId xmlns:a16="http://schemas.microsoft.com/office/drawing/2014/main" id="{D2F449E2-F6F3-FB16-3A5E-FE8ECACB7006}"/>
              </a:ext>
            </a:extLst>
          </p:cNvPr>
          <p:cNvGraphicFramePr>
            <a:graphicFrameLocks noGrp="1"/>
          </p:cNvGraphicFramePr>
          <p:nvPr>
            <p:ph idx="1"/>
            <p:extLst>
              <p:ext uri="{D42A27DB-BD31-4B8C-83A1-F6EECF244321}">
                <p14:modId xmlns:p14="http://schemas.microsoft.com/office/powerpoint/2010/main" val="471316029"/>
              </p:ext>
            </p:extLst>
          </p:nvPr>
        </p:nvGraphicFramePr>
        <p:xfrm>
          <a:off x="1154953" y="2374900"/>
          <a:ext cx="9449352" cy="39364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0573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BCAB9-074A-A20F-5F15-B9257BDA430C}"/>
              </a:ext>
            </a:extLst>
          </p:cNvPr>
          <p:cNvSpPr>
            <a:spLocks noGrp="1"/>
          </p:cNvSpPr>
          <p:nvPr>
            <p:ph type="title"/>
          </p:nvPr>
        </p:nvSpPr>
        <p:spPr/>
        <p:txBody>
          <a:bodyPr>
            <a:normAutofit fontScale="90000"/>
          </a:bodyPr>
          <a:lstStyle/>
          <a:p>
            <a:pPr algn="ctr"/>
            <a:br>
              <a:rPr lang="en-US" b="1" dirty="0"/>
            </a:br>
            <a:r>
              <a:rPr lang="en-US" b="1" dirty="0"/>
              <a:t>Literature Review</a:t>
            </a:r>
            <a:br>
              <a:rPr lang="en-US" b="1" dirty="0"/>
            </a:br>
            <a:endParaRPr lang="en-US" dirty="0"/>
          </a:p>
        </p:txBody>
      </p:sp>
      <p:graphicFrame>
        <p:nvGraphicFramePr>
          <p:cNvPr id="6" name="Content Placeholder 5">
            <a:extLst>
              <a:ext uri="{FF2B5EF4-FFF2-40B4-BE49-F238E27FC236}">
                <a16:creationId xmlns:a16="http://schemas.microsoft.com/office/drawing/2014/main" id="{38558917-75A4-4362-2D26-09A914CA087E}"/>
              </a:ext>
            </a:extLst>
          </p:cNvPr>
          <p:cNvGraphicFramePr>
            <a:graphicFrameLocks noGrp="1"/>
          </p:cNvGraphicFramePr>
          <p:nvPr>
            <p:ph idx="1"/>
            <p:extLst>
              <p:ext uri="{D42A27DB-BD31-4B8C-83A1-F6EECF244321}">
                <p14:modId xmlns:p14="http://schemas.microsoft.com/office/powerpoint/2010/main" val="1798165990"/>
              </p:ext>
            </p:extLst>
          </p:nvPr>
        </p:nvGraphicFramePr>
        <p:xfrm>
          <a:off x="1155701" y="2603500"/>
          <a:ext cx="7352195"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sr corporate social responsibility sustainability goals market ethics  resources sincerity long term vector infographics poster design banner |  Premium Vector">
            <a:extLst>
              <a:ext uri="{FF2B5EF4-FFF2-40B4-BE49-F238E27FC236}">
                <a16:creationId xmlns:a16="http://schemas.microsoft.com/office/drawing/2014/main" id="{E025601B-3A76-2894-90B7-94A0982A4A3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37104" y="2862884"/>
            <a:ext cx="3259624" cy="34163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9394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E80D41-3C56-E4CB-1E80-39E2620BD9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2482C0-48DE-3FFF-10F1-2388CF59B273}"/>
              </a:ext>
            </a:extLst>
          </p:cNvPr>
          <p:cNvSpPr>
            <a:spLocks noGrp="1"/>
          </p:cNvSpPr>
          <p:nvPr>
            <p:ph type="title"/>
          </p:nvPr>
        </p:nvSpPr>
        <p:spPr/>
        <p:txBody>
          <a:bodyPr>
            <a:normAutofit fontScale="90000"/>
          </a:bodyPr>
          <a:lstStyle/>
          <a:p>
            <a:pPr algn="ctr"/>
            <a:br>
              <a:rPr lang="en-US" b="1" dirty="0"/>
            </a:br>
            <a:r>
              <a:rPr lang="en-US" b="1" dirty="0"/>
              <a:t>Literature Review</a:t>
            </a:r>
            <a:br>
              <a:rPr lang="en-US" b="1" dirty="0"/>
            </a:br>
            <a:endParaRPr lang="en-US" dirty="0"/>
          </a:p>
        </p:txBody>
      </p:sp>
      <p:graphicFrame>
        <p:nvGraphicFramePr>
          <p:cNvPr id="4" name="Content Placeholder 3">
            <a:extLst>
              <a:ext uri="{FF2B5EF4-FFF2-40B4-BE49-F238E27FC236}">
                <a16:creationId xmlns:a16="http://schemas.microsoft.com/office/drawing/2014/main" id="{647B3D87-58C2-9771-F2F9-DA0D841358C6}"/>
              </a:ext>
            </a:extLst>
          </p:cNvPr>
          <p:cNvGraphicFramePr>
            <a:graphicFrameLocks noGrp="1"/>
          </p:cNvGraphicFramePr>
          <p:nvPr>
            <p:ph idx="1"/>
            <p:extLst>
              <p:ext uri="{D42A27DB-BD31-4B8C-83A1-F6EECF244321}">
                <p14:modId xmlns:p14="http://schemas.microsoft.com/office/powerpoint/2010/main" val="1739592966"/>
              </p:ext>
            </p:extLst>
          </p:nvPr>
        </p:nvGraphicFramePr>
        <p:xfrm>
          <a:off x="1155700" y="2603500"/>
          <a:ext cx="9956248"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7769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35366C-D1B0-5F32-5F9F-5F14236C19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1BB6D9-22F8-4946-DFC5-A88687C84BBD}"/>
              </a:ext>
            </a:extLst>
          </p:cNvPr>
          <p:cNvSpPr>
            <a:spLocks noGrp="1"/>
          </p:cNvSpPr>
          <p:nvPr>
            <p:ph type="title"/>
          </p:nvPr>
        </p:nvSpPr>
        <p:spPr/>
        <p:txBody>
          <a:bodyPr>
            <a:normAutofit fontScale="90000"/>
          </a:bodyPr>
          <a:lstStyle/>
          <a:p>
            <a:pPr algn="ctr"/>
            <a:br>
              <a:rPr lang="en-US" b="1" dirty="0"/>
            </a:br>
            <a:r>
              <a:rPr lang="en-US" b="1" dirty="0"/>
              <a:t>Literature Review</a:t>
            </a:r>
            <a:br>
              <a:rPr lang="en-US" b="1" dirty="0"/>
            </a:br>
            <a:endParaRPr lang="en-US" dirty="0"/>
          </a:p>
        </p:txBody>
      </p:sp>
      <p:graphicFrame>
        <p:nvGraphicFramePr>
          <p:cNvPr id="4" name="Content Placeholder 3">
            <a:extLst>
              <a:ext uri="{FF2B5EF4-FFF2-40B4-BE49-F238E27FC236}">
                <a16:creationId xmlns:a16="http://schemas.microsoft.com/office/drawing/2014/main" id="{BA66742D-454B-D2C5-1994-6F0729A1F619}"/>
              </a:ext>
            </a:extLst>
          </p:cNvPr>
          <p:cNvGraphicFramePr>
            <a:graphicFrameLocks noGrp="1"/>
          </p:cNvGraphicFramePr>
          <p:nvPr>
            <p:ph idx="1"/>
            <p:extLst>
              <p:ext uri="{D42A27DB-BD31-4B8C-83A1-F6EECF244321}">
                <p14:modId xmlns:p14="http://schemas.microsoft.com/office/powerpoint/2010/main" val="3912692861"/>
              </p:ext>
            </p:extLst>
          </p:nvPr>
        </p:nvGraphicFramePr>
        <p:xfrm>
          <a:off x="1155700" y="2603500"/>
          <a:ext cx="7278687"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4F24354B-0ED9-DB48-7136-4386EF27AE2E}"/>
              </a:ext>
            </a:extLst>
          </p:cNvPr>
          <p:cNvPicPr>
            <a:picLocks noChangeAspect="1"/>
          </p:cNvPicPr>
          <p:nvPr/>
        </p:nvPicPr>
        <p:blipFill>
          <a:blip r:embed="rId8"/>
          <a:stretch>
            <a:fillRect/>
          </a:stretch>
        </p:blipFill>
        <p:spPr>
          <a:xfrm>
            <a:off x="8588031" y="2784405"/>
            <a:ext cx="3407105" cy="29305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28546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EFADCF-5394-CA1F-EA32-3DB26D8C41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264A50-B819-59FD-5BDD-6D851ACBD431}"/>
              </a:ext>
            </a:extLst>
          </p:cNvPr>
          <p:cNvSpPr>
            <a:spLocks noGrp="1"/>
          </p:cNvSpPr>
          <p:nvPr>
            <p:ph type="title"/>
          </p:nvPr>
        </p:nvSpPr>
        <p:spPr/>
        <p:txBody>
          <a:bodyPr>
            <a:normAutofit fontScale="90000"/>
          </a:bodyPr>
          <a:lstStyle/>
          <a:p>
            <a:pPr algn="ctr"/>
            <a:br>
              <a:rPr lang="en-US" b="1" dirty="0"/>
            </a:br>
            <a:r>
              <a:rPr lang="en-US" b="1" dirty="0"/>
              <a:t>Literature Review</a:t>
            </a:r>
            <a:br>
              <a:rPr lang="en-US" b="1" dirty="0"/>
            </a:br>
            <a:endParaRPr lang="en-US" dirty="0"/>
          </a:p>
        </p:txBody>
      </p:sp>
      <p:graphicFrame>
        <p:nvGraphicFramePr>
          <p:cNvPr id="4" name="Content Placeholder 3">
            <a:extLst>
              <a:ext uri="{FF2B5EF4-FFF2-40B4-BE49-F238E27FC236}">
                <a16:creationId xmlns:a16="http://schemas.microsoft.com/office/drawing/2014/main" id="{F32068D3-A78B-3583-0926-1D20EF87299C}"/>
              </a:ext>
            </a:extLst>
          </p:cNvPr>
          <p:cNvGraphicFramePr>
            <a:graphicFrameLocks noGrp="1"/>
          </p:cNvGraphicFramePr>
          <p:nvPr>
            <p:ph idx="1"/>
            <p:extLst>
              <p:ext uri="{D42A27DB-BD31-4B8C-83A1-F6EECF244321}">
                <p14:modId xmlns:p14="http://schemas.microsoft.com/office/powerpoint/2010/main" val="2148508794"/>
              </p:ext>
            </p:extLst>
          </p:nvPr>
        </p:nvGraphicFramePr>
        <p:xfrm>
          <a:off x="1155700" y="2603500"/>
          <a:ext cx="6457673"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Identifying Research Gaps: How to Find and Address Research Gaps  Effectively | Research Communities by Springer Nature">
            <a:extLst>
              <a:ext uri="{FF2B5EF4-FFF2-40B4-BE49-F238E27FC236}">
                <a16:creationId xmlns:a16="http://schemas.microsoft.com/office/drawing/2014/main" id="{2B4A711A-41A2-73DB-BDE1-1498800CBB8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97398" y="2526403"/>
            <a:ext cx="3989802" cy="39898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811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EE6F6-7AF8-99B2-D4CF-70EB2FDB4AC7}"/>
              </a:ext>
            </a:extLst>
          </p:cNvPr>
          <p:cNvSpPr>
            <a:spLocks noGrp="1"/>
          </p:cNvSpPr>
          <p:nvPr>
            <p:ph type="title"/>
          </p:nvPr>
        </p:nvSpPr>
        <p:spPr/>
        <p:txBody>
          <a:bodyPr>
            <a:normAutofit fontScale="90000"/>
          </a:bodyPr>
          <a:lstStyle/>
          <a:p>
            <a:pPr algn="ctr"/>
            <a:br>
              <a:rPr lang="en-US" b="1" dirty="0"/>
            </a:br>
            <a:r>
              <a:rPr lang="en-US" b="1" dirty="0"/>
              <a:t>Methodology</a:t>
            </a:r>
            <a:br>
              <a:rPr lang="en-US" b="1" dirty="0"/>
            </a:br>
            <a:endParaRPr lang="en-US" dirty="0"/>
          </a:p>
        </p:txBody>
      </p:sp>
      <p:graphicFrame>
        <p:nvGraphicFramePr>
          <p:cNvPr id="4" name="Content Placeholder 3">
            <a:extLst>
              <a:ext uri="{FF2B5EF4-FFF2-40B4-BE49-F238E27FC236}">
                <a16:creationId xmlns:a16="http://schemas.microsoft.com/office/drawing/2014/main" id="{0E53E420-1AFB-2BC6-E98E-AFF348DA5E0D}"/>
              </a:ext>
            </a:extLst>
          </p:cNvPr>
          <p:cNvGraphicFramePr>
            <a:graphicFrameLocks noGrp="1"/>
          </p:cNvGraphicFramePr>
          <p:nvPr>
            <p:ph idx="1"/>
            <p:extLst>
              <p:ext uri="{D42A27DB-BD31-4B8C-83A1-F6EECF244321}">
                <p14:modId xmlns:p14="http://schemas.microsoft.com/office/powerpoint/2010/main" val="668544008"/>
              </p:ext>
            </p:extLst>
          </p:nvPr>
        </p:nvGraphicFramePr>
        <p:xfrm>
          <a:off x="1155700" y="2603500"/>
          <a:ext cx="6676335"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From Planning To Execution: Qualitative Research Steps Simplified – iStudy">
            <a:extLst>
              <a:ext uri="{FF2B5EF4-FFF2-40B4-BE49-F238E27FC236}">
                <a16:creationId xmlns:a16="http://schemas.microsoft.com/office/drawing/2014/main" id="{71F949C5-8834-9432-8675-11717C00519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8818" y="2647949"/>
            <a:ext cx="4147103" cy="35640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0962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2D42B-3B06-4C6E-86E7-A9BAF93003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A8693C-2581-23FC-C3D6-27C0EDF4BD48}"/>
              </a:ext>
            </a:extLst>
          </p:cNvPr>
          <p:cNvSpPr>
            <a:spLocks noGrp="1"/>
          </p:cNvSpPr>
          <p:nvPr>
            <p:ph type="title"/>
          </p:nvPr>
        </p:nvSpPr>
        <p:spPr/>
        <p:txBody>
          <a:bodyPr>
            <a:normAutofit fontScale="90000"/>
          </a:bodyPr>
          <a:lstStyle/>
          <a:p>
            <a:pPr algn="ctr"/>
            <a:br>
              <a:rPr lang="en-US" b="1" dirty="0"/>
            </a:br>
            <a:r>
              <a:rPr lang="en-US" b="1" dirty="0"/>
              <a:t>Methodology</a:t>
            </a:r>
            <a:br>
              <a:rPr lang="en-US" b="1" dirty="0"/>
            </a:br>
            <a:endParaRPr lang="en-US" dirty="0"/>
          </a:p>
        </p:txBody>
      </p:sp>
      <p:graphicFrame>
        <p:nvGraphicFramePr>
          <p:cNvPr id="4" name="Content Placeholder 3">
            <a:extLst>
              <a:ext uri="{FF2B5EF4-FFF2-40B4-BE49-F238E27FC236}">
                <a16:creationId xmlns:a16="http://schemas.microsoft.com/office/drawing/2014/main" id="{E9465E2F-C491-3737-F6BF-6AD4BA843D29}"/>
              </a:ext>
            </a:extLst>
          </p:cNvPr>
          <p:cNvGraphicFramePr>
            <a:graphicFrameLocks noGrp="1"/>
          </p:cNvGraphicFramePr>
          <p:nvPr>
            <p:ph idx="1"/>
            <p:extLst>
              <p:ext uri="{D42A27DB-BD31-4B8C-83A1-F6EECF244321}">
                <p14:modId xmlns:p14="http://schemas.microsoft.com/office/powerpoint/2010/main" val="3200745804"/>
              </p:ext>
            </p:extLst>
          </p:nvPr>
        </p:nvGraphicFramePr>
        <p:xfrm>
          <a:off x="1155700" y="2603500"/>
          <a:ext cx="5761935"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2" name="Picture 4" descr="Validity &amp; Reliability Quiz">
            <a:extLst>
              <a:ext uri="{FF2B5EF4-FFF2-40B4-BE49-F238E27FC236}">
                <a16:creationId xmlns:a16="http://schemas.microsoft.com/office/drawing/2014/main" id="{BE2BB129-7E82-3642-9A85-E71C2400914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64858" y="2765978"/>
            <a:ext cx="4921733" cy="32538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0458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D9F47-1766-A1D5-7726-DFA4C0D144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E0A35B-CC84-FECB-4F86-AA245FFF2235}"/>
              </a:ext>
            </a:extLst>
          </p:cNvPr>
          <p:cNvSpPr>
            <a:spLocks noGrp="1"/>
          </p:cNvSpPr>
          <p:nvPr>
            <p:ph type="title"/>
          </p:nvPr>
        </p:nvSpPr>
        <p:spPr/>
        <p:txBody>
          <a:bodyPr>
            <a:normAutofit fontScale="90000"/>
          </a:bodyPr>
          <a:lstStyle/>
          <a:p>
            <a:pPr algn="ctr"/>
            <a:br>
              <a:rPr lang="en-US" b="1" dirty="0"/>
            </a:br>
            <a:r>
              <a:rPr lang="en-US" b="1" dirty="0"/>
              <a:t>Methodology</a:t>
            </a:r>
            <a:br>
              <a:rPr lang="en-US" b="1" dirty="0"/>
            </a:br>
            <a:endParaRPr lang="en-US" dirty="0"/>
          </a:p>
        </p:txBody>
      </p:sp>
      <p:graphicFrame>
        <p:nvGraphicFramePr>
          <p:cNvPr id="4" name="Content Placeholder 3">
            <a:extLst>
              <a:ext uri="{FF2B5EF4-FFF2-40B4-BE49-F238E27FC236}">
                <a16:creationId xmlns:a16="http://schemas.microsoft.com/office/drawing/2014/main" id="{2C6312C7-FE9A-68BD-D1E1-14FAF929FC00}"/>
              </a:ext>
            </a:extLst>
          </p:cNvPr>
          <p:cNvGraphicFramePr>
            <a:graphicFrameLocks noGrp="1"/>
          </p:cNvGraphicFramePr>
          <p:nvPr>
            <p:ph idx="1"/>
            <p:extLst>
              <p:ext uri="{D42A27DB-BD31-4B8C-83A1-F6EECF244321}">
                <p14:modId xmlns:p14="http://schemas.microsoft.com/office/powerpoint/2010/main" val="735844239"/>
              </p:ext>
            </p:extLst>
          </p:nvPr>
        </p:nvGraphicFramePr>
        <p:xfrm>
          <a:off x="1152067" y="2583622"/>
          <a:ext cx="6173071"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Embracing and Overcoming Limitations">
            <a:extLst>
              <a:ext uri="{FF2B5EF4-FFF2-40B4-BE49-F238E27FC236}">
                <a16:creationId xmlns:a16="http://schemas.microsoft.com/office/drawing/2014/main" id="{2C642474-D19A-73AA-2511-9FDA5FCB34C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9779" y="2653956"/>
            <a:ext cx="4307785" cy="34163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177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0026A-EA33-B0A1-71F3-91C7C10359AA}"/>
              </a:ext>
            </a:extLst>
          </p:cNvPr>
          <p:cNvSpPr>
            <a:spLocks noGrp="1"/>
          </p:cNvSpPr>
          <p:nvPr>
            <p:ph type="title"/>
          </p:nvPr>
        </p:nvSpPr>
        <p:spPr/>
        <p:txBody>
          <a:bodyPr>
            <a:normAutofit fontScale="90000"/>
          </a:bodyPr>
          <a:lstStyle/>
          <a:p>
            <a:pPr algn="ctr"/>
            <a:br>
              <a:rPr lang="en-US" b="1" dirty="0"/>
            </a:br>
            <a:r>
              <a:rPr lang="en-US" b="1" dirty="0"/>
              <a:t>Practical Implications</a:t>
            </a:r>
            <a:br>
              <a:rPr lang="en-US" b="1" dirty="0"/>
            </a:br>
            <a:endParaRPr lang="en-US" dirty="0"/>
          </a:p>
        </p:txBody>
      </p:sp>
      <p:graphicFrame>
        <p:nvGraphicFramePr>
          <p:cNvPr id="4" name="Content Placeholder 3">
            <a:extLst>
              <a:ext uri="{FF2B5EF4-FFF2-40B4-BE49-F238E27FC236}">
                <a16:creationId xmlns:a16="http://schemas.microsoft.com/office/drawing/2014/main" id="{3F6F5656-2F17-96E3-4790-2094767B050D}"/>
              </a:ext>
            </a:extLst>
          </p:cNvPr>
          <p:cNvGraphicFramePr>
            <a:graphicFrameLocks noGrp="1"/>
          </p:cNvGraphicFramePr>
          <p:nvPr>
            <p:ph idx="1"/>
            <p:extLst>
              <p:ext uri="{D42A27DB-BD31-4B8C-83A1-F6EECF244321}">
                <p14:modId xmlns:p14="http://schemas.microsoft.com/office/powerpoint/2010/main" val="3972394421"/>
              </p:ext>
            </p:extLst>
          </p:nvPr>
        </p:nvGraphicFramePr>
        <p:xfrm>
          <a:off x="1155699" y="2603500"/>
          <a:ext cx="10075517" cy="3727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0999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F7922-6B38-DF87-9D9A-9026E77682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1F5FB8-760C-D49D-AD05-47AE307D1012}"/>
              </a:ext>
            </a:extLst>
          </p:cNvPr>
          <p:cNvSpPr>
            <a:spLocks noGrp="1"/>
          </p:cNvSpPr>
          <p:nvPr>
            <p:ph type="title"/>
          </p:nvPr>
        </p:nvSpPr>
        <p:spPr/>
        <p:txBody>
          <a:bodyPr>
            <a:normAutofit fontScale="90000"/>
          </a:bodyPr>
          <a:lstStyle/>
          <a:p>
            <a:pPr algn="ctr"/>
            <a:br>
              <a:rPr lang="en-US" b="1" dirty="0"/>
            </a:br>
            <a:r>
              <a:rPr lang="en-US" b="1" dirty="0"/>
              <a:t>Practical Implications</a:t>
            </a:r>
            <a:br>
              <a:rPr lang="en-US" b="1" dirty="0"/>
            </a:br>
            <a:endParaRPr lang="en-US" dirty="0"/>
          </a:p>
        </p:txBody>
      </p:sp>
      <p:graphicFrame>
        <p:nvGraphicFramePr>
          <p:cNvPr id="4" name="Content Placeholder 3">
            <a:extLst>
              <a:ext uri="{FF2B5EF4-FFF2-40B4-BE49-F238E27FC236}">
                <a16:creationId xmlns:a16="http://schemas.microsoft.com/office/drawing/2014/main" id="{A1568C44-C763-66F7-266E-4798366194CE}"/>
              </a:ext>
            </a:extLst>
          </p:cNvPr>
          <p:cNvGraphicFramePr>
            <a:graphicFrameLocks noGrp="1"/>
          </p:cNvGraphicFramePr>
          <p:nvPr>
            <p:ph idx="1"/>
            <p:extLst>
              <p:ext uri="{D42A27DB-BD31-4B8C-83A1-F6EECF244321}">
                <p14:modId xmlns:p14="http://schemas.microsoft.com/office/powerpoint/2010/main" val="3091417356"/>
              </p:ext>
            </p:extLst>
          </p:nvPr>
        </p:nvGraphicFramePr>
        <p:xfrm>
          <a:off x="1155700" y="2603500"/>
          <a:ext cx="10453204" cy="3817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0729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51057-6C90-C3E2-13AE-4444ED2A3B8F}"/>
              </a:ext>
            </a:extLst>
          </p:cNvPr>
          <p:cNvSpPr>
            <a:spLocks noGrp="1"/>
          </p:cNvSpPr>
          <p:nvPr>
            <p:ph type="title"/>
          </p:nvPr>
        </p:nvSpPr>
        <p:spPr/>
        <p:txBody>
          <a:bodyPr>
            <a:normAutofit fontScale="90000"/>
          </a:bodyPr>
          <a:lstStyle/>
          <a:p>
            <a:pPr algn="ctr"/>
            <a:br>
              <a:rPr lang="en-US" b="1" dirty="0"/>
            </a:br>
            <a:r>
              <a:rPr lang="en-US" b="1" dirty="0"/>
              <a:t>Refences </a:t>
            </a:r>
            <a:br>
              <a:rPr lang="en-US" dirty="0"/>
            </a:br>
            <a:endParaRPr lang="en-US" dirty="0"/>
          </a:p>
        </p:txBody>
      </p:sp>
      <p:graphicFrame>
        <p:nvGraphicFramePr>
          <p:cNvPr id="4" name="Content Placeholder 3">
            <a:extLst>
              <a:ext uri="{FF2B5EF4-FFF2-40B4-BE49-F238E27FC236}">
                <a16:creationId xmlns:a16="http://schemas.microsoft.com/office/drawing/2014/main" id="{9CEF9199-DBFC-C6B8-3E43-DECA2D359B7F}"/>
              </a:ext>
            </a:extLst>
          </p:cNvPr>
          <p:cNvGraphicFramePr>
            <a:graphicFrameLocks noGrp="1"/>
          </p:cNvGraphicFramePr>
          <p:nvPr>
            <p:ph idx="1"/>
            <p:extLst>
              <p:ext uri="{D42A27DB-BD31-4B8C-83A1-F6EECF244321}">
                <p14:modId xmlns:p14="http://schemas.microsoft.com/office/powerpoint/2010/main" val="233999518"/>
              </p:ext>
            </p:extLst>
          </p:nvPr>
        </p:nvGraphicFramePr>
        <p:xfrm>
          <a:off x="1155700" y="2603500"/>
          <a:ext cx="9757465"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10929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25</TotalTime>
  <Words>4977</Words>
  <PresentationFormat>Widescreen</PresentationFormat>
  <Paragraphs>205</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Century Gothic</vt:lpstr>
      <vt:lpstr>Wingdings 3</vt:lpstr>
      <vt:lpstr>Ion Boardroom</vt:lpstr>
      <vt:lpstr>Title- Impact of Corporate Social Responsibility CSR on Brand Reputation in the UK Retail Sector LCLM Research Methods for Business LCLM6004 Component 2: Academic Discussion on Business Research Proposal </vt:lpstr>
      <vt:lpstr> Problem Statement </vt:lpstr>
      <vt:lpstr> Problem Statement </vt:lpstr>
      <vt:lpstr> Research Objectives and Questions </vt:lpstr>
      <vt:lpstr> Literature Review </vt:lpstr>
      <vt:lpstr> Literature Review </vt:lpstr>
      <vt:lpstr> Literature Review </vt:lpstr>
      <vt:lpstr> Literature Review </vt:lpstr>
      <vt:lpstr> Methodology </vt:lpstr>
      <vt:lpstr> Methodology </vt:lpstr>
      <vt:lpstr> Methodology </vt:lpstr>
      <vt:lpstr> Practical Implications </vt:lpstr>
      <vt:lpstr> Practical Implications </vt:lpstr>
      <vt:lpstr> Refences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2025-11-21T16:14:04Z</dcterms:created>
  <dcterms:modified xsi:type="dcterms:W3CDTF">2025-11-21T16:39:29Z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2025-11-21T16:14:09Z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1a1be1d5-4b4c-4a5a-83d6-e5b855097ac2</vt:lpwstr>
  </property>
  <property fmtid="{D5CDD505-2E9C-101B-9397-08002B2CF9AE}" pid="7" name="MSIP_Label_defa4170-0d19-0005-0004-bc88714345d2_ActionId">
    <vt:lpwstr>265d327a-742e-4ea3-8a39-847dd4a26613</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