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6" r:id="rId4"/>
    <p:sldId id="288" r:id="rId5"/>
    <p:sldId id="289" r:id="rId6"/>
    <p:sldId id="290" r:id="rId7"/>
    <p:sldId id="298" r:id="rId8"/>
    <p:sldId id="291" r:id="rId9"/>
    <p:sldId id="292" r:id="rId10"/>
    <p:sldId id="293" r:id="rId11"/>
    <p:sldId id="294" r:id="rId12"/>
    <p:sldId id="296" r:id="rId13"/>
    <p:sldId id="297" r:id="rId14"/>
    <p:sldId id="299" r:id="rId15"/>
    <p:sldId id="300" r:id="rId16"/>
    <p:sldId id="308" r:id="rId17"/>
    <p:sldId id="301" r:id="rId18"/>
    <p:sldId id="322" r:id="rId19"/>
    <p:sldId id="302" r:id="rId20"/>
    <p:sldId id="304" r:id="rId21"/>
    <p:sldId id="309" r:id="rId22"/>
    <p:sldId id="306" r:id="rId23"/>
    <p:sldId id="305" r:id="rId24"/>
    <p:sldId id="307" r:id="rId25"/>
    <p:sldId id="310" r:id="rId26"/>
    <p:sldId id="311" r:id="rId27"/>
    <p:sldId id="312" r:id="rId28"/>
    <p:sldId id="313" r:id="rId29"/>
    <p:sldId id="314" r:id="rId30"/>
    <p:sldId id="315" r:id="rId31"/>
    <p:sldId id="317" r:id="rId32"/>
    <p:sldId id="318" r:id="rId33"/>
    <p:sldId id="319" r:id="rId34"/>
    <p:sldId id="320" r:id="rId35"/>
    <p:sldId id="323" r:id="rId36"/>
    <p:sldId id="324" r:id="rId37"/>
    <p:sldId id="325" r:id="rId38"/>
    <p:sldId id="326" r:id="rId39"/>
    <p:sldId id="327" r:id="rId40"/>
    <p:sldId id="328" r:id="rId41"/>
    <p:sldId id="329" r:id="rId42"/>
    <p:sldId id="330" r:id="rId43"/>
    <p:sldId id="331" r:id="rId44"/>
    <p:sldId id="332" r:id="rId45"/>
    <p:sldId id="333" r:id="rId46"/>
    <p:sldId id="334" r:id="rId47"/>
    <p:sldId id="336" r:id="rId48"/>
    <p:sldId id="338" r:id="rId49"/>
    <p:sldId id="339" r:id="rId50"/>
    <p:sldId id="340" r:id="rId51"/>
    <p:sldId id="344" r:id="rId52"/>
    <p:sldId id="345" r:id="rId53"/>
    <p:sldId id="341" r:id="rId54"/>
    <p:sldId id="342" r:id="rId55"/>
    <p:sldId id="335" r:id="rId56"/>
    <p:sldId id="287" r:id="rId57"/>
    <p:sldId id="303" r:id="rId58"/>
    <p:sldId id="343" r:id="rId59"/>
    <p:sldId id="316" r:id="rId60"/>
    <p:sldId id="337"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27/02/2024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FBi3TKDdwT8"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sciencedirect.com/topics/earth-and-planetary-sciences/fordism"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ogle.com/search?sca_esv=85af15397c77c0f6&amp;rlz=1C1GCEB_enGB822GB822&amp;sxsrf=ACQVn0_9oQk_bFwO0y8fdCiLhr6hGvKx4w:1709031669333&amp;q=fordism&amp;uds=AMwkrPv9_NAeoZp3WcGpPAEm9vV0fgNinzWUaSwCtaAy2-Au9LW1ebufv6rpBBVU_vZH-9MkT__yrTiWkQqTRqAH-zAC_OVFCkE4LT40814pSNuzxXL-_4k&amp;udm=2&amp;sa=X&amp;sqi=2&amp;ved=2ahUKEwiWyb2Mr8uEAxX8-AIHHdB8DigQtKgLegQIChAB&amp;biw=1280&amp;bih=635&amp;dpr=1"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www.nibusinessinfo.co.uk/content/cost-plus-versus-value-based-pricing"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ons.gov.uk/employmentandlabourmarket/peopleinwork/labourproductivity/adhocs/008005traveltoworkmethodsandthetimeittakestocommutefromhometoworklabourforcesurvey2007to2016"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nrs.co.uk/nrs-print/lifestyle-and-classification-data/social-grade/"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ons.gov.uk/methodology/classificationsandstandards/otherclassifications/thenationalstatisticssocioeconomicclassificationnssecrebasedonsoc2010"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hyperlink" Target="https://www.ons.gov.uk/methodology/classificationsandstandards/otherclassifications/thenationalstatisticssocioeconomicclassificationnssecrebasedonsoc2010" TargetMode="External"/><Relationship Id="rId2" Type="http://schemas.openxmlformats.org/officeDocument/2006/relationships/hyperlink" Target="http://www.nrs.co.uk/nrs-print/lifestyle-and-classification-data/social-grade/"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www.wcml.org.uk/wcml/en/our-collections/the-clarion-cycling-club/" TargetMode="External"/><Relationship Id="rId2" Type="http://schemas.openxmlformats.org/officeDocument/2006/relationships/hyperlink" Target="https://www.wcml.org.uk/about-us/timeline/kinder-scout-mass-trespass/"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ons.gov.uk/economy/nationalaccounts/satelliteaccounts/articles/leisuretimeintheuk/2015"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hyperlink" Target="https://www.investopedia.com/terms/j/jit.asp"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s://journals-sagepub-com.ezproxy.uwtsd.ac.uk/doi/full/10.1177/0038038513481128#articleCitationDownloadContainer"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v.uk/contract-types-and-employer-responsibilities/zero-hour-contracts"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s://medium.com/@CircuitAI/the-future-of-screenwriting-ai-as-the-next-great-scriptwriter-2a0b4c2eb54a" TargetMode="External"/><Relationship Id="rId2" Type="http://schemas.openxmlformats.org/officeDocument/2006/relationships/hyperlink" Target="https://www.ncbi.nlm.nih.gov/pmc/articles/PMC6625162/#:~:text=Microrobots%20may%20be%20employed%20to,information%20back%20to%20the%20operator." TargetMode="External"/><Relationship Id="rId1" Type="http://schemas.openxmlformats.org/officeDocument/2006/relationships/slideLayout" Target="../slideLayouts/slideLayout7.xml"/><Relationship Id="rId4" Type="http://schemas.openxmlformats.org/officeDocument/2006/relationships/hyperlink" Target="https://doi.org/10.1080/10580539608906967"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www.gov.uk/government/groups/ethnic-minority-employment-stakeholder-group" TargetMode="External"/><Relationship Id="rId2" Type="http://schemas.openxmlformats.org/officeDocument/2006/relationships/hyperlink" Target="https://assets.publishing.service.gov.uk/government/uploads/system/uploads/attachment_data/file/31710/11-745-women-on-boards.pdf" TargetMode="External"/><Relationship Id="rId1" Type="http://schemas.openxmlformats.org/officeDocument/2006/relationships/slideLayout" Target="../slideLayouts/slideLayout7.xml"/><Relationship Id="rId4" Type="http://schemas.openxmlformats.org/officeDocument/2006/relationships/hyperlink" Target="https://www.gov.uk/government/publications/employing-disabled-people-and-people-with-health-conditions/employing-disabled-people-and-people-with-health-conditions"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doi-org.ezproxy.uwtsd.ac.uk/10.1177/0309816819852768" TargetMode="External"/><Relationship Id="rId7" Type="http://schemas.openxmlformats.org/officeDocument/2006/relationships/hyperlink" Target="https://medium.com/@CircuitAI/the-future-of-screenwriting-ai-as-the-next-great-scriptwriter-2a0b4c2eb54a" TargetMode="External"/><Relationship Id="rId2" Type="http://schemas.openxmlformats.org/officeDocument/2006/relationships/hyperlink" Target="http://www.jstor.org/stable/41616818" TargetMode="External"/><Relationship Id="rId1" Type="http://schemas.openxmlformats.org/officeDocument/2006/relationships/slideLayout" Target="../slideLayouts/slideLayout6.xml"/><Relationship Id="rId6" Type="http://schemas.openxmlformats.org/officeDocument/2006/relationships/hyperlink" Target="https://www.cipd.org/uk/knowledge/reports/zero-hours-contracts-report/" TargetMode="External"/><Relationship Id="rId5" Type="http://schemas.openxmlformats.org/officeDocument/2006/relationships/hyperlink" Target="https://www.equalityhumanrights.com/equality/equality-act-2010" TargetMode="External"/><Relationship Id="rId4" Type="http://schemas.openxmlformats.org/officeDocument/2006/relationships/hyperlink" Target="http://www.jstor.org/stable/2769094"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sciencedirect.com/topics/earth-and-planetary-sciences/fordism" TargetMode="External"/><Relationship Id="rId2" Type="http://schemas.openxmlformats.org/officeDocument/2006/relationships/hyperlink" Target="https://www.jstor.org/stable/2712900" TargetMode="External"/><Relationship Id="rId1" Type="http://schemas.openxmlformats.org/officeDocument/2006/relationships/slideLayout" Target="../slideLayouts/slideLayout6.xml"/><Relationship Id="rId6" Type="http://schemas.openxmlformats.org/officeDocument/2006/relationships/hyperlink" Target="https://doi.org/10.1080/10580539608906967" TargetMode="External"/><Relationship Id="rId5" Type="http://schemas.openxmlformats.org/officeDocument/2006/relationships/hyperlink" Target="https://www.jstor.org/stable/pdf/2345145.pdf?refreqid=excelsior%3Aec97fd59314413a49d636fde68bbfa54" TargetMode="External"/><Relationship Id="rId4" Type="http://schemas.openxmlformats.org/officeDocument/2006/relationships/hyperlink" Target="https://www.ncbi.nlm.nih.gov/pmc/articles/PMC6625162/#:~:text=Microrobots%20may%20be%20employed%20to,information%20back%20to%20the%20operator"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ons.gov.uk/methodology/classificationsandstandards/otherclassifications/thenationalstatisticssocioeconomicclassificationnssecrebasedonsoc2010" TargetMode="External"/><Relationship Id="rId2" Type="http://schemas.openxmlformats.org/officeDocument/2006/relationships/hyperlink" Target="http://www.nrs.co.uk/nrs-print/lifestyle-and-classification-data/social-grade/" TargetMode="External"/><Relationship Id="rId1" Type="http://schemas.openxmlformats.org/officeDocument/2006/relationships/slideLayout" Target="../slideLayouts/slideLayout6.xml"/><Relationship Id="rId6" Type="http://schemas.openxmlformats.org/officeDocument/2006/relationships/hyperlink" Target="https://www.jstor.org/stable/286519?seq=1#metadata_info_tab_contents" TargetMode="External"/><Relationship Id="rId5" Type="http://schemas.openxmlformats.org/officeDocument/2006/relationships/hyperlink" Target="https://www.nibusinessinfo.co.uk/content/cost-plus-versus-value-based-pricing" TargetMode="External"/><Relationship Id="rId4" Type="http://schemas.openxmlformats.org/officeDocument/2006/relationships/hyperlink" Target="https://www.ons.gov.uk/economy/nationalaccounts/satelliteaccounts/articles/leisuretimeintheuk/2015"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ons.gov.uk/employmentandlabourmarket/peopleinwork/labourproductivity/adhocs/008005traveltoworkmethodsandthetimeittakestocommutefromhometoworklabourforcesurvey2007to2016" TargetMode="External"/><Relationship Id="rId2" Type="http://schemas.openxmlformats.org/officeDocument/2006/relationships/hyperlink" Target="https://www.cardiff.ac.uk/__data/assets/pdf_file/0003/1459254/Discovering-Cardiff-20160905.pdf" TargetMode="External"/><Relationship Id="rId1" Type="http://schemas.openxmlformats.org/officeDocument/2006/relationships/slideLayout" Target="../slideLayouts/slideLayout6.xml"/><Relationship Id="rId6" Type="http://schemas.openxmlformats.org/officeDocument/2006/relationships/hyperlink" Target="https://www.gov.uk/contract-types-and-employer-responsibilities/zero-hour-contracts" TargetMode="External"/><Relationship Id="rId5" Type="http://schemas.openxmlformats.org/officeDocument/2006/relationships/hyperlink" Target="https://journals-sagepub-com.ezproxy.uwtsd.ac.uk/doi/full/10.1177/0038038513481128#articleCitationDownloadContainer" TargetMode="External"/><Relationship Id="rId4" Type="http://schemas.openxmlformats.org/officeDocument/2006/relationships/hyperlink" Target="http://dx.doi.org/10.5040/9781472510631"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wcml.org.uk/wcml/en/our-collections/the-clarion-cycling-club/" TargetMode="External"/><Relationship Id="rId2" Type="http://schemas.openxmlformats.org/officeDocument/2006/relationships/hyperlink" Target="https://web-b-ebscohost-com.ezproxy.uwtsd.ac.uk/ehost/detail/detail?vid=0&amp;sid=32ac3283-6dbd-4310-b9a1-0aaf4f7968b6%40sessionmgr103&amp;bdata=JnNpdGU9ZWhvc3QtbGl2ZQ%3d%3d#AN=137209351&amp;db=bth" TargetMode="External"/><Relationship Id="rId1" Type="http://schemas.openxmlformats.org/officeDocument/2006/relationships/slideLayout" Target="../slideLayouts/slideLayout6.xml"/><Relationship Id="rId6" Type="http://schemas.openxmlformats.org/officeDocument/2006/relationships/hyperlink" Target="http://www.jstor.org/stable/201927" TargetMode="External"/><Relationship Id="rId5" Type="http://schemas.openxmlformats.org/officeDocument/2006/relationships/hyperlink" Target="https://onlinelibrary-wiley-com.ezproxy.uwtsd.ac.uk/doi/abs/10.1111/ilr.12011" TargetMode="External"/><Relationship Id="rId4" Type="http://schemas.openxmlformats.org/officeDocument/2006/relationships/hyperlink" Target="https://www.wcml.org.uk/about-us/timeline/kinder-scout-mass-trespa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299356" y="4293097"/>
            <a:ext cx="7560840" cy="523220"/>
          </a:xfrm>
          <a:prstGeom prst="rect">
            <a:avLst/>
          </a:prstGeom>
          <a:noFill/>
        </p:spPr>
        <p:txBody>
          <a:bodyPr wrap="square" rtlCol="0">
            <a:spAutoFit/>
          </a:bodyPr>
          <a:lstStyle/>
          <a:p>
            <a:r>
              <a:rPr lang="en-GB" sz="2800" b="1" dirty="0"/>
              <a:t>ECAY5004: Work, Welfare and Poverty</a:t>
            </a:r>
          </a:p>
        </p:txBody>
      </p:sp>
      <p:sp>
        <p:nvSpPr>
          <p:cNvPr id="5" name="TextBox 4">
            <a:extLst>
              <a:ext uri="{FF2B5EF4-FFF2-40B4-BE49-F238E27FC236}">
                <a16:creationId xmlns:a16="http://schemas.microsoft.com/office/drawing/2014/main" id="{8847BA2E-E392-43AD-9DA9-0074AE4FFBB8}"/>
              </a:ext>
            </a:extLst>
          </p:cNvPr>
          <p:cNvSpPr txBox="1"/>
          <p:nvPr/>
        </p:nvSpPr>
        <p:spPr>
          <a:xfrm>
            <a:off x="767408" y="4963664"/>
            <a:ext cx="11309582" cy="954107"/>
          </a:xfrm>
          <a:prstGeom prst="rect">
            <a:avLst/>
          </a:prstGeom>
          <a:noFill/>
        </p:spPr>
        <p:txBody>
          <a:bodyPr wrap="square" rtlCol="0">
            <a:spAutoFit/>
          </a:bodyPr>
          <a:lstStyle/>
          <a:p>
            <a:r>
              <a:rPr lang="en-GB" sz="2800" b="1" dirty="0"/>
              <a:t>Theme 4: Changes in Working Practice (Part Four)</a:t>
            </a:r>
          </a:p>
          <a:p>
            <a:r>
              <a:rPr lang="en-GB" sz="2800" b="1" dirty="0"/>
              <a:t>The Twentieth Century and the Contemporary World</a:t>
            </a:r>
          </a:p>
        </p:txBody>
      </p:sp>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24193" y="2797735"/>
            <a:ext cx="1958939" cy="1303585"/>
          </a:xfrm>
          <a:prstGeom prst="rect">
            <a:avLst/>
          </a:prstGeom>
        </p:spPr>
      </p:pic>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351585" y="620689"/>
            <a:ext cx="1993763" cy="1326759"/>
          </a:xfrm>
          <a:prstGeom prst="rect">
            <a:avLst/>
          </a:prstGeom>
        </p:spPr>
      </p:pic>
      <p:pic>
        <p:nvPicPr>
          <p:cNvPr id="10" name="Picture 9"/>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36629" y="1357512"/>
            <a:ext cx="2190750" cy="1495425"/>
          </a:xfrm>
          <a:prstGeom prst="rect">
            <a:avLst/>
          </a:prstGeom>
        </p:spPr>
      </p:pic>
      <p:pic>
        <p:nvPicPr>
          <p:cNvPr id="13" name="Picture 1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458923" y="923851"/>
            <a:ext cx="1286822" cy="72429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2135560" y="260648"/>
            <a:ext cx="7488832" cy="707886"/>
          </a:xfrm>
          <a:prstGeom prst="rect">
            <a:avLst/>
          </a:prstGeom>
          <a:noFill/>
        </p:spPr>
        <p:txBody>
          <a:bodyPr wrap="square" rtlCol="0">
            <a:spAutoFit/>
          </a:bodyPr>
          <a:lstStyle/>
          <a:p>
            <a:pPr algn="ctr"/>
            <a:r>
              <a:rPr lang="en-GB" sz="4000" b="1" dirty="0"/>
              <a:t>Learning Recap</a:t>
            </a:r>
          </a:p>
        </p:txBody>
      </p:sp>
      <p:sp>
        <p:nvSpPr>
          <p:cNvPr id="5" name="TextBox 4">
            <a:extLst>
              <a:ext uri="{FF2B5EF4-FFF2-40B4-BE49-F238E27FC236}">
                <a16:creationId xmlns:a16="http://schemas.microsoft.com/office/drawing/2014/main" id="{F90B5521-E7A7-4D77-A8A0-C186712A4501}"/>
              </a:ext>
            </a:extLst>
          </p:cNvPr>
          <p:cNvSpPr txBox="1"/>
          <p:nvPr/>
        </p:nvSpPr>
        <p:spPr>
          <a:xfrm>
            <a:off x="2313112" y="2564904"/>
            <a:ext cx="7560840" cy="1077218"/>
          </a:xfrm>
          <a:prstGeom prst="rect">
            <a:avLst/>
          </a:prstGeom>
          <a:noFill/>
        </p:spPr>
        <p:txBody>
          <a:bodyPr wrap="square" rtlCol="0">
            <a:spAutoFit/>
          </a:bodyPr>
          <a:lstStyle/>
          <a:p>
            <a:pPr algn="ctr"/>
            <a:r>
              <a:rPr lang="en-GB" sz="3200" i="1" dirty="0"/>
              <a:t>What did we cover in the previous session?</a:t>
            </a:r>
          </a:p>
          <a:p>
            <a:pPr algn="ctr"/>
            <a:endParaRPr lang="en-GB" sz="3200" i="1"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159896" y="4581128"/>
            <a:ext cx="1867272" cy="1867272"/>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01694" y="1484784"/>
            <a:ext cx="11423908" cy="44319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It should be remembered that the division of the past into periods is something of an arbitrary exercise</a:t>
            </a:r>
          </a:p>
          <a:p>
            <a:pPr marL="342900" indent="-342900">
              <a:spcBef>
                <a:spcPts val="600"/>
              </a:spcBef>
              <a:spcAft>
                <a:spcPts val="600"/>
              </a:spcAft>
              <a:buFont typeface="Arial" panose="020B0604020202020204" pitchFamily="34" charset="0"/>
              <a:buChar char="•"/>
            </a:pPr>
            <a:r>
              <a:rPr lang="en-GB" sz="2800" dirty="0"/>
              <a:t>It is widely recognised that historians make decisions based on when a period begins and ends for reasons of neatness or convenience (see for example </a:t>
            </a:r>
            <a:r>
              <a:rPr lang="en-GB" sz="2800" dirty="0" err="1"/>
              <a:t>Blackbourn</a:t>
            </a:r>
            <a:r>
              <a:rPr lang="en-GB" sz="2800" dirty="0"/>
              <a:t>, 2012) </a:t>
            </a:r>
          </a:p>
          <a:p>
            <a:pPr marL="342900" indent="-342900">
              <a:spcBef>
                <a:spcPts val="600"/>
              </a:spcBef>
              <a:spcAft>
                <a:spcPts val="600"/>
              </a:spcAft>
              <a:buFont typeface="Arial" panose="020B0604020202020204" pitchFamily="34" charset="0"/>
              <a:buChar char="•"/>
            </a:pPr>
            <a:r>
              <a:rPr lang="en-GB" sz="2800" dirty="0"/>
              <a:t>Many of the issues that we looked at in terms of the industrial revolution (e.g. factories, mines and mining disasters) continued into the 20</a:t>
            </a:r>
            <a:r>
              <a:rPr lang="en-GB" sz="2800" baseline="30000" dirty="0"/>
              <a:t>th</a:t>
            </a:r>
            <a:r>
              <a:rPr lang="en-GB" sz="2800" dirty="0"/>
              <a:t> century</a:t>
            </a:r>
          </a:p>
          <a:p>
            <a:pPr marL="342900" indent="-342900">
              <a:spcBef>
                <a:spcPts val="600"/>
              </a:spcBef>
              <a:spcAft>
                <a:spcPts val="600"/>
              </a:spcAft>
              <a:buFont typeface="Arial" panose="020B0604020202020204" pitchFamily="34" charset="0"/>
              <a:buChar char="•"/>
            </a:pPr>
            <a:r>
              <a:rPr lang="en-GB" sz="2800" dirty="0"/>
              <a:t>Society does not change suddenly because 1899 becomes 1900 at midnight. </a:t>
            </a:r>
          </a:p>
        </p:txBody>
      </p:sp>
      <p:sp>
        <p:nvSpPr>
          <p:cNvPr id="2" name="TextBox 1"/>
          <p:cNvSpPr txBox="1"/>
          <p:nvPr/>
        </p:nvSpPr>
        <p:spPr>
          <a:xfrm>
            <a:off x="301694" y="836712"/>
            <a:ext cx="5760640" cy="461665"/>
          </a:xfrm>
          <a:prstGeom prst="rect">
            <a:avLst/>
          </a:prstGeom>
          <a:noFill/>
        </p:spPr>
        <p:txBody>
          <a:bodyPr wrap="square" rtlCol="0">
            <a:spAutoFit/>
          </a:bodyPr>
          <a:lstStyle/>
          <a:p>
            <a:r>
              <a:rPr lang="en-GB" sz="2400" b="1" dirty="0"/>
              <a:t>The Twentieth Century</a:t>
            </a:r>
          </a:p>
        </p:txBody>
      </p:sp>
    </p:spTree>
    <p:extLst>
      <p:ext uri="{BB962C8B-B14F-4D97-AF65-F5344CB8AC3E}">
        <p14:creationId xmlns:p14="http://schemas.microsoft.com/office/powerpoint/2010/main" val="160254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29134" y="1556793"/>
            <a:ext cx="11569028"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However, whilst this is true, there are enough developments to patterns of work that occurred in the last century to make it a viable period of study for us.</a:t>
            </a:r>
          </a:p>
          <a:p>
            <a:pPr marL="342900" indent="-342900">
              <a:spcBef>
                <a:spcPts val="600"/>
              </a:spcBef>
              <a:spcAft>
                <a:spcPts val="600"/>
              </a:spcAft>
              <a:buFont typeface="Arial" panose="020B0604020202020204" pitchFamily="34" charset="0"/>
              <a:buChar char="•"/>
            </a:pPr>
            <a:r>
              <a:rPr lang="en-GB" sz="2800" dirty="0"/>
              <a:t>We can trace significant changes to the types of work undertaken, the ways in which work was carried out and the effects on society that occurred in this century</a:t>
            </a:r>
          </a:p>
          <a:p>
            <a:pPr marL="342900" indent="-342900">
              <a:spcBef>
                <a:spcPts val="600"/>
              </a:spcBef>
              <a:spcAft>
                <a:spcPts val="600"/>
              </a:spcAft>
              <a:buFont typeface="Arial" panose="020B0604020202020204" pitchFamily="34" charset="0"/>
              <a:buChar char="•"/>
            </a:pPr>
            <a:r>
              <a:rPr lang="en-GB" sz="2800" dirty="0"/>
              <a:t>We will look at these and, as before we will seek to make links to contemporary society as we do so</a:t>
            </a:r>
          </a:p>
        </p:txBody>
      </p:sp>
      <p:sp>
        <p:nvSpPr>
          <p:cNvPr id="2" name="TextBox 1"/>
          <p:cNvSpPr txBox="1"/>
          <p:nvPr/>
        </p:nvSpPr>
        <p:spPr>
          <a:xfrm>
            <a:off x="229134" y="836712"/>
            <a:ext cx="5760640" cy="461665"/>
          </a:xfrm>
          <a:prstGeom prst="rect">
            <a:avLst/>
          </a:prstGeom>
          <a:noFill/>
        </p:spPr>
        <p:txBody>
          <a:bodyPr wrap="square" rtlCol="0">
            <a:spAutoFit/>
          </a:bodyPr>
          <a:lstStyle/>
          <a:p>
            <a:r>
              <a:rPr lang="en-GB" sz="2400" b="1" dirty="0"/>
              <a:t>The Twentieth Century</a:t>
            </a:r>
          </a:p>
        </p:txBody>
      </p:sp>
    </p:spTree>
    <p:extLst>
      <p:ext uri="{BB962C8B-B14F-4D97-AF65-F5344CB8AC3E}">
        <p14:creationId xmlns:p14="http://schemas.microsoft.com/office/powerpoint/2010/main" val="321273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407368" y="1556792"/>
            <a:ext cx="10873208"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Mass production is the name given to the method of producing goods in large quantities at relatively low cost per unit. </a:t>
            </a:r>
          </a:p>
          <a:p>
            <a:pPr marL="342900" indent="-342900">
              <a:spcBef>
                <a:spcPts val="600"/>
              </a:spcBef>
              <a:spcAft>
                <a:spcPts val="600"/>
              </a:spcAft>
              <a:buFont typeface="Arial" panose="020B0604020202020204" pitchFamily="34" charset="0"/>
              <a:buChar char="•"/>
            </a:pPr>
            <a:r>
              <a:rPr lang="en-GB" sz="2800" dirty="0"/>
              <a:t>The mass production process itself is characterized by high volume, a highly organized flow of materials through various stages of manufacturing, careful supervision of quality standards, and precise division of labour.</a:t>
            </a:r>
          </a:p>
          <a:p>
            <a:pPr marL="342900" indent="-342900">
              <a:spcBef>
                <a:spcPts val="600"/>
              </a:spcBef>
              <a:spcAft>
                <a:spcPts val="600"/>
              </a:spcAft>
              <a:buFont typeface="Arial" panose="020B0604020202020204" pitchFamily="34" charset="0"/>
              <a:buChar char="•"/>
            </a:pPr>
            <a:r>
              <a:rPr lang="en-GB" sz="2800" dirty="0"/>
              <a:t>Whilst we have seen that factories in the 19</a:t>
            </a:r>
            <a:r>
              <a:rPr lang="en-GB" sz="2800" baseline="30000" dirty="0"/>
              <a:t>th</a:t>
            </a:r>
            <a:r>
              <a:rPr lang="en-GB" sz="2800" dirty="0"/>
              <a:t> century began to produce goods on a large scale there were a number of developments that led to truly mass production</a:t>
            </a:r>
          </a:p>
        </p:txBody>
      </p:sp>
      <p:sp>
        <p:nvSpPr>
          <p:cNvPr id="2" name="TextBox 1"/>
          <p:cNvSpPr txBox="1"/>
          <p:nvPr/>
        </p:nvSpPr>
        <p:spPr>
          <a:xfrm>
            <a:off x="335360" y="879102"/>
            <a:ext cx="8352928" cy="461665"/>
          </a:xfrm>
          <a:prstGeom prst="rect">
            <a:avLst/>
          </a:prstGeom>
          <a:noFill/>
        </p:spPr>
        <p:txBody>
          <a:bodyPr wrap="square" rtlCol="0">
            <a:spAutoFit/>
          </a:bodyPr>
          <a:lstStyle/>
          <a:p>
            <a:r>
              <a:rPr lang="en-GB" sz="2400" b="1" dirty="0"/>
              <a:t>The Twentieth Century – Mass Production / Mass Consumption</a:t>
            </a:r>
          </a:p>
        </p:txBody>
      </p:sp>
    </p:spTree>
    <p:extLst>
      <p:ext uri="{BB962C8B-B14F-4D97-AF65-F5344CB8AC3E}">
        <p14:creationId xmlns:p14="http://schemas.microsoft.com/office/powerpoint/2010/main" val="22747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484784"/>
            <a:ext cx="11737304" cy="3477875"/>
          </a:xfrm>
          <a:prstGeom prst="rect">
            <a:avLst/>
          </a:prstGeom>
          <a:noFill/>
        </p:spPr>
        <p:txBody>
          <a:bodyPr wrap="square" rtlCol="0">
            <a:spAutoFit/>
          </a:bodyPr>
          <a:lstStyle/>
          <a:p>
            <a:pPr>
              <a:spcBef>
                <a:spcPts val="600"/>
              </a:spcBef>
              <a:spcAft>
                <a:spcPts val="600"/>
              </a:spcAft>
            </a:pPr>
            <a:r>
              <a:rPr lang="en-GB" sz="3000" dirty="0"/>
              <a:t>These included;</a:t>
            </a:r>
          </a:p>
          <a:p>
            <a:pPr marL="342900" indent="-342900">
              <a:spcBef>
                <a:spcPts val="600"/>
              </a:spcBef>
              <a:spcAft>
                <a:spcPts val="600"/>
              </a:spcAft>
              <a:buFont typeface="Arial" panose="020B0604020202020204" pitchFamily="34" charset="0"/>
              <a:buChar char="•"/>
            </a:pPr>
            <a:r>
              <a:rPr lang="en-GB" sz="3000" dirty="0"/>
              <a:t>Improvements in the ability to make machinery</a:t>
            </a:r>
          </a:p>
          <a:p>
            <a:pPr marL="342900" indent="-342900">
              <a:spcBef>
                <a:spcPts val="600"/>
              </a:spcBef>
              <a:spcAft>
                <a:spcPts val="600"/>
              </a:spcAft>
              <a:buFont typeface="Arial" panose="020B0604020202020204" pitchFamily="34" charset="0"/>
              <a:buChar char="•"/>
            </a:pPr>
            <a:r>
              <a:rPr lang="en-GB" sz="3000" dirty="0"/>
              <a:t>Developments in the factory system (production / assembly lines) known as Fordism</a:t>
            </a:r>
          </a:p>
          <a:p>
            <a:pPr marL="342900" indent="-342900">
              <a:spcBef>
                <a:spcPts val="600"/>
              </a:spcBef>
              <a:spcAft>
                <a:spcPts val="600"/>
              </a:spcAft>
              <a:buFont typeface="Arial" panose="020B0604020202020204" pitchFamily="34" charset="0"/>
              <a:buChar char="•"/>
            </a:pPr>
            <a:r>
              <a:rPr lang="en-GB" sz="3000" dirty="0"/>
              <a:t>The growth of the middle classes (in the earlier part of the 20</a:t>
            </a:r>
            <a:r>
              <a:rPr lang="en-GB" sz="3000" baseline="30000" dirty="0"/>
              <a:t>th</a:t>
            </a:r>
            <a:r>
              <a:rPr lang="en-GB" sz="3000" dirty="0"/>
              <a:t> century)</a:t>
            </a:r>
          </a:p>
          <a:p>
            <a:pPr marL="342900" indent="-342900">
              <a:spcBef>
                <a:spcPts val="600"/>
              </a:spcBef>
              <a:spcAft>
                <a:spcPts val="600"/>
              </a:spcAft>
              <a:buFont typeface="Arial" panose="020B0604020202020204" pitchFamily="34" charset="0"/>
              <a:buChar char="•"/>
            </a:pPr>
            <a:r>
              <a:rPr lang="en-GB" sz="3000" dirty="0"/>
              <a:t>The changes in working practices necessitated by World Wars 1 and 2.</a:t>
            </a:r>
          </a:p>
        </p:txBody>
      </p:sp>
      <p:sp>
        <p:nvSpPr>
          <p:cNvPr id="2" name="TextBox 1"/>
          <p:cNvSpPr txBox="1"/>
          <p:nvPr/>
        </p:nvSpPr>
        <p:spPr>
          <a:xfrm>
            <a:off x="191344" y="756567"/>
            <a:ext cx="8352928" cy="461665"/>
          </a:xfrm>
          <a:prstGeom prst="rect">
            <a:avLst/>
          </a:prstGeom>
          <a:noFill/>
        </p:spPr>
        <p:txBody>
          <a:bodyPr wrap="square" rtlCol="0">
            <a:spAutoFit/>
          </a:bodyPr>
          <a:lstStyle/>
          <a:p>
            <a:r>
              <a:rPr lang="en-GB" sz="2400" b="1" dirty="0"/>
              <a:t>The Twentieth Century – Mass Production / Mass Consumption</a:t>
            </a:r>
          </a:p>
        </p:txBody>
      </p:sp>
    </p:spTree>
    <p:extLst>
      <p:ext uri="{BB962C8B-B14F-4D97-AF65-F5344CB8AC3E}">
        <p14:creationId xmlns:p14="http://schemas.microsoft.com/office/powerpoint/2010/main" val="258556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91344" y="1484785"/>
            <a:ext cx="11881320" cy="5047536"/>
          </a:xfrm>
          <a:prstGeom prst="rect">
            <a:avLst/>
          </a:prstGeom>
          <a:noFill/>
        </p:spPr>
        <p:txBody>
          <a:bodyPr wrap="square" rtlCol="0">
            <a:spAutoFit/>
          </a:bodyPr>
          <a:lstStyle/>
          <a:p>
            <a:pPr>
              <a:spcBef>
                <a:spcPts val="600"/>
              </a:spcBef>
              <a:spcAft>
                <a:spcPts val="600"/>
              </a:spcAft>
            </a:pPr>
            <a:r>
              <a:rPr lang="en-GB" sz="2800" dirty="0"/>
              <a:t>Other changes included;</a:t>
            </a:r>
          </a:p>
          <a:p>
            <a:pPr marL="342900" indent="-342900">
              <a:spcBef>
                <a:spcPts val="600"/>
              </a:spcBef>
              <a:spcAft>
                <a:spcPts val="600"/>
              </a:spcAft>
              <a:buFont typeface="Arial" panose="020B0604020202020204" pitchFamily="34" charset="0"/>
              <a:buChar char="•"/>
            </a:pPr>
            <a:r>
              <a:rPr lang="en-GB" sz="2800" dirty="0"/>
              <a:t>The creation of the ‘affluent working class’ in the 1950s onwards</a:t>
            </a:r>
            <a:endParaRPr lang="en-GB" sz="2800" dirty="0">
              <a:solidFill>
                <a:srgbClr val="FF0000"/>
              </a:solidFill>
            </a:endParaRPr>
          </a:p>
          <a:p>
            <a:pPr marL="342900" indent="-342900">
              <a:spcBef>
                <a:spcPts val="600"/>
              </a:spcBef>
              <a:spcAft>
                <a:spcPts val="600"/>
              </a:spcAft>
              <a:buFont typeface="Arial" panose="020B0604020202020204" pitchFamily="34" charset="0"/>
              <a:buChar char="•"/>
            </a:pPr>
            <a:r>
              <a:rPr lang="en-GB" sz="2800" dirty="0"/>
              <a:t>The development of the retail sector</a:t>
            </a:r>
          </a:p>
          <a:p>
            <a:pPr marL="342900" indent="-342900">
              <a:spcBef>
                <a:spcPts val="600"/>
              </a:spcBef>
              <a:spcAft>
                <a:spcPts val="600"/>
              </a:spcAft>
              <a:buFont typeface="Arial" panose="020B0604020202020204" pitchFamily="34" charset="0"/>
              <a:buChar char="•"/>
            </a:pPr>
            <a:r>
              <a:rPr lang="en-GB" sz="2800" dirty="0"/>
              <a:t>The development of ‘leisure time’ as a concept</a:t>
            </a:r>
          </a:p>
          <a:p>
            <a:pPr marL="342900" indent="-342900">
              <a:spcBef>
                <a:spcPts val="600"/>
              </a:spcBef>
              <a:spcAft>
                <a:spcPts val="600"/>
              </a:spcAft>
              <a:buFont typeface="Arial" panose="020B0604020202020204" pitchFamily="34" charset="0"/>
              <a:buChar char="•"/>
            </a:pPr>
            <a:r>
              <a:rPr lang="en-GB" sz="2800" dirty="0"/>
              <a:t>The increasing speed of technological advance</a:t>
            </a:r>
          </a:p>
          <a:p>
            <a:pPr marL="342900" indent="-342900">
              <a:spcBef>
                <a:spcPts val="600"/>
              </a:spcBef>
              <a:spcAft>
                <a:spcPts val="600"/>
              </a:spcAft>
              <a:buFont typeface="Arial" panose="020B0604020202020204" pitchFamily="34" charset="0"/>
              <a:buChar char="•"/>
            </a:pPr>
            <a:r>
              <a:rPr lang="en-GB" sz="2800" dirty="0"/>
              <a:t>The emergence of ‘post-Fordism’ in the latter part of the century and into the 21</a:t>
            </a:r>
            <a:r>
              <a:rPr lang="en-GB" sz="2800" baseline="30000" dirty="0"/>
              <a:t>st</a:t>
            </a:r>
            <a:r>
              <a:rPr lang="en-GB" sz="2800" dirty="0"/>
              <a:t> century</a:t>
            </a:r>
          </a:p>
          <a:p>
            <a:pPr marL="342900" indent="-342900">
              <a:spcBef>
                <a:spcPts val="600"/>
              </a:spcBef>
              <a:spcAft>
                <a:spcPts val="600"/>
              </a:spcAft>
              <a:buFont typeface="Arial" panose="020B0604020202020204" pitchFamily="34" charset="0"/>
              <a:buChar char="•"/>
            </a:pPr>
            <a:r>
              <a:rPr lang="en-GB" sz="2800" dirty="0"/>
              <a:t>We will briefly look at each of these in turn</a:t>
            </a:r>
          </a:p>
          <a:p>
            <a:pPr marL="342900" indent="-342900">
              <a:spcBef>
                <a:spcPts val="600"/>
              </a:spcBef>
              <a:spcAft>
                <a:spcPts val="600"/>
              </a:spcAft>
              <a:buFont typeface="Arial" panose="020B0604020202020204" pitchFamily="34" charset="0"/>
              <a:buChar char="•"/>
            </a:pPr>
            <a:endParaRPr lang="en-GB" sz="2800" dirty="0"/>
          </a:p>
        </p:txBody>
      </p:sp>
      <p:sp>
        <p:nvSpPr>
          <p:cNvPr id="2" name="TextBox 1"/>
          <p:cNvSpPr txBox="1"/>
          <p:nvPr/>
        </p:nvSpPr>
        <p:spPr>
          <a:xfrm>
            <a:off x="263352" y="836712"/>
            <a:ext cx="8352928" cy="461665"/>
          </a:xfrm>
          <a:prstGeom prst="rect">
            <a:avLst/>
          </a:prstGeom>
          <a:noFill/>
        </p:spPr>
        <p:txBody>
          <a:bodyPr wrap="square" rtlCol="0">
            <a:spAutoFit/>
          </a:bodyPr>
          <a:lstStyle/>
          <a:p>
            <a:r>
              <a:rPr lang="en-GB" sz="2400" b="1" dirty="0"/>
              <a:t>The Twentieth Century – Mass Production / Mass Consumption</a:t>
            </a:r>
          </a:p>
        </p:txBody>
      </p:sp>
    </p:spTree>
    <p:extLst>
      <p:ext uri="{BB962C8B-B14F-4D97-AF65-F5344CB8AC3E}">
        <p14:creationId xmlns:p14="http://schemas.microsoft.com/office/powerpoint/2010/main" val="1382873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479376" y="2132856"/>
            <a:ext cx="11486378" cy="317009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000" dirty="0"/>
              <a:t>In order to make factories more efficient owners needed machines that could be built quickly and cheaply but which were precision built</a:t>
            </a:r>
          </a:p>
          <a:p>
            <a:pPr marL="457200" indent="-457200">
              <a:spcBef>
                <a:spcPts val="600"/>
              </a:spcBef>
              <a:spcAft>
                <a:spcPts val="600"/>
              </a:spcAft>
              <a:buFont typeface="Arial" panose="020B0604020202020204" pitchFamily="34" charset="0"/>
              <a:buChar char="•"/>
            </a:pPr>
            <a:r>
              <a:rPr lang="en-GB" sz="3000" dirty="0"/>
              <a:t>Development in </a:t>
            </a:r>
            <a:r>
              <a:rPr lang="en-GB" sz="3000" b="1" dirty="0"/>
              <a:t>machine tools </a:t>
            </a:r>
            <a:r>
              <a:rPr lang="en-GB" sz="3000" dirty="0"/>
              <a:t>(machines that could make machine parts meant that high precision equipment was readily available</a:t>
            </a:r>
          </a:p>
          <a:p>
            <a:pPr marL="457200" indent="-457200">
              <a:spcBef>
                <a:spcPts val="600"/>
              </a:spcBef>
              <a:spcAft>
                <a:spcPts val="600"/>
              </a:spcAft>
              <a:buFont typeface="Arial" panose="020B0604020202020204" pitchFamily="34" charset="0"/>
              <a:buChar char="•"/>
            </a:pPr>
            <a:r>
              <a:rPr lang="en-GB" sz="3000" dirty="0"/>
              <a:t>Such equipment also made the production process faster and needed skilled labour, or </a:t>
            </a:r>
            <a:r>
              <a:rPr lang="en-GB" sz="3000" b="1" dirty="0"/>
              <a:t>machinists</a:t>
            </a:r>
            <a:r>
              <a:rPr lang="en-GB" sz="3000" dirty="0"/>
              <a:t>, to produce it</a:t>
            </a:r>
          </a:p>
        </p:txBody>
      </p:sp>
      <p:sp>
        <p:nvSpPr>
          <p:cNvPr id="2" name="TextBox 1"/>
          <p:cNvSpPr txBox="1"/>
          <p:nvPr/>
        </p:nvSpPr>
        <p:spPr>
          <a:xfrm>
            <a:off x="119336" y="764704"/>
            <a:ext cx="8352928" cy="461665"/>
          </a:xfrm>
          <a:prstGeom prst="rect">
            <a:avLst/>
          </a:prstGeom>
          <a:noFill/>
        </p:spPr>
        <p:txBody>
          <a:bodyPr wrap="square" rtlCol="0">
            <a:spAutoFit/>
          </a:bodyPr>
          <a:lstStyle/>
          <a:p>
            <a:r>
              <a:rPr lang="en-GB" sz="2400" b="1" dirty="0"/>
              <a:t>The Twentieth Century – Mass Production / Mass Consumption</a:t>
            </a:r>
          </a:p>
        </p:txBody>
      </p:sp>
      <p:sp>
        <p:nvSpPr>
          <p:cNvPr id="4" name="TextBox 3"/>
          <p:cNvSpPr txBox="1"/>
          <p:nvPr/>
        </p:nvSpPr>
        <p:spPr>
          <a:xfrm>
            <a:off x="479376" y="1304764"/>
            <a:ext cx="6480720" cy="461665"/>
          </a:xfrm>
          <a:prstGeom prst="rect">
            <a:avLst/>
          </a:prstGeom>
          <a:noFill/>
        </p:spPr>
        <p:txBody>
          <a:bodyPr wrap="square" rtlCol="0">
            <a:spAutoFit/>
          </a:bodyPr>
          <a:lstStyle/>
          <a:p>
            <a:r>
              <a:rPr lang="en-GB" sz="2400" b="1" dirty="0"/>
              <a:t>Improvements in the ability to make machinery</a:t>
            </a:r>
          </a:p>
        </p:txBody>
      </p:sp>
    </p:spTree>
    <p:extLst>
      <p:ext uri="{BB962C8B-B14F-4D97-AF65-F5344CB8AC3E}">
        <p14:creationId xmlns:p14="http://schemas.microsoft.com/office/powerpoint/2010/main" val="328644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1631504" y="764705"/>
            <a:ext cx="8352928" cy="461665"/>
          </a:xfrm>
          <a:prstGeom prst="rect">
            <a:avLst/>
          </a:prstGeom>
          <a:noFill/>
        </p:spPr>
        <p:txBody>
          <a:bodyPr wrap="square" rtlCol="0">
            <a:spAutoFit/>
          </a:bodyPr>
          <a:lstStyle/>
          <a:p>
            <a:r>
              <a:rPr lang="en-GB" sz="2400" b="1" dirty="0"/>
              <a:t>The Twentieth Century – Mass Production / Mass Consumption</a:t>
            </a:r>
          </a:p>
        </p:txBody>
      </p:sp>
      <p:pic>
        <p:nvPicPr>
          <p:cNvPr id="4" name="Picture 3">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27849" y="1469178"/>
            <a:ext cx="2073323" cy="2186930"/>
          </a:xfrm>
          <a:prstGeom prst="rect">
            <a:avLst/>
          </a:prstGeom>
        </p:spPr>
      </p:pic>
      <p:sp>
        <p:nvSpPr>
          <p:cNvPr id="6" name="TextBox 5"/>
          <p:cNvSpPr txBox="1"/>
          <p:nvPr/>
        </p:nvSpPr>
        <p:spPr>
          <a:xfrm>
            <a:off x="3647728" y="3656108"/>
            <a:ext cx="4320480" cy="461665"/>
          </a:xfrm>
          <a:prstGeom prst="rect">
            <a:avLst/>
          </a:prstGeom>
          <a:noFill/>
        </p:spPr>
        <p:txBody>
          <a:bodyPr wrap="square" rtlCol="0">
            <a:spAutoFit/>
          </a:bodyPr>
          <a:lstStyle/>
          <a:p>
            <a:pPr algn="ctr"/>
            <a:r>
              <a:rPr lang="en-GB" sz="2400" dirty="0"/>
              <a:t>Machinists and Machine Tools</a:t>
            </a:r>
          </a:p>
        </p:txBody>
      </p:sp>
      <p:sp>
        <p:nvSpPr>
          <p:cNvPr id="8" name="TextBox 7"/>
          <p:cNvSpPr txBox="1"/>
          <p:nvPr/>
        </p:nvSpPr>
        <p:spPr>
          <a:xfrm>
            <a:off x="551384" y="4293097"/>
            <a:ext cx="10873208" cy="1569660"/>
          </a:xfrm>
          <a:prstGeom prst="rect">
            <a:avLst/>
          </a:prstGeom>
          <a:noFill/>
        </p:spPr>
        <p:txBody>
          <a:bodyPr wrap="square" rtlCol="0">
            <a:spAutoFit/>
          </a:bodyPr>
          <a:lstStyle/>
          <a:p>
            <a:pPr marL="342900" indent="-342900">
              <a:buFont typeface="Arial" panose="020B0604020202020204" pitchFamily="34" charset="0"/>
              <a:buChar char="•"/>
            </a:pPr>
            <a:r>
              <a:rPr lang="en-GB" sz="3200" dirty="0"/>
              <a:t>Without these high precision machines and their operators the next development in work practices would not have been possible</a:t>
            </a:r>
          </a:p>
        </p:txBody>
      </p:sp>
    </p:spTree>
    <p:extLst>
      <p:ext uri="{BB962C8B-B14F-4D97-AF65-F5344CB8AC3E}">
        <p14:creationId xmlns:p14="http://schemas.microsoft.com/office/powerpoint/2010/main" val="3788878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535123" y="2314627"/>
            <a:ext cx="10787166" cy="270843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Essentially the assembly line allowed workers to work more efficiently</a:t>
            </a:r>
          </a:p>
          <a:p>
            <a:pPr marL="457200" indent="-457200">
              <a:spcBef>
                <a:spcPts val="600"/>
              </a:spcBef>
              <a:spcAft>
                <a:spcPts val="600"/>
              </a:spcAft>
              <a:buFont typeface="Arial" panose="020B0604020202020204" pitchFamily="34" charset="0"/>
              <a:buChar char="•"/>
            </a:pPr>
            <a:r>
              <a:rPr lang="en-GB" sz="3200" dirty="0"/>
              <a:t>Although elements had existed in the 19</a:t>
            </a:r>
            <a:r>
              <a:rPr lang="en-GB" sz="3200" baseline="30000" dirty="0"/>
              <a:t>th</a:t>
            </a:r>
            <a:r>
              <a:rPr lang="en-GB" sz="3200" dirty="0"/>
              <a:t> century the true assembly line is usually thought to have been developed by Henry Ford (hence ‘</a:t>
            </a:r>
            <a:r>
              <a:rPr lang="en-GB" sz="3200" dirty="0">
                <a:hlinkClick r:id="rId2"/>
              </a:rPr>
              <a:t>Fordism</a:t>
            </a:r>
            <a:r>
              <a:rPr lang="en-GB" sz="3200" dirty="0"/>
              <a:t>’).</a:t>
            </a:r>
          </a:p>
        </p:txBody>
      </p:sp>
      <p:sp>
        <p:nvSpPr>
          <p:cNvPr id="2" name="TextBox 1"/>
          <p:cNvSpPr txBox="1"/>
          <p:nvPr/>
        </p:nvSpPr>
        <p:spPr>
          <a:xfrm>
            <a:off x="191344" y="774290"/>
            <a:ext cx="8352928" cy="461665"/>
          </a:xfrm>
          <a:prstGeom prst="rect">
            <a:avLst/>
          </a:prstGeom>
          <a:noFill/>
        </p:spPr>
        <p:txBody>
          <a:bodyPr wrap="square" rtlCol="0">
            <a:spAutoFit/>
          </a:bodyPr>
          <a:lstStyle/>
          <a:p>
            <a:r>
              <a:rPr lang="en-GB" sz="2400" b="1" dirty="0"/>
              <a:t>The Twentieth Century – Mass Production / Mass Consumption</a:t>
            </a:r>
          </a:p>
        </p:txBody>
      </p:sp>
      <p:sp>
        <p:nvSpPr>
          <p:cNvPr id="4" name="TextBox 3"/>
          <p:cNvSpPr txBox="1"/>
          <p:nvPr/>
        </p:nvSpPr>
        <p:spPr>
          <a:xfrm>
            <a:off x="2855640" y="5805264"/>
            <a:ext cx="7272808" cy="523220"/>
          </a:xfrm>
          <a:prstGeom prst="rect">
            <a:avLst/>
          </a:prstGeom>
          <a:noFill/>
        </p:spPr>
        <p:txBody>
          <a:bodyPr wrap="square" rtlCol="0">
            <a:spAutoFit/>
          </a:bodyPr>
          <a:lstStyle/>
          <a:p>
            <a:pPr algn="ctr"/>
            <a:r>
              <a:rPr lang="en-GB" sz="2800" i="1" dirty="0"/>
              <a:t>What is the key feature of the assembly line?</a:t>
            </a:r>
          </a:p>
        </p:txBody>
      </p:sp>
      <p:sp>
        <p:nvSpPr>
          <p:cNvPr id="8" name="TextBox 7"/>
          <p:cNvSpPr txBox="1"/>
          <p:nvPr/>
        </p:nvSpPr>
        <p:spPr>
          <a:xfrm>
            <a:off x="551384" y="1323727"/>
            <a:ext cx="6768752" cy="461665"/>
          </a:xfrm>
          <a:prstGeom prst="rect">
            <a:avLst/>
          </a:prstGeom>
          <a:noFill/>
        </p:spPr>
        <p:txBody>
          <a:bodyPr wrap="square" rtlCol="0">
            <a:spAutoFit/>
          </a:bodyPr>
          <a:lstStyle/>
          <a:p>
            <a:r>
              <a:rPr lang="en-GB" sz="2400" b="1" dirty="0"/>
              <a:t>The Production / Assembly line</a:t>
            </a:r>
          </a:p>
        </p:txBody>
      </p:sp>
      <p:pic>
        <p:nvPicPr>
          <p:cNvPr id="10" name="Picture 9" descr="A yellow and red question mark&#10;&#10;Description automatically generated">
            <a:extLst>
              <a:ext uri="{FF2B5EF4-FFF2-40B4-BE49-F238E27FC236}">
                <a16:creationId xmlns:a16="http://schemas.microsoft.com/office/drawing/2014/main" id="{F0C2388A-252E-5127-EBAB-85E3685339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12424" y="5711469"/>
            <a:ext cx="710809" cy="710809"/>
          </a:xfrm>
          <a:prstGeom prst="rect">
            <a:avLst/>
          </a:prstGeom>
        </p:spPr>
      </p:pic>
    </p:spTree>
    <p:extLst>
      <p:ext uri="{BB962C8B-B14F-4D97-AF65-F5344CB8AC3E}">
        <p14:creationId xmlns:p14="http://schemas.microsoft.com/office/powerpoint/2010/main" val="1974937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916832"/>
            <a:ext cx="11665296"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Under the old system, by which parts were carried to a stationary assembly point, 12 1/2 man-hours were required for each chassis. </a:t>
            </a:r>
          </a:p>
          <a:p>
            <a:pPr marL="457200" indent="-457200">
              <a:spcBef>
                <a:spcPts val="600"/>
              </a:spcBef>
              <a:spcAft>
                <a:spcPts val="600"/>
              </a:spcAft>
              <a:buFont typeface="Arial" panose="020B0604020202020204" pitchFamily="34" charset="0"/>
              <a:buChar char="•"/>
            </a:pPr>
            <a:r>
              <a:rPr lang="en-GB" sz="2600" dirty="0"/>
              <a:t>Using a rope to pull the chassis past stockpiles of components, Ford cut labour time to 6 man-hours. </a:t>
            </a:r>
          </a:p>
          <a:p>
            <a:pPr marL="457200" indent="-457200">
              <a:spcBef>
                <a:spcPts val="600"/>
              </a:spcBef>
              <a:spcAft>
                <a:spcPts val="600"/>
              </a:spcAft>
              <a:buFont typeface="Arial" panose="020B0604020202020204" pitchFamily="34" charset="0"/>
              <a:buChar char="•"/>
            </a:pPr>
            <a:r>
              <a:rPr lang="en-GB" sz="2600" dirty="0"/>
              <a:t>With improvements—a chain drive to power assembly-line movement, stationary locations for the workmen, and workstations designed for convenience and comfort—chassis assembly time fell to 93 man-minutes by the end of April 1914.</a:t>
            </a:r>
          </a:p>
          <a:p>
            <a:pPr marL="457200" indent="-457200">
              <a:spcBef>
                <a:spcPts val="600"/>
              </a:spcBef>
              <a:spcAft>
                <a:spcPts val="600"/>
              </a:spcAft>
              <a:buFont typeface="Arial" panose="020B0604020202020204" pitchFamily="34" charset="0"/>
              <a:buChar char="•"/>
            </a:pPr>
            <a:r>
              <a:rPr lang="en-GB" sz="2600" dirty="0"/>
              <a:t>This became known as the </a:t>
            </a:r>
            <a:r>
              <a:rPr lang="en-GB" sz="2600" dirty="0">
                <a:hlinkClick r:id="rId2"/>
              </a:rPr>
              <a:t>Production or Assembly line</a:t>
            </a:r>
            <a:endParaRPr lang="en-GB" sz="2600" dirty="0"/>
          </a:p>
          <a:p>
            <a:pPr marL="457200" indent="-457200">
              <a:spcBef>
                <a:spcPts val="600"/>
              </a:spcBef>
              <a:spcAft>
                <a:spcPts val="600"/>
              </a:spcAft>
              <a:buFont typeface="Arial" panose="020B0604020202020204" pitchFamily="34" charset="0"/>
              <a:buChar char="•"/>
            </a:pPr>
            <a:endParaRPr lang="en-GB" sz="2600" dirty="0"/>
          </a:p>
        </p:txBody>
      </p:sp>
      <p:sp>
        <p:nvSpPr>
          <p:cNvPr id="2" name="TextBox 1"/>
          <p:cNvSpPr txBox="1"/>
          <p:nvPr/>
        </p:nvSpPr>
        <p:spPr>
          <a:xfrm>
            <a:off x="263352" y="771091"/>
            <a:ext cx="8352928" cy="461665"/>
          </a:xfrm>
          <a:prstGeom prst="rect">
            <a:avLst/>
          </a:prstGeom>
          <a:noFill/>
        </p:spPr>
        <p:txBody>
          <a:bodyPr wrap="square" rtlCol="0">
            <a:spAutoFit/>
          </a:bodyPr>
          <a:lstStyle/>
          <a:p>
            <a:r>
              <a:rPr lang="en-GB" sz="2400" b="1" dirty="0"/>
              <a:t>The Twentieth Century – Mass Production / Mass Consumption</a:t>
            </a:r>
          </a:p>
        </p:txBody>
      </p:sp>
      <p:sp>
        <p:nvSpPr>
          <p:cNvPr id="8" name="TextBox 7"/>
          <p:cNvSpPr txBox="1"/>
          <p:nvPr/>
        </p:nvSpPr>
        <p:spPr>
          <a:xfrm>
            <a:off x="407368" y="1340768"/>
            <a:ext cx="6768752" cy="461665"/>
          </a:xfrm>
          <a:prstGeom prst="rect">
            <a:avLst/>
          </a:prstGeom>
          <a:noFill/>
        </p:spPr>
        <p:txBody>
          <a:bodyPr wrap="square" rtlCol="0">
            <a:spAutoFit/>
          </a:bodyPr>
          <a:lstStyle/>
          <a:p>
            <a:r>
              <a:rPr lang="en-GB" sz="2400" b="1" dirty="0"/>
              <a:t>The Production / Assembly line</a:t>
            </a:r>
          </a:p>
        </p:txBody>
      </p:sp>
    </p:spTree>
    <p:extLst>
      <p:ext uri="{BB962C8B-B14F-4D97-AF65-F5344CB8AC3E}">
        <p14:creationId xmlns:p14="http://schemas.microsoft.com/office/powerpoint/2010/main" val="104216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55340" y="1919037"/>
            <a:ext cx="11881320" cy="350865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As we have seen Fordism involves mass production of standardized goods on a moving assembly line using dedicated machinery and semiskilled labour performing repetitive tasks</a:t>
            </a:r>
          </a:p>
          <a:p>
            <a:pPr marL="457200" indent="-457200">
              <a:spcBef>
                <a:spcPts val="600"/>
              </a:spcBef>
              <a:spcAft>
                <a:spcPts val="600"/>
              </a:spcAft>
              <a:buFont typeface="Arial" panose="020B0604020202020204" pitchFamily="34" charset="0"/>
              <a:buChar char="•"/>
            </a:pPr>
            <a:r>
              <a:rPr lang="en-GB" sz="2400" dirty="0"/>
              <a:t>It relies on what is known as a ‘virtuous cycle’ of mass production and mass consumption. </a:t>
            </a:r>
          </a:p>
          <a:p>
            <a:pPr marL="457200" indent="-457200">
              <a:spcBef>
                <a:spcPts val="600"/>
              </a:spcBef>
              <a:spcAft>
                <a:spcPts val="600"/>
              </a:spcAft>
              <a:buFont typeface="Arial" panose="020B0604020202020204" pitchFamily="34" charset="0"/>
              <a:buChar char="•"/>
            </a:pPr>
            <a:r>
              <a:rPr lang="en-GB" sz="2400" dirty="0"/>
              <a:t>It requires an institutionalized compromise between organized labour and big business whereby workers accept management prerogatives in return for rising wages</a:t>
            </a:r>
          </a:p>
          <a:p>
            <a:pPr marL="457200" indent="-457200">
              <a:spcBef>
                <a:spcPts val="600"/>
              </a:spcBef>
              <a:spcAft>
                <a:spcPts val="600"/>
              </a:spcAft>
              <a:buFont typeface="Arial" panose="020B0604020202020204" pitchFamily="34" charset="0"/>
              <a:buChar char="•"/>
            </a:pPr>
            <a:r>
              <a:rPr lang="en-GB" sz="2400" dirty="0"/>
              <a:t>It leads to </a:t>
            </a:r>
            <a:r>
              <a:rPr lang="en-GB" sz="2400" b="1" dirty="0"/>
              <a:t>monopolistic</a:t>
            </a:r>
            <a:r>
              <a:rPr lang="en-GB" sz="2400" dirty="0"/>
              <a:t> competition between large firms based on </a:t>
            </a:r>
            <a:r>
              <a:rPr lang="en-GB" sz="2400" b="1" dirty="0">
                <a:hlinkClick r:id="rId2"/>
              </a:rPr>
              <a:t>cost-plus pricing </a:t>
            </a:r>
            <a:r>
              <a:rPr lang="en-GB" sz="2400" dirty="0"/>
              <a:t>and advertising</a:t>
            </a:r>
          </a:p>
        </p:txBody>
      </p:sp>
      <p:sp>
        <p:nvSpPr>
          <p:cNvPr id="2" name="TextBox 1"/>
          <p:cNvSpPr txBox="1"/>
          <p:nvPr/>
        </p:nvSpPr>
        <p:spPr>
          <a:xfrm>
            <a:off x="47328" y="714994"/>
            <a:ext cx="8352928" cy="461665"/>
          </a:xfrm>
          <a:prstGeom prst="rect">
            <a:avLst/>
          </a:prstGeom>
          <a:noFill/>
        </p:spPr>
        <p:txBody>
          <a:bodyPr wrap="square" rtlCol="0">
            <a:spAutoFit/>
          </a:bodyPr>
          <a:lstStyle/>
          <a:p>
            <a:r>
              <a:rPr lang="en-GB" sz="2400" b="1" dirty="0"/>
              <a:t>The Twentieth Century – Mass Production / Mass Consumption</a:t>
            </a:r>
          </a:p>
        </p:txBody>
      </p:sp>
      <p:sp>
        <p:nvSpPr>
          <p:cNvPr id="8" name="TextBox 7"/>
          <p:cNvSpPr txBox="1"/>
          <p:nvPr/>
        </p:nvSpPr>
        <p:spPr>
          <a:xfrm>
            <a:off x="263352" y="1191609"/>
            <a:ext cx="6768752" cy="461665"/>
          </a:xfrm>
          <a:prstGeom prst="rect">
            <a:avLst/>
          </a:prstGeom>
          <a:noFill/>
        </p:spPr>
        <p:txBody>
          <a:bodyPr wrap="square" rtlCol="0">
            <a:spAutoFit/>
          </a:bodyPr>
          <a:lstStyle/>
          <a:p>
            <a:r>
              <a:rPr lang="en-GB" sz="2400" b="1" dirty="0"/>
              <a:t>Fordism</a:t>
            </a:r>
          </a:p>
        </p:txBody>
      </p:sp>
      <p:sp>
        <p:nvSpPr>
          <p:cNvPr id="4" name="TextBox 3"/>
          <p:cNvSpPr txBox="1"/>
          <p:nvPr/>
        </p:nvSpPr>
        <p:spPr>
          <a:xfrm>
            <a:off x="6938162" y="6381328"/>
            <a:ext cx="3528392" cy="369332"/>
          </a:xfrm>
          <a:prstGeom prst="rect">
            <a:avLst/>
          </a:prstGeom>
          <a:noFill/>
        </p:spPr>
        <p:txBody>
          <a:bodyPr wrap="square" rtlCol="0">
            <a:spAutoFit/>
          </a:bodyPr>
          <a:lstStyle/>
          <a:p>
            <a:r>
              <a:rPr lang="en-GB" dirty="0"/>
              <a:t>(see for example Watson, D, 2019)</a:t>
            </a:r>
          </a:p>
        </p:txBody>
      </p:sp>
    </p:spTree>
    <p:extLst>
      <p:ext uri="{BB962C8B-B14F-4D97-AF65-F5344CB8AC3E}">
        <p14:creationId xmlns:p14="http://schemas.microsoft.com/office/powerpoint/2010/main" val="334369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551384" y="1753702"/>
            <a:ext cx="11176034" cy="403187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Indeed, Fordism is seen as defining and even creating the western industrial world of most of the 20</a:t>
            </a:r>
            <a:r>
              <a:rPr lang="en-GB" sz="2400" baseline="30000" dirty="0"/>
              <a:t>th</a:t>
            </a:r>
            <a:r>
              <a:rPr lang="en-GB" sz="2400" dirty="0"/>
              <a:t> century</a:t>
            </a:r>
          </a:p>
          <a:p>
            <a:pPr marL="457200" indent="-457200">
              <a:spcBef>
                <a:spcPts val="600"/>
              </a:spcBef>
              <a:spcAft>
                <a:spcPts val="600"/>
              </a:spcAft>
              <a:buFont typeface="Arial" panose="020B0604020202020204" pitchFamily="34" charset="0"/>
              <a:buChar char="•"/>
            </a:pPr>
            <a:r>
              <a:rPr lang="en-GB" sz="2400" dirty="0"/>
              <a:t>Not only did it create truly mass production and mass consumption</a:t>
            </a:r>
          </a:p>
          <a:p>
            <a:pPr marL="457200" indent="-457200">
              <a:spcBef>
                <a:spcPts val="600"/>
              </a:spcBef>
              <a:spcAft>
                <a:spcPts val="600"/>
              </a:spcAft>
              <a:buFont typeface="Arial" panose="020B0604020202020204" pitchFamily="34" charset="0"/>
              <a:buChar char="•"/>
            </a:pPr>
            <a:r>
              <a:rPr lang="en-GB" sz="2400" dirty="0"/>
              <a:t>It gave rise to the mass ownership of private cars and the creation of mass transportation</a:t>
            </a:r>
          </a:p>
          <a:p>
            <a:pPr marL="457200" indent="-457200">
              <a:spcBef>
                <a:spcPts val="600"/>
              </a:spcBef>
              <a:spcAft>
                <a:spcPts val="600"/>
              </a:spcAft>
              <a:buFont typeface="Arial" panose="020B0604020202020204" pitchFamily="34" charset="0"/>
              <a:buChar char="•"/>
            </a:pPr>
            <a:r>
              <a:rPr lang="en-GB" sz="2400" dirty="0"/>
              <a:t>The need to reach a huge audience to advertise the product led to the development of the mass media</a:t>
            </a:r>
          </a:p>
          <a:p>
            <a:pPr marL="457200" indent="-457200">
              <a:spcBef>
                <a:spcPts val="600"/>
              </a:spcBef>
              <a:spcAft>
                <a:spcPts val="600"/>
              </a:spcAft>
              <a:buFont typeface="Arial" panose="020B0604020202020204" pitchFamily="34" charset="0"/>
              <a:buChar char="•"/>
            </a:pPr>
            <a:r>
              <a:rPr lang="en-GB" sz="2400" dirty="0"/>
              <a:t>Although we have seen a move away from Fordism in the UK it is still practised where labour costs are cheap and there are fewer or less influential Trades Unions</a:t>
            </a:r>
          </a:p>
        </p:txBody>
      </p:sp>
      <p:sp>
        <p:nvSpPr>
          <p:cNvPr id="2" name="TextBox 1"/>
          <p:cNvSpPr txBox="1"/>
          <p:nvPr/>
        </p:nvSpPr>
        <p:spPr>
          <a:xfrm>
            <a:off x="191344" y="696285"/>
            <a:ext cx="8352928" cy="461665"/>
          </a:xfrm>
          <a:prstGeom prst="rect">
            <a:avLst/>
          </a:prstGeom>
          <a:noFill/>
        </p:spPr>
        <p:txBody>
          <a:bodyPr wrap="square" rtlCol="0">
            <a:spAutoFit/>
          </a:bodyPr>
          <a:lstStyle/>
          <a:p>
            <a:r>
              <a:rPr lang="en-GB" sz="2400" b="1" dirty="0"/>
              <a:t>The Twentieth Century – Mass Production / Mass Consumption</a:t>
            </a:r>
          </a:p>
        </p:txBody>
      </p:sp>
      <p:sp>
        <p:nvSpPr>
          <p:cNvPr id="8" name="TextBox 7"/>
          <p:cNvSpPr txBox="1"/>
          <p:nvPr/>
        </p:nvSpPr>
        <p:spPr>
          <a:xfrm>
            <a:off x="551384" y="1175494"/>
            <a:ext cx="6768752" cy="461665"/>
          </a:xfrm>
          <a:prstGeom prst="rect">
            <a:avLst/>
          </a:prstGeom>
          <a:noFill/>
        </p:spPr>
        <p:txBody>
          <a:bodyPr wrap="square" rtlCol="0">
            <a:spAutoFit/>
          </a:bodyPr>
          <a:lstStyle/>
          <a:p>
            <a:r>
              <a:rPr lang="en-GB" sz="2400" b="1" dirty="0"/>
              <a:t>Fordism</a:t>
            </a:r>
          </a:p>
        </p:txBody>
      </p:sp>
      <p:sp>
        <p:nvSpPr>
          <p:cNvPr id="4" name="TextBox 3"/>
          <p:cNvSpPr txBox="1"/>
          <p:nvPr/>
        </p:nvSpPr>
        <p:spPr>
          <a:xfrm>
            <a:off x="6938162" y="6381328"/>
            <a:ext cx="3528392" cy="369332"/>
          </a:xfrm>
          <a:prstGeom prst="rect">
            <a:avLst/>
          </a:prstGeom>
          <a:noFill/>
        </p:spPr>
        <p:txBody>
          <a:bodyPr wrap="square" rtlCol="0">
            <a:spAutoFit/>
          </a:bodyPr>
          <a:lstStyle/>
          <a:p>
            <a:r>
              <a:rPr lang="en-GB" dirty="0"/>
              <a:t>(see for example Watson, D, 2019)</a:t>
            </a:r>
          </a:p>
        </p:txBody>
      </p:sp>
    </p:spTree>
    <p:extLst>
      <p:ext uri="{BB962C8B-B14F-4D97-AF65-F5344CB8AC3E}">
        <p14:creationId xmlns:p14="http://schemas.microsoft.com/office/powerpoint/2010/main" val="171287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407368" y="936302"/>
            <a:ext cx="8352928" cy="461665"/>
          </a:xfrm>
          <a:prstGeom prst="rect">
            <a:avLst/>
          </a:prstGeom>
          <a:noFill/>
        </p:spPr>
        <p:txBody>
          <a:bodyPr wrap="square" rtlCol="0">
            <a:spAutoFit/>
          </a:bodyPr>
          <a:lstStyle/>
          <a:p>
            <a:r>
              <a:rPr lang="en-GB" sz="2400" b="1" dirty="0"/>
              <a:t>The Twentieth Century – The growth of the middle classes</a:t>
            </a:r>
          </a:p>
        </p:txBody>
      </p:sp>
      <p:sp>
        <p:nvSpPr>
          <p:cNvPr id="7" name="TextBox 6"/>
          <p:cNvSpPr txBox="1"/>
          <p:nvPr/>
        </p:nvSpPr>
        <p:spPr>
          <a:xfrm>
            <a:off x="2135560" y="2420888"/>
            <a:ext cx="7560840" cy="1569660"/>
          </a:xfrm>
          <a:prstGeom prst="rect">
            <a:avLst/>
          </a:prstGeom>
          <a:noFill/>
        </p:spPr>
        <p:txBody>
          <a:bodyPr wrap="square" rtlCol="0">
            <a:spAutoFit/>
          </a:bodyPr>
          <a:lstStyle/>
          <a:p>
            <a:pPr algn="ctr"/>
            <a:r>
              <a:rPr lang="en-GB" sz="3200" i="1" dirty="0"/>
              <a:t>Why do you think the development of Fordism might be seen as contributing to the growth of the middle classes? </a:t>
            </a:r>
          </a:p>
        </p:txBody>
      </p:sp>
      <p:pic>
        <p:nvPicPr>
          <p:cNvPr id="5" name="Picture 4" descr="A yellow and red question mark&#10;&#10;Description automatically generated">
            <a:extLst>
              <a:ext uri="{FF2B5EF4-FFF2-40B4-BE49-F238E27FC236}">
                <a16:creationId xmlns:a16="http://schemas.microsoft.com/office/drawing/2014/main" id="{43EA6358-3651-2F22-A6DB-0D5F636DC7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5880" y="4355770"/>
            <a:ext cx="1589714" cy="1589714"/>
          </a:xfrm>
          <a:prstGeom prst="rect">
            <a:avLst/>
          </a:prstGeom>
        </p:spPr>
      </p:pic>
    </p:spTree>
    <p:extLst>
      <p:ext uri="{BB962C8B-B14F-4D97-AF65-F5344CB8AC3E}">
        <p14:creationId xmlns:p14="http://schemas.microsoft.com/office/powerpoint/2010/main" val="27357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01452" y="1268760"/>
            <a:ext cx="11789096" cy="581697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Factories needed accountants, secretaries, managers, lawyers etc. as well as manual workers</a:t>
            </a:r>
          </a:p>
          <a:p>
            <a:pPr marL="457200" indent="-457200">
              <a:spcBef>
                <a:spcPts val="600"/>
              </a:spcBef>
              <a:spcAft>
                <a:spcPts val="600"/>
              </a:spcAft>
              <a:buFont typeface="Arial" panose="020B0604020202020204" pitchFamily="34" charset="0"/>
              <a:buChar char="•"/>
            </a:pPr>
            <a:r>
              <a:rPr lang="en-GB" sz="2600" dirty="0"/>
              <a:t>So, the growth in mass production also led to a growth in ‘middle-class’ occupations</a:t>
            </a:r>
          </a:p>
          <a:p>
            <a:pPr marL="457200" indent="-457200">
              <a:spcBef>
                <a:spcPts val="600"/>
              </a:spcBef>
              <a:spcAft>
                <a:spcPts val="600"/>
              </a:spcAft>
              <a:buFont typeface="Arial" panose="020B0604020202020204" pitchFamily="34" charset="0"/>
              <a:buChar char="•"/>
            </a:pPr>
            <a:r>
              <a:rPr lang="en-GB" sz="2600" dirty="0"/>
              <a:t>The many of these occupations required additional training and/or study at Higher Education</a:t>
            </a:r>
          </a:p>
          <a:p>
            <a:pPr marL="457200" indent="-457200">
              <a:spcBef>
                <a:spcPts val="600"/>
              </a:spcBef>
              <a:spcAft>
                <a:spcPts val="600"/>
              </a:spcAft>
              <a:buFont typeface="Arial" panose="020B0604020202020204" pitchFamily="34" charset="0"/>
              <a:buChar char="•"/>
            </a:pPr>
            <a:r>
              <a:rPr lang="en-GB" sz="2600" dirty="0"/>
              <a:t>They also resulted in more people having more ‘disposable income’ which they chose to spend on luxury goods (e.g. record players, radios, cars etc).</a:t>
            </a:r>
          </a:p>
          <a:p>
            <a:pPr marL="457200" indent="-457200">
              <a:spcBef>
                <a:spcPts val="600"/>
              </a:spcBef>
              <a:spcAft>
                <a:spcPts val="600"/>
              </a:spcAft>
              <a:buFont typeface="Arial" panose="020B0604020202020204" pitchFamily="34" charset="0"/>
              <a:buChar char="•"/>
            </a:pPr>
            <a:r>
              <a:rPr lang="en-GB" sz="2600" dirty="0"/>
              <a:t>This growth of the middle classes also lead to the creation and expansion of the ‘suburbs’ which in turn led to the growth in ‘commuting’</a:t>
            </a:r>
          </a:p>
          <a:p>
            <a:pPr marL="457200" indent="-457200">
              <a:spcBef>
                <a:spcPts val="600"/>
              </a:spcBef>
              <a:spcAft>
                <a:spcPts val="600"/>
              </a:spcAft>
              <a:buFont typeface="Arial" panose="020B0604020202020204" pitchFamily="34" charset="0"/>
              <a:buChar char="•"/>
            </a:pPr>
            <a:endParaRPr lang="en-GB" sz="2600" dirty="0"/>
          </a:p>
          <a:p>
            <a:pPr marL="457200" indent="-457200">
              <a:spcBef>
                <a:spcPts val="600"/>
              </a:spcBef>
              <a:spcAft>
                <a:spcPts val="600"/>
              </a:spcAft>
              <a:buFont typeface="Arial" panose="020B0604020202020204" pitchFamily="34" charset="0"/>
              <a:buChar char="•"/>
            </a:pPr>
            <a:endParaRPr lang="en-GB" sz="2600" dirty="0"/>
          </a:p>
        </p:txBody>
      </p:sp>
      <p:sp>
        <p:nvSpPr>
          <p:cNvPr id="2" name="TextBox 1"/>
          <p:cNvSpPr txBox="1"/>
          <p:nvPr/>
        </p:nvSpPr>
        <p:spPr>
          <a:xfrm>
            <a:off x="84272" y="689705"/>
            <a:ext cx="8352928" cy="461665"/>
          </a:xfrm>
          <a:prstGeom prst="rect">
            <a:avLst/>
          </a:prstGeom>
          <a:noFill/>
        </p:spPr>
        <p:txBody>
          <a:bodyPr wrap="square" rtlCol="0">
            <a:spAutoFit/>
          </a:bodyPr>
          <a:lstStyle/>
          <a:p>
            <a:r>
              <a:rPr lang="en-GB" sz="2400" b="1" dirty="0"/>
              <a:t>The Twentieth Century – The growth of the middle classes</a:t>
            </a:r>
          </a:p>
        </p:txBody>
      </p:sp>
      <p:sp>
        <p:nvSpPr>
          <p:cNvPr id="4" name="TextBox 3"/>
          <p:cNvSpPr txBox="1"/>
          <p:nvPr/>
        </p:nvSpPr>
        <p:spPr>
          <a:xfrm>
            <a:off x="6672064" y="6300028"/>
            <a:ext cx="4032448" cy="369332"/>
          </a:xfrm>
          <a:prstGeom prst="rect">
            <a:avLst/>
          </a:prstGeom>
          <a:noFill/>
        </p:spPr>
        <p:txBody>
          <a:bodyPr wrap="square" rtlCol="0">
            <a:spAutoFit/>
          </a:bodyPr>
          <a:lstStyle/>
          <a:p>
            <a:r>
              <a:rPr lang="en-GB" dirty="0"/>
              <a:t>See for example Horowitz, D. (1985). </a:t>
            </a:r>
          </a:p>
        </p:txBody>
      </p:sp>
    </p:spTree>
    <p:extLst>
      <p:ext uri="{BB962C8B-B14F-4D97-AF65-F5344CB8AC3E}">
        <p14:creationId xmlns:p14="http://schemas.microsoft.com/office/powerpoint/2010/main" val="211851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407368" y="829161"/>
            <a:ext cx="8352928" cy="461665"/>
          </a:xfrm>
          <a:prstGeom prst="rect">
            <a:avLst/>
          </a:prstGeom>
          <a:noFill/>
        </p:spPr>
        <p:txBody>
          <a:bodyPr wrap="square" rtlCol="0">
            <a:spAutoFit/>
          </a:bodyPr>
          <a:lstStyle/>
          <a:p>
            <a:r>
              <a:rPr lang="en-GB" sz="2400" b="1" dirty="0"/>
              <a:t>The Twentieth Century – The growth of the middle classes</a:t>
            </a:r>
          </a:p>
        </p:txBody>
      </p:sp>
      <p:sp>
        <p:nvSpPr>
          <p:cNvPr id="7" name="TextBox 6"/>
          <p:cNvSpPr txBox="1"/>
          <p:nvPr/>
        </p:nvSpPr>
        <p:spPr>
          <a:xfrm>
            <a:off x="2233228" y="2644170"/>
            <a:ext cx="7560840" cy="1569660"/>
          </a:xfrm>
          <a:prstGeom prst="rect">
            <a:avLst/>
          </a:prstGeom>
          <a:noFill/>
        </p:spPr>
        <p:txBody>
          <a:bodyPr wrap="square" rtlCol="0">
            <a:spAutoFit/>
          </a:bodyPr>
          <a:lstStyle/>
          <a:p>
            <a:pPr algn="ctr"/>
            <a:r>
              <a:rPr lang="en-GB" sz="3200" i="1" dirty="0"/>
              <a:t>Why do you think that the growth of the middle classes lead to the development of suburban living? </a:t>
            </a:r>
          </a:p>
        </p:txBody>
      </p:sp>
      <p:pic>
        <p:nvPicPr>
          <p:cNvPr id="5" name="Picture 4" descr="A yellow and red question mark&#10;&#10;Description automatically generated">
            <a:extLst>
              <a:ext uri="{FF2B5EF4-FFF2-40B4-BE49-F238E27FC236}">
                <a16:creationId xmlns:a16="http://schemas.microsoft.com/office/drawing/2014/main" id="{68A1D7C2-9AE3-A929-2635-5ACBEEBD41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1904" y="4437112"/>
            <a:ext cx="1358881" cy="1358881"/>
          </a:xfrm>
          <a:prstGeom prst="rect">
            <a:avLst/>
          </a:prstGeom>
        </p:spPr>
      </p:pic>
    </p:spTree>
    <p:extLst>
      <p:ext uri="{BB962C8B-B14F-4D97-AF65-F5344CB8AC3E}">
        <p14:creationId xmlns:p14="http://schemas.microsoft.com/office/powerpoint/2010/main" val="354238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191344" y="616489"/>
            <a:ext cx="8352928" cy="461665"/>
          </a:xfrm>
          <a:prstGeom prst="rect">
            <a:avLst/>
          </a:prstGeom>
          <a:noFill/>
        </p:spPr>
        <p:txBody>
          <a:bodyPr wrap="square" rtlCol="0">
            <a:spAutoFit/>
          </a:bodyPr>
          <a:lstStyle/>
          <a:p>
            <a:r>
              <a:rPr lang="en-GB" sz="2400" b="1" dirty="0"/>
              <a:t>The Twentieth Century – The growth of the middle classes</a:t>
            </a:r>
          </a:p>
        </p:txBody>
      </p:sp>
      <p:sp>
        <p:nvSpPr>
          <p:cNvPr id="4" name="TextBox 3"/>
          <p:cNvSpPr txBox="1"/>
          <p:nvPr/>
        </p:nvSpPr>
        <p:spPr>
          <a:xfrm>
            <a:off x="6635552" y="6381328"/>
            <a:ext cx="4032448" cy="369332"/>
          </a:xfrm>
          <a:prstGeom prst="rect">
            <a:avLst/>
          </a:prstGeom>
          <a:noFill/>
        </p:spPr>
        <p:txBody>
          <a:bodyPr wrap="square" rtlCol="0">
            <a:spAutoFit/>
          </a:bodyPr>
          <a:lstStyle/>
          <a:p>
            <a:r>
              <a:rPr lang="en-GB" i="1" dirty="0"/>
              <a:t>Cited in </a:t>
            </a:r>
            <a:r>
              <a:rPr lang="en-GB" dirty="0"/>
              <a:t>Thomas, H.(No Date). </a:t>
            </a:r>
          </a:p>
        </p:txBody>
      </p:sp>
      <p:pic>
        <p:nvPicPr>
          <p:cNvPr id="6" name="Picture 5"/>
          <p:cNvPicPr>
            <a:picLocks noChangeAspect="1"/>
          </p:cNvPicPr>
          <p:nvPr/>
        </p:nvPicPr>
        <p:blipFill>
          <a:blip r:embed="rId2"/>
          <a:stretch>
            <a:fillRect/>
          </a:stretch>
        </p:blipFill>
        <p:spPr>
          <a:xfrm>
            <a:off x="2135560" y="1216654"/>
            <a:ext cx="8136904" cy="5164674"/>
          </a:xfrm>
          <a:prstGeom prst="rect">
            <a:avLst/>
          </a:prstGeom>
        </p:spPr>
      </p:pic>
    </p:spTree>
    <p:extLst>
      <p:ext uri="{BB962C8B-B14F-4D97-AF65-F5344CB8AC3E}">
        <p14:creationId xmlns:p14="http://schemas.microsoft.com/office/powerpoint/2010/main" val="2870415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263352" y="690663"/>
            <a:ext cx="8352928" cy="461665"/>
          </a:xfrm>
          <a:prstGeom prst="rect">
            <a:avLst/>
          </a:prstGeom>
          <a:noFill/>
        </p:spPr>
        <p:txBody>
          <a:bodyPr wrap="square" rtlCol="0">
            <a:spAutoFit/>
          </a:bodyPr>
          <a:lstStyle/>
          <a:p>
            <a:r>
              <a:rPr lang="en-GB" sz="2400" b="1" dirty="0"/>
              <a:t>The Twentieth Century – The growth of the middle classes</a:t>
            </a:r>
          </a:p>
        </p:txBody>
      </p:sp>
      <p:sp>
        <p:nvSpPr>
          <p:cNvPr id="5" name="TextBox 4"/>
          <p:cNvSpPr txBox="1"/>
          <p:nvPr/>
        </p:nvSpPr>
        <p:spPr>
          <a:xfrm>
            <a:off x="680421" y="1156690"/>
            <a:ext cx="8157592" cy="461665"/>
          </a:xfrm>
          <a:prstGeom prst="rect">
            <a:avLst/>
          </a:prstGeom>
          <a:noFill/>
        </p:spPr>
        <p:txBody>
          <a:bodyPr wrap="square" rtlCol="0">
            <a:spAutoFit/>
          </a:bodyPr>
          <a:lstStyle/>
          <a:p>
            <a:r>
              <a:rPr lang="en-GB" sz="2400" b="1" dirty="0"/>
              <a:t>Work Patterns – The Daily Commute</a:t>
            </a:r>
          </a:p>
        </p:txBody>
      </p:sp>
      <p:sp>
        <p:nvSpPr>
          <p:cNvPr id="7" name="TextBox 6"/>
          <p:cNvSpPr txBox="1"/>
          <p:nvPr/>
        </p:nvSpPr>
        <p:spPr>
          <a:xfrm>
            <a:off x="680421" y="1844825"/>
            <a:ext cx="10687142"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previous centuries, some people had travelled a distance to work (particularly in large cities)</a:t>
            </a:r>
          </a:p>
          <a:p>
            <a:pPr marL="342900" indent="-342900">
              <a:spcBef>
                <a:spcPts val="600"/>
              </a:spcBef>
              <a:spcAft>
                <a:spcPts val="600"/>
              </a:spcAft>
              <a:buFont typeface="Arial" panose="020B0604020202020204" pitchFamily="34" charset="0"/>
              <a:buChar char="•"/>
            </a:pPr>
            <a:r>
              <a:rPr lang="en-GB" sz="2400" dirty="0"/>
              <a:t>However, the majority of people had lived within walking distance of their work (remember the ‘knocker upper’)</a:t>
            </a:r>
          </a:p>
          <a:p>
            <a:pPr marL="342900" indent="-342900">
              <a:spcBef>
                <a:spcPts val="600"/>
              </a:spcBef>
              <a:spcAft>
                <a:spcPts val="600"/>
              </a:spcAft>
              <a:buFont typeface="Arial" panose="020B0604020202020204" pitchFamily="34" charset="0"/>
              <a:buChar char="•"/>
            </a:pPr>
            <a:r>
              <a:rPr lang="en-GB" sz="2400" dirty="0"/>
              <a:t>With the growth of suburbs and a middle class with more disposable income the practice of ‘commuting’ became more common</a:t>
            </a:r>
          </a:p>
          <a:p>
            <a:pPr marL="342900" indent="-342900">
              <a:spcBef>
                <a:spcPts val="600"/>
              </a:spcBef>
              <a:spcAft>
                <a:spcPts val="600"/>
              </a:spcAft>
              <a:buFont typeface="Arial" panose="020B0604020202020204" pitchFamily="34" charset="0"/>
              <a:buChar char="•"/>
            </a:pPr>
            <a:r>
              <a:rPr lang="en-GB" sz="2400" dirty="0"/>
              <a:t>Initially using buses, trams and railways but increasingly using their own cars (produced in ‘</a:t>
            </a:r>
            <a:r>
              <a:rPr lang="en-GB" sz="2400" dirty="0" err="1"/>
              <a:t>Fordist</a:t>
            </a:r>
            <a:r>
              <a:rPr lang="en-GB" sz="2400" dirty="0"/>
              <a:t>’ style factories) </a:t>
            </a:r>
          </a:p>
        </p:txBody>
      </p:sp>
      <p:pic>
        <p:nvPicPr>
          <p:cNvPr id="8" name="Picture 7">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5801" y="5722810"/>
            <a:ext cx="926833" cy="926833"/>
          </a:xfrm>
          <a:prstGeom prst="rect">
            <a:avLst/>
          </a:prstGeom>
        </p:spPr>
      </p:pic>
      <p:sp>
        <p:nvSpPr>
          <p:cNvPr id="9" name="TextBox 8"/>
          <p:cNvSpPr txBox="1"/>
          <p:nvPr/>
        </p:nvSpPr>
        <p:spPr>
          <a:xfrm>
            <a:off x="5303912" y="5949280"/>
            <a:ext cx="4032448" cy="369332"/>
          </a:xfrm>
          <a:prstGeom prst="rect">
            <a:avLst/>
          </a:prstGeom>
          <a:noFill/>
        </p:spPr>
        <p:txBody>
          <a:bodyPr wrap="square" rtlCol="0">
            <a:spAutoFit/>
          </a:bodyPr>
          <a:lstStyle/>
          <a:p>
            <a:r>
              <a:rPr lang="en-GB" b="1" dirty="0"/>
              <a:t>ONS (2018) Travel to work methods</a:t>
            </a:r>
          </a:p>
        </p:txBody>
      </p:sp>
    </p:spTree>
    <p:extLst>
      <p:ext uri="{BB962C8B-B14F-4D97-AF65-F5344CB8AC3E}">
        <p14:creationId xmlns:p14="http://schemas.microsoft.com/office/powerpoint/2010/main" val="270947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build="p"/>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71257" y="1418580"/>
            <a:ext cx="11649486"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Both World War 1 and World War 2 made a massive impact on working practices</a:t>
            </a:r>
          </a:p>
          <a:p>
            <a:pPr marL="457200" indent="-457200">
              <a:spcBef>
                <a:spcPts val="600"/>
              </a:spcBef>
              <a:spcAft>
                <a:spcPts val="600"/>
              </a:spcAft>
              <a:buFont typeface="Arial" panose="020B0604020202020204" pitchFamily="34" charset="0"/>
              <a:buChar char="•"/>
            </a:pPr>
            <a:r>
              <a:rPr lang="en-GB" sz="2600" dirty="0"/>
              <a:t>They accelerated the development of mass production as Governments needed to produce vehicles, weapons uniforms etc., as quickly and cheaply as possible</a:t>
            </a:r>
          </a:p>
          <a:p>
            <a:pPr marL="457200" indent="-457200">
              <a:spcBef>
                <a:spcPts val="600"/>
              </a:spcBef>
              <a:spcAft>
                <a:spcPts val="600"/>
              </a:spcAft>
              <a:buFont typeface="Arial" panose="020B0604020202020204" pitchFamily="34" charset="0"/>
              <a:buChar char="•"/>
            </a:pPr>
            <a:r>
              <a:rPr lang="en-GB" sz="2600" dirty="0"/>
              <a:t>Both conflicts also meant that much more effort was put into research and development</a:t>
            </a:r>
          </a:p>
          <a:p>
            <a:pPr marL="457200" indent="-457200">
              <a:spcBef>
                <a:spcPts val="600"/>
              </a:spcBef>
              <a:spcAft>
                <a:spcPts val="600"/>
              </a:spcAft>
              <a:buFont typeface="Arial" panose="020B0604020202020204" pitchFamily="34" charset="0"/>
              <a:buChar char="•"/>
            </a:pPr>
            <a:r>
              <a:rPr lang="en-GB" sz="2600" dirty="0"/>
              <a:t>After each war, factories that had been producing armaments and equipment could convert to producing  other products</a:t>
            </a:r>
          </a:p>
          <a:p>
            <a:pPr marL="457200" indent="-457200">
              <a:spcBef>
                <a:spcPts val="600"/>
              </a:spcBef>
              <a:spcAft>
                <a:spcPts val="600"/>
              </a:spcAft>
              <a:buFont typeface="Arial" panose="020B0604020202020204" pitchFamily="34" charset="0"/>
              <a:buChar char="•"/>
            </a:pPr>
            <a:r>
              <a:rPr lang="en-GB" sz="2600" dirty="0"/>
              <a:t>For example, factories that had produced tanks could move on to produce agricultural and construction machinery</a:t>
            </a:r>
          </a:p>
        </p:txBody>
      </p:sp>
      <p:sp>
        <p:nvSpPr>
          <p:cNvPr id="2" name="TextBox 1"/>
          <p:cNvSpPr txBox="1"/>
          <p:nvPr/>
        </p:nvSpPr>
        <p:spPr>
          <a:xfrm>
            <a:off x="263352" y="767906"/>
            <a:ext cx="8352928" cy="461665"/>
          </a:xfrm>
          <a:prstGeom prst="rect">
            <a:avLst/>
          </a:prstGeom>
          <a:noFill/>
        </p:spPr>
        <p:txBody>
          <a:bodyPr wrap="square" rtlCol="0">
            <a:spAutoFit/>
          </a:bodyPr>
          <a:lstStyle/>
          <a:p>
            <a:r>
              <a:rPr lang="en-GB" sz="2400" b="1" dirty="0"/>
              <a:t>The Twentieth Century – The impact of the two World Wars</a:t>
            </a:r>
          </a:p>
        </p:txBody>
      </p:sp>
      <p:sp>
        <p:nvSpPr>
          <p:cNvPr id="4" name="TextBox 3"/>
          <p:cNvSpPr txBox="1"/>
          <p:nvPr/>
        </p:nvSpPr>
        <p:spPr>
          <a:xfrm>
            <a:off x="5447928" y="6309320"/>
            <a:ext cx="4968552" cy="369332"/>
          </a:xfrm>
          <a:prstGeom prst="rect">
            <a:avLst/>
          </a:prstGeom>
          <a:noFill/>
        </p:spPr>
        <p:txBody>
          <a:bodyPr wrap="square" rtlCol="0">
            <a:spAutoFit/>
          </a:bodyPr>
          <a:lstStyle/>
          <a:p>
            <a:r>
              <a:rPr lang="en-GB" dirty="0"/>
              <a:t>See for example Anderson, N., &amp; </a:t>
            </a:r>
            <a:r>
              <a:rPr lang="en-GB" dirty="0" err="1"/>
              <a:t>Rogg</a:t>
            </a:r>
            <a:r>
              <a:rPr lang="en-GB" dirty="0"/>
              <a:t>, N. (1942</a:t>
            </a:r>
          </a:p>
        </p:txBody>
      </p:sp>
    </p:spTree>
    <p:extLst>
      <p:ext uri="{BB962C8B-B14F-4D97-AF65-F5344CB8AC3E}">
        <p14:creationId xmlns:p14="http://schemas.microsoft.com/office/powerpoint/2010/main" val="383331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268761"/>
            <a:ext cx="11649486" cy="470898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The two World Wars also had a massive impact on the role of women in the work-force</a:t>
            </a:r>
          </a:p>
          <a:p>
            <a:pPr marL="457200" indent="-457200">
              <a:spcBef>
                <a:spcPts val="600"/>
              </a:spcBef>
              <a:spcAft>
                <a:spcPts val="600"/>
              </a:spcAft>
              <a:buFont typeface="Arial" panose="020B0604020202020204" pitchFamily="34" charset="0"/>
              <a:buChar char="•"/>
            </a:pPr>
            <a:r>
              <a:rPr lang="en-GB" sz="2600" dirty="0"/>
              <a:t>During the conflict they replaced men who had been conscripted into the armed forces</a:t>
            </a:r>
          </a:p>
          <a:p>
            <a:pPr marL="457200" indent="-457200">
              <a:spcBef>
                <a:spcPts val="600"/>
              </a:spcBef>
              <a:spcAft>
                <a:spcPts val="600"/>
              </a:spcAft>
              <a:buFont typeface="Arial" panose="020B0604020202020204" pitchFamily="34" charset="0"/>
              <a:buChar char="•"/>
            </a:pPr>
            <a:r>
              <a:rPr lang="en-GB" sz="2600" dirty="0"/>
              <a:t>This meant that women were doing work that previously had not been seen as suitable for women (see following slide)</a:t>
            </a:r>
          </a:p>
          <a:p>
            <a:pPr marL="457200" indent="-457200">
              <a:spcBef>
                <a:spcPts val="600"/>
              </a:spcBef>
              <a:spcAft>
                <a:spcPts val="600"/>
              </a:spcAft>
              <a:buFont typeface="Arial" panose="020B0604020202020204" pitchFamily="34" charset="0"/>
              <a:buChar char="•"/>
            </a:pPr>
            <a:r>
              <a:rPr lang="en-GB" sz="2600" dirty="0"/>
              <a:t>In WWII in particular women were also recruited into roles within the armed forces (although not combat roles)</a:t>
            </a:r>
          </a:p>
          <a:p>
            <a:pPr marL="457200" indent="-457200">
              <a:spcBef>
                <a:spcPts val="600"/>
              </a:spcBef>
              <a:spcAft>
                <a:spcPts val="600"/>
              </a:spcAft>
              <a:buFont typeface="Arial" panose="020B0604020202020204" pitchFamily="34" charset="0"/>
              <a:buChar char="•"/>
            </a:pPr>
            <a:r>
              <a:rPr lang="en-GB" sz="2600" dirty="0"/>
              <a:t>The number of fatalities and casualties in the armed forces meant that women continued in traditionally males roles after the wars</a:t>
            </a:r>
          </a:p>
        </p:txBody>
      </p:sp>
      <p:sp>
        <p:nvSpPr>
          <p:cNvPr id="2" name="TextBox 1"/>
          <p:cNvSpPr txBox="1"/>
          <p:nvPr/>
        </p:nvSpPr>
        <p:spPr>
          <a:xfrm>
            <a:off x="191344" y="726369"/>
            <a:ext cx="8352928" cy="461665"/>
          </a:xfrm>
          <a:prstGeom prst="rect">
            <a:avLst/>
          </a:prstGeom>
          <a:noFill/>
        </p:spPr>
        <p:txBody>
          <a:bodyPr wrap="square" rtlCol="0">
            <a:spAutoFit/>
          </a:bodyPr>
          <a:lstStyle/>
          <a:p>
            <a:r>
              <a:rPr lang="en-GB" sz="2400" b="1" dirty="0"/>
              <a:t>The Twentieth Century – The impact of the two World Wars</a:t>
            </a:r>
          </a:p>
        </p:txBody>
      </p:sp>
      <p:sp>
        <p:nvSpPr>
          <p:cNvPr id="4" name="TextBox 3"/>
          <p:cNvSpPr txBox="1"/>
          <p:nvPr/>
        </p:nvSpPr>
        <p:spPr>
          <a:xfrm>
            <a:off x="5447928" y="6309320"/>
            <a:ext cx="4968552" cy="369332"/>
          </a:xfrm>
          <a:prstGeom prst="rect">
            <a:avLst/>
          </a:prstGeom>
          <a:noFill/>
        </p:spPr>
        <p:txBody>
          <a:bodyPr wrap="square" rtlCol="0">
            <a:spAutoFit/>
          </a:bodyPr>
          <a:lstStyle/>
          <a:p>
            <a:r>
              <a:rPr lang="en-GB" dirty="0"/>
              <a:t>See for example Gales, K., &amp; Marks, P. (1974). </a:t>
            </a:r>
          </a:p>
        </p:txBody>
      </p:sp>
    </p:spTree>
    <p:extLst>
      <p:ext uri="{BB962C8B-B14F-4D97-AF65-F5344CB8AC3E}">
        <p14:creationId xmlns:p14="http://schemas.microsoft.com/office/powerpoint/2010/main" val="354010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1631504" y="764705"/>
            <a:ext cx="8352928" cy="461665"/>
          </a:xfrm>
          <a:prstGeom prst="rect">
            <a:avLst/>
          </a:prstGeom>
          <a:noFill/>
        </p:spPr>
        <p:txBody>
          <a:bodyPr wrap="square" rtlCol="0">
            <a:spAutoFit/>
          </a:bodyPr>
          <a:lstStyle/>
          <a:p>
            <a:r>
              <a:rPr lang="en-GB" sz="2400" b="1" dirty="0"/>
              <a:t>The Twentieth Century – The growth of the middle classes</a:t>
            </a:r>
          </a:p>
        </p:txBody>
      </p:sp>
      <p:sp>
        <p:nvSpPr>
          <p:cNvPr id="7" name="TextBox 6"/>
          <p:cNvSpPr txBox="1"/>
          <p:nvPr/>
        </p:nvSpPr>
        <p:spPr>
          <a:xfrm>
            <a:off x="2027548" y="2276872"/>
            <a:ext cx="7560840" cy="1569660"/>
          </a:xfrm>
          <a:prstGeom prst="rect">
            <a:avLst/>
          </a:prstGeom>
          <a:noFill/>
        </p:spPr>
        <p:txBody>
          <a:bodyPr wrap="square" rtlCol="0">
            <a:spAutoFit/>
          </a:bodyPr>
          <a:lstStyle/>
          <a:p>
            <a:pPr algn="ctr"/>
            <a:r>
              <a:rPr lang="en-GB" sz="3200" i="1" dirty="0"/>
              <a:t>What types of work do you think were opened up to women as a result of the two World Wars? </a:t>
            </a:r>
          </a:p>
        </p:txBody>
      </p:sp>
      <p:pic>
        <p:nvPicPr>
          <p:cNvPr id="5" name="Picture 4" descr="A yellow and red question mark&#10;&#10;Description automatically generated">
            <a:extLst>
              <a:ext uri="{FF2B5EF4-FFF2-40B4-BE49-F238E27FC236}">
                <a16:creationId xmlns:a16="http://schemas.microsoft.com/office/drawing/2014/main" id="{06D22580-B450-2AAB-7F9B-B86210AB80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3872" y="4112203"/>
            <a:ext cx="1569661" cy="1569661"/>
          </a:xfrm>
          <a:prstGeom prst="rect">
            <a:avLst/>
          </a:prstGeom>
        </p:spPr>
      </p:pic>
    </p:spTree>
    <p:extLst>
      <p:ext uri="{BB962C8B-B14F-4D97-AF65-F5344CB8AC3E}">
        <p14:creationId xmlns:p14="http://schemas.microsoft.com/office/powerpoint/2010/main" val="2018879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75521" y="260648"/>
            <a:ext cx="4738067" cy="3693454"/>
          </a:xfrm>
          <a:prstGeom prst="rect">
            <a:avLst/>
          </a:prstGeom>
        </p:spPr>
      </p:pic>
      <p:pic>
        <p:nvPicPr>
          <p:cNvPr id="3" name="Picture 2"/>
          <p:cNvPicPr>
            <a:picLocks noChangeAspect="1"/>
          </p:cNvPicPr>
          <p:nvPr/>
        </p:nvPicPr>
        <p:blipFill>
          <a:blip r:embed="rId3"/>
          <a:stretch>
            <a:fillRect/>
          </a:stretch>
        </p:blipFill>
        <p:spPr>
          <a:xfrm>
            <a:off x="3575720" y="620689"/>
            <a:ext cx="3022252" cy="4658609"/>
          </a:xfrm>
          <a:prstGeom prst="rect">
            <a:avLst/>
          </a:prstGeom>
        </p:spPr>
      </p:pic>
      <p:pic>
        <p:nvPicPr>
          <p:cNvPr id="4" name="Picture 3"/>
          <p:cNvPicPr>
            <a:picLocks noChangeAspect="1"/>
          </p:cNvPicPr>
          <p:nvPr/>
        </p:nvPicPr>
        <p:blipFill>
          <a:blip r:embed="rId4"/>
          <a:stretch>
            <a:fillRect/>
          </a:stretch>
        </p:blipFill>
        <p:spPr>
          <a:xfrm>
            <a:off x="4943872" y="1196752"/>
            <a:ext cx="2952328" cy="4693870"/>
          </a:xfrm>
          <a:prstGeom prst="rect">
            <a:avLst/>
          </a:prstGeom>
        </p:spPr>
      </p:pic>
      <p:pic>
        <p:nvPicPr>
          <p:cNvPr id="5" name="Picture 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045204" y="2780928"/>
            <a:ext cx="6403764" cy="3361556"/>
          </a:xfrm>
          <a:prstGeom prst="rect">
            <a:avLst/>
          </a:prstGeom>
        </p:spPr>
      </p:pic>
      <p:pic>
        <p:nvPicPr>
          <p:cNvPr id="6" name="Picture 5"/>
          <p:cNvPicPr>
            <a:picLocks noChangeAspect="1"/>
          </p:cNvPicPr>
          <p:nvPr/>
        </p:nvPicPr>
        <p:blipFill>
          <a:blip r:embed="rId6"/>
          <a:stretch>
            <a:fillRect/>
          </a:stretch>
        </p:blipFill>
        <p:spPr>
          <a:xfrm>
            <a:off x="5500688" y="2780928"/>
            <a:ext cx="4791025" cy="3756164"/>
          </a:xfrm>
          <a:prstGeom prst="rect">
            <a:avLst/>
          </a:prstGeom>
        </p:spPr>
      </p:pic>
    </p:spTree>
    <p:extLst>
      <p:ext uri="{BB962C8B-B14F-4D97-AF65-F5344CB8AC3E}">
        <p14:creationId xmlns:p14="http://schemas.microsoft.com/office/powerpoint/2010/main" val="267320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191344" y="650632"/>
            <a:ext cx="8352928" cy="461665"/>
          </a:xfrm>
          <a:prstGeom prst="rect">
            <a:avLst/>
          </a:prstGeom>
          <a:noFill/>
        </p:spPr>
        <p:txBody>
          <a:bodyPr wrap="square" rtlCol="0">
            <a:spAutoFit/>
          </a:bodyPr>
          <a:lstStyle/>
          <a:p>
            <a:r>
              <a:rPr lang="en-GB" sz="2400" b="1" dirty="0"/>
              <a:t>The Twentieth Century – The impact of the two World Wars</a:t>
            </a:r>
          </a:p>
        </p:txBody>
      </p:sp>
      <p:sp>
        <p:nvSpPr>
          <p:cNvPr id="4" name="TextBox 3"/>
          <p:cNvSpPr txBox="1"/>
          <p:nvPr/>
        </p:nvSpPr>
        <p:spPr>
          <a:xfrm>
            <a:off x="5447928" y="6309320"/>
            <a:ext cx="4968552" cy="369332"/>
          </a:xfrm>
          <a:prstGeom prst="rect">
            <a:avLst/>
          </a:prstGeom>
          <a:noFill/>
        </p:spPr>
        <p:txBody>
          <a:bodyPr wrap="square" rtlCol="0">
            <a:spAutoFit/>
          </a:bodyPr>
          <a:lstStyle/>
          <a:p>
            <a:pPr algn="r"/>
            <a:r>
              <a:rPr lang="en-GB" dirty="0"/>
              <a:t>Gales, K., &amp; Marks, P. (1974).</a:t>
            </a:r>
          </a:p>
        </p:txBody>
      </p:sp>
      <p:pic>
        <p:nvPicPr>
          <p:cNvPr id="6" name="Picture 5"/>
          <p:cNvPicPr>
            <a:picLocks noChangeAspect="1"/>
          </p:cNvPicPr>
          <p:nvPr/>
        </p:nvPicPr>
        <p:blipFill>
          <a:blip r:embed="rId2"/>
          <a:stretch>
            <a:fillRect/>
          </a:stretch>
        </p:blipFill>
        <p:spPr>
          <a:xfrm>
            <a:off x="1775521" y="1296707"/>
            <a:ext cx="8567479" cy="4578895"/>
          </a:xfrm>
          <a:prstGeom prst="rect">
            <a:avLst/>
          </a:prstGeom>
        </p:spPr>
      </p:pic>
      <p:sp>
        <p:nvSpPr>
          <p:cNvPr id="7" name="TextBox 6"/>
          <p:cNvSpPr txBox="1"/>
          <p:nvPr/>
        </p:nvSpPr>
        <p:spPr>
          <a:xfrm>
            <a:off x="3935760" y="5965107"/>
            <a:ext cx="3456384" cy="830997"/>
          </a:xfrm>
          <a:prstGeom prst="rect">
            <a:avLst/>
          </a:prstGeom>
          <a:noFill/>
        </p:spPr>
        <p:txBody>
          <a:bodyPr wrap="square" rtlCol="0">
            <a:spAutoFit/>
          </a:bodyPr>
          <a:lstStyle/>
          <a:p>
            <a:pPr algn="ctr"/>
            <a:r>
              <a:rPr lang="en-GB" sz="2400" b="1" i="1" dirty="0"/>
              <a:t>Why have the age ranges changed?</a:t>
            </a:r>
          </a:p>
        </p:txBody>
      </p:sp>
    </p:spTree>
    <p:extLst>
      <p:ext uri="{BB962C8B-B14F-4D97-AF65-F5344CB8AC3E}">
        <p14:creationId xmlns:p14="http://schemas.microsoft.com/office/powerpoint/2010/main" val="2610214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268761"/>
            <a:ext cx="11649486" cy="477053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This is a phenomenon that was recognised after WWII in studies such as those carries out by </a:t>
            </a:r>
            <a:r>
              <a:rPr lang="en-GB" sz="2400" dirty="0" err="1"/>
              <a:t>Goldthorpe</a:t>
            </a:r>
            <a:r>
              <a:rPr lang="en-GB" sz="2400" dirty="0"/>
              <a:t> &amp; Lockwood </a:t>
            </a:r>
            <a:r>
              <a:rPr lang="en-GB" sz="2400" i="1" dirty="0"/>
              <a:t>et al </a:t>
            </a:r>
            <a:r>
              <a:rPr lang="en-GB" sz="2400" dirty="0"/>
              <a:t>(1968)</a:t>
            </a:r>
          </a:p>
          <a:p>
            <a:pPr marL="457200" indent="-457200">
              <a:spcBef>
                <a:spcPts val="600"/>
              </a:spcBef>
              <a:spcAft>
                <a:spcPts val="600"/>
              </a:spcAft>
              <a:buFont typeface="Arial" panose="020B0604020202020204" pitchFamily="34" charset="0"/>
              <a:buChar char="•"/>
            </a:pPr>
            <a:r>
              <a:rPr lang="en-GB" sz="2400" dirty="0"/>
              <a:t>The increase in skilled manual labour meant that wages had increased and the working class now had more disposable income.</a:t>
            </a:r>
          </a:p>
          <a:p>
            <a:pPr marL="457200" indent="-457200">
              <a:spcBef>
                <a:spcPts val="600"/>
              </a:spcBef>
              <a:spcAft>
                <a:spcPts val="600"/>
              </a:spcAft>
              <a:buFont typeface="Arial" panose="020B0604020202020204" pitchFamily="34" charset="0"/>
              <a:buChar char="•"/>
            </a:pPr>
            <a:r>
              <a:rPr lang="en-GB" sz="2400" dirty="0"/>
              <a:t>It had been thought that this would mean that manual workers would begin to be assimilated into middle class values and culture (remember ECSO4002: Culture &amp; Identity last year?)</a:t>
            </a:r>
          </a:p>
          <a:p>
            <a:pPr marL="457200" indent="-457200">
              <a:spcBef>
                <a:spcPts val="600"/>
              </a:spcBef>
              <a:spcAft>
                <a:spcPts val="600"/>
              </a:spcAft>
              <a:buFont typeface="Arial" panose="020B0604020202020204" pitchFamily="34" charset="0"/>
              <a:buChar char="•"/>
            </a:pPr>
            <a:r>
              <a:rPr lang="en-GB" sz="2400" dirty="0"/>
              <a:t>This is known as ‘ebourgeoisement’ from Marx’ use of the term </a:t>
            </a:r>
            <a:r>
              <a:rPr lang="en-GB" sz="2400" dirty="0" err="1"/>
              <a:t>bougeoise</a:t>
            </a:r>
            <a:r>
              <a:rPr lang="en-GB" sz="2400" dirty="0"/>
              <a:t> to describe the middle classes</a:t>
            </a:r>
          </a:p>
          <a:p>
            <a:pPr marL="457200" indent="-457200">
              <a:spcBef>
                <a:spcPts val="600"/>
              </a:spcBef>
              <a:spcAft>
                <a:spcPts val="600"/>
              </a:spcAft>
              <a:buFont typeface="Arial" panose="020B0604020202020204" pitchFamily="34" charset="0"/>
              <a:buChar char="•"/>
            </a:pPr>
            <a:r>
              <a:rPr lang="en-GB" sz="2400" dirty="0"/>
              <a:t>The original study, in Luton, looked at workers in Vauxhall Motors, </a:t>
            </a:r>
            <a:r>
              <a:rPr lang="en-GB" sz="2400" dirty="0" err="1"/>
              <a:t>Skefco</a:t>
            </a:r>
            <a:r>
              <a:rPr lang="en-GB" sz="2400" dirty="0"/>
              <a:t> Engineering and La Porte Chemicals.</a:t>
            </a:r>
          </a:p>
        </p:txBody>
      </p:sp>
      <p:sp>
        <p:nvSpPr>
          <p:cNvPr id="2" name="TextBox 1"/>
          <p:cNvSpPr txBox="1"/>
          <p:nvPr/>
        </p:nvSpPr>
        <p:spPr>
          <a:xfrm>
            <a:off x="191344" y="740891"/>
            <a:ext cx="8352928" cy="461665"/>
          </a:xfrm>
          <a:prstGeom prst="rect">
            <a:avLst/>
          </a:prstGeom>
          <a:noFill/>
        </p:spPr>
        <p:txBody>
          <a:bodyPr wrap="square" rtlCol="0">
            <a:spAutoFit/>
          </a:bodyPr>
          <a:lstStyle/>
          <a:p>
            <a:r>
              <a:rPr lang="en-GB" sz="2400" b="1" dirty="0"/>
              <a:t>The Twentieth Century – The affluent working class</a:t>
            </a:r>
          </a:p>
        </p:txBody>
      </p:sp>
      <p:sp>
        <p:nvSpPr>
          <p:cNvPr id="4" name="TextBox 3"/>
          <p:cNvSpPr txBox="1"/>
          <p:nvPr/>
        </p:nvSpPr>
        <p:spPr>
          <a:xfrm>
            <a:off x="5447928" y="6309320"/>
            <a:ext cx="4968552" cy="369332"/>
          </a:xfrm>
          <a:prstGeom prst="rect">
            <a:avLst/>
          </a:prstGeom>
          <a:noFill/>
        </p:spPr>
        <p:txBody>
          <a:bodyPr wrap="square" rtlCol="0">
            <a:spAutoFit/>
          </a:bodyPr>
          <a:lstStyle/>
          <a:p>
            <a:pPr algn="r"/>
            <a:r>
              <a:rPr lang="en-GB" dirty="0"/>
              <a:t>See for example Day, M. (2020) </a:t>
            </a:r>
          </a:p>
        </p:txBody>
      </p:sp>
    </p:spTree>
    <p:extLst>
      <p:ext uri="{BB962C8B-B14F-4D97-AF65-F5344CB8AC3E}">
        <p14:creationId xmlns:p14="http://schemas.microsoft.com/office/powerpoint/2010/main" val="353119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479376" y="1470184"/>
            <a:ext cx="11361454" cy="403187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What the original study, and others, found was that far from moving towards middle class values and culture there was still a very strong working class identity</a:t>
            </a:r>
          </a:p>
          <a:p>
            <a:pPr marL="457200" indent="-457200">
              <a:spcBef>
                <a:spcPts val="600"/>
              </a:spcBef>
              <a:spcAft>
                <a:spcPts val="600"/>
              </a:spcAft>
              <a:buFont typeface="Arial" panose="020B0604020202020204" pitchFamily="34" charset="0"/>
              <a:buChar char="•"/>
            </a:pPr>
            <a:r>
              <a:rPr lang="en-GB" sz="2400" dirty="0"/>
              <a:t>There was less ‘communal’ activity and a growth of individualism and aspiration to better oneself</a:t>
            </a:r>
          </a:p>
          <a:p>
            <a:pPr marL="457200" indent="-457200">
              <a:spcBef>
                <a:spcPts val="600"/>
              </a:spcBef>
              <a:spcAft>
                <a:spcPts val="600"/>
              </a:spcAft>
              <a:buFont typeface="Arial" panose="020B0604020202020204" pitchFamily="34" charset="0"/>
              <a:buChar char="•"/>
            </a:pPr>
            <a:r>
              <a:rPr lang="en-GB" sz="2400" dirty="0"/>
              <a:t>The affluent workers wanted better houses, cars and luxury goods (e.g. televisions)</a:t>
            </a:r>
          </a:p>
          <a:p>
            <a:pPr marL="457200" indent="-457200">
              <a:spcBef>
                <a:spcPts val="600"/>
              </a:spcBef>
              <a:spcAft>
                <a:spcPts val="600"/>
              </a:spcAft>
              <a:buFont typeface="Arial" panose="020B0604020202020204" pitchFamily="34" charset="0"/>
              <a:buChar char="•"/>
            </a:pPr>
            <a:r>
              <a:rPr lang="en-GB" sz="2400" dirty="0"/>
              <a:t>But they still kept many of the values and cultural interests of previous working class generations</a:t>
            </a:r>
          </a:p>
          <a:p>
            <a:pPr marL="457200" indent="-457200">
              <a:spcBef>
                <a:spcPts val="600"/>
              </a:spcBef>
              <a:spcAft>
                <a:spcPts val="600"/>
              </a:spcAft>
              <a:buFont typeface="Arial" panose="020B0604020202020204" pitchFamily="34" charset="0"/>
              <a:buChar char="•"/>
            </a:pPr>
            <a:r>
              <a:rPr lang="en-GB" sz="2400" dirty="0"/>
              <a:t>However, it was this group of workers (the C2 group*) who were successfully recruited as voters by Margaret Thatcher in the late 1970s and early 1980s</a:t>
            </a:r>
          </a:p>
        </p:txBody>
      </p:sp>
      <p:sp>
        <p:nvSpPr>
          <p:cNvPr id="2" name="TextBox 1"/>
          <p:cNvSpPr txBox="1"/>
          <p:nvPr/>
        </p:nvSpPr>
        <p:spPr>
          <a:xfrm>
            <a:off x="263352" y="720212"/>
            <a:ext cx="8352928" cy="461665"/>
          </a:xfrm>
          <a:prstGeom prst="rect">
            <a:avLst/>
          </a:prstGeom>
          <a:noFill/>
        </p:spPr>
        <p:txBody>
          <a:bodyPr wrap="square" rtlCol="0">
            <a:spAutoFit/>
          </a:bodyPr>
          <a:lstStyle/>
          <a:p>
            <a:r>
              <a:rPr lang="en-GB" sz="2400" b="1" dirty="0"/>
              <a:t>The Twentieth Century – The affluent working class</a:t>
            </a:r>
          </a:p>
        </p:txBody>
      </p:sp>
      <p:sp>
        <p:nvSpPr>
          <p:cNvPr id="4" name="TextBox 3"/>
          <p:cNvSpPr txBox="1"/>
          <p:nvPr/>
        </p:nvSpPr>
        <p:spPr>
          <a:xfrm>
            <a:off x="5447928" y="6179928"/>
            <a:ext cx="4968552" cy="369332"/>
          </a:xfrm>
          <a:prstGeom prst="rect">
            <a:avLst/>
          </a:prstGeom>
          <a:noFill/>
        </p:spPr>
        <p:txBody>
          <a:bodyPr wrap="square" rtlCol="0">
            <a:spAutoFit/>
          </a:bodyPr>
          <a:lstStyle/>
          <a:p>
            <a:pPr algn="r"/>
            <a:r>
              <a:rPr lang="en-GB" dirty="0"/>
              <a:t>See for example Day, M. (2020) </a:t>
            </a:r>
          </a:p>
        </p:txBody>
      </p:sp>
    </p:spTree>
    <p:extLst>
      <p:ext uri="{BB962C8B-B14F-4D97-AF65-F5344CB8AC3E}">
        <p14:creationId xmlns:p14="http://schemas.microsoft.com/office/powerpoint/2010/main" val="40407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Study Skills digression</a:t>
            </a:r>
          </a:p>
        </p:txBody>
      </p:sp>
      <p:sp>
        <p:nvSpPr>
          <p:cNvPr id="5" name="TextBox 4"/>
          <p:cNvSpPr txBox="1"/>
          <p:nvPr/>
        </p:nvSpPr>
        <p:spPr>
          <a:xfrm>
            <a:off x="299864" y="1470184"/>
            <a:ext cx="11720478" cy="89255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On the previous slide, we came across the term ‘C2 group’ for the skilled  ‘affluent’ working class? </a:t>
            </a:r>
          </a:p>
        </p:txBody>
      </p:sp>
      <p:sp>
        <p:nvSpPr>
          <p:cNvPr id="2" name="TextBox 1"/>
          <p:cNvSpPr txBox="1"/>
          <p:nvPr/>
        </p:nvSpPr>
        <p:spPr>
          <a:xfrm>
            <a:off x="299864" y="844342"/>
            <a:ext cx="8748464" cy="461665"/>
          </a:xfrm>
          <a:prstGeom prst="rect">
            <a:avLst/>
          </a:prstGeom>
          <a:noFill/>
        </p:spPr>
        <p:txBody>
          <a:bodyPr wrap="square" rtlCol="0">
            <a:spAutoFit/>
          </a:bodyPr>
          <a:lstStyle/>
          <a:p>
            <a:r>
              <a:rPr lang="en-GB" sz="2400" b="1" dirty="0"/>
              <a:t>How do we measure class, social stratification and ‘social grade’?</a:t>
            </a:r>
          </a:p>
        </p:txBody>
      </p:sp>
      <p:sp>
        <p:nvSpPr>
          <p:cNvPr id="8" name="TextBox 7"/>
          <p:cNvSpPr txBox="1"/>
          <p:nvPr/>
        </p:nvSpPr>
        <p:spPr>
          <a:xfrm>
            <a:off x="2233228" y="3068960"/>
            <a:ext cx="7560840" cy="1077218"/>
          </a:xfrm>
          <a:prstGeom prst="rect">
            <a:avLst/>
          </a:prstGeom>
          <a:noFill/>
        </p:spPr>
        <p:txBody>
          <a:bodyPr wrap="square" rtlCol="0">
            <a:spAutoFit/>
          </a:bodyPr>
          <a:lstStyle/>
          <a:p>
            <a:pPr algn="ctr"/>
            <a:r>
              <a:rPr lang="en-GB" sz="3200" i="1" dirty="0"/>
              <a:t>Do you know where this classification comes from? </a:t>
            </a:r>
          </a:p>
        </p:txBody>
      </p:sp>
      <p:pic>
        <p:nvPicPr>
          <p:cNvPr id="9" name="Picture 8" descr="A yellow and red question mark&#10;&#10;Description automatically generated">
            <a:extLst>
              <a:ext uri="{FF2B5EF4-FFF2-40B4-BE49-F238E27FC236}">
                <a16:creationId xmlns:a16="http://schemas.microsoft.com/office/drawing/2014/main" id="{25735879-4D12-595A-7020-7C1AE8E527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5823" y="4599991"/>
            <a:ext cx="1575649" cy="1575649"/>
          </a:xfrm>
          <a:prstGeom prst="rect">
            <a:avLst/>
          </a:prstGeom>
        </p:spPr>
      </p:pic>
    </p:spTree>
    <p:extLst>
      <p:ext uri="{BB962C8B-B14F-4D97-AF65-F5344CB8AC3E}">
        <p14:creationId xmlns:p14="http://schemas.microsoft.com/office/powerpoint/2010/main" val="3119728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Study Skills digression</a:t>
            </a:r>
          </a:p>
        </p:txBody>
      </p:sp>
      <p:sp>
        <p:nvSpPr>
          <p:cNvPr id="5" name="TextBox 4"/>
          <p:cNvSpPr txBox="1"/>
          <p:nvPr/>
        </p:nvSpPr>
        <p:spPr>
          <a:xfrm>
            <a:off x="335360" y="1470183"/>
            <a:ext cx="11377264" cy="350865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 ‘social grade’ classification C2 forms part of the </a:t>
            </a:r>
            <a:r>
              <a:rPr lang="en-GB" sz="2400" b="1" dirty="0"/>
              <a:t>National Readership Survey(NRS) </a:t>
            </a:r>
            <a:r>
              <a:rPr lang="en-GB" sz="2400" dirty="0"/>
              <a:t>grading of social status by occupation.</a:t>
            </a:r>
          </a:p>
          <a:p>
            <a:pPr marL="457200" indent="-457200">
              <a:spcBef>
                <a:spcPts val="600"/>
              </a:spcBef>
              <a:spcAft>
                <a:spcPts val="600"/>
              </a:spcAft>
              <a:buFont typeface="Arial" panose="020B0604020202020204" pitchFamily="34" charset="0"/>
              <a:buChar char="•"/>
            </a:pPr>
            <a:r>
              <a:rPr lang="en-GB" sz="2400" dirty="0"/>
              <a:t>It is used by the marketing and market research industries to target advertising and research activities</a:t>
            </a:r>
          </a:p>
          <a:p>
            <a:pPr marL="457200" indent="-457200">
              <a:spcBef>
                <a:spcPts val="600"/>
              </a:spcBef>
              <a:spcAft>
                <a:spcPts val="600"/>
              </a:spcAft>
              <a:buFont typeface="Arial" panose="020B0604020202020204" pitchFamily="34" charset="0"/>
              <a:buChar char="•"/>
            </a:pPr>
            <a:r>
              <a:rPr lang="en-GB" sz="2400" dirty="0"/>
              <a:t>Classification is not only by income but also takes into account the number and levels of qualifications held by people in that ‘social grade’ among other factors.</a:t>
            </a:r>
          </a:p>
          <a:p>
            <a:pPr marL="457200" indent="-457200">
              <a:spcBef>
                <a:spcPts val="600"/>
              </a:spcBef>
              <a:spcAft>
                <a:spcPts val="600"/>
              </a:spcAft>
              <a:buFont typeface="Arial" panose="020B0604020202020204" pitchFamily="34" charset="0"/>
              <a:buChar char="•"/>
            </a:pPr>
            <a:r>
              <a:rPr lang="en-GB" sz="2400" dirty="0"/>
              <a:t>However, there is a ‘strong correlation between income and social class’. (National Readership Survey, No Date)</a:t>
            </a:r>
          </a:p>
        </p:txBody>
      </p:sp>
      <p:sp>
        <p:nvSpPr>
          <p:cNvPr id="2" name="TextBox 1"/>
          <p:cNvSpPr txBox="1"/>
          <p:nvPr/>
        </p:nvSpPr>
        <p:spPr>
          <a:xfrm>
            <a:off x="191344" y="836712"/>
            <a:ext cx="8352928" cy="461665"/>
          </a:xfrm>
          <a:prstGeom prst="rect">
            <a:avLst/>
          </a:prstGeom>
          <a:noFill/>
        </p:spPr>
        <p:txBody>
          <a:bodyPr wrap="square" rtlCol="0">
            <a:spAutoFit/>
          </a:bodyPr>
          <a:lstStyle/>
          <a:p>
            <a:r>
              <a:rPr lang="en-GB" sz="2400" b="1" dirty="0"/>
              <a:t>How do we measure class and ‘social grade’?</a:t>
            </a:r>
          </a:p>
        </p:txBody>
      </p:sp>
      <p:pic>
        <p:nvPicPr>
          <p:cNvPr id="4" name="Picture 3">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4207" y="4797153"/>
            <a:ext cx="1358881" cy="1358881"/>
          </a:xfrm>
          <a:prstGeom prst="rect">
            <a:avLst/>
          </a:prstGeom>
        </p:spPr>
      </p:pic>
      <p:sp>
        <p:nvSpPr>
          <p:cNvPr id="9" name="TextBox 8"/>
          <p:cNvSpPr txBox="1"/>
          <p:nvPr/>
        </p:nvSpPr>
        <p:spPr>
          <a:xfrm>
            <a:off x="4033427" y="6220570"/>
            <a:ext cx="3960440" cy="369332"/>
          </a:xfrm>
          <a:prstGeom prst="rect">
            <a:avLst/>
          </a:prstGeom>
          <a:noFill/>
        </p:spPr>
        <p:txBody>
          <a:bodyPr wrap="square" rtlCol="0">
            <a:spAutoFit/>
          </a:bodyPr>
          <a:lstStyle/>
          <a:p>
            <a:pPr algn="ctr"/>
            <a:r>
              <a:rPr lang="en-GB" b="1" dirty="0"/>
              <a:t>National Readership Survey</a:t>
            </a:r>
          </a:p>
        </p:txBody>
      </p:sp>
    </p:spTree>
    <p:extLst>
      <p:ext uri="{BB962C8B-B14F-4D97-AF65-F5344CB8AC3E}">
        <p14:creationId xmlns:p14="http://schemas.microsoft.com/office/powerpoint/2010/main" val="106332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Study Skills digression</a:t>
            </a:r>
          </a:p>
        </p:txBody>
      </p:sp>
      <p:sp>
        <p:nvSpPr>
          <p:cNvPr id="5" name="TextBox 4"/>
          <p:cNvSpPr txBox="1"/>
          <p:nvPr/>
        </p:nvSpPr>
        <p:spPr>
          <a:xfrm>
            <a:off x="263352" y="1470183"/>
            <a:ext cx="11793502" cy="120032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Although this classification is also used in social science research, as well as advertising and marketing there is another form of classification that should also be considered by students of social science</a:t>
            </a:r>
          </a:p>
        </p:txBody>
      </p:sp>
      <p:sp>
        <p:nvSpPr>
          <p:cNvPr id="2" name="TextBox 1"/>
          <p:cNvSpPr txBox="1"/>
          <p:nvPr/>
        </p:nvSpPr>
        <p:spPr>
          <a:xfrm>
            <a:off x="191344" y="855275"/>
            <a:ext cx="8352928" cy="461665"/>
          </a:xfrm>
          <a:prstGeom prst="rect">
            <a:avLst/>
          </a:prstGeom>
          <a:noFill/>
        </p:spPr>
        <p:txBody>
          <a:bodyPr wrap="square" rtlCol="0">
            <a:spAutoFit/>
          </a:bodyPr>
          <a:lstStyle/>
          <a:p>
            <a:r>
              <a:rPr lang="en-GB" sz="2400" b="1" dirty="0"/>
              <a:t>How do we measure class and ‘social grade’?</a:t>
            </a:r>
          </a:p>
        </p:txBody>
      </p:sp>
      <p:pic>
        <p:nvPicPr>
          <p:cNvPr id="4" name="Picture 3">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4207" y="4946161"/>
            <a:ext cx="1358881" cy="1358881"/>
          </a:xfrm>
          <a:prstGeom prst="rect">
            <a:avLst/>
          </a:prstGeom>
        </p:spPr>
      </p:pic>
      <p:sp>
        <p:nvSpPr>
          <p:cNvPr id="9" name="TextBox 8"/>
          <p:cNvSpPr txBox="1"/>
          <p:nvPr/>
        </p:nvSpPr>
        <p:spPr>
          <a:xfrm>
            <a:off x="4033427" y="6220571"/>
            <a:ext cx="3960440" cy="646331"/>
          </a:xfrm>
          <a:prstGeom prst="rect">
            <a:avLst/>
          </a:prstGeom>
          <a:noFill/>
        </p:spPr>
        <p:txBody>
          <a:bodyPr wrap="square" rtlCol="0">
            <a:spAutoFit/>
          </a:bodyPr>
          <a:lstStyle/>
          <a:p>
            <a:pPr algn="ctr"/>
            <a:r>
              <a:rPr lang="en-GB" b="1" dirty="0"/>
              <a:t>National Statistics Socio-economic classification (NS-SEC)</a:t>
            </a:r>
          </a:p>
        </p:txBody>
      </p:sp>
      <p:sp>
        <p:nvSpPr>
          <p:cNvPr id="10" name="TextBox 9"/>
          <p:cNvSpPr txBox="1"/>
          <p:nvPr/>
        </p:nvSpPr>
        <p:spPr>
          <a:xfrm>
            <a:off x="2233227" y="2917512"/>
            <a:ext cx="7560840" cy="584775"/>
          </a:xfrm>
          <a:prstGeom prst="rect">
            <a:avLst/>
          </a:prstGeom>
          <a:noFill/>
        </p:spPr>
        <p:txBody>
          <a:bodyPr wrap="square" rtlCol="0">
            <a:spAutoFit/>
          </a:bodyPr>
          <a:lstStyle/>
          <a:p>
            <a:pPr algn="ctr"/>
            <a:r>
              <a:rPr lang="en-GB" sz="3200" i="1" dirty="0"/>
              <a:t>What source do you think this might be? </a:t>
            </a:r>
          </a:p>
        </p:txBody>
      </p:sp>
      <p:pic>
        <p:nvPicPr>
          <p:cNvPr id="11" name="Picture 10" descr="A yellow and red question mark&#10;&#10;Description automatically generated">
            <a:extLst>
              <a:ext uri="{FF2B5EF4-FFF2-40B4-BE49-F238E27FC236}">
                <a16:creationId xmlns:a16="http://schemas.microsoft.com/office/drawing/2014/main" id="{2515E062-6BB8-3031-BB8E-771E33287A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79710" y="3575820"/>
            <a:ext cx="1267874" cy="1267874"/>
          </a:xfrm>
          <a:prstGeom prst="rect">
            <a:avLst/>
          </a:prstGeom>
        </p:spPr>
      </p:pic>
    </p:spTree>
    <p:extLst>
      <p:ext uri="{BB962C8B-B14F-4D97-AF65-F5344CB8AC3E}">
        <p14:creationId xmlns:p14="http://schemas.microsoft.com/office/powerpoint/2010/main" val="9674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Study Skills digression</a:t>
            </a:r>
          </a:p>
        </p:txBody>
      </p:sp>
      <p:sp>
        <p:nvSpPr>
          <p:cNvPr id="2" name="TextBox 1"/>
          <p:cNvSpPr txBox="1"/>
          <p:nvPr/>
        </p:nvSpPr>
        <p:spPr>
          <a:xfrm>
            <a:off x="-96688" y="649545"/>
            <a:ext cx="8352928" cy="461665"/>
          </a:xfrm>
          <a:prstGeom prst="rect">
            <a:avLst/>
          </a:prstGeom>
          <a:noFill/>
        </p:spPr>
        <p:txBody>
          <a:bodyPr wrap="square" rtlCol="0">
            <a:spAutoFit/>
          </a:bodyPr>
          <a:lstStyle/>
          <a:p>
            <a:r>
              <a:rPr lang="en-GB" sz="2400" b="1" dirty="0"/>
              <a:t>How do we measure class and ‘social grade’?</a:t>
            </a:r>
          </a:p>
        </p:txBody>
      </p:sp>
      <p:graphicFrame>
        <p:nvGraphicFramePr>
          <p:cNvPr id="6" name="Table 5"/>
          <p:cNvGraphicFramePr>
            <a:graphicFrameLocks noGrp="1"/>
          </p:cNvGraphicFramePr>
          <p:nvPr>
            <p:extLst>
              <p:ext uri="{D42A27DB-BD31-4B8C-83A1-F6EECF244321}">
                <p14:modId xmlns:p14="http://schemas.microsoft.com/office/powerpoint/2010/main" val="3797295342"/>
              </p:ext>
            </p:extLst>
          </p:nvPr>
        </p:nvGraphicFramePr>
        <p:xfrm>
          <a:off x="1808098" y="1268760"/>
          <a:ext cx="3888432" cy="4358640"/>
        </p:xfrm>
        <a:graphic>
          <a:graphicData uri="http://schemas.openxmlformats.org/drawingml/2006/table">
            <a:tbl>
              <a:tblPr firstRow="1" bandRow="1">
                <a:tableStyleId>{7DF18680-E054-41AD-8BC1-D1AEF772440D}</a:tableStyleId>
              </a:tblPr>
              <a:tblGrid>
                <a:gridCol w="534489">
                  <a:extLst>
                    <a:ext uri="{9D8B030D-6E8A-4147-A177-3AD203B41FA5}">
                      <a16:colId xmlns:a16="http://schemas.microsoft.com/office/drawing/2014/main" val="3596329363"/>
                    </a:ext>
                  </a:extLst>
                </a:gridCol>
                <a:gridCol w="3353943">
                  <a:extLst>
                    <a:ext uri="{9D8B030D-6E8A-4147-A177-3AD203B41FA5}">
                      <a16:colId xmlns:a16="http://schemas.microsoft.com/office/drawing/2014/main" val="4000546134"/>
                    </a:ext>
                  </a:extLst>
                </a:gridCol>
              </a:tblGrid>
              <a:tr h="370840">
                <a:tc gridSpan="2">
                  <a:txBody>
                    <a:bodyPr/>
                    <a:lstStyle/>
                    <a:p>
                      <a:pPr algn="ctr"/>
                      <a:r>
                        <a:rPr lang="en-GB" dirty="0">
                          <a:hlinkClick r:id="rId2"/>
                        </a:rPr>
                        <a:t>National Readership Survey classification</a:t>
                      </a:r>
                      <a:endParaRPr lang="en-GB" dirty="0">
                        <a:solidFill>
                          <a:schemeClr val="bg1"/>
                        </a:solidFill>
                      </a:endParaRPr>
                    </a:p>
                  </a:txBody>
                  <a:tcPr/>
                </a:tc>
                <a:tc hMerge="1">
                  <a:txBody>
                    <a:bodyPr/>
                    <a:lstStyle/>
                    <a:p>
                      <a:endParaRPr lang="en-GB"/>
                    </a:p>
                  </a:txBody>
                  <a:tcPr/>
                </a:tc>
                <a:extLst>
                  <a:ext uri="{0D108BD9-81ED-4DB2-BD59-A6C34878D82A}">
                    <a16:rowId xmlns:a16="http://schemas.microsoft.com/office/drawing/2014/main" val="724613937"/>
                  </a:ext>
                </a:extLst>
              </a:tr>
              <a:tr h="0">
                <a:tc>
                  <a:txBody>
                    <a:bodyPr/>
                    <a:lstStyle/>
                    <a:p>
                      <a:pPr algn="ctr"/>
                      <a:r>
                        <a:rPr lang="en-GB" sz="1600" dirty="0"/>
                        <a:t>A</a:t>
                      </a:r>
                    </a:p>
                  </a:txBody>
                  <a:tcPr/>
                </a:tc>
                <a:tc>
                  <a:txBody>
                    <a:bodyPr/>
                    <a:lstStyle/>
                    <a:p>
                      <a:r>
                        <a:rPr lang="en-GB" sz="1600" dirty="0"/>
                        <a:t>Higher managerial, administrative and professional</a:t>
                      </a:r>
                    </a:p>
                  </a:txBody>
                  <a:tcPr/>
                </a:tc>
                <a:extLst>
                  <a:ext uri="{0D108BD9-81ED-4DB2-BD59-A6C34878D82A}">
                    <a16:rowId xmlns:a16="http://schemas.microsoft.com/office/drawing/2014/main" val="1048846208"/>
                  </a:ext>
                </a:extLst>
              </a:tr>
              <a:tr h="242993">
                <a:tc>
                  <a:txBody>
                    <a:bodyPr/>
                    <a:lstStyle/>
                    <a:p>
                      <a:pPr algn="ctr"/>
                      <a:r>
                        <a:rPr lang="en-GB" sz="1600" dirty="0"/>
                        <a:t>B</a:t>
                      </a:r>
                    </a:p>
                  </a:txBody>
                  <a:tcPr/>
                </a:tc>
                <a:tc>
                  <a:txBody>
                    <a:bodyPr/>
                    <a:lstStyle/>
                    <a:p>
                      <a:r>
                        <a:rPr lang="en-GB" sz="1600" dirty="0"/>
                        <a:t>Intermediate managerial, administrative and professional</a:t>
                      </a:r>
                    </a:p>
                  </a:txBody>
                  <a:tcPr/>
                </a:tc>
                <a:extLst>
                  <a:ext uri="{0D108BD9-81ED-4DB2-BD59-A6C34878D82A}">
                    <a16:rowId xmlns:a16="http://schemas.microsoft.com/office/drawing/2014/main" val="1636445661"/>
                  </a:ext>
                </a:extLst>
              </a:tr>
              <a:tr h="181187">
                <a:tc>
                  <a:txBody>
                    <a:bodyPr/>
                    <a:lstStyle/>
                    <a:p>
                      <a:pPr algn="ctr"/>
                      <a:r>
                        <a:rPr lang="en-GB" sz="1600" dirty="0"/>
                        <a:t>C1</a:t>
                      </a:r>
                    </a:p>
                  </a:txBody>
                  <a:tcPr/>
                </a:tc>
                <a:tc>
                  <a:txBody>
                    <a:bodyPr/>
                    <a:lstStyle/>
                    <a:p>
                      <a:r>
                        <a:rPr lang="en-GB" sz="1600" dirty="0"/>
                        <a:t>Supervisory, clerical and junior managerial, administrative and professional</a:t>
                      </a:r>
                    </a:p>
                  </a:txBody>
                  <a:tcPr/>
                </a:tc>
                <a:extLst>
                  <a:ext uri="{0D108BD9-81ED-4DB2-BD59-A6C34878D82A}">
                    <a16:rowId xmlns:a16="http://schemas.microsoft.com/office/drawing/2014/main" val="1615049229"/>
                  </a:ext>
                </a:extLst>
              </a:tr>
              <a:tr h="119380">
                <a:tc>
                  <a:txBody>
                    <a:bodyPr/>
                    <a:lstStyle/>
                    <a:p>
                      <a:pPr algn="ctr"/>
                      <a:r>
                        <a:rPr lang="en-GB" sz="1600" dirty="0"/>
                        <a:t>C2</a:t>
                      </a:r>
                    </a:p>
                  </a:txBody>
                  <a:tcPr/>
                </a:tc>
                <a:tc>
                  <a:txBody>
                    <a:bodyPr/>
                    <a:lstStyle/>
                    <a:p>
                      <a:r>
                        <a:rPr lang="en-GB" sz="1600" dirty="0"/>
                        <a:t>Skilled manual workers</a:t>
                      </a:r>
                    </a:p>
                  </a:txBody>
                  <a:tcPr/>
                </a:tc>
                <a:extLst>
                  <a:ext uri="{0D108BD9-81ED-4DB2-BD59-A6C34878D82A}">
                    <a16:rowId xmlns:a16="http://schemas.microsoft.com/office/drawing/2014/main" val="1617066265"/>
                  </a:ext>
                </a:extLst>
              </a:tr>
              <a:tr h="0">
                <a:tc>
                  <a:txBody>
                    <a:bodyPr/>
                    <a:lstStyle/>
                    <a:p>
                      <a:pPr algn="ctr"/>
                      <a:r>
                        <a:rPr lang="en-GB" sz="1600" dirty="0"/>
                        <a:t>D</a:t>
                      </a:r>
                    </a:p>
                  </a:txBody>
                  <a:tcPr/>
                </a:tc>
                <a:tc>
                  <a:txBody>
                    <a:bodyPr/>
                    <a:lstStyle/>
                    <a:p>
                      <a:r>
                        <a:rPr lang="en-GB" sz="1600" dirty="0"/>
                        <a:t>Semi-skilled and unskilled manual workers</a:t>
                      </a:r>
                    </a:p>
                  </a:txBody>
                  <a:tcPr/>
                </a:tc>
                <a:extLst>
                  <a:ext uri="{0D108BD9-81ED-4DB2-BD59-A6C34878D82A}">
                    <a16:rowId xmlns:a16="http://schemas.microsoft.com/office/drawing/2014/main" val="1637260261"/>
                  </a:ext>
                </a:extLst>
              </a:tr>
              <a:tr h="0">
                <a:tc>
                  <a:txBody>
                    <a:bodyPr/>
                    <a:lstStyle/>
                    <a:p>
                      <a:pPr algn="ctr"/>
                      <a:r>
                        <a:rPr lang="en-GB" sz="1600" dirty="0"/>
                        <a:t>E</a:t>
                      </a:r>
                    </a:p>
                  </a:txBody>
                  <a:tcPr/>
                </a:tc>
                <a:tc>
                  <a:txBody>
                    <a:bodyPr/>
                    <a:lstStyle/>
                    <a:p>
                      <a:r>
                        <a:rPr lang="en-GB" sz="1600" dirty="0"/>
                        <a:t>State pensioners, casual and lowest grade workers, unemployed with state benefits only</a:t>
                      </a:r>
                    </a:p>
                  </a:txBody>
                  <a:tcPr/>
                </a:tc>
                <a:extLst>
                  <a:ext uri="{0D108BD9-81ED-4DB2-BD59-A6C34878D82A}">
                    <a16:rowId xmlns:a16="http://schemas.microsoft.com/office/drawing/2014/main" val="1999521354"/>
                  </a:ext>
                </a:extLst>
              </a:tr>
            </a:tbl>
          </a:graphicData>
        </a:graphic>
      </p:graphicFrame>
      <p:graphicFrame>
        <p:nvGraphicFramePr>
          <p:cNvPr id="11" name="Table 10"/>
          <p:cNvGraphicFramePr>
            <a:graphicFrameLocks noGrp="1"/>
          </p:cNvGraphicFramePr>
          <p:nvPr>
            <p:extLst>
              <p:ext uri="{D42A27DB-BD31-4B8C-83A1-F6EECF244321}">
                <p14:modId xmlns:p14="http://schemas.microsoft.com/office/powerpoint/2010/main" val="3296795796"/>
              </p:ext>
            </p:extLst>
          </p:nvPr>
        </p:nvGraphicFramePr>
        <p:xfrm>
          <a:off x="6103770" y="908720"/>
          <a:ext cx="3888432" cy="5181600"/>
        </p:xfrm>
        <a:graphic>
          <a:graphicData uri="http://schemas.openxmlformats.org/drawingml/2006/table">
            <a:tbl>
              <a:tblPr firstRow="1" bandRow="1">
                <a:tableStyleId>{F5AB1C69-6EDB-4FF4-983F-18BD219EF322}</a:tableStyleId>
              </a:tblPr>
              <a:tblGrid>
                <a:gridCol w="534489">
                  <a:extLst>
                    <a:ext uri="{9D8B030D-6E8A-4147-A177-3AD203B41FA5}">
                      <a16:colId xmlns:a16="http://schemas.microsoft.com/office/drawing/2014/main" val="3596329363"/>
                    </a:ext>
                  </a:extLst>
                </a:gridCol>
                <a:gridCol w="3353943">
                  <a:extLst>
                    <a:ext uri="{9D8B030D-6E8A-4147-A177-3AD203B41FA5}">
                      <a16:colId xmlns:a16="http://schemas.microsoft.com/office/drawing/2014/main" val="4000546134"/>
                    </a:ext>
                  </a:extLst>
                </a:gridCol>
              </a:tblGrid>
              <a:tr h="370840">
                <a:tc gridSpan="2">
                  <a:txBody>
                    <a:bodyPr/>
                    <a:lstStyle/>
                    <a:p>
                      <a:pPr algn="ctr"/>
                      <a:r>
                        <a:rPr lang="en-GB" dirty="0">
                          <a:hlinkClick r:id="rId3"/>
                        </a:rPr>
                        <a:t>National Statistics Socio-economic classification</a:t>
                      </a:r>
                      <a:endParaRPr lang="en-GB" dirty="0"/>
                    </a:p>
                  </a:txBody>
                  <a:tcPr/>
                </a:tc>
                <a:tc hMerge="1">
                  <a:txBody>
                    <a:bodyPr/>
                    <a:lstStyle/>
                    <a:p>
                      <a:endParaRPr lang="en-GB"/>
                    </a:p>
                  </a:txBody>
                  <a:tcPr/>
                </a:tc>
                <a:extLst>
                  <a:ext uri="{0D108BD9-81ED-4DB2-BD59-A6C34878D82A}">
                    <a16:rowId xmlns:a16="http://schemas.microsoft.com/office/drawing/2014/main" val="724613937"/>
                  </a:ext>
                </a:extLst>
              </a:tr>
              <a:tr h="0">
                <a:tc>
                  <a:txBody>
                    <a:bodyPr/>
                    <a:lstStyle/>
                    <a:p>
                      <a:pPr algn="ctr"/>
                      <a:r>
                        <a:rPr lang="en-GB" sz="1600" dirty="0"/>
                        <a:t>1</a:t>
                      </a:r>
                    </a:p>
                  </a:txBody>
                  <a:tcPr/>
                </a:tc>
                <a:tc>
                  <a:txBody>
                    <a:bodyPr/>
                    <a:lstStyle/>
                    <a:p>
                      <a:r>
                        <a:rPr lang="en-GB" sz="1600" dirty="0"/>
                        <a:t>Higher managerial, administrative and professional occupations</a:t>
                      </a:r>
                    </a:p>
                  </a:txBody>
                  <a:tcPr/>
                </a:tc>
                <a:extLst>
                  <a:ext uri="{0D108BD9-81ED-4DB2-BD59-A6C34878D82A}">
                    <a16:rowId xmlns:a16="http://schemas.microsoft.com/office/drawing/2014/main" val="1048846208"/>
                  </a:ext>
                </a:extLst>
              </a:tr>
              <a:tr h="242993">
                <a:tc>
                  <a:txBody>
                    <a:bodyPr/>
                    <a:lstStyle/>
                    <a:p>
                      <a:pPr algn="ctr"/>
                      <a:endParaRPr lang="en-GB" sz="1600" dirty="0"/>
                    </a:p>
                  </a:txBody>
                  <a:tcPr/>
                </a:tc>
                <a:tc>
                  <a:txBody>
                    <a:bodyPr/>
                    <a:lstStyle/>
                    <a:p>
                      <a:r>
                        <a:rPr lang="en-GB" sz="1200" dirty="0"/>
                        <a:t>1.1 Large employers and higher managerial and administrative occupations</a:t>
                      </a:r>
                    </a:p>
                    <a:p>
                      <a:r>
                        <a:rPr lang="en-GB" sz="1200" dirty="0"/>
                        <a:t> 1.2 Higher professional occupations</a:t>
                      </a:r>
                    </a:p>
                  </a:txBody>
                  <a:tcPr/>
                </a:tc>
                <a:extLst>
                  <a:ext uri="{0D108BD9-81ED-4DB2-BD59-A6C34878D82A}">
                    <a16:rowId xmlns:a16="http://schemas.microsoft.com/office/drawing/2014/main" val="3953093068"/>
                  </a:ext>
                </a:extLst>
              </a:tr>
              <a:tr h="242993">
                <a:tc>
                  <a:txBody>
                    <a:bodyPr/>
                    <a:lstStyle/>
                    <a:p>
                      <a:pPr algn="ctr"/>
                      <a:r>
                        <a:rPr lang="en-GB" sz="1600" dirty="0"/>
                        <a:t>2</a:t>
                      </a:r>
                    </a:p>
                  </a:txBody>
                  <a:tcPr/>
                </a:tc>
                <a:tc>
                  <a:txBody>
                    <a:bodyPr/>
                    <a:lstStyle/>
                    <a:p>
                      <a:r>
                        <a:rPr lang="en-GB" sz="1600" dirty="0"/>
                        <a:t>Lower managerial, administrative and professional occupations</a:t>
                      </a:r>
                    </a:p>
                  </a:txBody>
                  <a:tcPr/>
                </a:tc>
                <a:extLst>
                  <a:ext uri="{0D108BD9-81ED-4DB2-BD59-A6C34878D82A}">
                    <a16:rowId xmlns:a16="http://schemas.microsoft.com/office/drawing/2014/main" val="1636445661"/>
                  </a:ext>
                </a:extLst>
              </a:tr>
              <a:tr h="181187">
                <a:tc>
                  <a:txBody>
                    <a:bodyPr/>
                    <a:lstStyle/>
                    <a:p>
                      <a:pPr algn="ctr"/>
                      <a:r>
                        <a:rPr lang="en-GB" sz="1600" dirty="0"/>
                        <a:t>3</a:t>
                      </a:r>
                    </a:p>
                  </a:txBody>
                  <a:tcPr/>
                </a:tc>
                <a:tc>
                  <a:txBody>
                    <a:bodyPr/>
                    <a:lstStyle/>
                    <a:p>
                      <a:r>
                        <a:rPr lang="en-GB" sz="1600" dirty="0"/>
                        <a:t>Intermediate occupations</a:t>
                      </a:r>
                    </a:p>
                  </a:txBody>
                  <a:tcPr/>
                </a:tc>
                <a:extLst>
                  <a:ext uri="{0D108BD9-81ED-4DB2-BD59-A6C34878D82A}">
                    <a16:rowId xmlns:a16="http://schemas.microsoft.com/office/drawing/2014/main" val="1615049229"/>
                  </a:ext>
                </a:extLst>
              </a:tr>
              <a:tr h="119380">
                <a:tc>
                  <a:txBody>
                    <a:bodyPr/>
                    <a:lstStyle/>
                    <a:p>
                      <a:pPr algn="ctr"/>
                      <a:r>
                        <a:rPr lang="en-GB" sz="1600" dirty="0"/>
                        <a:t>4</a:t>
                      </a:r>
                    </a:p>
                  </a:txBody>
                  <a:tcPr/>
                </a:tc>
                <a:tc>
                  <a:txBody>
                    <a:bodyPr/>
                    <a:lstStyle/>
                    <a:p>
                      <a:r>
                        <a:rPr lang="en-GB" sz="1600" dirty="0"/>
                        <a:t>Small employers and own account workers</a:t>
                      </a:r>
                    </a:p>
                  </a:txBody>
                  <a:tcPr/>
                </a:tc>
                <a:extLst>
                  <a:ext uri="{0D108BD9-81ED-4DB2-BD59-A6C34878D82A}">
                    <a16:rowId xmlns:a16="http://schemas.microsoft.com/office/drawing/2014/main" val="1617066265"/>
                  </a:ext>
                </a:extLst>
              </a:tr>
              <a:tr h="0">
                <a:tc>
                  <a:txBody>
                    <a:bodyPr/>
                    <a:lstStyle/>
                    <a:p>
                      <a:pPr algn="ctr"/>
                      <a:r>
                        <a:rPr lang="en-GB" sz="1600" dirty="0"/>
                        <a:t>5</a:t>
                      </a:r>
                    </a:p>
                  </a:txBody>
                  <a:tcPr/>
                </a:tc>
                <a:tc>
                  <a:txBody>
                    <a:bodyPr/>
                    <a:lstStyle/>
                    <a:p>
                      <a:r>
                        <a:rPr lang="en-GB" sz="1600" dirty="0"/>
                        <a:t>Lower supervisory and technical occupations</a:t>
                      </a:r>
                    </a:p>
                  </a:txBody>
                  <a:tcPr/>
                </a:tc>
                <a:extLst>
                  <a:ext uri="{0D108BD9-81ED-4DB2-BD59-A6C34878D82A}">
                    <a16:rowId xmlns:a16="http://schemas.microsoft.com/office/drawing/2014/main" val="1637260261"/>
                  </a:ext>
                </a:extLst>
              </a:tr>
              <a:tr h="0">
                <a:tc>
                  <a:txBody>
                    <a:bodyPr/>
                    <a:lstStyle/>
                    <a:p>
                      <a:pPr algn="ctr"/>
                      <a:r>
                        <a:rPr lang="en-GB" sz="1600" dirty="0"/>
                        <a:t>6</a:t>
                      </a:r>
                    </a:p>
                  </a:txBody>
                  <a:tcPr/>
                </a:tc>
                <a:tc>
                  <a:txBody>
                    <a:bodyPr/>
                    <a:lstStyle/>
                    <a:p>
                      <a:r>
                        <a:rPr lang="en-GB" sz="1600" dirty="0"/>
                        <a:t>Semi-routine occupations</a:t>
                      </a:r>
                    </a:p>
                  </a:txBody>
                  <a:tcPr/>
                </a:tc>
                <a:extLst>
                  <a:ext uri="{0D108BD9-81ED-4DB2-BD59-A6C34878D82A}">
                    <a16:rowId xmlns:a16="http://schemas.microsoft.com/office/drawing/2014/main" val="1999521354"/>
                  </a:ext>
                </a:extLst>
              </a:tr>
              <a:tr h="0">
                <a:tc>
                  <a:txBody>
                    <a:bodyPr/>
                    <a:lstStyle/>
                    <a:p>
                      <a:pPr algn="ctr"/>
                      <a:r>
                        <a:rPr lang="en-GB" sz="1600" dirty="0"/>
                        <a:t>7</a:t>
                      </a:r>
                    </a:p>
                  </a:txBody>
                  <a:tcPr/>
                </a:tc>
                <a:tc>
                  <a:txBody>
                    <a:bodyPr/>
                    <a:lstStyle/>
                    <a:p>
                      <a:r>
                        <a:rPr lang="en-GB" sz="1600" dirty="0"/>
                        <a:t>Routine occupations</a:t>
                      </a:r>
                    </a:p>
                  </a:txBody>
                  <a:tcPr/>
                </a:tc>
                <a:extLst>
                  <a:ext uri="{0D108BD9-81ED-4DB2-BD59-A6C34878D82A}">
                    <a16:rowId xmlns:a16="http://schemas.microsoft.com/office/drawing/2014/main" val="3414900999"/>
                  </a:ext>
                </a:extLst>
              </a:tr>
              <a:tr h="0">
                <a:tc>
                  <a:txBody>
                    <a:bodyPr/>
                    <a:lstStyle/>
                    <a:p>
                      <a:pPr algn="ctr"/>
                      <a:r>
                        <a:rPr lang="en-GB" sz="1600" dirty="0"/>
                        <a:t>8</a:t>
                      </a:r>
                    </a:p>
                  </a:txBody>
                  <a:tcPr/>
                </a:tc>
                <a:tc>
                  <a:txBody>
                    <a:bodyPr/>
                    <a:lstStyle/>
                    <a:p>
                      <a:r>
                        <a:rPr lang="en-GB" sz="1600" dirty="0"/>
                        <a:t>Never worked and long-term unemployed</a:t>
                      </a:r>
                    </a:p>
                  </a:txBody>
                  <a:tcPr/>
                </a:tc>
                <a:extLst>
                  <a:ext uri="{0D108BD9-81ED-4DB2-BD59-A6C34878D82A}">
                    <a16:rowId xmlns:a16="http://schemas.microsoft.com/office/drawing/2014/main" val="676059201"/>
                  </a:ext>
                </a:extLst>
              </a:tr>
            </a:tbl>
          </a:graphicData>
        </a:graphic>
      </p:graphicFrame>
      <p:sp>
        <p:nvSpPr>
          <p:cNvPr id="12" name="TextBox 11"/>
          <p:cNvSpPr txBox="1"/>
          <p:nvPr/>
        </p:nvSpPr>
        <p:spPr>
          <a:xfrm>
            <a:off x="3287688" y="6247870"/>
            <a:ext cx="7330874" cy="646331"/>
          </a:xfrm>
          <a:prstGeom prst="rect">
            <a:avLst/>
          </a:prstGeom>
          <a:noFill/>
        </p:spPr>
        <p:txBody>
          <a:bodyPr wrap="square" rtlCol="0">
            <a:spAutoFit/>
          </a:bodyPr>
          <a:lstStyle/>
          <a:p>
            <a:r>
              <a:rPr lang="en-GB" b="1" dirty="0"/>
              <a:t>What are your thoughts on the differences between these two ways of classifying social stratification?</a:t>
            </a:r>
          </a:p>
        </p:txBody>
      </p:sp>
      <p:pic>
        <p:nvPicPr>
          <p:cNvPr id="4" name="Picture 3" descr="A yellow and red question mark&#10;&#10;Description automatically generated">
            <a:extLst>
              <a:ext uri="{FF2B5EF4-FFF2-40B4-BE49-F238E27FC236}">
                <a16:creationId xmlns:a16="http://schemas.microsoft.com/office/drawing/2014/main" id="{76343E5B-9048-8736-608D-EB2E8703612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95396" y="6211669"/>
            <a:ext cx="646331" cy="646331"/>
          </a:xfrm>
          <a:prstGeom prst="rect">
            <a:avLst/>
          </a:prstGeom>
        </p:spPr>
      </p:pic>
    </p:spTree>
    <p:extLst>
      <p:ext uri="{BB962C8B-B14F-4D97-AF65-F5344CB8AC3E}">
        <p14:creationId xmlns:p14="http://schemas.microsoft.com/office/powerpoint/2010/main" val="61691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Study Skills digression</a:t>
            </a:r>
          </a:p>
        </p:txBody>
      </p:sp>
      <p:sp>
        <p:nvSpPr>
          <p:cNvPr id="2" name="TextBox 1"/>
          <p:cNvSpPr txBox="1"/>
          <p:nvPr/>
        </p:nvSpPr>
        <p:spPr>
          <a:xfrm>
            <a:off x="119336" y="920040"/>
            <a:ext cx="8352928" cy="461665"/>
          </a:xfrm>
          <a:prstGeom prst="rect">
            <a:avLst/>
          </a:prstGeom>
          <a:noFill/>
        </p:spPr>
        <p:txBody>
          <a:bodyPr wrap="square" rtlCol="0">
            <a:spAutoFit/>
          </a:bodyPr>
          <a:lstStyle/>
          <a:p>
            <a:r>
              <a:rPr lang="en-GB" sz="2400" b="1" dirty="0"/>
              <a:t>One final thought of class and classification.</a:t>
            </a:r>
          </a:p>
        </p:txBody>
      </p:sp>
      <p:sp>
        <p:nvSpPr>
          <p:cNvPr id="10" name="TextBox 9"/>
          <p:cNvSpPr txBox="1"/>
          <p:nvPr/>
        </p:nvSpPr>
        <p:spPr>
          <a:xfrm>
            <a:off x="2063552" y="2107681"/>
            <a:ext cx="7560840" cy="2062103"/>
          </a:xfrm>
          <a:prstGeom prst="rect">
            <a:avLst/>
          </a:prstGeom>
          <a:noFill/>
        </p:spPr>
        <p:txBody>
          <a:bodyPr wrap="square" rtlCol="0">
            <a:spAutoFit/>
          </a:bodyPr>
          <a:lstStyle/>
          <a:p>
            <a:pPr algn="ctr"/>
            <a:r>
              <a:rPr lang="en-GB" sz="3200" i="1" dirty="0"/>
              <a:t>Who has heard of the phrases ‘white collar’ and ‘blue collar’ workers?</a:t>
            </a:r>
          </a:p>
          <a:p>
            <a:pPr algn="ctr"/>
            <a:endParaRPr lang="en-GB" sz="3200" i="1" dirty="0"/>
          </a:p>
          <a:p>
            <a:pPr algn="ctr"/>
            <a:r>
              <a:rPr lang="en-GB" sz="3200" i="1" dirty="0"/>
              <a:t>Do you know where they come from? </a:t>
            </a:r>
          </a:p>
        </p:txBody>
      </p:sp>
      <p:pic>
        <p:nvPicPr>
          <p:cNvPr id="5" name="Picture 4" descr="A yellow and red question mark&#10;&#10;Description automatically generated">
            <a:extLst>
              <a:ext uri="{FF2B5EF4-FFF2-40B4-BE49-F238E27FC236}">
                <a16:creationId xmlns:a16="http://schemas.microsoft.com/office/drawing/2014/main" id="{7A4E3D8C-F33A-E045-EEA0-554EC72BCF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7888" y="4581128"/>
            <a:ext cx="1142857" cy="1142857"/>
          </a:xfrm>
          <a:prstGeom prst="rect">
            <a:avLst/>
          </a:prstGeom>
        </p:spPr>
      </p:pic>
    </p:spTree>
    <p:extLst>
      <p:ext uri="{BB962C8B-B14F-4D97-AF65-F5344CB8AC3E}">
        <p14:creationId xmlns:p14="http://schemas.microsoft.com/office/powerpoint/2010/main" val="2527478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Study Skills digression</a:t>
            </a:r>
          </a:p>
        </p:txBody>
      </p:sp>
      <p:sp>
        <p:nvSpPr>
          <p:cNvPr id="2" name="TextBox 1"/>
          <p:cNvSpPr txBox="1"/>
          <p:nvPr/>
        </p:nvSpPr>
        <p:spPr>
          <a:xfrm>
            <a:off x="1524000" y="842105"/>
            <a:ext cx="8352928" cy="461665"/>
          </a:xfrm>
          <a:prstGeom prst="rect">
            <a:avLst/>
          </a:prstGeom>
          <a:noFill/>
        </p:spPr>
        <p:txBody>
          <a:bodyPr wrap="square" rtlCol="0">
            <a:spAutoFit/>
          </a:bodyPr>
          <a:lstStyle/>
          <a:p>
            <a:r>
              <a:rPr lang="en-GB" sz="2400" b="1" dirty="0"/>
              <a:t>Blue and white collar workers</a:t>
            </a:r>
          </a:p>
        </p:txBody>
      </p:sp>
      <p:sp>
        <p:nvSpPr>
          <p:cNvPr id="6" name="TextBox 5"/>
          <p:cNvSpPr txBox="1"/>
          <p:nvPr/>
        </p:nvSpPr>
        <p:spPr>
          <a:xfrm>
            <a:off x="4367808" y="6093297"/>
            <a:ext cx="6120680" cy="646331"/>
          </a:xfrm>
          <a:prstGeom prst="rect">
            <a:avLst/>
          </a:prstGeom>
          <a:noFill/>
        </p:spPr>
        <p:txBody>
          <a:bodyPr wrap="square" rtlCol="0">
            <a:spAutoFit/>
          </a:bodyPr>
          <a:lstStyle/>
          <a:p>
            <a:r>
              <a:rPr lang="en-GB" dirty="0"/>
              <a:t>See for example (Payne, G 2013, p. 39) or (Giddens &amp; Sutton, 2013, p.265)</a:t>
            </a:r>
          </a:p>
        </p:txBody>
      </p:sp>
      <p:pic>
        <p:nvPicPr>
          <p:cNvPr id="4" name="Picture 3"/>
          <p:cNvPicPr>
            <a:picLocks noChangeAspect="1"/>
          </p:cNvPicPr>
          <p:nvPr/>
        </p:nvPicPr>
        <p:blipFill>
          <a:blip r:embed="rId2"/>
          <a:stretch>
            <a:fillRect/>
          </a:stretch>
        </p:blipFill>
        <p:spPr>
          <a:xfrm>
            <a:off x="2279576" y="1628801"/>
            <a:ext cx="7272808" cy="4090955"/>
          </a:xfrm>
          <a:prstGeom prst="rect">
            <a:avLst/>
          </a:prstGeom>
        </p:spPr>
      </p:pic>
    </p:spTree>
    <p:extLst>
      <p:ext uri="{BB962C8B-B14F-4D97-AF65-F5344CB8AC3E}">
        <p14:creationId xmlns:p14="http://schemas.microsoft.com/office/powerpoint/2010/main" val="264404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19336" y="1569328"/>
            <a:ext cx="12040130" cy="40010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As we have seen, the growth of both the middle class and the affluent working class meant that many more people had disposable income.</a:t>
            </a:r>
          </a:p>
          <a:p>
            <a:pPr marL="457200" indent="-457200">
              <a:spcBef>
                <a:spcPts val="600"/>
              </a:spcBef>
              <a:spcAft>
                <a:spcPts val="600"/>
              </a:spcAft>
              <a:buFont typeface="Arial" panose="020B0604020202020204" pitchFamily="34" charset="0"/>
              <a:buChar char="•"/>
            </a:pPr>
            <a:r>
              <a:rPr lang="en-GB" sz="2800" dirty="0"/>
              <a:t>We have also seen that the concept of ‘mass production’ needs to be supported by ‘mass consumption’</a:t>
            </a:r>
          </a:p>
          <a:p>
            <a:pPr marL="457200" indent="-457200">
              <a:spcBef>
                <a:spcPts val="600"/>
              </a:spcBef>
              <a:spcAft>
                <a:spcPts val="600"/>
              </a:spcAft>
              <a:buFont typeface="Arial" panose="020B0604020202020204" pitchFamily="34" charset="0"/>
              <a:buChar char="•"/>
            </a:pPr>
            <a:r>
              <a:rPr lang="en-GB" sz="2800" dirty="0"/>
              <a:t>It is therefore no surprise that the growth of mass consumption led to the growth of the retail sector</a:t>
            </a:r>
          </a:p>
          <a:p>
            <a:pPr marL="457200" indent="-457200">
              <a:spcBef>
                <a:spcPts val="600"/>
              </a:spcBef>
              <a:spcAft>
                <a:spcPts val="600"/>
              </a:spcAft>
              <a:buFont typeface="Arial" panose="020B0604020202020204" pitchFamily="34" charset="0"/>
              <a:buChar char="•"/>
            </a:pPr>
            <a:r>
              <a:rPr lang="en-GB" sz="2800" dirty="0"/>
              <a:t>However this is not to say that retail work was a 20</a:t>
            </a:r>
            <a:r>
              <a:rPr lang="en-GB" sz="2800" baseline="30000" dirty="0"/>
              <a:t>th</a:t>
            </a:r>
            <a:r>
              <a:rPr lang="en-GB" sz="2800" dirty="0"/>
              <a:t> century phenomenon, far from it</a:t>
            </a:r>
          </a:p>
        </p:txBody>
      </p:sp>
      <p:sp>
        <p:nvSpPr>
          <p:cNvPr id="2" name="TextBox 1"/>
          <p:cNvSpPr txBox="1"/>
          <p:nvPr/>
        </p:nvSpPr>
        <p:spPr>
          <a:xfrm>
            <a:off x="119336" y="856689"/>
            <a:ext cx="8352928" cy="461665"/>
          </a:xfrm>
          <a:prstGeom prst="rect">
            <a:avLst/>
          </a:prstGeom>
          <a:noFill/>
        </p:spPr>
        <p:txBody>
          <a:bodyPr wrap="square" rtlCol="0">
            <a:spAutoFit/>
          </a:bodyPr>
          <a:lstStyle/>
          <a:p>
            <a:r>
              <a:rPr lang="en-GB" sz="2400" b="1" dirty="0"/>
              <a:t>The Twentieth Century and Beyond – The Growth of Retail work </a:t>
            </a:r>
          </a:p>
        </p:txBody>
      </p:sp>
      <p:sp>
        <p:nvSpPr>
          <p:cNvPr id="6" name="TextBox 5"/>
          <p:cNvSpPr txBox="1"/>
          <p:nvPr/>
        </p:nvSpPr>
        <p:spPr>
          <a:xfrm>
            <a:off x="4655840" y="6381328"/>
            <a:ext cx="5688632" cy="369332"/>
          </a:xfrm>
          <a:prstGeom prst="rect">
            <a:avLst/>
          </a:prstGeom>
          <a:noFill/>
        </p:spPr>
        <p:txBody>
          <a:bodyPr wrap="square" rtlCol="0">
            <a:spAutoFit/>
          </a:bodyPr>
          <a:lstStyle/>
          <a:p>
            <a:pPr algn="r"/>
            <a:r>
              <a:rPr lang="en-GB" dirty="0"/>
              <a:t>See for example Alexander, A in Jones &amp; Tadajewski (2016) </a:t>
            </a:r>
          </a:p>
        </p:txBody>
      </p:sp>
    </p:spTree>
    <p:extLst>
      <p:ext uri="{BB962C8B-B14F-4D97-AF65-F5344CB8AC3E}">
        <p14:creationId xmlns:p14="http://schemas.microsoft.com/office/powerpoint/2010/main" val="408172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631505" y="2060848"/>
            <a:ext cx="2294869"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 H Smith</a:t>
            </a:r>
          </a:p>
        </p:txBody>
      </p:sp>
      <p:sp>
        <p:nvSpPr>
          <p:cNvPr id="2" name="TextBox 1"/>
          <p:cNvSpPr txBox="1"/>
          <p:nvPr/>
        </p:nvSpPr>
        <p:spPr>
          <a:xfrm>
            <a:off x="191344" y="792285"/>
            <a:ext cx="8352928" cy="461665"/>
          </a:xfrm>
          <a:prstGeom prst="rect">
            <a:avLst/>
          </a:prstGeom>
          <a:noFill/>
        </p:spPr>
        <p:txBody>
          <a:bodyPr wrap="square" rtlCol="0">
            <a:spAutoFit/>
          </a:bodyPr>
          <a:lstStyle/>
          <a:p>
            <a:r>
              <a:rPr lang="en-GB" sz="2400" b="1" dirty="0"/>
              <a:t>The Twentieth Century and Beyond – The Growth of Retail work </a:t>
            </a:r>
          </a:p>
        </p:txBody>
      </p:sp>
      <p:sp>
        <p:nvSpPr>
          <p:cNvPr id="6" name="TextBox 5"/>
          <p:cNvSpPr txBox="1"/>
          <p:nvPr/>
        </p:nvSpPr>
        <p:spPr>
          <a:xfrm>
            <a:off x="4655840" y="6381328"/>
            <a:ext cx="5688632" cy="369332"/>
          </a:xfrm>
          <a:prstGeom prst="rect">
            <a:avLst/>
          </a:prstGeom>
          <a:noFill/>
        </p:spPr>
        <p:txBody>
          <a:bodyPr wrap="square" rtlCol="0">
            <a:spAutoFit/>
          </a:bodyPr>
          <a:lstStyle/>
          <a:p>
            <a:pPr algn="r"/>
            <a:r>
              <a:rPr lang="en-GB" dirty="0"/>
              <a:t>See for example Alexander, A in Jones &amp; Tadajewski (2016) </a:t>
            </a:r>
          </a:p>
        </p:txBody>
      </p:sp>
      <p:sp>
        <p:nvSpPr>
          <p:cNvPr id="4" name="TextBox 3"/>
          <p:cNvSpPr txBox="1"/>
          <p:nvPr/>
        </p:nvSpPr>
        <p:spPr>
          <a:xfrm>
            <a:off x="2639616" y="1412777"/>
            <a:ext cx="6480720" cy="461665"/>
          </a:xfrm>
          <a:prstGeom prst="rect">
            <a:avLst/>
          </a:prstGeom>
          <a:noFill/>
        </p:spPr>
        <p:txBody>
          <a:bodyPr wrap="square" rtlCol="0">
            <a:spAutoFit/>
          </a:bodyPr>
          <a:lstStyle/>
          <a:p>
            <a:pPr algn="ctr"/>
            <a:r>
              <a:rPr lang="en-GB" sz="2400" b="1" i="1" dirty="0"/>
              <a:t>When were these ‘High Street’ names founded?</a:t>
            </a:r>
          </a:p>
        </p:txBody>
      </p:sp>
      <p:sp>
        <p:nvSpPr>
          <p:cNvPr id="7" name="TextBox 6"/>
          <p:cNvSpPr txBox="1"/>
          <p:nvPr/>
        </p:nvSpPr>
        <p:spPr>
          <a:xfrm>
            <a:off x="5087888" y="2060848"/>
            <a:ext cx="1728192" cy="523220"/>
          </a:xfrm>
          <a:prstGeom prst="rect">
            <a:avLst/>
          </a:prstGeom>
          <a:noFill/>
        </p:spPr>
        <p:txBody>
          <a:bodyPr wrap="square" rtlCol="0">
            <a:spAutoFit/>
          </a:bodyPr>
          <a:lstStyle/>
          <a:p>
            <a:r>
              <a:rPr lang="en-GB" sz="2800" dirty="0"/>
              <a:t>1792</a:t>
            </a:r>
          </a:p>
        </p:txBody>
      </p:sp>
      <p:sp>
        <p:nvSpPr>
          <p:cNvPr id="8" name="TextBox 7"/>
          <p:cNvSpPr txBox="1"/>
          <p:nvPr/>
        </p:nvSpPr>
        <p:spPr>
          <a:xfrm>
            <a:off x="1631504" y="2628908"/>
            <a:ext cx="2664296"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Clarks Shoes</a:t>
            </a:r>
          </a:p>
        </p:txBody>
      </p:sp>
      <p:sp>
        <p:nvSpPr>
          <p:cNvPr id="9" name="TextBox 8"/>
          <p:cNvSpPr txBox="1"/>
          <p:nvPr/>
        </p:nvSpPr>
        <p:spPr>
          <a:xfrm>
            <a:off x="5087888" y="2628908"/>
            <a:ext cx="1728192" cy="523220"/>
          </a:xfrm>
          <a:prstGeom prst="rect">
            <a:avLst/>
          </a:prstGeom>
          <a:noFill/>
        </p:spPr>
        <p:txBody>
          <a:bodyPr wrap="square" rtlCol="0">
            <a:spAutoFit/>
          </a:bodyPr>
          <a:lstStyle/>
          <a:p>
            <a:r>
              <a:rPr lang="en-GB" sz="2800" dirty="0"/>
              <a:t>1825</a:t>
            </a:r>
          </a:p>
        </p:txBody>
      </p:sp>
      <p:sp>
        <p:nvSpPr>
          <p:cNvPr id="10" name="TextBox 9"/>
          <p:cNvSpPr txBox="1"/>
          <p:nvPr/>
        </p:nvSpPr>
        <p:spPr>
          <a:xfrm>
            <a:off x="1631505" y="3261185"/>
            <a:ext cx="2294869"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Co-Op</a:t>
            </a:r>
          </a:p>
        </p:txBody>
      </p:sp>
      <p:sp>
        <p:nvSpPr>
          <p:cNvPr id="11" name="TextBox 10"/>
          <p:cNvSpPr txBox="1"/>
          <p:nvPr/>
        </p:nvSpPr>
        <p:spPr>
          <a:xfrm>
            <a:off x="5087888" y="3261185"/>
            <a:ext cx="1728192" cy="523220"/>
          </a:xfrm>
          <a:prstGeom prst="rect">
            <a:avLst/>
          </a:prstGeom>
          <a:noFill/>
        </p:spPr>
        <p:txBody>
          <a:bodyPr wrap="square" rtlCol="0">
            <a:spAutoFit/>
          </a:bodyPr>
          <a:lstStyle/>
          <a:p>
            <a:r>
              <a:rPr lang="en-GB" sz="2800" dirty="0"/>
              <a:t>1844</a:t>
            </a:r>
          </a:p>
        </p:txBody>
      </p:sp>
      <p:sp>
        <p:nvSpPr>
          <p:cNvPr id="12" name="TextBox 11"/>
          <p:cNvSpPr txBox="1"/>
          <p:nvPr/>
        </p:nvSpPr>
        <p:spPr>
          <a:xfrm>
            <a:off x="1639965" y="3882796"/>
            <a:ext cx="2294869"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Boots</a:t>
            </a:r>
          </a:p>
        </p:txBody>
      </p:sp>
      <p:sp>
        <p:nvSpPr>
          <p:cNvPr id="13" name="TextBox 12"/>
          <p:cNvSpPr txBox="1"/>
          <p:nvPr/>
        </p:nvSpPr>
        <p:spPr>
          <a:xfrm>
            <a:off x="5096348" y="3882796"/>
            <a:ext cx="1728192" cy="523220"/>
          </a:xfrm>
          <a:prstGeom prst="rect">
            <a:avLst/>
          </a:prstGeom>
          <a:noFill/>
        </p:spPr>
        <p:txBody>
          <a:bodyPr wrap="square" rtlCol="0">
            <a:spAutoFit/>
          </a:bodyPr>
          <a:lstStyle/>
          <a:p>
            <a:r>
              <a:rPr lang="en-GB" sz="2800" dirty="0"/>
              <a:t>1849</a:t>
            </a:r>
          </a:p>
        </p:txBody>
      </p:sp>
      <p:sp>
        <p:nvSpPr>
          <p:cNvPr id="14" name="TextBox 13"/>
          <p:cNvSpPr txBox="1"/>
          <p:nvPr/>
        </p:nvSpPr>
        <p:spPr>
          <a:xfrm>
            <a:off x="1631505" y="4471364"/>
            <a:ext cx="2294869"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Sainsbury’s</a:t>
            </a:r>
          </a:p>
        </p:txBody>
      </p:sp>
      <p:sp>
        <p:nvSpPr>
          <p:cNvPr id="15" name="TextBox 14"/>
          <p:cNvSpPr txBox="1"/>
          <p:nvPr/>
        </p:nvSpPr>
        <p:spPr>
          <a:xfrm>
            <a:off x="5087888" y="4471364"/>
            <a:ext cx="1728192" cy="523220"/>
          </a:xfrm>
          <a:prstGeom prst="rect">
            <a:avLst/>
          </a:prstGeom>
          <a:noFill/>
        </p:spPr>
        <p:txBody>
          <a:bodyPr wrap="square" rtlCol="0">
            <a:spAutoFit/>
          </a:bodyPr>
          <a:lstStyle/>
          <a:p>
            <a:r>
              <a:rPr lang="en-GB" sz="2800" dirty="0"/>
              <a:t>1869</a:t>
            </a:r>
          </a:p>
        </p:txBody>
      </p:sp>
      <p:sp>
        <p:nvSpPr>
          <p:cNvPr id="16" name="TextBox 15"/>
          <p:cNvSpPr txBox="1"/>
          <p:nvPr/>
        </p:nvSpPr>
        <p:spPr>
          <a:xfrm>
            <a:off x="1631505" y="5083133"/>
            <a:ext cx="2294869"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M &amp; S</a:t>
            </a:r>
          </a:p>
        </p:txBody>
      </p:sp>
      <p:sp>
        <p:nvSpPr>
          <p:cNvPr id="17" name="TextBox 16"/>
          <p:cNvSpPr txBox="1"/>
          <p:nvPr/>
        </p:nvSpPr>
        <p:spPr>
          <a:xfrm>
            <a:off x="5087888" y="5083133"/>
            <a:ext cx="1728192" cy="523220"/>
          </a:xfrm>
          <a:prstGeom prst="rect">
            <a:avLst/>
          </a:prstGeom>
          <a:noFill/>
        </p:spPr>
        <p:txBody>
          <a:bodyPr wrap="square" rtlCol="0">
            <a:spAutoFit/>
          </a:bodyPr>
          <a:lstStyle/>
          <a:p>
            <a:r>
              <a:rPr lang="en-GB" sz="2800" dirty="0"/>
              <a:t>1884</a:t>
            </a:r>
          </a:p>
        </p:txBody>
      </p:sp>
      <p:sp>
        <p:nvSpPr>
          <p:cNvPr id="18" name="TextBox 17"/>
          <p:cNvSpPr txBox="1"/>
          <p:nvPr/>
        </p:nvSpPr>
        <p:spPr>
          <a:xfrm>
            <a:off x="4033878" y="5813269"/>
            <a:ext cx="6634123" cy="430887"/>
          </a:xfrm>
          <a:prstGeom prst="rect">
            <a:avLst/>
          </a:prstGeom>
          <a:noFill/>
        </p:spPr>
        <p:txBody>
          <a:bodyPr wrap="square" rtlCol="0">
            <a:spAutoFit/>
          </a:bodyPr>
          <a:lstStyle/>
          <a:p>
            <a:r>
              <a:rPr lang="en-GB" sz="2200" b="1" i="1" dirty="0"/>
              <a:t>It is also interesting to note where they were founded</a:t>
            </a:r>
          </a:p>
        </p:txBody>
      </p:sp>
      <p:sp>
        <p:nvSpPr>
          <p:cNvPr id="19" name="TextBox 18"/>
          <p:cNvSpPr txBox="1"/>
          <p:nvPr/>
        </p:nvSpPr>
        <p:spPr>
          <a:xfrm>
            <a:off x="6528048" y="2036140"/>
            <a:ext cx="2664296" cy="523220"/>
          </a:xfrm>
          <a:prstGeom prst="rect">
            <a:avLst/>
          </a:prstGeom>
          <a:noFill/>
        </p:spPr>
        <p:txBody>
          <a:bodyPr wrap="square" rtlCol="0">
            <a:spAutoFit/>
          </a:bodyPr>
          <a:lstStyle/>
          <a:p>
            <a:r>
              <a:rPr lang="en-GB" sz="2800" dirty="0"/>
              <a:t>London</a:t>
            </a:r>
          </a:p>
        </p:txBody>
      </p:sp>
      <p:sp>
        <p:nvSpPr>
          <p:cNvPr id="20" name="TextBox 19"/>
          <p:cNvSpPr txBox="1"/>
          <p:nvPr/>
        </p:nvSpPr>
        <p:spPr>
          <a:xfrm>
            <a:off x="6529855" y="2587270"/>
            <a:ext cx="2664296" cy="523220"/>
          </a:xfrm>
          <a:prstGeom prst="rect">
            <a:avLst/>
          </a:prstGeom>
          <a:noFill/>
        </p:spPr>
        <p:txBody>
          <a:bodyPr wrap="square" rtlCol="0">
            <a:spAutoFit/>
          </a:bodyPr>
          <a:lstStyle/>
          <a:p>
            <a:r>
              <a:rPr lang="en-GB" sz="2800" dirty="0"/>
              <a:t>Street, Somerset</a:t>
            </a:r>
          </a:p>
        </p:txBody>
      </p:sp>
      <p:sp>
        <p:nvSpPr>
          <p:cNvPr id="21" name="TextBox 20"/>
          <p:cNvSpPr txBox="1"/>
          <p:nvPr/>
        </p:nvSpPr>
        <p:spPr>
          <a:xfrm>
            <a:off x="6544497" y="3208524"/>
            <a:ext cx="3439935" cy="523220"/>
          </a:xfrm>
          <a:prstGeom prst="rect">
            <a:avLst/>
          </a:prstGeom>
          <a:noFill/>
        </p:spPr>
        <p:txBody>
          <a:bodyPr wrap="square" rtlCol="0">
            <a:spAutoFit/>
          </a:bodyPr>
          <a:lstStyle/>
          <a:p>
            <a:r>
              <a:rPr lang="en-GB" sz="2800" dirty="0"/>
              <a:t>Rochdale, Lancashire</a:t>
            </a:r>
          </a:p>
        </p:txBody>
      </p:sp>
      <p:sp>
        <p:nvSpPr>
          <p:cNvPr id="22" name="TextBox 21"/>
          <p:cNvSpPr txBox="1"/>
          <p:nvPr/>
        </p:nvSpPr>
        <p:spPr>
          <a:xfrm>
            <a:off x="6558940" y="3797092"/>
            <a:ext cx="2664296" cy="523220"/>
          </a:xfrm>
          <a:prstGeom prst="rect">
            <a:avLst/>
          </a:prstGeom>
          <a:noFill/>
        </p:spPr>
        <p:txBody>
          <a:bodyPr wrap="square" rtlCol="0">
            <a:spAutoFit/>
          </a:bodyPr>
          <a:lstStyle/>
          <a:p>
            <a:r>
              <a:rPr lang="en-GB" sz="2800" dirty="0"/>
              <a:t>Nottingham</a:t>
            </a:r>
          </a:p>
        </p:txBody>
      </p:sp>
      <p:sp>
        <p:nvSpPr>
          <p:cNvPr id="23" name="TextBox 22"/>
          <p:cNvSpPr txBox="1"/>
          <p:nvPr/>
        </p:nvSpPr>
        <p:spPr>
          <a:xfrm>
            <a:off x="6558940" y="4411109"/>
            <a:ext cx="2664296" cy="523220"/>
          </a:xfrm>
          <a:prstGeom prst="rect">
            <a:avLst/>
          </a:prstGeom>
          <a:noFill/>
        </p:spPr>
        <p:txBody>
          <a:bodyPr wrap="square" rtlCol="0">
            <a:spAutoFit/>
          </a:bodyPr>
          <a:lstStyle/>
          <a:p>
            <a:r>
              <a:rPr lang="en-GB" sz="2800" dirty="0"/>
              <a:t>London</a:t>
            </a:r>
          </a:p>
        </p:txBody>
      </p:sp>
      <p:sp>
        <p:nvSpPr>
          <p:cNvPr id="24" name="TextBox 23"/>
          <p:cNvSpPr txBox="1"/>
          <p:nvPr/>
        </p:nvSpPr>
        <p:spPr>
          <a:xfrm>
            <a:off x="6558940" y="5050965"/>
            <a:ext cx="2664296" cy="523220"/>
          </a:xfrm>
          <a:prstGeom prst="rect">
            <a:avLst/>
          </a:prstGeom>
          <a:noFill/>
        </p:spPr>
        <p:txBody>
          <a:bodyPr wrap="square" rtlCol="0">
            <a:spAutoFit/>
          </a:bodyPr>
          <a:lstStyle/>
          <a:p>
            <a:r>
              <a:rPr lang="en-GB" sz="2800" dirty="0"/>
              <a:t>Leeds</a:t>
            </a:r>
          </a:p>
        </p:txBody>
      </p:sp>
    </p:spTree>
    <p:extLst>
      <p:ext uri="{BB962C8B-B14F-4D97-AF65-F5344CB8AC3E}">
        <p14:creationId xmlns:p14="http://schemas.microsoft.com/office/powerpoint/2010/main" val="127826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1"/>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2"/>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3"/>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340769"/>
            <a:ext cx="11752098" cy="470898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But the 20</a:t>
            </a:r>
            <a:r>
              <a:rPr lang="en-GB" sz="2600" baseline="30000" dirty="0"/>
              <a:t>th</a:t>
            </a:r>
            <a:r>
              <a:rPr lang="en-GB" sz="2600" dirty="0"/>
              <a:t> century did see major changes in the retail sector</a:t>
            </a:r>
          </a:p>
          <a:p>
            <a:pPr marL="457200" indent="-457200">
              <a:spcBef>
                <a:spcPts val="600"/>
              </a:spcBef>
              <a:spcAft>
                <a:spcPts val="600"/>
              </a:spcAft>
              <a:buFont typeface="Arial" panose="020B0604020202020204" pitchFamily="34" charset="0"/>
              <a:buChar char="•"/>
            </a:pPr>
            <a:r>
              <a:rPr lang="en-GB" sz="2600" dirty="0"/>
              <a:t>All of the companies on the previous slides began as local companies but by the 20</a:t>
            </a:r>
            <a:r>
              <a:rPr lang="en-GB" sz="2600" baseline="30000" dirty="0"/>
              <a:t>th</a:t>
            </a:r>
            <a:r>
              <a:rPr lang="en-GB" sz="2600" dirty="0"/>
              <a:t> century were on every high street</a:t>
            </a:r>
          </a:p>
          <a:p>
            <a:pPr marL="457200" indent="-457200">
              <a:spcBef>
                <a:spcPts val="600"/>
              </a:spcBef>
              <a:spcAft>
                <a:spcPts val="600"/>
              </a:spcAft>
              <a:buFont typeface="Arial" panose="020B0604020202020204" pitchFamily="34" charset="0"/>
              <a:buChar char="•"/>
            </a:pPr>
            <a:r>
              <a:rPr lang="en-GB" sz="2600" dirty="0"/>
              <a:t>Two other significant developments were the Department Store and the Supermarket</a:t>
            </a:r>
          </a:p>
          <a:p>
            <a:pPr marL="457200" indent="-457200">
              <a:spcBef>
                <a:spcPts val="600"/>
              </a:spcBef>
              <a:spcAft>
                <a:spcPts val="600"/>
              </a:spcAft>
              <a:buFont typeface="Arial" panose="020B0604020202020204" pitchFamily="34" charset="0"/>
              <a:buChar char="•"/>
            </a:pPr>
            <a:r>
              <a:rPr lang="en-GB" sz="2600" dirty="0"/>
              <a:t>Clothing and ‘luxury’ item (electrical goods, records, watches) stores also grew over the course of the century , particularly from the 1950s onwards</a:t>
            </a:r>
          </a:p>
          <a:p>
            <a:pPr marL="457200" indent="-457200">
              <a:spcBef>
                <a:spcPts val="600"/>
              </a:spcBef>
              <a:spcAft>
                <a:spcPts val="600"/>
              </a:spcAft>
              <a:buFont typeface="Arial" panose="020B0604020202020204" pitchFamily="34" charset="0"/>
              <a:buChar char="•"/>
            </a:pPr>
            <a:r>
              <a:rPr lang="en-GB" sz="2600" dirty="0"/>
              <a:t>It should also be noted that, from the very beginning of the retail industry, employment as a retail worker was often seen as an ‘acceptable’ trade for women (McBride, 1978)</a:t>
            </a:r>
          </a:p>
        </p:txBody>
      </p:sp>
      <p:sp>
        <p:nvSpPr>
          <p:cNvPr id="2" name="TextBox 1"/>
          <p:cNvSpPr txBox="1"/>
          <p:nvPr/>
        </p:nvSpPr>
        <p:spPr>
          <a:xfrm>
            <a:off x="191344" y="744093"/>
            <a:ext cx="8352928" cy="461665"/>
          </a:xfrm>
          <a:prstGeom prst="rect">
            <a:avLst/>
          </a:prstGeom>
          <a:noFill/>
        </p:spPr>
        <p:txBody>
          <a:bodyPr wrap="square" rtlCol="0">
            <a:spAutoFit/>
          </a:bodyPr>
          <a:lstStyle/>
          <a:p>
            <a:r>
              <a:rPr lang="en-GB" sz="2400" b="1" dirty="0"/>
              <a:t>The Twentieth Century and Beyond – The Growth of Retail work </a:t>
            </a:r>
          </a:p>
        </p:txBody>
      </p:sp>
      <p:sp>
        <p:nvSpPr>
          <p:cNvPr id="6" name="TextBox 5"/>
          <p:cNvSpPr txBox="1"/>
          <p:nvPr/>
        </p:nvSpPr>
        <p:spPr>
          <a:xfrm>
            <a:off x="4655840" y="6381328"/>
            <a:ext cx="5688632" cy="369332"/>
          </a:xfrm>
          <a:prstGeom prst="rect">
            <a:avLst/>
          </a:prstGeom>
          <a:noFill/>
        </p:spPr>
        <p:txBody>
          <a:bodyPr wrap="square" rtlCol="0">
            <a:spAutoFit/>
          </a:bodyPr>
          <a:lstStyle/>
          <a:p>
            <a:pPr algn="r"/>
            <a:r>
              <a:rPr lang="en-GB" dirty="0"/>
              <a:t>See for example McBride, M. (1978) </a:t>
            </a:r>
          </a:p>
        </p:txBody>
      </p:sp>
    </p:spTree>
    <p:extLst>
      <p:ext uri="{BB962C8B-B14F-4D97-AF65-F5344CB8AC3E}">
        <p14:creationId xmlns:p14="http://schemas.microsoft.com/office/powerpoint/2010/main" val="330773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592692"/>
            <a:ext cx="11724820" cy="403187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As we have mentioned, for many people in the 19</a:t>
            </a:r>
            <a:r>
              <a:rPr lang="en-GB" sz="2400" baseline="30000" dirty="0"/>
              <a:t>th</a:t>
            </a:r>
            <a:r>
              <a:rPr lang="en-GB" sz="2400" dirty="0"/>
              <a:t> century the working week was a six-day week and Sundays were officially only for worship</a:t>
            </a:r>
          </a:p>
          <a:p>
            <a:pPr marL="457200" indent="-457200">
              <a:spcBef>
                <a:spcPts val="600"/>
              </a:spcBef>
              <a:spcAft>
                <a:spcPts val="600"/>
              </a:spcAft>
              <a:buFont typeface="Arial" panose="020B0604020202020204" pitchFamily="34" charset="0"/>
              <a:buChar char="•"/>
            </a:pPr>
            <a:r>
              <a:rPr lang="en-GB" sz="2400" dirty="0"/>
              <a:t>However, there was the practice known as ‘Saint Monday’ where workers would take the Monday off as sick leave to prepare for the working week</a:t>
            </a:r>
          </a:p>
          <a:p>
            <a:pPr marL="457200" indent="-457200">
              <a:spcBef>
                <a:spcPts val="600"/>
              </a:spcBef>
              <a:spcAft>
                <a:spcPts val="600"/>
              </a:spcAft>
              <a:buFont typeface="Arial" panose="020B0604020202020204" pitchFamily="34" charset="0"/>
              <a:buChar char="•"/>
            </a:pPr>
            <a:r>
              <a:rPr lang="en-GB" sz="2400" dirty="0"/>
              <a:t>This became a common practice and Music Halls and other providers of leisure would stage special event on a Monday</a:t>
            </a:r>
          </a:p>
          <a:p>
            <a:pPr marL="457200" indent="-457200">
              <a:spcBef>
                <a:spcPts val="600"/>
              </a:spcBef>
              <a:spcAft>
                <a:spcPts val="600"/>
              </a:spcAft>
              <a:buFont typeface="Arial" panose="020B0604020202020204" pitchFamily="34" charset="0"/>
              <a:buChar char="•"/>
            </a:pPr>
            <a:r>
              <a:rPr lang="en-GB" sz="2400" dirty="0"/>
              <a:t>Even though widespread this was not official practice and religious groups and Trades Unions campaigned for reform</a:t>
            </a:r>
          </a:p>
          <a:p>
            <a:pPr marL="457200" indent="-457200">
              <a:spcBef>
                <a:spcPts val="600"/>
              </a:spcBef>
              <a:spcAft>
                <a:spcPts val="600"/>
              </a:spcAft>
              <a:buFont typeface="Arial" panose="020B0604020202020204" pitchFamily="34" charset="0"/>
              <a:buChar char="•"/>
            </a:pPr>
            <a:r>
              <a:rPr lang="en-GB" sz="2400" dirty="0"/>
              <a:t>Employers began to see the benefit of giving a ‘half-day holiday’ on Saturday afternoons</a:t>
            </a:r>
          </a:p>
        </p:txBody>
      </p:sp>
      <p:sp>
        <p:nvSpPr>
          <p:cNvPr id="6" name="TextBox 5"/>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Beavan</a:t>
            </a:r>
            <a:r>
              <a:rPr lang="en-GB" dirty="0"/>
              <a:t>, B.. (2005)</a:t>
            </a:r>
          </a:p>
        </p:txBody>
      </p:sp>
      <p:sp>
        <p:nvSpPr>
          <p:cNvPr id="7" name="TextBox 6"/>
          <p:cNvSpPr txBox="1"/>
          <p:nvPr/>
        </p:nvSpPr>
        <p:spPr>
          <a:xfrm>
            <a:off x="263352" y="800577"/>
            <a:ext cx="9324528" cy="430887"/>
          </a:xfrm>
          <a:prstGeom prst="rect">
            <a:avLst/>
          </a:prstGeom>
          <a:noFill/>
        </p:spPr>
        <p:txBody>
          <a:bodyPr wrap="square" rtlCol="0">
            <a:spAutoFit/>
          </a:bodyPr>
          <a:lstStyle/>
          <a:p>
            <a:r>
              <a:rPr lang="en-GB" sz="2200" b="1" dirty="0"/>
              <a:t>The Twentieth Century and Beyond – The Growth of the Leisure Industry </a:t>
            </a:r>
          </a:p>
        </p:txBody>
      </p:sp>
    </p:spTree>
    <p:extLst>
      <p:ext uri="{BB962C8B-B14F-4D97-AF65-F5344CB8AC3E}">
        <p14:creationId xmlns:p14="http://schemas.microsoft.com/office/powerpoint/2010/main" val="19801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91344" y="1623616"/>
            <a:ext cx="11865708" cy="387798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Across the country a new and growing leisure industry saw the new half-day Saturday as a business opportunity. </a:t>
            </a:r>
          </a:p>
          <a:p>
            <a:pPr marL="457200" indent="-457200">
              <a:spcBef>
                <a:spcPts val="600"/>
              </a:spcBef>
              <a:spcAft>
                <a:spcPts val="600"/>
              </a:spcAft>
              <a:buFont typeface="Arial" panose="020B0604020202020204" pitchFamily="34" charset="0"/>
              <a:buChar char="•"/>
            </a:pPr>
            <a:r>
              <a:rPr lang="en-GB" sz="2400" dirty="0"/>
              <a:t>Train operators embraced the idea, charging reduced fares for day-trippers to the countryside and coast on Saturday afternoons. </a:t>
            </a:r>
          </a:p>
          <a:p>
            <a:pPr marL="457200" indent="-457200">
              <a:spcBef>
                <a:spcPts val="600"/>
              </a:spcBef>
              <a:spcAft>
                <a:spcPts val="600"/>
              </a:spcAft>
              <a:buFont typeface="Arial" panose="020B0604020202020204" pitchFamily="34" charset="0"/>
              <a:buChar char="•"/>
            </a:pPr>
            <a:r>
              <a:rPr lang="en-GB" sz="2400" dirty="0"/>
              <a:t>With increasing numbers of employers adopting the half-day Saturday, theatres and music halls also switched their star entertainment from a Monday to Saturday afternoon.</a:t>
            </a:r>
          </a:p>
          <a:p>
            <a:pPr marL="457200" indent="-457200">
              <a:spcBef>
                <a:spcPts val="600"/>
              </a:spcBef>
              <a:spcAft>
                <a:spcPts val="600"/>
              </a:spcAft>
              <a:buFont typeface="Arial" panose="020B0604020202020204" pitchFamily="34" charset="0"/>
              <a:buChar char="•"/>
            </a:pPr>
            <a:r>
              <a:rPr lang="en-GB" sz="2400" dirty="0"/>
              <a:t>Perhaps the most influential leisure activity to help forge the modern week was the decision to stage football matches on Saturday afternoon (or Rugby matches depending on where you lived!) </a:t>
            </a:r>
          </a:p>
        </p:txBody>
      </p:sp>
      <p:sp>
        <p:nvSpPr>
          <p:cNvPr id="6" name="TextBox 5"/>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Beavan</a:t>
            </a:r>
            <a:r>
              <a:rPr lang="en-GB" dirty="0"/>
              <a:t>, B.. (2005)</a:t>
            </a:r>
          </a:p>
        </p:txBody>
      </p:sp>
      <p:sp>
        <p:nvSpPr>
          <p:cNvPr id="7" name="TextBox 6"/>
          <p:cNvSpPr txBox="1"/>
          <p:nvPr/>
        </p:nvSpPr>
        <p:spPr>
          <a:xfrm>
            <a:off x="191344" y="877861"/>
            <a:ext cx="9324528" cy="430887"/>
          </a:xfrm>
          <a:prstGeom prst="rect">
            <a:avLst/>
          </a:prstGeom>
          <a:noFill/>
        </p:spPr>
        <p:txBody>
          <a:bodyPr wrap="square" rtlCol="0">
            <a:spAutoFit/>
          </a:bodyPr>
          <a:lstStyle/>
          <a:p>
            <a:r>
              <a:rPr lang="en-GB" sz="2200" b="1" dirty="0"/>
              <a:t>The Twentieth Century and Beyond – The Growth of the Leisure Industry </a:t>
            </a:r>
          </a:p>
        </p:txBody>
      </p:sp>
    </p:spTree>
    <p:extLst>
      <p:ext uri="{BB962C8B-B14F-4D97-AF65-F5344CB8AC3E}">
        <p14:creationId xmlns:p14="http://schemas.microsoft.com/office/powerpoint/2010/main" val="299812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91344" y="1469973"/>
            <a:ext cx="11681106" cy="424731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 adoption of the modern weekend was neither swift nor uniform as, ultimately, the decision for a factory to adopt the half-day Saturday rested with the manufacturer/owner.</a:t>
            </a:r>
          </a:p>
          <a:p>
            <a:pPr marL="457200" indent="-457200">
              <a:spcBef>
                <a:spcPts val="600"/>
              </a:spcBef>
              <a:spcAft>
                <a:spcPts val="600"/>
              </a:spcAft>
              <a:buFont typeface="Arial" panose="020B0604020202020204" pitchFamily="34" charset="0"/>
              <a:buChar char="•"/>
            </a:pPr>
            <a:r>
              <a:rPr lang="en-GB" sz="2400" dirty="0"/>
              <a:t>While they had their different reasons, employers, religious groups, commercial leisure and workers all came to see Saturday afternoon as an advantageous break in the working week.</a:t>
            </a:r>
          </a:p>
          <a:p>
            <a:pPr marL="457200" indent="-457200">
              <a:spcBef>
                <a:spcPts val="600"/>
              </a:spcBef>
              <a:spcAft>
                <a:spcPts val="600"/>
              </a:spcAft>
              <a:buFont typeface="Arial" panose="020B0604020202020204" pitchFamily="34" charset="0"/>
              <a:buChar char="•"/>
            </a:pPr>
            <a:r>
              <a:rPr lang="en-GB" sz="2400" dirty="0"/>
              <a:t>This laid the groundwork for the full 48-hour weekend as we now know it – although this was only established in the 1930s. </a:t>
            </a:r>
          </a:p>
          <a:p>
            <a:pPr marL="457200" indent="-457200">
              <a:spcBef>
                <a:spcPts val="600"/>
              </a:spcBef>
              <a:spcAft>
                <a:spcPts val="600"/>
              </a:spcAft>
              <a:buFont typeface="Arial" panose="020B0604020202020204" pitchFamily="34" charset="0"/>
              <a:buChar char="•"/>
            </a:pPr>
            <a:r>
              <a:rPr lang="en-GB" sz="2400" dirty="0"/>
              <a:t>Once again, it was embraced by employers who found that the full Saturday and Sunday break reduced absenteeism and improved efficiency.</a:t>
            </a:r>
          </a:p>
        </p:txBody>
      </p:sp>
      <p:sp>
        <p:nvSpPr>
          <p:cNvPr id="6" name="TextBox 5"/>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Beavan</a:t>
            </a:r>
            <a:r>
              <a:rPr lang="en-GB" dirty="0"/>
              <a:t>, B.. (2005)</a:t>
            </a:r>
          </a:p>
        </p:txBody>
      </p:sp>
      <p:sp>
        <p:nvSpPr>
          <p:cNvPr id="7" name="TextBox 6"/>
          <p:cNvSpPr txBox="1"/>
          <p:nvPr/>
        </p:nvSpPr>
        <p:spPr>
          <a:xfrm>
            <a:off x="191344" y="836712"/>
            <a:ext cx="9324528" cy="430887"/>
          </a:xfrm>
          <a:prstGeom prst="rect">
            <a:avLst/>
          </a:prstGeom>
          <a:noFill/>
        </p:spPr>
        <p:txBody>
          <a:bodyPr wrap="square" rtlCol="0">
            <a:spAutoFit/>
          </a:bodyPr>
          <a:lstStyle/>
          <a:p>
            <a:r>
              <a:rPr lang="en-GB" sz="2200" b="1" dirty="0"/>
              <a:t>The Twentieth Century and Beyond – The Growth of the Leisure Industry </a:t>
            </a:r>
          </a:p>
        </p:txBody>
      </p:sp>
    </p:spTree>
    <p:extLst>
      <p:ext uri="{BB962C8B-B14F-4D97-AF65-F5344CB8AC3E}">
        <p14:creationId xmlns:p14="http://schemas.microsoft.com/office/powerpoint/2010/main" val="97824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479376" y="1207288"/>
            <a:ext cx="11068544" cy="477053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 ‘modern’ weekend, along with improvements in housing (i.e. electric lighting) meant that people now had time to fill with ‘leisure’ activities</a:t>
            </a:r>
          </a:p>
          <a:p>
            <a:pPr marL="457200" indent="-457200">
              <a:spcBef>
                <a:spcPts val="600"/>
              </a:spcBef>
              <a:spcAft>
                <a:spcPts val="600"/>
              </a:spcAft>
              <a:buFont typeface="Arial" panose="020B0604020202020204" pitchFamily="34" charset="0"/>
              <a:buChar char="•"/>
            </a:pPr>
            <a:r>
              <a:rPr lang="en-GB" sz="2400" dirty="0"/>
              <a:t>Enterprising business saw the potential of the situation and, over the course of the 20</a:t>
            </a:r>
            <a:r>
              <a:rPr lang="en-GB" sz="2400" baseline="30000" dirty="0"/>
              <a:t>th</a:t>
            </a:r>
            <a:r>
              <a:rPr lang="en-GB" sz="2400" dirty="0"/>
              <a:t> century this grew into a huge industry</a:t>
            </a:r>
          </a:p>
          <a:p>
            <a:pPr marL="457200" indent="-457200">
              <a:spcBef>
                <a:spcPts val="600"/>
              </a:spcBef>
              <a:spcAft>
                <a:spcPts val="600"/>
              </a:spcAft>
              <a:buFont typeface="Arial" panose="020B0604020202020204" pitchFamily="34" charset="0"/>
              <a:buChar char="•"/>
            </a:pPr>
            <a:r>
              <a:rPr lang="en-GB" sz="2400" dirty="0"/>
              <a:t>In some cases, workers were encouraged to take up ‘wholesome’ past-times, such as gardening, as this was seen as more self-improving that going to the music hall or pub.</a:t>
            </a:r>
          </a:p>
          <a:p>
            <a:pPr marL="457200" indent="-457200">
              <a:spcBef>
                <a:spcPts val="600"/>
              </a:spcBef>
              <a:spcAft>
                <a:spcPts val="600"/>
              </a:spcAft>
              <a:buFont typeface="Arial" panose="020B0604020202020204" pitchFamily="34" charset="0"/>
              <a:buChar char="•"/>
            </a:pPr>
            <a:r>
              <a:rPr lang="en-GB" sz="2400" dirty="0"/>
              <a:t>There was also a move on the part of working class people to form walking and cycling groups and these often developed alongside political activism</a:t>
            </a:r>
          </a:p>
          <a:p>
            <a:pPr marL="457200" indent="-457200">
              <a:spcBef>
                <a:spcPts val="600"/>
              </a:spcBef>
              <a:spcAft>
                <a:spcPts val="600"/>
              </a:spcAft>
              <a:buFont typeface="Arial" panose="020B0604020202020204" pitchFamily="34" charset="0"/>
              <a:buChar char="•"/>
            </a:pPr>
            <a:r>
              <a:rPr lang="en-GB" sz="2400" dirty="0"/>
              <a:t>For example the </a:t>
            </a:r>
            <a:r>
              <a:rPr lang="en-GB" sz="2400" dirty="0">
                <a:hlinkClick r:id="rId2"/>
              </a:rPr>
              <a:t>Mass Trespass </a:t>
            </a:r>
            <a:r>
              <a:rPr lang="en-GB" sz="2400" dirty="0"/>
              <a:t>on Kinder Scout in Derbyshire or the </a:t>
            </a:r>
            <a:r>
              <a:rPr lang="en-GB" sz="2400" dirty="0">
                <a:hlinkClick r:id="rId3"/>
              </a:rPr>
              <a:t>Clarion Cycling Club</a:t>
            </a:r>
            <a:endParaRPr lang="en-GB" sz="2400" dirty="0"/>
          </a:p>
        </p:txBody>
      </p:sp>
      <p:sp>
        <p:nvSpPr>
          <p:cNvPr id="7" name="TextBox 6"/>
          <p:cNvSpPr txBox="1"/>
          <p:nvPr/>
        </p:nvSpPr>
        <p:spPr>
          <a:xfrm>
            <a:off x="407368" y="664731"/>
            <a:ext cx="9324528" cy="430887"/>
          </a:xfrm>
          <a:prstGeom prst="rect">
            <a:avLst/>
          </a:prstGeom>
          <a:noFill/>
        </p:spPr>
        <p:txBody>
          <a:bodyPr wrap="square" rtlCol="0">
            <a:spAutoFit/>
          </a:bodyPr>
          <a:lstStyle/>
          <a:p>
            <a:r>
              <a:rPr lang="en-GB" sz="2200" b="1" dirty="0"/>
              <a:t>The Twentieth Century and Beyond – The Growth of the Leisure Industry </a:t>
            </a:r>
          </a:p>
        </p:txBody>
      </p:sp>
    </p:spTree>
    <p:extLst>
      <p:ext uri="{BB962C8B-B14F-4D97-AF65-F5344CB8AC3E}">
        <p14:creationId xmlns:p14="http://schemas.microsoft.com/office/powerpoint/2010/main" val="4333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357605"/>
            <a:ext cx="11500592" cy="440120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As with other developments we have looked at, greater affluence, technological advances and other social factors have meant that the leisure industry has grown massively</a:t>
            </a:r>
          </a:p>
          <a:p>
            <a:pPr marL="457200" indent="-457200">
              <a:spcBef>
                <a:spcPts val="600"/>
              </a:spcBef>
              <a:spcAft>
                <a:spcPts val="600"/>
              </a:spcAft>
              <a:buFont typeface="Arial" panose="020B0604020202020204" pitchFamily="34" charset="0"/>
              <a:buChar char="•"/>
            </a:pPr>
            <a:r>
              <a:rPr lang="en-GB" sz="2400" dirty="0"/>
              <a:t>The sector includes Museums, Gyms, Cinemas, Theme Parks etc.</a:t>
            </a:r>
          </a:p>
          <a:p>
            <a:pPr marL="457200" indent="-457200">
              <a:spcBef>
                <a:spcPts val="600"/>
              </a:spcBef>
              <a:spcAft>
                <a:spcPts val="600"/>
              </a:spcAft>
              <a:buFont typeface="Arial" panose="020B0604020202020204" pitchFamily="34" charset="0"/>
              <a:buChar char="•"/>
            </a:pPr>
            <a:r>
              <a:rPr lang="en-GB" sz="2400" dirty="0"/>
              <a:t>The increase in Leisure time has also had an influence on retailing with a massive growth in DIY and Garden Centres for example</a:t>
            </a:r>
          </a:p>
          <a:p>
            <a:pPr marL="457200" indent="-457200">
              <a:spcBef>
                <a:spcPts val="600"/>
              </a:spcBef>
              <a:spcAft>
                <a:spcPts val="600"/>
              </a:spcAft>
              <a:buFont typeface="Arial" panose="020B0604020202020204" pitchFamily="34" charset="0"/>
              <a:buChar char="•"/>
            </a:pPr>
            <a:r>
              <a:rPr lang="en-GB" sz="2400" dirty="0"/>
              <a:t>Data is difficult to find as different ‘leisure’ activities is counted in different Sectors by the ONS</a:t>
            </a:r>
          </a:p>
          <a:p>
            <a:pPr marL="457200" indent="-457200">
              <a:spcBef>
                <a:spcPts val="600"/>
              </a:spcBef>
              <a:spcAft>
                <a:spcPts val="600"/>
              </a:spcAft>
              <a:buFont typeface="Arial" panose="020B0604020202020204" pitchFamily="34" charset="0"/>
              <a:buChar char="•"/>
            </a:pPr>
            <a:r>
              <a:rPr lang="en-GB" sz="2400" dirty="0"/>
              <a:t>However the ONS does survey and report on leisure activities, as for example in it’s report ‘Leisure Time in the UK’ </a:t>
            </a:r>
          </a:p>
        </p:txBody>
      </p:sp>
      <p:sp>
        <p:nvSpPr>
          <p:cNvPr id="6" name="TextBox 5"/>
          <p:cNvSpPr txBox="1"/>
          <p:nvPr/>
        </p:nvSpPr>
        <p:spPr>
          <a:xfrm>
            <a:off x="263352" y="817060"/>
            <a:ext cx="9324528" cy="430887"/>
          </a:xfrm>
          <a:prstGeom prst="rect">
            <a:avLst/>
          </a:prstGeom>
          <a:noFill/>
        </p:spPr>
        <p:txBody>
          <a:bodyPr wrap="square" rtlCol="0">
            <a:spAutoFit/>
          </a:bodyPr>
          <a:lstStyle/>
          <a:p>
            <a:r>
              <a:rPr lang="en-GB" sz="2200" b="1" dirty="0"/>
              <a:t>The Twentieth Century and Beyond – The Growth of the Leisure Industry </a:t>
            </a: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5921" y="5517233"/>
            <a:ext cx="1142857" cy="1142857"/>
          </a:xfrm>
          <a:prstGeom prst="rect">
            <a:avLst/>
          </a:prstGeom>
        </p:spPr>
      </p:pic>
    </p:spTree>
    <p:extLst>
      <p:ext uri="{BB962C8B-B14F-4D97-AF65-F5344CB8AC3E}">
        <p14:creationId xmlns:p14="http://schemas.microsoft.com/office/powerpoint/2010/main" val="16559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357606"/>
            <a:ext cx="11500592" cy="397031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As the 20</a:t>
            </a:r>
            <a:r>
              <a:rPr lang="en-GB" sz="2400" baseline="30000" dirty="0"/>
              <a:t>th</a:t>
            </a:r>
            <a:r>
              <a:rPr lang="en-GB" sz="2400" dirty="0"/>
              <a:t> century developed a number of issues and crises began to become apparent</a:t>
            </a:r>
          </a:p>
          <a:p>
            <a:pPr marL="457200" indent="-457200">
              <a:spcBef>
                <a:spcPts val="600"/>
              </a:spcBef>
              <a:spcAft>
                <a:spcPts val="600"/>
              </a:spcAft>
              <a:buFont typeface="Arial" panose="020B0604020202020204" pitchFamily="34" charset="0"/>
              <a:buChar char="•"/>
            </a:pPr>
            <a:r>
              <a:rPr lang="en-GB" sz="2400" dirty="0"/>
              <a:t>The growth potential of mass production was gradually exhausted</a:t>
            </a:r>
          </a:p>
          <a:p>
            <a:pPr marL="457200" indent="-457200">
              <a:spcBef>
                <a:spcPts val="600"/>
              </a:spcBef>
              <a:spcAft>
                <a:spcPts val="600"/>
              </a:spcAft>
              <a:buFont typeface="Arial" panose="020B0604020202020204" pitchFamily="34" charset="0"/>
              <a:buChar char="•"/>
            </a:pPr>
            <a:r>
              <a:rPr lang="en-GB" sz="2400" dirty="0"/>
              <a:t>There was intensified working-class resistance to its alienating working conditions</a:t>
            </a:r>
          </a:p>
          <a:p>
            <a:pPr marL="457200" indent="-457200">
              <a:spcBef>
                <a:spcPts val="600"/>
              </a:spcBef>
              <a:spcAft>
                <a:spcPts val="600"/>
              </a:spcAft>
              <a:buFont typeface="Arial" panose="020B0604020202020204" pitchFamily="34" charset="0"/>
              <a:buChar char="•"/>
            </a:pPr>
            <a:r>
              <a:rPr lang="en-GB" sz="2400" dirty="0"/>
              <a:t>The market for mass consumer durables became saturated </a:t>
            </a:r>
          </a:p>
          <a:p>
            <a:pPr marL="457200" indent="-457200">
              <a:spcBef>
                <a:spcPts val="600"/>
              </a:spcBef>
              <a:spcAft>
                <a:spcPts val="600"/>
              </a:spcAft>
              <a:buFont typeface="Arial" panose="020B0604020202020204" pitchFamily="34" charset="0"/>
              <a:buChar char="•"/>
            </a:pPr>
            <a:r>
              <a:rPr lang="en-GB" sz="2400" dirty="0"/>
              <a:t>The costs of production and wages led to a declining profit rates</a:t>
            </a:r>
          </a:p>
          <a:p>
            <a:pPr marL="457200" indent="-457200">
              <a:spcBef>
                <a:spcPts val="600"/>
              </a:spcBef>
              <a:spcAft>
                <a:spcPts val="600"/>
              </a:spcAft>
              <a:buFont typeface="Arial" panose="020B0604020202020204" pitchFamily="34" charset="0"/>
              <a:buChar char="•"/>
            </a:pPr>
            <a:r>
              <a:rPr lang="en-GB" sz="2400" dirty="0"/>
              <a:t>Internationalization made state economic management less effective; </a:t>
            </a:r>
          </a:p>
          <a:p>
            <a:pPr marL="457200" indent="-457200">
              <a:spcBef>
                <a:spcPts val="600"/>
              </a:spcBef>
              <a:spcAft>
                <a:spcPts val="600"/>
              </a:spcAft>
              <a:buFont typeface="Arial" panose="020B0604020202020204" pitchFamily="34" charset="0"/>
              <a:buChar char="•"/>
            </a:pPr>
            <a:r>
              <a:rPr lang="en-GB" sz="2400" dirty="0"/>
              <a:t>And growing competition from the newly developing economies (India, China, Brazil etc. meant that UK and USA companies could not compete</a:t>
            </a:r>
          </a:p>
        </p:txBody>
      </p:sp>
      <p:sp>
        <p:nvSpPr>
          <p:cNvPr id="6" name="TextBox 5"/>
          <p:cNvSpPr txBox="1"/>
          <p:nvPr/>
        </p:nvSpPr>
        <p:spPr>
          <a:xfrm>
            <a:off x="263352" y="748993"/>
            <a:ext cx="9324528" cy="430887"/>
          </a:xfrm>
          <a:prstGeom prst="rect">
            <a:avLst/>
          </a:prstGeom>
          <a:noFill/>
        </p:spPr>
        <p:txBody>
          <a:bodyPr wrap="square" rtlCol="0">
            <a:spAutoFit/>
          </a:bodyPr>
          <a:lstStyle/>
          <a:p>
            <a:r>
              <a:rPr lang="en-GB" sz="2200" b="1" dirty="0"/>
              <a:t>The Twentieth Century and Beyond – Post-Fordism </a:t>
            </a:r>
          </a:p>
        </p:txBody>
      </p:sp>
      <p:sp>
        <p:nvSpPr>
          <p:cNvPr id="7" name="TextBox 6"/>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Vallas</a:t>
            </a:r>
            <a:r>
              <a:rPr lang="en-GB" dirty="0"/>
              <a:t>, S.P... (1998)</a:t>
            </a:r>
          </a:p>
        </p:txBody>
      </p:sp>
    </p:spTree>
    <p:extLst>
      <p:ext uri="{BB962C8B-B14F-4D97-AF65-F5344CB8AC3E}">
        <p14:creationId xmlns:p14="http://schemas.microsoft.com/office/powerpoint/2010/main" val="258605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700808"/>
            <a:ext cx="11464066"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response to this has been called Post-Fordism although it is also known as </a:t>
            </a:r>
            <a:r>
              <a:rPr lang="en-GB" sz="2800" dirty="0" err="1"/>
              <a:t>Toyotism</a:t>
            </a:r>
            <a:r>
              <a:rPr lang="en-GB" sz="2800" dirty="0"/>
              <a:t>, </a:t>
            </a:r>
            <a:r>
              <a:rPr lang="en-GB" sz="2800" dirty="0" err="1"/>
              <a:t>Fujitsuism</a:t>
            </a:r>
            <a:r>
              <a:rPr lang="en-GB" sz="2800" dirty="0"/>
              <a:t>, </a:t>
            </a:r>
            <a:r>
              <a:rPr lang="en-GB" sz="2800" dirty="0" err="1"/>
              <a:t>Sonyism</a:t>
            </a:r>
            <a:r>
              <a:rPr lang="en-GB" sz="2800" dirty="0"/>
              <a:t>, and </a:t>
            </a:r>
            <a:r>
              <a:rPr lang="en-GB" sz="2800" dirty="0" err="1"/>
              <a:t>Gatesism</a:t>
            </a:r>
            <a:r>
              <a:rPr lang="en-GB" sz="2800" dirty="0"/>
              <a:t> after companies or entrepreneurs who championed the new ways of working</a:t>
            </a:r>
          </a:p>
          <a:p>
            <a:pPr marL="342900" indent="-342900">
              <a:spcBef>
                <a:spcPts val="600"/>
              </a:spcBef>
              <a:spcAft>
                <a:spcPts val="600"/>
              </a:spcAft>
              <a:buFont typeface="Arial" panose="020B0604020202020204" pitchFamily="34" charset="0"/>
              <a:buChar char="•"/>
            </a:pPr>
            <a:r>
              <a:rPr lang="en-GB" sz="2800" dirty="0"/>
              <a:t>Or ‘informational capitalism’, the ‘knowledge-based economy’, and the ‘network economy’ due to the reliance on new and developing technologies</a:t>
            </a:r>
          </a:p>
          <a:p>
            <a:pPr marL="457200" indent="-457200">
              <a:spcBef>
                <a:spcPts val="600"/>
              </a:spcBef>
              <a:spcAft>
                <a:spcPts val="600"/>
              </a:spcAft>
              <a:buFont typeface="Arial" panose="020B0604020202020204" pitchFamily="34" charset="0"/>
              <a:buChar char="•"/>
            </a:pPr>
            <a:r>
              <a:rPr lang="en-GB" sz="2800" dirty="0"/>
              <a:t>Social scientists adopted three main approaches to identifying the post-</a:t>
            </a:r>
            <a:r>
              <a:rPr lang="en-GB" sz="2800" dirty="0" err="1"/>
              <a:t>Fordist</a:t>
            </a:r>
            <a:r>
              <a:rPr lang="en-GB" sz="2800" dirty="0"/>
              <a:t> practices, namely;</a:t>
            </a:r>
          </a:p>
        </p:txBody>
      </p:sp>
      <p:sp>
        <p:nvSpPr>
          <p:cNvPr id="6" name="TextBox 5"/>
          <p:cNvSpPr txBox="1"/>
          <p:nvPr/>
        </p:nvSpPr>
        <p:spPr>
          <a:xfrm>
            <a:off x="335360" y="884036"/>
            <a:ext cx="9324528" cy="430887"/>
          </a:xfrm>
          <a:prstGeom prst="rect">
            <a:avLst/>
          </a:prstGeom>
          <a:noFill/>
        </p:spPr>
        <p:txBody>
          <a:bodyPr wrap="square" rtlCol="0">
            <a:spAutoFit/>
          </a:bodyPr>
          <a:lstStyle/>
          <a:p>
            <a:r>
              <a:rPr lang="en-GB" sz="2200" b="1" dirty="0"/>
              <a:t>The Twentieth Century and Beyond – Post-Fordism </a:t>
            </a:r>
          </a:p>
        </p:txBody>
      </p:sp>
      <p:sp>
        <p:nvSpPr>
          <p:cNvPr id="7" name="TextBox 6"/>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Vallas</a:t>
            </a:r>
            <a:r>
              <a:rPr lang="en-GB" dirty="0"/>
              <a:t>, S.P... (1998)</a:t>
            </a:r>
          </a:p>
        </p:txBody>
      </p:sp>
    </p:spTree>
    <p:extLst>
      <p:ext uri="{BB962C8B-B14F-4D97-AF65-F5344CB8AC3E}">
        <p14:creationId xmlns:p14="http://schemas.microsoft.com/office/powerpoint/2010/main" val="228012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91344" y="1656944"/>
            <a:ext cx="11608082" cy="409342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1) a focus on the transformative role of new technologies and practices regarding material (e.g. robotic production lines) and immaterial production (e.g. new information and communication technologies) and their role in facilitating a new, more flexible, networked global economy; </a:t>
            </a:r>
          </a:p>
          <a:p>
            <a:pPr marL="457200" indent="-457200">
              <a:spcBef>
                <a:spcPts val="600"/>
              </a:spcBef>
              <a:spcAft>
                <a:spcPts val="600"/>
              </a:spcAft>
              <a:buFont typeface="Arial" panose="020B0604020202020204" pitchFamily="34" charset="0"/>
              <a:buChar char="•"/>
            </a:pPr>
            <a:r>
              <a:rPr lang="en-GB" sz="2400" dirty="0"/>
              <a:t>(2) a focus on the leading economic sectors that enable a transition from mass industrial production to post-industrial production (e.g. a move from a manufacturing-based economy to a service-based economy; and </a:t>
            </a:r>
          </a:p>
          <a:p>
            <a:pPr marL="457200" indent="-457200">
              <a:spcBef>
                <a:spcPts val="600"/>
              </a:spcBef>
              <a:spcAft>
                <a:spcPts val="600"/>
              </a:spcAft>
              <a:buFont typeface="Arial" panose="020B0604020202020204" pitchFamily="34" charset="0"/>
              <a:buChar char="•"/>
            </a:pPr>
            <a:r>
              <a:rPr lang="en-GB" sz="2400" dirty="0"/>
              <a:t>(3) new forms of management and governance that facilitate the rise and consolidation of profitable new processes, products, and markets (for example working with the Unions rather than against them, using Complexity theory in planning etc.)</a:t>
            </a:r>
          </a:p>
        </p:txBody>
      </p:sp>
      <p:sp>
        <p:nvSpPr>
          <p:cNvPr id="6" name="TextBox 5"/>
          <p:cNvSpPr txBox="1"/>
          <p:nvPr/>
        </p:nvSpPr>
        <p:spPr>
          <a:xfrm>
            <a:off x="407368" y="815940"/>
            <a:ext cx="9324528" cy="430887"/>
          </a:xfrm>
          <a:prstGeom prst="rect">
            <a:avLst/>
          </a:prstGeom>
          <a:noFill/>
        </p:spPr>
        <p:txBody>
          <a:bodyPr wrap="square" rtlCol="0">
            <a:spAutoFit/>
          </a:bodyPr>
          <a:lstStyle/>
          <a:p>
            <a:r>
              <a:rPr lang="en-GB" sz="2200" b="1" dirty="0"/>
              <a:t>The Twentieth Century and Beyond – Post-Fordism </a:t>
            </a:r>
          </a:p>
        </p:txBody>
      </p:sp>
      <p:sp>
        <p:nvSpPr>
          <p:cNvPr id="7" name="TextBox 6"/>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Vallas</a:t>
            </a:r>
            <a:r>
              <a:rPr lang="en-GB" dirty="0"/>
              <a:t>, S.P... (1998)</a:t>
            </a:r>
          </a:p>
        </p:txBody>
      </p:sp>
    </p:spTree>
    <p:extLst>
      <p:ext uri="{BB962C8B-B14F-4D97-AF65-F5344CB8AC3E}">
        <p14:creationId xmlns:p14="http://schemas.microsoft.com/office/powerpoint/2010/main" val="22492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6" name="TextBox 5"/>
          <p:cNvSpPr txBox="1"/>
          <p:nvPr/>
        </p:nvSpPr>
        <p:spPr>
          <a:xfrm>
            <a:off x="380151" y="807264"/>
            <a:ext cx="9324528" cy="430887"/>
          </a:xfrm>
          <a:prstGeom prst="rect">
            <a:avLst/>
          </a:prstGeom>
          <a:noFill/>
        </p:spPr>
        <p:txBody>
          <a:bodyPr wrap="square" rtlCol="0">
            <a:spAutoFit/>
          </a:bodyPr>
          <a:lstStyle/>
          <a:p>
            <a:r>
              <a:rPr lang="en-GB" sz="2200" b="1" dirty="0"/>
              <a:t>The Twentieth Century and Beyond – Post-Fordism </a:t>
            </a:r>
          </a:p>
        </p:txBody>
      </p:sp>
      <p:sp>
        <p:nvSpPr>
          <p:cNvPr id="10" name="TextBox 9"/>
          <p:cNvSpPr txBox="1"/>
          <p:nvPr/>
        </p:nvSpPr>
        <p:spPr>
          <a:xfrm>
            <a:off x="2063552" y="1412776"/>
            <a:ext cx="7560840" cy="1077218"/>
          </a:xfrm>
          <a:prstGeom prst="rect">
            <a:avLst/>
          </a:prstGeom>
          <a:noFill/>
        </p:spPr>
        <p:txBody>
          <a:bodyPr wrap="square" rtlCol="0">
            <a:spAutoFit/>
          </a:bodyPr>
          <a:lstStyle/>
          <a:p>
            <a:pPr algn="ctr"/>
            <a:r>
              <a:rPr lang="en-GB" sz="3200" i="1" dirty="0"/>
              <a:t>What do we mean by a manufacturing-based economy?</a:t>
            </a:r>
          </a:p>
        </p:txBody>
      </p:sp>
      <p:sp>
        <p:nvSpPr>
          <p:cNvPr id="13" name="TextBox 12"/>
          <p:cNvSpPr txBox="1"/>
          <p:nvPr/>
        </p:nvSpPr>
        <p:spPr>
          <a:xfrm>
            <a:off x="2135560" y="3789040"/>
            <a:ext cx="7560840" cy="1077218"/>
          </a:xfrm>
          <a:prstGeom prst="rect">
            <a:avLst/>
          </a:prstGeom>
          <a:noFill/>
        </p:spPr>
        <p:txBody>
          <a:bodyPr wrap="square" rtlCol="0">
            <a:spAutoFit/>
          </a:bodyPr>
          <a:lstStyle/>
          <a:p>
            <a:pPr algn="ctr"/>
            <a:r>
              <a:rPr lang="en-GB" sz="3200" i="1" dirty="0"/>
              <a:t>What do we mean by a service-based economy?</a:t>
            </a:r>
          </a:p>
        </p:txBody>
      </p:sp>
      <p:pic>
        <p:nvPicPr>
          <p:cNvPr id="4" name="Picture 3" descr="A yellow and red question mark&#10;&#10;Description automatically generated">
            <a:extLst>
              <a:ext uri="{FF2B5EF4-FFF2-40B4-BE49-F238E27FC236}">
                <a16:creationId xmlns:a16="http://schemas.microsoft.com/office/drawing/2014/main" id="{51D03E50-2960-7BD2-655C-2A69A5F832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2543" y="2575096"/>
            <a:ext cx="1142857" cy="1142857"/>
          </a:xfrm>
          <a:prstGeom prst="rect">
            <a:avLst/>
          </a:prstGeom>
        </p:spPr>
      </p:pic>
      <p:pic>
        <p:nvPicPr>
          <p:cNvPr id="5" name="Picture 4" descr="A yellow and red question mark&#10;&#10;Description automatically generated">
            <a:extLst>
              <a:ext uri="{FF2B5EF4-FFF2-40B4-BE49-F238E27FC236}">
                <a16:creationId xmlns:a16="http://schemas.microsoft.com/office/drawing/2014/main" id="{2ED166FB-E989-6E53-284A-9B2313F4CF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4551" y="4990286"/>
            <a:ext cx="1142857" cy="1142857"/>
          </a:xfrm>
          <a:prstGeom prst="rect">
            <a:avLst/>
          </a:prstGeom>
        </p:spPr>
      </p:pic>
    </p:spTree>
    <p:extLst>
      <p:ext uri="{BB962C8B-B14F-4D97-AF65-F5344CB8AC3E}">
        <p14:creationId xmlns:p14="http://schemas.microsoft.com/office/powerpoint/2010/main" val="170503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3"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14498" y="1305341"/>
            <a:ext cx="11598300" cy="424731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Key features of Post-Fordism working practices include;</a:t>
            </a:r>
          </a:p>
          <a:p>
            <a:pPr marL="457200" indent="-457200">
              <a:spcBef>
                <a:spcPts val="600"/>
              </a:spcBef>
              <a:spcAft>
                <a:spcPts val="600"/>
              </a:spcAft>
              <a:buFont typeface="Arial" panose="020B0604020202020204" pitchFamily="34" charset="0"/>
              <a:buChar char="•"/>
            </a:pPr>
            <a:r>
              <a:rPr lang="en-GB" sz="2400" dirty="0"/>
              <a:t>(1) flexible production based on flexible machines or systems and a flexible workforce; </a:t>
            </a:r>
          </a:p>
          <a:p>
            <a:pPr marL="457200" indent="-457200">
              <a:spcBef>
                <a:spcPts val="600"/>
              </a:spcBef>
              <a:spcAft>
                <a:spcPts val="600"/>
              </a:spcAft>
              <a:buFont typeface="Arial" panose="020B0604020202020204" pitchFamily="34" charset="0"/>
              <a:buChar char="•"/>
            </a:pPr>
            <a:r>
              <a:rPr lang="en-GB" sz="2400" dirty="0"/>
              <a:t>(2) a stable mode of growth based on flexible production, economies of scale, rising incomes for skilled workers and the service class, increased demand among the better-off for differentiated goods and services, increased profits based on permanent innovation and the full utilization of flexible capacity, reinvestment in more flexible production equipment and techniques and new sets of products, and so on; </a:t>
            </a:r>
          </a:p>
          <a:p>
            <a:pPr marL="457200" indent="-457200">
              <a:spcBef>
                <a:spcPts val="600"/>
              </a:spcBef>
              <a:spcAft>
                <a:spcPts val="600"/>
              </a:spcAft>
              <a:buFont typeface="Arial" panose="020B0604020202020204" pitchFamily="34" charset="0"/>
              <a:buChar char="•"/>
            </a:pPr>
            <a:r>
              <a:rPr lang="en-GB" sz="2400" dirty="0"/>
              <a:t>(3) growing economic polarization between multi-skilled workers and the unskilled (the precariat*), together with a decline in national or industrial collective bargaining (due to Government policy weakening Trades Unions)</a:t>
            </a:r>
          </a:p>
        </p:txBody>
      </p:sp>
      <p:sp>
        <p:nvSpPr>
          <p:cNvPr id="6" name="TextBox 5"/>
          <p:cNvSpPr txBox="1"/>
          <p:nvPr/>
        </p:nvSpPr>
        <p:spPr>
          <a:xfrm>
            <a:off x="119336" y="673669"/>
            <a:ext cx="9324528" cy="430887"/>
          </a:xfrm>
          <a:prstGeom prst="rect">
            <a:avLst/>
          </a:prstGeom>
          <a:noFill/>
        </p:spPr>
        <p:txBody>
          <a:bodyPr wrap="square" rtlCol="0">
            <a:spAutoFit/>
          </a:bodyPr>
          <a:lstStyle/>
          <a:p>
            <a:r>
              <a:rPr lang="en-GB" sz="2200" b="1" dirty="0"/>
              <a:t>The Twentieth Century and Beyond – Post-Fordism </a:t>
            </a:r>
          </a:p>
        </p:txBody>
      </p:sp>
      <p:sp>
        <p:nvSpPr>
          <p:cNvPr id="7" name="TextBox 6"/>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Vallas</a:t>
            </a:r>
            <a:r>
              <a:rPr lang="en-GB" dirty="0"/>
              <a:t>, S.P... (1998)</a:t>
            </a:r>
          </a:p>
        </p:txBody>
      </p:sp>
    </p:spTree>
    <p:extLst>
      <p:ext uri="{BB962C8B-B14F-4D97-AF65-F5344CB8AC3E}">
        <p14:creationId xmlns:p14="http://schemas.microsoft.com/office/powerpoint/2010/main" val="419513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45710" y="1412776"/>
            <a:ext cx="11006873" cy="424731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Key features of Post-Fordism working practices include;</a:t>
            </a:r>
          </a:p>
          <a:p>
            <a:pPr marL="457200" indent="-457200">
              <a:spcBef>
                <a:spcPts val="600"/>
              </a:spcBef>
              <a:spcAft>
                <a:spcPts val="600"/>
              </a:spcAft>
              <a:buFont typeface="Arial" panose="020B0604020202020204" pitchFamily="34" charset="0"/>
              <a:buChar char="•"/>
            </a:pPr>
            <a:r>
              <a:rPr lang="en-GB" sz="2400" dirty="0"/>
              <a:t>(4) the rise of flexible, lean (meaning minimal waste and processes such as ‘</a:t>
            </a:r>
            <a:r>
              <a:rPr lang="en-GB" sz="2400" dirty="0">
                <a:hlinkClick r:id="rId2"/>
              </a:rPr>
              <a:t>Just in Time</a:t>
            </a:r>
            <a:r>
              <a:rPr lang="en-GB" sz="2400" dirty="0"/>
              <a:t>’ production or the Toyota Production System) , and networked firms that focus on their core competences, build strategic alliances, and outsource many other activities; </a:t>
            </a:r>
          </a:p>
          <a:p>
            <a:pPr marL="457200" indent="-457200">
              <a:spcBef>
                <a:spcPts val="600"/>
              </a:spcBef>
              <a:spcAft>
                <a:spcPts val="600"/>
              </a:spcAft>
              <a:buFont typeface="Arial" panose="020B0604020202020204" pitchFamily="34" charset="0"/>
              <a:buChar char="•"/>
            </a:pPr>
            <a:r>
              <a:rPr lang="en-GB" sz="2400" dirty="0"/>
              <a:t>(5) the dominance of hypermobile, rootless, private bank credit and forms of cyber-cash (e.g. bit coin) that circulate internationally; </a:t>
            </a:r>
          </a:p>
          <a:p>
            <a:pPr marL="457200" indent="-457200">
              <a:spcBef>
                <a:spcPts val="600"/>
              </a:spcBef>
              <a:spcAft>
                <a:spcPts val="600"/>
              </a:spcAft>
              <a:buFont typeface="Arial" panose="020B0604020202020204" pitchFamily="34" charset="0"/>
              <a:buChar char="•"/>
            </a:pPr>
            <a:r>
              <a:rPr lang="en-GB" sz="2400" dirty="0"/>
              <a:t>(6) the subordination of government finance to international money and currency markets (for example large global companies are now worth more than most countries)</a:t>
            </a:r>
          </a:p>
        </p:txBody>
      </p:sp>
      <p:sp>
        <p:nvSpPr>
          <p:cNvPr id="6" name="TextBox 5"/>
          <p:cNvSpPr txBox="1"/>
          <p:nvPr/>
        </p:nvSpPr>
        <p:spPr>
          <a:xfrm>
            <a:off x="191344" y="764704"/>
            <a:ext cx="9324528" cy="430887"/>
          </a:xfrm>
          <a:prstGeom prst="rect">
            <a:avLst/>
          </a:prstGeom>
          <a:noFill/>
        </p:spPr>
        <p:txBody>
          <a:bodyPr wrap="square" rtlCol="0">
            <a:spAutoFit/>
          </a:bodyPr>
          <a:lstStyle/>
          <a:p>
            <a:r>
              <a:rPr lang="en-GB" sz="2200" b="1" dirty="0"/>
              <a:t>The Twentieth Century and Beyond – Post-Fordism </a:t>
            </a:r>
          </a:p>
        </p:txBody>
      </p:sp>
      <p:sp>
        <p:nvSpPr>
          <p:cNvPr id="7" name="TextBox 6"/>
          <p:cNvSpPr txBox="1"/>
          <p:nvPr/>
        </p:nvSpPr>
        <p:spPr>
          <a:xfrm>
            <a:off x="4655840" y="6381328"/>
            <a:ext cx="5688632" cy="369332"/>
          </a:xfrm>
          <a:prstGeom prst="rect">
            <a:avLst/>
          </a:prstGeom>
          <a:noFill/>
        </p:spPr>
        <p:txBody>
          <a:bodyPr wrap="square" rtlCol="0">
            <a:spAutoFit/>
          </a:bodyPr>
          <a:lstStyle/>
          <a:p>
            <a:pPr algn="r"/>
            <a:r>
              <a:rPr lang="en-GB" dirty="0"/>
              <a:t>See for example </a:t>
            </a:r>
            <a:r>
              <a:rPr lang="en-GB" dirty="0" err="1"/>
              <a:t>Vallas</a:t>
            </a:r>
            <a:r>
              <a:rPr lang="en-GB" dirty="0"/>
              <a:t>, S.P... (1998)</a:t>
            </a:r>
          </a:p>
        </p:txBody>
      </p:sp>
    </p:spTree>
    <p:extLst>
      <p:ext uri="{BB962C8B-B14F-4D97-AF65-F5344CB8AC3E}">
        <p14:creationId xmlns:p14="http://schemas.microsoft.com/office/powerpoint/2010/main" val="153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340768"/>
            <a:ext cx="11377264"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Key features of Post-Fordism working practices include;</a:t>
            </a:r>
          </a:p>
          <a:p>
            <a:pPr marL="457200" indent="-457200">
              <a:spcBef>
                <a:spcPts val="600"/>
              </a:spcBef>
              <a:spcAft>
                <a:spcPts val="600"/>
              </a:spcAft>
              <a:buFont typeface="Arial" panose="020B0604020202020204" pitchFamily="34" charset="0"/>
              <a:buChar char="•"/>
            </a:pPr>
            <a:r>
              <a:rPr lang="en-GB" sz="2400" dirty="0"/>
              <a:t>(7) a shift from post-war welfare states (e.g. the ‘social-democratic’ approach identified by </a:t>
            </a:r>
            <a:r>
              <a:rPr lang="en-GB" sz="2400" dirty="0" err="1"/>
              <a:t>Esping</a:t>
            </a:r>
            <a:r>
              <a:rPr lang="en-GB" sz="2400" dirty="0"/>
              <a:t>-Anderson) to political regimes that are more concerned with international competitiveness and innovation, with full employability as opposed to jobs for life, and with more flexible, market-friendly forms of economic and social governance (e.g. the ‘liberal approach identified by Esping-Anderson) ; and </a:t>
            </a:r>
          </a:p>
          <a:p>
            <a:pPr marL="457200" indent="-457200">
              <a:spcBef>
                <a:spcPts val="600"/>
              </a:spcBef>
              <a:spcAft>
                <a:spcPts val="600"/>
              </a:spcAft>
              <a:buFont typeface="Arial" panose="020B0604020202020204" pitchFamily="34" charset="0"/>
              <a:buChar char="•"/>
            </a:pPr>
            <a:r>
              <a:rPr lang="en-GB" sz="2400" dirty="0"/>
              <a:t>(8) increasing concern with creating regional, supra-national, and even global economies (e.g. companies moving production to countries with a cheaper work-force and more favourable tax regimes)</a:t>
            </a:r>
          </a:p>
          <a:p>
            <a:pPr marL="457200" indent="-457200">
              <a:spcBef>
                <a:spcPts val="600"/>
              </a:spcBef>
              <a:spcAft>
                <a:spcPts val="600"/>
              </a:spcAft>
              <a:buFont typeface="Arial" panose="020B0604020202020204" pitchFamily="34" charset="0"/>
              <a:buChar char="•"/>
            </a:pPr>
            <a:r>
              <a:rPr lang="en-GB" sz="2400" dirty="0"/>
              <a:t>However, it is important to note that countries and economies develop at different rates and that Fordism and Post Fordism are still in evidence in different countries</a:t>
            </a:r>
          </a:p>
        </p:txBody>
      </p:sp>
      <p:sp>
        <p:nvSpPr>
          <p:cNvPr id="6" name="TextBox 5"/>
          <p:cNvSpPr txBox="1"/>
          <p:nvPr/>
        </p:nvSpPr>
        <p:spPr>
          <a:xfrm>
            <a:off x="191344" y="808671"/>
            <a:ext cx="9324528" cy="430887"/>
          </a:xfrm>
          <a:prstGeom prst="rect">
            <a:avLst/>
          </a:prstGeom>
          <a:noFill/>
        </p:spPr>
        <p:txBody>
          <a:bodyPr wrap="square" rtlCol="0">
            <a:spAutoFit/>
          </a:bodyPr>
          <a:lstStyle/>
          <a:p>
            <a:r>
              <a:rPr lang="en-GB" sz="2200" b="1" dirty="0"/>
              <a:t>The Twentieth Century and Beyond – Contemporary Working Practices </a:t>
            </a:r>
          </a:p>
        </p:txBody>
      </p:sp>
    </p:spTree>
    <p:extLst>
      <p:ext uri="{BB962C8B-B14F-4D97-AF65-F5344CB8AC3E}">
        <p14:creationId xmlns:p14="http://schemas.microsoft.com/office/powerpoint/2010/main" val="935482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407368" y="1340769"/>
            <a:ext cx="11505470" cy="403187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We have seen the classification methods used by the National Readership Survey (NRS) and the Office for National Statistics (ONS) </a:t>
            </a:r>
          </a:p>
          <a:p>
            <a:pPr marL="457200" indent="-457200">
              <a:spcBef>
                <a:spcPts val="600"/>
              </a:spcBef>
              <a:spcAft>
                <a:spcPts val="600"/>
              </a:spcAft>
              <a:buFont typeface="Arial" panose="020B0604020202020204" pitchFamily="34" charset="0"/>
              <a:buChar char="•"/>
            </a:pPr>
            <a:r>
              <a:rPr lang="en-GB" sz="2400" dirty="0"/>
              <a:t>However, the rapid changes in employment practices has led a number of social scientists and economists to talk about a ‘new’ class of people</a:t>
            </a:r>
          </a:p>
          <a:p>
            <a:pPr marL="457200" indent="-457200">
              <a:spcBef>
                <a:spcPts val="600"/>
              </a:spcBef>
              <a:spcAft>
                <a:spcPts val="600"/>
              </a:spcAft>
              <a:buFont typeface="Arial" panose="020B0604020202020204" pitchFamily="34" charset="0"/>
              <a:buChar char="•"/>
            </a:pPr>
            <a:r>
              <a:rPr lang="en-GB" sz="2400" dirty="0"/>
              <a:t>The ‘</a:t>
            </a:r>
            <a:r>
              <a:rPr lang="en-GB" sz="2400" b="1" dirty="0"/>
              <a:t>precariat</a:t>
            </a:r>
            <a:r>
              <a:rPr lang="en-GB" sz="2400" dirty="0"/>
              <a:t>’ is a portmanteau word created from </a:t>
            </a:r>
            <a:r>
              <a:rPr lang="en-GB" sz="2400" u="sng" dirty="0"/>
              <a:t>precarious</a:t>
            </a:r>
            <a:r>
              <a:rPr lang="en-GB" sz="2400" dirty="0"/>
              <a:t> (dependant on chance, uncertain) and </a:t>
            </a:r>
            <a:r>
              <a:rPr lang="en-GB" sz="2400" u="sng" dirty="0"/>
              <a:t>proletariat</a:t>
            </a:r>
            <a:r>
              <a:rPr lang="en-GB" sz="2400" dirty="0"/>
              <a:t> (the term that Marx used to describe the working classes)</a:t>
            </a:r>
          </a:p>
          <a:p>
            <a:pPr marL="457200" indent="-457200">
              <a:spcBef>
                <a:spcPts val="600"/>
              </a:spcBef>
              <a:spcAft>
                <a:spcPts val="600"/>
              </a:spcAft>
              <a:buFont typeface="Arial" panose="020B0604020202020204" pitchFamily="34" charset="0"/>
              <a:buChar char="•"/>
            </a:pPr>
            <a:r>
              <a:rPr lang="en-GB" sz="2400" dirty="0"/>
              <a:t>It is used to describe people who may have unsecure employment</a:t>
            </a:r>
          </a:p>
          <a:p>
            <a:pPr marL="457200" indent="-457200">
              <a:spcBef>
                <a:spcPts val="600"/>
              </a:spcBef>
              <a:spcAft>
                <a:spcPts val="600"/>
              </a:spcAft>
              <a:buFont typeface="Arial" panose="020B0604020202020204" pitchFamily="34" charset="0"/>
              <a:buChar char="•"/>
            </a:pPr>
            <a:r>
              <a:rPr lang="en-GB" sz="2400" dirty="0"/>
              <a:t>Interestingly the ‘precariat’ is mainly used to describe unskilled workers but there is growing support for the argument that it includes some highly trained professionals</a:t>
            </a:r>
          </a:p>
        </p:txBody>
      </p:sp>
      <p:sp>
        <p:nvSpPr>
          <p:cNvPr id="6" name="TextBox 5"/>
          <p:cNvSpPr txBox="1"/>
          <p:nvPr/>
        </p:nvSpPr>
        <p:spPr>
          <a:xfrm>
            <a:off x="191344" y="764704"/>
            <a:ext cx="9324528" cy="430887"/>
          </a:xfrm>
          <a:prstGeom prst="rect">
            <a:avLst/>
          </a:prstGeom>
          <a:noFill/>
        </p:spPr>
        <p:txBody>
          <a:bodyPr wrap="square" rtlCol="0">
            <a:spAutoFit/>
          </a:bodyPr>
          <a:lstStyle/>
          <a:p>
            <a:r>
              <a:rPr lang="en-GB" sz="2200" b="1" dirty="0"/>
              <a:t>The Twentieth Century and Beyond – The Precariat </a:t>
            </a:r>
          </a:p>
        </p:txBody>
      </p:sp>
    </p:spTree>
    <p:extLst>
      <p:ext uri="{BB962C8B-B14F-4D97-AF65-F5344CB8AC3E}">
        <p14:creationId xmlns:p14="http://schemas.microsoft.com/office/powerpoint/2010/main" val="54208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551384" y="1556792"/>
            <a:ext cx="11217438"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The term first came to prominence in the findings of the </a:t>
            </a:r>
            <a:r>
              <a:rPr lang="en-GB" sz="2600" dirty="0">
                <a:hlinkClick r:id="rId2"/>
              </a:rPr>
              <a:t>Great British Class Survey</a:t>
            </a:r>
            <a:r>
              <a:rPr lang="en-GB" sz="2600" dirty="0"/>
              <a:t> published in 2013</a:t>
            </a:r>
          </a:p>
          <a:p>
            <a:pPr marL="457200" indent="-457200">
              <a:spcBef>
                <a:spcPts val="600"/>
              </a:spcBef>
              <a:spcAft>
                <a:spcPts val="600"/>
              </a:spcAft>
              <a:buFont typeface="Arial" panose="020B0604020202020204" pitchFamily="34" charset="0"/>
              <a:buChar char="•"/>
            </a:pPr>
            <a:r>
              <a:rPr lang="en-GB" sz="2600" dirty="0"/>
              <a:t>It has also been taken up by the economist Guy Standing in various publications</a:t>
            </a:r>
          </a:p>
          <a:p>
            <a:pPr marL="457200" indent="-457200">
              <a:spcBef>
                <a:spcPts val="600"/>
              </a:spcBef>
              <a:spcAft>
                <a:spcPts val="600"/>
              </a:spcAft>
              <a:buFont typeface="Arial" panose="020B0604020202020204" pitchFamily="34" charset="0"/>
              <a:buChar char="•"/>
            </a:pPr>
            <a:r>
              <a:rPr lang="en-GB" sz="2600" dirty="0"/>
              <a:t>A feature of the precariat is Zero Hours Contracts (ZHCs) and the ‘gig’ economy </a:t>
            </a:r>
          </a:p>
          <a:p>
            <a:pPr marL="457200" indent="-457200">
              <a:spcBef>
                <a:spcPts val="600"/>
              </a:spcBef>
              <a:spcAft>
                <a:spcPts val="600"/>
              </a:spcAft>
              <a:buFont typeface="Arial" panose="020B0604020202020204" pitchFamily="34" charset="0"/>
              <a:buChar char="•"/>
            </a:pPr>
            <a:r>
              <a:rPr lang="en-GB" sz="2600" dirty="0"/>
              <a:t>Meaning that workers are expected to be ‘on-call’ to work for the employer at short notice but are not paid for being ‘on-call’</a:t>
            </a:r>
          </a:p>
          <a:p>
            <a:pPr marL="457200" indent="-457200">
              <a:spcBef>
                <a:spcPts val="600"/>
              </a:spcBef>
              <a:spcAft>
                <a:spcPts val="600"/>
              </a:spcAft>
              <a:buFont typeface="Arial" panose="020B0604020202020204" pitchFamily="34" charset="0"/>
              <a:buChar char="•"/>
            </a:pPr>
            <a:r>
              <a:rPr lang="en-GB" sz="2600" dirty="0"/>
              <a:t>This results in low pay and a lack of access to financial packages such a mortgages etc. as banks do not like lending to people on such contracts</a:t>
            </a:r>
          </a:p>
        </p:txBody>
      </p:sp>
      <p:sp>
        <p:nvSpPr>
          <p:cNvPr id="6" name="TextBox 5"/>
          <p:cNvSpPr txBox="1"/>
          <p:nvPr/>
        </p:nvSpPr>
        <p:spPr>
          <a:xfrm>
            <a:off x="407368" y="836712"/>
            <a:ext cx="9324528" cy="430887"/>
          </a:xfrm>
          <a:prstGeom prst="rect">
            <a:avLst/>
          </a:prstGeom>
          <a:noFill/>
        </p:spPr>
        <p:txBody>
          <a:bodyPr wrap="square" rtlCol="0">
            <a:spAutoFit/>
          </a:bodyPr>
          <a:lstStyle/>
          <a:p>
            <a:r>
              <a:rPr lang="en-GB" sz="2200" b="1" dirty="0"/>
              <a:t>The Twentieth Century and Beyond – The Precariat </a:t>
            </a:r>
          </a:p>
        </p:txBody>
      </p:sp>
    </p:spTree>
    <p:extLst>
      <p:ext uri="{BB962C8B-B14F-4D97-AF65-F5344CB8AC3E}">
        <p14:creationId xmlns:p14="http://schemas.microsoft.com/office/powerpoint/2010/main" val="1879665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59044" y="1556792"/>
            <a:ext cx="11557792" cy="415498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It has also been argued that the need to be ready to be called into work at short notice means that such workers are also unable to take part in social, cultural and leisure activities</a:t>
            </a:r>
          </a:p>
          <a:p>
            <a:pPr marL="457200" indent="-457200">
              <a:spcBef>
                <a:spcPts val="600"/>
              </a:spcBef>
              <a:spcAft>
                <a:spcPts val="600"/>
              </a:spcAft>
              <a:buFont typeface="Arial" panose="020B0604020202020204" pitchFamily="34" charset="0"/>
              <a:buChar char="•"/>
            </a:pPr>
            <a:r>
              <a:rPr lang="en-GB" sz="2600" dirty="0"/>
              <a:t>This has led to them being called  ‘the most deprived British class of all with low levels of economic, cultural and social capital’ (Savage </a:t>
            </a:r>
            <a:r>
              <a:rPr lang="en-GB" sz="2600" i="1" dirty="0"/>
              <a:t>et al</a:t>
            </a:r>
            <a:r>
              <a:rPr lang="en-GB" sz="2600" dirty="0"/>
              <a:t>, 2013)</a:t>
            </a:r>
          </a:p>
          <a:p>
            <a:pPr marL="457200" indent="-457200">
              <a:spcBef>
                <a:spcPts val="600"/>
              </a:spcBef>
              <a:spcAft>
                <a:spcPts val="600"/>
              </a:spcAft>
              <a:buFont typeface="Arial" panose="020B0604020202020204" pitchFamily="34" charset="0"/>
              <a:buChar char="•"/>
            </a:pPr>
            <a:r>
              <a:rPr lang="en-GB" sz="2600" dirty="0"/>
              <a:t>However, it should not be thought that such work only applies to people with low skills or educational attainment</a:t>
            </a:r>
          </a:p>
          <a:p>
            <a:pPr marL="457200" indent="-457200">
              <a:spcBef>
                <a:spcPts val="600"/>
              </a:spcBef>
              <a:spcAft>
                <a:spcPts val="600"/>
              </a:spcAft>
              <a:buFont typeface="Arial" panose="020B0604020202020204" pitchFamily="34" charset="0"/>
              <a:buChar char="•"/>
            </a:pPr>
            <a:r>
              <a:rPr lang="en-GB" sz="2600" dirty="0"/>
              <a:t>It is a business model being used increasingly in sectors which demand high levels of skill or education (e.g. interpreters, translators, lighting artists etc).</a:t>
            </a:r>
          </a:p>
        </p:txBody>
      </p:sp>
      <p:sp>
        <p:nvSpPr>
          <p:cNvPr id="6" name="TextBox 5"/>
          <p:cNvSpPr txBox="1"/>
          <p:nvPr/>
        </p:nvSpPr>
        <p:spPr>
          <a:xfrm>
            <a:off x="335360" y="829383"/>
            <a:ext cx="9324528" cy="430887"/>
          </a:xfrm>
          <a:prstGeom prst="rect">
            <a:avLst/>
          </a:prstGeom>
          <a:noFill/>
        </p:spPr>
        <p:txBody>
          <a:bodyPr wrap="square" rtlCol="0">
            <a:spAutoFit/>
          </a:bodyPr>
          <a:lstStyle/>
          <a:p>
            <a:r>
              <a:rPr lang="en-GB" sz="2200" b="1" dirty="0"/>
              <a:t>The Twentieth Century and Beyond – The Precariat </a:t>
            </a:r>
          </a:p>
        </p:txBody>
      </p:sp>
    </p:spTree>
    <p:extLst>
      <p:ext uri="{BB962C8B-B14F-4D97-AF65-F5344CB8AC3E}">
        <p14:creationId xmlns:p14="http://schemas.microsoft.com/office/powerpoint/2010/main" val="321802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412776"/>
            <a:ext cx="11649486" cy="381642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When the practice was first introduced to the UK employers also tried to claim that such workers were ‘self-employed’</a:t>
            </a:r>
          </a:p>
          <a:p>
            <a:pPr marL="457200" indent="-457200">
              <a:spcBef>
                <a:spcPts val="600"/>
              </a:spcBef>
              <a:spcAft>
                <a:spcPts val="600"/>
              </a:spcAft>
              <a:buFont typeface="Arial" panose="020B0604020202020204" pitchFamily="34" charset="0"/>
              <a:buChar char="•"/>
            </a:pPr>
            <a:r>
              <a:rPr lang="en-GB" sz="2400" dirty="0"/>
              <a:t>In this way employers using zero hours contracts tried to avoid;</a:t>
            </a:r>
          </a:p>
          <a:p>
            <a:pPr marL="457200" indent="-457200">
              <a:spcBef>
                <a:spcPts val="600"/>
              </a:spcBef>
              <a:spcAft>
                <a:spcPts val="600"/>
              </a:spcAft>
              <a:buFont typeface="Arial" panose="020B0604020202020204" pitchFamily="34" charset="0"/>
              <a:buChar char="•"/>
            </a:pPr>
            <a:r>
              <a:rPr lang="en-GB" sz="2400" dirty="0"/>
              <a:t>Allowing statutory annual leave</a:t>
            </a:r>
          </a:p>
          <a:p>
            <a:pPr marL="457200" indent="-457200">
              <a:spcBef>
                <a:spcPts val="600"/>
              </a:spcBef>
              <a:spcAft>
                <a:spcPts val="600"/>
              </a:spcAft>
              <a:buFont typeface="Arial" panose="020B0604020202020204" pitchFamily="34" charset="0"/>
              <a:buChar char="•"/>
            </a:pPr>
            <a:r>
              <a:rPr lang="en-GB" sz="2400" dirty="0"/>
              <a:t>Paying the National Minimum Wage, and</a:t>
            </a:r>
          </a:p>
          <a:p>
            <a:pPr marL="457200" indent="-457200">
              <a:spcBef>
                <a:spcPts val="600"/>
              </a:spcBef>
              <a:spcAft>
                <a:spcPts val="600"/>
              </a:spcAft>
              <a:buFont typeface="Arial" panose="020B0604020202020204" pitchFamily="34" charset="0"/>
              <a:buChar char="•"/>
            </a:pPr>
            <a:r>
              <a:rPr lang="en-GB" sz="2400" dirty="0"/>
              <a:t>Being responsible for the health and safety of the workers</a:t>
            </a:r>
          </a:p>
          <a:p>
            <a:pPr marL="457200" indent="-457200">
              <a:spcBef>
                <a:spcPts val="600"/>
              </a:spcBef>
              <a:spcAft>
                <a:spcPts val="600"/>
              </a:spcAft>
              <a:buFont typeface="Arial" panose="020B0604020202020204" pitchFamily="34" charset="0"/>
              <a:buChar char="•"/>
            </a:pPr>
            <a:r>
              <a:rPr lang="en-GB" sz="2400" dirty="0"/>
              <a:t>However, the Government and Courts have ensured that these rights do exist for such workers, although they had to be fought for through the courts</a:t>
            </a:r>
          </a:p>
        </p:txBody>
      </p:sp>
      <p:sp>
        <p:nvSpPr>
          <p:cNvPr id="6" name="TextBox 5"/>
          <p:cNvSpPr txBox="1"/>
          <p:nvPr/>
        </p:nvSpPr>
        <p:spPr>
          <a:xfrm>
            <a:off x="263352" y="780381"/>
            <a:ext cx="9324528" cy="430887"/>
          </a:xfrm>
          <a:prstGeom prst="rect">
            <a:avLst/>
          </a:prstGeom>
          <a:noFill/>
        </p:spPr>
        <p:txBody>
          <a:bodyPr wrap="square" rtlCol="0">
            <a:spAutoFit/>
          </a:bodyPr>
          <a:lstStyle/>
          <a:p>
            <a:r>
              <a:rPr lang="en-GB" sz="2200" b="1" dirty="0"/>
              <a:t>The Twentieth Century and Beyond – The Precariat </a:t>
            </a:r>
          </a:p>
        </p:txBody>
      </p:sp>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9776" y="5301208"/>
            <a:ext cx="1080120" cy="1080120"/>
          </a:xfrm>
          <a:prstGeom prst="rect">
            <a:avLst/>
          </a:prstGeom>
        </p:spPr>
      </p:pic>
      <p:sp>
        <p:nvSpPr>
          <p:cNvPr id="4" name="TextBox 3"/>
          <p:cNvSpPr txBox="1"/>
          <p:nvPr/>
        </p:nvSpPr>
        <p:spPr>
          <a:xfrm>
            <a:off x="5231904" y="5589240"/>
            <a:ext cx="4464496" cy="369332"/>
          </a:xfrm>
          <a:prstGeom prst="rect">
            <a:avLst/>
          </a:prstGeom>
          <a:noFill/>
        </p:spPr>
        <p:txBody>
          <a:bodyPr wrap="square" rtlCol="0">
            <a:spAutoFit/>
          </a:bodyPr>
          <a:lstStyle/>
          <a:p>
            <a:r>
              <a:rPr lang="en-GB" b="1" dirty="0"/>
              <a:t>UK Govt. Zero Hours Contracts</a:t>
            </a:r>
          </a:p>
        </p:txBody>
      </p:sp>
    </p:spTree>
    <p:extLst>
      <p:ext uri="{BB962C8B-B14F-4D97-AF65-F5344CB8AC3E}">
        <p14:creationId xmlns:p14="http://schemas.microsoft.com/office/powerpoint/2010/main" val="4080997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9BB1C-0001-3975-1E1C-39322F8812F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D9EB4C0-4405-4C34-7FFE-97AC3130B736}"/>
              </a:ext>
            </a:extLst>
          </p:cNvPr>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a:extLst>
              <a:ext uri="{FF2B5EF4-FFF2-40B4-BE49-F238E27FC236}">
                <a16:creationId xmlns:a16="http://schemas.microsoft.com/office/drawing/2014/main" id="{7CE5164E-93A0-6194-CF84-84778A8771CC}"/>
              </a:ext>
            </a:extLst>
          </p:cNvPr>
          <p:cNvSpPr txBox="1"/>
          <p:nvPr/>
        </p:nvSpPr>
        <p:spPr>
          <a:xfrm>
            <a:off x="335360" y="1412776"/>
            <a:ext cx="11649486" cy="455509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In their report </a:t>
            </a:r>
            <a:r>
              <a:rPr lang="en-GB" sz="2400" i="1" dirty="0"/>
              <a:t>Zero Hours Contracts: Evolution and Current Status</a:t>
            </a:r>
            <a:r>
              <a:rPr lang="en-GB" sz="2400" dirty="0"/>
              <a:t> the Chartered Institute of Professional Development [CIPD] (2022) argue for a more balanced view;</a:t>
            </a:r>
          </a:p>
          <a:p>
            <a:pPr marL="457200" indent="-457200">
              <a:spcBef>
                <a:spcPts val="600"/>
              </a:spcBef>
              <a:spcAft>
                <a:spcPts val="600"/>
              </a:spcAft>
              <a:buFont typeface="Arial" panose="020B0604020202020204" pitchFamily="34" charset="0"/>
              <a:buChar char="•"/>
            </a:pPr>
            <a:r>
              <a:rPr lang="en-GB" sz="2400" dirty="0"/>
              <a:t>On the negative side, 57% of workers on ZHCs feel under pressure to accept the work offered to them</a:t>
            </a:r>
          </a:p>
          <a:p>
            <a:pPr marL="457200" indent="-457200">
              <a:spcBef>
                <a:spcPts val="600"/>
              </a:spcBef>
              <a:spcAft>
                <a:spcPts val="600"/>
              </a:spcAft>
              <a:buFont typeface="Arial" panose="020B0604020202020204" pitchFamily="34" charset="0"/>
              <a:buChar char="•"/>
            </a:pPr>
            <a:r>
              <a:rPr lang="en-GB" sz="2400" dirty="0"/>
              <a:t>And many companies do not pay any compensation for cancelling hours at short notice</a:t>
            </a:r>
          </a:p>
          <a:p>
            <a:pPr marL="457200" indent="-457200">
              <a:spcBef>
                <a:spcPts val="600"/>
              </a:spcBef>
              <a:spcAft>
                <a:spcPts val="600"/>
              </a:spcAft>
              <a:buFont typeface="Arial" panose="020B0604020202020204" pitchFamily="34" charset="0"/>
              <a:buChar char="•"/>
            </a:pPr>
            <a:r>
              <a:rPr lang="en-GB" sz="2400" dirty="0"/>
              <a:t>However, workers on ZHCs report similar levels of job satisfaction</a:t>
            </a:r>
          </a:p>
          <a:p>
            <a:pPr marL="457200" indent="-457200">
              <a:spcBef>
                <a:spcPts val="600"/>
              </a:spcBef>
              <a:spcAft>
                <a:spcPts val="600"/>
              </a:spcAft>
              <a:buFont typeface="Arial" panose="020B0604020202020204" pitchFamily="34" charset="0"/>
              <a:buChar char="•"/>
            </a:pPr>
            <a:r>
              <a:rPr lang="en-GB" sz="2400" dirty="0"/>
              <a:t>They also report a better work/life balance</a:t>
            </a:r>
          </a:p>
          <a:p>
            <a:pPr marL="457200" indent="-457200">
              <a:spcBef>
                <a:spcPts val="600"/>
              </a:spcBef>
              <a:spcAft>
                <a:spcPts val="600"/>
              </a:spcAft>
              <a:buFont typeface="Arial" panose="020B0604020202020204" pitchFamily="34" charset="0"/>
              <a:buChar char="•"/>
            </a:pPr>
            <a:r>
              <a:rPr lang="en-GB" sz="2400" dirty="0"/>
              <a:t>Some also say that ZHCs provides employment opportunities that would not otherwise be available because il-health, care or studying needs mean that more formal contracts are not suitable</a:t>
            </a:r>
          </a:p>
        </p:txBody>
      </p:sp>
      <p:sp>
        <p:nvSpPr>
          <p:cNvPr id="6" name="TextBox 5">
            <a:extLst>
              <a:ext uri="{FF2B5EF4-FFF2-40B4-BE49-F238E27FC236}">
                <a16:creationId xmlns:a16="http://schemas.microsoft.com/office/drawing/2014/main" id="{6F5ACAE7-8CC4-DCDA-EC58-DB62A61C1BD4}"/>
              </a:ext>
            </a:extLst>
          </p:cNvPr>
          <p:cNvSpPr txBox="1"/>
          <p:nvPr/>
        </p:nvSpPr>
        <p:spPr>
          <a:xfrm>
            <a:off x="263352" y="780381"/>
            <a:ext cx="9324528" cy="430887"/>
          </a:xfrm>
          <a:prstGeom prst="rect">
            <a:avLst/>
          </a:prstGeom>
          <a:noFill/>
        </p:spPr>
        <p:txBody>
          <a:bodyPr wrap="square" rtlCol="0">
            <a:spAutoFit/>
          </a:bodyPr>
          <a:lstStyle/>
          <a:p>
            <a:r>
              <a:rPr lang="en-GB" sz="2200" b="1" dirty="0"/>
              <a:t>The Twentieth Century and Beyond – The Precariat </a:t>
            </a:r>
          </a:p>
        </p:txBody>
      </p:sp>
    </p:spTree>
    <p:extLst>
      <p:ext uri="{BB962C8B-B14F-4D97-AF65-F5344CB8AC3E}">
        <p14:creationId xmlns:p14="http://schemas.microsoft.com/office/powerpoint/2010/main" val="322607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F2C05-CFE3-3F5E-C1B7-F173E9A3B5E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9ED4268-CBB2-1158-45FB-AE7651BA9981}"/>
              </a:ext>
            </a:extLst>
          </p:cNvPr>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a:extLst>
              <a:ext uri="{FF2B5EF4-FFF2-40B4-BE49-F238E27FC236}">
                <a16:creationId xmlns:a16="http://schemas.microsoft.com/office/drawing/2014/main" id="{5D74A2E3-9764-7EDF-A911-52A6AA90F580}"/>
              </a:ext>
            </a:extLst>
          </p:cNvPr>
          <p:cNvSpPr txBox="1"/>
          <p:nvPr/>
        </p:nvSpPr>
        <p:spPr>
          <a:xfrm>
            <a:off x="335360" y="1412776"/>
            <a:ext cx="11649486" cy="37240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Theme 3 we discussed some of the other ways in which working practices are changing, including;</a:t>
            </a:r>
          </a:p>
          <a:p>
            <a:pPr marL="457200" indent="-457200">
              <a:spcBef>
                <a:spcPts val="600"/>
              </a:spcBef>
              <a:spcAft>
                <a:spcPts val="600"/>
              </a:spcAft>
              <a:buFont typeface="Arial" panose="020B0604020202020204" pitchFamily="34" charset="0"/>
              <a:buChar char="•"/>
            </a:pPr>
            <a:r>
              <a:rPr lang="en-GB" sz="2800" dirty="0">
                <a:hlinkClick r:id="rId2"/>
              </a:rPr>
              <a:t>Robotisation</a:t>
            </a:r>
            <a:endParaRPr lang="en-GB" sz="2800" dirty="0"/>
          </a:p>
          <a:p>
            <a:pPr marL="457200" indent="-457200">
              <a:spcBef>
                <a:spcPts val="600"/>
              </a:spcBef>
              <a:spcAft>
                <a:spcPts val="600"/>
              </a:spcAft>
              <a:buFont typeface="Arial" panose="020B0604020202020204" pitchFamily="34" charset="0"/>
              <a:buChar char="•"/>
            </a:pPr>
            <a:r>
              <a:rPr lang="en-GB" sz="2800" dirty="0">
                <a:hlinkClick r:id="rId3"/>
              </a:rPr>
              <a:t>Artificial Intelligence </a:t>
            </a:r>
            <a:r>
              <a:rPr lang="en-GB" sz="2800" dirty="0"/>
              <a:t>(AI)</a:t>
            </a:r>
          </a:p>
          <a:p>
            <a:pPr marL="457200" indent="-457200">
              <a:spcBef>
                <a:spcPts val="600"/>
              </a:spcBef>
              <a:spcAft>
                <a:spcPts val="600"/>
              </a:spcAft>
              <a:buFont typeface="Arial" panose="020B0604020202020204" pitchFamily="34" charset="0"/>
              <a:buChar char="•"/>
            </a:pPr>
            <a:r>
              <a:rPr lang="en-GB" sz="2800" dirty="0"/>
              <a:t>Tele-working / </a:t>
            </a:r>
            <a:r>
              <a:rPr lang="en-GB" sz="2800" dirty="0">
                <a:hlinkClick r:id="rId4"/>
              </a:rPr>
              <a:t>Telecommuting</a:t>
            </a:r>
            <a:endParaRPr lang="en-GB" sz="2800" dirty="0"/>
          </a:p>
          <a:p>
            <a:pPr marL="457200" indent="-457200">
              <a:spcBef>
                <a:spcPts val="600"/>
              </a:spcBef>
              <a:spcAft>
                <a:spcPts val="600"/>
              </a:spcAft>
              <a:buFont typeface="Arial" panose="020B0604020202020204" pitchFamily="34" charset="0"/>
              <a:buChar char="•"/>
            </a:pPr>
            <a:r>
              <a:rPr lang="en-GB" sz="2800" dirty="0"/>
              <a:t>These and other rapidly changing practices mean that the sociology of work is an </a:t>
            </a:r>
            <a:r>
              <a:rPr lang="en-GB" sz="2800" dirty="0" err="1"/>
              <a:t>inceasingly</a:t>
            </a:r>
            <a:r>
              <a:rPr lang="en-GB" sz="2800" dirty="0"/>
              <a:t> interesting and complex area of study.</a:t>
            </a:r>
          </a:p>
        </p:txBody>
      </p:sp>
      <p:sp>
        <p:nvSpPr>
          <p:cNvPr id="6" name="TextBox 5">
            <a:extLst>
              <a:ext uri="{FF2B5EF4-FFF2-40B4-BE49-F238E27FC236}">
                <a16:creationId xmlns:a16="http://schemas.microsoft.com/office/drawing/2014/main" id="{42EC5C51-DA7F-1081-B695-84CA3CDABD94}"/>
              </a:ext>
            </a:extLst>
          </p:cNvPr>
          <p:cNvSpPr txBox="1"/>
          <p:nvPr/>
        </p:nvSpPr>
        <p:spPr>
          <a:xfrm>
            <a:off x="263352" y="780381"/>
            <a:ext cx="9324528" cy="430887"/>
          </a:xfrm>
          <a:prstGeom prst="rect">
            <a:avLst/>
          </a:prstGeom>
          <a:noFill/>
        </p:spPr>
        <p:txBody>
          <a:bodyPr wrap="square" rtlCol="0">
            <a:spAutoFit/>
          </a:bodyPr>
          <a:lstStyle/>
          <a:p>
            <a:r>
              <a:rPr lang="en-GB" sz="2200" b="1" dirty="0"/>
              <a:t>The Twentieth Century and Beyond – Other changes to Working Practices </a:t>
            </a:r>
          </a:p>
        </p:txBody>
      </p:sp>
    </p:spTree>
    <p:extLst>
      <p:ext uri="{BB962C8B-B14F-4D97-AF65-F5344CB8AC3E}">
        <p14:creationId xmlns:p14="http://schemas.microsoft.com/office/powerpoint/2010/main" val="262032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268760"/>
            <a:ext cx="11464066"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As we have seen in our look at working practices, some people have been disadvantaged by social values and customs when it comes to employment</a:t>
            </a:r>
          </a:p>
          <a:p>
            <a:pPr marL="457200" indent="-457200">
              <a:spcBef>
                <a:spcPts val="600"/>
              </a:spcBef>
              <a:spcAft>
                <a:spcPts val="600"/>
              </a:spcAft>
              <a:buFont typeface="Arial" panose="020B0604020202020204" pitchFamily="34" charset="0"/>
              <a:buChar char="•"/>
            </a:pPr>
            <a:r>
              <a:rPr lang="en-GB" sz="2600" dirty="0"/>
              <a:t>For many years there was no legislation in place to protect different groups from discrimination or unfair employment practices</a:t>
            </a:r>
          </a:p>
          <a:p>
            <a:pPr marL="457200" indent="-457200">
              <a:spcBef>
                <a:spcPts val="600"/>
              </a:spcBef>
              <a:spcAft>
                <a:spcPts val="600"/>
              </a:spcAft>
              <a:buFont typeface="Arial" panose="020B0604020202020204" pitchFamily="34" charset="0"/>
              <a:buChar char="•"/>
            </a:pPr>
            <a:r>
              <a:rPr lang="en-GB" sz="2600" dirty="0"/>
              <a:t>Governments began to introduce protection from the 1970s onwards</a:t>
            </a:r>
          </a:p>
          <a:p>
            <a:pPr marL="457200" indent="-457200">
              <a:spcBef>
                <a:spcPts val="600"/>
              </a:spcBef>
              <a:spcAft>
                <a:spcPts val="600"/>
              </a:spcAft>
              <a:buFont typeface="Arial" panose="020B0604020202020204" pitchFamily="34" charset="0"/>
              <a:buChar char="•"/>
            </a:pPr>
            <a:r>
              <a:rPr lang="en-GB" sz="2600" dirty="0"/>
              <a:t>In 2010 the UK Government passed the Equality Act to try to ensure equality for all.</a:t>
            </a:r>
          </a:p>
          <a:p>
            <a:pPr marL="457200" indent="-457200">
              <a:spcBef>
                <a:spcPts val="600"/>
              </a:spcBef>
              <a:spcAft>
                <a:spcPts val="600"/>
              </a:spcAft>
              <a:buFont typeface="Arial" panose="020B0604020202020204" pitchFamily="34" charset="0"/>
              <a:buChar char="•"/>
            </a:pPr>
            <a:r>
              <a:rPr lang="en-GB" sz="2600" dirty="0"/>
              <a:t>This act brought together over </a:t>
            </a:r>
            <a:r>
              <a:rPr lang="en-GB" sz="2600" u="sng" dirty="0"/>
              <a:t>116</a:t>
            </a:r>
            <a:r>
              <a:rPr lang="en-GB" sz="2600" dirty="0"/>
              <a:t> different pieces of legislation which sought to establish equality for different groups</a:t>
            </a:r>
          </a:p>
        </p:txBody>
      </p:sp>
      <p:sp>
        <p:nvSpPr>
          <p:cNvPr id="6" name="TextBox 5"/>
          <p:cNvSpPr txBox="1"/>
          <p:nvPr/>
        </p:nvSpPr>
        <p:spPr>
          <a:xfrm>
            <a:off x="263352" y="729860"/>
            <a:ext cx="9324528" cy="430887"/>
          </a:xfrm>
          <a:prstGeom prst="rect">
            <a:avLst/>
          </a:prstGeom>
          <a:noFill/>
        </p:spPr>
        <p:txBody>
          <a:bodyPr wrap="square" rtlCol="0">
            <a:spAutoFit/>
          </a:bodyPr>
          <a:lstStyle/>
          <a:p>
            <a:r>
              <a:rPr lang="en-GB" sz="2200" b="1" dirty="0"/>
              <a:t>The Twentieth Century and Beyond – Equality of Opportunity </a:t>
            </a:r>
          </a:p>
        </p:txBody>
      </p:sp>
      <p:sp>
        <p:nvSpPr>
          <p:cNvPr id="2" name="TextBox 1"/>
          <p:cNvSpPr txBox="1"/>
          <p:nvPr/>
        </p:nvSpPr>
        <p:spPr>
          <a:xfrm>
            <a:off x="5663952" y="6093296"/>
            <a:ext cx="4464496" cy="369332"/>
          </a:xfrm>
          <a:prstGeom prst="rect">
            <a:avLst/>
          </a:prstGeom>
          <a:noFill/>
        </p:spPr>
        <p:txBody>
          <a:bodyPr wrap="square" rtlCol="0">
            <a:spAutoFit/>
          </a:bodyPr>
          <a:lstStyle/>
          <a:p>
            <a:r>
              <a:rPr lang="en-GB" dirty="0"/>
              <a:t>(Equality &amp; Human Right Commission, 2019)</a:t>
            </a:r>
          </a:p>
        </p:txBody>
      </p:sp>
    </p:spTree>
    <p:extLst>
      <p:ext uri="{BB962C8B-B14F-4D97-AF65-F5344CB8AC3E}">
        <p14:creationId xmlns:p14="http://schemas.microsoft.com/office/powerpoint/2010/main" val="163834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678367" y="1492023"/>
            <a:ext cx="9015794" cy="437042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the Equal Pay Act 1970</a:t>
            </a:r>
          </a:p>
          <a:p>
            <a:pPr marL="457200" indent="-457200">
              <a:spcBef>
                <a:spcPts val="600"/>
              </a:spcBef>
              <a:spcAft>
                <a:spcPts val="600"/>
              </a:spcAft>
              <a:buFont typeface="Arial" panose="020B0604020202020204" pitchFamily="34" charset="0"/>
              <a:buChar char="•"/>
            </a:pPr>
            <a:r>
              <a:rPr lang="en-GB" sz="2200" dirty="0"/>
              <a:t>the Sex Discrimination Act 1975</a:t>
            </a:r>
          </a:p>
          <a:p>
            <a:pPr marL="457200" indent="-457200">
              <a:spcBef>
                <a:spcPts val="600"/>
              </a:spcBef>
              <a:spcAft>
                <a:spcPts val="600"/>
              </a:spcAft>
              <a:buFont typeface="Arial" panose="020B0604020202020204" pitchFamily="34" charset="0"/>
              <a:buChar char="•"/>
            </a:pPr>
            <a:r>
              <a:rPr lang="en-GB" sz="2200" dirty="0"/>
              <a:t>the Race Relations Act 1976</a:t>
            </a:r>
          </a:p>
          <a:p>
            <a:pPr marL="457200" indent="-457200">
              <a:spcBef>
                <a:spcPts val="600"/>
              </a:spcBef>
              <a:spcAft>
                <a:spcPts val="600"/>
              </a:spcAft>
              <a:buFont typeface="Arial" panose="020B0604020202020204" pitchFamily="34" charset="0"/>
              <a:buChar char="•"/>
            </a:pPr>
            <a:r>
              <a:rPr lang="en-GB" sz="2200" dirty="0"/>
              <a:t>the Disability Discrimination Act 1995</a:t>
            </a:r>
          </a:p>
          <a:p>
            <a:pPr marL="457200" indent="-457200">
              <a:spcBef>
                <a:spcPts val="600"/>
              </a:spcBef>
              <a:spcAft>
                <a:spcPts val="600"/>
              </a:spcAft>
              <a:buFont typeface="Arial" panose="020B0604020202020204" pitchFamily="34" charset="0"/>
              <a:buChar char="•"/>
            </a:pPr>
            <a:r>
              <a:rPr lang="en-GB" sz="2200" dirty="0"/>
              <a:t>the Employment Equality (Religion or Belief) Regulations 2003</a:t>
            </a:r>
          </a:p>
          <a:p>
            <a:pPr marL="457200" indent="-457200">
              <a:spcBef>
                <a:spcPts val="600"/>
              </a:spcBef>
              <a:spcAft>
                <a:spcPts val="600"/>
              </a:spcAft>
              <a:buFont typeface="Arial" panose="020B0604020202020204" pitchFamily="34" charset="0"/>
              <a:buChar char="•"/>
            </a:pPr>
            <a:r>
              <a:rPr lang="en-GB" sz="2200" dirty="0"/>
              <a:t>the Employment Equality (Sexual Orientation) Regulations 2003</a:t>
            </a:r>
          </a:p>
          <a:p>
            <a:pPr marL="457200" indent="-457200">
              <a:spcBef>
                <a:spcPts val="600"/>
              </a:spcBef>
              <a:spcAft>
                <a:spcPts val="600"/>
              </a:spcAft>
              <a:buFont typeface="Arial" panose="020B0604020202020204" pitchFamily="34" charset="0"/>
              <a:buChar char="•"/>
            </a:pPr>
            <a:r>
              <a:rPr lang="en-GB" sz="2200" dirty="0"/>
              <a:t>the Employment Equality (Age) Regulations 2006</a:t>
            </a:r>
          </a:p>
          <a:p>
            <a:pPr marL="457200" indent="-457200">
              <a:spcBef>
                <a:spcPts val="600"/>
              </a:spcBef>
              <a:spcAft>
                <a:spcPts val="600"/>
              </a:spcAft>
              <a:buFont typeface="Arial" panose="020B0604020202020204" pitchFamily="34" charset="0"/>
              <a:buChar char="•"/>
            </a:pPr>
            <a:r>
              <a:rPr lang="en-GB" sz="2200" dirty="0"/>
              <a:t>the Equality Act 2006, Part 2</a:t>
            </a:r>
          </a:p>
          <a:p>
            <a:pPr marL="457200" indent="-457200">
              <a:spcBef>
                <a:spcPts val="600"/>
              </a:spcBef>
              <a:spcAft>
                <a:spcPts val="600"/>
              </a:spcAft>
              <a:buFont typeface="Arial" panose="020B0604020202020204" pitchFamily="34" charset="0"/>
              <a:buChar char="•"/>
            </a:pPr>
            <a:r>
              <a:rPr lang="en-GB" sz="2200" dirty="0"/>
              <a:t>the Equality Act (Sexual Orientation) Regulations 2007</a:t>
            </a:r>
          </a:p>
        </p:txBody>
      </p:sp>
      <p:sp>
        <p:nvSpPr>
          <p:cNvPr id="6" name="TextBox 5"/>
          <p:cNvSpPr txBox="1"/>
          <p:nvPr/>
        </p:nvSpPr>
        <p:spPr>
          <a:xfrm>
            <a:off x="191344" y="780106"/>
            <a:ext cx="9324528" cy="430887"/>
          </a:xfrm>
          <a:prstGeom prst="rect">
            <a:avLst/>
          </a:prstGeom>
          <a:noFill/>
        </p:spPr>
        <p:txBody>
          <a:bodyPr wrap="square" rtlCol="0">
            <a:spAutoFit/>
          </a:bodyPr>
          <a:lstStyle/>
          <a:p>
            <a:r>
              <a:rPr lang="en-GB" sz="2200" b="1" dirty="0"/>
              <a:t>The Twentieth Century and Beyond – Equality of Opportunity </a:t>
            </a:r>
          </a:p>
        </p:txBody>
      </p:sp>
      <p:sp>
        <p:nvSpPr>
          <p:cNvPr id="2" name="TextBox 1"/>
          <p:cNvSpPr txBox="1"/>
          <p:nvPr/>
        </p:nvSpPr>
        <p:spPr>
          <a:xfrm>
            <a:off x="5663952" y="6093296"/>
            <a:ext cx="4464496" cy="369332"/>
          </a:xfrm>
          <a:prstGeom prst="rect">
            <a:avLst/>
          </a:prstGeom>
          <a:noFill/>
        </p:spPr>
        <p:txBody>
          <a:bodyPr wrap="square" rtlCol="0">
            <a:spAutoFit/>
          </a:bodyPr>
          <a:lstStyle/>
          <a:p>
            <a:r>
              <a:rPr lang="en-GB" dirty="0"/>
              <a:t>(Equality &amp; Human Right Commission, 2019)</a:t>
            </a:r>
          </a:p>
        </p:txBody>
      </p:sp>
    </p:spTree>
    <p:extLst>
      <p:ext uri="{BB962C8B-B14F-4D97-AF65-F5344CB8AC3E}">
        <p14:creationId xmlns:p14="http://schemas.microsoft.com/office/powerpoint/2010/main" val="1475052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524000" y="1195591"/>
            <a:ext cx="9015794" cy="48628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000" dirty="0"/>
              <a:t>UK Governments have continued to try to address such issues as the under-representation of women, people from ethnic minorities and people with disability in employment and particularly in positions of responsibility. For example;</a:t>
            </a:r>
          </a:p>
          <a:p>
            <a:pPr marL="457200" indent="-457200">
              <a:spcBef>
                <a:spcPts val="600"/>
              </a:spcBef>
              <a:spcAft>
                <a:spcPts val="600"/>
              </a:spcAft>
              <a:buFont typeface="Arial" panose="020B0604020202020204" pitchFamily="34" charset="0"/>
              <a:buChar char="•"/>
            </a:pPr>
            <a:r>
              <a:rPr lang="en-GB" sz="2000" dirty="0"/>
              <a:t>Women on Boards (2011) </a:t>
            </a:r>
            <a:r>
              <a:rPr lang="en-GB" sz="2000" dirty="0">
                <a:hlinkClick r:id="rId2"/>
              </a:rPr>
              <a:t>https://assets.publishing.service.gov.uk/government/uploads/system/uploads/attachment_data/file/31710/11-745-women-on-boards.pdf</a:t>
            </a:r>
            <a:r>
              <a:rPr lang="en-GB" sz="2000" dirty="0"/>
              <a:t> </a:t>
            </a:r>
          </a:p>
          <a:p>
            <a:pPr marL="457200" indent="-457200">
              <a:spcBef>
                <a:spcPts val="600"/>
              </a:spcBef>
              <a:spcAft>
                <a:spcPts val="600"/>
              </a:spcAft>
              <a:buFont typeface="Arial" panose="020B0604020202020204" pitchFamily="34" charset="0"/>
              <a:buChar char="•"/>
            </a:pPr>
            <a:r>
              <a:rPr lang="en-GB" sz="2000" dirty="0"/>
              <a:t>Ethnic Minority Employment Stake Holder Group (no Date) </a:t>
            </a:r>
            <a:r>
              <a:rPr lang="en-GB" sz="2000" dirty="0">
                <a:hlinkClick r:id="rId3"/>
              </a:rPr>
              <a:t>https://www.gov.uk/government/groups/ethnic-minority-employment-stakeholder-group</a:t>
            </a:r>
            <a:r>
              <a:rPr lang="en-GB" sz="2000" dirty="0"/>
              <a:t> </a:t>
            </a:r>
          </a:p>
          <a:p>
            <a:pPr marL="457200" indent="-457200">
              <a:spcBef>
                <a:spcPts val="600"/>
              </a:spcBef>
              <a:spcAft>
                <a:spcPts val="600"/>
              </a:spcAft>
              <a:buFont typeface="Arial" panose="020B0604020202020204" pitchFamily="34" charset="0"/>
              <a:buChar char="•"/>
            </a:pPr>
            <a:r>
              <a:rPr lang="en-GB" sz="2000" dirty="0"/>
              <a:t>Employing disabled people and people with health conditions (2020) </a:t>
            </a:r>
            <a:r>
              <a:rPr lang="en-GB" sz="2000" dirty="0">
                <a:hlinkClick r:id="rId4"/>
              </a:rPr>
              <a:t>https://www.gov.uk/government/publications/employing-disabled-people-and-people-with-health-conditions/employing-disabled-people-and-people-with-health-conditions</a:t>
            </a:r>
            <a:r>
              <a:rPr lang="en-GB" sz="2000" dirty="0"/>
              <a:t> </a:t>
            </a:r>
          </a:p>
        </p:txBody>
      </p:sp>
      <p:sp>
        <p:nvSpPr>
          <p:cNvPr id="6" name="TextBox 5"/>
          <p:cNvSpPr txBox="1"/>
          <p:nvPr/>
        </p:nvSpPr>
        <p:spPr>
          <a:xfrm>
            <a:off x="191344" y="692696"/>
            <a:ext cx="9324528" cy="430887"/>
          </a:xfrm>
          <a:prstGeom prst="rect">
            <a:avLst/>
          </a:prstGeom>
          <a:noFill/>
        </p:spPr>
        <p:txBody>
          <a:bodyPr wrap="square" rtlCol="0">
            <a:spAutoFit/>
          </a:bodyPr>
          <a:lstStyle/>
          <a:p>
            <a:r>
              <a:rPr lang="en-GB" sz="2200" b="1" dirty="0"/>
              <a:t>The Twentieth Century and Beyond – Equality of Opportunity </a:t>
            </a:r>
          </a:p>
        </p:txBody>
      </p:sp>
    </p:spTree>
    <p:extLst>
      <p:ext uri="{BB962C8B-B14F-4D97-AF65-F5344CB8AC3E}">
        <p14:creationId xmlns:p14="http://schemas.microsoft.com/office/powerpoint/2010/main" val="206591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5" name="TextBox 4"/>
          <p:cNvSpPr txBox="1"/>
          <p:nvPr/>
        </p:nvSpPr>
        <p:spPr>
          <a:xfrm>
            <a:off x="263352" y="2191664"/>
            <a:ext cx="10229808" cy="523220"/>
          </a:xfrm>
          <a:prstGeom prst="rect">
            <a:avLst/>
          </a:prstGeom>
          <a:noFill/>
        </p:spPr>
        <p:txBody>
          <a:bodyPr wrap="square" rtlCol="0">
            <a:spAutoFit/>
          </a:bodyPr>
          <a:lstStyle/>
          <a:p>
            <a:r>
              <a:rPr lang="en-GB" sz="1400" dirty="0" err="1"/>
              <a:t>Blackbourn</a:t>
            </a:r>
            <a:r>
              <a:rPr lang="en-GB" sz="1400" dirty="0"/>
              <a:t>, D. (2012). ‘"The Horologe of Time": Periodization in History’. </a:t>
            </a:r>
            <a:r>
              <a:rPr lang="en-GB" sz="1400" i="1" dirty="0"/>
              <a:t>PMLA</a:t>
            </a:r>
            <a:r>
              <a:rPr lang="en-GB" sz="1400" dirty="0"/>
              <a:t>, Vol. 127 Issue (2), pp. 301-307. Available at: </a:t>
            </a:r>
            <a:r>
              <a:rPr lang="en-GB" sz="1400" dirty="0">
                <a:hlinkClick r:id="rId2"/>
              </a:rPr>
              <a:t>http://www.jstor.org/stable/41616818</a:t>
            </a:r>
            <a:r>
              <a:rPr lang="en-GB" sz="1400" dirty="0"/>
              <a:t> [Accessed 27/02/2024]</a:t>
            </a:r>
            <a:r>
              <a:rPr lang="en-GB" sz="1400" i="1" dirty="0"/>
              <a:t> </a:t>
            </a:r>
            <a:endParaRPr lang="en-GB" sz="1400" dirty="0"/>
          </a:p>
        </p:txBody>
      </p:sp>
      <p:sp>
        <p:nvSpPr>
          <p:cNvPr id="13" name="TextBox 12"/>
          <p:cNvSpPr txBox="1"/>
          <p:nvPr/>
        </p:nvSpPr>
        <p:spPr>
          <a:xfrm>
            <a:off x="263352" y="4030301"/>
            <a:ext cx="10145704" cy="523220"/>
          </a:xfrm>
          <a:prstGeom prst="rect">
            <a:avLst/>
          </a:prstGeom>
          <a:noFill/>
        </p:spPr>
        <p:txBody>
          <a:bodyPr wrap="square" rtlCol="0">
            <a:spAutoFit/>
          </a:bodyPr>
          <a:lstStyle/>
          <a:p>
            <a:r>
              <a:rPr lang="en-GB" sz="1400" dirty="0"/>
              <a:t>Day, M. (2020) ‘The short happy life of the affluent working class: Consumption, debt and Embourgeoisement in the Age of Credit’, </a:t>
            </a:r>
            <a:r>
              <a:rPr lang="en-GB" sz="1400" i="1" dirty="0"/>
              <a:t>Capital &amp; Class</a:t>
            </a:r>
            <a:r>
              <a:rPr lang="en-GB" sz="1400" dirty="0"/>
              <a:t>, Vol. 44 Issue (3), pp. 305–324. </a:t>
            </a:r>
            <a:r>
              <a:rPr lang="en-GB" sz="1400" dirty="0">
                <a:hlinkClick r:id="rId3"/>
              </a:rPr>
              <a:t>https://doi-org.ezproxy.uwtsd.ac.uk/10.1177/0309816819852768</a:t>
            </a:r>
            <a:r>
              <a:rPr lang="en-GB" sz="1400" dirty="0"/>
              <a:t> [Accessed 27/02/2024]</a:t>
            </a:r>
            <a:r>
              <a:rPr lang="en-GB" sz="1400" i="1" dirty="0"/>
              <a:t> </a:t>
            </a:r>
            <a:endParaRPr lang="en-GB" sz="1400" dirty="0"/>
          </a:p>
        </p:txBody>
      </p:sp>
      <p:sp>
        <p:nvSpPr>
          <p:cNvPr id="7" name="TextBox 6"/>
          <p:cNvSpPr txBox="1"/>
          <p:nvPr/>
        </p:nvSpPr>
        <p:spPr>
          <a:xfrm>
            <a:off x="237709" y="989259"/>
            <a:ext cx="9533463" cy="523220"/>
          </a:xfrm>
          <a:prstGeom prst="rect">
            <a:avLst/>
          </a:prstGeom>
          <a:noFill/>
        </p:spPr>
        <p:txBody>
          <a:bodyPr wrap="square" rtlCol="0">
            <a:spAutoFit/>
          </a:bodyPr>
          <a:lstStyle/>
          <a:p>
            <a:r>
              <a:rPr lang="en-GB" sz="1400" dirty="0"/>
              <a:t>Anderson, N., &amp; </a:t>
            </a:r>
            <a:r>
              <a:rPr lang="en-GB" sz="1400" dirty="0" err="1"/>
              <a:t>Rogg</a:t>
            </a:r>
            <a:r>
              <a:rPr lang="en-GB" sz="1400" dirty="0"/>
              <a:t>, N. (1942). Impact of the War on </a:t>
            </a:r>
            <a:r>
              <a:rPr lang="en-GB" sz="1400" dirty="0" err="1"/>
              <a:t>Labor</a:t>
            </a:r>
            <a:r>
              <a:rPr lang="en-GB" sz="1400" dirty="0"/>
              <a:t> and Industry. </a:t>
            </a:r>
            <a:r>
              <a:rPr lang="en-GB" sz="1400" i="1" dirty="0"/>
              <a:t>American Journal of Sociology,</a:t>
            </a:r>
            <a:r>
              <a:rPr lang="en-GB" sz="1400" dirty="0"/>
              <a:t> </a:t>
            </a:r>
            <a:r>
              <a:rPr lang="en-GB" sz="1400" i="1" dirty="0"/>
              <a:t>48</a:t>
            </a:r>
            <a:r>
              <a:rPr lang="en-GB" sz="1400" dirty="0"/>
              <a:t>(3), 361-368. Retrieved January 24, 2021, from </a:t>
            </a:r>
            <a:r>
              <a:rPr lang="en-GB" sz="1400" dirty="0">
                <a:hlinkClick r:id="rId4"/>
              </a:rPr>
              <a:t>http://www.jstor.org/stable/2769094</a:t>
            </a:r>
            <a:r>
              <a:rPr lang="en-GB" sz="1400" dirty="0"/>
              <a:t> [Accessed 27/02/2024]</a:t>
            </a:r>
            <a:r>
              <a:rPr lang="en-GB" sz="1400" i="1" dirty="0"/>
              <a:t> </a:t>
            </a:r>
            <a:endParaRPr lang="en-GB" sz="1400" dirty="0"/>
          </a:p>
        </p:txBody>
      </p:sp>
      <p:sp>
        <p:nvSpPr>
          <p:cNvPr id="9" name="TextBox 8"/>
          <p:cNvSpPr txBox="1"/>
          <p:nvPr/>
        </p:nvSpPr>
        <p:spPr>
          <a:xfrm>
            <a:off x="263352" y="1609636"/>
            <a:ext cx="9795852" cy="523220"/>
          </a:xfrm>
          <a:prstGeom prst="rect">
            <a:avLst/>
          </a:prstGeom>
          <a:noFill/>
        </p:spPr>
        <p:txBody>
          <a:bodyPr wrap="square" rtlCol="0">
            <a:spAutoFit/>
          </a:bodyPr>
          <a:lstStyle/>
          <a:p>
            <a:r>
              <a:rPr lang="en-GB" sz="1400" dirty="0" err="1"/>
              <a:t>Beaven</a:t>
            </a:r>
            <a:r>
              <a:rPr lang="en-GB" sz="1400" dirty="0"/>
              <a:t>, B (2005) </a:t>
            </a:r>
            <a:r>
              <a:rPr lang="en-GB" sz="1400" i="1" dirty="0"/>
              <a:t>Leisure, citizenship and working-class men in Britain, 1850-1945</a:t>
            </a:r>
            <a:r>
              <a:rPr lang="en-GB" sz="1400" dirty="0"/>
              <a:t>. Studies in popular culture, Manchester: Manchester University Press</a:t>
            </a:r>
          </a:p>
        </p:txBody>
      </p:sp>
      <p:sp>
        <p:nvSpPr>
          <p:cNvPr id="4" name="TextBox 3"/>
          <p:cNvSpPr txBox="1"/>
          <p:nvPr/>
        </p:nvSpPr>
        <p:spPr>
          <a:xfrm>
            <a:off x="263352" y="4594122"/>
            <a:ext cx="11200064" cy="523220"/>
          </a:xfrm>
          <a:prstGeom prst="rect">
            <a:avLst/>
          </a:prstGeom>
          <a:noFill/>
        </p:spPr>
        <p:txBody>
          <a:bodyPr wrap="square" rtlCol="0">
            <a:spAutoFit/>
          </a:bodyPr>
          <a:lstStyle/>
          <a:p>
            <a:r>
              <a:rPr lang="en-GB" sz="1400" dirty="0"/>
              <a:t>Equality and Human Rights Commission (2018) </a:t>
            </a:r>
            <a:r>
              <a:rPr lang="en-GB" sz="1400" i="1" dirty="0"/>
              <a:t>The Purpose of the Equality Act </a:t>
            </a:r>
            <a:r>
              <a:rPr lang="en-GB" sz="1400" dirty="0"/>
              <a:t>Available at: </a:t>
            </a:r>
            <a:r>
              <a:rPr lang="en-GB" sz="1400" dirty="0">
                <a:hlinkClick r:id="rId5"/>
              </a:rPr>
              <a:t>https://www.equalityhumanrights.com/equality/equality-act-2010</a:t>
            </a:r>
            <a:r>
              <a:rPr lang="en-GB" sz="1400" dirty="0"/>
              <a:t> [Accessed 27/02/2024]</a:t>
            </a:r>
            <a:r>
              <a:rPr lang="en-GB" sz="1400" i="1" dirty="0"/>
              <a:t> </a:t>
            </a:r>
            <a:endParaRPr lang="en-GB" sz="1400" dirty="0"/>
          </a:p>
        </p:txBody>
      </p:sp>
      <p:sp>
        <p:nvSpPr>
          <p:cNvPr id="3" name="TextBox 2">
            <a:extLst>
              <a:ext uri="{FF2B5EF4-FFF2-40B4-BE49-F238E27FC236}">
                <a16:creationId xmlns:a16="http://schemas.microsoft.com/office/drawing/2014/main" id="{3781FF78-DF99-3BED-8665-6DE641632049}"/>
              </a:ext>
            </a:extLst>
          </p:cNvPr>
          <p:cNvSpPr txBox="1"/>
          <p:nvPr/>
        </p:nvSpPr>
        <p:spPr>
          <a:xfrm>
            <a:off x="249578" y="2776633"/>
            <a:ext cx="9875440" cy="523220"/>
          </a:xfrm>
          <a:prstGeom prst="rect">
            <a:avLst/>
          </a:prstGeom>
          <a:noFill/>
        </p:spPr>
        <p:txBody>
          <a:bodyPr wrap="square" rtlCol="0">
            <a:spAutoFit/>
          </a:bodyPr>
          <a:lstStyle/>
          <a:p>
            <a:r>
              <a:rPr lang="en-GB" sz="1400" dirty="0"/>
              <a:t>CIPD (2022) </a:t>
            </a:r>
            <a:r>
              <a:rPr lang="en-GB" sz="1400" i="1" dirty="0"/>
              <a:t>Zero Hours Contracts: Evolution and Current Status </a:t>
            </a:r>
            <a:r>
              <a:rPr lang="en-GB" sz="1400" dirty="0"/>
              <a:t>Chartered Institute of Professional Development Available at: </a:t>
            </a:r>
            <a:r>
              <a:rPr lang="en-GB" sz="1400" dirty="0">
                <a:hlinkClick r:id="rId6"/>
              </a:rPr>
              <a:t>https://www.cipd.org/uk/knowledge/reports/zero-hours-contracts-report/</a:t>
            </a:r>
            <a:r>
              <a:rPr lang="en-GB" sz="1400" dirty="0"/>
              <a:t> [Accessed 27/02/2024]</a:t>
            </a:r>
            <a:r>
              <a:rPr lang="en-GB" sz="1400" i="1" dirty="0"/>
              <a:t>  </a:t>
            </a:r>
          </a:p>
        </p:txBody>
      </p:sp>
      <p:sp>
        <p:nvSpPr>
          <p:cNvPr id="6" name="TextBox 5">
            <a:extLst>
              <a:ext uri="{FF2B5EF4-FFF2-40B4-BE49-F238E27FC236}">
                <a16:creationId xmlns:a16="http://schemas.microsoft.com/office/drawing/2014/main" id="{4885879B-B7C5-A55E-2908-82C147442E20}"/>
              </a:ext>
            </a:extLst>
          </p:cNvPr>
          <p:cNvSpPr txBox="1"/>
          <p:nvPr/>
        </p:nvSpPr>
        <p:spPr>
          <a:xfrm>
            <a:off x="263352" y="3358661"/>
            <a:ext cx="11704120" cy="523220"/>
          </a:xfrm>
          <a:prstGeom prst="rect">
            <a:avLst/>
          </a:prstGeom>
          <a:noFill/>
        </p:spPr>
        <p:txBody>
          <a:bodyPr wrap="square" rtlCol="0">
            <a:spAutoFit/>
          </a:bodyPr>
          <a:lstStyle/>
          <a:p>
            <a:r>
              <a:rPr lang="en-GB" sz="1400" dirty="0"/>
              <a:t>Circuit AI (2023) ‘The Future of Screenwriting: AI as the Next Great Scriptwriter in </a:t>
            </a:r>
            <a:r>
              <a:rPr lang="en-GB" sz="1400" i="1" dirty="0"/>
              <a:t>Medium</a:t>
            </a:r>
            <a:r>
              <a:rPr lang="en-GB" sz="1400" dirty="0"/>
              <a:t> Available at: </a:t>
            </a:r>
            <a:r>
              <a:rPr lang="en-GB" sz="1400" dirty="0">
                <a:hlinkClick r:id="rId7"/>
              </a:rPr>
              <a:t>https://medium.com/@CircuitAI/the-future-of-screenwriting-ai-as-the-next-great-scriptwriter-2a0b4c2eb54a</a:t>
            </a:r>
            <a:r>
              <a:rPr lang="en-GB" sz="1400" dirty="0"/>
              <a:t> [Accessed 27/02/2024]</a:t>
            </a:r>
          </a:p>
        </p:txBody>
      </p:sp>
    </p:spTree>
    <p:extLst>
      <p:ext uri="{BB962C8B-B14F-4D97-AF65-F5344CB8AC3E}">
        <p14:creationId xmlns:p14="http://schemas.microsoft.com/office/powerpoint/2010/main" val="25119456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0648"/>
            <a:ext cx="8229600" cy="714801"/>
          </a:xfrm>
        </p:spPr>
        <p:txBody>
          <a:bodyPr>
            <a:normAutofit fontScale="90000"/>
          </a:bodyPr>
          <a:lstStyle/>
          <a:p>
            <a:r>
              <a:rPr lang="en-GB" b="1" dirty="0"/>
              <a:t>References</a:t>
            </a:r>
          </a:p>
        </p:txBody>
      </p:sp>
      <p:sp>
        <p:nvSpPr>
          <p:cNvPr id="9" name="TextBox 8"/>
          <p:cNvSpPr txBox="1"/>
          <p:nvPr/>
        </p:nvSpPr>
        <p:spPr>
          <a:xfrm>
            <a:off x="220222" y="3356992"/>
            <a:ext cx="10268266" cy="523220"/>
          </a:xfrm>
          <a:prstGeom prst="rect">
            <a:avLst/>
          </a:prstGeom>
          <a:noFill/>
        </p:spPr>
        <p:txBody>
          <a:bodyPr wrap="square" rtlCol="0">
            <a:spAutoFit/>
          </a:bodyPr>
          <a:lstStyle/>
          <a:p>
            <a:r>
              <a:rPr lang="en-GB" sz="1400" dirty="0"/>
              <a:t>Horowitz, D. (1985). Frugality or Comfort: Middle-Class Styles of Life in the Early Twentieth Century. American Quarterly, 37(2), 239-259. Available at: </a:t>
            </a:r>
            <a:r>
              <a:rPr lang="en-GB" sz="1400" dirty="0">
                <a:hlinkClick r:id="rId2"/>
              </a:rPr>
              <a:t>https://www.jstor.org/stable/2712900</a:t>
            </a:r>
            <a:r>
              <a:rPr lang="en-GB" sz="1400" dirty="0"/>
              <a:t> [Accessed 27/02/2024]</a:t>
            </a:r>
          </a:p>
        </p:txBody>
      </p:sp>
      <p:sp>
        <p:nvSpPr>
          <p:cNvPr id="3" name="TextBox 2"/>
          <p:cNvSpPr txBox="1"/>
          <p:nvPr/>
        </p:nvSpPr>
        <p:spPr>
          <a:xfrm>
            <a:off x="172428" y="2833772"/>
            <a:ext cx="9695754" cy="523220"/>
          </a:xfrm>
          <a:prstGeom prst="rect">
            <a:avLst/>
          </a:prstGeom>
          <a:noFill/>
        </p:spPr>
        <p:txBody>
          <a:bodyPr wrap="square" rtlCol="0">
            <a:spAutoFit/>
          </a:bodyPr>
          <a:lstStyle/>
          <a:p>
            <a:r>
              <a:rPr lang="en-GB" sz="1400" dirty="0" err="1"/>
              <a:t>Goldthorpe</a:t>
            </a:r>
            <a:r>
              <a:rPr lang="en-GB" sz="1400" dirty="0"/>
              <a:t>, J.H., Lockwood, D., </a:t>
            </a:r>
            <a:r>
              <a:rPr lang="en-GB" sz="1400" dirty="0" err="1"/>
              <a:t>Bechhofer</a:t>
            </a:r>
            <a:r>
              <a:rPr lang="en-GB" sz="1400" dirty="0"/>
              <a:t>, F., and Platt, J. (1969) </a:t>
            </a:r>
            <a:r>
              <a:rPr lang="en-GB" sz="1400" i="1" dirty="0"/>
              <a:t>The affluent worker: industrial attitudes and behaviour </a:t>
            </a:r>
            <a:r>
              <a:rPr lang="en-GB" sz="1400" dirty="0"/>
              <a:t>London: Cambridge University Press</a:t>
            </a:r>
          </a:p>
        </p:txBody>
      </p:sp>
      <p:sp>
        <p:nvSpPr>
          <p:cNvPr id="11" name="TextBox 10"/>
          <p:cNvSpPr txBox="1"/>
          <p:nvPr/>
        </p:nvSpPr>
        <p:spPr>
          <a:xfrm>
            <a:off x="228430" y="5410684"/>
            <a:ext cx="9764210" cy="307777"/>
          </a:xfrm>
          <a:prstGeom prst="rect">
            <a:avLst/>
          </a:prstGeom>
          <a:noFill/>
        </p:spPr>
        <p:txBody>
          <a:bodyPr wrap="square" rtlCol="0">
            <a:spAutoFit/>
          </a:bodyPr>
          <a:lstStyle/>
          <a:p>
            <a:r>
              <a:rPr lang="en-GB" sz="1400" dirty="0"/>
              <a:t> Jones, B. and Tadajewski, M. (eds.) (2016) </a:t>
            </a:r>
            <a:r>
              <a:rPr lang="en-GB" sz="1400" i="1" dirty="0"/>
              <a:t>The Routledge Companion to Marketing History</a:t>
            </a:r>
            <a:r>
              <a:rPr lang="en-GB" sz="1400" dirty="0"/>
              <a:t> London: Routledge</a:t>
            </a:r>
          </a:p>
        </p:txBody>
      </p:sp>
      <p:sp>
        <p:nvSpPr>
          <p:cNvPr id="5" name="TextBox 4">
            <a:extLst>
              <a:ext uri="{FF2B5EF4-FFF2-40B4-BE49-F238E27FC236}">
                <a16:creationId xmlns:a16="http://schemas.microsoft.com/office/drawing/2014/main" id="{02DFEADA-6A38-BA7D-5256-8CAD6C730393}"/>
              </a:ext>
            </a:extLst>
          </p:cNvPr>
          <p:cNvSpPr txBox="1"/>
          <p:nvPr/>
        </p:nvSpPr>
        <p:spPr>
          <a:xfrm>
            <a:off x="191344" y="3933056"/>
            <a:ext cx="11449272" cy="523220"/>
          </a:xfrm>
          <a:prstGeom prst="rect">
            <a:avLst/>
          </a:prstGeom>
          <a:noFill/>
        </p:spPr>
        <p:txBody>
          <a:bodyPr wrap="square" rtlCol="0">
            <a:spAutoFit/>
          </a:bodyPr>
          <a:lstStyle/>
          <a:p>
            <a:r>
              <a:rPr lang="en-GB" sz="1400" dirty="0"/>
              <a:t>Hudson, R. (2009) ‘Fordism’ in </a:t>
            </a:r>
            <a:r>
              <a:rPr lang="en-GB" sz="1400" i="1" dirty="0"/>
              <a:t>International Encyclopedia of Human Geography</a:t>
            </a:r>
            <a:r>
              <a:rPr lang="en-GB" sz="1400" dirty="0"/>
              <a:t> Available at: </a:t>
            </a:r>
            <a:r>
              <a:rPr lang="en-GB" sz="1400" dirty="0">
                <a:hlinkClick r:id="rId3"/>
              </a:rPr>
              <a:t>https://www.sciencedirect.com/topics/earth-and-planetary-sciences/fordism</a:t>
            </a:r>
            <a:r>
              <a:rPr lang="en-GB" sz="1400" dirty="0"/>
              <a:t> [Accessed 27/04/2024]</a:t>
            </a:r>
          </a:p>
        </p:txBody>
      </p:sp>
      <p:sp>
        <p:nvSpPr>
          <p:cNvPr id="6" name="TextBox 5">
            <a:extLst>
              <a:ext uri="{FF2B5EF4-FFF2-40B4-BE49-F238E27FC236}">
                <a16:creationId xmlns:a16="http://schemas.microsoft.com/office/drawing/2014/main" id="{801898F5-BBA0-80E7-52BE-0C30B266FE92}"/>
              </a:ext>
            </a:extLst>
          </p:cNvPr>
          <p:cNvSpPr txBox="1"/>
          <p:nvPr/>
        </p:nvSpPr>
        <p:spPr>
          <a:xfrm>
            <a:off x="191344" y="1930821"/>
            <a:ext cx="11665296" cy="738664"/>
          </a:xfrm>
          <a:prstGeom prst="rect">
            <a:avLst/>
          </a:prstGeom>
          <a:noFill/>
        </p:spPr>
        <p:txBody>
          <a:bodyPr wrap="square" rtlCol="0">
            <a:spAutoFit/>
          </a:bodyPr>
          <a:lstStyle/>
          <a:p>
            <a:r>
              <a:rPr lang="en-GB" sz="1400" i="1" dirty="0" err="1"/>
              <a:t>Gyles</a:t>
            </a:r>
            <a:r>
              <a:rPr lang="en-GB" sz="1400" i="1" dirty="0"/>
              <a:t>, C. </a:t>
            </a:r>
            <a:r>
              <a:rPr lang="en-GB" sz="1400" dirty="0"/>
              <a:t>(2019) </a:t>
            </a:r>
            <a:r>
              <a:rPr lang="en-GB" sz="1400" i="1" dirty="0"/>
              <a:t>‘Robots in Medicine’ in The Canadian Veterinary Journal</a:t>
            </a:r>
            <a:r>
              <a:rPr lang="en-GB" sz="1400" dirty="0"/>
              <a:t> Vol. 60 Issue 8 pp. 819-820 Available at: </a:t>
            </a:r>
            <a:r>
              <a:rPr lang="en-GB" sz="1400" dirty="0">
                <a:hlinkClick r:id="rId4"/>
              </a:rPr>
              <a:t>https://www.ncbi.nlm.nih.gov/pmc/articles/PMC6625162/#:~:text=Microrobots%20may%20be%20employed%20to,information%20back%20to%20the%20operator</a:t>
            </a:r>
            <a:r>
              <a:rPr lang="en-GB" sz="1400" dirty="0"/>
              <a:t>. [Accessed 27/02/2024] </a:t>
            </a:r>
            <a:endParaRPr lang="en-GB" sz="1400" i="1" dirty="0"/>
          </a:p>
        </p:txBody>
      </p:sp>
      <p:sp>
        <p:nvSpPr>
          <p:cNvPr id="7" name="TextBox 6">
            <a:extLst>
              <a:ext uri="{FF2B5EF4-FFF2-40B4-BE49-F238E27FC236}">
                <a16:creationId xmlns:a16="http://schemas.microsoft.com/office/drawing/2014/main" id="{0A2205EA-6800-4BEE-4DB2-1D3B46C650A8}"/>
              </a:ext>
            </a:extLst>
          </p:cNvPr>
          <p:cNvSpPr txBox="1"/>
          <p:nvPr/>
        </p:nvSpPr>
        <p:spPr>
          <a:xfrm>
            <a:off x="203413" y="976714"/>
            <a:ext cx="9183611" cy="954107"/>
          </a:xfrm>
          <a:prstGeom prst="rect">
            <a:avLst/>
          </a:prstGeom>
          <a:noFill/>
        </p:spPr>
        <p:txBody>
          <a:bodyPr wrap="square" rtlCol="0">
            <a:spAutoFit/>
          </a:bodyPr>
          <a:lstStyle/>
          <a:p>
            <a:r>
              <a:rPr lang="en-GB" sz="1400" dirty="0"/>
              <a:t>Gales, K., &amp; Marks, P. (1974). Twentieth Century Trends in The Work of Women in England and Wales. Journal of the Royal Statistical Society. Series A (General), Vol. 137 Issue(1), pp,60-74. Available at: </a:t>
            </a:r>
            <a:r>
              <a:rPr lang="en-GB" sz="1400" dirty="0">
                <a:hlinkClick r:id="rId5"/>
              </a:rPr>
              <a:t>https://www.jstor.org/stable/pdf/2345145.pdf?refreqid=excelsior%3Aec97fd59314413a49d636fde68bbfa54</a:t>
            </a:r>
            <a:r>
              <a:rPr lang="en-GB" sz="1400" dirty="0"/>
              <a:t> [Accessed 27/02/2024]</a:t>
            </a:r>
            <a:r>
              <a:rPr lang="en-GB" sz="1400" i="1" dirty="0"/>
              <a:t> </a:t>
            </a:r>
            <a:endParaRPr lang="en-GB" sz="1400" dirty="0"/>
          </a:p>
        </p:txBody>
      </p:sp>
      <p:sp>
        <p:nvSpPr>
          <p:cNvPr id="13" name="TextBox 12">
            <a:extLst>
              <a:ext uri="{FF2B5EF4-FFF2-40B4-BE49-F238E27FC236}">
                <a16:creationId xmlns:a16="http://schemas.microsoft.com/office/drawing/2014/main" id="{F94D8CA3-651F-52A3-3D7F-7AFA040E4679}"/>
              </a:ext>
            </a:extLst>
          </p:cNvPr>
          <p:cNvSpPr txBox="1"/>
          <p:nvPr/>
        </p:nvSpPr>
        <p:spPr>
          <a:xfrm>
            <a:off x="173190" y="4620563"/>
            <a:ext cx="11790380" cy="523220"/>
          </a:xfrm>
          <a:prstGeom prst="rect">
            <a:avLst/>
          </a:prstGeom>
          <a:noFill/>
        </p:spPr>
        <p:txBody>
          <a:bodyPr wrap="square" rtlCol="0">
            <a:spAutoFit/>
          </a:bodyPr>
          <a:lstStyle/>
          <a:p>
            <a:r>
              <a:rPr lang="en-GB" sz="1400" dirty="0"/>
              <a:t> Jacobs, S.M. &amp; Van Sell, M. (1996) ‘Telecommuting: Issues for the IS manager’ in </a:t>
            </a:r>
            <a:r>
              <a:rPr lang="en-GB" sz="1400" i="1" dirty="0"/>
              <a:t>Information Systems Management</a:t>
            </a:r>
            <a:r>
              <a:rPr lang="en-GB" sz="1400" dirty="0"/>
              <a:t> Vol. 13 Issue 1 Available at: </a:t>
            </a:r>
            <a:r>
              <a:rPr lang="en-GB" sz="1400" dirty="0">
                <a:hlinkClick r:id="rId6"/>
              </a:rPr>
              <a:t>https://doi.org/10.1080/10580539608906967</a:t>
            </a:r>
            <a:r>
              <a:rPr lang="en-GB" sz="1400" dirty="0"/>
              <a:t> [Accessed 27/02/2024]</a:t>
            </a:r>
          </a:p>
        </p:txBody>
      </p:sp>
    </p:spTree>
    <p:extLst>
      <p:ext uri="{BB962C8B-B14F-4D97-AF65-F5344CB8AC3E}">
        <p14:creationId xmlns:p14="http://schemas.microsoft.com/office/powerpoint/2010/main" val="45552301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98C6BF-F2BE-3540-C4EC-A9292B1A51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0A7F65-64EC-0777-D4D8-1D3A110054BB}"/>
              </a:ext>
            </a:extLst>
          </p:cNvPr>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8" name="TextBox 7">
            <a:extLst>
              <a:ext uri="{FF2B5EF4-FFF2-40B4-BE49-F238E27FC236}">
                <a16:creationId xmlns:a16="http://schemas.microsoft.com/office/drawing/2014/main" id="{B4F560CF-E271-4D86-B6D7-F2E129AD10CB}"/>
              </a:ext>
            </a:extLst>
          </p:cNvPr>
          <p:cNvSpPr txBox="1"/>
          <p:nvPr/>
        </p:nvSpPr>
        <p:spPr>
          <a:xfrm>
            <a:off x="191344" y="2329716"/>
            <a:ext cx="8752596" cy="523220"/>
          </a:xfrm>
          <a:prstGeom prst="rect">
            <a:avLst/>
          </a:prstGeom>
          <a:noFill/>
        </p:spPr>
        <p:txBody>
          <a:bodyPr wrap="square" rtlCol="0">
            <a:spAutoFit/>
          </a:bodyPr>
          <a:lstStyle/>
          <a:p>
            <a:r>
              <a:rPr lang="en-GB" sz="1400" dirty="0"/>
              <a:t>National Readership Survey (No Date) </a:t>
            </a:r>
            <a:r>
              <a:rPr lang="en-GB" sz="1400" i="1" dirty="0"/>
              <a:t>Social Grade </a:t>
            </a:r>
            <a:r>
              <a:rPr lang="en-GB" sz="1400" dirty="0"/>
              <a:t>Available at: </a:t>
            </a:r>
            <a:r>
              <a:rPr lang="en-GB" sz="1400" dirty="0">
                <a:hlinkClick r:id="rId2"/>
              </a:rPr>
              <a:t>http://www.nrs.co.uk/nrs-print/lifestyle-and-classification-data/social-grade/</a:t>
            </a:r>
            <a:r>
              <a:rPr lang="en-GB" sz="1400" dirty="0"/>
              <a:t> [Accessed 27/02/2024]</a:t>
            </a:r>
          </a:p>
        </p:txBody>
      </p:sp>
      <p:sp>
        <p:nvSpPr>
          <p:cNvPr id="10" name="TextBox 9">
            <a:extLst>
              <a:ext uri="{FF2B5EF4-FFF2-40B4-BE49-F238E27FC236}">
                <a16:creationId xmlns:a16="http://schemas.microsoft.com/office/drawing/2014/main" id="{10C4882B-AE59-A45B-AF96-2A9E6CB337C2}"/>
              </a:ext>
            </a:extLst>
          </p:cNvPr>
          <p:cNvSpPr txBox="1"/>
          <p:nvPr/>
        </p:nvSpPr>
        <p:spPr>
          <a:xfrm>
            <a:off x="187289" y="4418528"/>
            <a:ext cx="10420675" cy="738664"/>
          </a:xfrm>
          <a:prstGeom prst="rect">
            <a:avLst/>
          </a:prstGeom>
          <a:noFill/>
        </p:spPr>
        <p:txBody>
          <a:bodyPr wrap="square" rtlCol="0">
            <a:spAutoFit/>
          </a:bodyPr>
          <a:lstStyle/>
          <a:p>
            <a:r>
              <a:rPr lang="en-GB" sz="1400" dirty="0"/>
              <a:t>Office for National Statistics (2010) </a:t>
            </a:r>
            <a:r>
              <a:rPr lang="en-GB" sz="1400" i="1" dirty="0"/>
              <a:t>The National Statistics Socio-economic classification (NS-SEC)</a:t>
            </a:r>
            <a:r>
              <a:rPr lang="en-GB" sz="1400" dirty="0"/>
              <a:t> Available at: </a:t>
            </a:r>
            <a:r>
              <a:rPr lang="en-GB" sz="1400" dirty="0">
                <a:hlinkClick r:id="rId3"/>
              </a:rPr>
              <a:t>https://www.ons.gov.uk/methodology/classificationsandstandards/otherclassifications/thenationalstatisticssocioeconomicclassificationnssecrebasedonsoc2010</a:t>
            </a:r>
            <a:r>
              <a:rPr lang="en-GB" sz="1400" dirty="0"/>
              <a:t> [Accessed 27/02/2024]</a:t>
            </a:r>
            <a:endParaRPr lang="en-GB" sz="1400" i="1" dirty="0"/>
          </a:p>
        </p:txBody>
      </p:sp>
      <p:sp>
        <p:nvSpPr>
          <p:cNvPr id="15" name="TextBox 14">
            <a:extLst>
              <a:ext uri="{FF2B5EF4-FFF2-40B4-BE49-F238E27FC236}">
                <a16:creationId xmlns:a16="http://schemas.microsoft.com/office/drawing/2014/main" id="{C5389DE4-7926-C31F-63C2-C6F3FC516C57}"/>
              </a:ext>
            </a:extLst>
          </p:cNvPr>
          <p:cNvSpPr txBox="1"/>
          <p:nvPr/>
        </p:nvSpPr>
        <p:spPr>
          <a:xfrm>
            <a:off x="191344" y="3841884"/>
            <a:ext cx="10420675" cy="523220"/>
          </a:xfrm>
          <a:prstGeom prst="rect">
            <a:avLst/>
          </a:prstGeom>
          <a:noFill/>
        </p:spPr>
        <p:txBody>
          <a:bodyPr wrap="square" rtlCol="0">
            <a:spAutoFit/>
          </a:bodyPr>
          <a:lstStyle/>
          <a:p>
            <a:r>
              <a:rPr lang="en-GB" sz="1400" dirty="0"/>
              <a:t>Office for National Statistics (2017) </a:t>
            </a:r>
            <a:r>
              <a:rPr lang="en-GB" sz="1400" i="1" dirty="0"/>
              <a:t>Leisure time in the UK: 2015 </a:t>
            </a:r>
            <a:r>
              <a:rPr lang="en-GB" sz="1400" dirty="0"/>
              <a:t>Available at: </a:t>
            </a:r>
            <a:r>
              <a:rPr lang="en-GB" sz="1400" dirty="0">
                <a:hlinkClick r:id="rId4"/>
              </a:rPr>
              <a:t>https://www.ons.gov.uk/economy/nationalaccounts/satelliteaccounts/articles/leisuretimeintheuk/2015</a:t>
            </a:r>
            <a:r>
              <a:rPr lang="en-GB" sz="1400" dirty="0"/>
              <a:t> [Accessed 27/02/2024]</a:t>
            </a:r>
            <a:endParaRPr lang="en-GB" sz="1400" i="1" dirty="0"/>
          </a:p>
        </p:txBody>
      </p:sp>
      <p:sp>
        <p:nvSpPr>
          <p:cNvPr id="4" name="TextBox 3">
            <a:extLst>
              <a:ext uri="{FF2B5EF4-FFF2-40B4-BE49-F238E27FC236}">
                <a16:creationId xmlns:a16="http://schemas.microsoft.com/office/drawing/2014/main" id="{7D7A119A-055B-CF38-D016-545C7609BB35}"/>
              </a:ext>
            </a:extLst>
          </p:cNvPr>
          <p:cNvSpPr txBox="1"/>
          <p:nvPr/>
        </p:nvSpPr>
        <p:spPr>
          <a:xfrm>
            <a:off x="187289" y="3012727"/>
            <a:ext cx="8752596" cy="523220"/>
          </a:xfrm>
          <a:prstGeom prst="rect">
            <a:avLst/>
          </a:prstGeom>
          <a:noFill/>
        </p:spPr>
        <p:txBody>
          <a:bodyPr wrap="square" rtlCol="0">
            <a:spAutoFit/>
          </a:bodyPr>
          <a:lstStyle/>
          <a:p>
            <a:r>
              <a:rPr lang="en-GB" sz="1400" dirty="0"/>
              <a:t>Northern Ireland Business Info (No Date) </a:t>
            </a:r>
            <a:r>
              <a:rPr lang="en-GB" sz="1400" i="1" dirty="0"/>
              <a:t>Price Your Product or Service </a:t>
            </a:r>
            <a:r>
              <a:rPr lang="en-GB" sz="1400" dirty="0"/>
              <a:t>Available at: </a:t>
            </a:r>
            <a:r>
              <a:rPr lang="en-GB" sz="1400" dirty="0">
                <a:hlinkClick r:id="rId5"/>
              </a:rPr>
              <a:t>https://www.nibusinessinfo.co.uk/content/cost-plus-versus-value-based-pricing</a:t>
            </a:r>
            <a:r>
              <a:rPr lang="en-GB" sz="1400" dirty="0"/>
              <a:t> [Accessed 27/02/2024]</a:t>
            </a:r>
          </a:p>
        </p:txBody>
      </p:sp>
      <p:sp>
        <p:nvSpPr>
          <p:cNvPr id="6" name="TextBox 5">
            <a:extLst>
              <a:ext uri="{FF2B5EF4-FFF2-40B4-BE49-F238E27FC236}">
                <a16:creationId xmlns:a16="http://schemas.microsoft.com/office/drawing/2014/main" id="{A8B80A6F-205C-6F36-722E-C29722746DC6}"/>
              </a:ext>
            </a:extLst>
          </p:cNvPr>
          <p:cNvSpPr txBox="1"/>
          <p:nvPr/>
        </p:nvSpPr>
        <p:spPr>
          <a:xfrm>
            <a:off x="196924" y="1452996"/>
            <a:ext cx="9901927" cy="738664"/>
          </a:xfrm>
          <a:prstGeom prst="rect">
            <a:avLst/>
          </a:prstGeom>
          <a:noFill/>
        </p:spPr>
        <p:txBody>
          <a:bodyPr wrap="square" rtlCol="0">
            <a:spAutoFit/>
          </a:bodyPr>
          <a:lstStyle/>
          <a:p>
            <a:r>
              <a:rPr lang="en-GB" sz="1400" dirty="0"/>
              <a:t>McBride, T. (1978). ‘A Woman's World: Department Stores and the Evolution of Women's Employment, 1870-1920’. </a:t>
            </a:r>
            <a:r>
              <a:rPr lang="en-GB" sz="1400" i="1" dirty="0"/>
              <a:t>French Historical Studies</a:t>
            </a:r>
            <a:r>
              <a:rPr lang="en-GB" sz="1400" dirty="0"/>
              <a:t>, Vol. 10 Issue (4), pp. 664-683. Available at: </a:t>
            </a:r>
            <a:r>
              <a:rPr lang="en-GB" sz="1400" dirty="0">
                <a:hlinkClick r:id="rId6"/>
              </a:rPr>
              <a:t>https://www.jstor.org/stable/286519?seq=1#metadata_info_tab_contents</a:t>
            </a:r>
            <a:r>
              <a:rPr lang="en-GB" sz="1400" dirty="0"/>
              <a:t> [Accessed 27/02/2024]</a:t>
            </a:r>
          </a:p>
        </p:txBody>
      </p:sp>
    </p:spTree>
    <p:extLst>
      <p:ext uri="{BB962C8B-B14F-4D97-AF65-F5344CB8AC3E}">
        <p14:creationId xmlns:p14="http://schemas.microsoft.com/office/powerpoint/2010/main" val="34766489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6" name="TextBox 5"/>
          <p:cNvSpPr txBox="1"/>
          <p:nvPr/>
        </p:nvSpPr>
        <p:spPr>
          <a:xfrm>
            <a:off x="251670" y="4561964"/>
            <a:ext cx="10164810" cy="523220"/>
          </a:xfrm>
          <a:prstGeom prst="rect">
            <a:avLst/>
          </a:prstGeom>
          <a:noFill/>
        </p:spPr>
        <p:txBody>
          <a:bodyPr wrap="square" rtlCol="0">
            <a:spAutoFit/>
          </a:bodyPr>
          <a:lstStyle/>
          <a:p>
            <a:r>
              <a:rPr lang="en-GB" sz="1400" dirty="0"/>
              <a:t>Thomas, H. (No Date) </a:t>
            </a:r>
            <a:r>
              <a:rPr lang="en-GB" sz="1400" i="1" dirty="0"/>
              <a:t>Discovering Cardiff: Cardiff Case Studies </a:t>
            </a:r>
            <a:r>
              <a:rPr lang="en-GB" sz="1400" dirty="0"/>
              <a:t>Cardiff University Available at: </a:t>
            </a:r>
            <a:r>
              <a:rPr lang="en-GB" sz="1400" dirty="0">
                <a:hlinkClick r:id="rId2"/>
              </a:rPr>
              <a:t>https://www.card        iff.ac.uk/__data/assets/pdf_file/0003/1459254/Discovering-Cardiff-20160905.pdf</a:t>
            </a:r>
            <a:r>
              <a:rPr lang="en-GB" sz="1400" dirty="0"/>
              <a:t> [Accessed 27/02/2024]</a:t>
            </a:r>
          </a:p>
        </p:txBody>
      </p:sp>
      <p:sp>
        <p:nvSpPr>
          <p:cNvPr id="4" name="TextBox 3"/>
          <p:cNvSpPr txBox="1"/>
          <p:nvPr/>
        </p:nvSpPr>
        <p:spPr>
          <a:xfrm>
            <a:off x="263352" y="4201925"/>
            <a:ext cx="9122265" cy="307777"/>
          </a:xfrm>
          <a:prstGeom prst="rect">
            <a:avLst/>
          </a:prstGeom>
          <a:noFill/>
        </p:spPr>
        <p:txBody>
          <a:bodyPr wrap="square" rtlCol="0">
            <a:spAutoFit/>
          </a:bodyPr>
          <a:lstStyle/>
          <a:p>
            <a:r>
              <a:rPr lang="en-GB" sz="1400" dirty="0"/>
              <a:t>Payne, G (ed.)             (2013) Social Divisions London: Palgrave Macmillan</a:t>
            </a:r>
          </a:p>
        </p:txBody>
      </p:sp>
      <p:sp>
        <p:nvSpPr>
          <p:cNvPr id="12" name="TextBox 11"/>
          <p:cNvSpPr txBox="1"/>
          <p:nvPr/>
        </p:nvSpPr>
        <p:spPr>
          <a:xfrm>
            <a:off x="175032" y="1233570"/>
            <a:ext cx="10240179" cy="954107"/>
          </a:xfrm>
          <a:prstGeom prst="rect">
            <a:avLst/>
          </a:prstGeom>
          <a:noFill/>
        </p:spPr>
        <p:txBody>
          <a:bodyPr wrap="square" rtlCol="0">
            <a:spAutoFit/>
          </a:bodyPr>
          <a:lstStyle/>
          <a:p>
            <a:r>
              <a:rPr lang="en-GB" sz="1400" dirty="0"/>
              <a:t>Office for National Statistics (2018) </a:t>
            </a:r>
            <a:r>
              <a:rPr lang="en-GB" sz="1400" i="1" dirty="0"/>
              <a:t>Travel to work methods and the time it takes to commute from home to work, Labour Force Survey, 2007 to 2016 </a:t>
            </a:r>
            <a:r>
              <a:rPr lang="en-GB" sz="1400" dirty="0"/>
              <a:t>Available at: </a:t>
            </a:r>
            <a:r>
              <a:rPr lang="en-GB" sz="1400" dirty="0">
                <a:hlinkClick r:id="rId3"/>
              </a:rPr>
              <a:t>https://www.ons.gov.uk/employmentandlabourmarket/peopleinwork/labourproductivity/adhocs/008005traveltoworkmethodsandthetimeittakestocommutefromhometoworklabourforcesurvey2007to2016</a:t>
            </a:r>
            <a:r>
              <a:rPr lang="en-GB" sz="1400" dirty="0"/>
              <a:t> [Accessed 27/02/2024]</a:t>
            </a:r>
          </a:p>
        </p:txBody>
      </p:sp>
      <p:sp>
        <p:nvSpPr>
          <p:cNvPr id="3" name="TextBox 2"/>
          <p:cNvSpPr txBox="1"/>
          <p:nvPr/>
        </p:nvSpPr>
        <p:spPr>
          <a:xfrm>
            <a:off x="201615" y="3573016"/>
            <a:ext cx="9134745" cy="523220"/>
          </a:xfrm>
          <a:prstGeom prst="rect">
            <a:avLst/>
          </a:prstGeom>
          <a:noFill/>
        </p:spPr>
        <p:txBody>
          <a:bodyPr wrap="square" rtlCol="0">
            <a:spAutoFit/>
          </a:bodyPr>
          <a:lstStyle/>
          <a:p>
            <a:r>
              <a:rPr lang="en-GB" sz="1400" dirty="0"/>
              <a:t>Standing, G. (2014). </a:t>
            </a:r>
            <a:r>
              <a:rPr lang="en-GB" sz="1400" i="1" dirty="0"/>
              <a:t>A Precariat Charter: From denizens to citizens</a:t>
            </a:r>
            <a:r>
              <a:rPr lang="en-GB" sz="1400" dirty="0"/>
              <a:t>. London: Bloomsbury Academic. Available at: </a:t>
            </a:r>
            <a:r>
              <a:rPr lang="en-GB" sz="1400" dirty="0">
                <a:hlinkClick r:id="rId4"/>
              </a:rPr>
              <a:t>http://dx.doi.org/10.5040/9781472510631</a:t>
            </a:r>
            <a:r>
              <a:rPr lang="en-GB" sz="1400" dirty="0"/>
              <a:t> [Accessed 27/02/2024]</a:t>
            </a:r>
          </a:p>
        </p:txBody>
      </p:sp>
      <p:sp>
        <p:nvSpPr>
          <p:cNvPr id="8" name="TextBox 7"/>
          <p:cNvSpPr txBox="1"/>
          <p:nvPr/>
        </p:nvSpPr>
        <p:spPr>
          <a:xfrm>
            <a:off x="191344" y="2501271"/>
            <a:ext cx="9730416" cy="738664"/>
          </a:xfrm>
          <a:prstGeom prst="rect">
            <a:avLst/>
          </a:prstGeom>
          <a:noFill/>
        </p:spPr>
        <p:txBody>
          <a:bodyPr wrap="square" rtlCol="0">
            <a:spAutoFit/>
          </a:bodyPr>
          <a:lstStyle/>
          <a:p>
            <a:r>
              <a:rPr lang="en-GB" sz="1400" dirty="0"/>
              <a:t>Savage, M. et al. (2013) ‘A New Model of Social Class? Findings from the BBC’s Great British Class Survey Experiment’, </a:t>
            </a:r>
            <a:r>
              <a:rPr lang="en-GB" sz="1400" i="1" dirty="0"/>
              <a:t>Sociology</a:t>
            </a:r>
            <a:r>
              <a:rPr lang="en-GB" sz="1400" dirty="0"/>
              <a:t>, Vol. 47 Issue (2), pp. 219–250. </a:t>
            </a:r>
            <a:r>
              <a:rPr lang="en-GB" sz="1400" dirty="0">
                <a:hlinkClick r:id="rId5"/>
              </a:rPr>
              <a:t>https://journals-sagepub-com.ezproxy.uwtsd.ac.uk/doi/full/10.1177/0038038513481128#articleCitationDownloadContainer</a:t>
            </a:r>
            <a:r>
              <a:rPr lang="en-GB" sz="1400" dirty="0"/>
              <a:t> [Accessed 27/02/2024]</a:t>
            </a:r>
          </a:p>
        </p:txBody>
      </p:sp>
      <p:sp>
        <p:nvSpPr>
          <p:cNvPr id="9" name="TextBox 8"/>
          <p:cNvSpPr txBox="1"/>
          <p:nvPr/>
        </p:nvSpPr>
        <p:spPr>
          <a:xfrm>
            <a:off x="296283" y="5295278"/>
            <a:ext cx="9904173" cy="523220"/>
          </a:xfrm>
          <a:prstGeom prst="rect">
            <a:avLst/>
          </a:prstGeom>
          <a:noFill/>
        </p:spPr>
        <p:txBody>
          <a:bodyPr wrap="square" rtlCol="0">
            <a:spAutoFit/>
          </a:bodyPr>
          <a:lstStyle/>
          <a:p>
            <a:r>
              <a:rPr lang="en-GB" sz="1400" dirty="0"/>
              <a:t>UK Government (No Date) </a:t>
            </a:r>
            <a:r>
              <a:rPr lang="en-GB" sz="1400" i="1" dirty="0"/>
              <a:t>Zero Hours Contracts</a:t>
            </a:r>
            <a:r>
              <a:rPr lang="en-GB" sz="1400" dirty="0"/>
              <a:t> Available at: </a:t>
            </a:r>
            <a:r>
              <a:rPr lang="en-GB" sz="1400" dirty="0">
                <a:hlinkClick r:id="rId6"/>
              </a:rPr>
              <a:t>https://www.gov.uk/contract-types-and-employer-responsibilities/zero-hour-contracts</a:t>
            </a:r>
            <a:r>
              <a:rPr lang="en-GB" sz="1400" dirty="0"/>
              <a:t> [Accessed 27/02/2024]</a:t>
            </a:r>
          </a:p>
        </p:txBody>
      </p:sp>
    </p:spTree>
    <p:extLst>
      <p:ext uri="{BB962C8B-B14F-4D97-AF65-F5344CB8AC3E}">
        <p14:creationId xmlns:p14="http://schemas.microsoft.com/office/powerpoint/2010/main" val="134038610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14" name="TextBox 13"/>
          <p:cNvSpPr txBox="1"/>
          <p:nvPr/>
        </p:nvSpPr>
        <p:spPr>
          <a:xfrm>
            <a:off x="324287" y="2171185"/>
            <a:ext cx="10452233" cy="738664"/>
          </a:xfrm>
          <a:prstGeom prst="rect">
            <a:avLst/>
          </a:prstGeom>
          <a:noFill/>
        </p:spPr>
        <p:txBody>
          <a:bodyPr wrap="square" rtlCol="0">
            <a:spAutoFit/>
          </a:bodyPr>
          <a:lstStyle/>
          <a:p>
            <a:r>
              <a:rPr lang="en-GB" sz="1400" dirty="0"/>
              <a:t>Watson, D. (2019) ‘Fordism: a review essay.’ </a:t>
            </a:r>
            <a:r>
              <a:rPr lang="en-GB" sz="1400" i="1" dirty="0" err="1"/>
              <a:t>Labor</a:t>
            </a:r>
            <a:r>
              <a:rPr lang="en-GB" sz="1400" i="1" dirty="0"/>
              <a:t> History</a:t>
            </a:r>
            <a:r>
              <a:rPr lang="en-GB" sz="1400" dirty="0"/>
              <a:t>. Vol. 60 Issue 2, p144-159. 16p . Available at: </a:t>
            </a:r>
            <a:r>
              <a:rPr lang="en-GB" sz="1400" dirty="0">
                <a:hlinkClick r:id="rId2"/>
              </a:rPr>
              <a:t>https://web-b-ebscohost-com.ezproxy.uwtsd.ac.uk/ehost/detail/detail?vid=0&amp;sid=32ac3283-6dbd-4310-b9a1-0aaf4f7968b6%40sessionmgr103&amp;bdata=JnNpdGU9ZWhvc3QtbGl2ZQ%3d%3d#AN=137209351&amp;db=bth</a:t>
            </a:r>
            <a:r>
              <a:rPr lang="en-GB" sz="1400" dirty="0"/>
              <a:t> [Accessed 08/09/2021]</a:t>
            </a:r>
          </a:p>
        </p:txBody>
      </p:sp>
      <p:sp>
        <p:nvSpPr>
          <p:cNvPr id="5" name="TextBox 4"/>
          <p:cNvSpPr txBox="1"/>
          <p:nvPr/>
        </p:nvSpPr>
        <p:spPr>
          <a:xfrm>
            <a:off x="359267" y="3160132"/>
            <a:ext cx="9985205" cy="523220"/>
          </a:xfrm>
          <a:prstGeom prst="rect">
            <a:avLst/>
          </a:prstGeom>
          <a:noFill/>
        </p:spPr>
        <p:txBody>
          <a:bodyPr wrap="square" rtlCol="0">
            <a:spAutoFit/>
          </a:bodyPr>
          <a:lstStyle/>
          <a:p>
            <a:r>
              <a:rPr lang="en-GB" sz="1400" dirty="0"/>
              <a:t>Working Class Movement Library (No Date) </a:t>
            </a:r>
            <a:r>
              <a:rPr lang="en-GB" sz="1400" i="1" dirty="0"/>
              <a:t>The Clarion Cycling Club </a:t>
            </a:r>
            <a:r>
              <a:rPr lang="en-GB" sz="1400" dirty="0"/>
              <a:t>Available at: </a:t>
            </a:r>
            <a:r>
              <a:rPr lang="en-GB" sz="1400" dirty="0">
                <a:hlinkClick r:id="rId3"/>
              </a:rPr>
              <a:t>https://www.wcml.org.uk/wcml/en/our-collections/the-clarion-cycling-club/</a:t>
            </a:r>
            <a:r>
              <a:rPr lang="en-GB" sz="1400" dirty="0"/>
              <a:t> [Accessed 27/02/2024]</a:t>
            </a:r>
          </a:p>
        </p:txBody>
      </p:sp>
      <p:sp>
        <p:nvSpPr>
          <p:cNvPr id="11" name="TextBox 10"/>
          <p:cNvSpPr txBox="1"/>
          <p:nvPr/>
        </p:nvSpPr>
        <p:spPr>
          <a:xfrm>
            <a:off x="359267" y="3736196"/>
            <a:ext cx="9985205" cy="523220"/>
          </a:xfrm>
          <a:prstGeom prst="rect">
            <a:avLst/>
          </a:prstGeom>
          <a:noFill/>
        </p:spPr>
        <p:txBody>
          <a:bodyPr wrap="square" rtlCol="0">
            <a:spAutoFit/>
          </a:bodyPr>
          <a:lstStyle/>
          <a:p>
            <a:r>
              <a:rPr lang="en-GB" sz="1400" dirty="0"/>
              <a:t>Working Class Movement Library (No Date) </a:t>
            </a:r>
            <a:r>
              <a:rPr lang="en-GB" sz="1400" i="1" dirty="0"/>
              <a:t>Kinder Scout Mass Trespass </a:t>
            </a:r>
            <a:r>
              <a:rPr lang="en-GB" sz="1400" dirty="0"/>
              <a:t>Available at: </a:t>
            </a:r>
            <a:r>
              <a:rPr lang="en-GB" sz="1400" dirty="0">
                <a:hlinkClick r:id="rId4"/>
              </a:rPr>
              <a:t>https://www.wcml.org.uk/about-us/timeline/kinder-scout-mass-trespass/</a:t>
            </a:r>
            <a:r>
              <a:rPr lang="en-GB" sz="1400" dirty="0"/>
              <a:t> [Accessed 27/02/2024]</a:t>
            </a:r>
          </a:p>
        </p:txBody>
      </p:sp>
      <p:sp>
        <p:nvSpPr>
          <p:cNvPr id="3" name="TextBox 2"/>
          <p:cNvSpPr txBox="1"/>
          <p:nvPr/>
        </p:nvSpPr>
        <p:spPr>
          <a:xfrm>
            <a:off x="364709" y="4365104"/>
            <a:ext cx="9372078" cy="738664"/>
          </a:xfrm>
          <a:prstGeom prst="rect">
            <a:avLst/>
          </a:prstGeom>
          <a:noFill/>
        </p:spPr>
        <p:txBody>
          <a:bodyPr wrap="square" rtlCol="0">
            <a:spAutoFit/>
          </a:bodyPr>
          <a:lstStyle/>
          <a:p>
            <a:r>
              <a:rPr lang="en-GB" sz="1400" dirty="0" err="1"/>
              <a:t>Żuk</a:t>
            </a:r>
            <a:r>
              <a:rPr lang="en-GB" sz="1400" dirty="0"/>
              <a:t>, P. (2016) Review of ‘</a:t>
            </a:r>
            <a:r>
              <a:rPr lang="en-GB" sz="1400" dirty="0" err="1"/>
              <a:t>Prekariat</a:t>
            </a:r>
            <a:r>
              <a:rPr lang="en-GB" sz="1400" dirty="0"/>
              <a:t> </a:t>
            </a:r>
            <a:r>
              <a:rPr lang="en-GB" sz="1400" dirty="0" err="1"/>
              <a:t>i</a:t>
            </a:r>
            <a:r>
              <a:rPr lang="en-GB" sz="1400" dirty="0"/>
              <a:t> </a:t>
            </a:r>
            <a:r>
              <a:rPr lang="en-GB" sz="1400" dirty="0" err="1"/>
              <a:t>nowa</a:t>
            </a:r>
            <a:r>
              <a:rPr lang="en-GB" sz="1400" dirty="0"/>
              <a:t> </a:t>
            </a:r>
            <a:r>
              <a:rPr lang="en-GB" sz="1400" dirty="0" err="1"/>
              <a:t>walka</a:t>
            </a:r>
            <a:r>
              <a:rPr lang="en-GB" sz="1400" dirty="0"/>
              <a:t> </a:t>
            </a:r>
            <a:r>
              <a:rPr lang="en-GB" sz="1400" dirty="0" err="1"/>
              <a:t>klas</a:t>
            </a:r>
            <a:r>
              <a:rPr lang="en-GB" sz="1400" dirty="0"/>
              <a:t> [The Precariat and the new class struggle]’, </a:t>
            </a:r>
            <a:r>
              <a:rPr lang="en-GB" sz="1400" i="1" dirty="0"/>
              <a:t>International Labour Review</a:t>
            </a:r>
            <a:r>
              <a:rPr lang="en-GB" sz="1400" dirty="0"/>
              <a:t>, Vol. 155 Issue (1), pp. 166–169. </a:t>
            </a:r>
            <a:r>
              <a:rPr lang="en-GB" sz="1400" dirty="0">
                <a:hlinkClick r:id="rId5"/>
              </a:rPr>
              <a:t>https://onlinelibrary-wiley-com.ezproxy.uwtsd.ac.uk/doi/abs/10.1111/ilr.12011</a:t>
            </a:r>
            <a:r>
              <a:rPr lang="en-GB" sz="1400" dirty="0"/>
              <a:t> [Accessed 27/02/2024]</a:t>
            </a:r>
          </a:p>
        </p:txBody>
      </p:sp>
      <p:sp>
        <p:nvSpPr>
          <p:cNvPr id="13" name="TextBox 12"/>
          <p:cNvSpPr txBox="1"/>
          <p:nvPr/>
        </p:nvSpPr>
        <p:spPr>
          <a:xfrm>
            <a:off x="293095" y="1541338"/>
            <a:ext cx="9605767" cy="523220"/>
          </a:xfrm>
          <a:prstGeom prst="rect">
            <a:avLst/>
          </a:prstGeom>
          <a:noFill/>
        </p:spPr>
        <p:txBody>
          <a:bodyPr wrap="square" rtlCol="0">
            <a:spAutoFit/>
          </a:bodyPr>
          <a:lstStyle/>
          <a:p>
            <a:r>
              <a:rPr lang="en-GB" sz="1400" dirty="0" err="1"/>
              <a:t>Vallas</a:t>
            </a:r>
            <a:r>
              <a:rPr lang="en-GB" sz="1400" dirty="0"/>
              <a:t>, S. (1999). ‘Rethinking Post-Fordism: The Meaning of Workplace Flexibility’ .</a:t>
            </a:r>
            <a:r>
              <a:rPr lang="en-GB" sz="1400" i="1" dirty="0"/>
              <a:t>Sociological Theory </a:t>
            </a:r>
            <a:r>
              <a:rPr lang="en-GB" sz="1400" dirty="0"/>
              <a:t>Vol. 17 Issue (1), pp.68- 101 Available  from </a:t>
            </a:r>
            <a:r>
              <a:rPr lang="en-GB" sz="1400" dirty="0">
                <a:hlinkClick r:id="rId6"/>
              </a:rPr>
              <a:t>http://www.jstor.org/stable/201927</a:t>
            </a:r>
            <a:r>
              <a:rPr lang="en-GB" sz="1400" dirty="0"/>
              <a:t> [Accessed 27/02/2024]</a:t>
            </a:r>
          </a:p>
        </p:txBody>
      </p:sp>
    </p:spTree>
    <p:extLst>
      <p:ext uri="{BB962C8B-B14F-4D97-AF65-F5344CB8AC3E}">
        <p14:creationId xmlns:p14="http://schemas.microsoft.com/office/powerpoint/2010/main" val="344910713"/>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4166</TotalTime>
  <Words>6569</Words>
  <Application>Microsoft Office PowerPoint</Application>
  <PresentationFormat>Widescreen</PresentationFormat>
  <Paragraphs>425</Paragraphs>
  <Slides>60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60</vt:i4>
      </vt:variant>
    </vt:vector>
  </HeadingPairs>
  <TitlesOfParts>
    <vt:vector size="63" baseType="lpstr">
      <vt:lpstr>Arial</vt:lpstr>
      <vt:lpstr>Calibri</vt:lpstr>
      <vt:lpstr>UWTSD blue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249</cp:revision>
  <cp:lastPrinted>2020-12-17T11:12:06Z</cp:lastPrinted>
  <dcterms:created xsi:type="dcterms:W3CDTF">2018-09-30T11:39:06Z</dcterms:created>
  <dcterms:modified xsi:type="dcterms:W3CDTF">2024-02-27T14:03:05Z</dcterms:modified>
</cp:coreProperties>
</file>