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 id="2147483702" r:id="rId6"/>
    <p:sldMasterId id="2147483714" r:id="rId7"/>
  </p:sldMasterIdLst>
  <p:sldIdLst>
    <p:sldId id="293" r:id="rId8"/>
    <p:sldId id="288" r:id="rId9"/>
    <p:sldId id="266" r:id="rId10"/>
    <p:sldId id="284" r:id="rId11"/>
    <p:sldId id="267" r:id="rId12"/>
    <p:sldId id="294" r:id="rId13"/>
    <p:sldId id="305" r:id="rId14"/>
    <p:sldId id="306" r:id="rId15"/>
    <p:sldId id="307" r:id="rId16"/>
    <p:sldId id="308" r:id="rId17"/>
    <p:sldId id="309" r:id="rId18"/>
    <p:sldId id="310" r:id="rId19"/>
    <p:sldId id="311" r:id="rId20"/>
    <p:sldId id="265" r:id="rId21"/>
    <p:sldId id="259" r:id="rId22"/>
    <p:sldId id="313" r:id="rId23"/>
    <p:sldId id="295" r:id="rId24"/>
    <p:sldId id="300" r:id="rId25"/>
    <p:sldId id="301" r:id="rId26"/>
    <p:sldId id="303" r:id="rId27"/>
    <p:sldId id="31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2" d="100"/>
          <a:sy n="112" d="100"/>
        </p:scale>
        <p:origin x="4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11/24/2021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8776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11/24/2021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4358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11/24/2021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3211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072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3443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4584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649194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11/24/2021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422635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11/24/2021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60972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59129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11/24/2021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9300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78A6-1B68-4CE5-BB7D-F0F2D1AB36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12A9C3-26CE-43BA-A0FE-6202D06ED6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0365FF-2B53-4109-A9B1-2537646859AD}"/>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5" name="Footer Placeholder 4">
            <a:extLst>
              <a:ext uri="{FF2B5EF4-FFF2-40B4-BE49-F238E27FC236}">
                <a16:creationId xmlns:a16="http://schemas.microsoft.com/office/drawing/2014/main" id="{D99AE4EA-D5DF-4C1B-8FF9-08ADEA4FC6E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C2199C-AC88-4345-8367-C0907FDBC88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5702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AEFF-77D0-4951-B6F5-591BA7133E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9C242B-5F3C-4C5D-A216-53C8F32BD7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FBBD2-4B9B-4D64-9B89-8ADC388004BA}"/>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5" name="Footer Placeholder 4">
            <a:extLst>
              <a:ext uri="{FF2B5EF4-FFF2-40B4-BE49-F238E27FC236}">
                <a16:creationId xmlns:a16="http://schemas.microsoft.com/office/drawing/2014/main" id="{C998F504-CCC2-4163-A880-094CCA5089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8FC29C-CD31-4D59-9AF8-02130EE40DC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42959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D43C7-96EF-444E-BB6F-53A47A540C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C5DF72-7DB8-49EA-93F5-7818A0E6A2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0692ED-98E8-449A-8FD6-A666AF09F836}"/>
              </a:ext>
            </a:extLst>
          </p:cNvPr>
          <p:cNvSpPr>
            <a:spLocks noGrp="1"/>
          </p:cNvSpPr>
          <p:nvPr>
            <p:ph type="dt" sz="half" idx="10"/>
          </p:nvPr>
        </p:nvSpPr>
        <p:spPr/>
        <p:txBody>
          <a:bodyPr/>
          <a:lstStyle/>
          <a:p>
            <a:fld id="{48A87A34-81AB-432B-8DAE-1953F412C126}" type="datetimeFigureOut">
              <a:rPr lang="en-US" smtClean="0"/>
              <a:pPr/>
              <a:t>11/24/2021</a:t>
            </a:fld>
            <a:endParaRPr lang="en-US" dirty="0"/>
          </a:p>
        </p:txBody>
      </p:sp>
      <p:sp>
        <p:nvSpPr>
          <p:cNvPr id="5" name="Footer Placeholder 4">
            <a:extLst>
              <a:ext uri="{FF2B5EF4-FFF2-40B4-BE49-F238E27FC236}">
                <a16:creationId xmlns:a16="http://schemas.microsoft.com/office/drawing/2014/main" id="{3FDD51C6-054E-406F-9F07-36B091694C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087EDD-DAB3-4435-8C50-7F03DD15C23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133692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BA614-0317-4C7E-9B64-8A9AF1272D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0E9F9-27C1-440E-8439-58D49116D0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5B836E-70F4-4FE9-A889-F31CABDEED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C5DBFF-DF2D-4BC3-B3CE-B263C294B901}"/>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6" name="Footer Placeholder 5">
            <a:extLst>
              <a:ext uri="{FF2B5EF4-FFF2-40B4-BE49-F238E27FC236}">
                <a16:creationId xmlns:a16="http://schemas.microsoft.com/office/drawing/2014/main" id="{23C5AB06-29B7-4CD4-B1A4-A7EB2C3FA16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5DE16-680F-4985-A652-BD96790F21F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41168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901DA-2716-4562-83A2-51B8EE979B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E5289D-067E-4AF7-9422-98D1D0622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B4E5B5-9F3A-464F-BF52-053281C7F0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99B9CD-47E1-47BF-8F60-6FE46E9633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D37FF7-A570-4949-AB04-4EF9F24BDA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A13576-FD4D-4E8A-9541-62476CBB8EFF}"/>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8" name="Footer Placeholder 7">
            <a:extLst>
              <a:ext uri="{FF2B5EF4-FFF2-40B4-BE49-F238E27FC236}">
                <a16:creationId xmlns:a16="http://schemas.microsoft.com/office/drawing/2014/main" id="{78F94271-9C43-46D4-ADDF-CBADD7E76A6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203B963-A5DF-4C54-9283-83ADB442A1F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3090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F1243-5B55-42C3-AD03-C000ECD4D1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F393A-5B52-484F-81DA-AA1AF59B1BCE}"/>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4" name="Footer Placeholder 3">
            <a:extLst>
              <a:ext uri="{FF2B5EF4-FFF2-40B4-BE49-F238E27FC236}">
                <a16:creationId xmlns:a16="http://schemas.microsoft.com/office/drawing/2014/main" id="{D7B971D2-3163-47F9-B391-E3E359E2D11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068E196-C6F6-4B2F-9B54-116A9456CF7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00089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4AE3AF-9D4F-4F15-BFE7-80A882C76812}"/>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3" name="Footer Placeholder 2">
            <a:extLst>
              <a:ext uri="{FF2B5EF4-FFF2-40B4-BE49-F238E27FC236}">
                <a16:creationId xmlns:a16="http://schemas.microsoft.com/office/drawing/2014/main" id="{9130844A-A86F-4AD9-AFA6-986DB6C188E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8A6CC3E-4C99-44F2-BBE8-4562995EFDB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19301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B42B0-E755-4703-82CA-088EC0848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2E84B5-164B-4047-9C9E-FCFE128B59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9F7C91-A2B2-45D9-92C3-22F4E4C85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52B86-4342-4BAB-8B6F-742B295CD5B8}"/>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6" name="Footer Placeholder 5">
            <a:extLst>
              <a:ext uri="{FF2B5EF4-FFF2-40B4-BE49-F238E27FC236}">
                <a16:creationId xmlns:a16="http://schemas.microsoft.com/office/drawing/2014/main" id="{2F55A5C9-B827-4E1F-B0D7-7C2CEB8CF3B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00C3948-F0BF-4D85-94F0-43128E30037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20591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F299B-C1AC-4DF7-9212-5552A390E4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6C3E18-8D39-44EA-B815-0225C44DA9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8A52AC-80AB-43B6-AFE9-8FC80B1707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AA4F17-5243-4878-AFE6-A3B90D26E04A}"/>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6" name="Footer Placeholder 5">
            <a:extLst>
              <a:ext uri="{FF2B5EF4-FFF2-40B4-BE49-F238E27FC236}">
                <a16:creationId xmlns:a16="http://schemas.microsoft.com/office/drawing/2014/main" id="{3CE710E7-91BD-4362-86C8-9FDE17FDEC0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38995AA-8567-42A4-88CC-5759628993D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026812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666B7-7C4A-42E3-A058-DC7D65D9BB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6FF85-5DBA-427B-BE76-5F3F19ACB3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774EC-0AAE-4AC6-8864-07EA9520A174}"/>
              </a:ext>
            </a:extLst>
          </p:cNvPr>
          <p:cNvSpPr>
            <a:spLocks noGrp="1"/>
          </p:cNvSpPr>
          <p:nvPr>
            <p:ph type="dt" sz="half" idx="10"/>
          </p:nvPr>
        </p:nvSpPr>
        <p:spPr/>
        <p:txBody>
          <a:bodyPr/>
          <a:lstStyle/>
          <a:p>
            <a:fld id="{48A87A34-81AB-432B-8DAE-1953F412C126}" type="datetimeFigureOut">
              <a:rPr lang="en-US" smtClean="0"/>
              <a:t>11/24/2021</a:t>
            </a:fld>
            <a:endParaRPr lang="en-US" dirty="0"/>
          </a:p>
        </p:txBody>
      </p:sp>
      <p:sp>
        <p:nvSpPr>
          <p:cNvPr id="5" name="Footer Placeholder 4">
            <a:extLst>
              <a:ext uri="{FF2B5EF4-FFF2-40B4-BE49-F238E27FC236}">
                <a16:creationId xmlns:a16="http://schemas.microsoft.com/office/drawing/2014/main" id="{A6FFC6CA-1A14-47E9-B507-6038EAC7051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DE65BCF-9383-494B-831B-66B084ADA59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467672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13118E-8AED-4FB5-BFC9-12F600BAD2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D104E2-DE9E-4456-9C91-B3A75425E5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B2951-7C06-4A40-99D9-BC775F1B60CD}"/>
              </a:ext>
            </a:extLst>
          </p:cNvPr>
          <p:cNvSpPr>
            <a:spLocks noGrp="1"/>
          </p:cNvSpPr>
          <p:nvPr>
            <p:ph type="dt" sz="half" idx="10"/>
          </p:nvPr>
        </p:nvSpPr>
        <p:spPr/>
        <p:txBody>
          <a:bodyPr/>
          <a:lstStyle/>
          <a:p>
            <a:fld id="{48A87A34-81AB-432B-8DAE-1953F412C126}" type="datetimeFigureOut">
              <a:rPr lang="en-US" smtClean="0"/>
              <a:pPr/>
              <a:t>11/24/2021</a:t>
            </a:fld>
            <a:endParaRPr lang="en-US" dirty="0"/>
          </a:p>
        </p:txBody>
      </p:sp>
      <p:sp>
        <p:nvSpPr>
          <p:cNvPr id="5" name="Footer Placeholder 4">
            <a:extLst>
              <a:ext uri="{FF2B5EF4-FFF2-40B4-BE49-F238E27FC236}">
                <a16:creationId xmlns:a16="http://schemas.microsoft.com/office/drawing/2014/main" id="{3FF5772C-B130-4F4B-8C86-F73C1A750C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390922-AE3C-4C08-B0C9-355BE43FAD8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163462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8BF7-A490-4916-BCEB-376C597BA3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073210-71AB-4121-A85A-C477FCAF8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23211F-5E29-425B-B408-0007CC7560D0}"/>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5" name="Footer Placeholder 4">
            <a:extLst>
              <a:ext uri="{FF2B5EF4-FFF2-40B4-BE49-F238E27FC236}">
                <a16:creationId xmlns:a16="http://schemas.microsoft.com/office/drawing/2014/main" id="{9C4B5BF3-6B72-423B-A959-3B435244FC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360E0C-89BF-4CA7-B641-03E91CD4FEDA}"/>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39636501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B6B13-8430-4292-B298-1C5722A906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07C0F6-A658-49EE-96C3-8FA0060425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B0859-9E57-4A64-B959-C8146164CCA5}"/>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5" name="Footer Placeholder 4">
            <a:extLst>
              <a:ext uri="{FF2B5EF4-FFF2-40B4-BE49-F238E27FC236}">
                <a16:creationId xmlns:a16="http://schemas.microsoft.com/office/drawing/2014/main" id="{33330D5D-74E8-4A90-8979-EA7A776B3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BE869-F3A5-4238-A3D5-6604BB7617E3}"/>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38587983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3EA4-064A-4720-9FF8-DEFA1072DA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23009D-2231-462E-B4BD-0B7234C17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5DF500-15A4-4819-B725-410CCB992F5C}"/>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5" name="Footer Placeholder 4">
            <a:extLst>
              <a:ext uri="{FF2B5EF4-FFF2-40B4-BE49-F238E27FC236}">
                <a16:creationId xmlns:a16="http://schemas.microsoft.com/office/drawing/2014/main" id="{6F65E51F-0FB2-46B2-9294-D1908DAD9E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724DF-846B-43D9-B996-B085CA3B8350}"/>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33258083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5B69-11FF-4A40-B466-6D887A75E1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9F8111-874E-404C-9CCC-BE03FEFE54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654A4B-7D20-464B-9E74-D9F0020B42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E79341-3E4E-4A92-8604-E61F8D79D42A}"/>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6" name="Footer Placeholder 5">
            <a:extLst>
              <a:ext uri="{FF2B5EF4-FFF2-40B4-BE49-F238E27FC236}">
                <a16:creationId xmlns:a16="http://schemas.microsoft.com/office/drawing/2014/main" id="{01B61F82-7006-4885-9623-E4D9FCE9C2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55C07A-8A0C-4FA9-87FD-A47B593E918F}"/>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13801207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605FC-904C-48FD-AE90-64C3F5B84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873F1-D74D-44DA-8E9D-FACC295E8E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51C779-EAC2-4AB2-8AC5-16DE3CCAC5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990F93-7123-4E62-9E20-FFA5D98BDE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F1370A-CD13-4021-B83F-59B747C145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173FE1-C1AB-49A5-A0EE-2B6E557E4BF6}"/>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8" name="Footer Placeholder 7">
            <a:extLst>
              <a:ext uri="{FF2B5EF4-FFF2-40B4-BE49-F238E27FC236}">
                <a16:creationId xmlns:a16="http://schemas.microsoft.com/office/drawing/2014/main" id="{5BA4F13A-2D53-46FA-AFB0-A4C4B76FE7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04275C-8CCF-4943-BCA2-732F77C74597}"/>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38717673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4C35C-B78B-477F-B6B8-47F628EE56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CC0514-3382-47DE-B08D-F20D5BE9AA05}"/>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4" name="Footer Placeholder 3">
            <a:extLst>
              <a:ext uri="{FF2B5EF4-FFF2-40B4-BE49-F238E27FC236}">
                <a16:creationId xmlns:a16="http://schemas.microsoft.com/office/drawing/2014/main" id="{A3EC1348-6C47-4AA4-9AAC-20491CBBCD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B7BD72-8C33-44D9-816A-B377CF3E9712}"/>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24446009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303192-3D36-4681-A1F2-C649371FF593}"/>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3" name="Footer Placeholder 2">
            <a:extLst>
              <a:ext uri="{FF2B5EF4-FFF2-40B4-BE49-F238E27FC236}">
                <a16:creationId xmlns:a16="http://schemas.microsoft.com/office/drawing/2014/main" id="{626CBC08-79A6-475D-89EC-D663DB3559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9118D1-BD57-4012-AA06-A5A9369B0BD4}"/>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34822745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2CE0-24FD-4326-82C5-D396091232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00713B-1125-4A8B-9390-86D26614B8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EE398D-39B0-40F2-B9BA-02CBBA71C9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822B9E-DA44-4331-BAA6-F4010BAA2324}"/>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6" name="Footer Placeholder 5">
            <a:extLst>
              <a:ext uri="{FF2B5EF4-FFF2-40B4-BE49-F238E27FC236}">
                <a16:creationId xmlns:a16="http://schemas.microsoft.com/office/drawing/2014/main" id="{C8342080-D3C2-4EF8-9041-5629A6EC4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54A615-BF4A-4912-9192-E9BE5372979B}"/>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33393763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2C51B-3A3F-4B08-8147-1E1DD9A522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1EFF23-7527-4968-9AEF-7A03766DD2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7ABA74-5A2C-4270-8008-1614F2CF0A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773C2F-D39B-4141-A8AE-6F860AC0CEA8}"/>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6" name="Footer Placeholder 5">
            <a:extLst>
              <a:ext uri="{FF2B5EF4-FFF2-40B4-BE49-F238E27FC236}">
                <a16:creationId xmlns:a16="http://schemas.microsoft.com/office/drawing/2014/main" id="{AD2D9B32-48C0-4F3D-A808-67023F9F13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38ECFE-B1BD-4BE8-887A-77AF393F98B5}"/>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29893431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17D1-DB37-4A90-B0B4-81E0884D2E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0A40-94DE-4512-A222-907CFDD15D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500EB6-134C-427F-930F-D13E10132A80}"/>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5" name="Footer Placeholder 4">
            <a:extLst>
              <a:ext uri="{FF2B5EF4-FFF2-40B4-BE49-F238E27FC236}">
                <a16:creationId xmlns:a16="http://schemas.microsoft.com/office/drawing/2014/main" id="{ECE0D14C-C101-4755-8E54-CF6F370A0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8CC39-B910-4F0F-8A10-629A8EFBD180}"/>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40528237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75062C-4C9D-443E-83B0-0DF4727F74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3791E8-B19E-4C49-A69D-871E3F217F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DB2A57-632A-4723-8C16-2852E00A27A6}"/>
              </a:ext>
            </a:extLst>
          </p:cNvPr>
          <p:cNvSpPr>
            <a:spLocks noGrp="1"/>
          </p:cNvSpPr>
          <p:nvPr>
            <p:ph type="dt" sz="half" idx="10"/>
          </p:nvPr>
        </p:nvSpPr>
        <p:spPr/>
        <p:txBody>
          <a:bodyPr/>
          <a:lstStyle/>
          <a:p>
            <a:fld id="{F1992B25-9D79-44A5-8DCF-2A8DF6BC6B9D}" type="datetimeFigureOut">
              <a:rPr lang="en-GB" smtClean="0"/>
              <a:t>24/11/2021</a:t>
            </a:fld>
            <a:endParaRPr lang="en-GB"/>
          </a:p>
        </p:txBody>
      </p:sp>
      <p:sp>
        <p:nvSpPr>
          <p:cNvPr id="5" name="Footer Placeholder 4">
            <a:extLst>
              <a:ext uri="{FF2B5EF4-FFF2-40B4-BE49-F238E27FC236}">
                <a16:creationId xmlns:a16="http://schemas.microsoft.com/office/drawing/2014/main" id="{C39D162C-88AE-466E-A67F-4DB109C8A4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087303-F35A-4DE9-AB1A-D075DB730352}"/>
              </a:ext>
            </a:extLst>
          </p:cNvPr>
          <p:cNvSpPr>
            <a:spLocks noGrp="1"/>
          </p:cNvSpPr>
          <p:nvPr>
            <p:ph type="sldNum" sz="quarter" idx="12"/>
          </p:nvPr>
        </p:nvSpPr>
        <p:spPr/>
        <p:txBody>
          <a:bodyPr/>
          <a:lstStyle/>
          <a:p>
            <a:fld id="{7D81C1CE-11D2-43FB-A519-291A3FC4BFF7}" type="slidenum">
              <a:rPr lang="en-GB" smtClean="0"/>
              <a:t>‹#›</a:t>
            </a:fld>
            <a:endParaRPr lang="en-GB"/>
          </a:p>
        </p:txBody>
      </p:sp>
    </p:spTree>
    <p:extLst>
      <p:ext uri="{BB962C8B-B14F-4D97-AF65-F5344CB8AC3E}">
        <p14:creationId xmlns:p14="http://schemas.microsoft.com/office/powerpoint/2010/main" val="2979412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11/24/2021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35537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37EFE9-8BAF-4936-8F43-421D945877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F3F396-ADA1-41B5-A407-491FE53896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6135B7-09BA-4AC4-8468-88677BFD3A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11/24/2021</a:t>
            </a:fld>
            <a:endParaRPr lang="en-US" dirty="0"/>
          </a:p>
        </p:txBody>
      </p:sp>
      <p:sp>
        <p:nvSpPr>
          <p:cNvPr id="5" name="Footer Placeholder 4">
            <a:extLst>
              <a:ext uri="{FF2B5EF4-FFF2-40B4-BE49-F238E27FC236}">
                <a16:creationId xmlns:a16="http://schemas.microsoft.com/office/drawing/2014/main" id="{3FAE20CC-B399-47A7-AE18-C3DE27FFE4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618C2D9-6098-4E78-A778-45957B29DB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425855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316B9D-E8A3-402D-91D0-A83D5EDCF1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2BBE63-8353-4404-8B2B-FF9B4822DA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CB900-66FB-42FD-8EE8-0661C6DB20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992B25-9D79-44A5-8DCF-2A8DF6BC6B9D}" type="datetimeFigureOut">
              <a:rPr lang="en-GB" smtClean="0"/>
              <a:t>24/11/2021</a:t>
            </a:fld>
            <a:endParaRPr lang="en-GB"/>
          </a:p>
        </p:txBody>
      </p:sp>
      <p:sp>
        <p:nvSpPr>
          <p:cNvPr id="5" name="Footer Placeholder 4">
            <a:extLst>
              <a:ext uri="{FF2B5EF4-FFF2-40B4-BE49-F238E27FC236}">
                <a16:creationId xmlns:a16="http://schemas.microsoft.com/office/drawing/2014/main" id="{E8928F84-BA33-44C6-B1EA-0FE6F3107B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DB2DE1-FCF6-4FD3-BEA1-A527FE67A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81C1CE-11D2-43FB-A519-291A3FC4BFF7}" type="slidenum">
              <a:rPr lang="en-GB" smtClean="0"/>
              <a:t>‹#›</a:t>
            </a:fld>
            <a:endParaRPr lang="en-GB"/>
          </a:p>
        </p:txBody>
      </p:sp>
    </p:spTree>
    <p:extLst>
      <p:ext uri="{BB962C8B-B14F-4D97-AF65-F5344CB8AC3E}">
        <p14:creationId xmlns:p14="http://schemas.microsoft.com/office/powerpoint/2010/main" val="147135523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Hands on skills for coaching…</a:t>
            </a:r>
          </a:p>
        </p:txBody>
      </p:sp>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B178C-5C92-42B1-AECD-C34BA4963719}"/>
              </a:ext>
            </a:extLst>
          </p:cNvPr>
          <p:cNvSpPr>
            <a:spLocks noGrp="1"/>
          </p:cNvSpPr>
          <p:nvPr>
            <p:ph idx="1"/>
          </p:nvPr>
        </p:nvSpPr>
        <p:spPr>
          <a:xfrm>
            <a:off x="581192" y="612396"/>
            <a:ext cx="11029615" cy="5362954"/>
          </a:xfrm>
        </p:spPr>
        <p:txBody>
          <a:bodyPr/>
          <a:lstStyle/>
          <a:p>
            <a:pPr marL="0" indent="0">
              <a:buNone/>
            </a:pPr>
            <a:r>
              <a:rPr lang="en-GB" sz="2400" dirty="0"/>
              <a:t>‘Our health and care services are like ships in a turbulent ocean of ever changing movements and patterns.  The waves on the surface make an immediate impact and we are often forced to change direction or change our speed to reduce the disruption.  Storms or a change of climate may even cause us to change our minds about where we are going, to choose a different direction.  Currents beneath the surface may have a less directly observable impact on our progress but can have a significant impact on speed and direction. There is risk in most of our progress and ocean liners are slow to turn.  We need to maintain the ship to keep it afloat, to hold our sense of direction but we also need to take care to navigate around obstacles and constraints.  We also need to take advantage of the flexibility we have, we need leaders to help us take these initiatives’.  (martin </a:t>
            </a:r>
            <a:r>
              <a:rPr lang="en-GB" sz="2400" dirty="0" err="1"/>
              <a:t>pg</a:t>
            </a:r>
            <a:r>
              <a:rPr lang="en-GB" sz="2400" dirty="0"/>
              <a:t> 6 2003)</a:t>
            </a:r>
          </a:p>
          <a:p>
            <a:endParaRPr lang="en-GB" dirty="0"/>
          </a:p>
        </p:txBody>
      </p:sp>
    </p:spTree>
    <p:extLst>
      <p:ext uri="{BB962C8B-B14F-4D97-AF65-F5344CB8AC3E}">
        <p14:creationId xmlns:p14="http://schemas.microsoft.com/office/powerpoint/2010/main" val="3369395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794327"/>
            <a:ext cx="9720073" cy="5515033"/>
          </a:xfrm>
        </p:spPr>
        <p:txBody>
          <a:bodyPr>
            <a:normAutofit fontScale="92500" lnSpcReduction="20000"/>
          </a:bodyPr>
          <a:lstStyle/>
          <a:p>
            <a:r>
              <a:rPr lang="en-GB" sz="2800" dirty="0"/>
              <a:t>‘Training, coaching, and mentoring are not the activities most likely to come to one’s mind when one talks about a manager’s job. Managers are more likely to be seen as ‘action people’—setting goals, inspiring vision, motivating, rewarding good performers, building teams, managing the environment, and, above all, pursuing the sacred quest of enhancing shareholder value. Can we imagine a manager as a trainer? Is not training what academic institutions and consultant trainers are supposed to do? However, if we consider the present scenario, the requirements of the job of a manager are changing very quickly and the jobs are themselves becoming incredibly complex. What was true ten years back may not be true today and few general principles hold for any length of time.’ (</a:t>
            </a:r>
            <a:r>
              <a:rPr lang="en-GB" sz="2800" dirty="0" err="1"/>
              <a:t>Manikutty</a:t>
            </a:r>
            <a:r>
              <a:rPr lang="en-GB" sz="2800" dirty="0"/>
              <a:t> 2005)</a:t>
            </a:r>
          </a:p>
        </p:txBody>
      </p:sp>
    </p:spTree>
    <p:extLst>
      <p:ext uri="{BB962C8B-B14F-4D97-AF65-F5344CB8AC3E}">
        <p14:creationId xmlns:p14="http://schemas.microsoft.com/office/powerpoint/2010/main" val="1447642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D30C-2FC2-4262-A8DF-88A75E96B7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FF0877-4BE7-4579-A1DC-F60CA8A61A65}"/>
              </a:ext>
            </a:extLst>
          </p:cNvPr>
          <p:cNvSpPr>
            <a:spLocks noGrp="1"/>
          </p:cNvSpPr>
          <p:nvPr>
            <p:ph idx="1"/>
          </p:nvPr>
        </p:nvSpPr>
        <p:spPr/>
        <p:txBody>
          <a:bodyPr>
            <a:normAutofit/>
          </a:bodyPr>
          <a:lstStyle/>
          <a:p>
            <a:r>
              <a:rPr lang="en-GB" sz="2800" dirty="0"/>
              <a:t>“in a crisis . . . we call for someone with answers, decision, strength, and a map of the future, someone who knows where we ought to be going—in short someone who can make hard problems simple. . . . Instead of looking for saviours, we should be calling for leadership that will challenge us to face problems for which there are no simple, painless solutions—problems that require us to learn new ways” (</a:t>
            </a:r>
            <a:r>
              <a:rPr lang="en-GB" sz="2800" dirty="0" err="1"/>
              <a:t>Fullen</a:t>
            </a:r>
            <a:r>
              <a:rPr lang="en-GB" sz="2800" dirty="0"/>
              <a:t> p21 2001)</a:t>
            </a:r>
          </a:p>
        </p:txBody>
      </p:sp>
    </p:spTree>
    <p:extLst>
      <p:ext uri="{BB962C8B-B14F-4D97-AF65-F5344CB8AC3E}">
        <p14:creationId xmlns:p14="http://schemas.microsoft.com/office/powerpoint/2010/main" val="2791168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Divided Manager………</a:t>
            </a:r>
          </a:p>
        </p:txBody>
      </p:sp>
      <p:pic>
        <p:nvPicPr>
          <p:cNvPr id="4" name="Content Placeholder 3"/>
          <p:cNvPicPr>
            <a:picLocks noGrp="1" noChangeAspect="1"/>
          </p:cNvPicPr>
          <p:nvPr>
            <p:ph idx="1"/>
          </p:nvPr>
        </p:nvPicPr>
        <p:blipFill>
          <a:blip r:embed="rId2"/>
          <a:stretch>
            <a:fillRect/>
          </a:stretch>
        </p:blipFill>
        <p:spPr>
          <a:xfrm>
            <a:off x="2390505" y="2084832"/>
            <a:ext cx="6987317" cy="5100741"/>
          </a:xfrm>
          <a:prstGeom prst="rect">
            <a:avLst/>
          </a:prstGeom>
        </p:spPr>
      </p:pic>
    </p:spTree>
    <p:extLst>
      <p:ext uri="{BB962C8B-B14F-4D97-AF65-F5344CB8AC3E}">
        <p14:creationId xmlns:p14="http://schemas.microsoft.com/office/powerpoint/2010/main" val="1904536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CF36D60-F64E-498C-9CD5-2D4572E5A026}"/>
              </a:ext>
            </a:extLst>
          </p:cNvPr>
          <p:cNvSpPr txBox="1"/>
          <p:nvPr/>
        </p:nvSpPr>
        <p:spPr>
          <a:xfrm>
            <a:off x="597159" y="923731"/>
            <a:ext cx="11150082" cy="4524315"/>
          </a:xfrm>
          <a:prstGeom prst="rect">
            <a:avLst/>
          </a:prstGeom>
          <a:noFill/>
        </p:spPr>
        <p:txBody>
          <a:bodyPr wrap="square" rtlCol="0">
            <a:spAutoFit/>
          </a:bodyPr>
          <a:lstStyle/>
          <a:p>
            <a:r>
              <a:rPr lang="en-GB" dirty="0"/>
              <a:t>Nearpod activity:</a:t>
            </a:r>
          </a:p>
          <a:p>
            <a:endParaRPr lang="en-GB" dirty="0"/>
          </a:p>
          <a:p>
            <a:r>
              <a:rPr lang="en-GB" dirty="0"/>
              <a:t>Look at the 'divided manager' slide, if a manager is to carry out these functions then they will be primarily supporting, guiding, developing and motivating staff.  It potentially won't leave much time for anything else!</a:t>
            </a:r>
          </a:p>
          <a:p>
            <a:r>
              <a:rPr lang="en-GB" dirty="0"/>
              <a:t>I would feel benefits of this are as follows:</a:t>
            </a:r>
          </a:p>
          <a:p>
            <a:pPr>
              <a:buFont typeface="Arial" panose="020B0604020202020204" pitchFamily="34" charset="0"/>
              <a:buChar char="•"/>
            </a:pPr>
            <a:r>
              <a:rPr lang="en-GB" dirty="0">
                <a:effectLst/>
              </a:rPr>
              <a:t>As we have discussed staff are your key commodity in health and care, therefore having the most effective staff you possibly can must be a number one priority, the 'divided manager' should go a long way to achieving this.</a:t>
            </a:r>
          </a:p>
          <a:p>
            <a:pPr>
              <a:buFont typeface="Arial" panose="020B0604020202020204" pitchFamily="34" charset="0"/>
              <a:buChar char="•"/>
            </a:pPr>
            <a:r>
              <a:rPr lang="en-GB" dirty="0">
                <a:effectLst/>
              </a:rPr>
              <a:t>As a manager it keeps you in touch with staff and the people they are working with.</a:t>
            </a:r>
          </a:p>
          <a:p>
            <a:pPr>
              <a:buFont typeface="Arial" panose="020B0604020202020204" pitchFamily="34" charset="0"/>
              <a:buChar char="•"/>
            </a:pPr>
            <a:r>
              <a:rPr lang="en-GB" dirty="0">
                <a:effectLst/>
              </a:rPr>
              <a:t>It gives you scope to have a very evident and positive impact on other people.</a:t>
            </a:r>
          </a:p>
          <a:p>
            <a:pPr>
              <a:buFont typeface="Arial" panose="020B0604020202020204" pitchFamily="34" charset="0"/>
              <a:buChar char="•"/>
            </a:pPr>
            <a:r>
              <a:rPr lang="en-GB" dirty="0">
                <a:effectLst/>
              </a:rPr>
              <a:t>It allows you to work in a very energised and dynamic way, instead of being behind a desk 24/7!</a:t>
            </a:r>
          </a:p>
          <a:p>
            <a:r>
              <a:rPr lang="en-GB" dirty="0"/>
              <a:t>I would see the downsides as being:</a:t>
            </a:r>
          </a:p>
          <a:p>
            <a:pPr>
              <a:buFont typeface="Arial" panose="020B0604020202020204" pitchFamily="34" charset="0"/>
              <a:buChar char="•"/>
            </a:pPr>
            <a:r>
              <a:rPr lang="en-GB" dirty="0">
                <a:effectLst/>
              </a:rPr>
              <a:t>You could end up permanently embroiled in the drama and politics of your staff.</a:t>
            </a:r>
          </a:p>
          <a:p>
            <a:pPr>
              <a:buFont typeface="Arial" panose="020B0604020202020204" pitchFamily="34" charset="0"/>
              <a:buChar char="•"/>
            </a:pPr>
            <a:r>
              <a:rPr lang="en-GB" dirty="0">
                <a:effectLst/>
              </a:rPr>
              <a:t>It would limit your role and you wouldn't be able to also have a strategic overview and making high level decisions.</a:t>
            </a:r>
          </a:p>
          <a:p>
            <a:endParaRPr lang="en-GB" dirty="0"/>
          </a:p>
          <a:p>
            <a:r>
              <a:rPr lang="en-GB" b="0" i="0" cap="all" dirty="0">
                <a:solidFill>
                  <a:srgbClr val="202020"/>
                </a:solidFill>
                <a:effectLst/>
                <a:latin typeface="robotomonoregular"/>
              </a:rPr>
              <a:t>ELM42</a:t>
            </a:r>
            <a:endParaRPr lang="en-GB" dirty="0"/>
          </a:p>
        </p:txBody>
      </p:sp>
      <p:pic>
        <p:nvPicPr>
          <p:cNvPr id="6" name="Picture 5">
            <a:extLst>
              <a:ext uri="{FF2B5EF4-FFF2-40B4-BE49-F238E27FC236}">
                <a16:creationId xmlns:a16="http://schemas.microsoft.com/office/drawing/2014/main" id="{3E473483-2D8C-4B18-8DA6-19E4D18F5787}"/>
              </a:ext>
            </a:extLst>
          </p:cNvPr>
          <p:cNvPicPr>
            <a:picLocks noChangeAspect="1"/>
          </p:cNvPicPr>
          <p:nvPr/>
        </p:nvPicPr>
        <p:blipFill>
          <a:blip r:embed="rId2"/>
          <a:stretch>
            <a:fillRect/>
          </a:stretch>
        </p:blipFill>
        <p:spPr>
          <a:xfrm>
            <a:off x="3911839" y="4753317"/>
            <a:ext cx="2967827" cy="2167601"/>
          </a:xfrm>
          <a:prstGeom prst="rect">
            <a:avLst/>
          </a:prstGeom>
        </p:spPr>
      </p:pic>
    </p:spTree>
    <p:extLst>
      <p:ext uri="{BB962C8B-B14F-4D97-AF65-F5344CB8AC3E}">
        <p14:creationId xmlns:p14="http://schemas.microsoft.com/office/powerpoint/2010/main" val="471478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EB0F-DF22-4A2C-888B-A91E8534FEF8}"/>
              </a:ext>
            </a:extLst>
          </p:cNvPr>
          <p:cNvSpPr>
            <a:spLocks noGrp="1"/>
          </p:cNvSpPr>
          <p:nvPr>
            <p:ph type="title"/>
          </p:nvPr>
        </p:nvSpPr>
        <p:spPr/>
        <p:txBody>
          <a:bodyPr/>
          <a:lstStyle/>
          <a:p>
            <a:r>
              <a:rPr lang="en-GB" dirty="0"/>
              <a:t>TED</a:t>
            </a:r>
          </a:p>
        </p:txBody>
      </p:sp>
      <p:sp>
        <p:nvSpPr>
          <p:cNvPr id="3" name="Content Placeholder 2">
            <a:extLst>
              <a:ext uri="{FF2B5EF4-FFF2-40B4-BE49-F238E27FC236}">
                <a16:creationId xmlns:a16="http://schemas.microsoft.com/office/drawing/2014/main" id="{D5451618-A957-4D83-B8CE-CAF1F2A3F0D9}"/>
              </a:ext>
            </a:extLst>
          </p:cNvPr>
          <p:cNvSpPr>
            <a:spLocks noGrp="1"/>
          </p:cNvSpPr>
          <p:nvPr>
            <p:ph idx="1"/>
          </p:nvPr>
        </p:nvSpPr>
        <p:spPr/>
        <p:txBody>
          <a:bodyPr/>
          <a:lstStyle/>
          <a:p>
            <a:r>
              <a:rPr lang="en-GB" dirty="0"/>
              <a:t>https://www.ted.com/talks/saba_imru_mathieu_leaders_who_coach_are_creating_better_workplaces_and_so_can_you</a:t>
            </a:r>
          </a:p>
        </p:txBody>
      </p:sp>
    </p:spTree>
    <p:extLst>
      <p:ext uri="{BB962C8B-B14F-4D97-AF65-F5344CB8AC3E}">
        <p14:creationId xmlns:p14="http://schemas.microsoft.com/office/powerpoint/2010/main" val="2748443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text&#10;&#10;Description automatically generated">
            <a:extLst>
              <a:ext uri="{FF2B5EF4-FFF2-40B4-BE49-F238E27FC236}">
                <a16:creationId xmlns:a16="http://schemas.microsoft.com/office/drawing/2014/main" id="{29451962-B948-4B0B-B678-21C47DC66FD2}"/>
              </a:ext>
            </a:extLst>
          </p:cNvPr>
          <p:cNvPicPr>
            <a:picLocks noGrp="1" noChangeAspect="1"/>
          </p:cNvPicPr>
          <p:nvPr>
            <p:ph idx="1"/>
          </p:nvPr>
        </p:nvPicPr>
        <p:blipFill rotWithShape="1">
          <a:blip r:embed="rId2"/>
          <a:srcRect l="25440" t="16858" r="26100" b="19710"/>
          <a:stretch/>
        </p:blipFill>
        <p:spPr bwMode="auto">
          <a:xfrm>
            <a:off x="2640563" y="856269"/>
            <a:ext cx="7940351" cy="584638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8127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CDD3702D-7042-4604-90F6-73E28139D1F2}"/>
              </a:ext>
            </a:extLst>
          </p:cNvPr>
          <p:cNvPicPr>
            <a:picLocks noGrp="1" noChangeAspect="1"/>
          </p:cNvPicPr>
          <p:nvPr>
            <p:ph idx="1"/>
          </p:nvPr>
        </p:nvPicPr>
        <p:blipFill rotWithShape="1">
          <a:blip r:embed="rId2"/>
          <a:srcRect l="25443" t="23818" r="25639" b="11431"/>
          <a:stretch/>
        </p:blipFill>
        <p:spPr bwMode="auto">
          <a:xfrm>
            <a:off x="1390261" y="654747"/>
            <a:ext cx="8808098" cy="65581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40903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a16="http://schemas.microsoft.com/office/drawing/2014/main" id="{A9C4705D-5547-4745-9E5D-BB083A35DB25}"/>
              </a:ext>
            </a:extLst>
          </p:cNvPr>
          <p:cNvPicPr>
            <a:picLocks noGrp="1" noChangeAspect="1"/>
          </p:cNvPicPr>
          <p:nvPr>
            <p:ph idx="1"/>
          </p:nvPr>
        </p:nvPicPr>
        <p:blipFill rotWithShape="1">
          <a:blip r:embed="rId2"/>
          <a:srcRect l="24384" t="24082" r="25499" b="8482"/>
          <a:stretch/>
        </p:blipFill>
        <p:spPr bwMode="auto">
          <a:xfrm>
            <a:off x="2258008" y="780251"/>
            <a:ext cx="8029961" cy="607774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93964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a16="http://schemas.microsoft.com/office/drawing/2014/main" id="{FE19FE83-D328-4F8E-978B-9E49D2A58BCA}"/>
              </a:ext>
            </a:extLst>
          </p:cNvPr>
          <p:cNvPicPr>
            <a:picLocks noGrp="1" noChangeAspect="1"/>
          </p:cNvPicPr>
          <p:nvPr>
            <p:ph idx="1"/>
          </p:nvPr>
        </p:nvPicPr>
        <p:blipFill rotWithShape="1">
          <a:blip r:embed="rId2"/>
          <a:srcRect l="24838" t="21141" r="25342" b="11967"/>
          <a:stretch/>
        </p:blipFill>
        <p:spPr bwMode="auto">
          <a:xfrm>
            <a:off x="1954833" y="811342"/>
            <a:ext cx="8103567" cy="61202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82212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a16="http://schemas.microsoft.com/office/drawing/2014/main" id="{C562082C-B786-4836-A89F-789CE550A925}"/>
              </a:ext>
            </a:extLst>
          </p:cNvPr>
          <p:cNvPicPr>
            <a:picLocks noGrp="1" noChangeAspect="1"/>
          </p:cNvPicPr>
          <p:nvPr>
            <p:ph idx="1"/>
          </p:nvPr>
        </p:nvPicPr>
        <p:blipFill rotWithShape="1">
          <a:blip r:embed="rId2"/>
          <a:srcRect l="24385" t="13379" r="26100" b="20250"/>
          <a:stretch/>
        </p:blipFill>
        <p:spPr bwMode="auto">
          <a:xfrm>
            <a:off x="2379307" y="803592"/>
            <a:ext cx="8029851" cy="605440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63415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a16="http://schemas.microsoft.com/office/drawing/2014/main" id="{A4CE9C2B-821D-41E7-ABDB-7AF5010B1420}"/>
              </a:ext>
            </a:extLst>
          </p:cNvPr>
          <p:cNvPicPr>
            <a:picLocks noGrp="1" noChangeAspect="1"/>
          </p:cNvPicPr>
          <p:nvPr>
            <p:ph idx="1"/>
          </p:nvPr>
        </p:nvPicPr>
        <p:blipFill rotWithShape="1">
          <a:blip r:embed="rId2"/>
          <a:srcRect l="25442" t="18195" r="25649" b="16229"/>
          <a:stretch/>
        </p:blipFill>
        <p:spPr bwMode="auto">
          <a:xfrm>
            <a:off x="2205135" y="764267"/>
            <a:ext cx="7781729" cy="58688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08237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1041" y="1355835"/>
            <a:ext cx="6201104" cy="612475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amp;quo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amp;quot"/>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0000"/>
                </a:solidFill>
                <a:effectLst/>
                <a:uLnTx/>
                <a:uFillTx/>
                <a:latin typeface="&amp;quot"/>
                <a:ea typeface="+mn-ea"/>
                <a:cs typeface="+mn-cs"/>
              </a:rPr>
              <a:t>Understanding information you receive from the speaker, verbally and non-verbally, as well as noting the things they do not say.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amp;quot"/>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0000"/>
                </a:solidFill>
                <a:effectLst/>
                <a:uLnTx/>
                <a:uFillTx/>
                <a:latin typeface="&amp;quot"/>
                <a:ea typeface="+mn-ea"/>
                <a:cs typeface="+mn-cs"/>
              </a:rPr>
              <a:t>Pro-actively demonstrating to the speaker that you are fully engaged and concentrating on what they are saying through verbal and non-verbal methods.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amp;quot"/>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mp;quot"/>
                <a:ea typeface="+mn-ea"/>
                <a:cs typeface="+mn-cs"/>
              </a:rPr>
              <a:t> </a:t>
            </a:r>
            <a:endParaRPr kumimoji="0" lang="en-GB" sz="1800" b="0" i="0" u="none" strike="noStrike" kern="1200" cap="none" spc="0" normalizeH="0" baseline="0" noProof="0" dirty="0">
              <a:ln>
                <a:noFill/>
              </a:ln>
              <a:solidFill>
                <a:srgbClr val="2A2A2A"/>
              </a:solidFill>
              <a:effectLst/>
              <a:uLnTx/>
              <a:uFillTx/>
              <a:latin typeface="&amp;quot"/>
              <a:ea typeface="+mn-ea"/>
              <a:cs typeface="+mn-cs"/>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2145" y="2438399"/>
            <a:ext cx="5249442" cy="3107778"/>
          </a:xfrm>
          <a:prstGeom prst="rect">
            <a:avLst/>
          </a:prstGeom>
        </p:spPr>
      </p:pic>
      <p:sp>
        <p:nvSpPr>
          <p:cNvPr id="4" name="TextBox 3"/>
          <p:cNvSpPr txBox="1"/>
          <p:nvPr/>
        </p:nvSpPr>
        <p:spPr>
          <a:xfrm>
            <a:off x="693683" y="261685"/>
            <a:ext cx="5265683" cy="76944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0000"/>
                </a:solidFill>
                <a:effectLst/>
                <a:uLnTx/>
                <a:uFillTx/>
                <a:latin typeface="Century Gothic" panose="020B0502020202020204"/>
                <a:ea typeface="+mn-ea"/>
                <a:cs typeface="+mn-cs"/>
              </a:rPr>
              <a:t>Active Listening</a:t>
            </a:r>
          </a:p>
        </p:txBody>
      </p:sp>
      <p:sp>
        <p:nvSpPr>
          <p:cNvPr id="5" name="TextBox 4"/>
          <p:cNvSpPr txBox="1"/>
          <p:nvPr/>
        </p:nvSpPr>
        <p:spPr>
          <a:xfrm>
            <a:off x="693683" y="1438448"/>
            <a:ext cx="10815145"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0000"/>
                </a:solidFill>
                <a:effectLst/>
                <a:uLnTx/>
                <a:uFillTx/>
                <a:latin typeface="&amp;quot"/>
                <a:ea typeface="+mn-ea"/>
                <a:cs typeface="+mn-cs"/>
              </a:rPr>
              <a:t>'</a:t>
            </a:r>
            <a:r>
              <a:rPr kumimoji="0" lang="en-GB" sz="2800" b="0" i="1" u="none" strike="noStrike" kern="1200" cap="none" spc="0" normalizeH="0" baseline="0" noProof="0" dirty="0">
                <a:ln>
                  <a:noFill/>
                </a:ln>
                <a:solidFill>
                  <a:srgbClr val="FF0000"/>
                </a:solidFill>
                <a:effectLst/>
                <a:uLnTx/>
                <a:uFillTx/>
                <a:latin typeface="&amp;quot"/>
                <a:ea typeface="+mn-ea"/>
                <a:cs typeface="+mn-cs"/>
              </a:rPr>
              <a:t>Active listening</a:t>
            </a:r>
            <a:r>
              <a:rPr kumimoji="0" lang="en-GB" sz="2800" b="0" i="0" u="none" strike="noStrike" kern="1200" cap="none" spc="0" normalizeH="0" baseline="0" noProof="0" dirty="0">
                <a:ln>
                  <a:noFill/>
                </a:ln>
                <a:solidFill>
                  <a:srgbClr val="FF0000"/>
                </a:solidFill>
                <a:effectLst/>
                <a:uLnTx/>
                <a:uFillTx/>
                <a:latin typeface="&amp;quot"/>
                <a:ea typeface="+mn-ea"/>
                <a:cs typeface="+mn-cs"/>
              </a:rPr>
              <a:t>' involves two main elements:</a:t>
            </a:r>
          </a:p>
        </p:txBody>
      </p:sp>
    </p:spTree>
    <p:extLst>
      <p:ext uri="{BB962C8B-B14F-4D97-AF65-F5344CB8AC3E}">
        <p14:creationId xmlns:p14="http://schemas.microsoft.com/office/powerpoint/2010/main" val="2806324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Positive Behaviours from Listener in Active Listening</a:t>
            </a:r>
          </a:p>
        </p:txBody>
      </p:sp>
      <p:sp>
        <p:nvSpPr>
          <p:cNvPr id="4" name="Rectangle 3"/>
          <p:cNvSpPr/>
          <p:nvPr/>
        </p:nvSpPr>
        <p:spPr>
          <a:xfrm>
            <a:off x="1873112" y="2053735"/>
            <a:ext cx="2412840"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B01513"/>
                </a:solidFill>
                <a:effectLst>
                  <a:outerShdw blurRad="38100" dist="25400" dir="5400000" algn="ctr" rotWithShape="0">
                    <a:srgbClr val="6E747A">
                      <a:alpha val="43000"/>
                    </a:srgbClr>
                  </a:outerShdw>
                </a:effectLst>
                <a:uLnTx/>
                <a:uFillTx/>
                <a:latin typeface="Century Gothic" panose="020B0502020202020204"/>
                <a:ea typeface="+mn-ea"/>
                <a:cs typeface="+mn-cs"/>
              </a:rPr>
              <a:t>Verbal</a:t>
            </a:r>
          </a:p>
        </p:txBody>
      </p:sp>
      <p:sp>
        <p:nvSpPr>
          <p:cNvPr id="5" name="Rectangle 4"/>
          <p:cNvSpPr/>
          <p:nvPr/>
        </p:nvSpPr>
        <p:spPr>
          <a:xfrm>
            <a:off x="6712462" y="2053735"/>
            <a:ext cx="3993402"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B01513"/>
                </a:solidFill>
                <a:effectLst>
                  <a:outerShdw blurRad="38100" dist="25400" dir="5400000" algn="ctr" rotWithShape="0">
                    <a:srgbClr val="6E747A">
                      <a:alpha val="43000"/>
                    </a:srgbClr>
                  </a:outerShdw>
                </a:effectLst>
                <a:uLnTx/>
                <a:uFillTx/>
                <a:latin typeface="Century Gothic" panose="020B0502020202020204"/>
                <a:ea typeface="+mn-ea"/>
                <a:cs typeface="+mn-cs"/>
              </a:rPr>
              <a:t>Non Verbal</a:t>
            </a:r>
          </a:p>
        </p:txBody>
      </p:sp>
      <p:sp>
        <p:nvSpPr>
          <p:cNvPr id="7" name="Rectangle 6"/>
          <p:cNvSpPr/>
          <p:nvPr/>
        </p:nvSpPr>
        <p:spPr>
          <a:xfrm>
            <a:off x="7939926" y="4095662"/>
            <a:ext cx="1375698" cy="646331"/>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Smile</a:t>
            </a:r>
            <a:endParaRPr kumimoji="0" lang="en-US" sz="54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endParaRPr>
          </a:p>
        </p:txBody>
      </p:sp>
      <p:sp>
        <p:nvSpPr>
          <p:cNvPr id="9" name="Rectangle 8"/>
          <p:cNvSpPr/>
          <p:nvPr/>
        </p:nvSpPr>
        <p:spPr>
          <a:xfrm>
            <a:off x="7125907" y="5903310"/>
            <a:ext cx="3462807"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Nod of the Head</a:t>
            </a:r>
          </a:p>
        </p:txBody>
      </p:sp>
      <p:sp>
        <p:nvSpPr>
          <p:cNvPr id="10" name="Rectangle 9"/>
          <p:cNvSpPr/>
          <p:nvPr/>
        </p:nvSpPr>
        <p:spPr>
          <a:xfrm>
            <a:off x="7396142" y="2972080"/>
            <a:ext cx="2626040"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Eye Contact</a:t>
            </a:r>
          </a:p>
        </p:txBody>
      </p:sp>
      <p:sp>
        <p:nvSpPr>
          <p:cNvPr id="11" name="Rectangle 10"/>
          <p:cNvSpPr/>
          <p:nvPr/>
        </p:nvSpPr>
        <p:spPr>
          <a:xfrm>
            <a:off x="7269503" y="5242983"/>
            <a:ext cx="2879313"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Good Posture</a:t>
            </a:r>
          </a:p>
        </p:txBody>
      </p:sp>
      <p:sp>
        <p:nvSpPr>
          <p:cNvPr id="12" name="Rectangle 11"/>
          <p:cNvSpPr/>
          <p:nvPr/>
        </p:nvSpPr>
        <p:spPr>
          <a:xfrm>
            <a:off x="7638993" y="3521886"/>
            <a:ext cx="2140330" cy="646331"/>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Mirroring</a:t>
            </a:r>
          </a:p>
        </p:txBody>
      </p:sp>
      <p:sp>
        <p:nvSpPr>
          <p:cNvPr id="13" name="Rectangle 12"/>
          <p:cNvSpPr/>
          <p:nvPr/>
        </p:nvSpPr>
        <p:spPr>
          <a:xfrm>
            <a:off x="6080868" y="4649819"/>
            <a:ext cx="5256581" cy="584775"/>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Concentration</a:t>
            </a:r>
          </a:p>
        </p:txBody>
      </p:sp>
      <p:sp>
        <p:nvSpPr>
          <p:cNvPr id="15" name="Rectangle 14"/>
          <p:cNvSpPr/>
          <p:nvPr/>
        </p:nvSpPr>
        <p:spPr>
          <a:xfrm>
            <a:off x="-59580" y="3029140"/>
            <a:ext cx="6385081"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Verbally reflecting or parroting</a:t>
            </a:r>
          </a:p>
        </p:txBody>
      </p:sp>
      <p:sp>
        <p:nvSpPr>
          <p:cNvPr id="16" name="Rectangle 15"/>
          <p:cNvSpPr/>
          <p:nvPr/>
        </p:nvSpPr>
        <p:spPr>
          <a:xfrm>
            <a:off x="1894003" y="3650227"/>
            <a:ext cx="2714206"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Summarising</a:t>
            </a:r>
          </a:p>
        </p:txBody>
      </p:sp>
      <p:sp>
        <p:nvSpPr>
          <p:cNvPr id="17" name="Rectangle 16"/>
          <p:cNvSpPr/>
          <p:nvPr/>
        </p:nvSpPr>
        <p:spPr>
          <a:xfrm>
            <a:off x="0" y="4250767"/>
            <a:ext cx="6502210" cy="1077218"/>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Paraphrasing speaker’s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information back to them</a:t>
            </a:r>
          </a:p>
        </p:txBody>
      </p:sp>
      <p:sp>
        <p:nvSpPr>
          <p:cNvPr id="18" name="Rectangle 17"/>
          <p:cNvSpPr/>
          <p:nvPr/>
        </p:nvSpPr>
        <p:spPr>
          <a:xfrm>
            <a:off x="917452" y="5332047"/>
            <a:ext cx="4431020"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Clarifying information</a:t>
            </a:r>
          </a:p>
        </p:txBody>
      </p:sp>
      <p:sp>
        <p:nvSpPr>
          <p:cNvPr id="19" name="Rectangle 18"/>
          <p:cNvSpPr/>
          <p:nvPr/>
        </p:nvSpPr>
        <p:spPr>
          <a:xfrm>
            <a:off x="1229235" y="6034544"/>
            <a:ext cx="3807453" cy="584775"/>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entury Gothic" panose="020B0502020202020204"/>
                <a:ea typeface="+mn-ea"/>
                <a:cs typeface="+mn-cs"/>
              </a:rPr>
              <a:t>Open Questioning</a:t>
            </a:r>
          </a:p>
        </p:txBody>
      </p:sp>
    </p:spTree>
    <p:extLst>
      <p:ext uri="{BB962C8B-B14F-4D97-AF65-F5344CB8AC3E}">
        <p14:creationId xmlns:p14="http://schemas.microsoft.com/office/powerpoint/2010/main" val="337833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9" grpId="0"/>
      <p:bldP spid="10" grpId="0"/>
      <p:bldP spid="11" grpId="0"/>
      <p:bldP spid="12" grpId="0"/>
      <p:bldP spid="13" grpId="0"/>
      <p:bldP spid="15" grpId="0"/>
      <p:bldP spid="16" grpId="0"/>
      <p:bldP spid="17" grpId="0"/>
      <p:bldP spid="18" grpId="0"/>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4120-B0C2-4AAF-A11F-767C3DC1BEF0}"/>
              </a:ext>
            </a:extLst>
          </p:cNvPr>
          <p:cNvSpPr>
            <a:spLocks noGrp="1"/>
          </p:cNvSpPr>
          <p:nvPr>
            <p:ph type="title"/>
          </p:nvPr>
        </p:nvSpPr>
        <p:spPr/>
        <p:txBody>
          <a:bodyPr/>
          <a:lstStyle/>
          <a:p>
            <a:r>
              <a:rPr lang="en-GB" dirty="0"/>
              <a:t>Coaching the team at work, Clutterbuck 2007 – available online at </a:t>
            </a:r>
            <a:r>
              <a:rPr lang="en-GB" dirty="0" err="1"/>
              <a:t>uwtsd</a:t>
            </a:r>
            <a:endParaRPr lang="en-GB" dirty="0"/>
          </a:p>
        </p:txBody>
      </p:sp>
      <p:pic>
        <p:nvPicPr>
          <p:cNvPr id="5" name="Content Placeholder 4">
            <a:extLst>
              <a:ext uri="{FF2B5EF4-FFF2-40B4-BE49-F238E27FC236}">
                <a16:creationId xmlns:a16="http://schemas.microsoft.com/office/drawing/2014/main" id="{900BC676-895F-41AB-8B03-B84BC96FDD67}"/>
              </a:ext>
            </a:extLst>
          </p:cNvPr>
          <p:cNvPicPr>
            <a:picLocks noGrp="1" noChangeAspect="1"/>
          </p:cNvPicPr>
          <p:nvPr>
            <p:ph idx="1"/>
          </p:nvPr>
        </p:nvPicPr>
        <p:blipFill rotWithShape="1">
          <a:blip r:embed="rId2"/>
          <a:srcRect l="46775" t="41865" r="26794" b="20902"/>
          <a:stretch/>
        </p:blipFill>
        <p:spPr>
          <a:xfrm>
            <a:off x="2909595" y="2090057"/>
            <a:ext cx="6372809" cy="5049494"/>
          </a:xfrm>
        </p:spPr>
      </p:pic>
    </p:spTree>
    <p:extLst>
      <p:ext uri="{BB962C8B-B14F-4D97-AF65-F5344CB8AC3E}">
        <p14:creationId xmlns:p14="http://schemas.microsoft.com/office/powerpoint/2010/main" val="1415203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0EFFC-5678-420C-9686-747F9C3656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85F8BA-5E9F-4AB4-A33B-776B93D4A529}"/>
              </a:ext>
            </a:extLst>
          </p:cNvPr>
          <p:cNvSpPr>
            <a:spLocks noGrp="1"/>
          </p:cNvSpPr>
          <p:nvPr>
            <p:ph idx="1"/>
          </p:nvPr>
        </p:nvSpPr>
        <p:spPr/>
        <p:txBody>
          <a:bodyPr/>
          <a:lstStyle/>
          <a:p>
            <a:r>
              <a:rPr lang="en-GB" dirty="0"/>
              <a:t>The essence of coaching is to use the wisdom of the coach to bring to consciousness the wisdom that those being coached hold within themselves. The more we understand how coaching and learning work in a collective context, the more effective our teams will be.</a:t>
            </a:r>
          </a:p>
        </p:txBody>
      </p:sp>
    </p:spTree>
    <p:extLst>
      <p:ext uri="{BB962C8B-B14F-4D97-AF65-F5344CB8AC3E}">
        <p14:creationId xmlns:p14="http://schemas.microsoft.com/office/powerpoint/2010/main" val="2905768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10;&#10;Description automatically generated">
            <a:extLst>
              <a:ext uri="{FF2B5EF4-FFF2-40B4-BE49-F238E27FC236}">
                <a16:creationId xmlns:a16="http://schemas.microsoft.com/office/drawing/2014/main" id="{FFE9FB2F-8E8A-4562-A086-BF04D4E91BE1}"/>
              </a:ext>
            </a:extLst>
          </p:cNvPr>
          <p:cNvPicPr>
            <a:picLocks noGrp="1" noChangeAspect="1"/>
          </p:cNvPicPr>
          <p:nvPr>
            <p:ph idx="1"/>
          </p:nvPr>
        </p:nvPicPr>
        <p:blipFill rotWithShape="1">
          <a:blip r:embed="rId2"/>
          <a:srcRect l="43648" t="15062" r="20495" b="48331"/>
          <a:stretch/>
        </p:blipFill>
        <p:spPr bwMode="auto">
          <a:xfrm>
            <a:off x="1728722" y="998290"/>
            <a:ext cx="9428636" cy="541454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8264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10;&#10;Description automatically generated">
            <a:extLst>
              <a:ext uri="{FF2B5EF4-FFF2-40B4-BE49-F238E27FC236}">
                <a16:creationId xmlns:a16="http://schemas.microsoft.com/office/drawing/2014/main" id="{FEDF159F-3597-4040-8B62-35DA45538FAC}"/>
              </a:ext>
            </a:extLst>
          </p:cNvPr>
          <p:cNvPicPr>
            <a:picLocks noGrp="1" noChangeAspect="1"/>
          </p:cNvPicPr>
          <p:nvPr>
            <p:ph idx="1"/>
          </p:nvPr>
        </p:nvPicPr>
        <p:blipFill rotWithShape="1">
          <a:blip r:embed="rId2"/>
          <a:srcRect l="44121" t="50514" r="20382" b="6571"/>
          <a:stretch/>
        </p:blipFill>
        <p:spPr bwMode="auto">
          <a:xfrm>
            <a:off x="2516697" y="1009567"/>
            <a:ext cx="7877263" cy="53569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31762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A1E742-D75E-42D5-B60A-36BB3EFB2B86}"/>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GROW model</a:t>
            </a:r>
          </a:p>
        </p:txBody>
      </p:sp>
      <p:sp>
        <p:nvSpPr>
          <p:cNvPr id="3" name="Content Placeholder 2">
            <a:extLst>
              <a:ext uri="{FF2B5EF4-FFF2-40B4-BE49-F238E27FC236}">
                <a16:creationId xmlns:a16="http://schemas.microsoft.com/office/drawing/2014/main" id="{282A4884-B431-4A2A-A694-9CF88CED4EC3}"/>
              </a:ext>
            </a:extLst>
          </p:cNvPr>
          <p:cNvSpPr>
            <a:spLocks noGrp="1"/>
          </p:cNvSpPr>
          <p:nvPr>
            <p:ph idx="1"/>
          </p:nvPr>
        </p:nvSpPr>
        <p:spPr>
          <a:xfrm>
            <a:off x="601255" y="2177142"/>
            <a:ext cx="3409782" cy="3823607"/>
          </a:xfrm>
        </p:spPr>
        <p:txBody>
          <a:bodyPr>
            <a:normAutofit fontScale="92500" lnSpcReduction="20000"/>
          </a:bodyPr>
          <a:lstStyle/>
          <a:p>
            <a:pPr marL="342900" indent="-342900">
              <a:buFont typeface="+mj-lt"/>
              <a:buAutoNum type="arabicPeriod"/>
            </a:pPr>
            <a:r>
              <a:rPr lang="en-GB" dirty="0">
                <a:solidFill>
                  <a:srgbClr val="FFFFFF"/>
                </a:solidFill>
              </a:rPr>
              <a:t>GOAL – coach </a:t>
            </a:r>
            <a:r>
              <a:rPr lang="en-GB" dirty="0" err="1">
                <a:solidFill>
                  <a:srgbClr val="FFFFFF"/>
                </a:solidFill>
              </a:rPr>
              <a:t>anD</a:t>
            </a:r>
            <a:r>
              <a:rPr lang="en-GB" dirty="0">
                <a:solidFill>
                  <a:srgbClr val="FFFFFF"/>
                </a:solidFill>
              </a:rPr>
              <a:t> </a:t>
            </a:r>
            <a:r>
              <a:rPr lang="en-GB" dirty="0" err="1">
                <a:solidFill>
                  <a:srgbClr val="FFFFFF"/>
                </a:solidFill>
              </a:rPr>
              <a:t>coachee</a:t>
            </a:r>
            <a:r>
              <a:rPr lang="en-GB" dirty="0">
                <a:solidFill>
                  <a:srgbClr val="FFFFFF"/>
                </a:solidFill>
              </a:rPr>
              <a:t> agree on a specific topic and objective for discussion.</a:t>
            </a:r>
          </a:p>
          <a:p>
            <a:pPr marL="342900" indent="-342900">
              <a:buFont typeface="+mj-lt"/>
              <a:buAutoNum type="arabicPeriod"/>
            </a:pPr>
            <a:r>
              <a:rPr lang="en-GB" dirty="0">
                <a:solidFill>
                  <a:srgbClr val="FFFFFF"/>
                </a:solidFill>
              </a:rPr>
              <a:t>REALITY – Both coach and </a:t>
            </a:r>
            <a:r>
              <a:rPr lang="en-GB" dirty="0" err="1">
                <a:solidFill>
                  <a:srgbClr val="FFFFFF"/>
                </a:solidFill>
              </a:rPr>
              <a:t>coachee</a:t>
            </a:r>
            <a:r>
              <a:rPr lang="en-GB" dirty="0">
                <a:solidFill>
                  <a:srgbClr val="FFFFFF"/>
                </a:solidFill>
              </a:rPr>
              <a:t> invite self assessment and offer specific examples to illustrate their point.</a:t>
            </a:r>
          </a:p>
          <a:p>
            <a:pPr marL="342900" indent="-342900">
              <a:buFont typeface="+mj-lt"/>
              <a:buAutoNum type="arabicPeriod"/>
            </a:pPr>
            <a:r>
              <a:rPr lang="en-GB" dirty="0">
                <a:solidFill>
                  <a:srgbClr val="FFFFFF"/>
                </a:solidFill>
              </a:rPr>
              <a:t>OPTIONS – suggestions offered and choices made.</a:t>
            </a:r>
          </a:p>
          <a:p>
            <a:pPr marL="342900" indent="-342900">
              <a:buFont typeface="+mj-lt"/>
              <a:buAutoNum type="arabicPeriod"/>
            </a:pPr>
            <a:r>
              <a:rPr lang="en-GB" dirty="0">
                <a:solidFill>
                  <a:srgbClr val="FFFFFF"/>
                </a:solidFill>
              </a:rPr>
              <a:t>WRAP-UP – Coach and </a:t>
            </a:r>
            <a:r>
              <a:rPr lang="en-GB" dirty="0" err="1">
                <a:solidFill>
                  <a:srgbClr val="FFFFFF"/>
                </a:solidFill>
              </a:rPr>
              <a:t>coachee</a:t>
            </a:r>
            <a:r>
              <a:rPr lang="en-GB" dirty="0">
                <a:solidFill>
                  <a:srgbClr val="FFFFFF"/>
                </a:solidFill>
              </a:rPr>
              <a:t> commit to action, define a timeframe for their objectives and identify how to overcome potential obstacles. </a:t>
            </a:r>
          </a:p>
        </p:txBody>
      </p:sp>
      <p:pic>
        <p:nvPicPr>
          <p:cNvPr id="4" name="Picture 3" descr="Graphical user interface, Word&#10;&#10;Description automatically generated">
            <a:extLst>
              <a:ext uri="{FF2B5EF4-FFF2-40B4-BE49-F238E27FC236}">
                <a16:creationId xmlns:a16="http://schemas.microsoft.com/office/drawing/2014/main" id="{48C9F372-A346-48B0-8366-DBF9AC43BAAC}"/>
              </a:ext>
            </a:extLst>
          </p:cNvPr>
          <p:cNvPicPr>
            <a:picLocks noChangeAspect="1"/>
          </p:cNvPicPr>
          <p:nvPr/>
        </p:nvPicPr>
        <p:blipFill rotWithShape="1">
          <a:blip r:embed="rId2"/>
          <a:srcRect l="51039" t="52713" r="26100" b="18647"/>
          <a:stretch/>
        </p:blipFill>
        <p:spPr bwMode="auto">
          <a:xfrm>
            <a:off x="4592231" y="1013239"/>
            <a:ext cx="6831503" cy="4814109"/>
          </a:xfrm>
          <a:prstGeom prst="rect">
            <a:avLst/>
          </a:prstGeom>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9517F3-FA07-4FA2-B6E7-79FA4B2DB8A6}"/>
              </a:ext>
            </a:extLst>
          </p:cNvPr>
          <p:cNvSpPr txBox="1"/>
          <p:nvPr/>
        </p:nvSpPr>
        <p:spPr>
          <a:xfrm>
            <a:off x="4666004" y="5827348"/>
            <a:ext cx="6571716" cy="812734"/>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5244FF9F-5579-45FA-ABB1-4C72D01EC30F}"/>
              </a:ext>
            </a:extLst>
          </p:cNvPr>
          <p:cNvSpPr txBox="1"/>
          <p:nvPr/>
        </p:nvSpPr>
        <p:spPr>
          <a:xfrm>
            <a:off x="4486542" y="5827348"/>
            <a:ext cx="7545937" cy="369332"/>
          </a:xfrm>
          <a:prstGeom prst="rect">
            <a:avLst/>
          </a:prstGeom>
          <a:noFill/>
        </p:spPr>
        <p:txBody>
          <a:bodyPr wrap="square" rtlCol="0">
            <a:spAutoFit/>
          </a:bodyPr>
          <a:lstStyle/>
          <a:p>
            <a:r>
              <a:rPr lang="en-GB" dirty="0">
                <a:solidFill>
                  <a:srgbClr val="FF0000"/>
                </a:solidFill>
              </a:rPr>
              <a:t>The TAO of coaching, Landsberg 2015, available online at UWTSD library</a:t>
            </a:r>
          </a:p>
        </p:txBody>
      </p:sp>
    </p:spTree>
    <p:extLst>
      <p:ext uri="{BB962C8B-B14F-4D97-AF65-F5344CB8AC3E}">
        <p14:creationId xmlns:p14="http://schemas.microsoft.com/office/powerpoint/2010/main" val="124414397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25C7B-EFD2-4597-8905-B90CAA8A5B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576A6F-258E-499C-8719-7CC78B76E0B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194386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94F055B-D391-44D3-A87A-BCD07BD5A31C}">
  <ds:schemaRefs>
    <ds:schemaRef ds:uri="http://schemas.microsoft.com/sharepoint/v3/contenttype/forms"/>
  </ds:schemaRefs>
</ds:datastoreItem>
</file>

<file path=customXml/itemProps2.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{9A09D2A2-8109-49C4-950F-338985F8110F}tf56219246_win32</Template>
  <TotalTime>2363</TotalTime>
  <Words>892</Words>
  <Application>Microsoft Office PowerPoint</Application>
  <PresentationFormat>Widescreen</PresentationFormat>
  <Paragraphs>52</Paragraphs>
  <Slides>21</Slides>
  <Notes>0</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21</vt:i4>
      </vt:variant>
    </vt:vector>
  </HeadingPairs>
  <TitlesOfParts>
    <vt:vector size="37" baseType="lpstr">
      <vt:lpstr>&amp;quot</vt:lpstr>
      <vt:lpstr>Arial</vt:lpstr>
      <vt:lpstr>Avenir Next LT Pro</vt:lpstr>
      <vt:lpstr>Avenir Next LT Pro Light</vt:lpstr>
      <vt:lpstr>Calibri</vt:lpstr>
      <vt:lpstr>Calibri Light</vt:lpstr>
      <vt:lpstr>Century Gothic</vt:lpstr>
      <vt:lpstr>Franklin Gothic Book</vt:lpstr>
      <vt:lpstr>Franklin Gothic Demi</vt:lpstr>
      <vt:lpstr>Garamond</vt:lpstr>
      <vt:lpstr>robotomonoregular</vt:lpstr>
      <vt:lpstr>Wingdings 2</vt:lpstr>
      <vt:lpstr>SavonVTI</vt:lpstr>
      <vt:lpstr>DividendVTI</vt:lpstr>
      <vt:lpstr>Office Theme</vt:lpstr>
      <vt:lpstr>1_Office Theme</vt:lpstr>
      <vt:lpstr>Hands on skills for coaching…</vt:lpstr>
      <vt:lpstr>PowerPoint Presentation</vt:lpstr>
      <vt:lpstr>PowerPoint Presentation</vt:lpstr>
      <vt:lpstr>PowerPoint Presentation</vt:lpstr>
      <vt:lpstr>The Divided Manager………</vt:lpstr>
      <vt:lpstr>PowerPoint Presentation</vt:lpstr>
      <vt:lpstr>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Positive Behaviours from Listener in Active Listening</vt:lpstr>
      <vt:lpstr>Coaching the team at work, Clutterbuck 2007 – available online at uwtsd</vt:lpstr>
      <vt:lpstr>PowerPoint Presentation</vt:lpstr>
      <vt:lpstr>PowerPoint Presentation</vt:lpstr>
      <vt:lpstr>PowerPoint Presentation</vt:lpstr>
      <vt:lpstr>GROW model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Hands on skills for coaching…</dc:title>
  <dc:creator>Neil Hapgood</dc:creator>
  <cp:lastModifiedBy>Neil Hapgood</cp:lastModifiedBy>
  <cp:revision>7</cp:revision>
  <dcterms:created xsi:type="dcterms:W3CDTF">2021-11-16T15:49:59Z</dcterms:created>
  <dcterms:modified xsi:type="dcterms:W3CDTF">2021-11-24T14:55:49Z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