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57" r:id="rId2"/>
    <p:sldId id="258" r:id="rId3"/>
    <p:sldId id="259" r:id="rId4"/>
    <p:sldId id="260" r:id="rId5"/>
    <p:sldId id="261" r:id="rId6"/>
    <p:sldId id="262" r:id="rId7"/>
    <p:sldId id="263" r:id="rId8"/>
    <p:sldId id="264" r:id="rId9"/>
    <p:sldId id="265" r:id="rId10"/>
    <p:sldId id="266" r:id="rId11"/>
    <p:sldId id="268" r:id="rId12"/>
    <p:sldId id="270" r:id="rId13"/>
    <p:sldId id="272" r:id="rId14"/>
    <p:sldId id="273" r:id="rId15"/>
    <p:sldId id="274" r:id="rId16"/>
    <p:sldId id="275" r:id="rId17"/>
    <p:sldId id="276" r:id="rId18"/>
    <p:sldId id="277" r:id="rId19"/>
    <p:sldId id="278" r:id="rId20"/>
    <p:sldId id="279" r:id="rId21"/>
    <p:sldId id="280" r:id="rId22"/>
    <p:sldId id="281" r:id="rId23"/>
    <p:sldId id="282" r:id="rId24"/>
    <p:sldId id="283" r:id="rId25"/>
    <p:sldId id="284" r:id="rId26"/>
    <p:sldId id="285" r:id="rId27"/>
    <p:sldId id="286" r:id="rId28"/>
    <p:sldId id="287"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FE0D140-7482-44A9-B2D5-D853785EA72E}" type="doc">
      <dgm:prSet loTypeId="urn:microsoft.com/office/officeart/2005/8/layout/hierarchy3" loCatId="list" qsTypeId="urn:microsoft.com/office/officeart/2005/8/quickstyle/simple5" qsCatId="simple" csTypeId="urn:microsoft.com/office/officeart/2005/8/colors/accent1_2" csCatId="accent1" phldr="1"/>
      <dgm:spPr/>
      <dgm:t>
        <a:bodyPr/>
        <a:lstStyle/>
        <a:p>
          <a:endParaRPr lang="en-GB"/>
        </a:p>
      </dgm:t>
    </dgm:pt>
    <dgm:pt modelId="{724B616D-FAA4-41E3-AD08-81732A230A78}">
      <dgm:prSet phldrT="[Text]" custT="1"/>
      <dgm:spPr>
        <a:solidFill>
          <a:srgbClr val="FFC000"/>
        </a:solidFill>
      </dgm:spPr>
      <dgm:t>
        <a:bodyPr/>
        <a:lstStyle/>
        <a:p>
          <a:r>
            <a:rPr lang="en-GB" sz="1800" b="1" u="none" dirty="0" smtClean="0">
              <a:solidFill>
                <a:schemeClr val="tx1"/>
              </a:solidFill>
            </a:rPr>
            <a:t>Holding costs: holding inventory</a:t>
          </a:r>
          <a:endParaRPr lang="en-GB" sz="1800" b="1" u="none" dirty="0">
            <a:solidFill>
              <a:schemeClr val="tx1"/>
            </a:solidFill>
          </a:endParaRPr>
        </a:p>
      </dgm:t>
    </dgm:pt>
    <dgm:pt modelId="{8B2ED6D0-5E61-4012-BB3E-A943329DC5AF}" type="parTrans" cxnId="{1F548735-5A3C-4E46-AF62-F5BD0CAF70D8}">
      <dgm:prSet/>
      <dgm:spPr/>
      <dgm:t>
        <a:bodyPr/>
        <a:lstStyle/>
        <a:p>
          <a:endParaRPr lang="en-GB" sz="1800"/>
        </a:p>
      </dgm:t>
    </dgm:pt>
    <dgm:pt modelId="{D63CB3D7-0ABF-4A5C-9FAD-5F959B994812}" type="sibTrans" cxnId="{1F548735-5A3C-4E46-AF62-F5BD0CAF70D8}">
      <dgm:prSet/>
      <dgm:spPr/>
      <dgm:t>
        <a:bodyPr/>
        <a:lstStyle/>
        <a:p>
          <a:endParaRPr lang="en-GB" sz="1800"/>
        </a:p>
      </dgm:t>
    </dgm:pt>
    <dgm:pt modelId="{69A1A375-BFE8-4E9A-9EB2-3FD3926536CF}">
      <dgm:prSet phldrT="[Text]" custT="1"/>
      <dgm:spPr>
        <a:solidFill>
          <a:srgbClr val="FFFF00">
            <a:alpha val="90000"/>
          </a:srgbClr>
        </a:solidFill>
      </dgm:spPr>
      <dgm:t>
        <a:bodyPr/>
        <a:lstStyle/>
        <a:p>
          <a:r>
            <a:rPr lang="en-GB" sz="1800" dirty="0" smtClean="0"/>
            <a:t>Fixed costs</a:t>
          </a:r>
          <a:endParaRPr lang="en-GB" sz="1800" dirty="0"/>
        </a:p>
      </dgm:t>
    </dgm:pt>
    <dgm:pt modelId="{2127E11A-DBF3-4754-8F07-403FC3AA3F3E}" type="parTrans" cxnId="{C1C8789B-6692-45F3-894B-F071324C7E74}">
      <dgm:prSet/>
      <dgm:spPr/>
      <dgm:t>
        <a:bodyPr/>
        <a:lstStyle/>
        <a:p>
          <a:endParaRPr lang="en-GB" sz="1800"/>
        </a:p>
      </dgm:t>
    </dgm:pt>
    <dgm:pt modelId="{7FDDD291-114C-41D2-A560-3E13D0C7A432}" type="sibTrans" cxnId="{C1C8789B-6692-45F3-894B-F071324C7E74}">
      <dgm:prSet/>
      <dgm:spPr/>
      <dgm:t>
        <a:bodyPr/>
        <a:lstStyle/>
        <a:p>
          <a:endParaRPr lang="en-GB" sz="1800"/>
        </a:p>
      </dgm:t>
    </dgm:pt>
    <dgm:pt modelId="{5803DA54-AD97-4FA1-828B-76005A7278E3}">
      <dgm:prSet phldrT="[Text]" custT="1"/>
      <dgm:spPr>
        <a:solidFill>
          <a:srgbClr val="FFFF00">
            <a:alpha val="90000"/>
          </a:srgbClr>
        </a:solidFill>
      </dgm:spPr>
      <dgm:t>
        <a:bodyPr/>
        <a:lstStyle/>
        <a:p>
          <a:r>
            <a:rPr lang="en-GB" sz="1800" dirty="0" smtClean="0"/>
            <a:t>Variable costs</a:t>
          </a:r>
          <a:endParaRPr lang="en-GB" sz="1800" dirty="0"/>
        </a:p>
      </dgm:t>
    </dgm:pt>
    <dgm:pt modelId="{7A6B3C4F-6506-4248-95C1-2CB49D1C3B24}" type="parTrans" cxnId="{EE04EE69-C28B-43A1-979E-75B9EA7E540E}">
      <dgm:prSet/>
      <dgm:spPr/>
      <dgm:t>
        <a:bodyPr/>
        <a:lstStyle/>
        <a:p>
          <a:endParaRPr lang="en-GB" sz="1800"/>
        </a:p>
      </dgm:t>
    </dgm:pt>
    <dgm:pt modelId="{540D6682-EFDA-4E4F-8320-4AD83E9052A7}" type="sibTrans" cxnId="{EE04EE69-C28B-43A1-979E-75B9EA7E540E}">
      <dgm:prSet/>
      <dgm:spPr/>
      <dgm:t>
        <a:bodyPr/>
        <a:lstStyle/>
        <a:p>
          <a:endParaRPr lang="en-GB" sz="1800"/>
        </a:p>
      </dgm:t>
    </dgm:pt>
    <dgm:pt modelId="{8E5EAD4F-83C8-49B2-8E36-FD35800464C3}">
      <dgm:prSet phldrT="[Text]" custT="1"/>
      <dgm:spPr/>
      <dgm:t>
        <a:bodyPr/>
        <a:lstStyle/>
        <a:p>
          <a:r>
            <a:rPr lang="en-GB" sz="1800" b="1" u="none" dirty="0" smtClean="0">
              <a:solidFill>
                <a:schemeClr val="tx1"/>
              </a:solidFill>
            </a:rPr>
            <a:t>Ordering costs : placing orders</a:t>
          </a:r>
          <a:endParaRPr lang="en-GB" sz="1800" b="1" u="none" dirty="0">
            <a:solidFill>
              <a:schemeClr val="tx1"/>
            </a:solidFill>
          </a:endParaRPr>
        </a:p>
      </dgm:t>
    </dgm:pt>
    <dgm:pt modelId="{C3F52386-5610-4CEE-85D8-E43FF6FEC14F}" type="parTrans" cxnId="{EF2A0FB9-B3C7-49F5-BF4F-BBFE72617DF1}">
      <dgm:prSet/>
      <dgm:spPr/>
      <dgm:t>
        <a:bodyPr/>
        <a:lstStyle/>
        <a:p>
          <a:endParaRPr lang="en-GB" sz="1800"/>
        </a:p>
      </dgm:t>
    </dgm:pt>
    <dgm:pt modelId="{E73670B5-9CDF-4972-8C0F-CF133DC48799}" type="sibTrans" cxnId="{EF2A0FB9-B3C7-49F5-BF4F-BBFE72617DF1}">
      <dgm:prSet/>
      <dgm:spPr/>
      <dgm:t>
        <a:bodyPr/>
        <a:lstStyle/>
        <a:p>
          <a:endParaRPr lang="en-GB" sz="1800"/>
        </a:p>
      </dgm:t>
    </dgm:pt>
    <dgm:pt modelId="{D1E51EF0-1CC6-4C53-BBD8-C3F1636951B7}">
      <dgm:prSet phldrT="[Text]" custT="1"/>
      <dgm:spPr/>
      <dgm:t>
        <a:bodyPr/>
        <a:lstStyle/>
        <a:p>
          <a:r>
            <a:rPr lang="en-GB" sz="1800" dirty="0" smtClean="0"/>
            <a:t>Administrative costs</a:t>
          </a:r>
          <a:endParaRPr lang="en-GB" sz="1800" dirty="0"/>
        </a:p>
      </dgm:t>
    </dgm:pt>
    <dgm:pt modelId="{E5992BCA-8911-4619-B945-9BC1C43FBF63}" type="parTrans" cxnId="{D74F6B60-0FA1-48DB-BAA0-A69718CBDB12}">
      <dgm:prSet/>
      <dgm:spPr/>
      <dgm:t>
        <a:bodyPr/>
        <a:lstStyle/>
        <a:p>
          <a:endParaRPr lang="en-GB" sz="1800"/>
        </a:p>
      </dgm:t>
    </dgm:pt>
    <dgm:pt modelId="{D8021382-8BB3-41A6-A77A-20E5A32E1E64}" type="sibTrans" cxnId="{D74F6B60-0FA1-48DB-BAA0-A69718CBDB12}">
      <dgm:prSet/>
      <dgm:spPr/>
      <dgm:t>
        <a:bodyPr/>
        <a:lstStyle/>
        <a:p>
          <a:endParaRPr lang="en-GB" sz="1800"/>
        </a:p>
      </dgm:t>
    </dgm:pt>
    <dgm:pt modelId="{531A2ABD-7BEC-4565-BA69-8639022C244E}">
      <dgm:prSet phldrT="[Text]" custT="1"/>
      <dgm:spPr>
        <a:solidFill>
          <a:srgbClr val="FFFF00">
            <a:alpha val="90000"/>
          </a:srgbClr>
        </a:solidFill>
      </dgm:spPr>
      <dgm:t>
        <a:bodyPr/>
        <a:lstStyle/>
        <a:p>
          <a:r>
            <a:rPr lang="en-GB" sz="1800" dirty="0" smtClean="0"/>
            <a:t>Cost of storage space, insurance</a:t>
          </a:r>
          <a:endParaRPr lang="en-GB" sz="1800" dirty="0"/>
        </a:p>
      </dgm:t>
    </dgm:pt>
    <dgm:pt modelId="{ED8D062B-7C9F-43D1-9AB2-9BF4C8C4E65D}" type="parTrans" cxnId="{A6C0FC9D-3FDA-4D8D-AE4E-068EB7B87136}">
      <dgm:prSet/>
      <dgm:spPr/>
      <dgm:t>
        <a:bodyPr/>
        <a:lstStyle/>
        <a:p>
          <a:endParaRPr lang="en-GB" sz="1800"/>
        </a:p>
      </dgm:t>
    </dgm:pt>
    <dgm:pt modelId="{A28F10B2-E25F-48FC-8341-CE1A475CFB68}" type="sibTrans" cxnId="{A6C0FC9D-3FDA-4D8D-AE4E-068EB7B87136}">
      <dgm:prSet/>
      <dgm:spPr/>
      <dgm:t>
        <a:bodyPr/>
        <a:lstStyle/>
        <a:p>
          <a:endParaRPr lang="en-GB" sz="1800"/>
        </a:p>
      </dgm:t>
    </dgm:pt>
    <dgm:pt modelId="{EFD67B65-0BFB-43A9-B671-002FA75DE57D}">
      <dgm:prSet phldrT="[Text]" custT="1"/>
      <dgm:spPr>
        <a:solidFill>
          <a:srgbClr val="FFFF00">
            <a:alpha val="90000"/>
          </a:srgbClr>
        </a:solidFill>
      </dgm:spPr>
      <dgm:t>
        <a:bodyPr/>
        <a:lstStyle/>
        <a:p>
          <a:r>
            <a:rPr lang="en-GB" sz="1800" dirty="0" smtClean="0"/>
            <a:t>Interest on capital tied up in stock</a:t>
          </a:r>
          <a:endParaRPr lang="en-GB" sz="1800" dirty="0"/>
        </a:p>
      </dgm:t>
    </dgm:pt>
    <dgm:pt modelId="{3F0638EF-E78D-4F52-806A-4859A919A7E7}" type="parTrans" cxnId="{14A4FA67-2705-45B5-8297-4CD3ED531DA5}">
      <dgm:prSet/>
      <dgm:spPr/>
      <dgm:t>
        <a:bodyPr/>
        <a:lstStyle/>
        <a:p>
          <a:endParaRPr lang="en-GB" sz="1800"/>
        </a:p>
      </dgm:t>
    </dgm:pt>
    <dgm:pt modelId="{4EEFECE9-3F15-4FAE-BD94-787CC618E52A}" type="sibTrans" cxnId="{14A4FA67-2705-45B5-8297-4CD3ED531DA5}">
      <dgm:prSet/>
      <dgm:spPr/>
      <dgm:t>
        <a:bodyPr/>
        <a:lstStyle/>
        <a:p>
          <a:endParaRPr lang="en-GB" sz="1800"/>
        </a:p>
      </dgm:t>
    </dgm:pt>
    <dgm:pt modelId="{D690FD3A-FAAB-4FF3-A94B-3D6D0D3200DE}">
      <dgm:prSet phldrT="[Text]" custT="1"/>
      <dgm:spPr/>
      <dgm:t>
        <a:bodyPr/>
        <a:lstStyle/>
        <a:p>
          <a:r>
            <a:rPr lang="en-GB" sz="1800" dirty="0" smtClean="0"/>
            <a:t>Delivery</a:t>
          </a:r>
          <a:endParaRPr lang="en-GB" sz="1800" dirty="0"/>
        </a:p>
      </dgm:t>
    </dgm:pt>
    <dgm:pt modelId="{CACA0865-2606-47AF-9D25-61085B0DAB95}" type="parTrans" cxnId="{F0254860-D8CA-4287-B158-7F2D47817B29}">
      <dgm:prSet/>
      <dgm:spPr/>
      <dgm:t>
        <a:bodyPr/>
        <a:lstStyle/>
        <a:p>
          <a:endParaRPr lang="en-GB" sz="1800"/>
        </a:p>
      </dgm:t>
    </dgm:pt>
    <dgm:pt modelId="{A7612D62-CABC-4733-97E5-653AE99E5647}" type="sibTrans" cxnId="{F0254860-D8CA-4287-B158-7F2D47817B29}">
      <dgm:prSet/>
      <dgm:spPr/>
      <dgm:t>
        <a:bodyPr/>
        <a:lstStyle/>
        <a:p>
          <a:endParaRPr lang="en-GB" sz="1800"/>
        </a:p>
      </dgm:t>
    </dgm:pt>
    <dgm:pt modelId="{493B8BD4-43C4-427C-A193-EF8A12CEF052}">
      <dgm:prSet phldrT="[Text]" custT="1"/>
      <dgm:spPr/>
      <dgm:t>
        <a:bodyPr/>
        <a:lstStyle/>
        <a:p>
          <a:r>
            <a:rPr lang="en-GB" sz="1800" dirty="0" smtClean="0"/>
            <a:t>Order costs vary with number of orders placed</a:t>
          </a:r>
          <a:endParaRPr lang="en-GB" sz="1800" dirty="0"/>
        </a:p>
      </dgm:t>
    </dgm:pt>
    <dgm:pt modelId="{D972D304-74C1-43D4-B66B-2DA683B2BA07}" type="parTrans" cxnId="{F50185DF-FC56-49E1-9092-B0B7AB2AB4F5}">
      <dgm:prSet/>
      <dgm:spPr/>
      <dgm:t>
        <a:bodyPr/>
        <a:lstStyle/>
        <a:p>
          <a:endParaRPr lang="en-GB" sz="1800"/>
        </a:p>
      </dgm:t>
    </dgm:pt>
    <dgm:pt modelId="{3D135BA1-7535-4660-AE88-7BB6B54FB07C}" type="sibTrans" cxnId="{F50185DF-FC56-49E1-9092-B0B7AB2AB4F5}">
      <dgm:prSet/>
      <dgm:spPr/>
      <dgm:t>
        <a:bodyPr/>
        <a:lstStyle/>
        <a:p>
          <a:endParaRPr lang="en-GB" sz="1800"/>
        </a:p>
      </dgm:t>
    </dgm:pt>
    <dgm:pt modelId="{6770A9A3-5E2B-4FC6-8608-C0175B7FDE05}">
      <dgm:prSet phldrT="[Text]" custT="1"/>
      <dgm:spPr/>
      <dgm:t>
        <a:bodyPr/>
        <a:lstStyle/>
        <a:p>
          <a:r>
            <a:rPr lang="en-GB" sz="1800" b="1" u="none" dirty="0" smtClean="0">
              <a:solidFill>
                <a:schemeClr val="tx1"/>
              </a:solidFill>
            </a:rPr>
            <a:t>Stock-out costs : running out of inventory</a:t>
          </a:r>
          <a:endParaRPr lang="en-GB" sz="1800" b="1" u="none" dirty="0">
            <a:solidFill>
              <a:schemeClr val="tx1"/>
            </a:solidFill>
          </a:endParaRPr>
        </a:p>
      </dgm:t>
    </dgm:pt>
    <dgm:pt modelId="{080C5CA1-AE53-4E21-9899-CB706C2C2A80}" type="parTrans" cxnId="{372F7519-081E-4D30-8F08-D8BF606CCF75}">
      <dgm:prSet/>
      <dgm:spPr/>
      <dgm:t>
        <a:bodyPr/>
        <a:lstStyle/>
        <a:p>
          <a:endParaRPr lang="en-GB" sz="1800"/>
        </a:p>
      </dgm:t>
    </dgm:pt>
    <dgm:pt modelId="{51821017-C5D7-4EFB-BC15-DBA7CE6591EF}" type="sibTrans" cxnId="{372F7519-081E-4D30-8F08-D8BF606CCF75}">
      <dgm:prSet/>
      <dgm:spPr/>
      <dgm:t>
        <a:bodyPr/>
        <a:lstStyle/>
        <a:p>
          <a:endParaRPr lang="en-GB" sz="1800"/>
        </a:p>
      </dgm:t>
    </dgm:pt>
    <dgm:pt modelId="{8AF01B71-1448-4CD7-B23C-F21C2CD9F317}">
      <dgm:prSet phldrT="[Text]" custT="1"/>
      <dgm:spPr/>
      <dgm:t>
        <a:bodyPr/>
        <a:lstStyle/>
        <a:p>
          <a:r>
            <a:rPr lang="en-GB" sz="1800" dirty="0" smtClean="0">
              <a:solidFill>
                <a:srgbClr val="002060"/>
              </a:solidFill>
            </a:rPr>
            <a:t>Loss of sales</a:t>
          </a:r>
          <a:endParaRPr lang="en-GB" sz="1800" dirty="0">
            <a:solidFill>
              <a:srgbClr val="002060"/>
            </a:solidFill>
          </a:endParaRPr>
        </a:p>
      </dgm:t>
    </dgm:pt>
    <dgm:pt modelId="{BD5EC330-40C5-497E-A471-3360F84DA3AA}" type="parTrans" cxnId="{9137D133-92FD-4D33-8095-6A2082B2C563}">
      <dgm:prSet/>
      <dgm:spPr/>
      <dgm:t>
        <a:bodyPr/>
        <a:lstStyle/>
        <a:p>
          <a:endParaRPr lang="en-GB" sz="1800"/>
        </a:p>
      </dgm:t>
    </dgm:pt>
    <dgm:pt modelId="{2CE55243-3B80-4574-A057-9DDABBF76BCD}" type="sibTrans" cxnId="{9137D133-92FD-4D33-8095-6A2082B2C563}">
      <dgm:prSet/>
      <dgm:spPr/>
      <dgm:t>
        <a:bodyPr/>
        <a:lstStyle/>
        <a:p>
          <a:endParaRPr lang="en-GB" sz="1800"/>
        </a:p>
      </dgm:t>
    </dgm:pt>
    <dgm:pt modelId="{5CDE8AC8-C8ED-4DAF-886D-B38B1C36FA0D}">
      <dgm:prSet phldrT="[Text]" custT="1"/>
      <dgm:spPr/>
      <dgm:t>
        <a:bodyPr/>
        <a:lstStyle/>
        <a:p>
          <a:r>
            <a:rPr lang="en-GB" sz="1800" dirty="0" smtClean="0">
              <a:solidFill>
                <a:srgbClr val="002060"/>
              </a:solidFill>
            </a:rPr>
            <a:t>Loss of customers and goodwill</a:t>
          </a:r>
          <a:endParaRPr lang="en-GB" sz="1800" dirty="0">
            <a:solidFill>
              <a:srgbClr val="002060"/>
            </a:solidFill>
          </a:endParaRPr>
        </a:p>
      </dgm:t>
    </dgm:pt>
    <dgm:pt modelId="{6FAF485F-CEC5-4E49-8A76-3D67A8029D14}" type="parTrans" cxnId="{606157B7-E9C5-47F2-B235-FB696BFE3398}">
      <dgm:prSet/>
      <dgm:spPr/>
      <dgm:t>
        <a:bodyPr/>
        <a:lstStyle/>
        <a:p>
          <a:endParaRPr lang="en-GB" sz="1800"/>
        </a:p>
      </dgm:t>
    </dgm:pt>
    <dgm:pt modelId="{2A28B0C9-CFED-476F-9466-3542C641942C}" type="sibTrans" cxnId="{606157B7-E9C5-47F2-B235-FB696BFE3398}">
      <dgm:prSet/>
      <dgm:spPr/>
      <dgm:t>
        <a:bodyPr/>
        <a:lstStyle/>
        <a:p>
          <a:endParaRPr lang="en-GB" sz="1800"/>
        </a:p>
      </dgm:t>
    </dgm:pt>
    <dgm:pt modelId="{B16CBFFD-0A82-469F-80D5-183745281063}">
      <dgm:prSet phldrT="[Text]" custT="1"/>
      <dgm:spPr/>
      <dgm:t>
        <a:bodyPr/>
        <a:lstStyle/>
        <a:p>
          <a:r>
            <a:rPr lang="en-GB" sz="1800" dirty="0" smtClean="0">
              <a:solidFill>
                <a:srgbClr val="002060"/>
              </a:solidFill>
            </a:rPr>
            <a:t>Reduced profits</a:t>
          </a:r>
          <a:endParaRPr lang="en-GB" sz="1800" dirty="0">
            <a:solidFill>
              <a:srgbClr val="002060"/>
            </a:solidFill>
          </a:endParaRPr>
        </a:p>
      </dgm:t>
    </dgm:pt>
    <dgm:pt modelId="{94EDBAFE-FFE7-49EA-B36C-25570AEEA635}" type="parTrans" cxnId="{AC4726FC-26AC-40B3-943D-336C6FD5A837}">
      <dgm:prSet/>
      <dgm:spPr/>
      <dgm:t>
        <a:bodyPr/>
        <a:lstStyle/>
        <a:p>
          <a:endParaRPr lang="en-GB" sz="1800"/>
        </a:p>
      </dgm:t>
    </dgm:pt>
    <dgm:pt modelId="{77831917-2E40-4024-98F2-4381B944D0B5}" type="sibTrans" cxnId="{AC4726FC-26AC-40B3-943D-336C6FD5A837}">
      <dgm:prSet/>
      <dgm:spPr/>
      <dgm:t>
        <a:bodyPr/>
        <a:lstStyle/>
        <a:p>
          <a:endParaRPr lang="en-GB" sz="1800"/>
        </a:p>
      </dgm:t>
    </dgm:pt>
    <dgm:pt modelId="{82E61AF6-2A2D-4F91-A9D3-9E9A55583E81}" type="pres">
      <dgm:prSet presAssocID="{EFE0D140-7482-44A9-B2D5-D853785EA72E}" presName="diagram" presStyleCnt="0">
        <dgm:presLayoutVars>
          <dgm:chPref val="1"/>
          <dgm:dir/>
          <dgm:animOne val="branch"/>
          <dgm:animLvl val="lvl"/>
          <dgm:resizeHandles/>
        </dgm:presLayoutVars>
      </dgm:prSet>
      <dgm:spPr/>
      <dgm:t>
        <a:bodyPr/>
        <a:lstStyle/>
        <a:p>
          <a:endParaRPr lang="en-GB"/>
        </a:p>
      </dgm:t>
    </dgm:pt>
    <dgm:pt modelId="{60147634-A015-4AD5-8227-7665E2230B0E}" type="pres">
      <dgm:prSet presAssocID="{6770A9A3-5E2B-4FC6-8608-C0175B7FDE05}" presName="root" presStyleCnt="0"/>
      <dgm:spPr/>
    </dgm:pt>
    <dgm:pt modelId="{6F2300B7-A074-4237-BA59-E1FC5F2BCBB3}" type="pres">
      <dgm:prSet presAssocID="{6770A9A3-5E2B-4FC6-8608-C0175B7FDE05}" presName="rootComposite" presStyleCnt="0"/>
      <dgm:spPr/>
    </dgm:pt>
    <dgm:pt modelId="{65F31070-2440-4B59-9FFE-38657AEC0A54}" type="pres">
      <dgm:prSet presAssocID="{6770A9A3-5E2B-4FC6-8608-C0175B7FDE05}" presName="rootText" presStyleLbl="node1" presStyleIdx="0" presStyleCnt="3" custScaleX="250162"/>
      <dgm:spPr/>
      <dgm:t>
        <a:bodyPr/>
        <a:lstStyle/>
        <a:p>
          <a:endParaRPr lang="en-GB"/>
        </a:p>
      </dgm:t>
    </dgm:pt>
    <dgm:pt modelId="{3A004CA0-BCDD-4DDA-AD3B-8DFFA9AA6EF0}" type="pres">
      <dgm:prSet presAssocID="{6770A9A3-5E2B-4FC6-8608-C0175B7FDE05}" presName="rootConnector" presStyleLbl="node1" presStyleIdx="0" presStyleCnt="3"/>
      <dgm:spPr/>
      <dgm:t>
        <a:bodyPr/>
        <a:lstStyle/>
        <a:p>
          <a:endParaRPr lang="en-GB"/>
        </a:p>
      </dgm:t>
    </dgm:pt>
    <dgm:pt modelId="{BDD56F5B-2838-4A88-8876-36824931A9B9}" type="pres">
      <dgm:prSet presAssocID="{6770A9A3-5E2B-4FC6-8608-C0175B7FDE05}" presName="childShape" presStyleCnt="0"/>
      <dgm:spPr/>
    </dgm:pt>
    <dgm:pt modelId="{D58AF0B6-A39D-406F-A880-28480B1CFD8D}" type="pres">
      <dgm:prSet presAssocID="{BD5EC330-40C5-497E-A471-3360F84DA3AA}" presName="Name13" presStyleLbl="parChTrans1D2" presStyleIdx="0" presStyleCnt="8"/>
      <dgm:spPr/>
      <dgm:t>
        <a:bodyPr/>
        <a:lstStyle/>
        <a:p>
          <a:endParaRPr lang="en-GB"/>
        </a:p>
      </dgm:t>
    </dgm:pt>
    <dgm:pt modelId="{2A2A51B1-416F-42A3-AF11-EC0FA45CFC00}" type="pres">
      <dgm:prSet presAssocID="{8AF01B71-1448-4CD7-B23C-F21C2CD9F317}" presName="childText" presStyleLbl="bgAcc1" presStyleIdx="0" presStyleCnt="8" custScaleX="241754" custScaleY="203207">
        <dgm:presLayoutVars>
          <dgm:bulletEnabled val="1"/>
        </dgm:presLayoutVars>
      </dgm:prSet>
      <dgm:spPr/>
      <dgm:t>
        <a:bodyPr/>
        <a:lstStyle/>
        <a:p>
          <a:endParaRPr lang="en-GB"/>
        </a:p>
      </dgm:t>
    </dgm:pt>
    <dgm:pt modelId="{8B553294-52AE-4EE1-AC69-6B5B9A885958}" type="pres">
      <dgm:prSet presAssocID="{6FAF485F-CEC5-4E49-8A76-3D67A8029D14}" presName="Name13" presStyleLbl="parChTrans1D2" presStyleIdx="1" presStyleCnt="8"/>
      <dgm:spPr/>
      <dgm:t>
        <a:bodyPr/>
        <a:lstStyle/>
        <a:p>
          <a:endParaRPr lang="en-GB"/>
        </a:p>
      </dgm:t>
    </dgm:pt>
    <dgm:pt modelId="{69F58F33-C04A-4991-A803-27C11EDB0A47}" type="pres">
      <dgm:prSet presAssocID="{5CDE8AC8-C8ED-4DAF-886D-B38B1C36FA0D}" presName="childText" presStyleLbl="bgAcc1" presStyleIdx="1" presStyleCnt="8" custScaleX="241754" custScaleY="203207">
        <dgm:presLayoutVars>
          <dgm:bulletEnabled val="1"/>
        </dgm:presLayoutVars>
      </dgm:prSet>
      <dgm:spPr/>
      <dgm:t>
        <a:bodyPr/>
        <a:lstStyle/>
        <a:p>
          <a:endParaRPr lang="en-GB"/>
        </a:p>
      </dgm:t>
    </dgm:pt>
    <dgm:pt modelId="{6FEAE1FA-AE9E-420F-91F0-D7BAD98BFDF8}" type="pres">
      <dgm:prSet presAssocID="{94EDBAFE-FFE7-49EA-B36C-25570AEEA635}" presName="Name13" presStyleLbl="parChTrans1D2" presStyleIdx="2" presStyleCnt="8"/>
      <dgm:spPr/>
      <dgm:t>
        <a:bodyPr/>
        <a:lstStyle/>
        <a:p>
          <a:endParaRPr lang="en-GB"/>
        </a:p>
      </dgm:t>
    </dgm:pt>
    <dgm:pt modelId="{DF485EB7-ADBE-464F-9EC0-C4FDF2C1CE45}" type="pres">
      <dgm:prSet presAssocID="{B16CBFFD-0A82-469F-80D5-183745281063}" presName="childText" presStyleLbl="bgAcc1" presStyleIdx="2" presStyleCnt="8" custScaleX="241754" custScaleY="203207">
        <dgm:presLayoutVars>
          <dgm:bulletEnabled val="1"/>
        </dgm:presLayoutVars>
      </dgm:prSet>
      <dgm:spPr/>
      <dgm:t>
        <a:bodyPr/>
        <a:lstStyle/>
        <a:p>
          <a:endParaRPr lang="en-GB"/>
        </a:p>
      </dgm:t>
    </dgm:pt>
    <dgm:pt modelId="{29DA22CE-EF0C-435B-A99B-2630C8F189B5}" type="pres">
      <dgm:prSet presAssocID="{724B616D-FAA4-41E3-AD08-81732A230A78}" presName="root" presStyleCnt="0"/>
      <dgm:spPr/>
    </dgm:pt>
    <dgm:pt modelId="{C63FCE4A-8A2A-4844-9F9C-E82EAF2A11EA}" type="pres">
      <dgm:prSet presAssocID="{724B616D-FAA4-41E3-AD08-81732A230A78}" presName="rootComposite" presStyleCnt="0"/>
      <dgm:spPr/>
    </dgm:pt>
    <dgm:pt modelId="{7EB09AC0-9CBD-4DEE-9C2F-9BC602176332}" type="pres">
      <dgm:prSet presAssocID="{724B616D-FAA4-41E3-AD08-81732A230A78}" presName="rootText" presStyleLbl="node1" presStyleIdx="1" presStyleCnt="3" custScaleX="207651"/>
      <dgm:spPr/>
      <dgm:t>
        <a:bodyPr/>
        <a:lstStyle/>
        <a:p>
          <a:endParaRPr lang="en-GB"/>
        </a:p>
      </dgm:t>
    </dgm:pt>
    <dgm:pt modelId="{7165AFFA-14A0-414E-956C-276F2C426BCD}" type="pres">
      <dgm:prSet presAssocID="{724B616D-FAA4-41E3-AD08-81732A230A78}" presName="rootConnector" presStyleLbl="node1" presStyleIdx="1" presStyleCnt="3"/>
      <dgm:spPr/>
      <dgm:t>
        <a:bodyPr/>
        <a:lstStyle/>
        <a:p>
          <a:endParaRPr lang="en-GB"/>
        </a:p>
      </dgm:t>
    </dgm:pt>
    <dgm:pt modelId="{1324DA65-BC32-4581-854B-1895CDC5FC86}" type="pres">
      <dgm:prSet presAssocID="{724B616D-FAA4-41E3-AD08-81732A230A78}" presName="childShape" presStyleCnt="0"/>
      <dgm:spPr/>
    </dgm:pt>
    <dgm:pt modelId="{A5AA68B6-2784-4A6D-AAFA-4E5C638CFEEB}" type="pres">
      <dgm:prSet presAssocID="{2127E11A-DBF3-4754-8F07-403FC3AA3F3E}" presName="Name13" presStyleLbl="parChTrans1D2" presStyleIdx="3" presStyleCnt="8"/>
      <dgm:spPr/>
      <dgm:t>
        <a:bodyPr/>
        <a:lstStyle/>
        <a:p>
          <a:endParaRPr lang="en-GB"/>
        </a:p>
      </dgm:t>
    </dgm:pt>
    <dgm:pt modelId="{92A76FD5-EE66-4F5B-B124-6E5416BBAF9D}" type="pres">
      <dgm:prSet presAssocID="{69A1A375-BFE8-4E9A-9EB2-3FD3926536CF}" presName="childText" presStyleLbl="bgAcc1" presStyleIdx="3" presStyleCnt="8" custScaleX="241754" custScaleY="203207">
        <dgm:presLayoutVars>
          <dgm:bulletEnabled val="1"/>
        </dgm:presLayoutVars>
      </dgm:prSet>
      <dgm:spPr/>
      <dgm:t>
        <a:bodyPr/>
        <a:lstStyle/>
        <a:p>
          <a:endParaRPr lang="en-GB"/>
        </a:p>
      </dgm:t>
    </dgm:pt>
    <dgm:pt modelId="{AD420CBE-35AC-49DC-90EE-F41224D8C72A}" type="pres">
      <dgm:prSet presAssocID="{7A6B3C4F-6506-4248-95C1-2CB49D1C3B24}" presName="Name13" presStyleLbl="parChTrans1D2" presStyleIdx="4" presStyleCnt="8"/>
      <dgm:spPr/>
      <dgm:t>
        <a:bodyPr/>
        <a:lstStyle/>
        <a:p>
          <a:endParaRPr lang="en-GB"/>
        </a:p>
      </dgm:t>
    </dgm:pt>
    <dgm:pt modelId="{3B661B3D-778C-49A6-864E-A34ED8CD4133}" type="pres">
      <dgm:prSet presAssocID="{5803DA54-AD97-4FA1-828B-76005A7278E3}" presName="childText" presStyleLbl="bgAcc1" presStyleIdx="4" presStyleCnt="8" custScaleX="241754" custScaleY="203207">
        <dgm:presLayoutVars>
          <dgm:bulletEnabled val="1"/>
        </dgm:presLayoutVars>
      </dgm:prSet>
      <dgm:spPr/>
      <dgm:t>
        <a:bodyPr/>
        <a:lstStyle/>
        <a:p>
          <a:endParaRPr lang="en-GB"/>
        </a:p>
      </dgm:t>
    </dgm:pt>
    <dgm:pt modelId="{0BBDA8B0-5716-4B47-8AFA-60D43ADB66A3}" type="pres">
      <dgm:prSet presAssocID="{8E5EAD4F-83C8-49B2-8E36-FD35800464C3}" presName="root" presStyleCnt="0"/>
      <dgm:spPr/>
    </dgm:pt>
    <dgm:pt modelId="{E7D2AF8A-71F0-4BFA-85DE-954544A00CF5}" type="pres">
      <dgm:prSet presAssocID="{8E5EAD4F-83C8-49B2-8E36-FD35800464C3}" presName="rootComposite" presStyleCnt="0"/>
      <dgm:spPr/>
    </dgm:pt>
    <dgm:pt modelId="{19E98FC5-A3EC-4FD1-8A6B-D99A00D53EF0}" type="pres">
      <dgm:prSet presAssocID="{8E5EAD4F-83C8-49B2-8E36-FD35800464C3}" presName="rootText" presStyleLbl="node1" presStyleIdx="2" presStyleCnt="3" custScaleX="186078"/>
      <dgm:spPr/>
      <dgm:t>
        <a:bodyPr/>
        <a:lstStyle/>
        <a:p>
          <a:endParaRPr lang="en-GB"/>
        </a:p>
      </dgm:t>
    </dgm:pt>
    <dgm:pt modelId="{3EC671DA-A80E-4A13-9375-669CD9CD5BC4}" type="pres">
      <dgm:prSet presAssocID="{8E5EAD4F-83C8-49B2-8E36-FD35800464C3}" presName="rootConnector" presStyleLbl="node1" presStyleIdx="2" presStyleCnt="3"/>
      <dgm:spPr/>
      <dgm:t>
        <a:bodyPr/>
        <a:lstStyle/>
        <a:p>
          <a:endParaRPr lang="en-GB"/>
        </a:p>
      </dgm:t>
    </dgm:pt>
    <dgm:pt modelId="{9320AFDD-F24A-4CF7-9677-F566CB275E64}" type="pres">
      <dgm:prSet presAssocID="{8E5EAD4F-83C8-49B2-8E36-FD35800464C3}" presName="childShape" presStyleCnt="0"/>
      <dgm:spPr/>
    </dgm:pt>
    <dgm:pt modelId="{7EA00613-C5E1-424A-BCC7-0C3B2F17FDE2}" type="pres">
      <dgm:prSet presAssocID="{E5992BCA-8911-4619-B945-9BC1C43FBF63}" presName="Name13" presStyleLbl="parChTrans1D2" presStyleIdx="5" presStyleCnt="8"/>
      <dgm:spPr/>
      <dgm:t>
        <a:bodyPr/>
        <a:lstStyle/>
        <a:p>
          <a:endParaRPr lang="en-GB"/>
        </a:p>
      </dgm:t>
    </dgm:pt>
    <dgm:pt modelId="{4C0063E9-4309-409C-8373-B137ABD2CE53}" type="pres">
      <dgm:prSet presAssocID="{D1E51EF0-1CC6-4C53-BBD8-C3F1636951B7}" presName="childText" presStyleLbl="bgAcc1" presStyleIdx="5" presStyleCnt="8" custScaleX="241754" custScaleY="203207">
        <dgm:presLayoutVars>
          <dgm:bulletEnabled val="1"/>
        </dgm:presLayoutVars>
      </dgm:prSet>
      <dgm:spPr/>
      <dgm:t>
        <a:bodyPr/>
        <a:lstStyle/>
        <a:p>
          <a:endParaRPr lang="en-GB"/>
        </a:p>
      </dgm:t>
    </dgm:pt>
    <dgm:pt modelId="{CBC594F8-FFC1-4CC1-8EEE-31AE93720DA6}" type="pres">
      <dgm:prSet presAssocID="{CACA0865-2606-47AF-9D25-61085B0DAB95}" presName="Name13" presStyleLbl="parChTrans1D2" presStyleIdx="6" presStyleCnt="8"/>
      <dgm:spPr/>
      <dgm:t>
        <a:bodyPr/>
        <a:lstStyle/>
        <a:p>
          <a:endParaRPr lang="en-GB"/>
        </a:p>
      </dgm:t>
    </dgm:pt>
    <dgm:pt modelId="{B71C878B-F486-4BED-941F-C82F7A425BD6}" type="pres">
      <dgm:prSet presAssocID="{D690FD3A-FAAB-4FF3-A94B-3D6D0D3200DE}" presName="childText" presStyleLbl="bgAcc1" presStyleIdx="6" presStyleCnt="8" custScaleX="241754" custScaleY="203207">
        <dgm:presLayoutVars>
          <dgm:bulletEnabled val="1"/>
        </dgm:presLayoutVars>
      </dgm:prSet>
      <dgm:spPr/>
      <dgm:t>
        <a:bodyPr/>
        <a:lstStyle/>
        <a:p>
          <a:endParaRPr lang="en-GB"/>
        </a:p>
      </dgm:t>
    </dgm:pt>
    <dgm:pt modelId="{8EE33FB8-5193-4357-A0A7-7640F5792AA6}" type="pres">
      <dgm:prSet presAssocID="{D972D304-74C1-43D4-B66B-2DA683B2BA07}" presName="Name13" presStyleLbl="parChTrans1D2" presStyleIdx="7" presStyleCnt="8"/>
      <dgm:spPr/>
      <dgm:t>
        <a:bodyPr/>
        <a:lstStyle/>
        <a:p>
          <a:endParaRPr lang="en-GB"/>
        </a:p>
      </dgm:t>
    </dgm:pt>
    <dgm:pt modelId="{94A16D36-AF41-4826-B577-96F0A5C61805}" type="pres">
      <dgm:prSet presAssocID="{493B8BD4-43C4-427C-A193-EF8A12CEF052}" presName="childText" presStyleLbl="bgAcc1" presStyleIdx="7" presStyleCnt="8" custScaleX="241754" custScaleY="203207">
        <dgm:presLayoutVars>
          <dgm:bulletEnabled val="1"/>
        </dgm:presLayoutVars>
      </dgm:prSet>
      <dgm:spPr/>
      <dgm:t>
        <a:bodyPr/>
        <a:lstStyle/>
        <a:p>
          <a:endParaRPr lang="en-GB"/>
        </a:p>
      </dgm:t>
    </dgm:pt>
  </dgm:ptLst>
  <dgm:cxnLst>
    <dgm:cxn modelId="{14A4FA67-2705-45B5-8297-4CD3ED531DA5}" srcId="{5803DA54-AD97-4FA1-828B-76005A7278E3}" destId="{EFD67B65-0BFB-43A9-B671-002FA75DE57D}" srcOrd="0" destOrd="0" parTransId="{3F0638EF-E78D-4F52-806A-4859A919A7E7}" sibTransId="{4EEFECE9-3F15-4FAE-BD94-787CC618E52A}"/>
    <dgm:cxn modelId="{10EBCA66-A21A-46A5-987E-DAE30084A81A}" type="presOf" srcId="{531A2ABD-7BEC-4565-BA69-8639022C244E}" destId="{92A76FD5-EE66-4F5B-B124-6E5416BBAF9D}" srcOrd="0" destOrd="1" presId="urn:microsoft.com/office/officeart/2005/8/layout/hierarchy3"/>
    <dgm:cxn modelId="{1F548735-5A3C-4E46-AF62-F5BD0CAF70D8}" srcId="{EFE0D140-7482-44A9-B2D5-D853785EA72E}" destId="{724B616D-FAA4-41E3-AD08-81732A230A78}" srcOrd="1" destOrd="0" parTransId="{8B2ED6D0-5E61-4012-BB3E-A943329DC5AF}" sibTransId="{D63CB3D7-0ABF-4A5C-9FAD-5F959B994812}"/>
    <dgm:cxn modelId="{56AC0511-6661-45D2-8378-F6A12D49CC81}" type="presOf" srcId="{5803DA54-AD97-4FA1-828B-76005A7278E3}" destId="{3B661B3D-778C-49A6-864E-A34ED8CD4133}" srcOrd="0" destOrd="0" presId="urn:microsoft.com/office/officeart/2005/8/layout/hierarchy3"/>
    <dgm:cxn modelId="{C1C8789B-6692-45F3-894B-F071324C7E74}" srcId="{724B616D-FAA4-41E3-AD08-81732A230A78}" destId="{69A1A375-BFE8-4E9A-9EB2-3FD3926536CF}" srcOrd="0" destOrd="0" parTransId="{2127E11A-DBF3-4754-8F07-403FC3AA3F3E}" sibTransId="{7FDDD291-114C-41D2-A560-3E13D0C7A432}"/>
    <dgm:cxn modelId="{2CC1F508-A864-49F9-90AD-9717F1A063E1}" type="presOf" srcId="{493B8BD4-43C4-427C-A193-EF8A12CEF052}" destId="{94A16D36-AF41-4826-B577-96F0A5C61805}" srcOrd="0" destOrd="0" presId="urn:microsoft.com/office/officeart/2005/8/layout/hierarchy3"/>
    <dgm:cxn modelId="{33F05DDB-EA86-4C68-9B67-053AEC1FE643}" type="presOf" srcId="{5CDE8AC8-C8ED-4DAF-886D-B38B1C36FA0D}" destId="{69F58F33-C04A-4991-A803-27C11EDB0A47}" srcOrd="0" destOrd="0" presId="urn:microsoft.com/office/officeart/2005/8/layout/hierarchy3"/>
    <dgm:cxn modelId="{3C1A3283-B164-427C-A06B-01A62F44FCC4}" type="presOf" srcId="{CACA0865-2606-47AF-9D25-61085B0DAB95}" destId="{CBC594F8-FFC1-4CC1-8EEE-31AE93720DA6}" srcOrd="0" destOrd="0" presId="urn:microsoft.com/office/officeart/2005/8/layout/hierarchy3"/>
    <dgm:cxn modelId="{3AA3FC7E-4CAA-4E54-B01E-F5FB04421945}" type="presOf" srcId="{E5992BCA-8911-4619-B945-9BC1C43FBF63}" destId="{7EA00613-C5E1-424A-BCC7-0C3B2F17FDE2}" srcOrd="0" destOrd="0" presId="urn:microsoft.com/office/officeart/2005/8/layout/hierarchy3"/>
    <dgm:cxn modelId="{457430AB-D3DB-4DCC-BD67-E7F39E6815A8}" type="presOf" srcId="{69A1A375-BFE8-4E9A-9EB2-3FD3926536CF}" destId="{92A76FD5-EE66-4F5B-B124-6E5416BBAF9D}" srcOrd="0" destOrd="0" presId="urn:microsoft.com/office/officeart/2005/8/layout/hierarchy3"/>
    <dgm:cxn modelId="{20B2CD07-77BB-4BCE-A942-F4A8F17249C6}" type="presOf" srcId="{8AF01B71-1448-4CD7-B23C-F21C2CD9F317}" destId="{2A2A51B1-416F-42A3-AF11-EC0FA45CFC00}" srcOrd="0" destOrd="0" presId="urn:microsoft.com/office/officeart/2005/8/layout/hierarchy3"/>
    <dgm:cxn modelId="{EE04EE69-C28B-43A1-979E-75B9EA7E540E}" srcId="{724B616D-FAA4-41E3-AD08-81732A230A78}" destId="{5803DA54-AD97-4FA1-828B-76005A7278E3}" srcOrd="1" destOrd="0" parTransId="{7A6B3C4F-6506-4248-95C1-2CB49D1C3B24}" sibTransId="{540D6682-EFDA-4E4F-8320-4AD83E9052A7}"/>
    <dgm:cxn modelId="{5F480809-980E-4455-8CEC-C1EB497A12C1}" type="presOf" srcId="{94EDBAFE-FFE7-49EA-B36C-25570AEEA635}" destId="{6FEAE1FA-AE9E-420F-91F0-D7BAD98BFDF8}" srcOrd="0" destOrd="0" presId="urn:microsoft.com/office/officeart/2005/8/layout/hierarchy3"/>
    <dgm:cxn modelId="{EF2A0FB9-B3C7-49F5-BF4F-BBFE72617DF1}" srcId="{EFE0D140-7482-44A9-B2D5-D853785EA72E}" destId="{8E5EAD4F-83C8-49B2-8E36-FD35800464C3}" srcOrd="2" destOrd="0" parTransId="{C3F52386-5610-4CEE-85D8-E43FF6FEC14F}" sibTransId="{E73670B5-9CDF-4972-8C0F-CF133DC48799}"/>
    <dgm:cxn modelId="{4170421C-7C08-4F2F-8C42-F23ABE2CE0AB}" type="presOf" srcId="{EFE0D140-7482-44A9-B2D5-D853785EA72E}" destId="{82E61AF6-2A2D-4F91-A9D3-9E9A55583E81}" srcOrd="0" destOrd="0" presId="urn:microsoft.com/office/officeart/2005/8/layout/hierarchy3"/>
    <dgm:cxn modelId="{999CD4A1-D132-4579-BBCA-87C367FCE553}" type="presOf" srcId="{724B616D-FAA4-41E3-AD08-81732A230A78}" destId="{7EB09AC0-9CBD-4DEE-9C2F-9BC602176332}" srcOrd="0" destOrd="0" presId="urn:microsoft.com/office/officeart/2005/8/layout/hierarchy3"/>
    <dgm:cxn modelId="{606157B7-E9C5-47F2-B235-FB696BFE3398}" srcId="{6770A9A3-5E2B-4FC6-8608-C0175B7FDE05}" destId="{5CDE8AC8-C8ED-4DAF-886D-B38B1C36FA0D}" srcOrd="1" destOrd="0" parTransId="{6FAF485F-CEC5-4E49-8A76-3D67A8029D14}" sibTransId="{2A28B0C9-CFED-476F-9466-3542C641942C}"/>
    <dgm:cxn modelId="{AC4726FC-26AC-40B3-943D-336C6FD5A837}" srcId="{6770A9A3-5E2B-4FC6-8608-C0175B7FDE05}" destId="{B16CBFFD-0A82-469F-80D5-183745281063}" srcOrd="2" destOrd="0" parTransId="{94EDBAFE-FFE7-49EA-B36C-25570AEEA635}" sibTransId="{77831917-2E40-4024-98F2-4381B944D0B5}"/>
    <dgm:cxn modelId="{0BC13F33-3AB1-486C-B2E1-2D960E998B7B}" type="presOf" srcId="{2127E11A-DBF3-4754-8F07-403FC3AA3F3E}" destId="{A5AA68B6-2784-4A6D-AAFA-4E5C638CFEEB}" srcOrd="0" destOrd="0" presId="urn:microsoft.com/office/officeart/2005/8/layout/hierarchy3"/>
    <dgm:cxn modelId="{F50185DF-FC56-49E1-9092-B0B7AB2AB4F5}" srcId="{8E5EAD4F-83C8-49B2-8E36-FD35800464C3}" destId="{493B8BD4-43C4-427C-A193-EF8A12CEF052}" srcOrd="2" destOrd="0" parTransId="{D972D304-74C1-43D4-B66B-2DA683B2BA07}" sibTransId="{3D135BA1-7535-4660-AE88-7BB6B54FB07C}"/>
    <dgm:cxn modelId="{93D9116C-83A4-44A0-AE23-B353B9D882E7}" type="presOf" srcId="{B16CBFFD-0A82-469F-80D5-183745281063}" destId="{DF485EB7-ADBE-464F-9EC0-C4FDF2C1CE45}" srcOrd="0" destOrd="0" presId="urn:microsoft.com/office/officeart/2005/8/layout/hierarchy3"/>
    <dgm:cxn modelId="{99002F85-EF58-4BB2-A70C-9F12354E3019}" type="presOf" srcId="{EFD67B65-0BFB-43A9-B671-002FA75DE57D}" destId="{3B661B3D-778C-49A6-864E-A34ED8CD4133}" srcOrd="0" destOrd="1" presId="urn:microsoft.com/office/officeart/2005/8/layout/hierarchy3"/>
    <dgm:cxn modelId="{372F7519-081E-4D30-8F08-D8BF606CCF75}" srcId="{EFE0D140-7482-44A9-B2D5-D853785EA72E}" destId="{6770A9A3-5E2B-4FC6-8608-C0175B7FDE05}" srcOrd="0" destOrd="0" parTransId="{080C5CA1-AE53-4E21-9899-CB706C2C2A80}" sibTransId="{51821017-C5D7-4EFB-BC15-DBA7CE6591EF}"/>
    <dgm:cxn modelId="{2B6434D2-3C4D-4889-98D2-8CCBE0297CB2}" type="presOf" srcId="{7A6B3C4F-6506-4248-95C1-2CB49D1C3B24}" destId="{AD420CBE-35AC-49DC-90EE-F41224D8C72A}" srcOrd="0" destOrd="0" presId="urn:microsoft.com/office/officeart/2005/8/layout/hierarchy3"/>
    <dgm:cxn modelId="{95F3B1C4-EC50-409C-9852-682980DD0725}" type="presOf" srcId="{6770A9A3-5E2B-4FC6-8608-C0175B7FDE05}" destId="{3A004CA0-BCDD-4DDA-AD3B-8DFFA9AA6EF0}" srcOrd="1" destOrd="0" presId="urn:microsoft.com/office/officeart/2005/8/layout/hierarchy3"/>
    <dgm:cxn modelId="{D7D030FB-0A61-4A50-99B9-63EDF99EED1E}" type="presOf" srcId="{D972D304-74C1-43D4-B66B-2DA683B2BA07}" destId="{8EE33FB8-5193-4357-A0A7-7640F5792AA6}" srcOrd="0" destOrd="0" presId="urn:microsoft.com/office/officeart/2005/8/layout/hierarchy3"/>
    <dgm:cxn modelId="{D74F6B60-0FA1-48DB-BAA0-A69718CBDB12}" srcId="{8E5EAD4F-83C8-49B2-8E36-FD35800464C3}" destId="{D1E51EF0-1CC6-4C53-BBD8-C3F1636951B7}" srcOrd="0" destOrd="0" parTransId="{E5992BCA-8911-4619-B945-9BC1C43FBF63}" sibTransId="{D8021382-8BB3-41A6-A77A-20E5A32E1E64}"/>
    <dgm:cxn modelId="{69E3940C-80F4-413E-8AEC-AFA51321C714}" type="presOf" srcId="{BD5EC330-40C5-497E-A471-3360F84DA3AA}" destId="{D58AF0B6-A39D-406F-A880-28480B1CFD8D}" srcOrd="0" destOrd="0" presId="urn:microsoft.com/office/officeart/2005/8/layout/hierarchy3"/>
    <dgm:cxn modelId="{21E45A6D-2E08-4CF5-A6C4-1E26A72CF867}" type="presOf" srcId="{6770A9A3-5E2B-4FC6-8608-C0175B7FDE05}" destId="{65F31070-2440-4B59-9FFE-38657AEC0A54}" srcOrd="0" destOrd="0" presId="urn:microsoft.com/office/officeart/2005/8/layout/hierarchy3"/>
    <dgm:cxn modelId="{F5297B5C-3542-4027-806D-C78AA375CF47}" type="presOf" srcId="{6FAF485F-CEC5-4E49-8A76-3D67A8029D14}" destId="{8B553294-52AE-4EE1-AC69-6B5B9A885958}" srcOrd="0" destOrd="0" presId="urn:microsoft.com/office/officeart/2005/8/layout/hierarchy3"/>
    <dgm:cxn modelId="{F0254860-D8CA-4287-B158-7F2D47817B29}" srcId="{8E5EAD4F-83C8-49B2-8E36-FD35800464C3}" destId="{D690FD3A-FAAB-4FF3-A94B-3D6D0D3200DE}" srcOrd="1" destOrd="0" parTransId="{CACA0865-2606-47AF-9D25-61085B0DAB95}" sibTransId="{A7612D62-CABC-4733-97E5-653AE99E5647}"/>
    <dgm:cxn modelId="{D2E9192F-0D21-4BDC-8337-8C3AA64378FC}" type="presOf" srcId="{8E5EAD4F-83C8-49B2-8E36-FD35800464C3}" destId="{3EC671DA-A80E-4A13-9375-669CD9CD5BC4}" srcOrd="1" destOrd="0" presId="urn:microsoft.com/office/officeart/2005/8/layout/hierarchy3"/>
    <dgm:cxn modelId="{4C52BBFA-C87B-4868-9819-655153143B26}" type="presOf" srcId="{D690FD3A-FAAB-4FF3-A94B-3D6D0D3200DE}" destId="{B71C878B-F486-4BED-941F-C82F7A425BD6}" srcOrd="0" destOrd="0" presId="urn:microsoft.com/office/officeart/2005/8/layout/hierarchy3"/>
    <dgm:cxn modelId="{E35E1D2F-C0D9-4266-A22D-F4C0E1D6F045}" type="presOf" srcId="{D1E51EF0-1CC6-4C53-BBD8-C3F1636951B7}" destId="{4C0063E9-4309-409C-8373-B137ABD2CE53}" srcOrd="0" destOrd="0" presId="urn:microsoft.com/office/officeart/2005/8/layout/hierarchy3"/>
    <dgm:cxn modelId="{9137D133-92FD-4D33-8095-6A2082B2C563}" srcId="{6770A9A3-5E2B-4FC6-8608-C0175B7FDE05}" destId="{8AF01B71-1448-4CD7-B23C-F21C2CD9F317}" srcOrd="0" destOrd="0" parTransId="{BD5EC330-40C5-497E-A471-3360F84DA3AA}" sibTransId="{2CE55243-3B80-4574-A057-9DDABBF76BCD}"/>
    <dgm:cxn modelId="{2A131AEB-0DC1-497F-B216-F18FC33F9FBD}" type="presOf" srcId="{724B616D-FAA4-41E3-AD08-81732A230A78}" destId="{7165AFFA-14A0-414E-956C-276F2C426BCD}" srcOrd="1" destOrd="0" presId="urn:microsoft.com/office/officeart/2005/8/layout/hierarchy3"/>
    <dgm:cxn modelId="{A6C0FC9D-3FDA-4D8D-AE4E-068EB7B87136}" srcId="{69A1A375-BFE8-4E9A-9EB2-3FD3926536CF}" destId="{531A2ABD-7BEC-4565-BA69-8639022C244E}" srcOrd="0" destOrd="0" parTransId="{ED8D062B-7C9F-43D1-9AB2-9BF4C8C4E65D}" sibTransId="{A28F10B2-E25F-48FC-8341-CE1A475CFB68}"/>
    <dgm:cxn modelId="{D90C350D-9009-4E41-99D5-A3FBA62004A5}" type="presOf" srcId="{8E5EAD4F-83C8-49B2-8E36-FD35800464C3}" destId="{19E98FC5-A3EC-4FD1-8A6B-D99A00D53EF0}" srcOrd="0" destOrd="0" presId="urn:microsoft.com/office/officeart/2005/8/layout/hierarchy3"/>
    <dgm:cxn modelId="{F2D92A32-03C6-49C6-AF7D-025528BA72FA}" type="presParOf" srcId="{82E61AF6-2A2D-4F91-A9D3-9E9A55583E81}" destId="{60147634-A015-4AD5-8227-7665E2230B0E}" srcOrd="0" destOrd="0" presId="urn:microsoft.com/office/officeart/2005/8/layout/hierarchy3"/>
    <dgm:cxn modelId="{22E985F4-4EF5-46D8-989F-CA8A3C77C64E}" type="presParOf" srcId="{60147634-A015-4AD5-8227-7665E2230B0E}" destId="{6F2300B7-A074-4237-BA59-E1FC5F2BCBB3}" srcOrd="0" destOrd="0" presId="urn:microsoft.com/office/officeart/2005/8/layout/hierarchy3"/>
    <dgm:cxn modelId="{52A0359E-7EC6-48EF-9B6E-38D908738E15}" type="presParOf" srcId="{6F2300B7-A074-4237-BA59-E1FC5F2BCBB3}" destId="{65F31070-2440-4B59-9FFE-38657AEC0A54}" srcOrd="0" destOrd="0" presId="urn:microsoft.com/office/officeart/2005/8/layout/hierarchy3"/>
    <dgm:cxn modelId="{EA6BB1C6-CF8E-4751-8E26-1CBA6F72D6DC}" type="presParOf" srcId="{6F2300B7-A074-4237-BA59-E1FC5F2BCBB3}" destId="{3A004CA0-BCDD-4DDA-AD3B-8DFFA9AA6EF0}" srcOrd="1" destOrd="0" presId="urn:microsoft.com/office/officeart/2005/8/layout/hierarchy3"/>
    <dgm:cxn modelId="{90F4FAC6-0500-4E89-AAFE-ABC4459EC230}" type="presParOf" srcId="{60147634-A015-4AD5-8227-7665E2230B0E}" destId="{BDD56F5B-2838-4A88-8876-36824931A9B9}" srcOrd="1" destOrd="0" presId="urn:microsoft.com/office/officeart/2005/8/layout/hierarchy3"/>
    <dgm:cxn modelId="{C021D805-C021-41EA-9FEC-75ECA3A386A0}" type="presParOf" srcId="{BDD56F5B-2838-4A88-8876-36824931A9B9}" destId="{D58AF0B6-A39D-406F-A880-28480B1CFD8D}" srcOrd="0" destOrd="0" presId="urn:microsoft.com/office/officeart/2005/8/layout/hierarchy3"/>
    <dgm:cxn modelId="{2916C313-A859-43AD-BC39-768F14311049}" type="presParOf" srcId="{BDD56F5B-2838-4A88-8876-36824931A9B9}" destId="{2A2A51B1-416F-42A3-AF11-EC0FA45CFC00}" srcOrd="1" destOrd="0" presId="urn:microsoft.com/office/officeart/2005/8/layout/hierarchy3"/>
    <dgm:cxn modelId="{60D3792C-8F51-483D-B015-9E2662B251CF}" type="presParOf" srcId="{BDD56F5B-2838-4A88-8876-36824931A9B9}" destId="{8B553294-52AE-4EE1-AC69-6B5B9A885958}" srcOrd="2" destOrd="0" presId="urn:microsoft.com/office/officeart/2005/8/layout/hierarchy3"/>
    <dgm:cxn modelId="{1886583D-65D0-47D9-8B3A-5C6EEF1F7ACE}" type="presParOf" srcId="{BDD56F5B-2838-4A88-8876-36824931A9B9}" destId="{69F58F33-C04A-4991-A803-27C11EDB0A47}" srcOrd="3" destOrd="0" presId="urn:microsoft.com/office/officeart/2005/8/layout/hierarchy3"/>
    <dgm:cxn modelId="{39D23BFC-EBF0-41EF-B367-C34F05ED562A}" type="presParOf" srcId="{BDD56F5B-2838-4A88-8876-36824931A9B9}" destId="{6FEAE1FA-AE9E-420F-91F0-D7BAD98BFDF8}" srcOrd="4" destOrd="0" presId="urn:microsoft.com/office/officeart/2005/8/layout/hierarchy3"/>
    <dgm:cxn modelId="{EDB8027B-BA7A-401F-9CD4-DAAF85368FAF}" type="presParOf" srcId="{BDD56F5B-2838-4A88-8876-36824931A9B9}" destId="{DF485EB7-ADBE-464F-9EC0-C4FDF2C1CE45}" srcOrd="5" destOrd="0" presId="urn:microsoft.com/office/officeart/2005/8/layout/hierarchy3"/>
    <dgm:cxn modelId="{DB2A19B3-19D0-44A7-B52F-A29EA6AD3382}" type="presParOf" srcId="{82E61AF6-2A2D-4F91-A9D3-9E9A55583E81}" destId="{29DA22CE-EF0C-435B-A99B-2630C8F189B5}" srcOrd="1" destOrd="0" presId="urn:microsoft.com/office/officeart/2005/8/layout/hierarchy3"/>
    <dgm:cxn modelId="{3B1719A9-EA0F-442F-A7ED-073F4D65C38F}" type="presParOf" srcId="{29DA22CE-EF0C-435B-A99B-2630C8F189B5}" destId="{C63FCE4A-8A2A-4844-9F9C-E82EAF2A11EA}" srcOrd="0" destOrd="0" presId="urn:microsoft.com/office/officeart/2005/8/layout/hierarchy3"/>
    <dgm:cxn modelId="{37B9A552-E0EA-4C3D-92CE-7686F0F8757E}" type="presParOf" srcId="{C63FCE4A-8A2A-4844-9F9C-E82EAF2A11EA}" destId="{7EB09AC0-9CBD-4DEE-9C2F-9BC602176332}" srcOrd="0" destOrd="0" presId="urn:microsoft.com/office/officeart/2005/8/layout/hierarchy3"/>
    <dgm:cxn modelId="{5DE86A78-9412-4415-90DE-D72878D59FAA}" type="presParOf" srcId="{C63FCE4A-8A2A-4844-9F9C-E82EAF2A11EA}" destId="{7165AFFA-14A0-414E-956C-276F2C426BCD}" srcOrd="1" destOrd="0" presId="urn:microsoft.com/office/officeart/2005/8/layout/hierarchy3"/>
    <dgm:cxn modelId="{4ACEB124-CC0E-43D5-BB09-479AEDF2ADB1}" type="presParOf" srcId="{29DA22CE-EF0C-435B-A99B-2630C8F189B5}" destId="{1324DA65-BC32-4581-854B-1895CDC5FC86}" srcOrd="1" destOrd="0" presId="urn:microsoft.com/office/officeart/2005/8/layout/hierarchy3"/>
    <dgm:cxn modelId="{70770F54-B663-43FD-ADF5-7E26BE7C6AC2}" type="presParOf" srcId="{1324DA65-BC32-4581-854B-1895CDC5FC86}" destId="{A5AA68B6-2784-4A6D-AAFA-4E5C638CFEEB}" srcOrd="0" destOrd="0" presId="urn:microsoft.com/office/officeart/2005/8/layout/hierarchy3"/>
    <dgm:cxn modelId="{BA33235B-65B2-45A7-B7FA-7829F3025905}" type="presParOf" srcId="{1324DA65-BC32-4581-854B-1895CDC5FC86}" destId="{92A76FD5-EE66-4F5B-B124-6E5416BBAF9D}" srcOrd="1" destOrd="0" presId="urn:microsoft.com/office/officeart/2005/8/layout/hierarchy3"/>
    <dgm:cxn modelId="{049AB759-6424-40BF-86BE-95B38945DBAF}" type="presParOf" srcId="{1324DA65-BC32-4581-854B-1895CDC5FC86}" destId="{AD420CBE-35AC-49DC-90EE-F41224D8C72A}" srcOrd="2" destOrd="0" presId="urn:microsoft.com/office/officeart/2005/8/layout/hierarchy3"/>
    <dgm:cxn modelId="{2DC7B21F-FA9D-4BD8-B05E-721AFA69C3B6}" type="presParOf" srcId="{1324DA65-BC32-4581-854B-1895CDC5FC86}" destId="{3B661B3D-778C-49A6-864E-A34ED8CD4133}" srcOrd="3" destOrd="0" presId="urn:microsoft.com/office/officeart/2005/8/layout/hierarchy3"/>
    <dgm:cxn modelId="{BD967CBE-FAED-4471-9415-9DD964BE872C}" type="presParOf" srcId="{82E61AF6-2A2D-4F91-A9D3-9E9A55583E81}" destId="{0BBDA8B0-5716-4B47-8AFA-60D43ADB66A3}" srcOrd="2" destOrd="0" presId="urn:microsoft.com/office/officeart/2005/8/layout/hierarchy3"/>
    <dgm:cxn modelId="{44147450-0512-4EEB-B473-F726C8D1DA9D}" type="presParOf" srcId="{0BBDA8B0-5716-4B47-8AFA-60D43ADB66A3}" destId="{E7D2AF8A-71F0-4BFA-85DE-954544A00CF5}" srcOrd="0" destOrd="0" presId="urn:microsoft.com/office/officeart/2005/8/layout/hierarchy3"/>
    <dgm:cxn modelId="{3EA1DDA0-EFFA-42AD-92A7-D99627938B64}" type="presParOf" srcId="{E7D2AF8A-71F0-4BFA-85DE-954544A00CF5}" destId="{19E98FC5-A3EC-4FD1-8A6B-D99A00D53EF0}" srcOrd="0" destOrd="0" presId="urn:microsoft.com/office/officeart/2005/8/layout/hierarchy3"/>
    <dgm:cxn modelId="{5F2B1411-52ED-4826-97AE-AB9A3533968E}" type="presParOf" srcId="{E7D2AF8A-71F0-4BFA-85DE-954544A00CF5}" destId="{3EC671DA-A80E-4A13-9375-669CD9CD5BC4}" srcOrd="1" destOrd="0" presId="urn:microsoft.com/office/officeart/2005/8/layout/hierarchy3"/>
    <dgm:cxn modelId="{1B3AFD03-FAB0-43E0-857D-E5977CC3D966}" type="presParOf" srcId="{0BBDA8B0-5716-4B47-8AFA-60D43ADB66A3}" destId="{9320AFDD-F24A-4CF7-9677-F566CB275E64}" srcOrd="1" destOrd="0" presId="urn:microsoft.com/office/officeart/2005/8/layout/hierarchy3"/>
    <dgm:cxn modelId="{7640E99E-4401-44DD-971F-B883188EC2C7}" type="presParOf" srcId="{9320AFDD-F24A-4CF7-9677-F566CB275E64}" destId="{7EA00613-C5E1-424A-BCC7-0C3B2F17FDE2}" srcOrd="0" destOrd="0" presId="urn:microsoft.com/office/officeart/2005/8/layout/hierarchy3"/>
    <dgm:cxn modelId="{EE486FE5-D8E3-4404-A8F4-AF4466EFFD72}" type="presParOf" srcId="{9320AFDD-F24A-4CF7-9677-F566CB275E64}" destId="{4C0063E9-4309-409C-8373-B137ABD2CE53}" srcOrd="1" destOrd="0" presId="urn:microsoft.com/office/officeart/2005/8/layout/hierarchy3"/>
    <dgm:cxn modelId="{DBB0A643-422B-43E5-9AE1-ECAEE5408D1A}" type="presParOf" srcId="{9320AFDD-F24A-4CF7-9677-F566CB275E64}" destId="{CBC594F8-FFC1-4CC1-8EEE-31AE93720DA6}" srcOrd="2" destOrd="0" presId="urn:microsoft.com/office/officeart/2005/8/layout/hierarchy3"/>
    <dgm:cxn modelId="{271D4B67-001B-457A-A70F-3385DAEB7E23}" type="presParOf" srcId="{9320AFDD-F24A-4CF7-9677-F566CB275E64}" destId="{B71C878B-F486-4BED-941F-C82F7A425BD6}" srcOrd="3" destOrd="0" presId="urn:microsoft.com/office/officeart/2005/8/layout/hierarchy3"/>
    <dgm:cxn modelId="{0C2A257F-E0E3-4F33-8D4A-A575688E51B4}" type="presParOf" srcId="{9320AFDD-F24A-4CF7-9677-F566CB275E64}" destId="{8EE33FB8-5193-4357-A0A7-7640F5792AA6}" srcOrd="4" destOrd="0" presId="urn:microsoft.com/office/officeart/2005/8/layout/hierarchy3"/>
    <dgm:cxn modelId="{900FEE0E-E4C7-4871-9465-7A485517E0A6}" type="presParOf" srcId="{9320AFDD-F24A-4CF7-9677-F566CB275E64}" destId="{94A16D36-AF41-4826-B577-96F0A5C61805}" srcOrd="5"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F31070-2440-4B59-9FFE-38657AEC0A54}">
      <dsp:nvSpPr>
        <dsp:cNvPr id="0" name=""/>
        <dsp:cNvSpPr/>
      </dsp:nvSpPr>
      <dsp:spPr>
        <a:xfrm>
          <a:off x="179037" y="1486"/>
          <a:ext cx="2719141" cy="543476"/>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22860" rIns="34290" bIns="22860" numCol="1" spcCol="1270" anchor="ctr" anchorCtr="0">
          <a:noAutofit/>
        </a:bodyPr>
        <a:lstStyle/>
        <a:p>
          <a:pPr lvl="0" algn="ctr" defTabSz="800100">
            <a:lnSpc>
              <a:spcPct val="90000"/>
            </a:lnSpc>
            <a:spcBef>
              <a:spcPct val="0"/>
            </a:spcBef>
            <a:spcAft>
              <a:spcPct val="35000"/>
            </a:spcAft>
          </a:pPr>
          <a:r>
            <a:rPr lang="en-GB" sz="1800" b="1" u="none" kern="1200" dirty="0" smtClean="0">
              <a:solidFill>
                <a:schemeClr val="tx1"/>
              </a:solidFill>
            </a:rPr>
            <a:t>Stock-out costs : running out of inventory</a:t>
          </a:r>
          <a:endParaRPr lang="en-GB" sz="1800" b="1" u="none" kern="1200" dirty="0">
            <a:solidFill>
              <a:schemeClr val="tx1"/>
            </a:solidFill>
          </a:endParaRPr>
        </a:p>
      </dsp:txBody>
      <dsp:txXfrm>
        <a:off x="194955" y="17404"/>
        <a:ext cx="2687305" cy="511640"/>
      </dsp:txXfrm>
    </dsp:sp>
    <dsp:sp modelId="{D58AF0B6-A39D-406F-A880-28480B1CFD8D}">
      <dsp:nvSpPr>
        <dsp:cNvPr id="0" name=""/>
        <dsp:cNvSpPr/>
      </dsp:nvSpPr>
      <dsp:spPr>
        <a:xfrm>
          <a:off x="450951" y="544962"/>
          <a:ext cx="271914" cy="688059"/>
        </a:xfrm>
        <a:custGeom>
          <a:avLst/>
          <a:gdLst/>
          <a:ahLst/>
          <a:cxnLst/>
          <a:rect l="0" t="0" r="0" b="0"/>
          <a:pathLst>
            <a:path>
              <a:moveTo>
                <a:pt x="0" y="0"/>
              </a:moveTo>
              <a:lnTo>
                <a:pt x="0" y="688059"/>
              </a:lnTo>
              <a:lnTo>
                <a:pt x="271914" y="68805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A2A51B1-416F-42A3-AF11-EC0FA45CFC00}">
      <dsp:nvSpPr>
        <dsp:cNvPr id="0" name=""/>
        <dsp:cNvSpPr/>
      </dsp:nvSpPr>
      <dsp:spPr>
        <a:xfrm>
          <a:off x="722865" y="680831"/>
          <a:ext cx="2102200" cy="1104381"/>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34290" tIns="22860" rIns="34290" bIns="22860" numCol="1" spcCol="1270" anchor="ctr" anchorCtr="0">
          <a:noAutofit/>
        </a:bodyPr>
        <a:lstStyle/>
        <a:p>
          <a:pPr lvl="0" algn="ctr" defTabSz="800100">
            <a:lnSpc>
              <a:spcPct val="90000"/>
            </a:lnSpc>
            <a:spcBef>
              <a:spcPct val="0"/>
            </a:spcBef>
            <a:spcAft>
              <a:spcPct val="35000"/>
            </a:spcAft>
          </a:pPr>
          <a:r>
            <a:rPr lang="en-GB" sz="1800" kern="1200" dirty="0" smtClean="0">
              <a:solidFill>
                <a:srgbClr val="002060"/>
              </a:solidFill>
            </a:rPr>
            <a:t>Loss of sales</a:t>
          </a:r>
          <a:endParaRPr lang="en-GB" sz="1800" kern="1200" dirty="0">
            <a:solidFill>
              <a:srgbClr val="002060"/>
            </a:solidFill>
          </a:endParaRPr>
        </a:p>
      </dsp:txBody>
      <dsp:txXfrm>
        <a:off x="755211" y="713177"/>
        <a:ext cx="2037508" cy="1039689"/>
      </dsp:txXfrm>
    </dsp:sp>
    <dsp:sp modelId="{8B553294-52AE-4EE1-AC69-6B5B9A885958}">
      <dsp:nvSpPr>
        <dsp:cNvPr id="0" name=""/>
        <dsp:cNvSpPr/>
      </dsp:nvSpPr>
      <dsp:spPr>
        <a:xfrm>
          <a:off x="450951" y="544962"/>
          <a:ext cx="271914" cy="1928310"/>
        </a:xfrm>
        <a:custGeom>
          <a:avLst/>
          <a:gdLst/>
          <a:ahLst/>
          <a:cxnLst/>
          <a:rect l="0" t="0" r="0" b="0"/>
          <a:pathLst>
            <a:path>
              <a:moveTo>
                <a:pt x="0" y="0"/>
              </a:moveTo>
              <a:lnTo>
                <a:pt x="0" y="1928310"/>
              </a:lnTo>
              <a:lnTo>
                <a:pt x="271914" y="192831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9F58F33-C04A-4991-A803-27C11EDB0A47}">
      <dsp:nvSpPr>
        <dsp:cNvPr id="0" name=""/>
        <dsp:cNvSpPr/>
      </dsp:nvSpPr>
      <dsp:spPr>
        <a:xfrm>
          <a:off x="722865" y="1921081"/>
          <a:ext cx="2102200" cy="1104381"/>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34290" tIns="22860" rIns="34290" bIns="22860" numCol="1" spcCol="1270" anchor="ctr" anchorCtr="0">
          <a:noAutofit/>
        </a:bodyPr>
        <a:lstStyle/>
        <a:p>
          <a:pPr lvl="0" algn="ctr" defTabSz="800100">
            <a:lnSpc>
              <a:spcPct val="90000"/>
            </a:lnSpc>
            <a:spcBef>
              <a:spcPct val="0"/>
            </a:spcBef>
            <a:spcAft>
              <a:spcPct val="35000"/>
            </a:spcAft>
          </a:pPr>
          <a:r>
            <a:rPr lang="en-GB" sz="1800" kern="1200" dirty="0" smtClean="0">
              <a:solidFill>
                <a:srgbClr val="002060"/>
              </a:solidFill>
            </a:rPr>
            <a:t>Loss of customers and goodwill</a:t>
          </a:r>
          <a:endParaRPr lang="en-GB" sz="1800" kern="1200" dirty="0">
            <a:solidFill>
              <a:srgbClr val="002060"/>
            </a:solidFill>
          </a:endParaRPr>
        </a:p>
      </dsp:txBody>
      <dsp:txXfrm>
        <a:off x="755211" y="1953427"/>
        <a:ext cx="2037508" cy="1039689"/>
      </dsp:txXfrm>
    </dsp:sp>
    <dsp:sp modelId="{6FEAE1FA-AE9E-420F-91F0-D7BAD98BFDF8}">
      <dsp:nvSpPr>
        <dsp:cNvPr id="0" name=""/>
        <dsp:cNvSpPr/>
      </dsp:nvSpPr>
      <dsp:spPr>
        <a:xfrm>
          <a:off x="450951" y="544962"/>
          <a:ext cx="271914" cy="3168560"/>
        </a:xfrm>
        <a:custGeom>
          <a:avLst/>
          <a:gdLst/>
          <a:ahLst/>
          <a:cxnLst/>
          <a:rect l="0" t="0" r="0" b="0"/>
          <a:pathLst>
            <a:path>
              <a:moveTo>
                <a:pt x="0" y="0"/>
              </a:moveTo>
              <a:lnTo>
                <a:pt x="0" y="3168560"/>
              </a:lnTo>
              <a:lnTo>
                <a:pt x="271914" y="316856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F485EB7-ADBE-464F-9EC0-C4FDF2C1CE45}">
      <dsp:nvSpPr>
        <dsp:cNvPr id="0" name=""/>
        <dsp:cNvSpPr/>
      </dsp:nvSpPr>
      <dsp:spPr>
        <a:xfrm>
          <a:off x="722865" y="3161332"/>
          <a:ext cx="2102200" cy="1104381"/>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34290" tIns="22860" rIns="34290" bIns="22860" numCol="1" spcCol="1270" anchor="ctr" anchorCtr="0">
          <a:noAutofit/>
        </a:bodyPr>
        <a:lstStyle/>
        <a:p>
          <a:pPr lvl="0" algn="ctr" defTabSz="800100">
            <a:lnSpc>
              <a:spcPct val="90000"/>
            </a:lnSpc>
            <a:spcBef>
              <a:spcPct val="0"/>
            </a:spcBef>
            <a:spcAft>
              <a:spcPct val="35000"/>
            </a:spcAft>
          </a:pPr>
          <a:r>
            <a:rPr lang="en-GB" sz="1800" kern="1200" dirty="0" smtClean="0">
              <a:solidFill>
                <a:srgbClr val="002060"/>
              </a:solidFill>
            </a:rPr>
            <a:t>Reduced profits</a:t>
          </a:r>
          <a:endParaRPr lang="en-GB" sz="1800" kern="1200" dirty="0">
            <a:solidFill>
              <a:srgbClr val="002060"/>
            </a:solidFill>
          </a:endParaRPr>
        </a:p>
      </dsp:txBody>
      <dsp:txXfrm>
        <a:off x="755211" y="3193678"/>
        <a:ext cx="2037508" cy="1039689"/>
      </dsp:txXfrm>
    </dsp:sp>
    <dsp:sp modelId="{7EB09AC0-9CBD-4DEE-9C2F-9BC602176332}">
      <dsp:nvSpPr>
        <dsp:cNvPr id="0" name=""/>
        <dsp:cNvSpPr/>
      </dsp:nvSpPr>
      <dsp:spPr>
        <a:xfrm>
          <a:off x="3169916" y="1486"/>
          <a:ext cx="2257066" cy="543476"/>
        </a:xfrm>
        <a:prstGeom prst="roundRect">
          <a:avLst>
            <a:gd name="adj" fmla="val 10000"/>
          </a:avLst>
        </a:prstGeom>
        <a:solidFill>
          <a:srgbClr val="FFC00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22860" rIns="34290" bIns="22860" numCol="1" spcCol="1270" anchor="ctr" anchorCtr="0">
          <a:noAutofit/>
        </a:bodyPr>
        <a:lstStyle/>
        <a:p>
          <a:pPr lvl="0" algn="ctr" defTabSz="800100">
            <a:lnSpc>
              <a:spcPct val="90000"/>
            </a:lnSpc>
            <a:spcBef>
              <a:spcPct val="0"/>
            </a:spcBef>
            <a:spcAft>
              <a:spcPct val="35000"/>
            </a:spcAft>
          </a:pPr>
          <a:r>
            <a:rPr lang="en-GB" sz="1800" b="1" u="none" kern="1200" dirty="0" smtClean="0">
              <a:solidFill>
                <a:schemeClr val="tx1"/>
              </a:solidFill>
            </a:rPr>
            <a:t>Holding costs: holding inventory</a:t>
          </a:r>
          <a:endParaRPr lang="en-GB" sz="1800" b="1" u="none" kern="1200" dirty="0">
            <a:solidFill>
              <a:schemeClr val="tx1"/>
            </a:solidFill>
          </a:endParaRPr>
        </a:p>
      </dsp:txBody>
      <dsp:txXfrm>
        <a:off x="3185834" y="17404"/>
        <a:ext cx="2225230" cy="511640"/>
      </dsp:txXfrm>
    </dsp:sp>
    <dsp:sp modelId="{A5AA68B6-2784-4A6D-AAFA-4E5C638CFEEB}">
      <dsp:nvSpPr>
        <dsp:cNvPr id="0" name=""/>
        <dsp:cNvSpPr/>
      </dsp:nvSpPr>
      <dsp:spPr>
        <a:xfrm>
          <a:off x="3395622" y="544962"/>
          <a:ext cx="225706" cy="688059"/>
        </a:xfrm>
        <a:custGeom>
          <a:avLst/>
          <a:gdLst/>
          <a:ahLst/>
          <a:cxnLst/>
          <a:rect l="0" t="0" r="0" b="0"/>
          <a:pathLst>
            <a:path>
              <a:moveTo>
                <a:pt x="0" y="0"/>
              </a:moveTo>
              <a:lnTo>
                <a:pt x="0" y="688059"/>
              </a:lnTo>
              <a:lnTo>
                <a:pt x="225706" y="68805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2A76FD5-EE66-4F5B-B124-6E5416BBAF9D}">
      <dsp:nvSpPr>
        <dsp:cNvPr id="0" name=""/>
        <dsp:cNvSpPr/>
      </dsp:nvSpPr>
      <dsp:spPr>
        <a:xfrm>
          <a:off x="3621329" y="680831"/>
          <a:ext cx="2102200" cy="1104381"/>
        </a:xfrm>
        <a:prstGeom prst="roundRect">
          <a:avLst>
            <a:gd name="adj" fmla="val 10000"/>
          </a:avLst>
        </a:prstGeom>
        <a:solidFill>
          <a:srgbClr val="FFFF00">
            <a:alpha val="90000"/>
          </a:srgb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34290" tIns="22860" rIns="34290" bIns="22860" numCol="1" spcCol="1270" anchor="t" anchorCtr="0">
          <a:noAutofit/>
        </a:bodyPr>
        <a:lstStyle/>
        <a:p>
          <a:pPr lvl="0" algn="l" defTabSz="800100">
            <a:lnSpc>
              <a:spcPct val="90000"/>
            </a:lnSpc>
            <a:spcBef>
              <a:spcPct val="0"/>
            </a:spcBef>
            <a:spcAft>
              <a:spcPct val="35000"/>
            </a:spcAft>
          </a:pPr>
          <a:r>
            <a:rPr lang="en-GB" sz="1800" kern="1200" dirty="0" smtClean="0"/>
            <a:t>Fixed costs</a:t>
          </a:r>
          <a:endParaRPr lang="en-GB" sz="1800" kern="1200" dirty="0"/>
        </a:p>
        <a:p>
          <a:pPr marL="171450" lvl="1" indent="-171450" algn="l" defTabSz="800100">
            <a:lnSpc>
              <a:spcPct val="90000"/>
            </a:lnSpc>
            <a:spcBef>
              <a:spcPct val="0"/>
            </a:spcBef>
            <a:spcAft>
              <a:spcPct val="15000"/>
            </a:spcAft>
            <a:buChar char="••"/>
          </a:pPr>
          <a:r>
            <a:rPr lang="en-GB" sz="1800" kern="1200" dirty="0" smtClean="0"/>
            <a:t>Cost of storage space, insurance</a:t>
          </a:r>
          <a:endParaRPr lang="en-GB" sz="1800" kern="1200" dirty="0"/>
        </a:p>
      </dsp:txBody>
      <dsp:txXfrm>
        <a:off x="3653675" y="713177"/>
        <a:ext cx="2037508" cy="1039689"/>
      </dsp:txXfrm>
    </dsp:sp>
    <dsp:sp modelId="{AD420CBE-35AC-49DC-90EE-F41224D8C72A}">
      <dsp:nvSpPr>
        <dsp:cNvPr id="0" name=""/>
        <dsp:cNvSpPr/>
      </dsp:nvSpPr>
      <dsp:spPr>
        <a:xfrm>
          <a:off x="3395622" y="544962"/>
          <a:ext cx="225706" cy="1928310"/>
        </a:xfrm>
        <a:custGeom>
          <a:avLst/>
          <a:gdLst/>
          <a:ahLst/>
          <a:cxnLst/>
          <a:rect l="0" t="0" r="0" b="0"/>
          <a:pathLst>
            <a:path>
              <a:moveTo>
                <a:pt x="0" y="0"/>
              </a:moveTo>
              <a:lnTo>
                <a:pt x="0" y="1928310"/>
              </a:lnTo>
              <a:lnTo>
                <a:pt x="225706" y="192831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B661B3D-778C-49A6-864E-A34ED8CD4133}">
      <dsp:nvSpPr>
        <dsp:cNvPr id="0" name=""/>
        <dsp:cNvSpPr/>
      </dsp:nvSpPr>
      <dsp:spPr>
        <a:xfrm>
          <a:off x="3621329" y="1921081"/>
          <a:ext cx="2102200" cy="1104381"/>
        </a:xfrm>
        <a:prstGeom prst="roundRect">
          <a:avLst>
            <a:gd name="adj" fmla="val 10000"/>
          </a:avLst>
        </a:prstGeom>
        <a:solidFill>
          <a:srgbClr val="FFFF00">
            <a:alpha val="90000"/>
          </a:srgb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34290" tIns="22860" rIns="34290" bIns="22860" numCol="1" spcCol="1270" anchor="t" anchorCtr="0">
          <a:noAutofit/>
        </a:bodyPr>
        <a:lstStyle/>
        <a:p>
          <a:pPr lvl="0" algn="l" defTabSz="800100">
            <a:lnSpc>
              <a:spcPct val="90000"/>
            </a:lnSpc>
            <a:spcBef>
              <a:spcPct val="0"/>
            </a:spcBef>
            <a:spcAft>
              <a:spcPct val="35000"/>
            </a:spcAft>
          </a:pPr>
          <a:r>
            <a:rPr lang="en-GB" sz="1800" kern="1200" dirty="0" smtClean="0"/>
            <a:t>Variable costs</a:t>
          </a:r>
          <a:endParaRPr lang="en-GB" sz="1800" kern="1200" dirty="0"/>
        </a:p>
        <a:p>
          <a:pPr marL="171450" lvl="1" indent="-171450" algn="l" defTabSz="800100">
            <a:lnSpc>
              <a:spcPct val="90000"/>
            </a:lnSpc>
            <a:spcBef>
              <a:spcPct val="0"/>
            </a:spcBef>
            <a:spcAft>
              <a:spcPct val="15000"/>
            </a:spcAft>
            <a:buChar char="••"/>
          </a:pPr>
          <a:r>
            <a:rPr lang="en-GB" sz="1800" kern="1200" dirty="0" smtClean="0"/>
            <a:t>Interest on capital tied up in stock</a:t>
          </a:r>
          <a:endParaRPr lang="en-GB" sz="1800" kern="1200" dirty="0"/>
        </a:p>
      </dsp:txBody>
      <dsp:txXfrm>
        <a:off x="3653675" y="1953427"/>
        <a:ext cx="2037508" cy="1039689"/>
      </dsp:txXfrm>
    </dsp:sp>
    <dsp:sp modelId="{19E98FC5-A3EC-4FD1-8A6B-D99A00D53EF0}">
      <dsp:nvSpPr>
        <dsp:cNvPr id="0" name=""/>
        <dsp:cNvSpPr/>
      </dsp:nvSpPr>
      <dsp:spPr>
        <a:xfrm>
          <a:off x="5698721" y="1486"/>
          <a:ext cx="2022578" cy="543476"/>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22860" rIns="34290" bIns="22860" numCol="1" spcCol="1270" anchor="ctr" anchorCtr="0">
          <a:noAutofit/>
        </a:bodyPr>
        <a:lstStyle/>
        <a:p>
          <a:pPr lvl="0" algn="ctr" defTabSz="800100">
            <a:lnSpc>
              <a:spcPct val="90000"/>
            </a:lnSpc>
            <a:spcBef>
              <a:spcPct val="0"/>
            </a:spcBef>
            <a:spcAft>
              <a:spcPct val="35000"/>
            </a:spcAft>
          </a:pPr>
          <a:r>
            <a:rPr lang="en-GB" sz="1800" b="1" u="none" kern="1200" dirty="0" smtClean="0">
              <a:solidFill>
                <a:schemeClr val="tx1"/>
              </a:solidFill>
            </a:rPr>
            <a:t>Ordering costs : placing orders</a:t>
          </a:r>
          <a:endParaRPr lang="en-GB" sz="1800" b="1" u="none" kern="1200" dirty="0">
            <a:solidFill>
              <a:schemeClr val="tx1"/>
            </a:solidFill>
          </a:endParaRPr>
        </a:p>
      </dsp:txBody>
      <dsp:txXfrm>
        <a:off x="5714639" y="17404"/>
        <a:ext cx="1990742" cy="511640"/>
      </dsp:txXfrm>
    </dsp:sp>
    <dsp:sp modelId="{7EA00613-C5E1-424A-BCC7-0C3B2F17FDE2}">
      <dsp:nvSpPr>
        <dsp:cNvPr id="0" name=""/>
        <dsp:cNvSpPr/>
      </dsp:nvSpPr>
      <dsp:spPr>
        <a:xfrm>
          <a:off x="5900978" y="544962"/>
          <a:ext cx="202257" cy="688059"/>
        </a:xfrm>
        <a:custGeom>
          <a:avLst/>
          <a:gdLst/>
          <a:ahLst/>
          <a:cxnLst/>
          <a:rect l="0" t="0" r="0" b="0"/>
          <a:pathLst>
            <a:path>
              <a:moveTo>
                <a:pt x="0" y="0"/>
              </a:moveTo>
              <a:lnTo>
                <a:pt x="0" y="688059"/>
              </a:lnTo>
              <a:lnTo>
                <a:pt x="202257" y="68805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C0063E9-4309-409C-8373-B137ABD2CE53}">
      <dsp:nvSpPr>
        <dsp:cNvPr id="0" name=""/>
        <dsp:cNvSpPr/>
      </dsp:nvSpPr>
      <dsp:spPr>
        <a:xfrm>
          <a:off x="6103236" y="680831"/>
          <a:ext cx="2102200" cy="1104381"/>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34290" tIns="22860" rIns="34290" bIns="22860" numCol="1" spcCol="1270" anchor="ctr" anchorCtr="0">
          <a:noAutofit/>
        </a:bodyPr>
        <a:lstStyle/>
        <a:p>
          <a:pPr lvl="0" algn="ctr" defTabSz="800100">
            <a:lnSpc>
              <a:spcPct val="90000"/>
            </a:lnSpc>
            <a:spcBef>
              <a:spcPct val="0"/>
            </a:spcBef>
            <a:spcAft>
              <a:spcPct val="35000"/>
            </a:spcAft>
          </a:pPr>
          <a:r>
            <a:rPr lang="en-GB" sz="1800" kern="1200" dirty="0" smtClean="0"/>
            <a:t>Administrative costs</a:t>
          </a:r>
          <a:endParaRPr lang="en-GB" sz="1800" kern="1200" dirty="0"/>
        </a:p>
      </dsp:txBody>
      <dsp:txXfrm>
        <a:off x="6135582" y="713177"/>
        <a:ext cx="2037508" cy="1039689"/>
      </dsp:txXfrm>
    </dsp:sp>
    <dsp:sp modelId="{CBC594F8-FFC1-4CC1-8EEE-31AE93720DA6}">
      <dsp:nvSpPr>
        <dsp:cNvPr id="0" name=""/>
        <dsp:cNvSpPr/>
      </dsp:nvSpPr>
      <dsp:spPr>
        <a:xfrm>
          <a:off x="5900978" y="544962"/>
          <a:ext cx="202257" cy="1928310"/>
        </a:xfrm>
        <a:custGeom>
          <a:avLst/>
          <a:gdLst/>
          <a:ahLst/>
          <a:cxnLst/>
          <a:rect l="0" t="0" r="0" b="0"/>
          <a:pathLst>
            <a:path>
              <a:moveTo>
                <a:pt x="0" y="0"/>
              </a:moveTo>
              <a:lnTo>
                <a:pt x="0" y="1928310"/>
              </a:lnTo>
              <a:lnTo>
                <a:pt x="202257" y="192831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71C878B-F486-4BED-941F-C82F7A425BD6}">
      <dsp:nvSpPr>
        <dsp:cNvPr id="0" name=""/>
        <dsp:cNvSpPr/>
      </dsp:nvSpPr>
      <dsp:spPr>
        <a:xfrm>
          <a:off x="6103236" y="1921081"/>
          <a:ext cx="2102200" cy="1104381"/>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34290" tIns="22860" rIns="34290" bIns="22860" numCol="1" spcCol="1270" anchor="ctr" anchorCtr="0">
          <a:noAutofit/>
        </a:bodyPr>
        <a:lstStyle/>
        <a:p>
          <a:pPr lvl="0" algn="ctr" defTabSz="800100">
            <a:lnSpc>
              <a:spcPct val="90000"/>
            </a:lnSpc>
            <a:spcBef>
              <a:spcPct val="0"/>
            </a:spcBef>
            <a:spcAft>
              <a:spcPct val="35000"/>
            </a:spcAft>
          </a:pPr>
          <a:r>
            <a:rPr lang="en-GB" sz="1800" kern="1200" dirty="0" smtClean="0"/>
            <a:t>Delivery</a:t>
          </a:r>
          <a:endParaRPr lang="en-GB" sz="1800" kern="1200" dirty="0"/>
        </a:p>
      </dsp:txBody>
      <dsp:txXfrm>
        <a:off x="6135582" y="1953427"/>
        <a:ext cx="2037508" cy="1039689"/>
      </dsp:txXfrm>
    </dsp:sp>
    <dsp:sp modelId="{8EE33FB8-5193-4357-A0A7-7640F5792AA6}">
      <dsp:nvSpPr>
        <dsp:cNvPr id="0" name=""/>
        <dsp:cNvSpPr/>
      </dsp:nvSpPr>
      <dsp:spPr>
        <a:xfrm>
          <a:off x="5900978" y="544962"/>
          <a:ext cx="202257" cy="3168560"/>
        </a:xfrm>
        <a:custGeom>
          <a:avLst/>
          <a:gdLst/>
          <a:ahLst/>
          <a:cxnLst/>
          <a:rect l="0" t="0" r="0" b="0"/>
          <a:pathLst>
            <a:path>
              <a:moveTo>
                <a:pt x="0" y="0"/>
              </a:moveTo>
              <a:lnTo>
                <a:pt x="0" y="3168560"/>
              </a:lnTo>
              <a:lnTo>
                <a:pt x="202257" y="316856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4A16D36-AF41-4826-B577-96F0A5C61805}">
      <dsp:nvSpPr>
        <dsp:cNvPr id="0" name=""/>
        <dsp:cNvSpPr/>
      </dsp:nvSpPr>
      <dsp:spPr>
        <a:xfrm>
          <a:off x="6103236" y="3161332"/>
          <a:ext cx="2102200" cy="1104381"/>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34290" tIns="22860" rIns="34290" bIns="22860" numCol="1" spcCol="1270" anchor="ctr" anchorCtr="0">
          <a:noAutofit/>
        </a:bodyPr>
        <a:lstStyle/>
        <a:p>
          <a:pPr lvl="0" algn="ctr" defTabSz="800100">
            <a:lnSpc>
              <a:spcPct val="90000"/>
            </a:lnSpc>
            <a:spcBef>
              <a:spcPct val="0"/>
            </a:spcBef>
            <a:spcAft>
              <a:spcPct val="35000"/>
            </a:spcAft>
          </a:pPr>
          <a:r>
            <a:rPr lang="en-GB" sz="1800" kern="1200" dirty="0" smtClean="0"/>
            <a:t>Order costs vary with number of orders placed</a:t>
          </a:r>
          <a:endParaRPr lang="en-GB" sz="1800" kern="1200" dirty="0"/>
        </a:p>
      </dsp:txBody>
      <dsp:txXfrm>
        <a:off x="6135582" y="3193678"/>
        <a:ext cx="2037508" cy="103968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42430C-5912-4C19-B146-C8EB34B85601}" type="datetimeFigureOut">
              <a:rPr lang="en-GB" smtClean="0"/>
              <a:t>05/11/2015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060EFC5-A655-4E80-9A9B-1D7A7FA0EB4F}" type="slidenum">
              <a:rPr lang="en-GB" smtClean="0"/>
              <a:t>‹#›</a:t>
            </a:fld>
            <a:endParaRPr lang="en-GB"/>
          </a:p>
        </p:txBody>
      </p:sp>
    </p:spTree>
    <p:extLst>
      <p:ext uri="{BB962C8B-B14F-4D97-AF65-F5344CB8AC3E}">
        <p14:creationId xmlns:p14="http://schemas.microsoft.com/office/powerpoint/2010/main" val="14852781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www.ehow.com/culture-and-society/" TargetMode="External"/><Relationship Id="rId2" Type="http://schemas.openxmlformats.org/officeDocument/2006/relationships/slide" Target="../slides/slide28.xml"/><Relationship Id="rId1" Type="http://schemas.openxmlformats.org/officeDocument/2006/relationships/notesMaster" Target="../notesMasters/notesMaster1.xml"/><Relationship Id="rId5" Type="http://schemas.openxmlformats.org/officeDocument/2006/relationships/hyperlink" Target="http://www.emilypost.com/social-life/gift-giving-and-receiving/880-appropriate-thank-you-notes" TargetMode="External"/><Relationship Id="rId4" Type="http://schemas.openxmlformats.org/officeDocument/2006/relationships/hyperlink" Target="http://www.southernliving.com/home-garden/solutions/thank-you-note-00417000068532/"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40963" name="Rectangle 3"/>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endParaRPr lang="en-US" dirty="0" smtClean="0"/>
          </a:p>
        </p:txBody>
      </p:sp>
    </p:spTree>
    <p:extLst>
      <p:ext uri="{BB962C8B-B14F-4D97-AF65-F5344CB8AC3E}">
        <p14:creationId xmlns:p14="http://schemas.microsoft.com/office/powerpoint/2010/main" val="31597471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Grp="1" noChangeArrowheads="1"/>
          </p:cNvSpPr>
          <p:nvPr>
            <p:ph type="dt" sz="quarter" idx="1"/>
          </p:nvPr>
        </p:nvSpPr>
        <p:spPr/>
        <p:txBody>
          <a:bodyPr/>
          <a:lstStyle/>
          <a:p>
            <a:pPr>
              <a:defRPr/>
            </a:pPr>
            <a:r>
              <a:rPr lang="en-US" dirty="0"/>
              <a:t>3-</a:t>
            </a:r>
            <a:fld id="{65A011C2-B67F-49B6-9CB4-BB5A45D5FB55}" type="slidenum">
              <a:rPr lang="en-US"/>
              <a:pPr>
                <a:defRPr/>
              </a:pPr>
              <a:t>3</a:t>
            </a:fld>
            <a:endParaRPr lang="en-US" dirty="0"/>
          </a:p>
        </p:txBody>
      </p:sp>
      <p:sp>
        <p:nvSpPr>
          <p:cNvPr id="7" name="Rectangle 7"/>
          <p:cNvSpPr>
            <a:spLocks noGrp="1" noChangeArrowheads="1"/>
          </p:cNvSpPr>
          <p:nvPr>
            <p:ph type="sldNum" sz="quarter" idx="5"/>
          </p:nvPr>
        </p:nvSpPr>
        <p:spPr/>
        <p:txBody>
          <a:bodyPr/>
          <a:lstStyle/>
          <a:p>
            <a:pPr>
              <a:defRPr/>
            </a:pPr>
            <a:fld id="{59FB26DD-C0C7-4125-9033-3AA6C64887EA}" type="slidenum">
              <a:rPr lang="en-US"/>
              <a:pPr>
                <a:defRPr/>
              </a:pPr>
              <a:t>3</a:t>
            </a:fld>
            <a:endParaRPr lang="en-US" dirty="0"/>
          </a:p>
        </p:txBody>
      </p:sp>
      <p:sp>
        <p:nvSpPr>
          <p:cNvPr id="112644" name="Rectangle 2"/>
          <p:cNvSpPr>
            <a:spLocks noGrp="1" noRot="1" noChangeAspect="1" noChangeArrowheads="1" noTextEdit="1"/>
          </p:cNvSpPr>
          <p:nvPr>
            <p:ph type="sldImg"/>
          </p:nvPr>
        </p:nvSpPr>
        <p:spPr bwMode="auto">
          <a:xfrm>
            <a:off x="384175" y="685800"/>
            <a:ext cx="6091238" cy="3427413"/>
          </a:xfrm>
          <a:solidFill>
            <a:srgbClr val="FFFFFF"/>
          </a:solidFill>
          <a:ln>
            <a:solidFill>
              <a:srgbClr val="000000"/>
            </a:solidFill>
            <a:miter lim="800000"/>
            <a:headEnd/>
            <a:tailEnd/>
          </a:ln>
        </p:spPr>
      </p:sp>
      <p:sp>
        <p:nvSpPr>
          <p:cNvPr id="112645" name="Rectangle 3"/>
          <p:cNvSpPr>
            <a:spLocks noGrp="1" noChangeArrowheads="1"/>
          </p:cNvSpPr>
          <p:nvPr>
            <p:ph type="body" idx="1"/>
          </p:nvPr>
        </p:nvSpPr>
        <p:spPr bwMode="auto">
          <a:xfrm>
            <a:off x="914400" y="4343400"/>
            <a:ext cx="5029200" cy="4114800"/>
          </a:xfrm>
          <a:solidFill>
            <a:srgbClr val="FFFFFF"/>
          </a:solidFill>
          <a:ln>
            <a:solidFill>
              <a:srgbClr val="000000"/>
            </a:solidFill>
            <a:miter lim="800000"/>
            <a:headEnd/>
            <a:tailEnd/>
          </a:ln>
        </p:spPr>
        <p:txBody>
          <a:bodyPr wrap="square" lIns="90416" tIns="45208" rIns="90416" bIns="45208" numCol="1" anchor="t" anchorCtr="0" compatLnSpc="1">
            <a:prstTxWarp prst="textNoShape">
              <a:avLst/>
            </a:prstTxWarp>
          </a:bodyPr>
          <a:lstStyle/>
          <a:p>
            <a:pPr algn="just"/>
            <a:r>
              <a:rPr lang="en-US" dirty="0" smtClean="0">
                <a:cs typeface="Times New Roman" pitchFamily="18" charset="0"/>
              </a:rPr>
              <a:t>Manufacturing costs are usually grouped into three main categories: direct materials, direct labor, and manufacturing overhead. These costs are incurred to make a product. </a:t>
            </a:r>
          </a:p>
          <a:p>
            <a:endParaRPr lang="en-US" dirty="0" smtClean="0"/>
          </a:p>
        </p:txBody>
      </p:sp>
    </p:spTree>
    <p:extLst>
      <p:ext uri="{BB962C8B-B14F-4D97-AF65-F5344CB8AC3E}">
        <p14:creationId xmlns:p14="http://schemas.microsoft.com/office/powerpoint/2010/main" val="30748091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Grp="1" noChangeArrowheads="1"/>
          </p:cNvSpPr>
          <p:nvPr>
            <p:ph type="dt" sz="quarter" idx="1"/>
          </p:nvPr>
        </p:nvSpPr>
        <p:spPr/>
        <p:txBody>
          <a:bodyPr/>
          <a:lstStyle/>
          <a:p>
            <a:pPr>
              <a:defRPr/>
            </a:pPr>
            <a:r>
              <a:rPr lang="en-US" dirty="0"/>
              <a:t>3-</a:t>
            </a:r>
            <a:fld id="{9F9F225E-C527-4FD3-A246-4563E3F91E72}" type="slidenum">
              <a:rPr lang="en-US"/>
              <a:pPr>
                <a:defRPr/>
              </a:pPr>
              <a:t>4</a:t>
            </a:fld>
            <a:endParaRPr lang="en-US" dirty="0"/>
          </a:p>
        </p:txBody>
      </p:sp>
      <p:sp>
        <p:nvSpPr>
          <p:cNvPr id="7" name="Rectangle 7"/>
          <p:cNvSpPr>
            <a:spLocks noGrp="1" noChangeArrowheads="1"/>
          </p:cNvSpPr>
          <p:nvPr>
            <p:ph type="sldNum" sz="quarter" idx="5"/>
          </p:nvPr>
        </p:nvSpPr>
        <p:spPr/>
        <p:txBody>
          <a:bodyPr/>
          <a:lstStyle/>
          <a:p>
            <a:pPr>
              <a:defRPr/>
            </a:pPr>
            <a:fld id="{6D9A5ECE-F464-4558-979E-FF958CDCA4E9}" type="slidenum">
              <a:rPr lang="en-US"/>
              <a:pPr>
                <a:defRPr/>
              </a:pPr>
              <a:t>4</a:t>
            </a:fld>
            <a:endParaRPr lang="en-US" dirty="0"/>
          </a:p>
        </p:txBody>
      </p:sp>
      <p:sp>
        <p:nvSpPr>
          <p:cNvPr id="113668" name="Rectangle 2"/>
          <p:cNvSpPr>
            <a:spLocks noGrp="1" noRot="1" noChangeAspect="1" noChangeArrowheads="1" noTextEdit="1"/>
          </p:cNvSpPr>
          <p:nvPr>
            <p:ph type="sldImg"/>
          </p:nvPr>
        </p:nvSpPr>
        <p:spPr bwMode="auto">
          <a:xfrm>
            <a:off x="384175" y="685800"/>
            <a:ext cx="6091238" cy="3427413"/>
          </a:xfrm>
          <a:solidFill>
            <a:srgbClr val="FFFFFF"/>
          </a:solidFill>
          <a:ln>
            <a:solidFill>
              <a:srgbClr val="000000"/>
            </a:solidFill>
            <a:miter lim="800000"/>
            <a:headEnd/>
            <a:tailEnd/>
          </a:ln>
        </p:spPr>
      </p:sp>
      <p:sp>
        <p:nvSpPr>
          <p:cNvPr id="113669" name="Rectangle 3"/>
          <p:cNvSpPr>
            <a:spLocks noGrp="1" noChangeArrowheads="1"/>
          </p:cNvSpPr>
          <p:nvPr>
            <p:ph type="body" idx="1"/>
          </p:nvPr>
        </p:nvSpPr>
        <p:spPr bwMode="auto">
          <a:xfrm>
            <a:off x="914400" y="4343400"/>
            <a:ext cx="5029200" cy="4114800"/>
          </a:xfrm>
          <a:solidFill>
            <a:srgbClr val="FFFFFF"/>
          </a:solidFill>
          <a:ln>
            <a:solidFill>
              <a:srgbClr val="000000"/>
            </a:solidFill>
            <a:miter lim="800000"/>
            <a:headEnd/>
            <a:tailEnd/>
          </a:ln>
        </p:spPr>
        <p:txBody>
          <a:bodyPr wrap="square" lIns="90416" tIns="45208" rIns="90416" bIns="45208" numCol="1" anchor="t" anchorCtr="0" compatLnSpc="1">
            <a:prstTxWarp prst="textNoShape">
              <a:avLst/>
            </a:prstTxWarp>
          </a:bodyPr>
          <a:lstStyle/>
          <a:p>
            <a:r>
              <a:rPr lang="en-US" dirty="0" smtClean="0">
                <a:cs typeface="Times New Roman" pitchFamily="18" charset="0"/>
              </a:rPr>
              <a:t>Direct </a:t>
            </a:r>
            <a:r>
              <a:rPr lang="en-US" dirty="0" smtClean="0"/>
              <a:t>materials are raw materials that become an integral part of the finished product and whose costs can be conveniently traced to it. </a:t>
            </a:r>
            <a:r>
              <a:rPr lang="en-US" dirty="0" smtClean="0">
                <a:cs typeface="Times New Roman" pitchFamily="18" charset="0"/>
              </a:rPr>
              <a:t>Examples include the aircraft engines on a Boeing 777, the Intel processing chip in a personal computer, the blank video cassette in a pre-recorded video, and a radio in an automobile.</a:t>
            </a:r>
          </a:p>
          <a:p>
            <a:endParaRPr lang="en-US" dirty="0" smtClean="0"/>
          </a:p>
        </p:txBody>
      </p:sp>
    </p:spTree>
    <p:extLst>
      <p:ext uri="{BB962C8B-B14F-4D97-AF65-F5344CB8AC3E}">
        <p14:creationId xmlns:p14="http://schemas.microsoft.com/office/powerpoint/2010/main" val="13004996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Grp="1" noChangeArrowheads="1"/>
          </p:cNvSpPr>
          <p:nvPr>
            <p:ph type="dt" sz="quarter" idx="1"/>
          </p:nvPr>
        </p:nvSpPr>
        <p:spPr/>
        <p:txBody>
          <a:bodyPr/>
          <a:lstStyle/>
          <a:p>
            <a:pPr>
              <a:defRPr/>
            </a:pPr>
            <a:r>
              <a:rPr lang="en-US" dirty="0"/>
              <a:t>3-</a:t>
            </a:r>
            <a:fld id="{EF50B68D-A1C8-4487-A13F-A1CC224B7BE5}" type="slidenum">
              <a:rPr lang="en-US"/>
              <a:pPr>
                <a:defRPr/>
              </a:pPr>
              <a:t>5</a:t>
            </a:fld>
            <a:endParaRPr lang="en-US" dirty="0"/>
          </a:p>
        </p:txBody>
      </p:sp>
      <p:sp>
        <p:nvSpPr>
          <p:cNvPr id="7" name="Rectangle 7"/>
          <p:cNvSpPr>
            <a:spLocks noGrp="1" noChangeArrowheads="1"/>
          </p:cNvSpPr>
          <p:nvPr>
            <p:ph type="sldNum" sz="quarter" idx="5"/>
          </p:nvPr>
        </p:nvSpPr>
        <p:spPr/>
        <p:txBody>
          <a:bodyPr/>
          <a:lstStyle/>
          <a:p>
            <a:pPr>
              <a:defRPr/>
            </a:pPr>
            <a:fld id="{99C855C2-DC17-4BBF-9883-8B1E77DF33DD}" type="slidenum">
              <a:rPr lang="en-US"/>
              <a:pPr>
                <a:defRPr/>
              </a:pPr>
              <a:t>5</a:t>
            </a:fld>
            <a:endParaRPr lang="en-US" dirty="0"/>
          </a:p>
        </p:txBody>
      </p:sp>
      <p:sp>
        <p:nvSpPr>
          <p:cNvPr id="114692" name="Rectangle 2"/>
          <p:cNvSpPr>
            <a:spLocks noGrp="1" noRot="1" noChangeAspect="1" noChangeArrowheads="1" noTextEdit="1"/>
          </p:cNvSpPr>
          <p:nvPr>
            <p:ph type="sldImg"/>
          </p:nvPr>
        </p:nvSpPr>
        <p:spPr bwMode="auto">
          <a:xfrm>
            <a:off x="384175" y="685800"/>
            <a:ext cx="6091238" cy="3427413"/>
          </a:xfrm>
          <a:solidFill>
            <a:srgbClr val="FFFFFF"/>
          </a:solidFill>
          <a:ln>
            <a:solidFill>
              <a:srgbClr val="000000"/>
            </a:solidFill>
            <a:miter lim="800000"/>
            <a:headEnd/>
            <a:tailEnd/>
          </a:ln>
        </p:spPr>
      </p:sp>
      <p:sp>
        <p:nvSpPr>
          <p:cNvPr id="114693" name="Rectangle 3"/>
          <p:cNvSpPr>
            <a:spLocks noGrp="1" noChangeArrowheads="1"/>
          </p:cNvSpPr>
          <p:nvPr>
            <p:ph type="body" idx="1"/>
          </p:nvPr>
        </p:nvSpPr>
        <p:spPr bwMode="auto">
          <a:xfrm>
            <a:off x="914400" y="4343400"/>
            <a:ext cx="5029200" cy="4114800"/>
          </a:xfrm>
          <a:solidFill>
            <a:srgbClr val="FFFFFF"/>
          </a:solidFill>
          <a:ln>
            <a:solidFill>
              <a:srgbClr val="000000"/>
            </a:solidFill>
            <a:miter lim="800000"/>
            <a:headEnd/>
            <a:tailEnd/>
          </a:ln>
        </p:spPr>
        <p:txBody>
          <a:bodyPr wrap="square" lIns="90416" tIns="45208" rIns="90416" bIns="45208" numCol="1" anchor="t" anchorCtr="0" compatLnSpc="1">
            <a:prstTxWarp prst="textNoShape">
              <a:avLst/>
            </a:prstTxWarp>
          </a:bodyPr>
          <a:lstStyle/>
          <a:p>
            <a:pPr algn="just"/>
            <a:r>
              <a:rPr lang="en-US" dirty="0" smtClean="0">
                <a:cs typeface="Times New Roman" pitchFamily="18" charset="0"/>
              </a:rPr>
              <a:t>Direct labor consists of that portion of labor cost that can be easily traced to a product. Direct labor is sometimes referred to as “touch labor,” since it consists of the costs of workers who “touch” the product as it is being made.</a:t>
            </a:r>
          </a:p>
          <a:p>
            <a:endParaRPr lang="en-US" dirty="0" smtClean="0"/>
          </a:p>
        </p:txBody>
      </p:sp>
    </p:spTree>
    <p:extLst>
      <p:ext uri="{BB962C8B-B14F-4D97-AF65-F5344CB8AC3E}">
        <p14:creationId xmlns:p14="http://schemas.microsoft.com/office/powerpoint/2010/main" val="6359052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Grp="1" noChangeArrowheads="1"/>
          </p:cNvSpPr>
          <p:nvPr>
            <p:ph type="dt" sz="quarter" idx="1"/>
          </p:nvPr>
        </p:nvSpPr>
        <p:spPr/>
        <p:txBody>
          <a:bodyPr/>
          <a:lstStyle/>
          <a:p>
            <a:pPr>
              <a:defRPr/>
            </a:pPr>
            <a:r>
              <a:rPr lang="en-US" dirty="0"/>
              <a:t>3-</a:t>
            </a:r>
            <a:fld id="{7D3566E2-8B41-4061-B7F4-0CE0743DE7B3}" type="slidenum">
              <a:rPr lang="en-US"/>
              <a:pPr>
                <a:defRPr/>
              </a:pPr>
              <a:t>6</a:t>
            </a:fld>
            <a:endParaRPr lang="en-US" dirty="0"/>
          </a:p>
        </p:txBody>
      </p:sp>
      <p:sp>
        <p:nvSpPr>
          <p:cNvPr id="7" name="Rectangle 7"/>
          <p:cNvSpPr>
            <a:spLocks noGrp="1" noChangeArrowheads="1"/>
          </p:cNvSpPr>
          <p:nvPr>
            <p:ph type="sldNum" sz="quarter" idx="5"/>
          </p:nvPr>
        </p:nvSpPr>
        <p:spPr/>
        <p:txBody>
          <a:bodyPr/>
          <a:lstStyle/>
          <a:p>
            <a:pPr>
              <a:defRPr/>
            </a:pPr>
            <a:fld id="{C9497407-2024-4E6F-BA8C-82F2EF410085}" type="slidenum">
              <a:rPr lang="en-US"/>
              <a:pPr>
                <a:defRPr/>
              </a:pPr>
              <a:t>6</a:t>
            </a:fld>
            <a:endParaRPr lang="en-US" dirty="0"/>
          </a:p>
        </p:txBody>
      </p:sp>
      <p:sp>
        <p:nvSpPr>
          <p:cNvPr id="115716" name="Rectangle 2"/>
          <p:cNvSpPr>
            <a:spLocks noGrp="1" noRot="1" noChangeAspect="1" noChangeArrowheads="1" noTextEdit="1"/>
          </p:cNvSpPr>
          <p:nvPr>
            <p:ph type="sldImg"/>
          </p:nvPr>
        </p:nvSpPr>
        <p:spPr bwMode="auto">
          <a:xfrm>
            <a:off x="384175" y="685800"/>
            <a:ext cx="6091238" cy="3427413"/>
          </a:xfrm>
          <a:solidFill>
            <a:srgbClr val="FFFFFF"/>
          </a:solidFill>
          <a:ln>
            <a:solidFill>
              <a:srgbClr val="000000"/>
            </a:solidFill>
            <a:miter lim="800000"/>
            <a:headEnd/>
            <a:tailEnd/>
          </a:ln>
        </p:spPr>
      </p:sp>
      <p:sp>
        <p:nvSpPr>
          <p:cNvPr id="115717" name="Rectangle 3"/>
          <p:cNvSpPr>
            <a:spLocks noGrp="1" noChangeArrowheads="1"/>
          </p:cNvSpPr>
          <p:nvPr>
            <p:ph type="body" idx="1"/>
          </p:nvPr>
        </p:nvSpPr>
        <p:spPr bwMode="auto">
          <a:xfrm>
            <a:off x="914400" y="4343400"/>
            <a:ext cx="5029200" cy="4114800"/>
          </a:xfrm>
          <a:solidFill>
            <a:srgbClr val="FFFFFF"/>
          </a:solidFill>
          <a:ln>
            <a:solidFill>
              <a:srgbClr val="000000"/>
            </a:solidFill>
            <a:miter lim="800000"/>
            <a:headEnd/>
            <a:tailEnd/>
          </a:ln>
        </p:spPr>
        <p:txBody>
          <a:bodyPr wrap="square" lIns="90416" tIns="45208" rIns="90416" bIns="45208" numCol="1" anchor="t" anchorCtr="0" compatLnSpc="1">
            <a:prstTxWarp prst="textNoShape">
              <a:avLst/>
            </a:prstTxWarp>
          </a:bodyPr>
          <a:lstStyle/>
          <a:p>
            <a:pPr marL="0" lvl="2"/>
            <a:r>
              <a:rPr lang="en-US" dirty="0" smtClean="0"/>
              <a:t>Manufacturing overhead includes all manufacturing costs except direct materials and direct labor. These costs cannot be easily traced to specific units produced (also called indirect manufacturing cost, factory overhead, and factory burden).</a:t>
            </a:r>
          </a:p>
          <a:p>
            <a:pPr marL="0" lvl="2"/>
            <a:endParaRPr lang="en-US" dirty="0" smtClean="0"/>
          </a:p>
          <a:p>
            <a:pPr marL="0" lvl="2"/>
            <a:r>
              <a:rPr lang="en-US" dirty="0" smtClean="0"/>
              <a:t>Manufacturing overhead includes indirect materials that are part of the finished product, but that cannot be easily traced to it. It includes indirect labor costs that cannot be conveniently traced to the creation of products.</a:t>
            </a:r>
            <a:endParaRPr lang="en-US" sz="1000" dirty="0" smtClean="0"/>
          </a:p>
          <a:p>
            <a:pPr marL="0" lvl="2"/>
            <a:endParaRPr lang="en-US" sz="1000" dirty="0" smtClean="0"/>
          </a:p>
          <a:p>
            <a:pPr marL="0" lvl="2"/>
            <a:r>
              <a:rPr lang="en-US" dirty="0" smtClean="0"/>
              <a:t>Other examples of manufacturing overhead include: maintenance and repairs on production equipment, heat and light, property taxes, depreciation and insurance on manufacturing facilities, etc.</a:t>
            </a:r>
            <a:endParaRPr lang="en-US" sz="1000" dirty="0" smtClean="0"/>
          </a:p>
          <a:p>
            <a:pPr marL="0" lvl="2"/>
            <a:endParaRPr lang="en-US" dirty="0" smtClean="0"/>
          </a:p>
        </p:txBody>
      </p:sp>
    </p:spTree>
    <p:extLst>
      <p:ext uri="{BB962C8B-B14F-4D97-AF65-F5344CB8AC3E}">
        <p14:creationId xmlns:p14="http://schemas.microsoft.com/office/powerpoint/2010/main" val="19735447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Grp="1" noChangeArrowheads="1"/>
          </p:cNvSpPr>
          <p:nvPr>
            <p:ph type="dt" sz="quarter" idx="1"/>
          </p:nvPr>
        </p:nvSpPr>
        <p:spPr/>
        <p:txBody>
          <a:bodyPr/>
          <a:lstStyle/>
          <a:p>
            <a:pPr>
              <a:defRPr/>
            </a:pPr>
            <a:r>
              <a:rPr lang="en-US" dirty="0"/>
              <a:t>3-</a:t>
            </a:r>
            <a:fld id="{9A273D50-A8AE-49CD-9126-31B040043835}" type="slidenum">
              <a:rPr lang="en-US"/>
              <a:pPr>
                <a:defRPr/>
              </a:pPr>
              <a:t>7</a:t>
            </a:fld>
            <a:endParaRPr lang="en-US" dirty="0"/>
          </a:p>
        </p:txBody>
      </p:sp>
      <p:sp>
        <p:nvSpPr>
          <p:cNvPr id="7" name="Rectangle 7"/>
          <p:cNvSpPr>
            <a:spLocks noGrp="1" noChangeArrowheads="1"/>
          </p:cNvSpPr>
          <p:nvPr>
            <p:ph type="sldNum" sz="quarter" idx="5"/>
          </p:nvPr>
        </p:nvSpPr>
        <p:spPr/>
        <p:txBody>
          <a:bodyPr/>
          <a:lstStyle/>
          <a:p>
            <a:pPr>
              <a:defRPr/>
            </a:pPr>
            <a:fld id="{65223EC3-694D-4EF8-A2A0-566B643590B1}" type="slidenum">
              <a:rPr lang="en-US"/>
              <a:pPr>
                <a:defRPr/>
              </a:pPr>
              <a:t>7</a:t>
            </a:fld>
            <a:endParaRPr lang="en-US" dirty="0"/>
          </a:p>
        </p:txBody>
      </p:sp>
      <p:sp>
        <p:nvSpPr>
          <p:cNvPr id="116740" name="Rectangle 2"/>
          <p:cNvSpPr>
            <a:spLocks noGrp="1" noRot="1" noChangeAspect="1" noChangeArrowheads="1" noTextEdit="1"/>
          </p:cNvSpPr>
          <p:nvPr>
            <p:ph type="sldImg"/>
          </p:nvPr>
        </p:nvSpPr>
        <p:spPr bwMode="auto">
          <a:xfrm>
            <a:off x="384175" y="685800"/>
            <a:ext cx="6091238" cy="3427413"/>
          </a:xfrm>
          <a:solidFill>
            <a:srgbClr val="FFFFFF"/>
          </a:solidFill>
          <a:ln>
            <a:solidFill>
              <a:srgbClr val="000000"/>
            </a:solidFill>
            <a:miter lim="800000"/>
            <a:headEnd/>
            <a:tailEnd/>
          </a:ln>
        </p:spPr>
      </p:sp>
      <p:sp>
        <p:nvSpPr>
          <p:cNvPr id="116741" name="Rectangle 3"/>
          <p:cNvSpPr>
            <a:spLocks noGrp="1" noChangeArrowheads="1"/>
          </p:cNvSpPr>
          <p:nvPr>
            <p:ph type="body" idx="1"/>
          </p:nvPr>
        </p:nvSpPr>
        <p:spPr bwMode="auto">
          <a:xfrm>
            <a:off x="914400" y="4343400"/>
            <a:ext cx="5029200" cy="4114800"/>
          </a:xfrm>
          <a:solidFill>
            <a:srgbClr val="FFFFFF"/>
          </a:solidFill>
          <a:ln>
            <a:solidFill>
              <a:srgbClr val="000000"/>
            </a:solidFill>
            <a:miter lim="800000"/>
            <a:headEnd/>
            <a:tailEnd/>
          </a:ln>
        </p:spPr>
        <p:txBody>
          <a:bodyPr wrap="square" lIns="90416" tIns="45208" rIns="90416" bIns="45208" numCol="1" anchor="t" anchorCtr="0" compatLnSpc="1">
            <a:prstTxWarp prst="textNoShape">
              <a:avLst/>
            </a:prstTxWarp>
          </a:bodyPr>
          <a:lstStyle/>
          <a:p>
            <a:pPr algn="just"/>
            <a:r>
              <a:rPr lang="en-US" dirty="0" smtClean="0">
                <a:cs typeface="Times New Roman" pitchFamily="18" charset="0"/>
              </a:rPr>
              <a:t>A manufacturing company incurs many other costs in addition to manufacturing costs. For financial reporting purposes, most of these other costs are typically classified as selling costs and administrative costs. These costs are also called selling, general and administrative costs, or SG&amp;A. Selling and administrative costs are incurred in both manufacturing and merchandising firms.  </a:t>
            </a:r>
          </a:p>
          <a:p>
            <a:pPr algn="just"/>
            <a:endParaRPr lang="en-US" dirty="0" smtClean="0">
              <a:cs typeface="Times New Roman" pitchFamily="18" charset="0"/>
            </a:endParaRPr>
          </a:p>
          <a:p>
            <a:pPr algn="just"/>
            <a:r>
              <a:rPr lang="en-US" dirty="0" smtClean="0">
                <a:cs typeface="Times New Roman" pitchFamily="18" charset="0"/>
              </a:rPr>
              <a:t>Selling costs include all costs necessary to secure customer orders and get the finished product into the hands of the customer. These costs are also referred to as order-getting and order-filling costs. Examples of selling costs include advertising, shipping, sales travel, sales commissions, sales salaries, and costs of finished goods warehouses. </a:t>
            </a:r>
          </a:p>
          <a:p>
            <a:pPr algn="just"/>
            <a:endParaRPr lang="en-US" dirty="0" smtClean="0">
              <a:cs typeface="Times New Roman" pitchFamily="18" charset="0"/>
            </a:endParaRPr>
          </a:p>
          <a:p>
            <a:pPr algn="just"/>
            <a:r>
              <a:rPr lang="en-US" dirty="0" smtClean="0">
                <a:cs typeface="Times New Roman" pitchFamily="18" charset="0"/>
              </a:rPr>
              <a:t>Administrative costs include all executive, organizational, and clerical costs associated with the general management of an organization. Examples of administrative costs include executive compensation, general accounting, secretarial, public relations, and similar costs involved in the overall general administration of the organization as a whole. </a:t>
            </a:r>
            <a:endParaRPr lang="en-US" dirty="0" smtClean="0"/>
          </a:p>
        </p:txBody>
      </p:sp>
    </p:spTree>
    <p:extLst>
      <p:ext uri="{BB962C8B-B14F-4D97-AF65-F5344CB8AC3E}">
        <p14:creationId xmlns:p14="http://schemas.microsoft.com/office/powerpoint/2010/main" val="42111084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Arial" charset="0"/>
                <a:ea typeface="ヒラギノ角ゴ Pro W3" pitchFamily="-32" charset="-128"/>
              </a:defRPr>
            </a:lvl1pPr>
            <a:lvl2pPr marL="742950" indent="-285750">
              <a:defRPr sz="2400">
                <a:solidFill>
                  <a:schemeClr val="tx1"/>
                </a:solidFill>
                <a:latin typeface="Arial" charset="0"/>
                <a:ea typeface="ヒラギノ角ゴ Pro W3" pitchFamily="-32" charset="-128"/>
              </a:defRPr>
            </a:lvl2pPr>
            <a:lvl3pPr marL="1143000" indent="-228600">
              <a:defRPr sz="2400">
                <a:solidFill>
                  <a:schemeClr val="tx1"/>
                </a:solidFill>
                <a:latin typeface="Arial" charset="0"/>
                <a:ea typeface="ヒラギノ角ゴ Pro W3" pitchFamily="-32" charset="-128"/>
              </a:defRPr>
            </a:lvl3pPr>
            <a:lvl4pPr marL="1600200" indent="-228600">
              <a:defRPr sz="2400">
                <a:solidFill>
                  <a:schemeClr val="tx1"/>
                </a:solidFill>
                <a:latin typeface="Arial" charset="0"/>
                <a:ea typeface="ヒラギノ角ゴ Pro W3" pitchFamily="-32" charset="-128"/>
              </a:defRPr>
            </a:lvl4pPr>
            <a:lvl5pPr marL="2057400" indent="-228600">
              <a:defRPr sz="2400">
                <a:solidFill>
                  <a:schemeClr val="tx1"/>
                </a:solidFill>
                <a:latin typeface="Arial" charset="0"/>
                <a:ea typeface="ヒラギノ角ゴ Pro W3" pitchFamily="-32" charset="-128"/>
              </a:defRPr>
            </a:lvl5pPr>
            <a:lvl6pPr marL="2514600" indent="-228600" eaLnBrk="0" fontAlgn="base" hangingPunct="0">
              <a:spcBef>
                <a:spcPct val="0"/>
              </a:spcBef>
              <a:spcAft>
                <a:spcPct val="0"/>
              </a:spcAft>
              <a:defRPr sz="2400">
                <a:solidFill>
                  <a:schemeClr val="tx1"/>
                </a:solidFill>
                <a:latin typeface="Arial" charset="0"/>
                <a:ea typeface="ヒラギノ角ゴ Pro W3" pitchFamily="-32" charset="-128"/>
              </a:defRPr>
            </a:lvl6pPr>
            <a:lvl7pPr marL="2971800" indent="-228600" eaLnBrk="0" fontAlgn="base" hangingPunct="0">
              <a:spcBef>
                <a:spcPct val="0"/>
              </a:spcBef>
              <a:spcAft>
                <a:spcPct val="0"/>
              </a:spcAft>
              <a:defRPr sz="2400">
                <a:solidFill>
                  <a:schemeClr val="tx1"/>
                </a:solidFill>
                <a:latin typeface="Arial" charset="0"/>
                <a:ea typeface="ヒラギノ角ゴ Pro W3" pitchFamily="-32" charset="-128"/>
              </a:defRPr>
            </a:lvl7pPr>
            <a:lvl8pPr marL="3429000" indent="-228600" eaLnBrk="0" fontAlgn="base" hangingPunct="0">
              <a:spcBef>
                <a:spcPct val="0"/>
              </a:spcBef>
              <a:spcAft>
                <a:spcPct val="0"/>
              </a:spcAft>
              <a:defRPr sz="2400">
                <a:solidFill>
                  <a:schemeClr val="tx1"/>
                </a:solidFill>
                <a:latin typeface="Arial" charset="0"/>
                <a:ea typeface="ヒラギノ角ゴ Pro W3" pitchFamily="-32" charset="-128"/>
              </a:defRPr>
            </a:lvl8pPr>
            <a:lvl9pPr marL="3886200" indent="-228600" eaLnBrk="0" fontAlgn="base" hangingPunct="0">
              <a:spcBef>
                <a:spcPct val="0"/>
              </a:spcBef>
              <a:spcAft>
                <a:spcPct val="0"/>
              </a:spcAft>
              <a:defRPr sz="2400">
                <a:solidFill>
                  <a:schemeClr val="tx1"/>
                </a:solidFill>
                <a:latin typeface="Arial" charset="0"/>
                <a:ea typeface="ヒラギノ角ゴ Pro W3" pitchFamily="-32" charset="-128"/>
              </a:defRPr>
            </a:lvl9pPr>
          </a:lstStyle>
          <a:p>
            <a:fld id="{9C40F4F5-C246-4234-9BE8-6AD42DCAD6BA}" type="slidenum">
              <a:rPr lang="en-US" sz="1200" smtClean="0"/>
              <a:pPr/>
              <a:t>10</a:t>
            </a:fld>
            <a:endParaRPr lang="en-US" sz="1200" smtClean="0"/>
          </a:p>
        </p:txBody>
      </p:sp>
      <p:sp>
        <p:nvSpPr>
          <p:cNvPr id="46083" name="Rectangle 2"/>
          <p:cNvSpPr>
            <a:spLocks noGrp="1" noRot="1" noChangeAspect="1" noChangeArrowheads="1" noTextEdit="1"/>
          </p:cNvSpPr>
          <p:nvPr>
            <p:ph type="sldImg"/>
          </p:nvPr>
        </p:nvSpPr>
        <p:spPr bwMode="auto">
          <a:xfrm>
            <a:off x="393700" y="692150"/>
            <a:ext cx="6070600" cy="34163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4" name="Rectangle 3"/>
          <p:cNvSpPr>
            <a:spLocks noGrp="1" noChangeArrowheads="1"/>
          </p:cNvSpPr>
          <p:nvPr>
            <p:ph type="body" idx="1"/>
          </p:nvPr>
        </p:nvSpPr>
        <p:spPr bwMode="auto">
          <a:xfrm>
            <a:off x="912813" y="4343400"/>
            <a:ext cx="5032375"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762000"/>
            <a:endParaRPr lang="en-GB" smtClean="0"/>
          </a:p>
        </p:txBody>
      </p:sp>
    </p:spTree>
    <p:extLst>
      <p:ext uri="{BB962C8B-B14F-4D97-AF65-F5344CB8AC3E}">
        <p14:creationId xmlns:p14="http://schemas.microsoft.com/office/powerpoint/2010/main" val="40240155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Arial" charset="0"/>
                <a:ea typeface="ヒラギノ角ゴ Pro W3" pitchFamily="-32" charset="-128"/>
              </a:defRPr>
            </a:lvl1pPr>
            <a:lvl2pPr marL="742950" indent="-285750">
              <a:defRPr sz="2400">
                <a:solidFill>
                  <a:schemeClr val="tx1"/>
                </a:solidFill>
                <a:latin typeface="Arial" charset="0"/>
                <a:ea typeface="ヒラギノ角ゴ Pro W3" pitchFamily="-32" charset="-128"/>
              </a:defRPr>
            </a:lvl2pPr>
            <a:lvl3pPr marL="1143000" indent="-228600">
              <a:defRPr sz="2400">
                <a:solidFill>
                  <a:schemeClr val="tx1"/>
                </a:solidFill>
                <a:latin typeface="Arial" charset="0"/>
                <a:ea typeface="ヒラギノ角ゴ Pro W3" pitchFamily="-32" charset="-128"/>
              </a:defRPr>
            </a:lvl3pPr>
            <a:lvl4pPr marL="1600200" indent="-228600">
              <a:defRPr sz="2400">
                <a:solidFill>
                  <a:schemeClr val="tx1"/>
                </a:solidFill>
                <a:latin typeface="Arial" charset="0"/>
                <a:ea typeface="ヒラギノ角ゴ Pro W3" pitchFamily="-32" charset="-128"/>
              </a:defRPr>
            </a:lvl4pPr>
            <a:lvl5pPr marL="2057400" indent="-228600">
              <a:defRPr sz="2400">
                <a:solidFill>
                  <a:schemeClr val="tx1"/>
                </a:solidFill>
                <a:latin typeface="Arial" charset="0"/>
                <a:ea typeface="ヒラギノ角ゴ Pro W3" pitchFamily="-32" charset="-128"/>
              </a:defRPr>
            </a:lvl5pPr>
            <a:lvl6pPr marL="2514600" indent="-228600" eaLnBrk="0" fontAlgn="base" hangingPunct="0">
              <a:spcBef>
                <a:spcPct val="0"/>
              </a:spcBef>
              <a:spcAft>
                <a:spcPct val="0"/>
              </a:spcAft>
              <a:defRPr sz="2400">
                <a:solidFill>
                  <a:schemeClr val="tx1"/>
                </a:solidFill>
                <a:latin typeface="Arial" charset="0"/>
                <a:ea typeface="ヒラギノ角ゴ Pro W3" pitchFamily="-32" charset="-128"/>
              </a:defRPr>
            </a:lvl6pPr>
            <a:lvl7pPr marL="2971800" indent="-228600" eaLnBrk="0" fontAlgn="base" hangingPunct="0">
              <a:spcBef>
                <a:spcPct val="0"/>
              </a:spcBef>
              <a:spcAft>
                <a:spcPct val="0"/>
              </a:spcAft>
              <a:defRPr sz="2400">
                <a:solidFill>
                  <a:schemeClr val="tx1"/>
                </a:solidFill>
                <a:latin typeface="Arial" charset="0"/>
                <a:ea typeface="ヒラギノ角ゴ Pro W3" pitchFamily="-32" charset="-128"/>
              </a:defRPr>
            </a:lvl7pPr>
            <a:lvl8pPr marL="3429000" indent="-228600" eaLnBrk="0" fontAlgn="base" hangingPunct="0">
              <a:spcBef>
                <a:spcPct val="0"/>
              </a:spcBef>
              <a:spcAft>
                <a:spcPct val="0"/>
              </a:spcAft>
              <a:defRPr sz="2400">
                <a:solidFill>
                  <a:schemeClr val="tx1"/>
                </a:solidFill>
                <a:latin typeface="Arial" charset="0"/>
                <a:ea typeface="ヒラギノ角ゴ Pro W3" pitchFamily="-32" charset="-128"/>
              </a:defRPr>
            </a:lvl8pPr>
            <a:lvl9pPr marL="3886200" indent="-228600" eaLnBrk="0" fontAlgn="base" hangingPunct="0">
              <a:spcBef>
                <a:spcPct val="0"/>
              </a:spcBef>
              <a:spcAft>
                <a:spcPct val="0"/>
              </a:spcAft>
              <a:defRPr sz="2400">
                <a:solidFill>
                  <a:schemeClr val="tx1"/>
                </a:solidFill>
                <a:latin typeface="Arial" charset="0"/>
                <a:ea typeface="ヒラギノ角ゴ Pro W3" pitchFamily="-32" charset="-128"/>
              </a:defRPr>
            </a:lvl9pPr>
          </a:lstStyle>
          <a:p>
            <a:fld id="{A59674D1-C460-46FB-B1E4-A64B0FBC921D}" type="slidenum">
              <a:rPr lang="en-US" sz="1200" smtClean="0"/>
              <a:pPr/>
              <a:t>11</a:t>
            </a:fld>
            <a:endParaRPr lang="en-US" sz="1200" smtClean="0"/>
          </a:p>
        </p:txBody>
      </p:sp>
      <p:sp>
        <p:nvSpPr>
          <p:cNvPr id="47107" name="Rectangle 2"/>
          <p:cNvSpPr>
            <a:spLocks noGrp="1" noRot="1" noChangeAspect="1" noChangeArrowheads="1" noTextEdit="1"/>
          </p:cNvSpPr>
          <p:nvPr>
            <p:ph type="sldImg"/>
          </p:nvPr>
        </p:nvSpPr>
        <p:spPr bwMode="auto">
          <a:xfrm>
            <a:off x="393700" y="692150"/>
            <a:ext cx="6070600" cy="34163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8" name="Rectangle 3"/>
          <p:cNvSpPr>
            <a:spLocks noGrp="1" noChangeArrowheads="1"/>
          </p:cNvSpPr>
          <p:nvPr>
            <p:ph type="body" idx="1"/>
          </p:nvPr>
        </p:nvSpPr>
        <p:spPr bwMode="auto">
          <a:xfrm>
            <a:off x="912813" y="4343400"/>
            <a:ext cx="5032375"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762000"/>
            <a:endParaRPr lang="en-GB" smtClean="0"/>
          </a:p>
        </p:txBody>
      </p:sp>
    </p:spTree>
    <p:extLst>
      <p:ext uri="{BB962C8B-B14F-4D97-AF65-F5344CB8AC3E}">
        <p14:creationId xmlns:p14="http://schemas.microsoft.com/office/powerpoint/2010/main" val="5596423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Arial" charset="0"/>
                <a:ea typeface="ヒラギノ角ゴ Pro W3" pitchFamily="-32" charset="-128"/>
              </a:defRPr>
            </a:lvl1pPr>
            <a:lvl2pPr marL="742950" indent="-285750">
              <a:defRPr sz="2400">
                <a:solidFill>
                  <a:schemeClr val="tx1"/>
                </a:solidFill>
                <a:latin typeface="Arial" charset="0"/>
                <a:ea typeface="ヒラギノ角ゴ Pro W3" pitchFamily="-32" charset="-128"/>
              </a:defRPr>
            </a:lvl2pPr>
            <a:lvl3pPr marL="1143000" indent="-228600">
              <a:defRPr sz="2400">
                <a:solidFill>
                  <a:schemeClr val="tx1"/>
                </a:solidFill>
                <a:latin typeface="Arial" charset="0"/>
                <a:ea typeface="ヒラギノ角ゴ Pro W3" pitchFamily="-32" charset="-128"/>
              </a:defRPr>
            </a:lvl3pPr>
            <a:lvl4pPr marL="1600200" indent="-228600">
              <a:defRPr sz="2400">
                <a:solidFill>
                  <a:schemeClr val="tx1"/>
                </a:solidFill>
                <a:latin typeface="Arial" charset="0"/>
                <a:ea typeface="ヒラギノ角ゴ Pro W3" pitchFamily="-32" charset="-128"/>
              </a:defRPr>
            </a:lvl4pPr>
            <a:lvl5pPr marL="2057400" indent="-228600">
              <a:defRPr sz="2400">
                <a:solidFill>
                  <a:schemeClr val="tx1"/>
                </a:solidFill>
                <a:latin typeface="Arial" charset="0"/>
                <a:ea typeface="ヒラギノ角ゴ Pro W3" pitchFamily="-32" charset="-128"/>
              </a:defRPr>
            </a:lvl5pPr>
            <a:lvl6pPr marL="2514600" indent="-228600" eaLnBrk="0" fontAlgn="base" hangingPunct="0">
              <a:spcBef>
                <a:spcPct val="0"/>
              </a:spcBef>
              <a:spcAft>
                <a:spcPct val="0"/>
              </a:spcAft>
              <a:defRPr sz="2400">
                <a:solidFill>
                  <a:schemeClr val="tx1"/>
                </a:solidFill>
                <a:latin typeface="Arial" charset="0"/>
                <a:ea typeface="ヒラギノ角ゴ Pro W3" pitchFamily="-32" charset="-128"/>
              </a:defRPr>
            </a:lvl6pPr>
            <a:lvl7pPr marL="2971800" indent="-228600" eaLnBrk="0" fontAlgn="base" hangingPunct="0">
              <a:spcBef>
                <a:spcPct val="0"/>
              </a:spcBef>
              <a:spcAft>
                <a:spcPct val="0"/>
              </a:spcAft>
              <a:defRPr sz="2400">
                <a:solidFill>
                  <a:schemeClr val="tx1"/>
                </a:solidFill>
                <a:latin typeface="Arial" charset="0"/>
                <a:ea typeface="ヒラギノ角ゴ Pro W3" pitchFamily="-32" charset="-128"/>
              </a:defRPr>
            </a:lvl7pPr>
            <a:lvl8pPr marL="3429000" indent="-228600" eaLnBrk="0" fontAlgn="base" hangingPunct="0">
              <a:spcBef>
                <a:spcPct val="0"/>
              </a:spcBef>
              <a:spcAft>
                <a:spcPct val="0"/>
              </a:spcAft>
              <a:defRPr sz="2400">
                <a:solidFill>
                  <a:schemeClr val="tx1"/>
                </a:solidFill>
                <a:latin typeface="Arial" charset="0"/>
                <a:ea typeface="ヒラギノ角ゴ Pro W3" pitchFamily="-32" charset="-128"/>
              </a:defRPr>
            </a:lvl8pPr>
            <a:lvl9pPr marL="3886200" indent="-228600" eaLnBrk="0" fontAlgn="base" hangingPunct="0">
              <a:spcBef>
                <a:spcPct val="0"/>
              </a:spcBef>
              <a:spcAft>
                <a:spcPct val="0"/>
              </a:spcAft>
              <a:defRPr sz="2400">
                <a:solidFill>
                  <a:schemeClr val="tx1"/>
                </a:solidFill>
                <a:latin typeface="Arial" charset="0"/>
                <a:ea typeface="ヒラギノ角ゴ Pro W3" pitchFamily="-32" charset="-128"/>
              </a:defRPr>
            </a:lvl9pPr>
          </a:lstStyle>
          <a:p>
            <a:fld id="{BB294751-F206-492D-AC53-E4D4AAA898C7}" type="slidenum">
              <a:rPr lang="en-US" sz="1200" smtClean="0"/>
              <a:pPr/>
              <a:t>12</a:t>
            </a:fld>
            <a:endParaRPr lang="en-US" sz="1200" smtClean="0"/>
          </a:p>
        </p:txBody>
      </p:sp>
      <p:sp>
        <p:nvSpPr>
          <p:cNvPr id="48131" name="Rectangle 2"/>
          <p:cNvSpPr>
            <a:spLocks noGrp="1" noRot="1" noChangeAspect="1" noChangeArrowheads="1" noTextEdit="1"/>
          </p:cNvSpPr>
          <p:nvPr>
            <p:ph type="sldImg"/>
          </p:nvPr>
        </p:nvSpPr>
        <p:spPr bwMode="auto">
          <a:xfrm>
            <a:off x="393700" y="692150"/>
            <a:ext cx="6070600" cy="34163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2" name="Rectangle 3"/>
          <p:cNvSpPr>
            <a:spLocks noGrp="1" noChangeArrowheads="1"/>
          </p:cNvSpPr>
          <p:nvPr>
            <p:ph type="body" idx="1"/>
          </p:nvPr>
        </p:nvSpPr>
        <p:spPr bwMode="auto">
          <a:xfrm>
            <a:off x="912813" y="4343400"/>
            <a:ext cx="5032375"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762000"/>
            <a:endParaRPr lang="en-GB" smtClean="0"/>
          </a:p>
        </p:txBody>
      </p:sp>
    </p:spTree>
    <p:extLst>
      <p:ext uri="{BB962C8B-B14F-4D97-AF65-F5344CB8AC3E}">
        <p14:creationId xmlns:p14="http://schemas.microsoft.com/office/powerpoint/2010/main" val="38889870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Arial" charset="0"/>
                <a:ea typeface="ヒラギノ角ゴ Pro W3" pitchFamily="-32" charset="-128"/>
              </a:defRPr>
            </a:lvl1pPr>
            <a:lvl2pPr marL="742950" indent="-285750">
              <a:defRPr sz="2400">
                <a:solidFill>
                  <a:schemeClr val="tx1"/>
                </a:solidFill>
                <a:latin typeface="Arial" charset="0"/>
                <a:ea typeface="ヒラギノ角ゴ Pro W3" pitchFamily="-32" charset="-128"/>
              </a:defRPr>
            </a:lvl2pPr>
            <a:lvl3pPr marL="1143000" indent="-228600">
              <a:defRPr sz="2400">
                <a:solidFill>
                  <a:schemeClr val="tx1"/>
                </a:solidFill>
                <a:latin typeface="Arial" charset="0"/>
                <a:ea typeface="ヒラギノ角ゴ Pro W3" pitchFamily="-32" charset="-128"/>
              </a:defRPr>
            </a:lvl3pPr>
            <a:lvl4pPr marL="1600200" indent="-228600">
              <a:defRPr sz="2400">
                <a:solidFill>
                  <a:schemeClr val="tx1"/>
                </a:solidFill>
                <a:latin typeface="Arial" charset="0"/>
                <a:ea typeface="ヒラギノ角ゴ Pro W3" pitchFamily="-32" charset="-128"/>
              </a:defRPr>
            </a:lvl4pPr>
            <a:lvl5pPr marL="2057400" indent="-228600">
              <a:defRPr sz="2400">
                <a:solidFill>
                  <a:schemeClr val="tx1"/>
                </a:solidFill>
                <a:latin typeface="Arial" charset="0"/>
                <a:ea typeface="ヒラギノ角ゴ Pro W3" pitchFamily="-32" charset="-128"/>
              </a:defRPr>
            </a:lvl5pPr>
            <a:lvl6pPr marL="2514600" indent="-228600" eaLnBrk="0" fontAlgn="base" hangingPunct="0">
              <a:spcBef>
                <a:spcPct val="0"/>
              </a:spcBef>
              <a:spcAft>
                <a:spcPct val="0"/>
              </a:spcAft>
              <a:defRPr sz="2400">
                <a:solidFill>
                  <a:schemeClr val="tx1"/>
                </a:solidFill>
                <a:latin typeface="Arial" charset="0"/>
                <a:ea typeface="ヒラギノ角ゴ Pro W3" pitchFamily="-32" charset="-128"/>
              </a:defRPr>
            </a:lvl6pPr>
            <a:lvl7pPr marL="2971800" indent="-228600" eaLnBrk="0" fontAlgn="base" hangingPunct="0">
              <a:spcBef>
                <a:spcPct val="0"/>
              </a:spcBef>
              <a:spcAft>
                <a:spcPct val="0"/>
              </a:spcAft>
              <a:defRPr sz="2400">
                <a:solidFill>
                  <a:schemeClr val="tx1"/>
                </a:solidFill>
                <a:latin typeface="Arial" charset="0"/>
                <a:ea typeface="ヒラギノ角ゴ Pro W3" pitchFamily="-32" charset="-128"/>
              </a:defRPr>
            </a:lvl7pPr>
            <a:lvl8pPr marL="3429000" indent="-228600" eaLnBrk="0" fontAlgn="base" hangingPunct="0">
              <a:spcBef>
                <a:spcPct val="0"/>
              </a:spcBef>
              <a:spcAft>
                <a:spcPct val="0"/>
              </a:spcAft>
              <a:defRPr sz="2400">
                <a:solidFill>
                  <a:schemeClr val="tx1"/>
                </a:solidFill>
                <a:latin typeface="Arial" charset="0"/>
                <a:ea typeface="ヒラギノ角ゴ Pro W3" pitchFamily="-32" charset="-128"/>
              </a:defRPr>
            </a:lvl8pPr>
            <a:lvl9pPr marL="3886200" indent="-228600" eaLnBrk="0" fontAlgn="base" hangingPunct="0">
              <a:spcBef>
                <a:spcPct val="0"/>
              </a:spcBef>
              <a:spcAft>
                <a:spcPct val="0"/>
              </a:spcAft>
              <a:defRPr sz="2400">
                <a:solidFill>
                  <a:schemeClr val="tx1"/>
                </a:solidFill>
                <a:latin typeface="Arial" charset="0"/>
                <a:ea typeface="ヒラギノ角ゴ Pro W3" pitchFamily="-32" charset="-128"/>
              </a:defRPr>
            </a:lvl9pPr>
          </a:lstStyle>
          <a:p>
            <a:fld id="{678EBEF0-9EE5-4ECB-8839-3986A8C2E14B}" type="slidenum">
              <a:rPr lang="en-US" sz="1200" smtClean="0"/>
              <a:pPr/>
              <a:t>21</a:t>
            </a:fld>
            <a:endParaRPr lang="en-US" sz="1200" smtClean="0"/>
          </a:p>
        </p:txBody>
      </p:sp>
      <p:sp>
        <p:nvSpPr>
          <p:cNvPr id="49155" name="Rectangle 2"/>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3662" tIns="47625" rIns="93662" bIns="47625" numCol="1" anchor="t" anchorCtr="0" compatLnSpc="1">
            <a:prstTxWarp prst="textNoShape">
              <a:avLst/>
            </a:prstTxWarp>
          </a:bodyPr>
          <a:lstStyle/>
          <a:p>
            <a:endParaRPr lang="en-AU" smtClean="0"/>
          </a:p>
        </p:txBody>
      </p:sp>
      <p:sp>
        <p:nvSpPr>
          <p:cNvPr id="49156" name="Rectangle 3"/>
          <p:cNvSpPr>
            <a:spLocks noGrp="1" noRot="1" noChangeAspect="1" noChangeArrowheads="1" noTextEdit="1"/>
          </p:cNvSpPr>
          <p:nvPr>
            <p:ph type="sldImg"/>
          </p:nvPr>
        </p:nvSpPr>
        <p:spPr bwMode="auto">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extLst>
      <p:ext uri="{BB962C8B-B14F-4D97-AF65-F5344CB8AC3E}">
        <p14:creationId xmlns:p14="http://schemas.microsoft.com/office/powerpoint/2010/main" val="39095704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Arial" charset="0"/>
                <a:ea typeface="ヒラギノ角ゴ Pro W3" pitchFamily="-32" charset="-128"/>
              </a:defRPr>
            </a:lvl1pPr>
            <a:lvl2pPr marL="742950" indent="-285750">
              <a:defRPr sz="2400">
                <a:solidFill>
                  <a:schemeClr val="tx1"/>
                </a:solidFill>
                <a:latin typeface="Arial" charset="0"/>
                <a:ea typeface="ヒラギノ角ゴ Pro W3" pitchFamily="-32" charset="-128"/>
              </a:defRPr>
            </a:lvl2pPr>
            <a:lvl3pPr marL="1143000" indent="-228600">
              <a:defRPr sz="2400">
                <a:solidFill>
                  <a:schemeClr val="tx1"/>
                </a:solidFill>
                <a:latin typeface="Arial" charset="0"/>
                <a:ea typeface="ヒラギノ角ゴ Pro W3" pitchFamily="-32" charset="-128"/>
              </a:defRPr>
            </a:lvl3pPr>
            <a:lvl4pPr marL="1600200" indent="-228600">
              <a:defRPr sz="2400">
                <a:solidFill>
                  <a:schemeClr val="tx1"/>
                </a:solidFill>
                <a:latin typeface="Arial" charset="0"/>
                <a:ea typeface="ヒラギノ角ゴ Pro W3" pitchFamily="-32" charset="-128"/>
              </a:defRPr>
            </a:lvl4pPr>
            <a:lvl5pPr marL="2057400" indent="-228600">
              <a:defRPr sz="2400">
                <a:solidFill>
                  <a:schemeClr val="tx1"/>
                </a:solidFill>
                <a:latin typeface="Arial" charset="0"/>
                <a:ea typeface="ヒラギノ角ゴ Pro W3" pitchFamily="-32" charset="-128"/>
              </a:defRPr>
            </a:lvl5pPr>
            <a:lvl6pPr marL="2514600" indent="-228600" eaLnBrk="0" fontAlgn="base" hangingPunct="0">
              <a:spcBef>
                <a:spcPct val="0"/>
              </a:spcBef>
              <a:spcAft>
                <a:spcPct val="0"/>
              </a:spcAft>
              <a:defRPr sz="2400">
                <a:solidFill>
                  <a:schemeClr val="tx1"/>
                </a:solidFill>
                <a:latin typeface="Arial" charset="0"/>
                <a:ea typeface="ヒラギノ角ゴ Pro W3" pitchFamily="-32" charset="-128"/>
              </a:defRPr>
            </a:lvl6pPr>
            <a:lvl7pPr marL="2971800" indent="-228600" eaLnBrk="0" fontAlgn="base" hangingPunct="0">
              <a:spcBef>
                <a:spcPct val="0"/>
              </a:spcBef>
              <a:spcAft>
                <a:spcPct val="0"/>
              </a:spcAft>
              <a:defRPr sz="2400">
                <a:solidFill>
                  <a:schemeClr val="tx1"/>
                </a:solidFill>
                <a:latin typeface="Arial" charset="0"/>
                <a:ea typeface="ヒラギノ角ゴ Pro W3" pitchFamily="-32" charset="-128"/>
              </a:defRPr>
            </a:lvl7pPr>
            <a:lvl8pPr marL="3429000" indent="-228600" eaLnBrk="0" fontAlgn="base" hangingPunct="0">
              <a:spcBef>
                <a:spcPct val="0"/>
              </a:spcBef>
              <a:spcAft>
                <a:spcPct val="0"/>
              </a:spcAft>
              <a:defRPr sz="2400">
                <a:solidFill>
                  <a:schemeClr val="tx1"/>
                </a:solidFill>
                <a:latin typeface="Arial" charset="0"/>
                <a:ea typeface="ヒラギノ角ゴ Pro W3" pitchFamily="-32" charset="-128"/>
              </a:defRPr>
            </a:lvl8pPr>
            <a:lvl9pPr marL="3886200" indent="-228600" eaLnBrk="0" fontAlgn="base" hangingPunct="0">
              <a:spcBef>
                <a:spcPct val="0"/>
              </a:spcBef>
              <a:spcAft>
                <a:spcPct val="0"/>
              </a:spcAft>
              <a:defRPr sz="2400">
                <a:solidFill>
                  <a:schemeClr val="tx1"/>
                </a:solidFill>
                <a:latin typeface="Arial" charset="0"/>
                <a:ea typeface="ヒラギノ角ゴ Pro W3" pitchFamily="-32" charset="-128"/>
              </a:defRPr>
            </a:lvl9pPr>
          </a:lstStyle>
          <a:p>
            <a:fld id="{2852BE70-6639-473F-951B-1A6B4FEA0A18}" type="slidenum">
              <a:rPr lang="en-US" sz="1200" smtClean="0"/>
              <a:pPr/>
              <a:t>22</a:t>
            </a:fld>
            <a:endParaRPr lang="en-US" sz="1200" smtClean="0"/>
          </a:p>
        </p:txBody>
      </p:sp>
      <p:sp>
        <p:nvSpPr>
          <p:cNvPr id="51203" name="Rectangle 2"/>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3662" tIns="47625" rIns="93662" bIns="47625" numCol="1" anchor="t" anchorCtr="0" compatLnSpc="1">
            <a:prstTxWarp prst="textNoShape">
              <a:avLst/>
            </a:prstTxWarp>
          </a:bodyPr>
          <a:lstStyle/>
          <a:p>
            <a:endParaRPr lang="en-AU" smtClean="0"/>
          </a:p>
        </p:txBody>
      </p:sp>
      <p:sp>
        <p:nvSpPr>
          <p:cNvPr id="51204" name="Rectangle 3"/>
          <p:cNvSpPr>
            <a:spLocks noGrp="1" noRot="1" noChangeAspect="1" noChangeArrowheads="1" noTextEdit="1"/>
          </p:cNvSpPr>
          <p:nvPr>
            <p:ph type="sldImg"/>
          </p:nvPr>
        </p:nvSpPr>
        <p:spPr bwMode="auto">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extLst>
      <p:ext uri="{BB962C8B-B14F-4D97-AF65-F5344CB8AC3E}">
        <p14:creationId xmlns:p14="http://schemas.microsoft.com/office/powerpoint/2010/main" val="41660453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Arial" charset="0"/>
                <a:ea typeface="ヒラギノ角ゴ Pro W3" pitchFamily="-32" charset="-128"/>
              </a:defRPr>
            </a:lvl1pPr>
            <a:lvl2pPr marL="742950" indent="-285750">
              <a:defRPr sz="2400">
                <a:solidFill>
                  <a:schemeClr val="tx1"/>
                </a:solidFill>
                <a:latin typeface="Arial" charset="0"/>
                <a:ea typeface="ヒラギノ角ゴ Pro W3" pitchFamily="-32" charset="-128"/>
              </a:defRPr>
            </a:lvl2pPr>
            <a:lvl3pPr marL="1143000" indent="-228600">
              <a:defRPr sz="2400">
                <a:solidFill>
                  <a:schemeClr val="tx1"/>
                </a:solidFill>
                <a:latin typeface="Arial" charset="0"/>
                <a:ea typeface="ヒラギノ角ゴ Pro W3" pitchFamily="-32" charset="-128"/>
              </a:defRPr>
            </a:lvl3pPr>
            <a:lvl4pPr marL="1600200" indent="-228600">
              <a:defRPr sz="2400">
                <a:solidFill>
                  <a:schemeClr val="tx1"/>
                </a:solidFill>
                <a:latin typeface="Arial" charset="0"/>
                <a:ea typeface="ヒラギノ角ゴ Pro W3" pitchFamily="-32" charset="-128"/>
              </a:defRPr>
            </a:lvl4pPr>
            <a:lvl5pPr marL="2057400" indent="-228600">
              <a:defRPr sz="2400">
                <a:solidFill>
                  <a:schemeClr val="tx1"/>
                </a:solidFill>
                <a:latin typeface="Arial" charset="0"/>
                <a:ea typeface="ヒラギノ角ゴ Pro W3" pitchFamily="-32" charset="-128"/>
              </a:defRPr>
            </a:lvl5pPr>
            <a:lvl6pPr marL="2514600" indent="-228600" eaLnBrk="0" fontAlgn="base" hangingPunct="0">
              <a:spcBef>
                <a:spcPct val="0"/>
              </a:spcBef>
              <a:spcAft>
                <a:spcPct val="0"/>
              </a:spcAft>
              <a:defRPr sz="2400">
                <a:solidFill>
                  <a:schemeClr val="tx1"/>
                </a:solidFill>
                <a:latin typeface="Arial" charset="0"/>
                <a:ea typeface="ヒラギノ角ゴ Pro W3" pitchFamily="-32" charset="-128"/>
              </a:defRPr>
            </a:lvl6pPr>
            <a:lvl7pPr marL="2971800" indent="-228600" eaLnBrk="0" fontAlgn="base" hangingPunct="0">
              <a:spcBef>
                <a:spcPct val="0"/>
              </a:spcBef>
              <a:spcAft>
                <a:spcPct val="0"/>
              </a:spcAft>
              <a:defRPr sz="2400">
                <a:solidFill>
                  <a:schemeClr val="tx1"/>
                </a:solidFill>
                <a:latin typeface="Arial" charset="0"/>
                <a:ea typeface="ヒラギノ角ゴ Pro W3" pitchFamily="-32" charset="-128"/>
              </a:defRPr>
            </a:lvl7pPr>
            <a:lvl8pPr marL="3429000" indent="-228600" eaLnBrk="0" fontAlgn="base" hangingPunct="0">
              <a:spcBef>
                <a:spcPct val="0"/>
              </a:spcBef>
              <a:spcAft>
                <a:spcPct val="0"/>
              </a:spcAft>
              <a:defRPr sz="2400">
                <a:solidFill>
                  <a:schemeClr val="tx1"/>
                </a:solidFill>
                <a:latin typeface="Arial" charset="0"/>
                <a:ea typeface="ヒラギノ角ゴ Pro W3" pitchFamily="-32" charset="-128"/>
              </a:defRPr>
            </a:lvl8pPr>
            <a:lvl9pPr marL="3886200" indent="-228600" eaLnBrk="0" fontAlgn="base" hangingPunct="0">
              <a:spcBef>
                <a:spcPct val="0"/>
              </a:spcBef>
              <a:spcAft>
                <a:spcPct val="0"/>
              </a:spcAft>
              <a:defRPr sz="2400">
                <a:solidFill>
                  <a:schemeClr val="tx1"/>
                </a:solidFill>
                <a:latin typeface="Arial" charset="0"/>
                <a:ea typeface="ヒラギノ角ゴ Pro W3" pitchFamily="-32" charset="-128"/>
              </a:defRPr>
            </a:lvl9pPr>
          </a:lstStyle>
          <a:p>
            <a:fld id="{8AC3BB31-5DFF-4C4E-90A6-97062D8B044B}" type="slidenum">
              <a:rPr lang="en-US" sz="1200" smtClean="0"/>
              <a:pPr/>
              <a:t>26</a:t>
            </a:fld>
            <a:endParaRPr lang="en-US" sz="1200" smtClean="0"/>
          </a:p>
        </p:txBody>
      </p:sp>
      <p:sp>
        <p:nvSpPr>
          <p:cNvPr id="52227" name="Rectangle 2"/>
          <p:cNvSpPr>
            <a:spLocks noGrp="1" noRot="1" noChangeAspect="1" noChangeArrowheads="1" noTextEdit="1"/>
          </p:cNvSpPr>
          <p:nvPr>
            <p:ph type="sldImg"/>
          </p:nvPr>
        </p:nvSpPr>
        <p:spPr bwMode="auto">
          <a:xfrm>
            <a:off x="393700" y="692150"/>
            <a:ext cx="6070600" cy="34163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8" name="Rectangle 3"/>
          <p:cNvSpPr>
            <a:spLocks noGrp="1" noChangeArrowheads="1"/>
          </p:cNvSpPr>
          <p:nvPr>
            <p:ph type="body" idx="1"/>
          </p:nvPr>
        </p:nvSpPr>
        <p:spPr bwMode="auto">
          <a:xfrm>
            <a:off x="912813" y="4343400"/>
            <a:ext cx="5032375"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762000"/>
            <a:endParaRPr lang="en-GB" smtClean="0"/>
          </a:p>
        </p:txBody>
      </p:sp>
    </p:spTree>
    <p:extLst>
      <p:ext uri="{BB962C8B-B14F-4D97-AF65-F5344CB8AC3E}">
        <p14:creationId xmlns:p14="http://schemas.microsoft.com/office/powerpoint/2010/main" val="37446195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solidFill>
                  <a:schemeClr val="tx1"/>
                </a:solidFill>
              </a:rPr>
              <a:t>Module 7 </a:t>
            </a:r>
            <a:r>
              <a:rPr lang="en-US" smtClean="0">
                <a:solidFill>
                  <a:schemeClr val="tx1"/>
                </a:solidFill>
              </a:rPr>
              <a:t>Activity</a:t>
            </a:r>
            <a:r>
              <a:rPr lang="en-US" baseline="0" smtClean="0">
                <a:solidFill>
                  <a:schemeClr val="tx1"/>
                </a:solidFill>
              </a:rPr>
              <a:t> 2</a:t>
            </a:r>
            <a:endParaRPr lang="en-US" baseline="0" dirty="0" smtClean="0">
              <a:solidFill>
                <a:schemeClr val="tx1"/>
              </a:solidFill>
            </a:endParaRPr>
          </a:p>
          <a:p>
            <a:endParaRPr lang="en-US" baseline="0" dirty="0" smtClean="0">
              <a:solidFill>
                <a:schemeClr val="tx1"/>
              </a:solidFill>
            </a:endParaRPr>
          </a:p>
          <a:p>
            <a:r>
              <a:rPr lang="en-US" baseline="0" dirty="0" smtClean="0">
                <a:solidFill>
                  <a:schemeClr val="tx1"/>
                </a:solidFill>
              </a:rPr>
              <a:t>This activity will guide students through the process of writing thank you notes using a template.</a:t>
            </a:r>
          </a:p>
          <a:p>
            <a:endParaRPr lang="en-US" baseline="0" dirty="0" smtClean="0">
              <a:solidFill>
                <a:schemeClr val="tx1"/>
              </a:solidFill>
            </a:endParaRPr>
          </a:p>
          <a:p>
            <a:endParaRPr lang="en-US" baseline="0" dirty="0" smtClean="0">
              <a:solidFill>
                <a:schemeClr val="tx1"/>
              </a:solidFill>
            </a:endParaRPr>
          </a:p>
          <a:p>
            <a:r>
              <a:rPr lang="en-US" baseline="0" dirty="0" smtClean="0">
                <a:solidFill>
                  <a:schemeClr val="tx1"/>
                </a:solidFill>
              </a:rPr>
              <a:t>Citations:</a:t>
            </a:r>
          </a:p>
          <a:p>
            <a:r>
              <a:rPr lang="en-US" baseline="0" dirty="0" smtClean="0">
                <a:solidFill>
                  <a:schemeClr val="tx1"/>
                </a:solidFill>
              </a:rPr>
              <a:t>Dear </a:t>
            </a:r>
            <a:r>
              <a:rPr lang="en-US" baseline="0" dirty="0" err="1" smtClean="0">
                <a:solidFill>
                  <a:schemeClr val="tx1"/>
                </a:solidFill>
              </a:rPr>
              <a:t>eHow.com’s</a:t>
            </a:r>
            <a:r>
              <a:rPr lang="en-US" baseline="0" dirty="0" smtClean="0">
                <a:solidFill>
                  <a:schemeClr val="tx1"/>
                </a:solidFill>
              </a:rPr>
              <a:t> Culture &amp; Society section (</a:t>
            </a:r>
            <a:r>
              <a:rPr lang="en-US" dirty="0" smtClean="0">
                <a:solidFill>
                  <a:schemeClr val="tx1"/>
                </a:solidFill>
                <a:hlinkClick r:id="rId3"/>
              </a:rPr>
              <a:t>http://www.ehow.com/culture-and-society/</a:t>
            </a:r>
            <a:r>
              <a:rPr lang="en-US" dirty="0" smtClean="0">
                <a:solidFill>
                  <a:schemeClr val="tx1"/>
                </a:solidFill>
              </a:rPr>
              <a:t>)</a:t>
            </a:r>
            <a:r>
              <a:rPr lang="en-US" baseline="0" dirty="0" smtClean="0">
                <a:solidFill>
                  <a:schemeClr val="tx1"/>
                </a:solidFill>
              </a:rPr>
              <a:t>,</a:t>
            </a:r>
          </a:p>
          <a:p>
            <a:r>
              <a:rPr lang="en-US" baseline="0" dirty="0" smtClean="0">
                <a:solidFill>
                  <a:schemeClr val="tx1"/>
                </a:solidFill>
              </a:rPr>
              <a:t>Thank you very much for some of the ideas and tips contained in this PowerPoint. I know it will benefit the students who use this curriculum to draw from your expertise reflected in many articles about various aspects of thank you note writing. In addition, please pass along my thanks to all your other friends who helped us create this presentation, including our pals at Southern Living (</a:t>
            </a:r>
            <a:r>
              <a:rPr lang="en-US" dirty="0" smtClean="0">
                <a:solidFill>
                  <a:schemeClr val="tx1"/>
                </a:solidFill>
                <a:hlinkClick r:id="rId4"/>
              </a:rPr>
              <a:t>http://www.southernliving.com/home-garden/solutions/thank-you-note-00417000068532/</a:t>
            </a:r>
            <a:r>
              <a:rPr lang="en-US" dirty="0" smtClean="0">
                <a:solidFill>
                  <a:schemeClr val="tx1"/>
                </a:solidFill>
              </a:rPr>
              <a:t>) and Emily Post (</a:t>
            </a:r>
            <a:r>
              <a:rPr lang="en-US" dirty="0" smtClean="0">
                <a:solidFill>
                  <a:schemeClr val="tx1"/>
                </a:solidFill>
                <a:hlinkClick r:id="rId5"/>
              </a:rPr>
              <a:t>http://www.emilypost.com/social-life/gift-giving-and-receiving/880-appropriate-thank-you-notes</a:t>
            </a:r>
            <a:r>
              <a:rPr lang="en-US" dirty="0" smtClean="0">
                <a:solidFill>
                  <a:schemeClr val="tx1"/>
                </a:solidFill>
              </a:rPr>
              <a:t>). You’re all</a:t>
            </a:r>
            <a:r>
              <a:rPr lang="en-US" baseline="0" dirty="0" smtClean="0">
                <a:solidFill>
                  <a:schemeClr val="tx1"/>
                </a:solidFill>
              </a:rPr>
              <a:t> such wonderful resources, and we appreciate you very much!</a:t>
            </a:r>
          </a:p>
          <a:p>
            <a:r>
              <a:rPr lang="en-US" baseline="0" dirty="0" smtClean="0">
                <a:solidFill>
                  <a:schemeClr val="tx1"/>
                </a:solidFill>
              </a:rPr>
              <a:t>Best Wishes,</a:t>
            </a:r>
          </a:p>
          <a:p>
            <a:r>
              <a:rPr lang="en-US" baseline="0" dirty="0" smtClean="0">
                <a:solidFill>
                  <a:schemeClr val="tx1"/>
                </a:solidFill>
              </a:rPr>
              <a:t>The Project STEPP Transition Curriculum Authors</a:t>
            </a:r>
          </a:p>
          <a:p>
            <a:endParaRPr lang="en-US" baseline="0" dirty="0" smtClean="0">
              <a:solidFill>
                <a:schemeClr val="tx1"/>
              </a:solidFill>
            </a:endParaRPr>
          </a:p>
          <a:p>
            <a:endParaRPr lang="en-US" baseline="0" dirty="0" smtClean="0">
              <a:solidFill>
                <a:schemeClr val="tx1"/>
              </a:solidFill>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b="0" baseline="0" dirty="0" smtClean="0">
                <a:solidFill>
                  <a:schemeClr val="tx1"/>
                </a:solidFill>
              </a:rPr>
              <a:t>Unless otherwise specified, all clip art and images in this document are used with permission from Microsoft in accordance with their End User License Agreement.</a:t>
            </a:r>
            <a:endParaRPr lang="en-US" b="0" dirty="0" smtClean="0">
              <a:solidFill>
                <a:schemeClr val="tx1"/>
              </a:solidFill>
            </a:endParaRPr>
          </a:p>
          <a:p>
            <a:endParaRPr lang="en-US" dirty="0">
              <a:solidFill>
                <a:schemeClr val="tx1"/>
              </a:solidFill>
            </a:endParaRPr>
          </a:p>
        </p:txBody>
      </p:sp>
      <p:sp>
        <p:nvSpPr>
          <p:cNvPr id="4" name="Slide Number Placeholder 3"/>
          <p:cNvSpPr>
            <a:spLocks noGrp="1"/>
          </p:cNvSpPr>
          <p:nvPr>
            <p:ph type="sldNum" sz="quarter" idx="10"/>
          </p:nvPr>
        </p:nvSpPr>
        <p:spPr/>
        <p:txBody>
          <a:bodyPr/>
          <a:lstStyle/>
          <a:p>
            <a:fld id="{25DC6482-8E19-4180-B229-95DD969C8F89}" type="slidenum">
              <a:rPr lang="en-US" smtClean="0"/>
              <a:pPr/>
              <a:t>28</a:t>
            </a:fld>
            <a:endParaRPr lang="en-US"/>
          </a:p>
        </p:txBody>
      </p:sp>
    </p:spTree>
    <p:extLst>
      <p:ext uri="{BB962C8B-B14F-4D97-AF65-F5344CB8AC3E}">
        <p14:creationId xmlns:p14="http://schemas.microsoft.com/office/powerpoint/2010/main" val="5366655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245DED9-E84B-452E-A47E-CF4FF55022C0}" type="datetimeFigureOut">
              <a:rPr lang="en-GB" smtClean="0"/>
              <a:t>05/11/2015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28F827-EB17-4D79-ACDA-12131AC03E9A}" type="slidenum">
              <a:rPr lang="en-GB" smtClean="0"/>
              <a:t>‹#›</a:t>
            </a:fld>
            <a:endParaRPr lang="en-GB"/>
          </a:p>
        </p:txBody>
      </p:sp>
    </p:spTree>
    <p:extLst>
      <p:ext uri="{BB962C8B-B14F-4D97-AF65-F5344CB8AC3E}">
        <p14:creationId xmlns:p14="http://schemas.microsoft.com/office/powerpoint/2010/main" val="14964382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245DED9-E84B-452E-A47E-CF4FF55022C0}" type="datetimeFigureOut">
              <a:rPr lang="en-GB" smtClean="0"/>
              <a:t>05/11/2015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28F827-EB17-4D79-ACDA-12131AC03E9A}" type="slidenum">
              <a:rPr lang="en-GB" smtClean="0"/>
              <a:t>‹#›</a:t>
            </a:fld>
            <a:endParaRPr lang="en-GB"/>
          </a:p>
        </p:txBody>
      </p:sp>
    </p:spTree>
    <p:extLst>
      <p:ext uri="{BB962C8B-B14F-4D97-AF65-F5344CB8AC3E}">
        <p14:creationId xmlns:p14="http://schemas.microsoft.com/office/powerpoint/2010/main" val="40042246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245DED9-E84B-452E-A47E-CF4FF55022C0}" type="datetimeFigureOut">
              <a:rPr lang="en-GB" smtClean="0"/>
              <a:t>05/11/2015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28F827-EB17-4D79-ACDA-12131AC03E9A}" type="slidenum">
              <a:rPr lang="en-GB" smtClean="0"/>
              <a:t>‹#›</a:t>
            </a:fld>
            <a:endParaRPr lang="en-GB"/>
          </a:p>
        </p:txBody>
      </p:sp>
    </p:spTree>
    <p:extLst>
      <p:ext uri="{BB962C8B-B14F-4D97-AF65-F5344CB8AC3E}">
        <p14:creationId xmlns:p14="http://schemas.microsoft.com/office/powerpoint/2010/main" val="34099150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245DED9-E84B-452E-A47E-CF4FF55022C0}" type="datetimeFigureOut">
              <a:rPr lang="en-GB" smtClean="0"/>
              <a:t>05/11/2015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28F827-EB17-4D79-ACDA-12131AC03E9A}" type="slidenum">
              <a:rPr lang="en-GB" smtClean="0"/>
              <a:t>‹#›</a:t>
            </a:fld>
            <a:endParaRPr lang="en-GB"/>
          </a:p>
        </p:txBody>
      </p:sp>
    </p:spTree>
    <p:extLst>
      <p:ext uri="{BB962C8B-B14F-4D97-AF65-F5344CB8AC3E}">
        <p14:creationId xmlns:p14="http://schemas.microsoft.com/office/powerpoint/2010/main" val="41962039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245DED9-E84B-452E-A47E-CF4FF55022C0}" type="datetimeFigureOut">
              <a:rPr lang="en-GB" smtClean="0"/>
              <a:t>05/11/2015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428F827-EB17-4D79-ACDA-12131AC03E9A}" type="slidenum">
              <a:rPr lang="en-GB" smtClean="0"/>
              <a:t>‹#›</a:t>
            </a:fld>
            <a:endParaRPr lang="en-GB"/>
          </a:p>
        </p:txBody>
      </p:sp>
    </p:spTree>
    <p:extLst>
      <p:ext uri="{BB962C8B-B14F-4D97-AF65-F5344CB8AC3E}">
        <p14:creationId xmlns:p14="http://schemas.microsoft.com/office/powerpoint/2010/main" val="21171361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245DED9-E84B-452E-A47E-CF4FF55022C0}" type="datetimeFigureOut">
              <a:rPr lang="en-GB" smtClean="0"/>
              <a:t>05/11/2015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428F827-EB17-4D79-ACDA-12131AC03E9A}" type="slidenum">
              <a:rPr lang="en-GB" smtClean="0"/>
              <a:t>‹#›</a:t>
            </a:fld>
            <a:endParaRPr lang="en-GB"/>
          </a:p>
        </p:txBody>
      </p:sp>
    </p:spTree>
    <p:extLst>
      <p:ext uri="{BB962C8B-B14F-4D97-AF65-F5344CB8AC3E}">
        <p14:creationId xmlns:p14="http://schemas.microsoft.com/office/powerpoint/2010/main" val="4013352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245DED9-E84B-452E-A47E-CF4FF55022C0}" type="datetimeFigureOut">
              <a:rPr lang="en-GB" smtClean="0"/>
              <a:t>05/11/2015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428F827-EB17-4D79-ACDA-12131AC03E9A}" type="slidenum">
              <a:rPr lang="en-GB" smtClean="0"/>
              <a:t>‹#›</a:t>
            </a:fld>
            <a:endParaRPr lang="en-GB"/>
          </a:p>
        </p:txBody>
      </p:sp>
    </p:spTree>
    <p:extLst>
      <p:ext uri="{BB962C8B-B14F-4D97-AF65-F5344CB8AC3E}">
        <p14:creationId xmlns:p14="http://schemas.microsoft.com/office/powerpoint/2010/main" val="5379793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245DED9-E84B-452E-A47E-CF4FF55022C0}" type="datetimeFigureOut">
              <a:rPr lang="en-GB" smtClean="0"/>
              <a:t>05/11/2015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28F827-EB17-4D79-ACDA-12131AC03E9A}" type="slidenum">
              <a:rPr lang="en-GB" smtClean="0"/>
              <a:t>‹#›</a:t>
            </a:fld>
            <a:endParaRPr lang="en-GB"/>
          </a:p>
        </p:txBody>
      </p:sp>
    </p:spTree>
    <p:extLst>
      <p:ext uri="{BB962C8B-B14F-4D97-AF65-F5344CB8AC3E}">
        <p14:creationId xmlns:p14="http://schemas.microsoft.com/office/powerpoint/2010/main" val="38745388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245DED9-E84B-452E-A47E-CF4FF55022C0}" type="datetimeFigureOut">
              <a:rPr lang="en-GB" smtClean="0"/>
              <a:t>05/11/2015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28F827-EB17-4D79-ACDA-12131AC03E9A}" type="slidenum">
              <a:rPr lang="en-GB" smtClean="0"/>
              <a:t>‹#›</a:t>
            </a:fld>
            <a:endParaRPr lang="en-GB"/>
          </a:p>
        </p:txBody>
      </p:sp>
    </p:spTree>
    <p:extLst>
      <p:ext uri="{BB962C8B-B14F-4D97-AF65-F5344CB8AC3E}">
        <p14:creationId xmlns:p14="http://schemas.microsoft.com/office/powerpoint/2010/main" val="35835075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245DED9-E84B-452E-A47E-CF4FF55022C0}" type="datetimeFigureOut">
              <a:rPr lang="en-GB" smtClean="0"/>
              <a:t>05/11/2015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28F827-EB17-4D79-ACDA-12131AC03E9A}" type="slidenum">
              <a:rPr lang="en-GB" smtClean="0"/>
              <a:t>‹#›</a:t>
            </a:fld>
            <a:endParaRPr lang="en-GB"/>
          </a:p>
        </p:txBody>
      </p:sp>
    </p:spTree>
    <p:extLst>
      <p:ext uri="{BB962C8B-B14F-4D97-AF65-F5344CB8AC3E}">
        <p14:creationId xmlns:p14="http://schemas.microsoft.com/office/powerpoint/2010/main" val="9140347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245DED9-E84B-452E-A47E-CF4FF55022C0}" type="datetimeFigureOut">
              <a:rPr lang="en-GB" smtClean="0"/>
              <a:t>05/11/2015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28F827-EB17-4D79-ACDA-12131AC03E9A}" type="slidenum">
              <a:rPr lang="en-GB" smtClean="0"/>
              <a:t>‹#›</a:t>
            </a:fld>
            <a:endParaRPr lang="en-GB"/>
          </a:p>
        </p:txBody>
      </p:sp>
    </p:spTree>
    <p:extLst>
      <p:ext uri="{BB962C8B-B14F-4D97-AF65-F5344CB8AC3E}">
        <p14:creationId xmlns:p14="http://schemas.microsoft.com/office/powerpoint/2010/main" val="34867637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245DED9-E84B-452E-A47E-CF4FF55022C0}" type="datetimeFigureOut">
              <a:rPr lang="en-GB" smtClean="0"/>
              <a:t>05/11/2015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28F827-EB17-4D79-ACDA-12131AC03E9A}" type="slidenum">
              <a:rPr lang="en-GB" smtClean="0"/>
              <a:t>‹#›</a:t>
            </a:fld>
            <a:endParaRPr lang="en-GB"/>
          </a:p>
        </p:txBody>
      </p:sp>
    </p:spTree>
    <p:extLst>
      <p:ext uri="{BB962C8B-B14F-4D97-AF65-F5344CB8AC3E}">
        <p14:creationId xmlns:p14="http://schemas.microsoft.com/office/powerpoint/2010/main" val="6519347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wm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w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endParaRPr lang="en-US" sz="2000" dirty="0"/>
          </a:p>
          <a:p>
            <a:r>
              <a:rPr lang="en-US" sz="2000" dirty="0"/>
              <a:t>Dr. </a:t>
            </a:r>
            <a:r>
              <a:rPr lang="en-US" sz="2000" dirty="0" smtClean="0"/>
              <a:t>Isaiah Oino</a:t>
            </a:r>
            <a:endParaRPr lang="en-US" sz="2000" dirty="0"/>
          </a:p>
        </p:txBody>
      </p:sp>
      <p:sp>
        <p:nvSpPr>
          <p:cNvPr id="5" name="Title 4"/>
          <p:cNvSpPr>
            <a:spLocks noGrp="1"/>
          </p:cNvSpPr>
          <p:nvPr>
            <p:ph type="ctrTitle"/>
          </p:nvPr>
        </p:nvSpPr>
        <p:spPr>
          <a:xfrm>
            <a:off x="1883999" y="1171977"/>
            <a:ext cx="8045612" cy="1588503"/>
          </a:xfrm>
        </p:spPr>
        <p:txBody>
          <a:bodyPr>
            <a:normAutofit fontScale="90000"/>
          </a:bodyPr>
          <a:lstStyle/>
          <a:p>
            <a:r>
              <a:rPr lang="en-GB" dirty="0"/>
              <a:t>Accounting for materials and labour; EOQ</a:t>
            </a:r>
            <a:endParaRPr lang="en-US" dirty="0"/>
          </a:p>
        </p:txBody>
      </p:sp>
    </p:spTree>
    <p:extLst>
      <p:ext uri="{BB962C8B-B14F-4D97-AF65-F5344CB8AC3E}">
        <p14:creationId xmlns:p14="http://schemas.microsoft.com/office/powerpoint/2010/main" val="220445793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170" name="Group 22"/>
          <p:cNvGrpSpPr>
            <a:grpSpLocks/>
          </p:cNvGrpSpPr>
          <p:nvPr/>
        </p:nvGrpSpPr>
        <p:grpSpPr bwMode="auto">
          <a:xfrm>
            <a:off x="1902556" y="1223854"/>
            <a:ext cx="8894763" cy="4888621"/>
            <a:chOff x="1244" y="475"/>
            <a:chExt cx="4574" cy="3317"/>
          </a:xfrm>
        </p:grpSpPr>
        <p:sp>
          <p:nvSpPr>
            <p:cNvPr id="7175" name="AutoShape 3"/>
            <p:cNvSpPr>
              <a:spLocks noChangeArrowheads="1"/>
            </p:cNvSpPr>
            <p:nvPr/>
          </p:nvSpPr>
          <p:spPr bwMode="auto">
            <a:xfrm>
              <a:off x="1343" y="475"/>
              <a:ext cx="4189" cy="3215"/>
            </a:xfrm>
            <a:prstGeom prst="roundRect">
              <a:avLst>
                <a:gd name="adj" fmla="val 8306"/>
              </a:avLst>
            </a:prstGeom>
            <a:solidFill>
              <a:srgbClr val="DBB48D"/>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dirty="0"/>
            </a:p>
          </p:txBody>
        </p:sp>
        <p:sp>
          <p:nvSpPr>
            <p:cNvPr id="7176" name="Text Box 4"/>
            <p:cNvSpPr txBox="1">
              <a:spLocks noChangeArrowheads="1"/>
            </p:cNvSpPr>
            <p:nvPr/>
          </p:nvSpPr>
          <p:spPr bwMode="auto">
            <a:xfrm>
              <a:off x="1377" y="586"/>
              <a:ext cx="4441" cy="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ヒラギノ角ゴ Pro W3" pitchFamily="-32" charset="-128"/>
                </a:defRPr>
              </a:lvl1pPr>
              <a:lvl2pPr marL="742950" indent="-285750">
                <a:defRPr sz="2400">
                  <a:solidFill>
                    <a:schemeClr val="tx1"/>
                  </a:solidFill>
                  <a:latin typeface="Arial" charset="0"/>
                  <a:ea typeface="ヒラギノ角ゴ Pro W3" pitchFamily="-32" charset="-128"/>
                </a:defRPr>
              </a:lvl2pPr>
              <a:lvl3pPr marL="1143000" indent="-228600">
                <a:defRPr sz="2400">
                  <a:solidFill>
                    <a:schemeClr val="tx1"/>
                  </a:solidFill>
                  <a:latin typeface="Arial" charset="0"/>
                  <a:ea typeface="ヒラギノ角ゴ Pro W3" pitchFamily="-32" charset="-128"/>
                </a:defRPr>
              </a:lvl3pPr>
              <a:lvl4pPr marL="1600200" indent="-228600">
                <a:defRPr sz="2400">
                  <a:solidFill>
                    <a:schemeClr val="tx1"/>
                  </a:solidFill>
                  <a:latin typeface="Arial" charset="0"/>
                  <a:ea typeface="ヒラギノ角ゴ Pro W3" pitchFamily="-32" charset="-128"/>
                </a:defRPr>
              </a:lvl4pPr>
              <a:lvl5pPr marL="2057400" indent="-228600">
                <a:defRPr sz="2400">
                  <a:solidFill>
                    <a:schemeClr val="tx1"/>
                  </a:solidFill>
                  <a:latin typeface="Arial" charset="0"/>
                  <a:ea typeface="ヒラギノ角ゴ Pro W3" pitchFamily="-32" charset="-128"/>
                </a:defRPr>
              </a:lvl5pPr>
              <a:lvl6pPr marL="2514600" indent="-228600" eaLnBrk="0" fontAlgn="base" hangingPunct="0">
                <a:spcBef>
                  <a:spcPct val="0"/>
                </a:spcBef>
                <a:spcAft>
                  <a:spcPct val="0"/>
                </a:spcAft>
                <a:defRPr sz="2400">
                  <a:solidFill>
                    <a:schemeClr val="tx1"/>
                  </a:solidFill>
                  <a:latin typeface="Arial" charset="0"/>
                  <a:ea typeface="ヒラギノ角ゴ Pro W3" pitchFamily="-32" charset="-128"/>
                </a:defRPr>
              </a:lvl6pPr>
              <a:lvl7pPr marL="2971800" indent="-228600" eaLnBrk="0" fontAlgn="base" hangingPunct="0">
                <a:spcBef>
                  <a:spcPct val="0"/>
                </a:spcBef>
                <a:spcAft>
                  <a:spcPct val="0"/>
                </a:spcAft>
                <a:defRPr sz="2400">
                  <a:solidFill>
                    <a:schemeClr val="tx1"/>
                  </a:solidFill>
                  <a:latin typeface="Arial" charset="0"/>
                  <a:ea typeface="ヒラギノ角ゴ Pro W3" pitchFamily="-32" charset="-128"/>
                </a:defRPr>
              </a:lvl7pPr>
              <a:lvl8pPr marL="3429000" indent="-228600" eaLnBrk="0" fontAlgn="base" hangingPunct="0">
                <a:spcBef>
                  <a:spcPct val="0"/>
                </a:spcBef>
                <a:spcAft>
                  <a:spcPct val="0"/>
                </a:spcAft>
                <a:defRPr sz="2400">
                  <a:solidFill>
                    <a:schemeClr val="tx1"/>
                  </a:solidFill>
                  <a:latin typeface="Arial" charset="0"/>
                  <a:ea typeface="ヒラギノ角ゴ Pro W3" pitchFamily="-32" charset="-128"/>
                </a:defRPr>
              </a:lvl8pPr>
              <a:lvl9pPr marL="3886200" indent="-228600" eaLnBrk="0" fontAlgn="base" hangingPunct="0">
                <a:spcBef>
                  <a:spcPct val="0"/>
                </a:spcBef>
                <a:spcAft>
                  <a:spcPct val="0"/>
                </a:spcAft>
                <a:defRPr sz="2400">
                  <a:solidFill>
                    <a:schemeClr val="tx1"/>
                  </a:solidFill>
                  <a:latin typeface="Arial" charset="0"/>
                  <a:ea typeface="ヒラギノ角ゴ Pro W3" pitchFamily="-32" charset="-128"/>
                </a:defRPr>
              </a:lvl9pPr>
            </a:lstStyle>
            <a:p>
              <a:pPr algn="ctr">
                <a:spcBef>
                  <a:spcPct val="50000"/>
                </a:spcBef>
              </a:pPr>
              <a:r>
                <a:rPr lang="en-US" b="1" dirty="0">
                  <a:solidFill>
                    <a:schemeClr val="bg1"/>
                  </a:solidFill>
                </a:rPr>
                <a:t>Learning Objectives</a:t>
              </a:r>
              <a:endParaRPr lang="en-US" b="1" dirty="0">
                <a:solidFill>
                  <a:schemeClr val="bg1"/>
                </a:solidFill>
              </a:endParaRPr>
            </a:p>
          </p:txBody>
        </p:sp>
        <p:sp>
          <p:nvSpPr>
            <p:cNvPr id="7178" name="AutoShape 8"/>
            <p:cNvSpPr>
              <a:spLocks noChangeArrowheads="1"/>
            </p:cNvSpPr>
            <p:nvPr/>
          </p:nvSpPr>
          <p:spPr bwMode="auto">
            <a:xfrm>
              <a:off x="1711" y="1152"/>
              <a:ext cx="3820" cy="627"/>
            </a:xfrm>
            <a:prstGeom prst="cube">
              <a:avLst>
                <a:gd name="adj" fmla="val 12917"/>
              </a:avLst>
            </a:prstGeom>
            <a:solidFill>
              <a:srgbClr val="FFCC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7179" name="AutoShape 10"/>
            <p:cNvSpPr>
              <a:spLocks noChangeArrowheads="1"/>
            </p:cNvSpPr>
            <p:nvPr/>
          </p:nvSpPr>
          <p:spPr bwMode="auto">
            <a:xfrm>
              <a:off x="1244" y="1150"/>
              <a:ext cx="339" cy="339"/>
            </a:xfrm>
            <a:prstGeom prst="cube">
              <a:avLst>
                <a:gd name="adj" fmla="val 30681"/>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algn="ctr"/>
              <a:endParaRPr lang="en-US" dirty="0">
                <a:solidFill>
                  <a:srgbClr val="CC0000"/>
                </a:solidFill>
                <a:latin typeface="Times New Roman" pitchFamily="18" charset="0"/>
              </a:endParaRPr>
            </a:p>
          </p:txBody>
        </p:sp>
        <p:sp>
          <p:nvSpPr>
            <p:cNvPr id="7180" name="AutoShape 11"/>
            <p:cNvSpPr>
              <a:spLocks noChangeArrowheads="1"/>
            </p:cNvSpPr>
            <p:nvPr/>
          </p:nvSpPr>
          <p:spPr bwMode="auto">
            <a:xfrm>
              <a:off x="1244" y="1917"/>
              <a:ext cx="339" cy="339"/>
            </a:xfrm>
            <a:prstGeom prst="cube">
              <a:avLst>
                <a:gd name="adj" fmla="val 30681"/>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algn="ctr"/>
              <a:endParaRPr lang="en-US" dirty="0">
                <a:solidFill>
                  <a:srgbClr val="CC0000"/>
                </a:solidFill>
                <a:latin typeface="Times New Roman" pitchFamily="18" charset="0"/>
              </a:endParaRPr>
            </a:p>
          </p:txBody>
        </p:sp>
        <p:sp>
          <p:nvSpPr>
            <p:cNvPr id="7181" name="AutoShape 12"/>
            <p:cNvSpPr>
              <a:spLocks noChangeArrowheads="1"/>
            </p:cNvSpPr>
            <p:nvPr/>
          </p:nvSpPr>
          <p:spPr bwMode="auto">
            <a:xfrm>
              <a:off x="1706" y="2939"/>
              <a:ext cx="3825" cy="627"/>
            </a:xfrm>
            <a:prstGeom prst="cube">
              <a:avLst>
                <a:gd name="adj" fmla="val 12917"/>
              </a:avLst>
            </a:prstGeom>
            <a:solidFill>
              <a:srgbClr val="FFCC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7182" name="AutoShape 14"/>
            <p:cNvSpPr>
              <a:spLocks noChangeArrowheads="1"/>
            </p:cNvSpPr>
            <p:nvPr/>
          </p:nvSpPr>
          <p:spPr bwMode="auto">
            <a:xfrm>
              <a:off x="1712" y="2083"/>
              <a:ext cx="3829" cy="627"/>
            </a:xfrm>
            <a:prstGeom prst="cube">
              <a:avLst>
                <a:gd name="adj" fmla="val 12917"/>
              </a:avLst>
            </a:prstGeom>
            <a:solidFill>
              <a:srgbClr val="FFCC9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7183" name="AutoShape 16"/>
            <p:cNvSpPr>
              <a:spLocks noChangeArrowheads="1"/>
            </p:cNvSpPr>
            <p:nvPr/>
          </p:nvSpPr>
          <p:spPr bwMode="auto">
            <a:xfrm>
              <a:off x="1244" y="2686"/>
              <a:ext cx="339" cy="339"/>
            </a:xfrm>
            <a:prstGeom prst="cube">
              <a:avLst>
                <a:gd name="adj" fmla="val 30681"/>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algn="ctr"/>
              <a:endParaRPr lang="en-US" dirty="0">
                <a:solidFill>
                  <a:srgbClr val="CC0000"/>
                </a:solidFill>
                <a:latin typeface="Times New Roman" pitchFamily="18" charset="0"/>
              </a:endParaRPr>
            </a:p>
          </p:txBody>
        </p:sp>
        <p:sp>
          <p:nvSpPr>
            <p:cNvPr id="7184" name="AutoShape 17"/>
            <p:cNvSpPr>
              <a:spLocks noChangeArrowheads="1"/>
            </p:cNvSpPr>
            <p:nvPr/>
          </p:nvSpPr>
          <p:spPr bwMode="auto">
            <a:xfrm>
              <a:off x="1244" y="3453"/>
              <a:ext cx="339" cy="339"/>
            </a:xfrm>
            <a:prstGeom prst="cube">
              <a:avLst>
                <a:gd name="adj" fmla="val 30681"/>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algn="ctr"/>
              <a:endParaRPr lang="en-US" dirty="0">
                <a:solidFill>
                  <a:srgbClr val="CC0000"/>
                </a:solidFill>
                <a:latin typeface="Times New Roman" pitchFamily="18" charset="0"/>
              </a:endParaRPr>
            </a:p>
          </p:txBody>
        </p:sp>
      </p:grpSp>
      <p:sp>
        <p:nvSpPr>
          <p:cNvPr id="7171" name="TextBox 13"/>
          <p:cNvSpPr txBox="1">
            <a:spLocks noChangeArrowheads="1"/>
          </p:cNvSpPr>
          <p:nvPr/>
        </p:nvSpPr>
        <p:spPr bwMode="auto">
          <a:xfrm>
            <a:off x="2989327" y="1981676"/>
            <a:ext cx="6480175"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ヒラギノ角ゴ Pro W3" pitchFamily="-32" charset="-128"/>
              </a:defRPr>
            </a:lvl1pPr>
            <a:lvl2pPr marL="742950" indent="-285750">
              <a:defRPr sz="2400">
                <a:solidFill>
                  <a:schemeClr val="tx1"/>
                </a:solidFill>
                <a:latin typeface="Arial" charset="0"/>
                <a:ea typeface="ヒラギノ角ゴ Pro W3" pitchFamily="-32" charset="-128"/>
              </a:defRPr>
            </a:lvl2pPr>
            <a:lvl3pPr marL="1143000" indent="-228600">
              <a:defRPr sz="2400">
                <a:solidFill>
                  <a:schemeClr val="tx1"/>
                </a:solidFill>
                <a:latin typeface="Arial" charset="0"/>
                <a:ea typeface="ヒラギノ角ゴ Pro W3" pitchFamily="-32" charset="-128"/>
              </a:defRPr>
            </a:lvl3pPr>
            <a:lvl4pPr marL="1600200" indent="-228600">
              <a:defRPr sz="2400">
                <a:solidFill>
                  <a:schemeClr val="tx1"/>
                </a:solidFill>
                <a:latin typeface="Arial" charset="0"/>
                <a:ea typeface="ヒラギノ角ゴ Pro W3" pitchFamily="-32" charset="-128"/>
              </a:defRPr>
            </a:lvl4pPr>
            <a:lvl5pPr marL="2057400" indent="-228600">
              <a:defRPr sz="2400">
                <a:solidFill>
                  <a:schemeClr val="tx1"/>
                </a:solidFill>
                <a:latin typeface="Arial" charset="0"/>
                <a:ea typeface="ヒラギノ角ゴ Pro W3" pitchFamily="-32" charset="-128"/>
              </a:defRPr>
            </a:lvl5pPr>
            <a:lvl6pPr marL="2514600" indent="-228600" eaLnBrk="0" fontAlgn="base" hangingPunct="0">
              <a:spcBef>
                <a:spcPct val="0"/>
              </a:spcBef>
              <a:spcAft>
                <a:spcPct val="0"/>
              </a:spcAft>
              <a:defRPr sz="2400">
                <a:solidFill>
                  <a:schemeClr val="tx1"/>
                </a:solidFill>
                <a:latin typeface="Arial" charset="0"/>
                <a:ea typeface="ヒラギノ角ゴ Pro W3" pitchFamily="-32" charset="-128"/>
              </a:defRPr>
            </a:lvl6pPr>
            <a:lvl7pPr marL="2971800" indent="-228600" eaLnBrk="0" fontAlgn="base" hangingPunct="0">
              <a:spcBef>
                <a:spcPct val="0"/>
              </a:spcBef>
              <a:spcAft>
                <a:spcPct val="0"/>
              </a:spcAft>
              <a:defRPr sz="2400">
                <a:solidFill>
                  <a:schemeClr val="tx1"/>
                </a:solidFill>
                <a:latin typeface="Arial" charset="0"/>
                <a:ea typeface="ヒラギノ角ゴ Pro W3" pitchFamily="-32" charset="-128"/>
              </a:defRPr>
            </a:lvl7pPr>
            <a:lvl8pPr marL="3429000" indent="-228600" eaLnBrk="0" fontAlgn="base" hangingPunct="0">
              <a:spcBef>
                <a:spcPct val="0"/>
              </a:spcBef>
              <a:spcAft>
                <a:spcPct val="0"/>
              </a:spcAft>
              <a:defRPr sz="2400">
                <a:solidFill>
                  <a:schemeClr val="tx1"/>
                </a:solidFill>
                <a:latin typeface="Arial" charset="0"/>
                <a:ea typeface="ヒラギノ角ゴ Pro W3" pitchFamily="-32" charset="-128"/>
              </a:defRPr>
            </a:lvl8pPr>
            <a:lvl9pPr marL="3886200" indent="-228600" eaLnBrk="0" fontAlgn="base" hangingPunct="0">
              <a:spcBef>
                <a:spcPct val="0"/>
              </a:spcBef>
              <a:spcAft>
                <a:spcPct val="0"/>
              </a:spcAft>
              <a:defRPr sz="2400">
                <a:solidFill>
                  <a:schemeClr val="tx1"/>
                </a:solidFill>
                <a:latin typeface="Arial" charset="0"/>
                <a:ea typeface="ヒラギノ角ゴ Pro W3" pitchFamily="-32" charset="-128"/>
              </a:defRPr>
            </a:lvl9pPr>
          </a:lstStyle>
          <a:p>
            <a:endParaRPr lang="en-GB" b="1" dirty="0">
              <a:solidFill>
                <a:schemeClr val="bg1"/>
              </a:solidFill>
            </a:endParaRPr>
          </a:p>
          <a:p>
            <a:r>
              <a:rPr lang="en-GB" b="1" dirty="0">
                <a:solidFill>
                  <a:schemeClr val="bg1"/>
                </a:solidFill>
              </a:rPr>
              <a:t>Materials </a:t>
            </a:r>
            <a:r>
              <a:rPr lang="en-GB" b="1" dirty="0">
                <a:solidFill>
                  <a:schemeClr val="bg1"/>
                </a:solidFill>
              </a:rPr>
              <a:t>ordering, receiving and </a:t>
            </a:r>
            <a:r>
              <a:rPr lang="en-GB" b="1" dirty="0">
                <a:solidFill>
                  <a:schemeClr val="bg1"/>
                </a:solidFill>
              </a:rPr>
              <a:t>issuing </a:t>
            </a:r>
            <a:r>
              <a:rPr lang="en-GB" b="1" dirty="0">
                <a:solidFill>
                  <a:schemeClr val="bg1"/>
                </a:solidFill>
              </a:rPr>
              <a:t>process</a:t>
            </a:r>
          </a:p>
        </p:txBody>
      </p:sp>
      <p:sp>
        <p:nvSpPr>
          <p:cNvPr id="7173" name="TextBox 15"/>
          <p:cNvSpPr txBox="1">
            <a:spLocks noChangeArrowheads="1"/>
          </p:cNvSpPr>
          <p:nvPr/>
        </p:nvSpPr>
        <p:spPr bwMode="auto">
          <a:xfrm>
            <a:off x="3046859" y="3531924"/>
            <a:ext cx="6480175"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ヒラギノ角ゴ Pro W3" pitchFamily="-32" charset="-128"/>
              </a:defRPr>
            </a:lvl1pPr>
            <a:lvl2pPr marL="742950" indent="-285750">
              <a:defRPr sz="2400">
                <a:solidFill>
                  <a:schemeClr val="tx1"/>
                </a:solidFill>
                <a:latin typeface="Arial" charset="0"/>
                <a:ea typeface="ヒラギノ角ゴ Pro W3" pitchFamily="-32" charset="-128"/>
              </a:defRPr>
            </a:lvl2pPr>
            <a:lvl3pPr marL="1143000" indent="-228600">
              <a:defRPr sz="2400">
                <a:solidFill>
                  <a:schemeClr val="tx1"/>
                </a:solidFill>
                <a:latin typeface="Arial" charset="0"/>
                <a:ea typeface="ヒラギノ角ゴ Pro W3" pitchFamily="-32" charset="-128"/>
              </a:defRPr>
            </a:lvl3pPr>
            <a:lvl4pPr marL="1600200" indent="-228600">
              <a:defRPr sz="2400">
                <a:solidFill>
                  <a:schemeClr val="tx1"/>
                </a:solidFill>
                <a:latin typeface="Arial" charset="0"/>
                <a:ea typeface="ヒラギノ角ゴ Pro W3" pitchFamily="-32" charset="-128"/>
              </a:defRPr>
            </a:lvl4pPr>
            <a:lvl5pPr marL="2057400" indent="-228600">
              <a:defRPr sz="2400">
                <a:solidFill>
                  <a:schemeClr val="tx1"/>
                </a:solidFill>
                <a:latin typeface="Arial" charset="0"/>
                <a:ea typeface="ヒラギノ角ゴ Pro W3" pitchFamily="-32" charset="-128"/>
              </a:defRPr>
            </a:lvl5pPr>
            <a:lvl6pPr marL="2514600" indent="-228600" eaLnBrk="0" fontAlgn="base" hangingPunct="0">
              <a:spcBef>
                <a:spcPct val="0"/>
              </a:spcBef>
              <a:spcAft>
                <a:spcPct val="0"/>
              </a:spcAft>
              <a:defRPr sz="2400">
                <a:solidFill>
                  <a:schemeClr val="tx1"/>
                </a:solidFill>
                <a:latin typeface="Arial" charset="0"/>
                <a:ea typeface="ヒラギノ角ゴ Pro W3" pitchFamily="-32" charset="-128"/>
              </a:defRPr>
            </a:lvl6pPr>
            <a:lvl7pPr marL="2971800" indent="-228600" eaLnBrk="0" fontAlgn="base" hangingPunct="0">
              <a:spcBef>
                <a:spcPct val="0"/>
              </a:spcBef>
              <a:spcAft>
                <a:spcPct val="0"/>
              </a:spcAft>
              <a:defRPr sz="2400">
                <a:solidFill>
                  <a:schemeClr val="tx1"/>
                </a:solidFill>
                <a:latin typeface="Arial" charset="0"/>
                <a:ea typeface="ヒラギノ角ゴ Pro W3" pitchFamily="-32" charset="-128"/>
              </a:defRPr>
            </a:lvl7pPr>
            <a:lvl8pPr marL="3429000" indent="-228600" eaLnBrk="0" fontAlgn="base" hangingPunct="0">
              <a:spcBef>
                <a:spcPct val="0"/>
              </a:spcBef>
              <a:spcAft>
                <a:spcPct val="0"/>
              </a:spcAft>
              <a:defRPr sz="2400">
                <a:solidFill>
                  <a:schemeClr val="tx1"/>
                </a:solidFill>
                <a:latin typeface="Arial" charset="0"/>
                <a:ea typeface="ヒラギノ角ゴ Pro W3" pitchFamily="-32" charset="-128"/>
              </a:defRPr>
            </a:lvl8pPr>
            <a:lvl9pPr marL="3886200" indent="-228600" eaLnBrk="0" fontAlgn="base" hangingPunct="0">
              <a:spcBef>
                <a:spcPct val="0"/>
              </a:spcBef>
              <a:spcAft>
                <a:spcPct val="0"/>
              </a:spcAft>
              <a:defRPr sz="2400">
                <a:solidFill>
                  <a:schemeClr val="tx1"/>
                </a:solidFill>
                <a:latin typeface="Arial" charset="0"/>
                <a:ea typeface="ヒラギノ角ゴ Pro W3" pitchFamily="-32" charset="-128"/>
              </a:defRPr>
            </a:lvl9pPr>
          </a:lstStyle>
          <a:p>
            <a:endParaRPr lang="en-GB" b="1" dirty="0">
              <a:solidFill>
                <a:schemeClr val="bg1"/>
              </a:solidFill>
            </a:endParaRPr>
          </a:p>
          <a:p>
            <a:r>
              <a:rPr lang="en-GB" b="1" dirty="0">
                <a:solidFill>
                  <a:schemeClr val="bg1"/>
                </a:solidFill>
              </a:rPr>
              <a:t>Valuation </a:t>
            </a:r>
            <a:r>
              <a:rPr lang="en-GB" b="1" dirty="0">
                <a:solidFill>
                  <a:schemeClr val="bg1"/>
                </a:solidFill>
              </a:rPr>
              <a:t>of stock and determining order quantity</a:t>
            </a:r>
          </a:p>
        </p:txBody>
      </p:sp>
      <p:sp>
        <p:nvSpPr>
          <p:cNvPr id="7174" name="TextBox 28"/>
          <p:cNvSpPr txBox="1">
            <a:spLocks noChangeArrowheads="1"/>
          </p:cNvSpPr>
          <p:nvPr/>
        </p:nvSpPr>
        <p:spPr bwMode="auto">
          <a:xfrm>
            <a:off x="3224214" y="5086374"/>
            <a:ext cx="648017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ヒラギノ角ゴ Pro W3" pitchFamily="-32" charset="-128"/>
              </a:defRPr>
            </a:lvl1pPr>
            <a:lvl2pPr marL="742950" indent="-285750">
              <a:defRPr sz="2400">
                <a:solidFill>
                  <a:schemeClr val="tx1"/>
                </a:solidFill>
                <a:latin typeface="Arial" charset="0"/>
                <a:ea typeface="ヒラギノ角ゴ Pro W3" pitchFamily="-32" charset="-128"/>
              </a:defRPr>
            </a:lvl2pPr>
            <a:lvl3pPr marL="1143000" indent="-228600">
              <a:defRPr sz="2400">
                <a:solidFill>
                  <a:schemeClr val="tx1"/>
                </a:solidFill>
                <a:latin typeface="Arial" charset="0"/>
                <a:ea typeface="ヒラギノ角ゴ Pro W3" pitchFamily="-32" charset="-128"/>
              </a:defRPr>
            </a:lvl3pPr>
            <a:lvl4pPr marL="1600200" indent="-228600">
              <a:defRPr sz="2400">
                <a:solidFill>
                  <a:schemeClr val="tx1"/>
                </a:solidFill>
                <a:latin typeface="Arial" charset="0"/>
                <a:ea typeface="ヒラギノ角ゴ Pro W3" pitchFamily="-32" charset="-128"/>
              </a:defRPr>
            </a:lvl4pPr>
            <a:lvl5pPr marL="2057400" indent="-228600">
              <a:defRPr sz="2400">
                <a:solidFill>
                  <a:schemeClr val="tx1"/>
                </a:solidFill>
                <a:latin typeface="Arial" charset="0"/>
                <a:ea typeface="ヒラギノ角ゴ Pro W3" pitchFamily="-32" charset="-128"/>
              </a:defRPr>
            </a:lvl5pPr>
            <a:lvl6pPr marL="2514600" indent="-228600" eaLnBrk="0" fontAlgn="base" hangingPunct="0">
              <a:spcBef>
                <a:spcPct val="0"/>
              </a:spcBef>
              <a:spcAft>
                <a:spcPct val="0"/>
              </a:spcAft>
              <a:defRPr sz="2400">
                <a:solidFill>
                  <a:schemeClr val="tx1"/>
                </a:solidFill>
                <a:latin typeface="Arial" charset="0"/>
                <a:ea typeface="ヒラギノ角ゴ Pro W3" pitchFamily="-32" charset="-128"/>
              </a:defRPr>
            </a:lvl6pPr>
            <a:lvl7pPr marL="2971800" indent="-228600" eaLnBrk="0" fontAlgn="base" hangingPunct="0">
              <a:spcBef>
                <a:spcPct val="0"/>
              </a:spcBef>
              <a:spcAft>
                <a:spcPct val="0"/>
              </a:spcAft>
              <a:defRPr sz="2400">
                <a:solidFill>
                  <a:schemeClr val="tx1"/>
                </a:solidFill>
                <a:latin typeface="Arial" charset="0"/>
                <a:ea typeface="ヒラギノ角ゴ Pro W3" pitchFamily="-32" charset="-128"/>
              </a:defRPr>
            </a:lvl7pPr>
            <a:lvl8pPr marL="3429000" indent="-228600" eaLnBrk="0" fontAlgn="base" hangingPunct="0">
              <a:spcBef>
                <a:spcPct val="0"/>
              </a:spcBef>
              <a:spcAft>
                <a:spcPct val="0"/>
              </a:spcAft>
              <a:defRPr sz="2400">
                <a:solidFill>
                  <a:schemeClr val="tx1"/>
                </a:solidFill>
                <a:latin typeface="Arial" charset="0"/>
                <a:ea typeface="ヒラギノ角ゴ Pro W3" pitchFamily="-32" charset="-128"/>
              </a:defRPr>
            </a:lvl8pPr>
            <a:lvl9pPr marL="3886200" indent="-228600" eaLnBrk="0" fontAlgn="base" hangingPunct="0">
              <a:spcBef>
                <a:spcPct val="0"/>
              </a:spcBef>
              <a:spcAft>
                <a:spcPct val="0"/>
              </a:spcAft>
              <a:defRPr sz="2400">
                <a:solidFill>
                  <a:schemeClr val="tx1"/>
                </a:solidFill>
                <a:latin typeface="Arial" charset="0"/>
                <a:ea typeface="ヒラギノ角ゴ Pro W3" pitchFamily="-32" charset="-128"/>
              </a:defRPr>
            </a:lvl9pPr>
          </a:lstStyle>
          <a:p>
            <a:r>
              <a:rPr lang="en-GB" b="1" dirty="0">
                <a:solidFill>
                  <a:schemeClr val="bg1"/>
                </a:solidFill>
              </a:rPr>
              <a:t>Accounting for labour costs</a:t>
            </a:r>
          </a:p>
        </p:txBody>
      </p:sp>
    </p:spTree>
    <p:extLst>
      <p:ext uri="{BB962C8B-B14F-4D97-AF65-F5344CB8AC3E}">
        <p14:creationId xmlns:p14="http://schemas.microsoft.com/office/powerpoint/2010/main" val="333089272"/>
      </p:ext>
    </p:extLst>
  </p:cSld>
  <p:clrMapOvr>
    <a:masterClrMapping/>
  </p:clrMapOvr>
  <p:transition>
    <p:checker dir="vert"/>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a:grpSpLocks/>
          </p:cNvGrpSpPr>
          <p:nvPr/>
        </p:nvGrpSpPr>
        <p:grpSpPr bwMode="auto">
          <a:xfrm>
            <a:off x="3621089" y="3760788"/>
            <a:ext cx="5062537" cy="1301750"/>
            <a:chOff x="1321" y="2369"/>
            <a:chExt cx="3189" cy="820"/>
          </a:xfrm>
        </p:grpSpPr>
        <p:grpSp>
          <p:nvGrpSpPr>
            <p:cNvPr id="36878" name="Group 3"/>
            <p:cNvGrpSpPr>
              <a:grpSpLocks/>
            </p:cNvGrpSpPr>
            <p:nvPr/>
          </p:nvGrpSpPr>
          <p:grpSpPr bwMode="auto">
            <a:xfrm>
              <a:off x="1321" y="2369"/>
              <a:ext cx="3189" cy="739"/>
              <a:chOff x="1321" y="2369"/>
              <a:chExt cx="3189" cy="739"/>
            </a:xfrm>
          </p:grpSpPr>
          <p:grpSp>
            <p:nvGrpSpPr>
              <p:cNvPr id="36900" name="Group 4"/>
              <p:cNvGrpSpPr>
                <a:grpSpLocks/>
              </p:cNvGrpSpPr>
              <p:nvPr/>
            </p:nvGrpSpPr>
            <p:grpSpPr bwMode="auto">
              <a:xfrm>
                <a:off x="1488" y="2369"/>
                <a:ext cx="2187" cy="289"/>
                <a:chOff x="1488" y="2369"/>
                <a:chExt cx="2187" cy="289"/>
              </a:xfrm>
            </p:grpSpPr>
            <p:grpSp>
              <p:nvGrpSpPr>
                <p:cNvPr id="36928" name="Group 5"/>
                <p:cNvGrpSpPr>
                  <a:grpSpLocks/>
                </p:cNvGrpSpPr>
                <p:nvPr/>
              </p:nvGrpSpPr>
              <p:grpSpPr bwMode="auto">
                <a:xfrm>
                  <a:off x="2256" y="2400"/>
                  <a:ext cx="1168" cy="255"/>
                  <a:chOff x="2256" y="2400"/>
                  <a:chExt cx="1168" cy="255"/>
                </a:xfrm>
              </p:grpSpPr>
              <p:grpSp>
                <p:nvGrpSpPr>
                  <p:cNvPr id="36930" name="Group 6"/>
                  <p:cNvGrpSpPr>
                    <a:grpSpLocks/>
                  </p:cNvGrpSpPr>
                  <p:nvPr/>
                </p:nvGrpSpPr>
                <p:grpSpPr bwMode="auto">
                  <a:xfrm>
                    <a:off x="2515" y="2409"/>
                    <a:ext cx="744" cy="220"/>
                    <a:chOff x="2515" y="2409"/>
                    <a:chExt cx="744" cy="220"/>
                  </a:xfrm>
                </p:grpSpPr>
                <p:sp>
                  <p:nvSpPr>
                    <p:cNvPr id="36932" name="Freeform 7"/>
                    <p:cNvSpPr>
                      <a:spLocks/>
                    </p:cNvSpPr>
                    <p:nvPr/>
                  </p:nvSpPr>
                  <p:spPr bwMode="auto">
                    <a:xfrm>
                      <a:off x="2515" y="2409"/>
                      <a:ext cx="127" cy="180"/>
                    </a:xfrm>
                    <a:custGeom>
                      <a:avLst/>
                      <a:gdLst>
                        <a:gd name="T0" fmla="*/ 0 w 255"/>
                        <a:gd name="T1" fmla="*/ 1 h 359"/>
                        <a:gd name="T2" fmla="*/ 0 w 255"/>
                        <a:gd name="T3" fmla="*/ 0 h 359"/>
                        <a:gd name="T4" fmla="*/ 1 w 255"/>
                        <a:gd name="T5" fmla="*/ 3 h 359"/>
                        <a:gd name="T6" fmla="*/ 1 w 255"/>
                        <a:gd name="T7" fmla="*/ 3 h 359"/>
                        <a:gd name="T8" fmla="*/ 0 w 255"/>
                        <a:gd name="T9" fmla="*/ 0 h 359"/>
                        <a:gd name="T10" fmla="*/ 0 w 255"/>
                        <a:gd name="T11" fmla="*/ 1 h 359"/>
                        <a:gd name="T12" fmla="*/ 0 60000 65536"/>
                        <a:gd name="T13" fmla="*/ 0 60000 65536"/>
                        <a:gd name="T14" fmla="*/ 0 60000 65536"/>
                        <a:gd name="T15" fmla="*/ 0 60000 65536"/>
                        <a:gd name="T16" fmla="*/ 0 60000 65536"/>
                        <a:gd name="T17" fmla="*/ 0 60000 65536"/>
                        <a:gd name="T18" fmla="*/ 0 w 255"/>
                        <a:gd name="T19" fmla="*/ 0 h 359"/>
                        <a:gd name="T20" fmla="*/ 255 w 255"/>
                        <a:gd name="T21" fmla="*/ 359 h 359"/>
                      </a:gdLst>
                      <a:ahLst/>
                      <a:cxnLst>
                        <a:cxn ang="T12">
                          <a:pos x="T0" y="T1"/>
                        </a:cxn>
                        <a:cxn ang="T13">
                          <a:pos x="T2" y="T3"/>
                        </a:cxn>
                        <a:cxn ang="T14">
                          <a:pos x="T4" y="T5"/>
                        </a:cxn>
                        <a:cxn ang="T15">
                          <a:pos x="T6" y="T7"/>
                        </a:cxn>
                        <a:cxn ang="T16">
                          <a:pos x="T8" y="T9"/>
                        </a:cxn>
                        <a:cxn ang="T17">
                          <a:pos x="T10" y="T11"/>
                        </a:cxn>
                      </a:cxnLst>
                      <a:rect l="T18" t="T19" r="T20" b="T21"/>
                      <a:pathLst>
                        <a:path w="255" h="359">
                          <a:moveTo>
                            <a:pt x="6" y="5"/>
                          </a:moveTo>
                          <a:lnTo>
                            <a:pt x="0" y="0"/>
                          </a:lnTo>
                          <a:lnTo>
                            <a:pt x="168" y="359"/>
                          </a:lnTo>
                          <a:lnTo>
                            <a:pt x="255" y="359"/>
                          </a:lnTo>
                          <a:lnTo>
                            <a:pt x="70" y="0"/>
                          </a:lnTo>
                          <a:lnTo>
                            <a:pt x="6" y="5"/>
                          </a:lnTo>
                          <a:close/>
                        </a:path>
                      </a:pathLst>
                    </a:custGeom>
                    <a:solidFill>
                      <a:srgbClr val="800000"/>
                    </a:solidFill>
                    <a:ln w="9525">
                      <a:solidFill>
                        <a:srgbClr val="000000"/>
                      </a:solidFill>
                      <a:round/>
                      <a:headEnd/>
                      <a:tailEnd/>
                    </a:ln>
                  </p:spPr>
                  <p:txBody>
                    <a:bodyPr/>
                    <a:lstStyle/>
                    <a:p>
                      <a:endParaRPr lang="en-GB" dirty="0"/>
                    </a:p>
                  </p:txBody>
                </p:sp>
                <p:sp>
                  <p:nvSpPr>
                    <p:cNvPr id="36933" name="Freeform 8"/>
                    <p:cNvSpPr>
                      <a:spLocks/>
                    </p:cNvSpPr>
                    <p:nvPr/>
                  </p:nvSpPr>
                  <p:spPr bwMode="auto">
                    <a:xfrm>
                      <a:off x="3142" y="2509"/>
                      <a:ext cx="117" cy="120"/>
                    </a:xfrm>
                    <a:custGeom>
                      <a:avLst/>
                      <a:gdLst>
                        <a:gd name="T0" fmla="*/ 1 w 234"/>
                        <a:gd name="T1" fmla="*/ 1 h 239"/>
                        <a:gd name="T2" fmla="*/ 1 w 234"/>
                        <a:gd name="T3" fmla="*/ 1 h 239"/>
                        <a:gd name="T4" fmla="*/ 2 w 234"/>
                        <a:gd name="T5" fmla="*/ 2 h 239"/>
                        <a:gd name="T6" fmla="*/ 2 w 234"/>
                        <a:gd name="T7" fmla="*/ 2 h 239"/>
                        <a:gd name="T8" fmla="*/ 0 w 234"/>
                        <a:gd name="T9" fmla="*/ 0 h 239"/>
                        <a:gd name="T10" fmla="*/ 1 w 234"/>
                        <a:gd name="T11" fmla="*/ 1 h 239"/>
                        <a:gd name="T12" fmla="*/ 0 60000 65536"/>
                        <a:gd name="T13" fmla="*/ 0 60000 65536"/>
                        <a:gd name="T14" fmla="*/ 0 60000 65536"/>
                        <a:gd name="T15" fmla="*/ 0 60000 65536"/>
                        <a:gd name="T16" fmla="*/ 0 60000 65536"/>
                        <a:gd name="T17" fmla="*/ 0 60000 65536"/>
                        <a:gd name="T18" fmla="*/ 0 w 234"/>
                        <a:gd name="T19" fmla="*/ 0 h 239"/>
                        <a:gd name="T20" fmla="*/ 234 w 234"/>
                        <a:gd name="T21" fmla="*/ 239 h 239"/>
                      </a:gdLst>
                      <a:ahLst/>
                      <a:cxnLst>
                        <a:cxn ang="T12">
                          <a:pos x="T0" y="T1"/>
                        </a:cxn>
                        <a:cxn ang="T13">
                          <a:pos x="T2" y="T3"/>
                        </a:cxn>
                        <a:cxn ang="T14">
                          <a:pos x="T4" y="T5"/>
                        </a:cxn>
                        <a:cxn ang="T15">
                          <a:pos x="T6" y="T7"/>
                        </a:cxn>
                        <a:cxn ang="T16">
                          <a:pos x="T8" y="T9"/>
                        </a:cxn>
                        <a:cxn ang="T17">
                          <a:pos x="T10" y="T11"/>
                        </a:cxn>
                      </a:cxnLst>
                      <a:rect l="T18" t="T19" r="T20" b="T21"/>
                      <a:pathLst>
                        <a:path w="234" h="239">
                          <a:moveTo>
                            <a:pt x="62" y="27"/>
                          </a:moveTo>
                          <a:lnTo>
                            <a:pt x="68" y="23"/>
                          </a:lnTo>
                          <a:lnTo>
                            <a:pt x="234" y="239"/>
                          </a:lnTo>
                          <a:lnTo>
                            <a:pt x="154" y="227"/>
                          </a:lnTo>
                          <a:lnTo>
                            <a:pt x="0" y="0"/>
                          </a:lnTo>
                          <a:lnTo>
                            <a:pt x="62" y="27"/>
                          </a:lnTo>
                          <a:close/>
                        </a:path>
                      </a:pathLst>
                    </a:custGeom>
                    <a:solidFill>
                      <a:srgbClr val="800000"/>
                    </a:solidFill>
                    <a:ln w="9525">
                      <a:solidFill>
                        <a:srgbClr val="000000"/>
                      </a:solidFill>
                      <a:round/>
                      <a:headEnd/>
                      <a:tailEnd/>
                    </a:ln>
                  </p:spPr>
                  <p:txBody>
                    <a:bodyPr/>
                    <a:lstStyle/>
                    <a:p>
                      <a:endParaRPr lang="en-GB" dirty="0"/>
                    </a:p>
                  </p:txBody>
                </p:sp>
              </p:grpSp>
              <p:sp>
                <p:nvSpPr>
                  <p:cNvPr id="36931" name="Freeform 9"/>
                  <p:cNvSpPr>
                    <a:spLocks/>
                  </p:cNvSpPr>
                  <p:nvPr/>
                </p:nvSpPr>
                <p:spPr bwMode="auto">
                  <a:xfrm>
                    <a:off x="2256" y="2400"/>
                    <a:ext cx="1168" cy="255"/>
                  </a:xfrm>
                  <a:custGeom>
                    <a:avLst/>
                    <a:gdLst>
                      <a:gd name="T0" fmla="*/ 1 w 2336"/>
                      <a:gd name="T1" fmla="*/ 1 h 510"/>
                      <a:gd name="T2" fmla="*/ 1 w 2336"/>
                      <a:gd name="T3" fmla="*/ 1 h 510"/>
                      <a:gd name="T4" fmla="*/ 3 w 2336"/>
                      <a:gd name="T5" fmla="*/ 1 h 510"/>
                      <a:gd name="T6" fmla="*/ 5 w 2336"/>
                      <a:gd name="T7" fmla="*/ 1 h 510"/>
                      <a:gd name="T8" fmla="*/ 6 w 2336"/>
                      <a:gd name="T9" fmla="*/ 1 h 510"/>
                      <a:gd name="T10" fmla="*/ 9 w 2336"/>
                      <a:gd name="T11" fmla="*/ 1 h 510"/>
                      <a:gd name="T12" fmla="*/ 10 w 2336"/>
                      <a:gd name="T13" fmla="*/ 1 h 510"/>
                      <a:gd name="T14" fmla="*/ 10 w 2336"/>
                      <a:gd name="T15" fmla="*/ 1 h 510"/>
                      <a:gd name="T16" fmla="*/ 11 w 2336"/>
                      <a:gd name="T17" fmla="*/ 1 h 510"/>
                      <a:gd name="T18" fmla="*/ 12 w 2336"/>
                      <a:gd name="T19" fmla="*/ 1 h 510"/>
                      <a:gd name="T20" fmla="*/ 12 w 2336"/>
                      <a:gd name="T21" fmla="*/ 2 h 510"/>
                      <a:gd name="T22" fmla="*/ 15 w 2336"/>
                      <a:gd name="T23" fmla="*/ 3 h 510"/>
                      <a:gd name="T24" fmla="*/ 17 w 2336"/>
                      <a:gd name="T25" fmla="*/ 4 h 510"/>
                      <a:gd name="T26" fmla="*/ 18 w 2336"/>
                      <a:gd name="T27" fmla="*/ 4 h 510"/>
                      <a:gd name="T28" fmla="*/ 17 w 2336"/>
                      <a:gd name="T29" fmla="*/ 4 h 510"/>
                      <a:gd name="T30" fmla="*/ 0 w 2336"/>
                      <a:gd name="T31" fmla="*/ 3 h 510"/>
                      <a:gd name="T32" fmla="*/ 1 w 2336"/>
                      <a:gd name="T33" fmla="*/ 3 h 510"/>
                      <a:gd name="T34" fmla="*/ 18 w 2336"/>
                      <a:gd name="T35" fmla="*/ 4 h 510"/>
                      <a:gd name="T36" fmla="*/ 18 w 2336"/>
                      <a:gd name="T37" fmla="*/ 4 h 510"/>
                      <a:gd name="T38" fmla="*/ 18 w 2336"/>
                      <a:gd name="T39" fmla="*/ 4 h 510"/>
                      <a:gd name="T40" fmla="*/ 18 w 2336"/>
                      <a:gd name="T41" fmla="*/ 4 h 510"/>
                      <a:gd name="T42" fmla="*/ 17 w 2336"/>
                      <a:gd name="T43" fmla="*/ 3 h 510"/>
                      <a:gd name="T44" fmla="*/ 15 w 2336"/>
                      <a:gd name="T45" fmla="*/ 3 h 510"/>
                      <a:gd name="T46" fmla="*/ 13 w 2336"/>
                      <a:gd name="T47" fmla="*/ 1 h 510"/>
                      <a:gd name="T48" fmla="*/ 11 w 2336"/>
                      <a:gd name="T49" fmla="*/ 1 h 510"/>
                      <a:gd name="T50" fmla="*/ 10 w 2336"/>
                      <a:gd name="T51" fmla="*/ 1 h 510"/>
                      <a:gd name="T52" fmla="*/ 9 w 2336"/>
                      <a:gd name="T53" fmla="*/ 0 h 510"/>
                      <a:gd name="T54" fmla="*/ 5 w 2336"/>
                      <a:gd name="T55" fmla="*/ 0 h 510"/>
                      <a:gd name="T56" fmla="*/ 1 w 2336"/>
                      <a:gd name="T57" fmla="*/ 1 h 510"/>
                      <a:gd name="T58" fmla="*/ 1 w 2336"/>
                      <a:gd name="T59" fmla="*/ 1 h 510"/>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2336"/>
                      <a:gd name="T91" fmla="*/ 0 h 510"/>
                      <a:gd name="T92" fmla="*/ 2336 w 2336"/>
                      <a:gd name="T93" fmla="*/ 510 h 510"/>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2336" h="510">
                        <a:moveTo>
                          <a:pt x="17" y="68"/>
                        </a:moveTo>
                        <a:lnTo>
                          <a:pt x="236" y="59"/>
                        </a:lnTo>
                        <a:lnTo>
                          <a:pt x="404" y="59"/>
                        </a:lnTo>
                        <a:lnTo>
                          <a:pt x="630" y="47"/>
                        </a:lnTo>
                        <a:lnTo>
                          <a:pt x="838" y="47"/>
                        </a:lnTo>
                        <a:lnTo>
                          <a:pt x="1073" y="47"/>
                        </a:lnTo>
                        <a:lnTo>
                          <a:pt x="1283" y="53"/>
                        </a:lnTo>
                        <a:lnTo>
                          <a:pt x="1383" y="67"/>
                        </a:lnTo>
                        <a:lnTo>
                          <a:pt x="1468" y="85"/>
                        </a:lnTo>
                        <a:lnTo>
                          <a:pt x="1563" y="119"/>
                        </a:lnTo>
                        <a:lnTo>
                          <a:pt x="1653" y="157"/>
                        </a:lnTo>
                        <a:lnTo>
                          <a:pt x="1983" y="327"/>
                        </a:lnTo>
                        <a:lnTo>
                          <a:pt x="2159" y="406"/>
                        </a:lnTo>
                        <a:lnTo>
                          <a:pt x="2260" y="471"/>
                        </a:lnTo>
                        <a:lnTo>
                          <a:pt x="2168" y="469"/>
                        </a:lnTo>
                        <a:lnTo>
                          <a:pt x="0" y="304"/>
                        </a:lnTo>
                        <a:lnTo>
                          <a:pt x="3" y="355"/>
                        </a:lnTo>
                        <a:lnTo>
                          <a:pt x="2266" y="510"/>
                        </a:lnTo>
                        <a:lnTo>
                          <a:pt x="2336" y="497"/>
                        </a:lnTo>
                        <a:lnTo>
                          <a:pt x="2301" y="452"/>
                        </a:lnTo>
                        <a:lnTo>
                          <a:pt x="2238" y="406"/>
                        </a:lnTo>
                        <a:lnTo>
                          <a:pt x="2086" y="327"/>
                        </a:lnTo>
                        <a:lnTo>
                          <a:pt x="1968" y="263"/>
                        </a:lnTo>
                        <a:lnTo>
                          <a:pt x="1667" y="116"/>
                        </a:lnTo>
                        <a:lnTo>
                          <a:pt x="1532" y="64"/>
                        </a:lnTo>
                        <a:lnTo>
                          <a:pt x="1398" y="30"/>
                        </a:lnTo>
                        <a:lnTo>
                          <a:pt x="1098" y="0"/>
                        </a:lnTo>
                        <a:lnTo>
                          <a:pt x="687" y="0"/>
                        </a:lnTo>
                        <a:lnTo>
                          <a:pt x="17" y="36"/>
                        </a:lnTo>
                        <a:lnTo>
                          <a:pt x="17" y="68"/>
                        </a:lnTo>
                        <a:close/>
                      </a:path>
                    </a:pathLst>
                  </a:custGeom>
                  <a:solidFill>
                    <a:srgbClr val="800000"/>
                  </a:solidFill>
                  <a:ln w="9525">
                    <a:solidFill>
                      <a:srgbClr val="000000"/>
                    </a:solidFill>
                    <a:round/>
                    <a:headEnd/>
                    <a:tailEnd/>
                  </a:ln>
                </p:spPr>
                <p:txBody>
                  <a:bodyPr/>
                  <a:lstStyle/>
                  <a:p>
                    <a:endParaRPr lang="en-GB" dirty="0"/>
                  </a:p>
                </p:txBody>
              </p:sp>
            </p:grpSp>
            <p:sp>
              <p:nvSpPr>
                <p:cNvPr id="36929" name="Freeform 10"/>
                <p:cNvSpPr>
                  <a:spLocks/>
                </p:cNvSpPr>
                <p:nvPr/>
              </p:nvSpPr>
              <p:spPr bwMode="auto">
                <a:xfrm>
                  <a:off x="1488" y="2369"/>
                  <a:ext cx="2187" cy="289"/>
                </a:xfrm>
                <a:custGeom>
                  <a:avLst/>
                  <a:gdLst>
                    <a:gd name="T0" fmla="*/ 1 w 4375"/>
                    <a:gd name="T1" fmla="*/ 2 h 578"/>
                    <a:gd name="T2" fmla="*/ 3 w 4375"/>
                    <a:gd name="T3" fmla="*/ 2 h 578"/>
                    <a:gd name="T4" fmla="*/ 4 w 4375"/>
                    <a:gd name="T5" fmla="*/ 2 h 578"/>
                    <a:gd name="T6" fmla="*/ 5 w 4375"/>
                    <a:gd name="T7" fmla="*/ 1 h 578"/>
                    <a:gd name="T8" fmla="*/ 6 w 4375"/>
                    <a:gd name="T9" fmla="*/ 1 h 578"/>
                    <a:gd name="T10" fmla="*/ 8 w 4375"/>
                    <a:gd name="T11" fmla="*/ 1 h 578"/>
                    <a:gd name="T12" fmla="*/ 9 w 4375"/>
                    <a:gd name="T13" fmla="*/ 1 h 578"/>
                    <a:gd name="T14" fmla="*/ 10 w 4375"/>
                    <a:gd name="T15" fmla="*/ 1 h 578"/>
                    <a:gd name="T16" fmla="*/ 11 w 4375"/>
                    <a:gd name="T17" fmla="*/ 1 h 578"/>
                    <a:gd name="T18" fmla="*/ 13 w 4375"/>
                    <a:gd name="T19" fmla="*/ 1 h 578"/>
                    <a:gd name="T20" fmla="*/ 15 w 4375"/>
                    <a:gd name="T21" fmla="*/ 1 h 578"/>
                    <a:gd name="T22" fmla="*/ 18 w 4375"/>
                    <a:gd name="T23" fmla="*/ 1 h 578"/>
                    <a:gd name="T24" fmla="*/ 20 w 4375"/>
                    <a:gd name="T25" fmla="*/ 0 h 578"/>
                    <a:gd name="T26" fmla="*/ 22 w 4375"/>
                    <a:gd name="T27" fmla="*/ 1 h 578"/>
                    <a:gd name="T28" fmla="*/ 24 w 4375"/>
                    <a:gd name="T29" fmla="*/ 1 h 578"/>
                    <a:gd name="T30" fmla="*/ 25 w 4375"/>
                    <a:gd name="T31" fmla="*/ 1 h 578"/>
                    <a:gd name="T32" fmla="*/ 27 w 4375"/>
                    <a:gd name="T33" fmla="*/ 1 h 578"/>
                    <a:gd name="T34" fmla="*/ 29 w 4375"/>
                    <a:gd name="T35" fmla="*/ 2 h 578"/>
                    <a:gd name="T36" fmla="*/ 30 w 4375"/>
                    <a:gd name="T37" fmla="*/ 2 h 578"/>
                    <a:gd name="T38" fmla="*/ 32 w 4375"/>
                    <a:gd name="T39" fmla="*/ 3 h 578"/>
                    <a:gd name="T40" fmla="*/ 34 w 4375"/>
                    <a:gd name="T41" fmla="*/ 3 h 578"/>
                    <a:gd name="T42" fmla="*/ 33 w 4375"/>
                    <a:gd name="T43" fmla="*/ 5 h 578"/>
                    <a:gd name="T44" fmla="*/ 32 w 4375"/>
                    <a:gd name="T45" fmla="*/ 5 h 578"/>
                    <a:gd name="T46" fmla="*/ 30 w 4375"/>
                    <a:gd name="T47" fmla="*/ 5 h 578"/>
                    <a:gd name="T48" fmla="*/ 29 w 4375"/>
                    <a:gd name="T49" fmla="*/ 3 h 578"/>
                    <a:gd name="T50" fmla="*/ 28 w 4375"/>
                    <a:gd name="T51" fmla="*/ 3 h 578"/>
                    <a:gd name="T52" fmla="*/ 26 w 4375"/>
                    <a:gd name="T53" fmla="*/ 2 h 578"/>
                    <a:gd name="T54" fmla="*/ 24 w 4375"/>
                    <a:gd name="T55" fmla="*/ 1 h 578"/>
                    <a:gd name="T56" fmla="*/ 22 w 4375"/>
                    <a:gd name="T57" fmla="*/ 1 h 578"/>
                    <a:gd name="T58" fmla="*/ 18 w 4375"/>
                    <a:gd name="T59" fmla="*/ 1 h 578"/>
                    <a:gd name="T60" fmla="*/ 14 w 4375"/>
                    <a:gd name="T61" fmla="*/ 1 h 578"/>
                    <a:gd name="T62" fmla="*/ 11 w 4375"/>
                    <a:gd name="T63" fmla="*/ 3 h 578"/>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375"/>
                    <a:gd name="T97" fmla="*/ 0 h 578"/>
                    <a:gd name="T98" fmla="*/ 4375 w 4375"/>
                    <a:gd name="T99" fmla="*/ 578 h 578"/>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375" h="578">
                      <a:moveTo>
                        <a:pt x="0" y="386"/>
                      </a:moveTo>
                      <a:lnTo>
                        <a:pt x="168" y="363"/>
                      </a:lnTo>
                      <a:lnTo>
                        <a:pt x="297" y="333"/>
                      </a:lnTo>
                      <a:lnTo>
                        <a:pt x="384" y="308"/>
                      </a:lnTo>
                      <a:lnTo>
                        <a:pt x="456" y="288"/>
                      </a:lnTo>
                      <a:lnTo>
                        <a:pt x="549" y="265"/>
                      </a:lnTo>
                      <a:lnTo>
                        <a:pt x="629" y="242"/>
                      </a:lnTo>
                      <a:lnTo>
                        <a:pt x="719" y="219"/>
                      </a:lnTo>
                      <a:lnTo>
                        <a:pt x="800" y="202"/>
                      </a:lnTo>
                      <a:lnTo>
                        <a:pt x="892" y="188"/>
                      </a:lnTo>
                      <a:lnTo>
                        <a:pt x="966" y="175"/>
                      </a:lnTo>
                      <a:lnTo>
                        <a:pt x="1030" y="164"/>
                      </a:lnTo>
                      <a:lnTo>
                        <a:pt x="1125" y="149"/>
                      </a:lnTo>
                      <a:lnTo>
                        <a:pt x="1206" y="137"/>
                      </a:lnTo>
                      <a:lnTo>
                        <a:pt x="1282" y="124"/>
                      </a:lnTo>
                      <a:lnTo>
                        <a:pt x="1361" y="103"/>
                      </a:lnTo>
                      <a:lnTo>
                        <a:pt x="1427" y="70"/>
                      </a:lnTo>
                      <a:lnTo>
                        <a:pt x="1473" y="33"/>
                      </a:lnTo>
                      <a:lnTo>
                        <a:pt x="1568" y="28"/>
                      </a:lnTo>
                      <a:lnTo>
                        <a:pt x="1705" y="25"/>
                      </a:lnTo>
                      <a:lnTo>
                        <a:pt x="1861" y="13"/>
                      </a:lnTo>
                      <a:lnTo>
                        <a:pt x="1982" y="7"/>
                      </a:lnTo>
                      <a:lnTo>
                        <a:pt x="2161" y="3"/>
                      </a:lnTo>
                      <a:lnTo>
                        <a:pt x="2334" y="2"/>
                      </a:lnTo>
                      <a:lnTo>
                        <a:pt x="2499" y="0"/>
                      </a:lnTo>
                      <a:lnTo>
                        <a:pt x="2625" y="0"/>
                      </a:lnTo>
                      <a:lnTo>
                        <a:pt x="2762" y="11"/>
                      </a:lnTo>
                      <a:lnTo>
                        <a:pt x="2902" y="33"/>
                      </a:lnTo>
                      <a:lnTo>
                        <a:pt x="3006" y="59"/>
                      </a:lnTo>
                      <a:lnTo>
                        <a:pt x="3099" y="84"/>
                      </a:lnTo>
                      <a:lnTo>
                        <a:pt x="3200" y="115"/>
                      </a:lnTo>
                      <a:lnTo>
                        <a:pt x="3311" y="149"/>
                      </a:lnTo>
                      <a:lnTo>
                        <a:pt x="3423" y="188"/>
                      </a:lnTo>
                      <a:lnTo>
                        <a:pt x="3542" y="228"/>
                      </a:lnTo>
                      <a:lnTo>
                        <a:pt x="3659" y="268"/>
                      </a:lnTo>
                      <a:lnTo>
                        <a:pt x="3782" y="307"/>
                      </a:lnTo>
                      <a:lnTo>
                        <a:pt x="3874" y="338"/>
                      </a:lnTo>
                      <a:lnTo>
                        <a:pt x="3959" y="361"/>
                      </a:lnTo>
                      <a:lnTo>
                        <a:pt x="4053" y="395"/>
                      </a:lnTo>
                      <a:lnTo>
                        <a:pt x="4149" y="425"/>
                      </a:lnTo>
                      <a:lnTo>
                        <a:pt x="4267" y="463"/>
                      </a:lnTo>
                      <a:lnTo>
                        <a:pt x="4375" y="503"/>
                      </a:lnTo>
                      <a:lnTo>
                        <a:pt x="4331" y="531"/>
                      </a:lnTo>
                      <a:lnTo>
                        <a:pt x="4267" y="548"/>
                      </a:lnTo>
                      <a:lnTo>
                        <a:pt x="4197" y="567"/>
                      </a:lnTo>
                      <a:lnTo>
                        <a:pt x="4110" y="576"/>
                      </a:lnTo>
                      <a:lnTo>
                        <a:pt x="3995" y="578"/>
                      </a:lnTo>
                      <a:lnTo>
                        <a:pt x="3880" y="575"/>
                      </a:lnTo>
                      <a:lnTo>
                        <a:pt x="3851" y="531"/>
                      </a:lnTo>
                      <a:lnTo>
                        <a:pt x="3823" y="503"/>
                      </a:lnTo>
                      <a:lnTo>
                        <a:pt x="3768" y="465"/>
                      </a:lnTo>
                      <a:lnTo>
                        <a:pt x="3650" y="401"/>
                      </a:lnTo>
                      <a:lnTo>
                        <a:pt x="3504" y="325"/>
                      </a:lnTo>
                      <a:lnTo>
                        <a:pt x="3373" y="260"/>
                      </a:lnTo>
                      <a:lnTo>
                        <a:pt x="3214" y="181"/>
                      </a:lnTo>
                      <a:lnTo>
                        <a:pt x="3082" y="130"/>
                      </a:lnTo>
                      <a:lnTo>
                        <a:pt x="2956" y="95"/>
                      </a:lnTo>
                      <a:lnTo>
                        <a:pt x="2853" y="81"/>
                      </a:lnTo>
                      <a:lnTo>
                        <a:pt x="2664" y="62"/>
                      </a:lnTo>
                      <a:lnTo>
                        <a:pt x="2416" y="61"/>
                      </a:lnTo>
                      <a:lnTo>
                        <a:pt x="2127" y="68"/>
                      </a:lnTo>
                      <a:lnTo>
                        <a:pt x="1906" y="76"/>
                      </a:lnTo>
                      <a:lnTo>
                        <a:pt x="1553" y="95"/>
                      </a:lnTo>
                      <a:lnTo>
                        <a:pt x="1533" y="438"/>
                      </a:lnTo>
                      <a:lnTo>
                        <a:pt x="0" y="386"/>
                      </a:lnTo>
                      <a:close/>
                    </a:path>
                  </a:pathLst>
                </a:custGeom>
                <a:solidFill>
                  <a:srgbClr val="FF0000"/>
                </a:solidFill>
                <a:ln w="9525">
                  <a:solidFill>
                    <a:srgbClr val="000000"/>
                  </a:solidFill>
                  <a:round/>
                  <a:headEnd/>
                  <a:tailEnd/>
                </a:ln>
              </p:spPr>
              <p:txBody>
                <a:bodyPr/>
                <a:lstStyle/>
                <a:p>
                  <a:endParaRPr lang="en-GB" dirty="0"/>
                </a:p>
              </p:txBody>
            </p:sp>
          </p:grpSp>
          <p:sp>
            <p:nvSpPr>
              <p:cNvPr id="36901" name="Freeform 11"/>
              <p:cNvSpPr>
                <a:spLocks/>
              </p:cNvSpPr>
              <p:nvPr/>
            </p:nvSpPr>
            <p:spPr bwMode="auto">
              <a:xfrm>
                <a:off x="1550" y="2652"/>
                <a:ext cx="2958" cy="456"/>
              </a:xfrm>
              <a:custGeom>
                <a:avLst/>
                <a:gdLst>
                  <a:gd name="T0" fmla="*/ 39 w 5916"/>
                  <a:gd name="T1" fmla="*/ 4 h 912"/>
                  <a:gd name="T2" fmla="*/ 40 w 5916"/>
                  <a:gd name="T3" fmla="*/ 5 h 912"/>
                  <a:gd name="T4" fmla="*/ 40 w 5916"/>
                  <a:gd name="T5" fmla="*/ 6 h 912"/>
                  <a:gd name="T6" fmla="*/ 46 w 5916"/>
                  <a:gd name="T7" fmla="*/ 6 h 912"/>
                  <a:gd name="T8" fmla="*/ 46 w 5916"/>
                  <a:gd name="T9" fmla="*/ 6 h 912"/>
                  <a:gd name="T10" fmla="*/ 46 w 5916"/>
                  <a:gd name="T11" fmla="*/ 7 h 912"/>
                  <a:gd name="T12" fmla="*/ 46 w 5916"/>
                  <a:gd name="T13" fmla="*/ 7 h 912"/>
                  <a:gd name="T14" fmla="*/ 46 w 5916"/>
                  <a:gd name="T15" fmla="*/ 7 h 912"/>
                  <a:gd name="T16" fmla="*/ 42 w 5916"/>
                  <a:gd name="T17" fmla="*/ 7 h 912"/>
                  <a:gd name="T18" fmla="*/ 42 w 5916"/>
                  <a:gd name="T19" fmla="*/ 7 h 912"/>
                  <a:gd name="T20" fmla="*/ 40 w 5916"/>
                  <a:gd name="T21" fmla="*/ 7 h 912"/>
                  <a:gd name="T22" fmla="*/ 40 w 5916"/>
                  <a:gd name="T23" fmla="*/ 7 h 912"/>
                  <a:gd name="T24" fmla="*/ 3 w 5916"/>
                  <a:gd name="T25" fmla="*/ 7 h 912"/>
                  <a:gd name="T26" fmla="*/ 1 w 5916"/>
                  <a:gd name="T27" fmla="*/ 6 h 912"/>
                  <a:gd name="T28" fmla="*/ 1 w 5916"/>
                  <a:gd name="T29" fmla="*/ 7 h 912"/>
                  <a:gd name="T30" fmla="*/ 0 w 5916"/>
                  <a:gd name="T31" fmla="*/ 3 h 912"/>
                  <a:gd name="T32" fmla="*/ 3 w 5916"/>
                  <a:gd name="T33" fmla="*/ 0 h 912"/>
                  <a:gd name="T34" fmla="*/ 7 w 5916"/>
                  <a:gd name="T35" fmla="*/ 1 h 912"/>
                  <a:gd name="T36" fmla="*/ 29 w 5916"/>
                  <a:gd name="T37" fmla="*/ 6 h 912"/>
                  <a:gd name="T38" fmla="*/ 30 w 5916"/>
                  <a:gd name="T39" fmla="*/ 6 h 912"/>
                  <a:gd name="T40" fmla="*/ 31 w 5916"/>
                  <a:gd name="T41" fmla="*/ 4 h 912"/>
                  <a:gd name="T42" fmla="*/ 31 w 5916"/>
                  <a:gd name="T43" fmla="*/ 2 h 912"/>
                  <a:gd name="T44" fmla="*/ 35 w 5916"/>
                  <a:gd name="T45" fmla="*/ 1 h 912"/>
                  <a:gd name="T46" fmla="*/ 37 w 5916"/>
                  <a:gd name="T47" fmla="*/ 1 h 912"/>
                  <a:gd name="T48" fmla="*/ 39 w 5916"/>
                  <a:gd name="T49" fmla="*/ 2 h 912"/>
                  <a:gd name="T50" fmla="*/ 39 w 5916"/>
                  <a:gd name="T51" fmla="*/ 4 h 91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916"/>
                  <a:gd name="T79" fmla="*/ 0 h 912"/>
                  <a:gd name="T80" fmla="*/ 5916 w 5916"/>
                  <a:gd name="T81" fmla="*/ 912 h 912"/>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916" h="912">
                    <a:moveTo>
                      <a:pt x="4992" y="432"/>
                    </a:moveTo>
                    <a:lnTo>
                      <a:pt x="5037" y="570"/>
                    </a:lnTo>
                    <a:lnTo>
                      <a:pt x="5037" y="675"/>
                    </a:lnTo>
                    <a:lnTo>
                      <a:pt x="5916" y="675"/>
                    </a:lnTo>
                    <a:lnTo>
                      <a:pt x="5856" y="746"/>
                    </a:lnTo>
                    <a:lnTo>
                      <a:pt x="5896" y="826"/>
                    </a:lnTo>
                    <a:lnTo>
                      <a:pt x="5896" y="864"/>
                    </a:lnTo>
                    <a:lnTo>
                      <a:pt x="5870" y="890"/>
                    </a:lnTo>
                    <a:lnTo>
                      <a:pt x="5364" y="890"/>
                    </a:lnTo>
                    <a:lnTo>
                      <a:pt x="5324" y="912"/>
                    </a:lnTo>
                    <a:lnTo>
                      <a:pt x="5065" y="912"/>
                    </a:lnTo>
                    <a:lnTo>
                      <a:pt x="5031" y="887"/>
                    </a:lnTo>
                    <a:lnTo>
                      <a:pt x="350" y="887"/>
                    </a:lnTo>
                    <a:lnTo>
                      <a:pt x="165" y="720"/>
                    </a:lnTo>
                    <a:lnTo>
                      <a:pt x="19" y="775"/>
                    </a:lnTo>
                    <a:lnTo>
                      <a:pt x="0" y="333"/>
                    </a:lnTo>
                    <a:lnTo>
                      <a:pt x="356" y="0"/>
                    </a:lnTo>
                    <a:lnTo>
                      <a:pt x="913" y="12"/>
                    </a:lnTo>
                    <a:lnTo>
                      <a:pt x="3815" y="746"/>
                    </a:lnTo>
                    <a:lnTo>
                      <a:pt x="3897" y="658"/>
                    </a:lnTo>
                    <a:lnTo>
                      <a:pt x="3969" y="430"/>
                    </a:lnTo>
                    <a:lnTo>
                      <a:pt x="4071" y="243"/>
                    </a:lnTo>
                    <a:lnTo>
                      <a:pt x="4376" y="93"/>
                    </a:lnTo>
                    <a:lnTo>
                      <a:pt x="4659" y="101"/>
                    </a:lnTo>
                    <a:lnTo>
                      <a:pt x="4871" y="210"/>
                    </a:lnTo>
                    <a:lnTo>
                      <a:pt x="4992" y="432"/>
                    </a:lnTo>
                    <a:close/>
                  </a:path>
                </a:pathLst>
              </a:custGeom>
              <a:solidFill>
                <a:srgbClr val="000000"/>
              </a:solidFill>
              <a:ln w="9525">
                <a:solidFill>
                  <a:srgbClr val="000000"/>
                </a:solidFill>
                <a:round/>
                <a:headEnd/>
                <a:tailEnd/>
              </a:ln>
            </p:spPr>
            <p:txBody>
              <a:bodyPr/>
              <a:lstStyle/>
              <a:p>
                <a:endParaRPr lang="en-GB" dirty="0"/>
              </a:p>
            </p:txBody>
          </p:sp>
          <p:grpSp>
            <p:nvGrpSpPr>
              <p:cNvPr id="36902" name="Group 12"/>
              <p:cNvGrpSpPr>
                <a:grpSpLocks/>
              </p:cNvGrpSpPr>
              <p:nvPr/>
            </p:nvGrpSpPr>
            <p:grpSpPr bwMode="auto">
              <a:xfrm>
                <a:off x="1321" y="2463"/>
                <a:ext cx="3189" cy="579"/>
                <a:chOff x="1321" y="2463"/>
                <a:chExt cx="3189" cy="579"/>
              </a:xfrm>
            </p:grpSpPr>
            <p:grpSp>
              <p:nvGrpSpPr>
                <p:cNvPr id="36903" name="Group 13"/>
                <p:cNvGrpSpPr>
                  <a:grpSpLocks/>
                </p:cNvGrpSpPr>
                <p:nvPr/>
              </p:nvGrpSpPr>
              <p:grpSpPr bwMode="auto">
                <a:xfrm>
                  <a:off x="1321" y="2650"/>
                  <a:ext cx="193" cy="333"/>
                  <a:chOff x="1321" y="2650"/>
                  <a:chExt cx="193" cy="333"/>
                </a:xfrm>
              </p:grpSpPr>
              <p:sp>
                <p:nvSpPr>
                  <p:cNvPr id="36915" name="Rectangle 14"/>
                  <p:cNvSpPr>
                    <a:spLocks noChangeArrowheads="1"/>
                  </p:cNvSpPr>
                  <p:nvPr/>
                </p:nvSpPr>
                <p:spPr bwMode="auto">
                  <a:xfrm>
                    <a:off x="1337" y="2720"/>
                    <a:ext cx="74" cy="12"/>
                  </a:xfrm>
                  <a:prstGeom prst="rect">
                    <a:avLst/>
                  </a:prstGeom>
                  <a:solidFill>
                    <a:srgbClr val="808080"/>
                  </a:solidFill>
                  <a:ln w="9525">
                    <a:solidFill>
                      <a:srgbClr val="C0C0C0"/>
                    </a:solidFill>
                    <a:miter lim="800000"/>
                    <a:headEnd/>
                    <a:tailEnd/>
                  </a:ln>
                </p:spPr>
                <p:txBody>
                  <a:bodyPr/>
                  <a:lstStyle/>
                  <a:p>
                    <a:endParaRPr lang="en-US" dirty="0"/>
                  </a:p>
                </p:txBody>
              </p:sp>
              <p:sp>
                <p:nvSpPr>
                  <p:cNvPr id="36916" name="Rectangle 15"/>
                  <p:cNvSpPr>
                    <a:spLocks noChangeArrowheads="1"/>
                  </p:cNvSpPr>
                  <p:nvPr/>
                </p:nvSpPr>
                <p:spPr bwMode="auto">
                  <a:xfrm>
                    <a:off x="1337" y="2650"/>
                    <a:ext cx="74" cy="30"/>
                  </a:xfrm>
                  <a:prstGeom prst="rect">
                    <a:avLst/>
                  </a:prstGeom>
                  <a:solidFill>
                    <a:srgbClr val="808080"/>
                  </a:solidFill>
                  <a:ln w="9525">
                    <a:solidFill>
                      <a:srgbClr val="C0C0C0"/>
                    </a:solidFill>
                    <a:miter lim="800000"/>
                    <a:headEnd/>
                    <a:tailEnd/>
                  </a:ln>
                </p:spPr>
                <p:txBody>
                  <a:bodyPr/>
                  <a:lstStyle/>
                  <a:p>
                    <a:endParaRPr lang="en-US" dirty="0"/>
                  </a:p>
                </p:txBody>
              </p:sp>
              <p:sp>
                <p:nvSpPr>
                  <p:cNvPr id="36917" name="Rectangle 16"/>
                  <p:cNvSpPr>
                    <a:spLocks noChangeArrowheads="1"/>
                  </p:cNvSpPr>
                  <p:nvPr/>
                </p:nvSpPr>
                <p:spPr bwMode="auto">
                  <a:xfrm>
                    <a:off x="1337" y="2693"/>
                    <a:ext cx="74" cy="13"/>
                  </a:xfrm>
                  <a:prstGeom prst="rect">
                    <a:avLst/>
                  </a:prstGeom>
                  <a:solidFill>
                    <a:srgbClr val="808080"/>
                  </a:solidFill>
                  <a:ln w="9525">
                    <a:solidFill>
                      <a:srgbClr val="C0C0C0"/>
                    </a:solidFill>
                    <a:miter lim="800000"/>
                    <a:headEnd/>
                    <a:tailEnd/>
                  </a:ln>
                </p:spPr>
                <p:txBody>
                  <a:bodyPr/>
                  <a:lstStyle/>
                  <a:p>
                    <a:endParaRPr lang="en-US" dirty="0"/>
                  </a:p>
                </p:txBody>
              </p:sp>
              <p:sp>
                <p:nvSpPr>
                  <p:cNvPr id="36918" name="Arc 17"/>
                  <p:cNvSpPr>
                    <a:spLocks/>
                  </p:cNvSpPr>
                  <p:nvPr/>
                </p:nvSpPr>
                <p:spPr bwMode="auto">
                  <a:xfrm>
                    <a:off x="1337" y="2749"/>
                    <a:ext cx="72" cy="75"/>
                  </a:xfrm>
                  <a:custGeom>
                    <a:avLst/>
                    <a:gdLst>
                      <a:gd name="T0" fmla="*/ 0 w 21600"/>
                      <a:gd name="T1" fmla="*/ 0 h 21868"/>
                      <a:gd name="T2" fmla="*/ 0 w 21600"/>
                      <a:gd name="T3" fmla="*/ 0 h 21868"/>
                      <a:gd name="T4" fmla="*/ 0 w 21600"/>
                      <a:gd name="T5" fmla="*/ 0 h 21868"/>
                      <a:gd name="T6" fmla="*/ 0 60000 65536"/>
                      <a:gd name="T7" fmla="*/ 0 60000 65536"/>
                      <a:gd name="T8" fmla="*/ 0 60000 65536"/>
                      <a:gd name="T9" fmla="*/ 0 w 21600"/>
                      <a:gd name="T10" fmla="*/ 0 h 21868"/>
                      <a:gd name="T11" fmla="*/ 21600 w 21600"/>
                      <a:gd name="T12" fmla="*/ 21868 h 21868"/>
                    </a:gdLst>
                    <a:ahLst/>
                    <a:cxnLst>
                      <a:cxn ang="T6">
                        <a:pos x="T0" y="T1"/>
                      </a:cxn>
                      <a:cxn ang="T7">
                        <a:pos x="T2" y="T3"/>
                      </a:cxn>
                      <a:cxn ang="T8">
                        <a:pos x="T4" y="T5"/>
                      </a:cxn>
                    </a:cxnLst>
                    <a:rect l="T9" t="T10" r="T11" b="T12"/>
                    <a:pathLst>
                      <a:path w="21600" h="21868" fill="none" extrusionOk="0">
                        <a:moveTo>
                          <a:pt x="21015" y="21868"/>
                        </a:moveTo>
                        <a:cubicBezTo>
                          <a:pt x="9318" y="21551"/>
                          <a:pt x="0" y="11977"/>
                          <a:pt x="0" y="276"/>
                        </a:cubicBezTo>
                        <a:cubicBezTo>
                          <a:pt x="-1" y="183"/>
                          <a:pt x="0" y="91"/>
                          <a:pt x="1" y="-1"/>
                        </a:cubicBezTo>
                      </a:path>
                      <a:path w="21600" h="21868" stroke="0" extrusionOk="0">
                        <a:moveTo>
                          <a:pt x="21015" y="21868"/>
                        </a:moveTo>
                        <a:cubicBezTo>
                          <a:pt x="9318" y="21551"/>
                          <a:pt x="0" y="11977"/>
                          <a:pt x="0" y="276"/>
                        </a:cubicBezTo>
                        <a:cubicBezTo>
                          <a:pt x="-1" y="183"/>
                          <a:pt x="0" y="91"/>
                          <a:pt x="1" y="-1"/>
                        </a:cubicBezTo>
                        <a:lnTo>
                          <a:pt x="21600" y="276"/>
                        </a:lnTo>
                        <a:close/>
                      </a:path>
                    </a:pathLst>
                  </a:custGeom>
                  <a:solidFill>
                    <a:srgbClr val="808080"/>
                  </a:solidFill>
                  <a:ln w="9525">
                    <a:solidFill>
                      <a:srgbClr val="C0C0C0"/>
                    </a:solidFill>
                    <a:round/>
                    <a:headEnd/>
                    <a:tailEnd/>
                  </a:ln>
                </p:spPr>
                <p:txBody>
                  <a:bodyPr/>
                  <a:lstStyle/>
                  <a:p>
                    <a:endParaRPr lang="en-GB" dirty="0"/>
                  </a:p>
                </p:txBody>
              </p:sp>
              <p:grpSp>
                <p:nvGrpSpPr>
                  <p:cNvPr id="36919" name="Group 18"/>
                  <p:cNvGrpSpPr>
                    <a:grpSpLocks/>
                  </p:cNvGrpSpPr>
                  <p:nvPr/>
                </p:nvGrpSpPr>
                <p:grpSpPr bwMode="auto">
                  <a:xfrm>
                    <a:off x="1321" y="2945"/>
                    <a:ext cx="193" cy="12"/>
                    <a:chOff x="1321" y="2945"/>
                    <a:chExt cx="193" cy="12"/>
                  </a:xfrm>
                </p:grpSpPr>
                <p:sp>
                  <p:nvSpPr>
                    <p:cNvPr id="36926" name="Rectangle 19"/>
                    <p:cNvSpPr>
                      <a:spLocks noChangeArrowheads="1"/>
                    </p:cNvSpPr>
                    <p:nvPr/>
                  </p:nvSpPr>
                  <p:spPr bwMode="auto">
                    <a:xfrm>
                      <a:off x="1329" y="2945"/>
                      <a:ext cx="185" cy="12"/>
                    </a:xfrm>
                    <a:prstGeom prst="rect">
                      <a:avLst/>
                    </a:prstGeom>
                    <a:solidFill>
                      <a:srgbClr val="808080"/>
                    </a:solidFill>
                    <a:ln w="9525">
                      <a:solidFill>
                        <a:srgbClr val="C0C0C0"/>
                      </a:solidFill>
                      <a:miter lim="800000"/>
                      <a:headEnd/>
                      <a:tailEnd/>
                    </a:ln>
                  </p:spPr>
                  <p:txBody>
                    <a:bodyPr/>
                    <a:lstStyle/>
                    <a:p>
                      <a:endParaRPr lang="en-US" dirty="0"/>
                    </a:p>
                  </p:txBody>
                </p:sp>
                <p:sp>
                  <p:nvSpPr>
                    <p:cNvPr id="36927" name="Oval 20"/>
                    <p:cNvSpPr>
                      <a:spLocks noChangeArrowheads="1"/>
                    </p:cNvSpPr>
                    <p:nvPr/>
                  </p:nvSpPr>
                  <p:spPr bwMode="auto">
                    <a:xfrm>
                      <a:off x="1321" y="2945"/>
                      <a:ext cx="22" cy="12"/>
                    </a:xfrm>
                    <a:prstGeom prst="ellipse">
                      <a:avLst/>
                    </a:prstGeom>
                    <a:solidFill>
                      <a:srgbClr val="808080"/>
                    </a:solidFill>
                    <a:ln w="9525">
                      <a:solidFill>
                        <a:srgbClr val="C0C0C0"/>
                      </a:solidFill>
                      <a:round/>
                      <a:headEnd/>
                      <a:tailEnd/>
                    </a:ln>
                  </p:spPr>
                  <p:txBody>
                    <a:bodyPr/>
                    <a:lstStyle/>
                    <a:p>
                      <a:endParaRPr lang="en-US" dirty="0"/>
                    </a:p>
                  </p:txBody>
                </p:sp>
              </p:grpSp>
              <p:grpSp>
                <p:nvGrpSpPr>
                  <p:cNvPr id="36920" name="Group 21"/>
                  <p:cNvGrpSpPr>
                    <a:grpSpLocks/>
                  </p:cNvGrpSpPr>
                  <p:nvPr/>
                </p:nvGrpSpPr>
                <p:grpSpPr bwMode="auto">
                  <a:xfrm>
                    <a:off x="1321" y="2970"/>
                    <a:ext cx="193" cy="13"/>
                    <a:chOff x="1321" y="2970"/>
                    <a:chExt cx="193" cy="13"/>
                  </a:xfrm>
                </p:grpSpPr>
                <p:sp>
                  <p:nvSpPr>
                    <p:cNvPr id="36924" name="Rectangle 22"/>
                    <p:cNvSpPr>
                      <a:spLocks noChangeArrowheads="1"/>
                    </p:cNvSpPr>
                    <p:nvPr/>
                  </p:nvSpPr>
                  <p:spPr bwMode="auto">
                    <a:xfrm>
                      <a:off x="1329" y="2970"/>
                      <a:ext cx="185" cy="13"/>
                    </a:xfrm>
                    <a:prstGeom prst="rect">
                      <a:avLst/>
                    </a:prstGeom>
                    <a:solidFill>
                      <a:srgbClr val="808080"/>
                    </a:solidFill>
                    <a:ln w="9525">
                      <a:solidFill>
                        <a:srgbClr val="C0C0C0"/>
                      </a:solidFill>
                      <a:miter lim="800000"/>
                      <a:headEnd/>
                      <a:tailEnd/>
                    </a:ln>
                  </p:spPr>
                  <p:txBody>
                    <a:bodyPr/>
                    <a:lstStyle/>
                    <a:p>
                      <a:endParaRPr lang="en-US" dirty="0"/>
                    </a:p>
                  </p:txBody>
                </p:sp>
                <p:sp>
                  <p:nvSpPr>
                    <p:cNvPr id="36925" name="Oval 23"/>
                    <p:cNvSpPr>
                      <a:spLocks noChangeArrowheads="1"/>
                    </p:cNvSpPr>
                    <p:nvPr/>
                  </p:nvSpPr>
                  <p:spPr bwMode="auto">
                    <a:xfrm>
                      <a:off x="1321" y="2970"/>
                      <a:ext cx="22" cy="13"/>
                    </a:xfrm>
                    <a:prstGeom prst="ellipse">
                      <a:avLst/>
                    </a:prstGeom>
                    <a:solidFill>
                      <a:srgbClr val="808080"/>
                    </a:solidFill>
                    <a:ln w="9525">
                      <a:solidFill>
                        <a:srgbClr val="C0C0C0"/>
                      </a:solidFill>
                      <a:round/>
                      <a:headEnd/>
                      <a:tailEnd/>
                    </a:ln>
                  </p:spPr>
                  <p:txBody>
                    <a:bodyPr/>
                    <a:lstStyle/>
                    <a:p>
                      <a:endParaRPr lang="en-US" dirty="0"/>
                    </a:p>
                  </p:txBody>
                </p:sp>
              </p:grpSp>
              <p:grpSp>
                <p:nvGrpSpPr>
                  <p:cNvPr id="36921" name="Group 24"/>
                  <p:cNvGrpSpPr>
                    <a:grpSpLocks/>
                  </p:cNvGrpSpPr>
                  <p:nvPr/>
                </p:nvGrpSpPr>
                <p:grpSpPr bwMode="auto">
                  <a:xfrm>
                    <a:off x="1321" y="2918"/>
                    <a:ext cx="193" cy="12"/>
                    <a:chOff x="1321" y="2918"/>
                    <a:chExt cx="193" cy="12"/>
                  </a:xfrm>
                </p:grpSpPr>
                <p:sp>
                  <p:nvSpPr>
                    <p:cNvPr id="36922" name="Rectangle 25"/>
                    <p:cNvSpPr>
                      <a:spLocks noChangeArrowheads="1"/>
                    </p:cNvSpPr>
                    <p:nvPr/>
                  </p:nvSpPr>
                  <p:spPr bwMode="auto">
                    <a:xfrm>
                      <a:off x="1329" y="2918"/>
                      <a:ext cx="185" cy="12"/>
                    </a:xfrm>
                    <a:prstGeom prst="rect">
                      <a:avLst/>
                    </a:prstGeom>
                    <a:solidFill>
                      <a:srgbClr val="808080"/>
                    </a:solidFill>
                    <a:ln w="9525">
                      <a:solidFill>
                        <a:srgbClr val="C0C0C0"/>
                      </a:solidFill>
                      <a:miter lim="800000"/>
                      <a:headEnd/>
                      <a:tailEnd/>
                    </a:ln>
                  </p:spPr>
                  <p:txBody>
                    <a:bodyPr/>
                    <a:lstStyle/>
                    <a:p>
                      <a:endParaRPr lang="en-US" dirty="0"/>
                    </a:p>
                  </p:txBody>
                </p:sp>
                <p:sp>
                  <p:nvSpPr>
                    <p:cNvPr id="36923" name="Oval 26"/>
                    <p:cNvSpPr>
                      <a:spLocks noChangeArrowheads="1"/>
                    </p:cNvSpPr>
                    <p:nvPr/>
                  </p:nvSpPr>
                  <p:spPr bwMode="auto">
                    <a:xfrm>
                      <a:off x="1321" y="2918"/>
                      <a:ext cx="22" cy="12"/>
                    </a:xfrm>
                    <a:prstGeom prst="ellipse">
                      <a:avLst/>
                    </a:prstGeom>
                    <a:solidFill>
                      <a:srgbClr val="808080"/>
                    </a:solidFill>
                    <a:ln w="9525">
                      <a:solidFill>
                        <a:srgbClr val="C0C0C0"/>
                      </a:solidFill>
                      <a:round/>
                      <a:headEnd/>
                      <a:tailEnd/>
                    </a:ln>
                  </p:spPr>
                  <p:txBody>
                    <a:bodyPr/>
                    <a:lstStyle/>
                    <a:p>
                      <a:endParaRPr lang="en-US" dirty="0"/>
                    </a:p>
                  </p:txBody>
                </p:sp>
              </p:grpSp>
            </p:grpSp>
            <p:sp>
              <p:nvSpPr>
                <p:cNvPr id="36904" name="Freeform 27"/>
                <p:cNvSpPr>
                  <a:spLocks/>
                </p:cNvSpPr>
                <p:nvPr/>
              </p:nvSpPr>
              <p:spPr bwMode="auto">
                <a:xfrm>
                  <a:off x="1337" y="2561"/>
                  <a:ext cx="3173" cy="481"/>
                </a:xfrm>
                <a:custGeom>
                  <a:avLst/>
                  <a:gdLst>
                    <a:gd name="T0" fmla="*/ 3 w 6346"/>
                    <a:gd name="T1" fmla="*/ 0 h 962"/>
                    <a:gd name="T2" fmla="*/ 1 w 6346"/>
                    <a:gd name="T3" fmla="*/ 0 h 962"/>
                    <a:gd name="T4" fmla="*/ 0 w 6346"/>
                    <a:gd name="T5" fmla="*/ 2 h 962"/>
                    <a:gd name="T6" fmla="*/ 1 w 6346"/>
                    <a:gd name="T7" fmla="*/ 2 h 962"/>
                    <a:gd name="T8" fmla="*/ 1 w 6346"/>
                    <a:gd name="T9" fmla="*/ 6 h 962"/>
                    <a:gd name="T10" fmla="*/ 3 w 6346"/>
                    <a:gd name="T11" fmla="*/ 8 h 962"/>
                    <a:gd name="T12" fmla="*/ 3 w 6346"/>
                    <a:gd name="T13" fmla="*/ 8 h 962"/>
                    <a:gd name="T14" fmla="*/ 3 w 6346"/>
                    <a:gd name="T15" fmla="*/ 8 h 962"/>
                    <a:gd name="T16" fmla="*/ 3 w 6346"/>
                    <a:gd name="T17" fmla="*/ 7 h 962"/>
                    <a:gd name="T18" fmla="*/ 3 w 6346"/>
                    <a:gd name="T19" fmla="*/ 6 h 962"/>
                    <a:gd name="T20" fmla="*/ 3 w 6346"/>
                    <a:gd name="T21" fmla="*/ 5 h 962"/>
                    <a:gd name="T22" fmla="*/ 5 w 6346"/>
                    <a:gd name="T23" fmla="*/ 4 h 962"/>
                    <a:gd name="T24" fmla="*/ 5 w 6346"/>
                    <a:gd name="T25" fmla="*/ 4 h 962"/>
                    <a:gd name="T26" fmla="*/ 6 w 6346"/>
                    <a:gd name="T27" fmla="*/ 3 h 962"/>
                    <a:gd name="T28" fmla="*/ 6 w 6346"/>
                    <a:gd name="T29" fmla="*/ 3 h 962"/>
                    <a:gd name="T30" fmla="*/ 7 w 6346"/>
                    <a:gd name="T31" fmla="*/ 2 h 962"/>
                    <a:gd name="T32" fmla="*/ 9 w 6346"/>
                    <a:gd name="T33" fmla="*/ 2 h 962"/>
                    <a:gd name="T34" fmla="*/ 10 w 6346"/>
                    <a:gd name="T35" fmla="*/ 2 h 962"/>
                    <a:gd name="T36" fmla="*/ 11 w 6346"/>
                    <a:gd name="T37" fmla="*/ 3 h 962"/>
                    <a:gd name="T38" fmla="*/ 11 w 6346"/>
                    <a:gd name="T39" fmla="*/ 3 h 962"/>
                    <a:gd name="T40" fmla="*/ 12 w 6346"/>
                    <a:gd name="T41" fmla="*/ 4 h 962"/>
                    <a:gd name="T42" fmla="*/ 12 w 6346"/>
                    <a:gd name="T43" fmla="*/ 5 h 962"/>
                    <a:gd name="T44" fmla="*/ 12 w 6346"/>
                    <a:gd name="T45" fmla="*/ 5 h 962"/>
                    <a:gd name="T46" fmla="*/ 12 w 6346"/>
                    <a:gd name="T47" fmla="*/ 6 h 962"/>
                    <a:gd name="T48" fmla="*/ 12 w 6346"/>
                    <a:gd name="T49" fmla="*/ 8 h 962"/>
                    <a:gd name="T50" fmla="*/ 35 w 6346"/>
                    <a:gd name="T51" fmla="*/ 8 h 962"/>
                    <a:gd name="T52" fmla="*/ 35 w 6346"/>
                    <a:gd name="T53" fmla="*/ 7 h 962"/>
                    <a:gd name="T54" fmla="*/ 35 w 6346"/>
                    <a:gd name="T55" fmla="*/ 6 h 962"/>
                    <a:gd name="T56" fmla="*/ 35 w 6346"/>
                    <a:gd name="T57" fmla="*/ 5 h 962"/>
                    <a:gd name="T58" fmla="*/ 36 w 6346"/>
                    <a:gd name="T59" fmla="*/ 4 h 962"/>
                    <a:gd name="T60" fmla="*/ 37 w 6346"/>
                    <a:gd name="T61" fmla="*/ 3 h 962"/>
                    <a:gd name="T62" fmla="*/ 37 w 6346"/>
                    <a:gd name="T63" fmla="*/ 3 h 962"/>
                    <a:gd name="T64" fmla="*/ 38 w 6346"/>
                    <a:gd name="T65" fmla="*/ 3 h 962"/>
                    <a:gd name="T66" fmla="*/ 40 w 6346"/>
                    <a:gd name="T67" fmla="*/ 3 h 962"/>
                    <a:gd name="T68" fmla="*/ 40 w 6346"/>
                    <a:gd name="T69" fmla="*/ 3 h 962"/>
                    <a:gd name="T70" fmla="*/ 41 w 6346"/>
                    <a:gd name="T71" fmla="*/ 3 h 962"/>
                    <a:gd name="T72" fmla="*/ 42 w 6346"/>
                    <a:gd name="T73" fmla="*/ 4 h 962"/>
                    <a:gd name="T74" fmla="*/ 42 w 6346"/>
                    <a:gd name="T75" fmla="*/ 5 h 962"/>
                    <a:gd name="T76" fmla="*/ 43 w 6346"/>
                    <a:gd name="T77" fmla="*/ 5 h 962"/>
                    <a:gd name="T78" fmla="*/ 43 w 6346"/>
                    <a:gd name="T79" fmla="*/ 6 h 962"/>
                    <a:gd name="T80" fmla="*/ 43 w 6346"/>
                    <a:gd name="T81" fmla="*/ 7 h 962"/>
                    <a:gd name="T82" fmla="*/ 50 w 6346"/>
                    <a:gd name="T83" fmla="*/ 7 h 962"/>
                    <a:gd name="T84" fmla="*/ 50 w 6346"/>
                    <a:gd name="T85" fmla="*/ 7 h 962"/>
                    <a:gd name="T86" fmla="*/ 50 w 6346"/>
                    <a:gd name="T87" fmla="*/ 7 h 962"/>
                    <a:gd name="T88" fmla="*/ 50 w 6346"/>
                    <a:gd name="T89" fmla="*/ 7 h 962"/>
                    <a:gd name="T90" fmla="*/ 50 w 6346"/>
                    <a:gd name="T91" fmla="*/ 7 h 962"/>
                    <a:gd name="T92" fmla="*/ 50 w 6346"/>
                    <a:gd name="T93" fmla="*/ 5 h 962"/>
                    <a:gd name="T94" fmla="*/ 50 w 6346"/>
                    <a:gd name="T95" fmla="*/ 5 h 962"/>
                    <a:gd name="T96" fmla="*/ 48 w 6346"/>
                    <a:gd name="T97" fmla="*/ 4 h 962"/>
                    <a:gd name="T98" fmla="*/ 46 w 6346"/>
                    <a:gd name="T99" fmla="*/ 3 h 962"/>
                    <a:gd name="T100" fmla="*/ 44 w 6346"/>
                    <a:gd name="T101" fmla="*/ 3 h 962"/>
                    <a:gd name="T102" fmla="*/ 42 w 6346"/>
                    <a:gd name="T103" fmla="*/ 2 h 962"/>
                    <a:gd name="T104" fmla="*/ 40 w 6346"/>
                    <a:gd name="T105" fmla="*/ 2 h 962"/>
                    <a:gd name="T106" fmla="*/ 38 w 6346"/>
                    <a:gd name="T107" fmla="*/ 1 h 962"/>
                    <a:gd name="T108" fmla="*/ 37 w 6346"/>
                    <a:gd name="T109" fmla="*/ 1 h 962"/>
                    <a:gd name="T110" fmla="*/ 36 w 6346"/>
                    <a:gd name="T111" fmla="*/ 1 h 962"/>
                    <a:gd name="T112" fmla="*/ 34 w 6346"/>
                    <a:gd name="T113" fmla="*/ 2 h 962"/>
                    <a:gd name="T114" fmla="*/ 31 w 6346"/>
                    <a:gd name="T115" fmla="*/ 2 h 962"/>
                    <a:gd name="T116" fmla="*/ 23 w 6346"/>
                    <a:gd name="T117" fmla="*/ 1 h 962"/>
                    <a:gd name="T118" fmla="*/ 19 w 6346"/>
                    <a:gd name="T119" fmla="*/ 1 h 962"/>
                    <a:gd name="T120" fmla="*/ 13 w 6346"/>
                    <a:gd name="T121" fmla="*/ 1 h 962"/>
                    <a:gd name="T122" fmla="*/ 12 w 6346"/>
                    <a:gd name="T123" fmla="*/ 1 h 962"/>
                    <a:gd name="T124" fmla="*/ 3 w 6346"/>
                    <a:gd name="T125" fmla="*/ 0 h 962"/>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6346"/>
                    <a:gd name="T190" fmla="*/ 0 h 962"/>
                    <a:gd name="T191" fmla="*/ 6346 w 6346"/>
                    <a:gd name="T192" fmla="*/ 962 h 962"/>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6346" h="962">
                      <a:moveTo>
                        <a:pt x="318" y="0"/>
                      </a:moveTo>
                      <a:lnTo>
                        <a:pt x="38" y="0"/>
                      </a:lnTo>
                      <a:lnTo>
                        <a:pt x="0" y="149"/>
                      </a:lnTo>
                      <a:lnTo>
                        <a:pt x="125" y="149"/>
                      </a:lnTo>
                      <a:lnTo>
                        <a:pt x="125" y="686"/>
                      </a:lnTo>
                      <a:lnTo>
                        <a:pt x="369" y="929"/>
                      </a:lnTo>
                      <a:lnTo>
                        <a:pt x="424" y="954"/>
                      </a:lnTo>
                      <a:lnTo>
                        <a:pt x="470" y="962"/>
                      </a:lnTo>
                      <a:lnTo>
                        <a:pt x="462" y="839"/>
                      </a:lnTo>
                      <a:lnTo>
                        <a:pt x="456" y="694"/>
                      </a:lnTo>
                      <a:lnTo>
                        <a:pt x="489" y="570"/>
                      </a:lnTo>
                      <a:lnTo>
                        <a:pt x="534" y="479"/>
                      </a:lnTo>
                      <a:lnTo>
                        <a:pt x="593" y="398"/>
                      </a:lnTo>
                      <a:lnTo>
                        <a:pt x="679" y="319"/>
                      </a:lnTo>
                      <a:lnTo>
                        <a:pt x="778" y="260"/>
                      </a:lnTo>
                      <a:lnTo>
                        <a:pt x="918" y="223"/>
                      </a:lnTo>
                      <a:lnTo>
                        <a:pt x="1102" y="209"/>
                      </a:lnTo>
                      <a:lnTo>
                        <a:pt x="1229" y="242"/>
                      </a:lnTo>
                      <a:lnTo>
                        <a:pt x="1323" y="293"/>
                      </a:lnTo>
                      <a:lnTo>
                        <a:pt x="1401" y="352"/>
                      </a:lnTo>
                      <a:lnTo>
                        <a:pt x="1494" y="443"/>
                      </a:lnTo>
                      <a:lnTo>
                        <a:pt x="1553" y="544"/>
                      </a:lnTo>
                      <a:lnTo>
                        <a:pt x="1592" y="633"/>
                      </a:lnTo>
                      <a:lnTo>
                        <a:pt x="1604" y="720"/>
                      </a:lnTo>
                      <a:lnTo>
                        <a:pt x="1604" y="909"/>
                      </a:lnTo>
                      <a:lnTo>
                        <a:pt x="4377" y="962"/>
                      </a:lnTo>
                      <a:lnTo>
                        <a:pt x="4377" y="779"/>
                      </a:lnTo>
                      <a:lnTo>
                        <a:pt x="4415" y="653"/>
                      </a:lnTo>
                      <a:lnTo>
                        <a:pt x="4461" y="556"/>
                      </a:lnTo>
                      <a:lnTo>
                        <a:pt x="4529" y="465"/>
                      </a:lnTo>
                      <a:lnTo>
                        <a:pt x="4627" y="384"/>
                      </a:lnTo>
                      <a:lnTo>
                        <a:pt x="4727" y="332"/>
                      </a:lnTo>
                      <a:lnTo>
                        <a:pt x="4825" y="301"/>
                      </a:lnTo>
                      <a:lnTo>
                        <a:pt x="4997" y="301"/>
                      </a:lnTo>
                      <a:lnTo>
                        <a:pt x="5089" y="319"/>
                      </a:lnTo>
                      <a:lnTo>
                        <a:pt x="5182" y="359"/>
                      </a:lnTo>
                      <a:lnTo>
                        <a:pt x="5266" y="431"/>
                      </a:lnTo>
                      <a:lnTo>
                        <a:pt x="5347" y="523"/>
                      </a:lnTo>
                      <a:lnTo>
                        <a:pt x="5400" y="633"/>
                      </a:lnTo>
                      <a:lnTo>
                        <a:pt x="5433" y="753"/>
                      </a:lnTo>
                      <a:lnTo>
                        <a:pt x="5433" y="876"/>
                      </a:lnTo>
                      <a:lnTo>
                        <a:pt x="6346" y="873"/>
                      </a:lnTo>
                      <a:lnTo>
                        <a:pt x="6346" y="833"/>
                      </a:lnTo>
                      <a:lnTo>
                        <a:pt x="6316" y="833"/>
                      </a:lnTo>
                      <a:lnTo>
                        <a:pt x="6316" y="774"/>
                      </a:lnTo>
                      <a:lnTo>
                        <a:pt x="6344" y="771"/>
                      </a:lnTo>
                      <a:lnTo>
                        <a:pt x="6344" y="593"/>
                      </a:lnTo>
                      <a:lnTo>
                        <a:pt x="6320" y="556"/>
                      </a:lnTo>
                      <a:lnTo>
                        <a:pt x="6108" y="451"/>
                      </a:lnTo>
                      <a:lnTo>
                        <a:pt x="5875" y="359"/>
                      </a:lnTo>
                      <a:lnTo>
                        <a:pt x="5593" y="274"/>
                      </a:lnTo>
                      <a:lnTo>
                        <a:pt x="5288" y="201"/>
                      </a:lnTo>
                      <a:lnTo>
                        <a:pt x="5008" y="143"/>
                      </a:lnTo>
                      <a:lnTo>
                        <a:pt x="4741" y="96"/>
                      </a:lnTo>
                      <a:lnTo>
                        <a:pt x="4649" y="96"/>
                      </a:lnTo>
                      <a:lnTo>
                        <a:pt x="4588" y="123"/>
                      </a:lnTo>
                      <a:lnTo>
                        <a:pt x="4303" y="163"/>
                      </a:lnTo>
                      <a:lnTo>
                        <a:pt x="4078" y="183"/>
                      </a:lnTo>
                      <a:lnTo>
                        <a:pt x="2894" y="109"/>
                      </a:lnTo>
                      <a:lnTo>
                        <a:pt x="2326" y="64"/>
                      </a:lnTo>
                      <a:lnTo>
                        <a:pt x="1791" y="23"/>
                      </a:lnTo>
                      <a:lnTo>
                        <a:pt x="1520" y="5"/>
                      </a:lnTo>
                      <a:lnTo>
                        <a:pt x="318" y="0"/>
                      </a:lnTo>
                      <a:close/>
                    </a:path>
                  </a:pathLst>
                </a:custGeom>
                <a:solidFill>
                  <a:srgbClr val="FF0000"/>
                </a:solidFill>
                <a:ln w="9525">
                  <a:solidFill>
                    <a:srgbClr val="000000"/>
                  </a:solidFill>
                  <a:round/>
                  <a:headEnd/>
                  <a:tailEnd/>
                </a:ln>
              </p:spPr>
              <p:txBody>
                <a:bodyPr/>
                <a:lstStyle/>
                <a:p>
                  <a:endParaRPr lang="en-GB" dirty="0"/>
                </a:p>
              </p:txBody>
            </p:sp>
            <p:sp>
              <p:nvSpPr>
                <p:cNvPr id="36905" name="Freeform 28"/>
                <p:cNvSpPr>
                  <a:spLocks/>
                </p:cNvSpPr>
                <p:nvPr/>
              </p:nvSpPr>
              <p:spPr bwMode="auto">
                <a:xfrm>
                  <a:off x="2613" y="2601"/>
                  <a:ext cx="640" cy="432"/>
                </a:xfrm>
                <a:custGeom>
                  <a:avLst/>
                  <a:gdLst>
                    <a:gd name="T0" fmla="*/ 0 w 1280"/>
                    <a:gd name="T1" fmla="*/ 0 h 865"/>
                    <a:gd name="T2" fmla="*/ 0 w 1280"/>
                    <a:gd name="T3" fmla="*/ 6 h 865"/>
                    <a:gd name="T4" fmla="*/ 10 w 1280"/>
                    <a:gd name="T5" fmla="*/ 6 h 865"/>
                    <a:gd name="T6" fmla="*/ 10 w 1280"/>
                    <a:gd name="T7" fmla="*/ 0 h 865"/>
                    <a:gd name="T8" fmla="*/ 9 w 1280"/>
                    <a:gd name="T9" fmla="*/ 0 h 865"/>
                    <a:gd name="T10" fmla="*/ 6 w 1280"/>
                    <a:gd name="T11" fmla="*/ 0 h 865"/>
                    <a:gd name="T12" fmla="*/ 5 w 1280"/>
                    <a:gd name="T13" fmla="*/ 0 h 865"/>
                    <a:gd name="T14" fmla="*/ 3 w 1280"/>
                    <a:gd name="T15" fmla="*/ 0 h 865"/>
                    <a:gd name="T16" fmla="*/ 3 w 1280"/>
                    <a:gd name="T17" fmla="*/ 0 h 865"/>
                    <a:gd name="T18" fmla="*/ 1 w 1280"/>
                    <a:gd name="T19" fmla="*/ 0 h 865"/>
                    <a:gd name="T20" fmla="*/ 0 w 1280"/>
                    <a:gd name="T21" fmla="*/ 0 h 86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280"/>
                    <a:gd name="T34" fmla="*/ 0 h 865"/>
                    <a:gd name="T35" fmla="*/ 1280 w 1280"/>
                    <a:gd name="T36" fmla="*/ 865 h 86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280" h="865">
                      <a:moveTo>
                        <a:pt x="0" y="0"/>
                      </a:moveTo>
                      <a:lnTo>
                        <a:pt x="0" y="845"/>
                      </a:lnTo>
                      <a:lnTo>
                        <a:pt x="1280" y="865"/>
                      </a:lnTo>
                      <a:lnTo>
                        <a:pt x="1280" y="92"/>
                      </a:lnTo>
                      <a:lnTo>
                        <a:pt x="1110" y="75"/>
                      </a:lnTo>
                      <a:lnTo>
                        <a:pt x="877" y="59"/>
                      </a:lnTo>
                      <a:lnTo>
                        <a:pt x="642" y="48"/>
                      </a:lnTo>
                      <a:lnTo>
                        <a:pt x="490" y="34"/>
                      </a:lnTo>
                      <a:lnTo>
                        <a:pt x="340" y="25"/>
                      </a:lnTo>
                      <a:lnTo>
                        <a:pt x="138" y="8"/>
                      </a:lnTo>
                      <a:lnTo>
                        <a:pt x="0" y="0"/>
                      </a:lnTo>
                      <a:close/>
                    </a:path>
                  </a:pathLst>
                </a:custGeom>
                <a:solidFill>
                  <a:srgbClr val="FF0000"/>
                </a:solidFill>
                <a:ln w="9525">
                  <a:solidFill>
                    <a:srgbClr val="000000"/>
                  </a:solidFill>
                  <a:round/>
                  <a:headEnd/>
                  <a:tailEnd/>
                </a:ln>
              </p:spPr>
              <p:txBody>
                <a:bodyPr/>
                <a:lstStyle/>
                <a:p>
                  <a:endParaRPr lang="en-GB" dirty="0"/>
                </a:p>
              </p:txBody>
            </p:sp>
            <p:grpSp>
              <p:nvGrpSpPr>
                <p:cNvPr id="36906" name="Group 29"/>
                <p:cNvGrpSpPr>
                  <a:grpSpLocks/>
                </p:cNvGrpSpPr>
                <p:nvPr/>
              </p:nvGrpSpPr>
              <p:grpSpPr bwMode="auto">
                <a:xfrm>
                  <a:off x="2096" y="2463"/>
                  <a:ext cx="1075" cy="491"/>
                  <a:chOff x="2096" y="2463"/>
                  <a:chExt cx="1075" cy="491"/>
                </a:xfrm>
              </p:grpSpPr>
              <p:sp>
                <p:nvSpPr>
                  <p:cNvPr id="36907" name="Oval 30"/>
                  <p:cNvSpPr>
                    <a:spLocks noChangeArrowheads="1"/>
                  </p:cNvSpPr>
                  <p:nvPr/>
                </p:nvSpPr>
                <p:spPr bwMode="auto">
                  <a:xfrm>
                    <a:off x="2096" y="2463"/>
                    <a:ext cx="123" cy="67"/>
                  </a:xfrm>
                  <a:prstGeom prst="ellipse">
                    <a:avLst/>
                  </a:prstGeom>
                  <a:solidFill>
                    <a:srgbClr val="800000"/>
                  </a:solidFill>
                  <a:ln w="9525">
                    <a:solidFill>
                      <a:srgbClr val="800000"/>
                    </a:solidFill>
                    <a:round/>
                    <a:headEnd/>
                    <a:tailEnd/>
                  </a:ln>
                </p:spPr>
                <p:txBody>
                  <a:bodyPr/>
                  <a:lstStyle/>
                  <a:p>
                    <a:endParaRPr lang="en-US" dirty="0"/>
                  </a:p>
                </p:txBody>
              </p:sp>
              <p:sp>
                <p:nvSpPr>
                  <p:cNvPr id="36908" name="Oval 31"/>
                  <p:cNvSpPr>
                    <a:spLocks noChangeArrowheads="1"/>
                  </p:cNvSpPr>
                  <p:nvPr/>
                </p:nvSpPr>
                <p:spPr bwMode="auto">
                  <a:xfrm>
                    <a:off x="2119" y="2486"/>
                    <a:ext cx="18" cy="18"/>
                  </a:xfrm>
                  <a:prstGeom prst="ellipse">
                    <a:avLst/>
                  </a:prstGeom>
                  <a:solidFill>
                    <a:srgbClr val="000000"/>
                  </a:solidFill>
                  <a:ln w="9525">
                    <a:solidFill>
                      <a:srgbClr val="000000"/>
                    </a:solidFill>
                    <a:round/>
                    <a:headEnd/>
                    <a:tailEnd/>
                  </a:ln>
                </p:spPr>
                <p:txBody>
                  <a:bodyPr/>
                  <a:lstStyle/>
                  <a:p>
                    <a:endParaRPr lang="en-US" dirty="0"/>
                  </a:p>
                </p:txBody>
              </p:sp>
              <p:grpSp>
                <p:nvGrpSpPr>
                  <p:cNvPr id="36909" name="Group 32"/>
                  <p:cNvGrpSpPr>
                    <a:grpSpLocks/>
                  </p:cNvGrpSpPr>
                  <p:nvPr/>
                </p:nvGrpSpPr>
                <p:grpSpPr bwMode="auto">
                  <a:xfrm>
                    <a:off x="2494" y="2659"/>
                    <a:ext cx="677" cy="295"/>
                    <a:chOff x="2494" y="2659"/>
                    <a:chExt cx="677" cy="295"/>
                  </a:xfrm>
                </p:grpSpPr>
                <p:sp>
                  <p:nvSpPr>
                    <p:cNvPr id="36910" name="Freeform 33"/>
                    <p:cNvSpPr>
                      <a:spLocks/>
                    </p:cNvSpPr>
                    <p:nvPr/>
                  </p:nvSpPr>
                  <p:spPr bwMode="auto">
                    <a:xfrm>
                      <a:off x="2494" y="2860"/>
                      <a:ext cx="677" cy="94"/>
                    </a:xfrm>
                    <a:custGeom>
                      <a:avLst/>
                      <a:gdLst>
                        <a:gd name="T0" fmla="*/ 0 w 1355"/>
                        <a:gd name="T1" fmla="*/ 0 h 189"/>
                        <a:gd name="T2" fmla="*/ 0 w 1355"/>
                        <a:gd name="T3" fmla="*/ 1 h 189"/>
                        <a:gd name="T4" fmla="*/ 10 w 1355"/>
                        <a:gd name="T5" fmla="*/ 0 h 189"/>
                        <a:gd name="T6" fmla="*/ 0 w 1355"/>
                        <a:gd name="T7" fmla="*/ 0 h 189"/>
                        <a:gd name="T8" fmla="*/ 0 60000 65536"/>
                        <a:gd name="T9" fmla="*/ 0 60000 65536"/>
                        <a:gd name="T10" fmla="*/ 0 60000 65536"/>
                        <a:gd name="T11" fmla="*/ 0 60000 65536"/>
                        <a:gd name="T12" fmla="*/ 0 w 1355"/>
                        <a:gd name="T13" fmla="*/ 0 h 189"/>
                        <a:gd name="T14" fmla="*/ 1355 w 1355"/>
                        <a:gd name="T15" fmla="*/ 189 h 189"/>
                      </a:gdLst>
                      <a:ahLst/>
                      <a:cxnLst>
                        <a:cxn ang="T8">
                          <a:pos x="T0" y="T1"/>
                        </a:cxn>
                        <a:cxn ang="T9">
                          <a:pos x="T2" y="T3"/>
                        </a:cxn>
                        <a:cxn ang="T10">
                          <a:pos x="T4" y="T5"/>
                        </a:cxn>
                        <a:cxn ang="T11">
                          <a:pos x="T6" y="T7"/>
                        </a:cxn>
                      </a:cxnLst>
                      <a:rect l="T12" t="T13" r="T14" b="T15"/>
                      <a:pathLst>
                        <a:path w="1355" h="189">
                          <a:moveTo>
                            <a:pt x="0" y="105"/>
                          </a:moveTo>
                          <a:lnTo>
                            <a:pt x="0" y="189"/>
                          </a:lnTo>
                          <a:lnTo>
                            <a:pt x="1355" y="0"/>
                          </a:lnTo>
                          <a:lnTo>
                            <a:pt x="0" y="105"/>
                          </a:lnTo>
                          <a:close/>
                        </a:path>
                      </a:pathLst>
                    </a:custGeom>
                    <a:solidFill>
                      <a:srgbClr val="800000"/>
                    </a:solidFill>
                    <a:ln w="9525">
                      <a:solidFill>
                        <a:srgbClr val="800000"/>
                      </a:solidFill>
                      <a:round/>
                      <a:headEnd/>
                      <a:tailEnd/>
                    </a:ln>
                  </p:spPr>
                  <p:txBody>
                    <a:bodyPr/>
                    <a:lstStyle/>
                    <a:p>
                      <a:endParaRPr lang="en-GB" dirty="0"/>
                    </a:p>
                  </p:txBody>
                </p:sp>
                <p:sp>
                  <p:nvSpPr>
                    <p:cNvPr id="36911" name="Freeform 34"/>
                    <p:cNvSpPr>
                      <a:spLocks/>
                    </p:cNvSpPr>
                    <p:nvPr/>
                  </p:nvSpPr>
                  <p:spPr bwMode="auto">
                    <a:xfrm>
                      <a:off x="2494" y="2659"/>
                      <a:ext cx="670" cy="112"/>
                    </a:xfrm>
                    <a:custGeom>
                      <a:avLst/>
                      <a:gdLst>
                        <a:gd name="T0" fmla="*/ 0 w 1341"/>
                        <a:gd name="T1" fmla="*/ 0 h 223"/>
                        <a:gd name="T2" fmla="*/ 0 w 1341"/>
                        <a:gd name="T3" fmla="*/ 1 h 223"/>
                        <a:gd name="T4" fmla="*/ 10 w 1341"/>
                        <a:gd name="T5" fmla="*/ 2 h 223"/>
                        <a:gd name="T6" fmla="*/ 0 w 1341"/>
                        <a:gd name="T7" fmla="*/ 0 h 223"/>
                        <a:gd name="T8" fmla="*/ 0 60000 65536"/>
                        <a:gd name="T9" fmla="*/ 0 60000 65536"/>
                        <a:gd name="T10" fmla="*/ 0 60000 65536"/>
                        <a:gd name="T11" fmla="*/ 0 60000 65536"/>
                        <a:gd name="T12" fmla="*/ 0 w 1341"/>
                        <a:gd name="T13" fmla="*/ 0 h 223"/>
                        <a:gd name="T14" fmla="*/ 1341 w 1341"/>
                        <a:gd name="T15" fmla="*/ 223 h 223"/>
                      </a:gdLst>
                      <a:ahLst/>
                      <a:cxnLst>
                        <a:cxn ang="T8">
                          <a:pos x="T0" y="T1"/>
                        </a:cxn>
                        <a:cxn ang="T9">
                          <a:pos x="T2" y="T3"/>
                        </a:cxn>
                        <a:cxn ang="T10">
                          <a:pos x="T4" y="T5"/>
                        </a:cxn>
                        <a:cxn ang="T11">
                          <a:pos x="T6" y="T7"/>
                        </a:cxn>
                      </a:cxnLst>
                      <a:rect l="T12" t="T13" r="T14" b="T15"/>
                      <a:pathLst>
                        <a:path w="1341" h="223">
                          <a:moveTo>
                            <a:pt x="0" y="0"/>
                          </a:moveTo>
                          <a:lnTo>
                            <a:pt x="0" y="87"/>
                          </a:lnTo>
                          <a:lnTo>
                            <a:pt x="1341" y="223"/>
                          </a:lnTo>
                          <a:lnTo>
                            <a:pt x="0" y="0"/>
                          </a:lnTo>
                          <a:close/>
                        </a:path>
                      </a:pathLst>
                    </a:custGeom>
                    <a:solidFill>
                      <a:srgbClr val="800000"/>
                    </a:solidFill>
                    <a:ln w="9525">
                      <a:solidFill>
                        <a:srgbClr val="800000"/>
                      </a:solidFill>
                      <a:round/>
                      <a:headEnd/>
                      <a:tailEnd/>
                    </a:ln>
                  </p:spPr>
                  <p:txBody>
                    <a:bodyPr/>
                    <a:lstStyle/>
                    <a:p>
                      <a:endParaRPr lang="en-GB" dirty="0"/>
                    </a:p>
                  </p:txBody>
                </p:sp>
                <p:sp>
                  <p:nvSpPr>
                    <p:cNvPr id="36912" name="Freeform 35"/>
                    <p:cNvSpPr>
                      <a:spLocks/>
                    </p:cNvSpPr>
                    <p:nvPr/>
                  </p:nvSpPr>
                  <p:spPr bwMode="auto">
                    <a:xfrm>
                      <a:off x="2494" y="2725"/>
                      <a:ext cx="670" cy="69"/>
                    </a:xfrm>
                    <a:custGeom>
                      <a:avLst/>
                      <a:gdLst>
                        <a:gd name="T0" fmla="*/ 0 w 1341"/>
                        <a:gd name="T1" fmla="*/ 0 h 138"/>
                        <a:gd name="T2" fmla="*/ 0 w 1341"/>
                        <a:gd name="T3" fmla="*/ 1 h 138"/>
                        <a:gd name="T4" fmla="*/ 10 w 1341"/>
                        <a:gd name="T5" fmla="*/ 1 h 138"/>
                        <a:gd name="T6" fmla="*/ 0 w 1341"/>
                        <a:gd name="T7" fmla="*/ 0 h 138"/>
                        <a:gd name="T8" fmla="*/ 0 60000 65536"/>
                        <a:gd name="T9" fmla="*/ 0 60000 65536"/>
                        <a:gd name="T10" fmla="*/ 0 60000 65536"/>
                        <a:gd name="T11" fmla="*/ 0 60000 65536"/>
                        <a:gd name="T12" fmla="*/ 0 w 1341"/>
                        <a:gd name="T13" fmla="*/ 0 h 138"/>
                        <a:gd name="T14" fmla="*/ 1341 w 1341"/>
                        <a:gd name="T15" fmla="*/ 138 h 138"/>
                      </a:gdLst>
                      <a:ahLst/>
                      <a:cxnLst>
                        <a:cxn ang="T8">
                          <a:pos x="T0" y="T1"/>
                        </a:cxn>
                        <a:cxn ang="T9">
                          <a:pos x="T2" y="T3"/>
                        </a:cxn>
                        <a:cxn ang="T10">
                          <a:pos x="T4" y="T5"/>
                        </a:cxn>
                        <a:cxn ang="T11">
                          <a:pos x="T6" y="T7"/>
                        </a:cxn>
                      </a:cxnLst>
                      <a:rect l="T12" t="T13" r="T14" b="T15"/>
                      <a:pathLst>
                        <a:path w="1341" h="138">
                          <a:moveTo>
                            <a:pt x="0" y="0"/>
                          </a:moveTo>
                          <a:lnTo>
                            <a:pt x="0" y="86"/>
                          </a:lnTo>
                          <a:lnTo>
                            <a:pt x="1341" y="138"/>
                          </a:lnTo>
                          <a:lnTo>
                            <a:pt x="0" y="0"/>
                          </a:lnTo>
                          <a:close/>
                        </a:path>
                      </a:pathLst>
                    </a:custGeom>
                    <a:solidFill>
                      <a:srgbClr val="800000"/>
                    </a:solidFill>
                    <a:ln w="9525">
                      <a:solidFill>
                        <a:srgbClr val="800000"/>
                      </a:solidFill>
                      <a:round/>
                      <a:headEnd/>
                      <a:tailEnd/>
                    </a:ln>
                  </p:spPr>
                  <p:txBody>
                    <a:bodyPr/>
                    <a:lstStyle/>
                    <a:p>
                      <a:endParaRPr lang="en-GB" dirty="0"/>
                    </a:p>
                  </p:txBody>
                </p:sp>
                <p:sp>
                  <p:nvSpPr>
                    <p:cNvPr id="36913" name="Freeform 36"/>
                    <p:cNvSpPr>
                      <a:spLocks/>
                    </p:cNvSpPr>
                    <p:nvPr/>
                  </p:nvSpPr>
                  <p:spPr bwMode="auto">
                    <a:xfrm>
                      <a:off x="2494" y="2788"/>
                      <a:ext cx="677" cy="42"/>
                    </a:xfrm>
                    <a:custGeom>
                      <a:avLst/>
                      <a:gdLst>
                        <a:gd name="T0" fmla="*/ 0 w 1355"/>
                        <a:gd name="T1" fmla="*/ 0 h 85"/>
                        <a:gd name="T2" fmla="*/ 0 w 1355"/>
                        <a:gd name="T3" fmla="*/ 0 h 85"/>
                        <a:gd name="T4" fmla="*/ 10 w 1355"/>
                        <a:gd name="T5" fmla="*/ 0 h 85"/>
                        <a:gd name="T6" fmla="*/ 0 w 1355"/>
                        <a:gd name="T7" fmla="*/ 0 h 85"/>
                        <a:gd name="T8" fmla="*/ 0 60000 65536"/>
                        <a:gd name="T9" fmla="*/ 0 60000 65536"/>
                        <a:gd name="T10" fmla="*/ 0 60000 65536"/>
                        <a:gd name="T11" fmla="*/ 0 60000 65536"/>
                        <a:gd name="T12" fmla="*/ 0 w 1355"/>
                        <a:gd name="T13" fmla="*/ 0 h 85"/>
                        <a:gd name="T14" fmla="*/ 1355 w 1355"/>
                        <a:gd name="T15" fmla="*/ 85 h 85"/>
                      </a:gdLst>
                      <a:ahLst/>
                      <a:cxnLst>
                        <a:cxn ang="T8">
                          <a:pos x="T0" y="T1"/>
                        </a:cxn>
                        <a:cxn ang="T9">
                          <a:pos x="T2" y="T3"/>
                        </a:cxn>
                        <a:cxn ang="T10">
                          <a:pos x="T4" y="T5"/>
                        </a:cxn>
                        <a:cxn ang="T11">
                          <a:pos x="T6" y="T7"/>
                        </a:cxn>
                      </a:cxnLst>
                      <a:rect l="T12" t="T13" r="T14" b="T15"/>
                      <a:pathLst>
                        <a:path w="1355" h="85">
                          <a:moveTo>
                            <a:pt x="0" y="0"/>
                          </a:moveTo>
                          <a:lnTo>
                            <a:pt x="0" y="85"/>
                          </a:lnTo>
                          <a:lnTo>
                            <a:pt x="1355" y="51"/>
                          </a:lnTo>
                          <a:lnTo>
                            <a:pt x="0" y="0"/>
                          </a:lnTo>
                          <a:close/>
                        </a:path>
                      </a:pathLst>
                    </a:custGeom>
                    <a:solidFill>
                      <a:srgbClr val="800000"/>
                    </a:solidFill>
                    <a:ln w="9525">
                      <a:solidFill>
                        <a:srgbClr val="800000"/>
                      </a:solidFill>
                      <a:round/>
                      <a:headEnd/>
                      <a:tailEnd/>
                    </a:ln>
                  </p:spPr>
                  <p:txBody>
                    <a:bodyPr/>
                    <a:lstStyle/>
                    <a:p>
                      <a:endParaRPr lang="en-GB" dirty="0"/>
                    </a:p>
                  </p:txBody>
                </p:sp>
                <p:sp>
                  <p:nvSpPr>
                    <p:cNvPr id="36914" name="Freeform 37"/>
                    <p:cNvSpPr>
                      <a:spLocks/>
                    </p:cNvSpPr>
                    <p:nvPr/>
                  </p:nvSpPr>
                  <p:spPr bwMode="auto">
                    <a:xfrm>
                      <a:off x="2494" y="2837"/>
                      <a:ext cx="677" cy="55"/>
                    </a:xfrm>
                    <a:custGeom>
                      <a:avLst/>
                      <a:gdLst>
                        <a:gd name="T0" fmla="*/ 0 w 1355"/>
                        <a:gd name="T1" fmla="*/ 0 h 112"/>
                        <a:gd name="T2" fmla="*/ 0 w 1355"/>
                        <a:gd name="T3" fmla="*/ 0 h 112"/>
                        <a:gd name="T4" fmla="*/ 10 w 1355"/>
                        <a:gd name="T5" fmla="*/ 0 h 112"/>
                        <a:gd name="T6" fmla="*/ 0 w 1355"/>
                        <a:gd name="T7" fmla="*/ 0 h 112"/>
                        <a:gd name="T8" fmla="*/ 0 60000 65536"/>
                        <a:gd name="T9" fmla="*/ 0 60000 65536"/>
                        <a:gd name="T10" fmla="*/ 0 60000 65536"/>
                        <a:gd name="T11" fmla="*/ 0 60000 65536"/>
                        <a:gd name="T12" fmla="*/ 0 w 1355"/>
                        <a:gd name="T13" fmla="*/ 0 h 112"/>
                        <a:gd name="T14" fmla="*/ 1355 w 1355"/>
                        <a:gd name="T15" fmla="*/ 112 h 112"/>
                      </a:gdLst>
                      <a:ahLst/>
                      <a:cxnLst>
                        <a:cxn ang="T8">
                          <a:pos x="T0" y="T1"/>
                        </a:cxn>
                        <a:cxn ang="T9">
                          <a:pos x="T2" y="T3"/>
                        </a:cxn>
                        <a:cxn ang="T10">
                          <a:pos x="T4" y="T5"/>
                        </a:cxn>
                        <a:cxn ang="T11">
                          <a:pos x="T6" y="T7"/>
                        </a:cxn>
                      </a:cxnLst>
                      <a:rect l="T12" t="T13" r="T14" b="T15"/>
                      <a:pathLst>
                        <a:path w="1355" h="112">
                          <a:moveTo>
                            <a:pt x="0" y="27"/>
                          </a:moveTo>
                          <a:lnTo>
                            <a:pt x="0" y="112"/>
                          </a:lnTo>
                          <a:lnTo>
                            <a:pt x="1355" y="0"/>
                          </a:lnTo>
                          <a:lnTo>
                            <a:pt x="0" y="27"/>
                          </a:lnTo>
                          <a:close/>
                        </a:path>
                      </a:pathLst>
                    </a:custGeom>
                    <a:solidFill>
                      <a:srgbClr val="800000"/>
                    </a:solidFill>
                    <a:ln w="9525">
                      <a:solidFill>
                        <a:srgbClr val="800000"/>
                      </a:solidFill>
                      <a:round/>
                      <a:headEnd/>
                      <a:tailEnd/>
                    </a:ln>
                  </p:spPr>
                  <p:txBody>
                    <a:bodyPr/>
                    <a:lstStyle/>
                    <a:p>
                      <a:endParaRPr lang="en-GB" dirty="0"/>
                    </a:p>
                  </p:txBody>
                </p:sp>
              </p:grpSp>
            </p:grpSp>
          </p:grpSp>
        </p:grpSp>
        <p:grpSp>
          <p:nvGrpSpPr>
            <p:cNvPr id="36879" name="Group 38"/>
            <p:cNvGrpSpPr>
              <a:grpSpLocks/>
            </p:cNvGrpSpPr>
            <p:nvPr/>
          </p:nvGrpSpPr>
          <p:grpSpPr bwMode="auto">
            <a:xfrm>
              <a:off x="1597" y="2685"/>
              <a:ext cx="2446" cy="504"/>
              <a:chOff x="1597" y="2685"/>
              <a:chExt cx="2446" cy="504"/>
            </a:xfrm>
          </p:grpSpPr>
          <p:grpSp>
            <p:nvGrpSpPr>
              <p:cNvPr id="36880" name="Group 39"/>
              <p:cNvGrpSpPr>
                <a:grpSpLocks/>
              </p:cNvGrpSpPr>
              <p:nvPr/>
            </p:nvGrpSpPr>
            <p:grpSpPr bwMode="auto">
              <a:xfrm>
                <a:off x="3541" y="2685"/>
                <a:ext cx="502" cy="504"/>
                <a:chOff x="3541" y="2685"/>
                <a:chExt cx="502" cy="504"/>
              </a:xfrm>
            </p:grpSpPr>
            <p:sp>
              <p:nvSpPr>
                <p:cNvPr id="36891" name="Oval 40"/>
                <p:cNvSpPr>
                  <a:spLocks noChangeArrowheads="1"/>
                </p:cNvSpPr>
                <p:nvPr/>
              </p:nvSpPr>
              <p:spPr bwMode="auto">
                <a:xfrm>
                  <a:off x="3541" y="2685"/>
                  <a:ext cx="502" cy="504"/>
                </a:xfrm>
                <a:prstGeom prst="ellipse">
                  <a:avLst/>
                </a:prstGeom>
                <a:solidFill>
                  <a:srgbClr val="000000"/>
                </a:solidFill>
                <a:ln w="9525">
                  <a:solidFill>
                    <a:srgbClr val="000000"/>
                  </a:solidFill>
                  <a:round/>
                  <a:headEnd/>
                  <a:tailEnd/>
                </a:ln>
              </p:spPr>
              <p:txBody>
                <a:bodyPr/>
                <a:lstStyle/>
                <a:p>
                  <a:endParaRPr lang="en-US" dirty="0"/>
                </a:p>
              </p:txBody>
            </p:sp>
            <p:sp>
              <p:nvSpPr>
                <p:cNvPr id="36892" name="Freeform 41"/>
                <p:cNvSpPr>
                  <a:spLocks/>
                </p:cNvSpPr>
                <p:nvPr/>
              </p:nvSpPr>
              <p:spPr bwMode="auto">
                <a:xfrm>
                  <a:off x="3752" y="3012"/>
                  <a:ext cx="88" cy="108"/>
                </a:xfrm>
                <a:custGeom>
                  <a:avLst/>
                  <a:gdLst>
                    <a:gd name="T0" fmla="*/ 0 w 176"/>
                    <a:gd name="T1" fmla="*/ 2 h 215"/>
                    <a:gd name="T2" fmla="*/ 1 w 176"/>
                    <a:gd name="T3" fmla="*/ 0 h 215"/>
                    <a:gd name="T4" fmla="*/ 1 w 176"/>
                    <a:gd name="T5" fmla="*/ 0 h 215"/>
                    <a:gd name="T6" fmla="*/ 1 w 176"/>
                    <a:gd name="T7" fmla="*/ 2 h 215"/>
                    <a:gd name="T8" fmla="*/ 1 w 176"/>
                    <a:gd name="T9" fmla="*/ 2 h 215"/>
                    <a:gd name="T10" fmla="*/ 0 w 176"/>
                    <a:gd name="T11" fmla="*/ 2 h 215"/>
                    <a:gd name="T12" fmla="*/ 0 60000 65536"/>
                    <a:gd name="T13" fmla="*/ 0 60000 65536"/>
                    <a:gd name="T14" fmla="*/ 0 60000 65536"/>
                    <a:gd name="T15" fmla="*/ 0 60000 65536"/>
                    <a:gd name="T16" fmla="*/ 0 60000 65536"/>
                    <a:gd name="T17" fmla="*/ 0 60000 65536"/>
                    <a:gd name="T18" fmla="*/ 0 w 176"/>
                    <a:gd name="T19" fmla="*/ 0 h 215"/>
                    <a:gd name="T20" fmla="*/ 176 w 176"/>
                    <a:gd name="T21" fmla="*/ 215 h 215"/>
                  </a:gdLst>
                  <a:ahLst/>
                  <a:cxnLst>
                    <a:cxn ang="T12">
                      <a:pos x="T0" y="T1"/>
                    </a:cxn>
                    <a:cxn ang="T13">
                      <a:pos x="T2" y="T3"/>
                    </a:cxn>
                    <a:cxn ang="T14">
                      <a:pos x="T4" y="T5"/>
                    </a:cxn>
                    <a:cxn ang="T15">
                      <a:pos x="T6" y="T7"/>
                    </a:cxn>
                    <a:cxn ang="T16">
                      <a:pos x="T8" y="T9"/>
                    </a:cxn>
                    <a:cxn ang="T17">
                      <a:pos x="T10" y="T11"/>
                    </a:cxn>
                  </a:cxnLst>
                  <a:rect l="T18" t="T19" r="T20" b="T21"/>
                  <a:pathLst>
                    <a:path w="176" h="215">
                      <a:moveTo>
                        <a:pt x="0" y="199"/>
                      </a:moveTo>
                      <a:lnTo>
                        <a:pt x="69" y="0"/>
                      </a:lnTo>
                      <a:lnTo>
                        <a:pt x="111" y="0"/>
                      </a:lnTo>
                      <a:lnTo>
                        <a:pt x="176" y="207"/>
                      </a:lnTo>
                      <a:lnTo>
                        <a:pt x="90" y="215"/>
                      </a:lnTo>
                      <a:lnTo>
                        <a:pt x="0" y="199"/>
                      </a:lnTo>
                      <a:close/>
                    </a:path>
                  </a:pathLst>
                </a:custGeom>
                <a:solidFill>
                  <a:srgbClr val="FF0000"/>
                </a:solidFill>
                <a:ln w="9525">
                  <a:solidFill>
                    <a:srgbClr val="000000"/>
                  </a:solidFill>
                  <a:round/>
                  <a:headEnd/>
                  <a:tailEnd/>
                </a:ln>
              </p:spPr>
              <p:txBody>
                <a:bodyPr/>
                <a:lstStyle/>
                <a:p>
                  <a:endParaRPr lang="en-GB" dirty="0"/>
                </a:p>
              </p:txBody>
            </p:sp>
            <p:sp>
              <p:nvSpPr>
                <p:cNvPr id="36893" name="Freeform 42"/>
                <p:cNvSpPr>
                  <a:spLocks/>
                </p:cNvSpPr>
                <p:nvPr/>
              </p:nvSpPr>
              <p:spPr bwMode="auto">
                <a:xfrm>
                  <a:off x="3747" y="2752"/>
                  <a:ext cx="89" cy="108"/>
                </a:xfrm>
                <a:custGeom>
                  <a:avLst/>
                  <a:gdLst>
                    <a:gd name="T0" fmla="*/ 0 w 179"/>
                    <a:gd name="T1" fmla="*/ 1 h 215"/>
                    <a:gd name="T2" fmla="*/ 0 w 179"/>
                    <a:gd name="T3" fmla="*/ 2 h 215"/>
                    <a:gd name="T4" fmla="*/ 0 w 179"/>
                    <a:gd name="T5" fmla="*/ 2 h 215"/>
                    <a:gd name="T6" fmla="*/ 1 w 179"/>
                    <a:gd name="T7" fmla="*/ 1 h 215"/>
                    <a:gd name="T8" fmla="*/ 0 w 179"/>
                    <a:gd name="T9" fmla="*/ 0 h 215"/>
                    <a:gd name="T10" fmla="*/ 0 w 179"/>
                    <a:gd name="T11" fmla="*/ 1 h 215"/>
                    <a:gd name="T12" fmla="*/ 0 60000 65536"/>
                    <a:gd name="T13" fmla="*/ 0 60000 65536"/>
                    <a:gd name="T14" fmla="*/ 0 60000 65536"/>
                    <a:gd name="T15" fmla="*/ 0 60000 65536"/>
                    <a:gd name="T16" fmla="*/ 0 60000 65536"/>
                    <a:gd name="T17" fmla="*/ 0 60000 65536"/>
                    <a:gd name="T18" fmla="*/ 0 w 179"/>
                    <a:gd name="T19" fmla="*/ 0 h 215"/>
                    <a:gd name="T20" fmla="*/ 179 w 179"/>
                    <a:gd name="T21" fmla="*/ 215 h 215"/>
                  </a:gdLst>
                  <a:ahLst/>
                  <a:cxnLst>
                    <a:cxn ang="T12">
                      <a:pos x="T0" y="T1"/>
                    </a:cxn>
                    <a:cxn ang="T13">
                      <a:pos x="T2" y="T3"/>
                    </a:cxn>
                    <a:cxn ang="T14">
                      <a:pos x="T4" y="T5"/>
                    </a:cxn>
                    <a:cxn ang="T15">
                      <a:pos x="T6" y="T7"/>
                    </a:cxn>
                    <a:cxn ang="T16">
                      <a:pos x="T8" y="T9"/>
                    </a:cxn>
                    <a:cxn ang="T17">
                      <a:pos x="T10" y="T11"/>
                    </a:cxn>
                  </a:cxnLst>
                  <a:rect l="T18" t="T19" r="T20" b="T21"/>
                  <a:pathLst>
                    <a:path w="179" h="215">
                      <a:moveTo>
                        <a:pt x="0" y="15"/>
                      </a:moveTo>
                      <a:lnTo>
                        <a:pt x="71" y="215"/>
                      </a:lnTo>
                      <a:lnTo>
                        <a:pt x="112" y="215"/>
                      </a:lnTo>
                      <a:lnTo>
                        <a:pt x="179" y="9"/>
                      </a:lnTo>
                      <a:lnTo>
                        <a:pt x="92" y="0"/>
                      </a:lnTo>
                      <a:lnTo>
                        <a:pt x="0" y="15"/>
                      </a:lnTo>
                      <a:close/>
                    </a:path>
                  </a:pathLst>
                </a:custGeom>
                <a:solidFill>
                  <a:srgbClr val="FF0000"/>
                </a:solidFill>
                <a:ln w="9525">
                  <a:solidFill>
                    <a:srgbClr val="000000"/>
                  </a:solidFill>
                  <a:round/>
                  <a:headEnd/>
                  <a:tailEnd/>
                </a:ln>
              </p:spPr>
              <p:txBody>
                <a:bodyPr/>
                <a:lstStyle/>
                <a:p>
                  <a:endParaRPr lang="en-GB" dirty="0"/>
                </a:p>
              </p:txBody>
            </p:sp>
            <p:sp>
              <p:nvSpPr>
                <p:cNvPr id="36894" name="Freeform 43"/>
                <p:cNvSpPr>
                  <a:spLocks/>
                </p:cNvSpPr>
                <p:nvPr/>
              </p:nvSpPr>
              <p:spPr bwMode="auto">
                <a:xfrm>
                  <a:off x="3867" y="2890"/>
                  <a:ext cx="107" cy="88"/>
                </a:xfrm>
                <a:custGeom>
                  <a:avLst/>
                  <a:gdLst>
                    <a:gd name="T0" fmla="*/ 1 w 215"/>
                    <a:gd name="T1" fmla="*/ 0 h 175"/>
                    <a:gd name="T2" fmla="*/ 0 w 215"/>
                    <a:gd name="T3" fmla="*/ 1 h 175"/>
                    <a:gd name="T4" fmla="*/ 0 w 215"/>
                    <a:gd name="T5" fmla="*/ 1 h 175"/>
                    <a:gd name="T6" fmla="*/ 1 w 215"/>
                    <a:gd name="T7" fmla="*/ 2 h 175"/>
                    <a:gd name="T8" fmla="*/ 1 w 215"/>
                    <a:gd name="T9" fmla="*/ 1 h 175"/>
                    <a:gd name="T10" fmla="*/ 1 w 215"/>
                    <a:gd name="T11" fmla="*/ 0 h 175"/>
                    <a:gd name="T12" fmla="*/ 0 60000 65536"/>
                    <a:gd name="T13" fmla="*/ 0 60000 65536"/>
                    <a:gd name="T14" fmla="*/ 0 60000 65536"/>
                    <a:gd name="T15" fmla="*/ 0 60000 65536"/>
                    <a:gd name="T16" fmla="*/ 0 60000 65536"/>
                    <a:gd name="T17" fmla="*/ 0 60000 65536"/>
                    <a:gd name="T18" fmla="*/ 0 w 215"/>
                    <a:gd name="T19" fmla="*/ 0 h 175"/>
                    <a:gd name="T20" fmla="*/ 215 w 215"/>
                    <a:gd name="T21" fmla="*/ 175 h 175"/>
                  </a:gdLst>
                  <a:ahLst/>
                  <a:cxnLst>
                    <a:cxn ang="T12">
                      <a:pos x="T0" y="T1"/>
                    </a:cxn>
                    <a:cxn ang="T13">
                      <a:pos x="T2" y="T3"/>
                    </a:cxn>
                    <a:cxn ang="T14">
                      <a:pos x="T4" y="T5"/>
                    </a:cxn>
                    <a:cxn ang="T15">
                      <a:pos x="T6" y="T7"/>
                    </a:cxn>
                    <a:cxn ang="T16">
                      <a:pos x="T8" y="T9"/>
                    </a:cxn>
                    <a:cxn ang="T17">
                      <a:pos x="T10" y="T11"/>
                    </a:cxn>
                  </a:cxnLst>
                  <a:rect l="T18" t="T19" r="T20" b="T21"/>
                  <a:pathLst>
                    <a:path w="215" h="175">
                      <a:moveTo>
                        <a:pt x="200" y="0"/>
                      </a:moveTo>
                      <a:lnTo>
                        <a:pt x="0" y="70"/>
                      </a:lnTo>
                      <a:lnTo>
                        <a:pt x="0" y="112"/>
                      </a:lnTo>
                      <a:lnTo>
                        <a:pt x="206" y="175"/>
                      </a:lnTo>
                      <a:lnTo>
                        <a:pt x="215" y="91"/>
                      </a:lnTo>
                      <a:lnTo>
                        <a:pt x="200" y="0"/>
                      </a:lnTo>
                      <a:close/>
                    </a:path>
                  </a:pathLst>
                </a:custGeom>
                <a:solidFill>
                  <a:srgbClr val="FF0000"/>
                </a:solidFill>
                <a:ln w="9525">
                  <a:solidFill>
                    <a:srgbClr val="000000"/>
                  </a:solidFill>
                  <a:round/>
                  <a:headEnd/>
                  <a:tailEnd/>
                </a:ln>
              </p:spPr>
              <p:txBody>
                <a:bodyPr/>
                <a:lstStyle/>
                <a:p>
                  <a:endParaRPr lang="en-GB" dirty="0"/>
                </a:p>
              </p:txBody>
            </p:sp>
            <p:sp>
              <p:nvSpPr>
                <p:cNvPr id="36895" name="Freeform 44"/>
                <p:cNvSpPr>
                  <a:spLocks/>
                </p:cNvSpPr>
                <p:nvPr/>
              </p:nvSpPr>
              <p:spPr bwMode="auto">
                <a:xfrm>
                  <a:off x="3610" y="2890"/>
                  <a:ext cx="107" cy="88"/>
                </a:xfrm>
                <a:custGeom>
                  <a:avLst/>
                  <a:gdLst>
                    <a:gd name="T0" fmla="*/ 0 w 215"/>
                    <a:gd name="T1" fmla="*/ 0 h 175"/>
                    <a:gd name="T2" fmla="*/ 1 w 215"/>
                    <a:gd name="T3" fmla="*/ 1 h 175"/>
                    <a:gd name="T4" fmla="*/ 1 w 215"/>
                    <a:gd name="T5" fmla="*/ 1 h 175"/>
                    <a:gd name="T6" fmla="*/ 0 w 215"/>
                    <a:gd name="T7" fmla="*/ 2 h 175"/>
                    <a:gd name="T8" fmla="*/ 0 w 215"/>
                    <a:gd name="T9" fmla="*/ 1 h 175"/>
                    <a:gd name="T10" fmla="*/ 0 w 215"/>
                    <a:gd name="T11" fmla="*/ 0 h 175"/>
                    <a:gd name="T12" fmla="*/ 0 60000 65536"/>
                    <a:gd name="T13" fmla="*/ 0 60000 65536"/>
                    <a:gd name="T14" fmla="*/ 0 60000 65536"/>
                    <a:gd name="T15" fmla="*/ 0 60000 65536"/>
                    <a:gd name="T16" fmla="*/ 0 60000 65536"/>
                    <a:gd name="T17" fmla="*/ 0 60000 65536"/>
                    <a:gd name="T18" fmla="*/ 0 w 215"/>
                    <a:gd name="T19" fmla="*/ 0 h 175"/>
                    <a:gd name="T20" fmla="*/ 215 w 215"/>
                    <a:gd name="T21" fmla="*/ 175 h 175"/>
                  </a:gdLst>
                  <a:ahLst/>
                  <a:cxnLst>
                    <a:cxn ang="T12">
                      <a:pos x="T0" y="T1"/>
                    </a:cxn>
                    <a:cxn ang="T13">
                      <a:pos x="T2" y="T3"/>
                    </a:cxn>
                    <a:cxn ang="T14">
                      <a:pos x="T4" y="T5"/>
                    </a:cxn>
                    <a:cxn ang="T15">
                      <a:pos x="T6" y="T7"/>
                    </a:cxn>
                    <a:cxn ang="T16">
                      <a:pos x="T8" y="T9"/>
                    </a:cxn>
                    <a:cxn ang="T17">
                      <a:pos x="T10" y="T11"/>
                    </a:cxn>
                  </a:cxnLst>
                  <a:rect l="T18" t="T19" r="T20" b="T21"/>
                  <a:pathLst>
                    <a:path w="215" h="175">
                      <a:moveTo>
                        <a:pt x="16" y="0"/>
                      </a:moveTo>
                      <a:lnTo>
                        <a:pt x="215" y="70"/>
                      </a:lnTo>
                      <a:lnTo>
                        <a:pt x="215" y="112"/>
                      </a:lnTo>
                      <a:lnTo>
                        <a:pt x="8" y="175"/>
                      </a:lnTo>
                      <a:lnTo>
                        <a:pt x="0" y="91"/>
                      </a:lnTo>
                      <a:lnTo>
                        <a:pt x="16" y="0"/>
                      </a:lnTo>
                      <a:close/>
                    </a:path>
                  </a:pathLst>
                </a:custGeom>
                <a:solidFill>
                  <a:srgbClr val="FF0000"/>
                </a:solidFill>
                <a:ln w="9525">
                  <a:solidFill>
                    <a:srgbClr val="000000"/>
                  </a:solidFill>
                  <a:round/>
                  <a:headEnd/>
                  <a:tailEnd/>
                </a:ln>
              </p:spPr>
              <p:txBody>
                <a:bodyPr/>
                <a:lstStyle/>
                <a:p>
                  <a:endParaRPr lang="en-GB" dirty="0"/>
                </a:p>
              </p:txBody>
            </p:sp>
            <p:sp>
              <p:nvSpPr>
                <p:cNvPr id="36896" name="Oval 45"/>
                <p:cNvSpPr>
                  <a:spLocks noChangeArrowheads="1"/>
                </p:cNvSpPr>
                <p:nvPr/>
              </p:nvSpPr>
              <p:spPr bwMode="auto">
                <a:xfrm>
                  <a:off x="3609" y="2751"/>
                  <a:ext cx="362" cy="365"/>
                </a:xfrm>
                <a:prstGeom prst="ellipse">
                  <a:avLst/>
                </a:prstGeom>
                <a:noFill/>
                <a:ln w="19050">
                  <a:solidFill>
                    <a:srgbClr val="FFFF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grpSp>
              <p:nvGrpSpPr>
                <p:cNvPr id="36897" name="Group 46"/>
                <p:cNvGrpSpPr>
                  <a:grpSpLocks/>
                </p:cNvGrpSpPr>
                <p:nvPr/>
              </p:nvGrpSpPr>
              <p:grpSpPr bwMode="auto">
                <a:xfrm>
                  <a:off x="3723" y="2864"/>
                  <a:ext cx="136" cy="139"/>
                  <a:chOff x="3723" y="2864"/>
                  <a:chExt cx="136" cy="139"/>
                </a:xfrm>
              </p:grpSpPr>
              <p:sp>
                <p:nvSpPr>
                  <p:cNvPr id="36898" name="Oval 47"/>
                  <p:cNvSpPr>
                    <a:spLocks noChangeArrowheads="1"/>
                  </p:cNvSpPr>
                  <p:nvPr/>
                </p:nvSpPr>
                <p:spPr bwMode="auto">
                  <a:xfrm>
                    <a:off x="3723" y="2864"/>
                    <a:ext cx="136" cy="139"/>
                  </a:xfrm>
                  <a:prstGeom prst="ellipse">
                    <a:avLst/>
                  </a:prstGeom>
                  <a:solidFill>
                    <a:srgbClr val="000000"/>
                  </a:solidFill>
                  <a:ln w="19050">
                    <a:solidFill>
                      <a:srgbClr val="FFFFFF"/>
                    </a:solidFill>
                    <a:round/>
                    <a:headEnd/>
                    <a:tailEnd/>
                  </a:ln>
                </p:spPr>
                <p:txBody>
                  <a:bodyPr/>
                  <a:lstStyle/>
                  <a:p>
                    <a:endParaRPr lang="en-US" dirty="0"/>
                  </a:p>
                </p:txBody>
              </p:sp>
              <p:sp>
                <p:nvSpPr>
                  <p:cNvPr id="36899" name="Oval 48"/>
                  <p:cNvSpPr>
                    <a:spLocks noChangeArrowheads="1"/>
                  </p:cNvSpPr>
                  <p:nvPr/>
                </p:nvSpPr>
                <p:spPr bwMode="auto">
                  <a:xfrm>
                    <a:off x="3750" y="2893"/>
                    <a:ext cx="79" cy="82"/>
                  </a:xfrm>
                  <a:prstGeom prst="ellipse">
                    <a:avLst/>
                  </a:prstGeom>
                  <a:solidFill>
                    <a:srgbClr val="000000"/>
                  </a:solidFill>
                  <a:ln w="19050">
                    <a:solidFill>
                      <a:srgbClr val="FFFFFF"/>
                    </a:solidFill>
                    <a:round/>
                    <a:headEnd/>
                    <a:tailEnd/>
                  </a:ln>
                </p:spPr>
                <p:txBody>
                  <a:bodyPr/>
                  <a:lstStyle/>
                  <a:p>
                    <a:endParaRPr lang="en-US" dirty="0"/>
                  </a:p>
                </p:txBody>
              </p:sp>
            </p:grpSp>
          </p:grpSp>
          <p:grpSp>
            <p:nvGrpSpPr>
              <p:cNvPr id="36881" name="Group 49"/>
              <p:cNvGrpSpPr>
                <a:grpSpLocks/>
              </p:cNvGrpSpPr>
              <p:nvPr/>
            </p:nvGrpSpPr>
            <p:grpSpPr bwMode="auto">
              <a:xfrm>
                <a:off x="1597" y="2685"/>
                <a:ext cx="502" cy="504"/>
                <a:chOff x="1597" y="2685"/>
                <a:chExt cx="502" cy="504"/>
              </a:xfrm>
            </p:grpSpPr>
            <p:sp>
              <p:nvSpPr>
                <p:cNvPr id="36882" name="Oval 50"/>
                <p:cNvSpPr>
                  <a:spLocks noChangeArrowheads="1"/>
                </p:cNvSpPr>
                <p:nvPr/>
              </p:nvSpPr>
              <p:spPr bwMode="auto">
                <a:xfrm>
                  <a:off x="1597" y="2685"/>
                  <a:ext cx="502" cy="504"/>
                </a:xfrm>
                <a:prstGeom prst="ellipse">
                  <a:avLst/>
                </a:prstGeom>
                <a:solidFill>
                  <a:srgbClr val="000000"/>
                </a:solidFill>
                <a:ln w="9525">
                  <a:solidFill>
                    <a:srgbClr val="000000"/>
                  </a:solidFill>
                  <a:round/>
                  <a:headEnd/>
                  <a:tailEnd/>
                </a:ln>
              </p:spPr>
              <p:txBody>
                <a:bodyPr/>
                <a:lstStyle/>
                <a:p>
                  <a:endParaRPr lang="en-US" dirty="0"/>
                </a:p>
              </p:txBody>
            </p:sp>
            <p:sp>
              <p:nvSpPr>
                <p:cNvPr id="36883" name="Freeform 51"/>
                <p:cNvSpPr>
                  <a:spLocks/>
                </p:cNvSpPr>
                <p:nvPr/>
              </p:nvSpPr>
              <p:spPr bwMode="auto">
                <a:xfrm>
                  <a:off x="1809" y="3012"/>
                  <a:ext cx="87" cy="108"/>
                </a:xfrm>
                <a:custGeom>
                  <a:avLst/>
                  <a:gdLst>
                    <a:gd name="T0" fmla="*/ 0 w 174"/>
                    <a:gd name="T1" fmla="*/ 2 h 215"/>
                    <a:gd name="T2" fmla="*/ 1 w 174"/>
                    <a:gd name="T3" fmla="*/ 0 h 215"/>
                    <a:gd name="T4" fmla="*/ 1 w 174"/>
                    <a:gd name="T5" fmla="*/ 0 h 215"/>
                    <a:gd name="T6" fmla="*/ 1 w 174"/>
                    <a:gd name="T7" fmla="*/ 2 h 215"/>
                    <a:gd name="T8" fmla="*/ 1 w 174"/>
                    <a:gd name="T9" fmla="*/ 2 h 215"/>
                    <a:gd name="T10" fmla="*/ 0 w 174"/>
                    <a:gd name="T11" fmla="*/ 2 h 215"/>
                    <a:gd name="T12" fmla="*/ 0 60000 65536"/>
                    <a:gd name="T13" fmla="*/ 0 60000 65536"/>
                    <a:gd name="T14" fmla="*/ 0 60000 65536"/>
                    <a:gd name="T15" fmla="*/ 0 60000 65536"/>
                    <a:gd name="T16" fmla="*/ 0 60000 65536"/>
                    <a:gd name="T17" fmla="*/ 0 60000 65536"/>
                    <a:gd name="T18" fmla="*/ 0 w 174"/>
                    <a:gd name="T19" fmla="*/ 0 h 215"/>
                    <a:gd name="T20" fmla="*/ 174 w 174"/>
                    <a:gd name="T21" fmla="*/ 215 h 215"/>
                  </a:gdLst>
                  <a:ahLst/>
                  <a:cxnLst>
                    <a:cxn ang="T12">
                      <a:pos x="T0" y="T1"/>
                    </a:cxn>
                    <a:cxn ang="T13">
                      <a:pos x="T2" y="T3"/>
                    </a:cxn>
                    <a:cxn ang="T14">
                      <a:pos x="T4" y="T5"/>
                    </a:cxn>
                    <a:cxn ang="T15">
                      <a:pos x="T6" y="T7"/>
                    </a:cxn>
                    <a:cxn ang="T16">
                      <a:pos x="T8" y="T9"/>
                    </a:cxn>
                    <a:cxn ang="T17">
                      <a:pos x="T10" y="T11"/>
                    </a:cxn>
                  </a:cxnLst>
                  <a:rect l="T18" t="T19" r="T20" b="T21"/>
                  <a:pathLst>
                    <a:path w="174" h="215">
                      <a:moveTo>
                        <a:pt x="0" y="199"/>
                      </a:moveTo>
                      <a:lnTo>
                        <a:pt x="67" y="0"/>
                      </a:lnTo>
                      <a:lnTo>
                        <a:pt x="109" y="0"/>
                      </a:lnTo>
                      <a:lnTo>
                        <a:pt x="174" y="207"/>
                      </a:lnTo>
                      <a:lnTo>
                        <a:pt x="90" y="215"/>
                      </a:lnTo>
                      <a:lnTo>
                        <a:pt x="0" y="199"/>
                      </a:lnTo>
                      <a:close/>
                    </a:path>
                  </a:pathLst>
                </a:custGeom>
                <a:solidFill>
                  <a:srgbClr val="FF0000"/>
                </a:solidFill>
                <a:ln w="9525">
                  <a:solidFill>
                    <a:srgbClr val="000000"/>
                  </a:solidFill>
                  <a:round/>
                  <a:headEnd/>
                  <a:tailEnd/>
                </a:ln>
              </p:spPr>
              <p:txBody>
                <a:bodyPr/>
                <a:lstStyle/>
                <a:p>
                  <a:endParaRPr lang="en-GB" dirty="0"/>
                </a:p>
              </p:txBody>
            </p:sp>
            <p:sp>
              <p:nvSpPr>
                <p:cNvPr id="36884" name="Freeform 52"/>
                <p:cNvSpPr>
                  <a:spLocks/>
                </p:cNvSpPr>
                <p:nvPr/>
              </p:nvSpPr>
              <p:spPr bwMode="auto">
                <a:xfrm>
                  <a:off x="1803" y="2752"/>
                  <a:ext cx="90" cy="108"/>
                </a:xfrm>
                <a:custGeom>
                  <a:avLst/>
                  <a:gdLst>
                    <a:gd name="T0" fmla="*/ 0 w 181"/>
                    <a:gd name="T1" fmla="*/ 1 h 215"/>
                    <a:gd name="T2" fmla="*/ 0 w 181"/>
                    <a:gd name="T3" fmla="*/ 2 h 215"/>
                    <a:gd name="T4" fmla="*/ 0 w 181"/>
                    <a:gd name="T5" fmla="*/ 2 h 215"/>
                    <a:gd name="T6" fmla="*/ 1 w 181"/>
                    <a:gd name="T7" fmla="*/ 1 h 215"/>
                    <a:gd name="T8" fmla="*/ 0 w 181"/>
                    <a:gd name="T9" fmla="*/ 0 h 215"/>
                    <a:gd name="T10" fmla="*/ 0 w 181"/>
                    <a:gd name="T11" fmla="*/ 1 h 215"/>
                    <a:gd name="T12" fmla="*/ 0 60000 65536"/>
                    <a:gd name="T13" fmla="*/ 0 60000 65536"/>
                    <a:gd name="T14" fmla="*/ 0 60000 65536"/>
                    <a:gd name="T15" fmla="*/ 0 60000 65536"/>
                    <a:gd name="T16" fmla="*/ 0 60000 65536"/>
                    <a:gd name="T17" fmla="*/ 0 60000 65536"/>
                    <a:gd name="T18" fmla="*/ 0 w 181"/>
                    <a:gd name="T19" fmla="*/ 0 h 215"/>
                    <a:gd name="T20" fmla="*/ 181 w 181"/>
                    <a:gd name="T21" fmla="*/ 215 h 215"/>
                  </a:gdLst>
                  <a:ahLst/>
                  <a:cxnLst>
                    <a:cxn ang="T12">
                      <a:pos x="T0" y="T1"/>
                    </a:cxn>
                    <a:cxn ang="T13">
                      <a:pos x="T2" y="T3"/>
                    </a:cxn>
                    <a:cxn ang="T14">
                      <a:pos x="T4" y="T5"/>
                    </a:cxn>
                    <a:cxn ang="T15">
                      <a:pos x="T6" y="T7"/>
                    </a:cxn>
                    <a:cxn ang="T16">
                      <a:pos x="T8" y="T9"/>
                    </a:cxn>
                    <a:cxn ang="T17">
                      <a:pos x="T10" y="T11"/>
                    </a:cxn>
                  </a:cxnLst>
                  <a:rect l="T18" t="T19" r="T20" b="T21"/>
                  <a:pathLst>
                    <a:path w="181" h="215">
                      <a:moveTo>
                        <a:pt x="0" y="15"/>
                      </a:moveTo>
                      <a:lnTo>
                        <a:pt x="72" y="215"/>
                      </a:lnTo>
                      <a:lnTo>
                        <a:pt x="115" y="215"/>
                      </a:lnTo>
                      <a:lnTo>
                        <a:pt x="181" y="9"/>
                      </a:lnTo>
                      <a:lnTo>
                        <a:pt x="94" y="0"/>
                      </a:lnTo>
                      <a:lnTo>
                        <a:pt x="0" y="15"/>
                      </a:lnTo>
                      <a:close/>
                    </a:path>
                  </a:pathLst>
                </a:custGeom>
                <a:solidFill>
                  <a:srgbClr val="FF0000"/>
                </a:solidFill>
                <a:ln w="9525">
                  <a:solidFill>
                    <a:srgbClr val="000000"/>
                  </a:solidFill>
                  <a:round/>
                  <a:headEnd/>
                  <a:tailEnd/>
                </a:ln>
              </p:spPr>
              <p:txBody>
                <a:bodyPr/>
                <a:lstStyle/>
                <a:p>
                  <a:endParaRPr lang="en-GB" dirty="0"/>
                </a:p>
              </p:txBody>
            </p:sp>
            <p:sp>
              <p:nvSpPr>
                <p:cNvPr id="36885" name="Freeform 53"/>
                <p:cNvSpPr>
                  <a:spLocks/>
                </p:cNvSpPr>
                <p:nvPr/>
              </p:nvSpPr>
              <p:spPr bwMode="auto">
                <a:xfrm>
                  <a:off x="1923" y="2890"/>
                  <a:ext cx="108" cy="88"/>
                </a:xfrm>
                <a:custGeom>
                  <a:avLst/>
                  <a:gdLst>
                    <a:gd name="T0" fmla="*/ 2 w 216"/>
                    <a:gd name="T1" fmla="*/ 0 h 175"/>
                    <a:gd name="T2" fmla="*/ 0 w 216"/>
                    <a:gd name="T3" fmla="*/ 1 h 175"/>
                    <a:gd name="T4" fmla="*/ 0 w 216"/>
                    <a:gd name="T5" fmla="*/ 1 h 175"/>
                    <a:gd name="T6" fmla="*/ 2 w 216"/>
                    <a:gd name="T7" fmla="*/ 2 h 175"/>
                    <a:gd name="T8" fmla="*/ 2 w 216"/>
                    <a:gd name="T9" fmla="*/ 1 h 175"/>
                    <a:gd name="T10" fmla="*/ 2 w 216"/>
                    <a:gd name="T11" fmla="*/ 0 h 175"/>
                    <a:gd name="T12" fmla="*/ 0 60000 65536"/>
                    <a:gd name="T13" fmla="*/ 0 60000 65536"/>
                    <a:gd name="T14" fmla="*/ 0 60000 65536"/>
                    <a:gd name="T15" fmla="*/ 0 60000 65536"/>
                    <a:gd name="T16" fmla="*/ 0 60000 65536"/>
                    <a:gd name="T17" fmla="*/ 0 60000 65536"/>
                    <a:gd name="T18" fmla="*/ 0 w 216"/>
                    <a:gd name="T19" fmla="*/ 0 h 175"/>
                    <a:gd name="T20" fmla="*/ 216 w 216"/>
                    <a:gd name="T21" fmla="*/ 175 h 175"/>
                  </a:gdLst>
                  <a:ahLst/>
                  <a:cxnLst>
                    <a:cxn ang="T12">
                      <a:pos x="T0" y="T1"/>
                    </a:cxn>
                    <a:cxn ang="T13">
                      <a:pos x="T2" y="T3"/>
                    </a:cxn>
                    <a:cxn ang="T14">
                      <a:pos x="T4" y="T5"/>
                    </a:cxn>
                    <a:cxn ang="T15">
                      <a:pos x="T6" y="T7"/>
                    </a:cxn>
                    <a:cxn ang="T16">
                      <a:pos x="T8" y="T9"/>
                    </a:cxn>
                    <a:cxn ang="T17">
                      <a:pos x="T10" y="T11"/>
                    </a:cxn>
                  </a:cxnLst>
                  <a:rect l="T18" t="T19" r="T20" b="T21"/>
                  <a:pathLst>
                    <a:path w="216" h="175">
                      <a:moveTo>
                        <a:pt x="201" y="0"/>
                      </a:moveTo>
                      <a:lnTo>
                        <a:pt x="0" y="70"/>
                      </a:lnTo>
                      <a:lnTo>
                        <a:pt x="0" y="112"/>
                      </a:lnTo>
                      <a:lnTo>
                        <a:pt x="207" y="175"/>
                      </a:lnTo>
                      <a:lnTo>
                        <a:pt x="216" y="91"/>
                      </a:lnTo>
                      <a:lnTo>
                        <a:pt x="201" y="0"/>
                      </a:lnTo>
                      <a:close/>
                    </a:path>
                  </a:pathLst>
                </a:custGeom>
                <a:solidFill>
                  <a:srgbClr val="FF0000"/>
                </a:solidFill>
                <a:ln w="9525">
                  <a:solidFill>
                    <a:srgbClr val="000000"/>
                  </a:solidFill>
                  <a:round/>
                  <a:headEnd/>
                  <a:tailEnd/>
                </a:ln>
              </p:spPr>
              <p:txBody>
                <a:bodyPr/>
                <a:lstStyle/>
                <a:p>
                  <a:endParaRPr lang="en-GB" dirty="0"/>
                </a:p>
              </p:txBody>
            </p:sp>
            <p:sp>
              <p:nvSpPr>
                <p:cNvPr id="36886" name="Freeform 54"/>
                <p:cNvSpPr>
                  <a:spLocks/>
                </p:cNvSpPr>
                <p:nvPr/>
              </p:nvSpPr>
              <p:spPr bwMode="auto">
                <a:xfrm>
                  <a:off x="1665" y="2890"/>
                  <a:ext cx="109" cy="88"/>
                </a:xfrm>
                <a:custGeom>
                  <a:avLst/>
                  <a:gdLst>
                    <a:gd name="T0" fmla="*/ 1 w 216"/>
                    <a:gd name="T1" fmla="*/ 0 h 175"/>
                    <a:gd name="T2" fmla="*/ 2 w 216"/>
                    <a:gd name="T3" fmla="*/ 1 h 175"/>
                    <a:gd name="T4" fmla="*/ 2 w 216"/>
                    <a:gd name="T5" fmla="*/ 1 h 175"/>
                    <a:gd name="T6" fmla="*/ 1 w 216"/>
                    <a:gd name="T7" fmla="*/ 2 h 175"/>
                    <a:gd name="T8" fmla="*/ 0 w 216"/>
                    <a:gd name="T9" fmla="*/ 1 h 175"/>
                    <a:gd name="T10" fmla="*/ 1 w 216"/>
                    <a:gd name="T11" fmla="*/ 0 h 175"/>
                    <a:gd name="T12" fmla="*/ 0 60000 65536"/>
                    <a:gd name="T13" fmla="*/ 0 60000 65536"/>
                    <a:gd name="T14" fmla="*/ 0 60000 65536"/>
                    <a:gd name="T15" fmla="*/ 0 60000 65536"/>
                    <a:gd name="T16" fmla="*/ 0 60000 65536"/>
                    <a:gd name="T17" fmla="*/ 0 60000 65536"/>
                    <a:gd name="T18" fmla="*/ 0 w 216"/>
                    <a:gd name="T19" fmla="*/ 0 h 175"/>
                    <a:gd name="T20" fmla="*/ 216 w 216"/>
                    <a:gd name="T21" fmla="*/ 175 h 175"/>
                  </a:gdLst>
                  <a:ahLst/>
                  <a:cxnLst>
                    <a:cxn ang="T12">
                      <a:pos x="T0" y="T1"/>
                    </a:cxn>
                    <a:cxn ang="T13">
                      <a:pos x="T2" y="T3"/>
                    </a:cxn>
                    <a:cxn ang="T14">
                      <a:pos x="T4" y="T5"/>
                    </a:cxn>
                    <a:cxn ang="T15">
                      <a:pos x="T6" y="T7"/>
                    </a:cxn>
                    <a:cxn ang="T16">
                      <a:pos x="T8" y="T9"/>
                    </a:cxn>
                    <a:cxn ang="T17">
                      <a:pos x="T10" y="T11"/>
                    </a:cxn>
                  </a:cxnLst>
                  <a:rect l="T18" t="T19" r="T20" b="T21"/>
                  <a:pathLst>
                    <a:path w="216" h="175">
                      <a:moveTo>
                        <a:pt x="15" y="0"/>
                      </a:moveTo>
                      <a:lnTo>
                        <a:pt x="216" y="70"/>
                      </a:lnTo>
                      <a:lnTo>
                        <a:pt x="216" y="112"/>
                      </a:lnTo>
                      <a:lnTo>
                        <a:pt x="9" y="175"/>
                      </a:lnTo>
                      <a:lnTo>
                        <a:pt x="0" y="91"/>
                      </a:lnTo>
                      <a:lnTo>
                        <a:pt x="15" y="0"/>
                      </a:lnTo>
                      <a:close/>
                    </a:path>
                  </a:pathLst>
                </a:custGeom>
                <a:solidFill>
                  <a:srgbClr val="FF0000"/>
                </a:solidFill>
                <a:ln w="9525">
                  <a:solidFill>
                    <a:srgbClr val="000000"/>
                  </a:solidFill>
                  <a:round/>
                  <a:headEnd/>
                  <a:tailEnd/>
                </a:ln>
              </p:spPr>
              <p:txBody>
                <a:bodyPr/>
                <a:lstStyle/>
                <a:p>
                  <a:endParaRPr lang="en-GB" dirty="0"/>
                </a:p>
              </p:txBody>
            </p:sp>
            <p:sp>
              <p:nvSpPr>
                <p:cNvPr id="36887" name="Oval 55"/>
                <p:cNvSpPr>
                  <a:spLocks noChangeArrowheads="1"/>
                </p:cNvSpPr>
                <p:nvPr/>
              </p:nvSpPr>
              <p:spPr bwMode="auto">
                <a:xfrm>
                  <a:off x="1664" y="2751"/>
                  <a:ext cx="363" cy="365"/>
                </a:xfrm>
                <a:prstGeom prst="ellipse">
                  <a:avLst/>
                </a:prstGeom>
                <a:noFill/>
                <a:ln w="19050">
                  <a:solidFill>
                    <a:srgbClr val="FFFF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grpSp>
              <p:nvGrpSpPr>
                <p:cNvPr id="36888" name="Group 56"/>
                <p:cNvGrpSpPr>
                  <a:grpSpLocks/>
                </p:cNvGrpSpPr>
                <p:nvPr/>
              </p:nvGrpSpPr>
              <p:grpSpPr bwMode="auto">
                <a:xfrm>
                  <a:off x="1778" y="2864"/>
                  <a:ext cx="138" cy="139"/>
                  <a:chOff x="1778" y="2864"/>
                  <a:chExt cx="138" cy="139"/>
                </a:xfrm>
              </p:grpSpPr>
              <p:sp>
                <p:nvSpPr>
                  <p:cNvPr id="36889" name="Oval 57"/>
                  <p:cNvSpPr>
                    <a:spLocks noChangeArrowheads="1"/>
                  </p:cNvSpPr>
                  <p:nvPr/>
                </p:nvSpPr>
                <p:spPr bwMode="auto">
                  <a:xfrm>
                    <a:off x="1778" y="2864"/>
                    <a:ext cx="138" cy="139"/>
                  </a:xfrm>
                  <a:prstGeom prst="ellipse">
                    <a:avLst/>
                  </a:prstGeom>
                  <a:solidFill>
                    <a:srgbClr val="000000"/>
                  </a:solidFill>
                  <a:ln w="19050">
                    <a:solidFill>
                      <a:srgbClr val="FFFFFF"/>
                    </a:solidFill>
                    <a:round/>
                    <a:headEnd/>
                    <a:tailEnd/>
                  </a:ln>
                </p:spPr>
                <p:txBody>
                  <a:bodyPr/>
                  <a:lstStyle/>
                  <a:p>
                    <a:endParaRPr lang="en-US" dirty="0"/>
                  </a:p>
                </p:txBody>
              </p:sp>
              <p:sp>
                <p:nvSpPr>
                  <p:cNvPr id="36890" name="Oval 58"/>
                  <p:cNvSpPr>
                    <a:spLocks noChangeArrowheads="1"/>
                  </p:cNvSpPr>
                  <p:nvPr/>
                </p:nvSpPr>
                <p:spPr bwMode="auto">
                  <a:xfrm>
                    <a:off x="1807" y="2893"/>
                    <a:ext cx="78" cy="82"/>
                  </a:xfrm>
                  <a:prstGeom prst="ellipse">
                    <a:avLst/>
                  </a:prstGeom>
                  <a:solidFill>
                    <a:srgbClr val="000000"/>
                  </a:solidFill>
                  <a:ln w="19050">
                    <a:solidFill>
                      <a:srgbClr val="FFFFFF"/>
                    </a:solidFill>
                    <a:round/>
                    <a:headEnd/>
                    <a:tailEnd/>
                  </a:ln>
                </p:spPr>
                <p:txBody>
                  <a:bodyPr/>
                  <a:lstStyle/>
                  <a:p>
                    <a:endParaRPr lang="en-US" dirty="0"/>
                  </a:p>
                </p:txBody>
              </p:sp>
            </p:grpSp>
          </p:grpSp>
        </p:grpSp>
      </p:grpSp>
      <p:sp>
        <p:nvSpPr>
          <p:cNvPr id="305211" name="Text Box 59"/>
          <p:cNvSpPr txBox="1">
            <a:spLocks noChangeArrowheads="1"/>
          </p:cNvSpPr>
          <p:nvPr/>
        </p:nvSpPr>
        <p:spPr bwMode="auto">
          <a:xfrm>
            <a:off x="4953001" y="4953000"/>
            <a:ext cx="1985287" cy="523220"/>
          </a:xfrm>
          <a:prstGeom prst="rect">
            <a:avLst/>
          </a:prstGeom>
          <a:noFill/>
          <a:ln w="9525">
            <a:noFill/>
            <a:miter lim="800000"/>
            <a:headEnd/>
            <a:tailEnd/>
          </a:ln>
          <a:effectLst/>
        </p:spPr>
        <p:txBody>
          <a:bodyPr wrap="none">
            <a:spAutoFit/>
          </a:bodyPr>
          <a:lstStyle/>
          <a:p>
            <a:pPr>
              <a:defRPr/>
            </a:pPr>
            <a:r>
              <a:rPr lang="en-US" sz="2800" b="1" dirty="0">
                <a:effectLst>
                  <a:outerShdw blurRad="38100" dist="38100" dir="2700000" algn="tl">
                    <a:srgbClr val="FFFFFF"/>
                  </a:outerShdw>
                </a:effectLst>
              </a:rPr>
              <a:t>The Product</a:t>
            </a:r>
          </a:p>
        </p:txBody>
      </p:sp>
      <p:grpSp>
        <p:nvGrpSpPr>
          <p:cNvPr id="19" name="Group 60"/>
          <p:cNvGrpSpPr>
            <a:grpSpLocks/>
          </p:cNvGrpSpPr>
          <p:nvPr/>
        </p:nvGrpSpPr>
        <p:grpSpPr bwMode="auto">
          <a:xfrm>
            <a:off x="2082800" y="1752600"/>
            <a:ext cx="2362200" cy="2159000"/>
            <a:chOff x="352" y="1104"/>
            <a:chExt cx="1488" cy="1360"/>
          </a:xfrm>
        </p:grpSpPr>
        <p:sp>
          <p:nvSpPr>
            <p:cNvPr id="36876" name="Line 61"/>
            <p:cNvSpPr>
              <a:spLocks noChangeShapeType="1"/>
            </p:cNvSpPr>
            <p:nvPr/>
          </p:nvSpPr>
          <p:spPr bwMode="auto">
            <a:xfrm>
              <a:off x="1040" y="1856"/>
              <a:ext cx="800" cy="608"/>
            </a:xfrm>
            <a:prstGeom prst="line">
              <a:avLst/>
            </a:prstGeom>
            <a:noFill/>
            <a:ln w="38100">
              <a:solidFill>
                <a:srgbClr val="FF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dirty="0"/>
            </a:p>
          </p:txBody>
        </p:sp>
        <p:sp>
          <p:nvSpPr>
            <p:cNvPr id="305214" name="Oval 62"/>
            <p:cNvSpPr>
              <a:spLocks noChangeArrowheads="1"/>
            </p:cNvSpPr>
            <p:nvPr/>
          </p:nvSpPr>
          <p:spPr bwMode="auto">
            <a:xfrm>
              <a:off x="352" y="1104"/>
              <a:ext cx="1424" cy="752"/>
            </a:xfrm>
            <a:prstGeom prst="ellipse">
              <a:avLst/>
            </a:prstGeom>
            <a:solidFill>
              <a:srgbClr val="CCECFF"/>
            </a:solidFill>
            <a:ln w="25399">
              <a:solidFill>
                <a:schemeClr val="tx1"/>
              </a:solidFill>
              <a:round/>
              <a:headEnd/>
              <a:tailEnd/>
            </a:ln>
            <a:effectLst>
              <a:outerShdw dist="63500" dir="3187806" algn="ctr" rotWithShape="0">
                <a:schemeClr val="tx1"/>
              </a:outerShdw>
            </a:effectLst>
          </p:spPr>
          <p:txBody>
            <a:bodyPr wrap="none" anchor="ctr"/>
            <a:lstStyle/>
            <a:p>
              <a:pPr algn="ctr">
                <a:defRPr/>
              </a:pPr>
              <a:r>
                <a:rPr lang="en-US" sz="2400" dirty="0">
                  <a:solidFill>
                    <a:srgbClr val="0000CC"/>
                  </a:solidFill>
                </a:rPr>
                <a:t>Direct</a:t>
              </a:r>
              <a:br>
                <a:rPr lang="en-US" sz="2400" dirty="0">
                  <a:solidFill>
                    <a:srgbClr val="0000CC"/>
                  </a:solidFill>
                </a:rPr>
              </a:br>
              <a:r>
                <a:rPr lang="en-US" sz="2400" dirty="0">
                  <a:solidFill>
                    <a:srgbClr val="0000CC"/>
                  </a:solidFill>
                </a:rPr>
                <a:t>Materials</a:t>
              </a:r>
              <a:endParaRPr lang="en-US" sz="2800" dirty="0">
                <a:solidFill>
                  <a:srgbClr val="0000CC"/>
                </a:solidFill>
                <a:latin typeface="Times New Roman" pitchFamily="18" charset="0"/>
              </a:endParaRPr>
            </a:p>
          </p:txBody>
        </p:sp>
      </p:grpSp>
      <p:grpSp>
        <p:nvGrpSpPr>
          <p:cNvPr id="20" name="Group 63"/>
          <p:cNvGrpSpPr>
            <a:grpSpLocks/>
          </p:cNvGrpSpPr>
          <p:nvPr/>
        </p:nvGrpSpPr>
        <p:grpSpPr bwMode="auto">
          <a:xfrm>
            <a:off x="5041900" y="1752601"/>
            <a:ext cx="2260600" cy="2022475"/>
            <a:chOff x="2216" y="1104"/>
            <a:chExt cx="1424" cy="1274"/>
          </a:xfrm>
        </p:grpSpPr>
        <p:sp>
          <p:nvSpPr>
            <p:cNvPr id="36874" name="Line 64"/>
            <p:cNvSpPr>
              <a:spLocks noChangeShapeType="1"/>
            </p:cNvSpPr>
            <p:nvPr/>
          </p:nvSpPr>
          <p:spPr bwMode="auto">
            <a:xfrm>
              <a:off x="2976" y="1850"/>
              <a:ext cx="0" cy="528"/>
            </a:xfrm>
            <a:prstGeom prst="line">
              <a:avLst/>
            </a:prstGeom>
            <a:noFill/>
            <a:ln w="38100">
              <a:solidFill>
                <a:srgbClr val="FF00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dirty="0"/>
            </a:p>
          </p:txBody>
        </p:sp>
        <p:sp>
          <p:nvSpPr>
            <p:cNvPr id="305217" name="Oval 65"/>
            <p:cNvSpPr>
              <a:spLocks noChangeArrowheads="1"/>
            </p:cNvSpPr>
            <p:nvPr/>
          </p:nvSpPr>
          <p:spPr bwMode="auto">
            <a:xfrm>
              <a:off x="2216" y="1104"/>
              <a:ext cx="1424" cy="752"/>
            </a:xfrm>
            <a:prstGeom prst="ellipse">
              <a:avLst/>
            </a:prstGeom>
            <a:solidFill>
              <a:srgbClr val="CCECFF"/>
            </a:solidFill>
            <a:ln w="25399">
              <a:solidFill>
                <a:schemeClr val="tx1"/>
              </a:solidFill>
              <a:round/>
              <a:headEnd/>
              <a:tailEnd/>
            </a:ln>
            <a:effectLst>
              <a:outerShdw dist="53882" dir="2700000" algn="ctr" rotWithShape="0">
                <a:schemeClr val="tx1"/>
              </a:outerShdw>
            </a:effectLst>
          </p:spPr>
          <p:txBody>
            <a:bodyPr wrap="none" anchor="ctr"/>
            <a:lstStyle/>
            <a:p>
              <a:pPr algn="ctr">
                <a:defRPr/>
              </a:pPr>
              <a:r>
                <a:rPr lang="en-US" sz="2400" dirty="0">
                  <a:solidFill>
                    <a:srgbClr val="0000CC"/>
                  </a:solidFill>
                </a:rPr>
                <a:t>Direct</a:t>
              </a:r>
              <a:br>
                <a:rPr lang="en-US" sz="2400" dirty="0">
                  <a:solidFill>
                    <a:srgbClr val="0000CC"/>
                  </a:solidFill>
                </a:rPr>
              </a:br>
              <a:r>
                <a:rPr lang="en-US" sz="2400" dirty="0">
                  <a:solidFill>
                    <a:srgbClr val="0000CC"/>
                  </a:solidFill>
                </a:rPr>
                <a:t>Labor</a:t>
              </a:r>
              <a:endParaRPr lang="en-US" sz="2800" dirty="0">
                <a:solidFill>
                  <a:srgbClr val="0000CC"/>
                </a:solidFill>
              </a:endParaRPr>
            </a:p>
          </p:txBody>
        </p:sp>
      </p:grpSp>
      <p:grpSp>
        <p:nvGrpSpPr>
          <p:cNvPr id="21" name="Group 66"/>
          <p:cNvGrpSpPr>
            <a:grpSpLocks/>
          </p:cNvGrpSpPr>
          <p:nvPr/>
        </p:nvGrpSpPr>
        <p:grpSpPr bwMode="auto">
          <a:xfrm>
            <a:off x="7924800" y="1752601"/>
            <a:ext cx="2349500" cy="2360613"/>
            <a:chOff x="4032" y="1104"/>
            <a:chExt cx="1480" cy="1487"/>
          </a:xfrm>
        </p:grpSpPr>
        <p:sp>
          <p:nvSpPr>
            <p:cNvPr id="36872" name="Line 67"/>
            <p:cNvSpPr>
              <a:spLocks noChangeShapeType="1"/>
            </p:cNvSpPr>
            <p:nvPr/>
          </p:nvSpPr>
          <p:spPr bwMode="auto">
            <a:xfrm flipV="1">
              <a:off x="4032" y="1856"/>
              <a:ext cx="808" cy="735"/>
            </a:xfrm>
            <a:prstGeom prst="line">
              <a:avLst/>
            </a:prstGeom>
            <a:noFill/>
            <a:ln w="38100">
              <a:solidFill>
                <a:srgbClr val="FF0000"/>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GB" dirty="0"/>
            </a:p>
          </p:txBody>
        </p:sp>
        <p:sp>
          <p:nvSpPr>
            <p:cNvPr id="305220" name="Oval 68"/>
            <p:cNvSpPr>
              <a:spLocks noChangeArrowheads="1"/>
            </p:cNvSpPr>
            <p:nvPr/>
          </p:nvSpPr>
          <p:spPr bwMode="auto">
            <a:xfrm>
              <a:off x="4088" y="1104"/>
              <a:ext cx="1424" cy="752"/>
            </a:xfrm>
            <a:prstGeom prst="ellipse">
              <a:avLst/>
            </a:prstGeom>
            <a:solidFill>
              <a:srgbClr val="CCECFF"/>
            </a:solidFill>
            <a:ln w="25399">
              <a:solidFill>
                <a:schemeClr val="tx1"/>
              </a:solidFill>
              <a:round/>
              <a:headEnd/>
              <a:tailEnd/>
            </a:ln>
            <a:effectLst>
              <a:outerShdw dist="53882" dir="2700000" algn="ctr" rotWithShape="0">
                <a:schemeClr val="tx1"/>
              </a:outerShdw>
            </a:effectLst>
          </p:spPr>
          <p:txBody>
            <a:bodyPr wrap="none" anchor="ctr"/>
            <a:lstStyle/>
            <a:p>
              <a:pPr algn="ctr">
                <a:defRPr/>
              </a:pPr>
              <a:r>
                <a:rPr lang="en-US" sz="2400" dirty="0">
                  <a:solidFill>
                    <a:srgbClr val="0000CC"/>
                  </a:solidFill>
                </a:rPr>
                <a:t>Manufacturing</a:t>
              </a:r>
              <a:br>
                <a:rPr lang="en-US" sz="2400" dirty="0">
                  <a:solidFill>
                    <a:srgbClr val="0000CC"/>
                  </a:solidFill>
                </a:rPr>
              </a:br>
              <a:r>
                <a:rPr lang="en-US" sz="2400" dirty="0">
                  <a:solidFill>
                    <a:srgbClr val="0000CC"/>
                  </a:solidFill>
                </a:rPr>
                <a:t>Overhead</a:t>
              </a:r>
              <a:endParaRPr lang="en-US" sz="2800" dirty="0">
                <a:solidFill>
                  <a:srgbClr val="0000CC"/>
                </a:solidFill>
              </a:endParaRPr>
            </a:p>
          </p:txBody>
        </p:sp>
      </p:grpSp>
      <p:sp>
        <p:nvSpPr>
          <p:cNvPr id="36871" name="Rectangle 69"/>
          <p:cNvSpPr>
            <a:spLocks noGrp="1" noChangeArrowheads="1"/>
          </p:cNvSpPr>
          <p:nvPr>
            <p:ph type="title"/>
          </p:nvPr>
        </p:nvSpPr>
        <p:spPr/>
        <p:txBody>
          <a:bodyPr/>
          <a:lstStyle/>
          <a:p>
            <a:r>
              <a:rPr lang="en-US" dirty="0" smtClean="0">
                <a:latin typeface="Arial" charset="0"/>
                <a:cs typeface="Arial" charset="0"/>
              </a:rPr>
              <a:t>Manufacturing Costs</a:t>
            </a:r>
          </a:p>
        </p:txBody>
      </p:sp>
    </p:spTree>
    <p:extLst>
      <p:ext uri="{BB962C8B-B14F-4D97-AF65-F5344CB8AC3E}">
        <p14:creationId xmlns:p14="http://schemas.microsoft.com/office/powerpoint/2010/main" val="2066565263"/>
      </p:ext>
    </p:extLst>
  </p:cSld>
  <p:clrMapOvr>
    <a:masterClrMapping/>
  </p:clrMapOvr>
  <p:transition>
    <p:zo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12" presetClass="entr" presetSubtype="8" fill="hold" nodeType="after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slide(fromLeft)">
                                      <p:cBhvr>
                                        <p:cTn id="12" dur="500"/>
                                        <p:tgtEl>
                                          <p:spTgt spid="19"/>
                                        </p:tgtEl>
                                      </p:cBhvr>
                                    </p:animEffect>
                                  </p:childTnLst>
                                </p:cTn>
                              </p:par>
                            </p:childTnLst>
                          </p:cTn>
                        </p:par>
                        <p:par>
                          <p:cTn id="13" fill="hold" nodeType="afterGroup">
                            <p:stCondLst>
                              <p:cond delay="1000"/>
                            </p:stCondLst>
                            <p:childTnLst>
                              <p:par>
                                <p:cTn id="14" presetID="12" presetClass="entr" presetSubtype="1" fill="hold" nodeType="afterEffect">
                                  <p:stCondLst>
                                    <p:cond delay="0"/>
                                  </p:stCondLst>
                                  <p:childTnLst>
                                    <p:set>
                                      <p:cBhvr>
                                        <p:cTn id="15" dur="1" fill="hold">
                                          <p:stCondLst>
                                            <p:cond delay="0"/>
                                          </p:stCondLst>
                                        </p:cTn>
                                        <p:tgtEl>
                                          <p:spTgt spid="20"/>
                                        </p:tgtEl>
                                        <p:attrNameLst>
                                          <p:attrName>style.visibility</p:attrName>
                                        </p:attrNameLst>
                                      </p:cBhvr>
                                      <p:to>
                                        <p:strVal val="visible"/>
                                      </p:to>
                                    </p:set>
                                    <p:animEffect transition="in" filter="slide(fromTop)">
                                      <p:cBhvr>
                                        <p:cTn id="16" dur="500"/>
                                        <p:tgtEl>
                                          <p:spTgt spid="20"/>
                                        </p:tgtEl>
                                      </p:cBhvr>
                                    </p:animEffect>
                                  </p:childTnLst>
                                </p:cTn>
                              </p:par>
                            </p:childTnLst>
                          </p:cTn>
                        </p:par>
                        <p:par>
                          <p:cTn id="17" fill="hold" nodeType="afterGroup">
                            <p:stCondLst>
                              <p:cond delay="1500"/>
                            </p:stCondLst>
                            <p:childTnLst>
                              <p:par>
                                <p:cTn id="18" presetID="12" presetClass="entr" presetSubtype="2" fill="hold" nodeType="afterEffect">
                                  <p:stCondLst>
                                    <p:cond delay="0"/>
                                  </p:stCondLst>
                                  <p:childTnLst>
                                    <p:set>
                                      <p:cBhvr>
                                        <p:cTn id="19" dur="1" fill="hold">
                                          <p:stCondLst>
                                            <p:cond delay="0"/>
                                          </p:stCondLst>
                                        </p:cTn>
                                        <p:tgtEl>
                                          <p:spTgt spid="21"/>
                                        </p:tgtEl>
                                        <p:attrNameLst>
                                          <p:attrName>style.visibility</p:attrName>
                                        </p:attrNameLst>
                                      </p:cBhvr>
                                      <p:to>
                                        <p:strVal val="visible"/>
                                      </p:to>
                                    </p:set>
                                    <p:animEffect transition="in" filter="slide(fromRight)">
                                      <p:cBhvr>
                                        <p:cTn id="20"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noFill/>
        </p:spPr>
        <p:txBody>
          <a:bodyPr vert="horz" lIns="90488" tIns="44450" rIns="90488" bIns="44450" rtlCol="0" anchor="ctr">
            <a:normAutofit/>
          </a:bodyPr>
          <a:lstStyle/>
          <a:p>
            <a:r>
              <a:rPr lang="en-US" dirty="0" smtClean="0">
                <a:latin typeface="Arial" charset="0"/>
                <a:cs typeface="Arial" charset="0"/>
              </a:rPr>
              <a:t>Direct Materials</a:t>
            </a:r>
          </a:p>
        </p:txBody>
      </p:sp>
      <p:sp>
        <p:nvSpPr>
          <p:cNvPr id="307203" name="Rectangle 3"/>
          <p:cNvSpPr>
            <a:spLocks noGrp="1" noChangeArrowheads="1"/>
          </p:cNvSpPr>
          <p:nvPr>
            <p:ph type="body" idx="1"/>
          </p:nvPr>
        </p:nvSpPr>
        <p:spPr>
          <a:xfrm>
            <a:off x="2743993" y="1828800"/>
            <a:ext cx="6553200" cy="1371600"/>
          </a:xfrm>
          <a:solidFill>
            <a:schemeClr val="accent4">
              <a:lumMod val="40000"/>
              <a:lumOff val="60000"/>
            </a:schemeClr>
          </a:solidFill>
          <a:ln>
            <a:solidFill>
              <a:schemeClr val="tx1"/>
            </a:solidFill>
          </a:ln>
        </p:spPr>
        <p:txBody>
          <a:bodyPr vert="horz" lIns="90488" tIns="44450" rIns="90488" bIns="44450" rtlCol="0">
            <a:normAutofit/>
          </a:bodyPr>
          <a:lstStyle/>
          <a:p>
            <a:pPr algn="ctr">
              <a:lnSpc>
                <a:spcPct val="90000"/>
              </a:lnSpc>
              <a:spcBef>
                <a:spcPct val="30000"/>
              </a:spcBef>
              <a:buFont typeface="Times" pitchFamily="34" charset="0"/>
              <a:buNone/>
              <a:defRPr/>
            </a:pPr>
            <a:r>
              <a:rPr lang="en-US" dirty="0"/>
              <a:t>  </a:t>
            </a:r>
            <a:r>
              <a:rPr lang="en-US" dirty="0">
                <a:solidFill>
                  <a:srgbClr val="7030A0"/>
                </a:solidFill>
              </a:rPr>
              <a:t>Raw materials that become an integral part of the product and that can be conveniently traced directly to it.</a:t>
            </a:r>
          </a:p>
        </p:txBody>
      </p:sp>
      <p:sp>
        <p:nvSpPr>
          <p:cNvPr id="307204" name="Rectangle 4"/>
          <p:cNvSpPr>
            <a:spLocks noChangeArrowheads="1"/>
          </p:cNvSpPr>
          <p:nvPr/>
        </p:nvSpPr>
        <p:spPr bwMode="auto">
          <a:xfrm>
            <a:off x="2590800" y="5094288"/>
            <a:ext cx="7010400" cy="459100"/>
          </a:xfrm>
          <a:prstGeom prst="rect">
            <a:avLst/>
          </a:prstGeom>
          <a:solidFill>
            <a:srgbClr val="FFE6CB"/>
          </a:solidFill>
          <a:ln w="25399">
            <a:solidFill>
              <a:schemeClr val="accent2"/>
            </a:solidFill>
            <a:miter lim="800000"/>
            <a:headEnd/>
            <a:tailEnd/>
          </a:ln>
          <a:effectLst>
            <a:outerShdw dist="53882" dir="2700000" algn="ctr" rotWithShape="0">
              <a:schemeClr val="tx1"/>
            </a:outerShdw>
          </a:effectLst>
        </p:spPr>
        <p:txBody>
          <a:bodyPr lIns="90488" tIns="44450" rIns="90488" bIns="44450">
            <a:spAutoFit/>
          </a:bodyPr>
          <a:lstStyle/>
          <a:p>
            <a:pPr algn="ctr">
              <a:spcBef>
                <a:spcPct val="50000"/>
              </a:spcBef>
              <a:defRPr/>
            </a:pPr>
            <a:r>
              <a:rPr lang="en-US" sz="2400" b="1" dirty="0">
                <a:solidFill>
                  <a:srgbClr val="7030A0"/>
                </a:solidFill>
              </a:rPr>
              <a:t>Example:  </a:t>
            </a:r>
            <a:r>
              <a:rPr lang="en-US" sz="2400" b="1" dirty="0">
                <a:solidFill>
                  <a:srgbClr val="0000CC"/>
                </a:solidFill>
              </a:rPr>
              <a:t>A radio installed in an automobile</a:t>
            </a:r>
            <a:endParaRPr lang="en-US" sz="2400" b="1" dirty="0">
              <a:solidFill>
                <a:schemeClr val="bg1"/>
              </a:solidFill>
            </a:endParaRPr>
          </a:p>
        </p:txBody>
      </p:sp>
      <p:grpSp>
        <p:nvGrpSpPr>
          <p:cNvPr id="2" name="Group 5"/>
          <p:cNvGrpSpPr>
            <a:grpSpLocks/>
          </p:cNvGrpSpPr>
          <p:nvPr/>
        </p:nvGrpSpPr>
        <p:grpSpPr bwMode="auto">
          <a:xfrm>
            <a:off x="3621089" y="3760788"/>
            <a:ext cx="5062537" cy="1301750"/>
            <a:chOff x="1321" y="2369"/>
            <a:chExt cx="3189" cy="820"/>
          </a:xfrm>
        </p:grpSpPr>
        <p:grpSp>
          <p:nvGrpSpPr>
            <p:cNvPr id="37894" name="Group 6"/>
            <p:cNvGrpSpPr>
              <a:grpSpLocks/>
            </p:cNvGrpSpPr>
            <p:nvPr/>
          </p:nvGrpSpPr>
          <p:grpSpPr bwMode="auto">
            <a:xfrm>
              <a:off x="1321" y="2369"/>
              <a:ext cx="3189" cy="739"/>
              <a:chOff x="1321" y="2369"/>
              <a:chExt cx="3189" cy="739"/>
            </a:xfrm>
          </p:grpSpPr>
          <p:grpSp>
            <p:nvGrpSpPr>
              <p:cNvPr id="37916" name="Group 7"/>
              <p:cNvGrpSpPr>
                <a:grpSpLocks/>
              </p:cNvGrpSpPr>
              <p:nvPr/>
            </p:nvGrpSpPr>
            <p:grpSpPr bwMode="auto">
              <a:xfrm>
                <a:off x="1488" y="2369"/>
                <a:ext cx="2187" cy="289"/>
                <a:chOff x="1488" y="2369"/>
                <a:chExt cx="2187" cy="289"/>
              </a:xfrm>
            </p:grpSpPr>
            <p:grpSp>
              <p:nvGrpSpPr>
                <p:cNvPr id="37944" name="Group 8"/>
                <p:cNvGrpSpPr>
                  <a:grpSpLocks/>
                </p:cNvGrpSpPr>
                <p:nvPr/>
              </p:nvGrpSpPr>
              <p:grpSpPr bwMode="auto">
                <a:xfrm>
                  <a:off x="2256" y="2400"/>
                  <a:ext cx="1168" cy="255"/>
                  <a:chOff x="2256" y="2400"/>
                  <a:chExt cx="1168" cy="255"/>
                </a:xfrm>
              </p:grpSpPr>
              <p:grpSp>
                <p:nvGrpSpPr>
                  <p:cNvPr id="37946" name="Group 9"/>
                  <p:cNvGrpSpPr>
                    <a:grpSpLocks/>
                  </p:cNvGrpSpPr>
                  <p:nvPr/>
                </p:nvGrpSpPr>
                <p:grpSpPr bwMode="auto">
                  <a:xfrm>
                    <a:off x="2515" y="2409"/>
                    <a:ext cx="744" cy="220"/>
                    <a:chOff x="2515" y="2409"/>
                    <a:chExt cx="744" cy="220"/>
                  </a:xfrm>
                </p:grpSpPr>
                <p:sp>
                  <p:nvSpPr>
                    <p:cNvPr id="37948" name="Freeform 10"/>
                    <p:cNvSpPr>
                      <a:spLocks/>
                    </p:cNvSpPr>
                    <p:nvPr/>
                  </p:nvSpPr>
                  <p:spPr bwMode="auto">
                    <a:xfrm>
                      <a:off x="2515" y="2409"/>
                      <a:ext cx="127" cy="180"/>
                    </a:xfrm>
                    <a:custGeom>
                      <a:avLst/>
                      <a:gdLst>
                        <a:gd name="T0" fmla="*/ 0 w 255"/>
                        <a:gd name="T1" fmla="*/ 1 h 359"/>
                        <a:gd name="T2" fmla="*/ 0 w 255"/>
                        <a:gd name="T3" fmla="*/ 0 h 359"/>
                        <a:gd name="T4" fmla="*/ 1 w 255"/>
                        <a:gd name="T5" fmla="*/ 3 h 359"/>
                        <a:gd name="T6" fmla="*/ 1 w 255"/>
                        <a:gd name="T7" fmla="*/ 3 h 359"/>
                        <a:gd name="T8" fmla="*/ 0 w 255"/>
                        <a:gd name="T9" fmla="*/ 0 h 359"/>
                        <a:gd name="T10" fmla="*/ 0 w 255"/>
                        <a:gd name="T11" fmla="*/ 1 h 359"/>
                        <a:gd name="T12" fmla="*/ 0 60000 65536"/>
                        <a:gd name="T13" fmla="*/ 0 60000 65536"/>
                        <a:gd name="T14" fmla="*/ 0 60000 65536"/>
                        <a:gd name="T15" fmla="*/ 0 60000 65536"/>
                        <a:gd name="T16" fmla="*/ 0 60000 65536"/>
                        <a:gd name="T17" fmla="*/ 0 60000 65536"/>
                        <a:gd name="T18" fmla="*/ 0 w 255"/>
                        <a:gd name="T19" fmla="*/ 0 h 359"/>
                        <a:gd name="T20" fmla="*/ 255 w 255"/>
                        <a:gd name="T21" fmla="*/ 359 h 359"/>
                      </a:gdLst>
                      <a:ahLst/>
                      <a:cxnLst>
                        <a:cxn ang="T12">
                          <a:pos x="T0" y="T1"/>
                        </a:cxn>
                        <a:cxn ang="T13">
                          <a:pos x="T2" y="T3"/>
                        </a:cxn>
                        <a:cxn ang="T14">
                          <a:pos x="T4" y="T5"/>
                        </a:cxn>
                        <a:cxn ang="T15">
                          <a:pos x="T6" y="T7"/>
                        </a:cxn>
                        <a:cxn ang="T16">
                          <a:pos x="T8" y="T9"/>
                        </a:cxn>
                        <a:cxn ang="T17">
                          <a:pos x="T10" y="T11"/>
                        </a:cxn>
                      </a:cxnLst>
                      <a:rect l="T18" t="T19" r="T20" b="T21"/>
                      <a:pathLst>
                        <a:path w="255" h="359">
                          <a:moveTo>
                            <a:pt x="6" y="5"/>
                          </a:moveTo>
                          <a:lnTo>
                            <a:pt x="0" y="0"/>
                          </a:lnTo>
                          <a:lnTo>
                            <a:pt x="168" y="359"/>
                          </a:lnTo>
                          <a:lnTo>
                            <a:pt x="255" y="359"/>
                          </a:lnTo>
                          <a:lnTo>
                            <a:pt x="70" y="0"/>
                          </a:lnTo>
                          <a:lnTo>
                            <a:pt x="6" y="5"/>
                          </a:lnTo>
                          <a:close/>
                        </a:path>
                      </a:pathLst>
                    </a:custGeom>
                    <a:solidFill>
                      <a:srgbClr val="800000"/>
                    </a:solidFill>
                    <a:ln w="9525">
                      <a:solidFill>
                        <a:srgbClr val="000000"/>
                      </a:solidFill>
                      <a:round/>
                      <a:headEnd/>
                      <a:tailEnd/>
                    </a:ln>
                  </p:spPr>
                  <p:txBody>
                    <a:bodyPr/>
                    <a:lstStyle/>
                    <a:p>
                      <a:endParaRPr lang="en-GB" dirty="0"/>
                    </a:p>
                  </p:txBody>
                </p:sp>
                <p:sp>
                  <p:nvSpPr>
                    <p:cNvPr id="37949" name="Freeform 11"/>
                    <p:cNvSpPr>
                      <a:spLocks/>
                    </p:cNvSpPr>
                    <p:nvPr/>
                  </p:nvSpPr>
                  <p:spPr bwMode="auto">
                    <a:xfrm>
                      <a:off x="3142" y="2509"/>
                      <a:ext cx="117" cy="120"/>
                    </a:xfrm>
                    <a:custGeom>
                      <a:avLst/>
                      <a:gdLst>
                        <a:gd name="T0" fmla="*/ 1 w 234"/>
                        <a:gd name="T1" fmla="*/ 1 h 239"/>
                        <a:gd name="T2" fmla="*/ 1 w 234"/>
                        <a:gd name="T3" fmla="*/ 1 h 239"/>
                        <a:gd name="T4" fmla="*/ 2 w 234"/>
                        <a:gd name="T5" fmla="*/ 2 h 239"/>
                        <a:gd name="T6" fmla="*/ 2 w 234"/>
                        <a:gd name="T7" fmla="*/ 2 h 239"/>
                        <a:gd name="T8" fmla="*/ 0 w 234"/>
                        <a:gd name="T9" fmla="*/ 0 h 239"/>
                        <a:gd name="T10" fmla="*/ 1 w 234"/>
                        <a:gd name="T11" fmla="*/ 1 h 239"/>
                        <a:gd name="T12" fmla="*/ 0 60000 65536"/>
                        <a:gd name="T13" fmla="*/ 0 60000 65536"/>
                        <a:gd name="T14" fmla="*/ 0 60000 65536"/>
                        <a:gd name="T15" fmla="*/ 0 60000 65536"/>
                        <a:gd name="T16" fmla="*/ 0 60000 65536"/>
                        <a:gd name="T17" fmla="*/ 0 60000 65536"/>
                        <a:gd name="T18" fmla="*/ 0 w 234"/>
                        <a:gd name="T19" fmla="*/ 0 h 239"/>
                        <a:gd name="T20" fmla="*/ 234 w 234"/>
                        <a:gd name="T21" fmla="*/ 239 h 239"/>
                      </a:gdLst>
                      <a:ahLst/>
                      <a:cxnLst>
                        <a:cxn ang="T12">
                          <a:pos x="T0" y="T1"/>
                        </a:cxn>
                        <a:cxn ang="T13">
                          <a:pos x="T2" y="T3"/>
                        </a:cxn>
                        <a:cxn ang="T14">
                          <a:pos x="T4" y="T5"/>
                        </a:cxn>
                        <a:cxn ang="T15">
                          <a:pos x="T6" y="T7"/>
                        </a:cxn>
                        <a:cxn ang="T16">
                          <a:pos x="T8" y="T9"/>
                        </a:cxn>
                        <a:cxn ang="T17">
                          <a:pos x="T10" y="T11"/>
                        </a:cxn>
                      </a:cxnLst>
                      <a:rect l="T18" t="T19" r="T20" b="T21"/>
                      <a:pathLst>
                        <a:path w="234" h="239">
                          <a:moveTo>
                            <a:pt x="62" y="27"/>
                          </a:moveTo>
                          <a:lnTo>
                            <a:pt x="68" y="23"/>
                          </a:lnTo>
                          <a:lnTo>
                            <a:pt x="234" y="239"/>
                          </a:lnTo>
                          <a:lnTo>
                            <a:pt x="154" y="227"/>
                          </a:lnTo>
                          <a:lnTo>
                            <a:pt x="0" y="0"/>
                          </a:lnTo>
                          <a:lnTo>
                            <a:pt x="62" y="27"/>
                          </a:lnTo>
                          <a:close/>
                        </a:path>
                      </a:pathLst>
                    </a:custGeom>
                    <a:solidFill>
                      <a:srgbClr val="800000"/>
                    </a:solidFill>
                    <a:ln w="9525">
                      <a:solidFill>
                        <a:srgbClr val="000000"/>
                      </a:solidFill>
                      <a:round/>
                      <a:headEnd/>
                      <a:tailEnd/>
                    </a:ln>
                  </p:spPr>
                  <p:txBody>
                    <a:bodyPr/>
                    <a:lstStyle/>
                    <a:p>
                      <a:endParaRPr lang="en-GB" dirty="0"/>
                    </a:p>
                  </p:txBody>
                </p:sp>
              </p:grpSp>
              <p:sp>
                <p:nvSpPr>
                  <p:cNvPr id="37947" name="Freeform 12"/>
                  <p:cNvSpPr>
                    <a:spLocks/>
                  </p:cNvSpPr>
                  <p:nvPr/>
                </p:nvSpPr>
                <p:spPr bwMode="auto">
                  <a:xfrm>
                    <a:off x="2256" y="2400"/>
                    <a:ext cx="1168" cy="255"/>
                  </a:xfrm>
                  <a:custGeom>
                    <a:avLst/>
                    <a:gdLst>
                      <a:gd name="T0" fmla="*/ 1 w 2336"/>
                      <a:gd name="T1" fmla="*/ 1 h 510"/>
                      <a:gd name="T2" fmla="*/ 1 w 2336"/>
                      <a:gd name="T3" fmla="*/ 1 h 510"/>
                      <a:gd name="T4" fmla="*/ 3 w 2336"/>
                      <a:gd name="T5" fmla="*/ 1 h 510"/>
                      <a:gd name="T6" fmla="*/ 5 w 2336"/>
                      <a:gd name="T7" fmla="*/ 1 h 510"/>
                      <a:gd name="T8" fmla="*/ 6 w 2336"/>
                      <a:gd name="T9" fmla="*/ 1 h 510"/>
                      <a:gd name="T10" fmla="*/ 9 w 2336"/>
                      <a:gd name="T11" fmla="*/ 1 h 510"/>
                      <a:gd name="T12" fmla="*/ 10 w 2336"/>
                      <a:gd name="T13" fmla="*/ 1 h 510"/>
                      <a:gd name="T14" fmla="*/ 10 w 2336"/>
                      <a:gd name="T15" fmla="*/ 1 h 510"/>
                      <a:gd name="T16" fmla="*/ 11 w 2336"/>
                      <a:gd name="T17" fmla="*/ 1 h 510"/>
                      <a:gd name="T18" fmla="*/ 12 w 2336"/>
                      <a:gd name="T19" fmla="*/ 1 h 510"/>
                      <a:gd name="T20" fmla="*/ 12 w 2336"/>
                      <a:gd name="T21" fmla="*/ 2 h 510"/>
                      <a:gd name="T22" fmla="*/ 15 w 2336"/>
                      <a:gd name="T23" fmla="*/ 3 h 510"/>
                      <a:gd name="T24" fmla="*/ 17 w 2336"/>
                      <a:gd name="T25" fmla="*/ 4 h 510"/>
                      <a:gd name="T26" fmla="*/ 18 w 2336"/>
                      <a:gd name="T27" fmla="*/ 4 h 510"/>
                      <a:gd name="T28" fmla="*/ 17 w 2336"/>
                      <a:gd name="T29" fmla="*/ 4 h 510"/>
                      <a:gd name="T30" fmla="*/ 0 w 2336"/>
                      <a:gd name="T31" fmla="*/ 3 h 510"/>
                      <a:gd name="T32" fmla="*/ 1 w 2336"/>
                      <a:gd name="T33" fmla="*/ 3 h 510"/>
                      <a:gd name="T34" fmla="*/ 18 w 2336"/>
                      <a:gd name="T35" fmla="*/ 4 h 510"/>
                      <a:gd name="T36" fmla="*/ 18 w 2336"/>
                      <a:gd name="T37" fmla="*/ 4 h 510"/>
                      <a:gd name="T38" fmla="*/ 18 w 2336"/>
                      <a:gd name="T39" fmla="*/ 4 h 510"/>
                      <a:gd name="T40" fmla="*/ 18 w 2336"/>
                      <a:gd name="T41" fmla="*/ 4 h 510"/>
                      <a:gd name="T42" fmla="*/ 17 w 2336"/>
                      <a:gd name="T43" fmla="*/ 3 h 510"/>
                      <a:gd name="T44" fmla="*/ 15 w 2336"/>
                      <a:gd name="T45" fmla="*/ 3 h 510"/>
                      <a:gd name="T46" fmla="*/ 13 w 2336"/>
                      <a:gd name="T47" fmla="*/ 1 h 510"/>
                      <a:gd name="T48" fmla="*/ 11 w 2336"/>
                      <a:gd name="T49" fmla="*/ 1 h 510"/>
                      <a:gd name="T50" fmla="*/ 10 w 2336"/>
                      <a:gd name="T51" fmla="*/ 1 h 510"/>
                      <a:gd name="T52" fmla="*/ 9 w 2336"/>
                      <a:gd name="T53" fmla="*/ 0 h 510"/>
                      <a:gd name="T54" fmla="*/ 5 w 2336"/>
                      <a:gd name="T55" fmla="*/ 0 h 510"/>
                      <a:gd name="T56" fmla="*/ 1 w 2336"/>
                      <a:gd name="T57" fmla="*/ 1 h 510"/>
                      <a:gd name="T58" fmla="*/ 1 w 2336"/>
                      <a:gd name="T59" fmla="*/ 1 h 510"/>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2336"/>
                      <a:gd name="T91" fmla="*/ 0 h 510"/>
                      <a:gd name="T92" fmla="*/ 2336 w 2336"/>
                      <a:gd name="T93" fmla="*/ 510 h 510"/>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2336" h="510">
                        <a:moveTo>
                          <a:pt x="17" y="68"/>
                        </a:moveTo>
                        <a:lnTo>
                          <a:pt x="236" y="59"/>
                        </a:lnTo>
                        <a:lnTo>
                          <a:pt x="404" y="59"/>
                        </a:lnTo>
                        <a:lnTo>
                          <a:pt x="630" y="47"/>
                        </a:lnTo>
                        <a:lnTo>
                          <a:pt x="838" y="47"/>
                        </a:lnTo>
                        <a:lnTo>
                          <a:pt x="1073" y="47"/>
                        </a:lnTo>
                        <a:lnTo>
                          <a:pt x="1283" y="53"/>
                        </a:lnTo>
                        <a:lnTo>
                          <a:pt x="1383" y="67"/>
                        </a:lnTo>
                        <a:lnTo>
                          <a:pt x="1468" y="85"/>
                        </a:lnTo>
                        <a:lnTo>
                          <a:pt x="1563" y="119"/>
                        </a:lnTo>
                        <a:lnTo>
                          <a:pt x="1653" y="157"/>
                        </a:lnTo>
                        <a:lnTo>
                          <a:pt x="1983" y="327"/>
                        </a:lnTo>
                        <a:lnTo>
                          <a:pt x="2159" y="406"/>
                        </a:lnTo>
                        <a:lnTo>
                          <a:pt x="2260" y="471"/>
                        </a:lnTo>
                        <a:lnTo>
                          <a:pt x="2168" y="469"/>
                        </a:lnTo>
                        <a:lnTo>
                          <a:pt x="0" y="304"/>
                        </a:lnTo>
                        <a:lnTo>
                          <a:pt x="3" y="355"/>
                        </a:lnTo>
                        <a:lnTo>
                          <a:pt x="2266" y="510"/>
                        </a:lnTo>
                        <a:lnTo>
                          <a:pt x="2336" y="497"/>
                        </a:lnTo>
                        <a:lnTo>
                          <a:pt x="2301" y="452"/>
                        </a:lnTo>
                        <a:lnTo>
                          <a:pt x="2238" y="406"/>
                        </a:lnTo>
                        <a:lnTo>
                          <a:pt x="2086" y="327"/>
                        </a:lnTo>
                        <a:lnTo>
                          <a:pt x="1968" y="263"/>
                        </a:lnTo>
                        <a:lnTo>
                          <a:pt x="1667" y="116"/>
                        </a:lnTo>
                        <a:lnTo>
                          <a:pt x="1532" y="64"/>
                        </a:lnTo>
                        <a:lnTo>
                          <a:pt x="1398" y="30"/>
                        </a:lnTo>
                        <a:lnTo>
                          <a:pt x="1098" y="0"/>
                        </a:lnTo>
                        <a:lnTo>
                          <a:pt x="687" y="0"/>
                        </a:lnTo>
                        <a:lnTo>
                          <a:pt x="17" y="36"/>
                        </a:lnTo>
                        <a:lnTo>
                          <a:pt x="17" y="68"/>
                        </a:lnTo>
                        <a:close/>
                      </a:path>
                    </a:pathLst>
                  </a:custGeom>
                  <a:solidFill>
                    <a:srgbClr val="800000"/>
                  </a:solidFill>
                  <a:ln w="9525">
                    <a:solidFill>
                      <a:srgbClr val="000000"/>
                    </a:solidFill>
                    <a:round/>
                    <a:headEnd/>
                    <a:tailEnd/>
                  </a:ln>
                </p:spPr>
                <p:txBody>
                  <a:bodyPr/>
                  <a:lstStyle/>
                  <a:p>
                    <a:endParaRPr lang="en-GB" dirty="0"/>
                  </a:p>
                </p:txBody>
              </p:sp>
            </p:grpSp>
            <p:sp>
              <p:nvSpPr>
                <p:cNvPr id="37945" name="Freeform 13"/>
                <p:cNvSpPr>
                  <a:spLocks/>
                </p:cNvSpPr>
                <p:nvPr/>
              </p:nvSpPr>
              <p:spPr bwMode="auto">
                <a:xfrm>
                  <a:off x="1488" y="2369"/>
                  <a:ext cx="2187" cy="289"/>
                </a:xfrm>
                <a:custGeom>
                  <a:avLst/>
                  <a:gdLst>
                    <a:gd name="T0" fmla="*/ 1 w 4375"/>
                    <a:gd name="T1" fmla="*/ 2 h 578"/>
                    <a:gd name="T2" fmla="*/ 3 w 4375"/>
                    <a:gd name="T3" fmla="*/ 2 h 578"/>
                    <a:gd name="T4" fmla="*/ 4 w 4375"/>
                    <a:gd name="T5" fmla="*/ 2 h 578"/>
                    <a:gd name="T6" fmla="*/ 5 w 4375"/>
                    <a:gd name="T7" fmla="*/ 1 h 578"/>
                    <a:gd name="T8" fmla="*/ 6 w 4375"/>
                    <a:gd name="T9" fmla="*/ 1 h 578"/>
                    <a:gd name="T10" fmla="*/ 8 w 4375"/>
                    <a:gd name="T11" fmla="*/ 1 h 578"/>
                    <a:gd name="T12" fmla="*/ 9 w 4375"/>
                    <a:gd name="T13" fmla="*/ 1 h 578"/>
                    <a:gd name="T14" fmla="*/ 10 w 4375"/>
                    <a:gd name="T15" fmla="*/ 1 h 578"/>
                    <a:gd name="T16" fmla="*/ 11 w 4375"/>
                    <a:gd name="T17" fmla="*/ 1 h 578"/>
                    <a:gd name="T18" fmla="*/ 13 w 4375"/>
                    <a:gd name="T19" fmla="*/ 1 h 578"/>
                    <a:gd name="T20" fmla="*/ 15 w 4375"/>
                    <a:gd name="T21" fmla="*/ 1 h 578"/>
                    <a:gd name="T22" fmla="*/ 18 w 4375"/>
                    <a:gd name="T23" fmla="*/ 1 h 578"/>
                    <a:gd name="T24" fmla="*/ 20 w 4375"/>
                    <a:gd name="T25" fmla="*/ 0 h 578"/>
                    <a:gd name="T26" fmla="*/ 22 w 4375"/>
                    <a:gd name="T27" fmla="*/ 1 h 578"/>
                    <a:gd name="T28" fmla="*/ 24 w 4375"/>
                    <a:gd name="T29" fmla="*/ 1 h 578"/>
                    <a:gd name="T30" fmla="*/ 25 w 4375"/>
                    <a:gd name="T31" fmla="*/ 1 h 578"/>
                    <a:gd name="T32" fmla="*/ 27 w 4375"/>
                    <a:gd name="T33" fmla="*/ 1 h 578"/>
                    <a:gd name="T34" fmla="*/ 29 w 4375"/>
                    <a:gd name="T35" fmla="*/ 2 h 578"/>
                    <a:gd name="T36" fmla="*/ 30 w 4375"/>
                    <a:gd name="T37" fmla="*/ 2 h 578"/>
                    <a:gd name="T38" fmla="*/ 32 w 4375"/>
                    <a:gd name="T39" fmla="*/ 3 h 578"/>
                    <a:gd name="T40" fmla="*/ 34 w 4375"/>
                    <a:gd name="T41" fmla="*/ 3 h 578"/>
                    <a:gd name="T42" fmla="*/ 33 w 4375"/>
                    <a:gd name="T43" fmla="*/ 5 h 578"/>
                    <a:gd name="T44" fmla="*/ 32 w 4375"/>
                    <a:gd name="T45" fmla="*/ 5 h 578"/>
                    <a:gd name="T46" fmla="*/ 30 w 4375"/>
                    <a:gd name="T47" fmla="*/ 5 h 578"/>
                    <a:gd name="T48" fmla="*/ 29 w 4375"/>
                    <a:gd name="T49" fmla="*/ 3 h 578"/>
                    <a:gd name="T50" fmla="*/ 28 w 4375"/>
                    <a:gd name="T51" fmla="*/ 3 h 578"/>
                    <a:gd name="T52" fmla="*/ 26 w 4375"/>
                    <a:gd name="T53" fmla="*/ 2 h 578"/>
                    <a:gd name="T54" fmla="*/ 24 w 4375"/>
                    <a:gd name="T55" fmla="*/ 1 h 578"/>
                    <a:gd name="T56" fmla="*/ 22 w 4375"/>
                    <a:gd name="T57" fmla="*/ 1 h 578"/>
                    <a:gd name="T58" fmla="*/ 18 w 4375"/>
                    <a:gd name="T59" fmla="*/ 1 h 578"/>
                    <a:gd name="T60" fmla="*/ 14 w 4375"/>
                    <a:gd name="T61" fmla="*/ 1 h 578"/>
                    <a:gd name="T62" fmla="*/ 11 w 4375"/>
                    <a:gd name="T63" fmla="*/ 3 h 578"/>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375"/>
                    <a:gd name="T97" fmla="*/ 0 h 578"/>
                    <a:gd name="T98" fmla="*/ 4375 w 4375"/>
                    <a:gd name="T99" fmla="*/ 578 h 578"/>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375" h="578">
                      <a:moveTo>
                        <a:pt x="0" y="386"/>
                      </a:moveTo>
                      <a:lnTo>
                        <a:pt x="168" y="363"/>
                      </a:lnTo>
                      <a:lnTo>
                        <a:pt x="297" y="333"/>
                      </a:lnTo>
                      <a:lnTo>
                        <a:pt x="384" y="308"/>
                      </a:lnTo>
                      <a:lnTo>
                        <a:pt x="456" y="288"/>
                      </a:lnTo>
                      <a:lnTo>
                        <a:pt x="549" y="265"/>
                      </a:lnTo>
                      <a:lnTo>
                        <a:pt x="629" y="242"/>
                      </a:lnTo>
                      <a:lnTo>
                        <a:pt x="719" y="219"/>
                      </a:lnTo>
                      <a:lnTo>
                        <a:pt x="800" y="202"/>
                      </a:lnTo>
                      <a:lnTo>
                        <a:pt x="892" y="188"/>
                      </a:lnTo>
                      <a:lnTo>
                        <a:pt x="966" y="175"/>
                      </a:lnTo>
                      <a:lnTo>
                        <a:pt x="1030" y="164"/>
                      </a:lnTo>
                      <a:lnTo>
                        <a:pt x="1125" y="149"/>
                      </a:lnTo>
                      <a:lnTo>
                        <a:pt x="1206" y="137"/>
                      </a:lnTo>
                      <a:lnTo>
                        <a:pt x="1282" y="124"/>
                      </a:lnTo>
                      <a:lnTo>
                        <a:pt x="1361" y="103"/>
                      </a:lnTo>
                      <a:lnTo>
                        <a:pt x="1427" y="70"/>
                      </a:lnTo>
                      <a:lnTo>
                        <a:pt x="1473" y="33"/>
                      </a:lnTo>
                      <a:lnTo>
                        <a:pt x="1568" y="28"/>
                      </a:lnTo>
                      <a:lnTo>
                        <a:pt x="1705" y="25"/>
                      </a:lnTo>
                      <a:lnTo>
                        <a:pt x="1861" y="13"/>
                      </a:lnTo>
                      <a:lnTo>
                        <a:pt x="1982" y="7"/>
                      </a:lnTo>
                      <a:lnTo>
                        <a:pt x="2161" y="3"/>
                      </a:lnTo>
                      <a:lnTo>
                        <a:pt x="2334" y="2"/>
                      </a:lnTo>
                      <a:lnTo>
                        <a:pt x="2499" y="0"/>
                      </a:lnTo>
                      <a:lnTo>
                        <a:pt x="2625" y="0"/>
                      </a:lnTo>
                      <a:lnTo>
                        <a:pt x="2762" y="11"/>
                      </a:lnTo>
                      <a:lnTo>
                        <a:pt x="2902" y="33"/>
                      </a:lnTo>
                      <a:lnTo>
                        <a:pt x="3006" y="59"/>
                      </a:lnTo>
                      <a:lnTo>
                        <a:pt x="3099" y="84"/>
                      </a:lnTo>
                      <a:lnTo>
                        <a:pt x="3200" y="115"/>
                      </a:lnTo>
                      <a:lnTo>
                        <a:pt x="3311" y="149"/>
                      </a:lnTo>
                      <a:lnTo>
                        <a:pt x="3423" y="188"/>
                      </a:lnTo>
                      <a:lnTo>
                        <a:pt x="3542" y="228"/>
                      </a:lnTo>
                      <a:lnTo>
                        <a:pt x="3659" y="268"/>
                      </a:lnTo>
                      <a:lnTo>
                        <a:pt x="3782" y="307"/>
                      </a:lnTo>
                      <a:lnTo>
                        <a:pt x="3874" y="338"/>
                      </a:lnTo>
                      <a:lnTo>
                        <a:pt x="3959" y="361"/>
                      </a:lnTo>
                      <a:lnTo>
                        <a:pt x="4053" y="395"/>
                      </a:lnTo>
                      <a:lnTo>
                        <a:pt x="4149" y="425"/>
                      </a:lnTo>
                      <a:lnTo>
                        <a:pt x="4267" y="463"/>
                      </a:lnTo>
                      <a:lnTo>
                        <a:pt x="4375" y="503"/>
                      </a:lnTo>
                      <a:lnTo>
                        <a:pt x="4331" y="531"/>
                      </a:lnTo>
                      <a:lnTo>
                        <a:pt x="4267" y="548"/>
                      </a:lnTo>
                      <a:lnTo>
                        <a:pt x="4197" y="567"/>
                      </a:lnTo>
                      <a:lnTo>
                        <a:pt x="4110" y="576"/>
                      </a:lnTo>
                      <a:lnTo>
                        <a:pt x="3995" y="578"/>
                      </a:lnTo>
                      <a:lnTo>
                        <a:pt x="3880" y="575"/>
                      </a:lnTo>
                      <a:lnTo>
                        <a:pt x="3851" y="531"/>
                      </a:lnTo>
                      <a:lnTo>
                        <a:pt x="3823" y="503"/>
                      </a:lnTo>
                      <a:lnTo>
                        <a:pt x="3768" y="465"/>
                      </a:lnTo>
                      <a:lnTo>
                        <a:pt x="3650" y="401"/>
                      </a:lnTo>
                      <a:lnTo>
                        <a:pt x="3504" y="325"/>
                      </a:lnTo>
                      <a:lnTo>
                        <a:pt x="3373" y="260"/>
                      </a:lnTo>
                      <a:lnTo>
                        <a:pt x="3214" y="181"/>
                      </a:lnTo>
                      <a:lnTo>
                        <a:pt x="3082" y="130"/>
                      </a:lnTo>
                      <a:lnTo>
                        <a:pt x="2956" y="95"/>
                      </a:lnTo>
                      <a:lnTo>
                        <a:pt x="2853" y="81"/>
                      </a:lnTo>
                      <a:lnTo>
                        <a:pt x="2664" y="62"/>
                      </a:lnTo>
                      <a:lnTo>
                        <a:pt x="2416" y="61"/>
                      </a:lnTo>
                      <a:lnTo>
                        <a:pt x="2127" y="68"/>
                      </a:lnTo>
                      <a:lnTo>
                        <a:pt x="1906" y="76"/>
                      </a:lnTo>
                      <a:lnTo>
                        <a:pt x="1553" y="95"/>
                      </a:lnTo>
                      <a:lnTo>
                        <a:pt x="1533" y="438"/>
                      </a:lnTo>
                      <a:lnTo>
                        <a:pt x="0" y="386"/>
                      </a:lnTo>
                      <a:close/>
                    </a:path>
                  </a:pathLst>
                </a:custGeom>
                <a:solidFill>
                  <a:srgbClr val="FF0000"/>
                </a:solidFill>
                <a:ln w="9525">
                  <a:solidFill>
                    <a:srgbClr val="000000"/>
                  </a:solidFill>
                  <a:round/>
                  <a:headEnd/>
                  <a:tailEnd/>
                </a:ln>
              </p:spPr>
              <p:txBody>
                <a:bodyPr/>
                <a:lstStyle/>
                <a:p>
                  <a:endParaRPr lang="en-GB" dirty="0"/>
                </a:p>
              </p:txBody>
            </p:sp>
          </p:grpSp>
          <p:sp>
            <p:nvSpPr>
              <p:cNvPr id="37917" name="Freeform 14"/>
              <p:cNvSpPr>
                <a:spLocks/>
              </p:cNvSpPr>
              <p:nvPr/>
            </p:nvSpPr>
            <p:spPr bwMode="auto">
              <a:xfrm>
                <a:off x="1550" y="2652"/>
                <a:ext cx="2958" cy="456"/>
              </a:xfrm>
              <a:custGeom>
                <a:avLst/>
                <a:gdLst>
                  <a:gd name="T0" fmla="*/ 39 w 5916"/>
                  <a:gd name="T1" fmla="*/ 4 h 912"/>
                  <a:gd name="T2" fmla="*/ 40 w 5916"/>
                  <a:gd name="T3" fmla="*/ 5 h 912"/>
                  <a:gd name="T4" fmla="*/ 40 w 5916"/>
                  <a:gd name="T5" fmla="*/ 6 h 912"/>
                  <a:gd name="T6" fmla="*/ 46 w 5916"/>
                  <a:gd name="T7" fmla="*/ 6 h 912"/>
                  <a:gd name="T8" fmla="*/ 46 w 5916"/>
                  <a:gd name="T9" fmla="*/ 6 h 912"/>
                  <a:gd name="T10" fmla="*/ 46 w 5916"/>
                  <a:gd name="T11" fmla="*/ 7 h 912"/>
                  <a:gd name="T12" fmla="*/ 46 w 5916"/>
                  <a:gd name="T13" fmla="*/ 7 h 912"/>
                  <a:gd name="T14" fmla="*/ 46 w 5916"/>
                  <a:gd name="T15" fmla="*/ 7 h 912"/>
                  <a:gd name="T16" fmla="*/ 42 w 5916"/>
                  <a:gd name="T17" fmla="*/ 7 h 912"/>
                  <a:gd name="T18" fmla="*/ 42 w 5916"/>
                  <a:gd name="T19" fmla="*/ 7 h 912"/>
                  <a:gd name="T20" fmla="*/ 40 w 5916"/>
                  <a:gd name="T21" fmla="*/ 7 h 912"/>
                  <a:gd name="T22" fmla="*/ 40 w 5916"/>
                  <a:gd name="T23" fmla="*/ 7 h 912"/>
                  <a:gd name="T24" fmla="*/ 3 w 5916"/>
                  <a:gd name="T25" fmla="*/ 7 h 912"/>
                  <a:gd name="T26" fmla="*/ 1 w 5916"/>
                  <a:gd name="T27" fmla="*/ 6 h 912"/>
                  <a:gd name="T28" fmla="*/ 1 w 5916"/>
                  <a:gd name="T29" fmla="*/ 7 h 912"/>
                  <a:gd name="T30" fmla="*/ 0 w 5916"/>
                  <a:gd name="T31" fmla="*/ 3 h 912"/>
                  <a:gd name="T32" fmla="*/ 3 w 5916"/>
                  <a:gd name="T33" fmla="*/ 0 h 912"/>
                  <a:gd name="T34" fmla="*/ 7 w 5916"/>
                  <a:gd name="T35" fmla="*/ 1 h 912"/>
                  <a:gd name="T36" fmla="*/ 29 w 5916"/>
                  <a:gd name="T37" fmla="*/ 6 h 912"/>
                  <a:gd name="T38" fmla="*/ 30 w 5916"/>
                  <a:gd name="T39" fmla="*/ 6 h 912"/>
                  <a:gd name="T40" fmla="*/ 31 w 5916"/>
                  <a:gd name="T41" fmla="*/ 4 h 912"/>
                  <a:gd name="T42" fmla="*/ 31 w 5916"/>
                  <a:gd name="T43" fmla="*/ 2 h 912"/>
                  <a:gd name="T44" fmla="*/ 35 w 5916"/>
                  <a:gd name="T45" fmla="*/ 1 h 912"/>
                  <a:gd name="T46" fmla="*/ 37 w 5916"/>
                  <a:gd name="T47" fmla="*/ 1 h 912"/>
                  <a:gd name="T48" fmla="*/ 39 w 5916"/>
                  <a:gd name="T49" fmla="*/ 2 h 912"/>
                  <a:gd name="T50" fmla="*/ 39 w 5916"/>
                  <a:gd name="T51" fmla="*/ 4 h 91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916"/>
                  <a:gd name="T79" fmla="*/ 0 h 912"/>
                  <a:gd name="T80" fmla="*/ 5916 w 5916"/>
                  <a:gd name="T81" fmla="*/ 912 h 912"/>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916" h="912">
                    <a:moveTo>
                      <a:pt x="4992" y="432"/>
                    </a:moveTo>
                    <a:lnTo>
                      <a:pt x="5037" y="570"/>
                    </a:lnTo>
                    <a:lnTo>
                      <a:pt x="5037" y="675"/>
                    </a:lnTo>
                    <a:lnTo>
                      <a:pt x="5916" y="675"/>
                    </a:lnTo>
                    <a:lnTo>
                      <a:pt x="5856" y="746"/>
                    </a:lnTo>
                    <a:lnTo>
                      <a:pt x="5896" y="826"/>
                    </a:lnTo>
                    <a:lnTo>
                      <a:pt x="5896" y="864"/>
                    </a:lnTo>
                    <a:lnTo>
                      <a:pt x="5870" y="890"/>
                    </a:lnTo>
                    <a:lnTo>
                      <a:pt x="5364" y="890"/>
                    </a:lnTo>
                    <a:lnTo>
                      <a:pt x="5324" y="912"/>
                    </a:lnTo>
                    <a:lnTo>
                      <a:pt x="5065" y="912"/>
                    </a:lnTo>
                    <a:lnTo>
                      <a:pt x="5031" y="887"/>
                    </a:lnTo>
                    <a:lnTo>
                      <a:pt x="350" y="887"/>
                    </a:lnTo>
                    <a:lnTo>
                      <a:pt x="165" y="720"/>
                    </a:lnTo>
                    <a:lnTo>
                      <a:pt x="19" y="775"/>
                    </a:lnTo>
                    <a:lnTo>
                      <a:pt x="0" y="333"/>
                    </a:lnTo>
                    <a:lnTo>
                      <a:pt x="356" y="0"/>
                    </a:lnTo>
                    <a:lnTo>
                      <a:pt x="913" y="12"/>
                    </a:lnTo>
                    <a:lnTo>
                      <a:pt x="3815" y="746"/>
                    </a:lnTo>
                    <a:lnTo>
                      <a:pt x="3897" y="658"/>
                    </a:lnTo>
                    <a:lnTo>
                      <a:pt x="3969" y="430"/>
                    </a:lnTo>
                    <a:lnTo>
                      <a:pt x="4071" y="243"/>
                    </a:lnTo>
                    <a:lnTo>
                      <a:pt x="4376" y="93"/>
                    </a:lnTo>
                    <a:lnTo>
                      <a:pt x="4659" y="101"/>
                    </a:lnTo>
                    <a:lnTo>
                      <a:pt x="4871" y="210"/>
                    </a:lnTo>
                    <a:lnTo>
                      <a:pt x="4992" y="432"/>
                    </a:lnTo>
                    <a:close/>
                  </a:path>
                </a:pathLst>
              </a:custGeom>
              <a:solidFill>
                <a:srgbClr val="000000"/>
              </a:solidFill>
              <a:ln w="9525">
                <a:solidFill>
                  <a:srgbClr val="000000"/>
                </a:solidFill>
                <a:round/>
                <a:headEnd/>
                <a:tailEnd/>
              </a:ln>
            </p:spPr>
            <p:txBody>
              <a:bodyPr/>
              <a:lstStyle/>
              <a:p>
                <a:endParaRPr lang="en-GB" dirty="0"/>
              </a:p>
            </p:txBody>
          </p:sp>
          <p:grpSp>
            <p:nvGrpSpPr>
              <p:cNvPr id="37918" name="Group 15"/>
              <p:cNvGrpSpPr>
                <a:grpSpLocks/>
              </p:cNvGrpSpPr>
              <p:nvPr/>
            </p:nvGrpSpPr>
            <p:grpSpPr bwMode="auto">
              <a:xfrm>
                <a:off x="1321" y="2463"/>
                <a:ext cx="3189" cy="579"/>
                <a:chOff x="1321" y="2463"/>
                <a:chExt cx="3189" cy="579"/>
              </a:xfrm>
            </p:grpSpPr>
            <p:grpSp>
              <p:nvGrpSpPr>
                <p:cNvPr id="37919" name="Group 16"/>
                <p:cNvGrpSpPr>
                  <a:grpSpLocks/>
                </p:cNvGrpSpPr>
                <p:nvPr/>
              </p:nvGrpSpPr>
              <p:grpSpPr bwMode="auto">
                <a:xfrm>
                  <a:off x="1321" y="2650"/>
                  <a:ext cx="193" cy="333"/>
                  <a:chOff x="1321" y="2650"/>
                  <a:chExt cx="193" cy="333"/>
                </a:xfrm>
              </p:grpSpPr>
              <p:sp>
                <p:nvSpPr>
                  <p:cNvPr id="37931" name="Rectangle 17"/>
                  <p:cNvSpPr>
                    <a:spLocks noChangeArrowheads="1"/>
                  </p:cNvSpPr>
                  <p:nvPr/>
                </p:nvSpPr>
                <p:spPr bwMode="auto">
                  <a:xfrm>
                    <a:off x="1337" y="2720"/>
                    <a:ext cx="74" cy="12"/>
                  </a:xfrm>
                  <a:prstGeom prst="rect">
                    <a:avLst/>
                  </a:prstGeom>
                  <a:solidFill>
                    <a:srgbClr val="808080"/>
                  </a:solidFill>
                  <a:ln w="9525">
                    <a:solidFill>
                      <a:srgbClr val="C0C0C0"/>
                    </a:solidFill>
                    <a:miter lim="800000"/>
                    <a:headEnd/>
                    <a:tailEnd/>
                  </a:ln>
                </p:spPr>
                <p:txBody>
                  <a:bodyPr/>
                  <a:lstStyle/>
                  <a:p>
                    <a:endParaRPr lang="en-US" dirty="0"/>
                  </a:p>
                </p:txBody>
              </p:sp>
              <p:sp>
                <p:nvSpPr>
                  <p:cNvPr id="37932" name="Rectangle 18"/>
                  <p:cNvSpPr>
                    <a:spLocks noChangeArrowheads="1"/>
                  </p:cNvSpPr>
                  <p:nvPr/>
                </p:nvSpPr>
                <p:spPr bwMode="auto">
                  <a:xfrm>
                    <a:off x="1337" y="2650"/>
                    <a:ext cx="74" cy="30"/>
                  </a:xfrm>
                  <a:prstGeom prst="rect">
                    <a:avLst/>
                  </a:prstGeom>
                  <a:solidFill>
                    <a:srgbClr val="808080"/>
                  </a:solidFill>
                  <a:ln w="9525">
                    <a:solidFill>
                      <a:srgbClr val="C0C0C0"/>
                    </a:solidFill>
                    <a:miter lim="800000"/>
                    <a:headEnd/>
                    <a:tailEnd/>
                  </a:ln>
                </p:spPr>
                <p:txBody>
                  <a:bodyPr/>
                  <a:lstStyle/>
                  <a:p>
                    <a:endParaRPr lang="en-US" dirty="0"/>
                  </a:p>
                </p:txBody>
              </p:sp>
              <p:sp>
                <p:nvSpPr>
                  <p:cNvPr id="37933" name="Rectangle 19"/>
                  <p:cNvSpPr>
                    <a:spLocks noChangeArrowheads="1"/>
                  </p:cNvSpPr>
                  <p:nvPr/>
                </p:nvSpPr>
                <p:spPr bwMode="auto">
                  <a:xfrm>
                    <a:off x="1337" y="2693"/>
                    <a:ext cx="74" cy="13"/>
                  </a:xfrm>
                  <a:prstGeom prst="rect">
                    <a:avLst/>
                  </a:prstGeom>
                  <a:solidFill>
                    <a:srgbClr val="808080"/>
                  </a:solidFill>
                  <a:ln w="9525">
                    <a:solidFill>
                      <a:srgbClr val="C0C0C0"/>
                    </a:solidFill>
                    <a:miter lim="800000"/>
                    <a:headEnd/>
                    <a:tailEnd/>
                  </a:ln>
                </p:spPr>
                <p:txBody>
                  <a:bodyPr/>
                  <a:lstStyle/>
                  <a:p>
                    <a:endParaRPr lang="en-US" dirty="0"/>
                  </a:p>
                </p:txBody>
              </p:sp>
              <p:sp>
                <p:nvSpPr>
                  <p:cNvPr id="37934" name="Arc 20"/>
                  <p:cNvSpPr>
                    <a:spLocks/>
                  </p:cNvSpPr>
                  <p:nvPr/>
                </p:nvSpPr>
                <p:spPr bwMode="auto">
                  <a:xfrm>
                    <a:off x="1337" y="2749"/>
                    <a:ext cx="72" cy="75"/>
                  </a:xfrm>
                  <a:custGeom>
                    <a:avLst/>
                    <a:gdLst>
                      <a:gd name="T0" fmla="*/ 0 w 21600"/>
                      <a:gd name="T1" fmla="*/ 0 h 21868"/>
                      <a:gd name="T2" fmla="*/ 0 w 21600"/>
                      <a:gd name="T3" fmla="*/ 0 h 21868"/>
                      <a:gd name="T4" fmla="*/ 0 w 21600"/>
                      <a:gd name="T5" fmla="*/ 0 h 21868"/>
                      <a:gd name="T6" fmla="*/ 0 60000 65536"/>
                      <a:gd name="T7" fmla="*/ 0 60000 65536"/>
                      <a:gd name="T8" fmla="*/ 0 60000 65536"/>
                      <a:gd name="T9" fmla="*/ 0 w 21600"/>
                      <a:gd name="T10" fmla="*/ 0 h 21868"/>
                      <a:gd name="T11" fmla="*/ 21600 w 21600"/>
                      <a:gd name="T12" fmla="*/ 21868 h 21868"/>
                    </a:gdLst>
                    <a:ahLst/>
                    <a:cxnLst>
                      <a:cxn ang="T6">
                        <a:pos x="T0" y="T1"/>
                      </a:cxn>
                      <a:cxn ang="T7">
                        <a:pos x="T2" y="T3"/>
                      </a:cxn>
                      <a:cxn ang="T8">
                        <a:pos x="T4" y="T5"/>
                      </a:cxn>
                    </a:cxnLst>
                    <a:rect l="T9" t="T10" r="T11" b="T12"/>
                    <a:pathLst>
                      <a:path w="21600" h="21868" fill="none" extrusionOk="0">
                        <a:moveTo>
                          <a:pt x="21015" y="21868"/>
                        </a:moveTo>
                        <a:cubicBezTo>
                          <a:pt x="9318" y="21551"/>
                          <a:pt x="0" y="11977"/>
                          <a:pt x="0" y="276"/>
                        </a:cubicBezTo>
                        <a:cubicBezTo>
                          <a:pt x="-1" y="183"/>
                          <a:pt x="0" y="91"/>
                          <a:pt x="1" y="-1"/>
                        </a:cubicBezTo>
                      </a:path>
                      <a:path w="21600" h="21868" stroke="0" extrusionOk="0">
                        <a:moveTo>
                          <a:pt x="21015" y="21868"/>
                        </a:moveTo>
                        <a:cubicBezTo>
                          <a:pt x="9318" y="21551"/>
                          <a:pt x="0" y="11977"/>
                          <a:pt x="0" y="276"/>
                        </a:cubicBezTo>
                        <a:cubicBezTo>
                          <a:pt x="-1" y="183"/>
                          <a:pt x="0" y="91"/>
                          <a:pt x="1" y="-1"/>
                        </a:cubicBezTo>
                        <a:lnTo>
                          <a:pt x="21600" y="276"/>
                        </a:lnTo>
                        <a:close/>
                      </a:path>
                    </a:pathLst>
                  </a:custGeom>
                  <a:solidFill>
                    <a:srgbClr val="808080"/>
                  </a:solidFill>
                  <a:ln w="9525">
                    <a:solidFill>
                      <a:srgbClr val="C0C0C0"/>
                    </a:solidFill>
                    <a:round/>
                    <a:headEnd/>
                    <a:tailEnd/>
                  </a:ln>
                </p:spPr>
                <p:txBody>
                  <a:bodyPr/>
                  <a:lstStyle/>
                  <a:p>
                    <a:endParaRPr lang="en-GB" dirty="0"/>
                  </a:p>
                </p:txBody>
              </p:sp>
              <p:grpSp>
                <p:nvGrpSpPr>
                  <p:cNvPr id="37935" name="Group 21"/>
                  <p:cNvGrpSpPr>
                    <a:grpSpLocks/>
                  </p:cNvGrpSpPr>
                  <p:nvPr/>
                </p:nvGrpSpPr>
                <p:grpSpPr bwMode="auto">
                  <a:xfrm>
                    <a:off x="1321" y="2945"/>
                    <a:ext cx="193" cy="12"/>
                    <a:chOff x="1321" y="2945"/>
                    <a:chExt cx="193" cy="12"/>
                  </a:xfrm>
                </p:grpSpPr>
                <p:sp>
                  <p:nvSpPr>
                    <p:cNvPr id="37942" name="Rectangle 22"/>
                    <p:cNvSpPr>
                      <a:spLocks noChangeArrowheads="1"/>
                    </p:cNvSpPr>
                    <p:nvPr/>
                  </p:nvSpPr>
                  <p:spPr bwMode="auto">
                    <a:xfrm>
                      <a:off x="1329" y="2945"/>
                      <a:ext cx="185" cy="12"/>
                    </a:xfrm>
                    <a:prstGeom prst="rect">
                      <a:avLst/>
                    </a:prstGeom>
                    <a:solidFill>
                      <a:srgbClr val="808080"/>
                    </a:solidFill>
                    <a:ln w="9525">
                      <a:solidFill>
                        <a:srgbClr val="C0C0C0"/>
                      </a:solidFill>
                      <a:miter lim="800000"/>
                      <a:headEnd/>
                      <a:tailEnd/>
                    </a:ln>
                  </p:spPr>
                  <p:txBody>
                    <a:bodyPr/>
                    <a:lstStyle/>
                    <a:p>
                      <a:endParaRPr lang="en-US" dirty="0"/>
                    </a:p>
                  </p:txBody>
                </p:sp>
                <p:sp>
                  <p:nvSpPr>
                    <p:cNvPr id="37943" name="Oval 23"/>
                    <p:cNvSpPr>
                      <a:spLocks noChangeArrowheads="1"/>
                    </p:cNvSpPr>
                    <p:nvPr/>
                  </p:nvSpPr>
                  <p:spPr bwMode="auto">
                    <a:xfrm>
                      <a:off x="1321" y="2945"/>
                      <a:ext cx="22" cy="12"/>
                    </a:xfrm>
                    <a:prstGeom prst="ellipse">
                      <a:avLst/>
                    </a:prstGeom>
                    <a:solidFill>
                      <a:srgbClr val="808080"/>
                    </a:solidFill>
                    <a:ln w="9525">
                      <a:solidFill>
                        <a:srgbClr val="C0C0C0"/>
                      </a:solidFill>
                      <a:round/>
                      <a:headEnd/>
                      <a:tailEnd/>
                    </a:ln>
                  </p:spPr>
                  <p:txBody>
                    <a:bodyPr/>
                    <a:lstStyle/>
                    <a:p>
                      <a:endParaRPr lang="en-US" dirty="0"/>
                    </a:p>
                  </p:txBody>
                </p:sp>
              </p:grpSp>
              <p:grpSp>
                <p:nvGrpSpPr>
                  <p:cNvPr id="37936" name="Group 24"/>
                  <p:cNvGrpSpPr>
                    <a:grpSpLocks/>
                  </p:cNvGrpSpPr>
                  <p:nvPr/>
                </p:nvGrpSpPr>
                <p:grpSpPr bwMode="auto">
                  <a:xfrm>
                    <a:off x="1321" y="2970"/>
                    <a:ext cx="193" cy="13"/>
                    <a:chOff x="1321" y="2970"/>
                    <a:chExt cx="193" cy="13"/>
                  </a:xfrm>
                </p:grpSpPr>
                <p:sp>
                  <p:nvSpPr>
                    <p:cNvPr id="37940" name="Rectangle 25"/>
                    <p:cNvSpPr>
                      <a:spLocks noChangeArrowheads="1"/>
                    </p:cNvSpPr>
                    <p:nvPr/>
                  </p:nvSpPr>
                  <p:spPr bwMode="auto">
                    <a:xfrm>
                      <a:off x="1329" y="2970"/>
                      <a:ext cx="185" cy="13"/>
                    </a:xfrm>
                    <a:prstGeom prst="rect">
                      <a:avLst/>
                    </a:prstGeom>
                    <a:solidFill>
                      <a:srgbClr val="808080"/>
                    </a:solidFill>
                    <a:ln w="9525">
                      <a:solidFill>
                        <a:srgbClr val="C0C0C0"/>
                      </a:solidFill>
                      <a:miter lim="800000"/>
                      <a:headEnd/>
                      <a:tailEnd/>
                    </a:ln>
                  </p:spPr>
                  <p:txBody>
                    <a:bodyPr/>
                    <a:lstStyle/>
                    <a:p>
                      <a:endParaRPr lang="en-US" dirty="0"/>
                    </a:p>
                  </p:txBody>
                </p:sp>
                <p:sp>
                  <p:nvSpPr>
                    <p:cNvPr id="37941" name="Oval 26"/>
                    <p:cNvSpPr>
                      <a:spLocks noChangeArrowheads="1"/>
                    </p:cNvSpPr>
                    <p:nvPr/>
                  </p:nvSpPr>
                  <p:spPr bwMode="auto">
                    <a:xfrm>
                      <a:off x="1321" y="2970"/>
                      <a:ext cx="22" cy="13"/>
                    </a:xfrm>
                    <a:prstGeom prst="ellipse">
                      <a:avLst/>
                    </a:prstGeom>
                    <a:solidFill>
                      <a:srgbClr val="808080"/>
                    </a:solidFill>
                    <a:ln w="9525">
                      <a:solidFill>
                        <a:srgbClr val="C0C0C0"/>
                      </a:solidFill>
                      <a:round/>
                      <a:headEnd/>
                      <a:tailEnd/>
                    </a:ln>
                  </p:spPr>
                  <p:txBody>
                    <a:bodyPr/>
                    <a:lstStyle/>
                    <a:p>
                      <a:endParaRPr lang="en-US" dirty="0"/>
                    </a:p>
                  </p:txBody>
                </p:sp>
              </p:grpSp>
              <p:grpSp>
                <p:nvGrpSpPr>
                  <p:cNvPr id="37937" name="Group 27"/>
                  <p:cNvGrpSpPr>
                    <a:grpSpLocks/>
                  </p:cNvGrpSpPr>
                  <p:nvPr/>
                </p:nvGrpSpPr>
                <p:grpSpPr bwMode="auto">
                  <a:xfrm>
                    <a:off x="1321" y="2918"/>
                    <a:ext cx="193" cy="12"/>
                    <a:chOff x="1321" y="2918"/>
                    <a:chExt cx="193" cy="12"/>
                  </a:xfrm>
                </p:grpSpPr>
                <p:sp>
                  <p:nvSpPr>
                    <p:cNvPr id="37938" name="Rectangle 28"/>
                    <p:cNvSpPr>
                      <a:spLocks noChangeArrowheads="1"/>
                    </p:cNvSpPr>
                    <p:nvPr/>
                  </p:nvSpPr>
                  <p:spPr bwMode="auto">
                    <a:xfrm>
                      <a:off x="1329" y="2918"/>
                      <a:ext cx="185" cy="12"/>
                    </a:xfrm>
                    <a:prstGeom prst="rect">
                      <a:avLst/>
                    </a:prstGeom>
                    <a:solidFill>
                      <a:srgbClr val="808080"/>
                    </a:solidFill>
                    <a:ln w="9525">
                      <a:solidFill>
                        <a:srgbClr val="C0C0C0"/>
                      </a:solidFill>
                      <a:miter lim="800000"/>
                      <a:headEnd/>
                      <a:tailEnd/>
                    </a:ln>
                  </p:spPr>
                  <p:txBody>
                    <a:bodyPr/>
                    <a:lstStyle/>
                    <a:p>
                      <a:endParaRPr lang="en-US" dirty="0"/>
                    </a:p>
                  </p:txBody>
                </p:sp>
                <p:sp>
                  <p:nvSpPr>
                    <p:cNvPr id="37939" name="Oval 29"/>
                    <p:cNvSpPr>
                      <a:spLocks noChangeArrowheads="1"/>
                    </p:cNvSpPr>
                    <p:nvPr/>
                  </p:nvSpPr>
                  <p:spPr bwMode="auto">
                    <a:xfrm>
                      <a:off x="1321" y="2918"/>
                      <a:ext cx="22" cy="12"/>
                    </a:xfrm>
                    <a:prstGeom prst="ellipse">
                      <a:avLst/>
                    </a:prstGeom>
                    <a:solidFill>
                      <a:srgbClr val="808080"/>
                    </a:solidFill>
                    <a:ln w="9525">
                      <a:solidFill>
                        <a:srgbClr val="C0C0C0"/>
                      </a:solidFill>
                      <a:round/>
                      <a:headEnd/>
                      <a:tailEnd/>
                    </a:ln>
                  </p:spPr>
                  <p:txBody>
                    <a:bodyPr/>
                    <a:lstStyle/>
                    <a:p>
                      <a:endParaRPr lang="en-US" dirty="0"/>
                    </a:p>
                  </p:txBody>
                </p:sp>
              </p:grpSp>
            </p:grpSp>
            <p:sp>
              <p:nvSpPr>
                <p:cNvPr id="37920" name="Freeform 30"/>
                <p:cNvSpPr>
                  <a:spLocks/>
                </p:cNvSpPr>
                <p:nvPr/>
              </p:nvSpPr>
              <p:spPr bwMode="auto">
                <a:xfrm>
                  <a:off x="1337" y="2561"/>
                  <a:ext cx="3173" cy="481"/>
                </a:xfrm>
                <a:custGeom>
                  <a:avLst/>
                  <a:gdLst>
                    <a:gd name="T0" fmla="*/ 3 w 6346"/>
                    <a:gd name="T1" fmla="*/ 0 h 962"/>
                    <a:gd name="T2" fmla="*/ 1 w 6346"/>
                    <a:gd name="T3" fmla="*/ 0 h 962"/>
                    <a:gd name="T4" fmla="*/ 0 w 6346"/>
                    <a:gd name="T5" fmla="*/ 2 h 962"/>
                    <a:gd name="T6" fmla="*/ 1 w 6346"/>
                    <a:gd name="T7" fmla="*/ 2 h 962"/>
                    <a:gd name="T8" fmla="*/ 1 w 6346"/>
                    <a:gd name="T9" fmla="*/ 6 h 962"/>
                    <a:gd name="T10" fmla="*/ 3 w 6346"/>
                    <a:gd name="T11" fmla="*/ 8 h 962"/>
                    <a:gd name="T12" fmla="*/ 3 w 6346"/>
                    <a:gd name="T13" fmla="*/ 8 h 962"/>
                    <a:gd name="T14" fmla="*/ 3 w 6346"/>
                    <a:gd name="T15" fmla="*/ 8 h 962"/>
                    <a:gd name="T16" fmla="*/ 3 w 6346"/>
                    <a:gd name="T17" fmla="*/ 7 h 962"/>
                    <a:gd name="T18" fmla="*/ 3 w 6346"/>
                    <a:gd name="T19" fmla="*/ 6 h 962"/>
                    <a:gd name="T20" fmla="*/ 3 w 6346"/>
                    <a:gd name="T21" fmla="*/ 5 h 962"/>
                    <a:gd name="T22" fmla="*/ 5 w 6346"/>
                    <a:gd name="T23" fmla="*/ 4 h 962"/>
                    <a:gd name="T24" fmla="*/ 5 w 6346"/>
                    <a:gd name="T25" fmla="*/ 4 h 962"/>
                    <a:gd name="T26" fmla="*/ 6 w 6346"/>
                    <a:gd name="T27" fmla="*/ 3 h 962"/>
                    <a:gd name="T28" fmla="*/ 6 w 6346"/>
                    <a:gd name="T29" fmla="*/ 3 h 962"/>
                    <a:gd name="T30" fmla="*/ 7 w 6346"/>
                    <a:gd name="T31" fmla="*/ 2 h 962"/>
                    <a:gd name="T32" fmla="*/ 9 w 6346"/>
                    <a:gd name="T33" fmla="*/ 2 h 962"/>
                    <a:gd name="T34" fmla="*/ 10 w 6346"/>
                    <a:gd name="T35" fmla="*/ 2 h 962"/>
                    <a:gd name="T36" fmla="*/ 11 w 6346"/>
                    <a:gd name="T37" fmla="*/ 3 h 962"/>
                    <a:gd name="T38" fmla="*/ 11 w 6346"/>
                    <a:gd name="T39" fmla="*/ 3 h 962"/>
                    <a:gd name="T40" fmla="*/ 12 w 6346"/>
                    <a:gd name="T41" fmla="*/ 4 h 962"/>
                    <a:gd name="T42" fmla="*/ 12 w 6346"/>
                    <a:gd name="T43" fmla="*/ 5 h 962"/>
                    <a:gd name="T44" fmla="*/ 12 w 6346"/>
                    <a:gd name="T45" fmla="*/ 5 h 962"/>
                    <a:gd name="T46" fmla="*/ 12 w 6346"/>
                    <a:gd name="T47" fmla="*/ 6 h 962"/>
                    <a:gd name="T48" fmla="*/ 12 w 6346"/>
                    <a:gd name="T49" fmla="*/ 8 h 962"/>
                    <a:gd name="T50" fmla="*/ 35 w 6346"/>
                    <a:gd name="T51" fmla="*/ 8 h 962"/>
                    <a:gd name="T52" fmla="*/ 35 w 6346"/>
                    <a:gd name="T53" fmla="*/ 7 h 962"/>
                    <a:gd name="T54" fmla="*/ 35 w 6346"/>
                    <a:gd name="T55" fmla="*/ 6 h 962"/>
                    <a:gd name="T56" fmla="*/ 35 w 6346"/>
                    <a:gd name="T57" fmla="*/ 5 h 962"/>
                    <a:gd name="T58" fmla="*/ 36 w 6346"/>
                    <a:gd name="T59" fmla="*/ 4 h 962"/>
                    <a:gd name="T60" fmla="*/ 37 w 6346"/>
                    <a:gd name="T61" fmla="*/ 3 h 962"/>
                    <a:gd name="T62" fmla="*/ 37 w 6346"/>
                    <a:gd name="T63" fmla="*/ 3 h 962"/>
                    <a:gd name="T64" fmla="*/ 38 w 6346"/>
                    <a:gd name="T65" fmla="*/ 3 h 962"/>
                    <a:gd name="T66" fmla="*/ 40 w 6346"/>
                    <a:gd name="T67" fmla="*/ 3 h 962"/>
                    <a:gd name="T68" fmla="*/ 40 w 6346"/>
                    <a:gd name="T69" fmla="*/ 3 h 962"/>
                    <a:gd name="T70" fmla="*/ 41 w 6346"/>
                    <a:gd name="T71" fmla="*/ 3 h 962"/>
                    <a:gd name="T72" fmla="*/ 42 w 6346"/>
                    <a:gd name="T73" fmla="*/ 4 h 962"/>
                    <a:gd name="T74" fmla="*/ 42 w 6346"/>
                    <a:gd name="T75" fmla="*/ 5 h 962"/>
                    <a:gd name="T76" fmla="*/ 43 w 6346"/>
                    <a:gd name="T77" fmla="*/ 5 h 962"/>
                    <a:gd name="T78" fmla="*/ 43 w 6346"/>
                    <a:gd name="T79" fmla="*/ 6 h 962"/>
                    <a:gd name="T80" fmla="*/ 43 w 6346"/>
                    <a:gd name="T81" fmla="*/ 7 h 962"/>
                    <a:gd name="T82" fmla="*/ 50 w 6346"/>
                    <a:gd name="T83" fmla="*/ 7 h 962"/>
                    <a:gd name="T84" fmla="*/ 50 w 6346"/>
                    <a:gd name="T85" fmla="*/ 7 h 962"/>
                    <a:gd name="T86" fmla="*/ 50 w 6346"/>
                    <a:gd name="T87" fmla="*/ 7 h 962"/>
                    <a:gd name="T88" fmla="*/ 50 w 6346"/>
                    <a:gd name="T89" fmla="*/ 7 h 962"/>
                    <a:gd name="T90" fmla="*/ 50 w 6346"/>
                    <a:gd name="T91" fmla="*/ 7 h 962"/>
                    <a:gd name="T92" fmla="*/ 50 w 6346"/>
                    <a:gd name="T93" fmla="*/ 5 h 962"/>
                    <a:gd name="T94" fmla="*/ 50 w 6346"/>
                    <a:gd name="T95" fmla="*/ 5 h 962"/>
                    <a:gd name="T96" fmla="*/ 48 w 6346"/>
                    <a:gd name="T97" fmla="*/ 4 h 962"/>
                    <a:gd name="T98" fmla="*/ 46 w 6346"/>
                    <a:gd name="T99" fmla="*/ 3 h 962"/>
                    <a:gd name="T100" fmla="*/ 44 w 6346"/>
                    <a:gd name="T101" fmla="*/ 3 h 962"/>
                    <a:gd name="T102" fmla="*/ 42 w 6346"/>
                    <a:gd name="T103" fmla="*/ 2 h 962"/>
                    <a:gd name="T104" fmla="*/ 40 w 6346"/>
                    <a:gd name="T105" fmla="*/ 2 h 962"/>
                    <a:gd name="T106" fmla="*/ 38 w 6346"/>
                    <a:gd name="T107" fmla="*/ 1 h 962"/>
                    <a:gd name="T108" fmla="*/ 37 w 6346"/>
                    <a:gd name="T109" fmla="*/ 1 h 962"/>
                    <a:gd name="T110" fmla="*/ 36 w 6346"/>
                    <a:gd name="T111" fmla="*/ 1 h 962"/>
                    <a:gd name="T112" fmla="*/ 34 w 6346"/>
                    <a:gd name="T113" fmla="*/ 2 h 962"/>
                    <a:gd name="T114" fmla="*/ 31 w 6346"/>
                    <a:gd name="T115" fmla="*/ 2 h 962"/>
                    <a:gd name="T116" fmla="*/ 23 w 6346"/>
                    <a:gd name="T117" fmla="*/ 1 h 962"/>
                    <a:gd name="T118" fmla="*/ 19 w 6346"/>
                    <a:gd name="T119" fmla="*/ 1 h 962"/>
                    <a:gd name="T120" fmla="*/ 13 w 6346"/>
                    <a:gd name="T121" fmla="*/ 1 h 962"/>
                    <a:gd name="T122" fmla="*/ 12 w 6346"/>
                    <a:gd name="T123" fmla="*/ 1 h 962"/>
                    <a:gd name="T124" fmla="*/ 3 w 6346"/>
                    <a:gd name="T125" fmla="*/ 0 h 962"/>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6346"/>
                    <a:gd name="T190" fmla="*/ 0 h 962"/>
                    <a:gd name="T191" fmla="*/ 6346 w 6346"/>
                    <a:gd name="T192" fmla="*/ 962 h 962"/>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6346" h="962">
                      <a:moveTo>
                        <a:pt x="318" y="0"/>
                      </a:moveTo>
                      <a:lnTo>
                        <a:pt x="38" y="0"/>
                      </a:lnTo>
                      <a:lnTo>
                        <a:pt x="0" y="149"/>
                      </a:lnTo>
                      <a:lnTo>
                        <a:pt x="125" y="149"/>
                      </a:lnTo>
                      <a:lnTo>
                        <a:pt x="125" y="686"/>
                      </a:lnTo>
                      <a:lnTo>
                        <a:pt x="369" y="929"/>
                      </a:lnTo>
                      <a:lnTo>
                        <a:pt x="424" y="954"/>
                      </a:lnTo>
                      <a:lnTo>
                        <a:pt x="470" y="962"/>
                      </a:lnTo>
                      <a:lnTo>
                        <a:pt x="462" y="839"/>
                      </a:lnTo>
                      <a:lnTo>
                        <a:pt x="456" y="694"/>
                      </a:lnTo>
                      <a:lnTo>
                        <a:pt x="489" y="570"/>
                      </a:lnTo>
                      <a:lnTo>
                        <a:pt x="534" y="479"/>
                      </a:lnTo>
                      <a:lnTo>
                        <a:pt x="593" y="398"/>
                      </a:lnTo>
                      <a:lnTo>
                        <a:pt x="679" y="319"/>
                      </a:lnTo>
                      <a:lnTo>
                        <a:pt x="778" y="260"/>
                      </a:lnTo>
                      <a:lnTo>
                        <a:pt x="918" y="223"/>
                      </a:lnTo>
                      <a:lnTo>
                        <a:pt x="1102" y="209"/>
                      </a:lnTo>
                      <a:lnTo>
                        <a:pt x="1229" y="242"/>
                      </a:lnTo>
                      <a:lnTo>
                        <a:pt x="1323" y="293"/>
                      </a:lnTo>
                      <a:lnTo>
                        <a:pt x="1401" y="352"/>
                      </a:lnTo>
                      <a:lnTo>
                        <a:pt x="1494" y="443"/>
                      </a:lnTo>
                      <a:lnTo>
                        <a:pt x="1553" y="544"/>
                      </a:lnTo>
                      <a:lnTo>
                        <a:pt x="1592" y="633"/>
                      </a:lnTo>
                      <a:lnTo>
                        <a:pt x="1604" y="720"/>
                      </a:lnTo>
                      <a:lnTo>
                        <a:pt x="1604" y="909"/>
                      </a:lnTo>
                      <a:lnTo>
                        <a:pt x="4377" y="962"/>
                      </a:lnTo>
                      <a:lnTo>
                        <a:pt x="4377" y="779"/>
                      </a:lnTo>
                      <a:lnTo>
                        <a:pt x="4415" y="653"/>
                      </a:lnTo>
                      <a:lnTo>
                        <a:pt x="4461" y="556"/>
                      </a:lnTo>
                      <a:lnTo>
                        <a:pt x="4529" y="465"/>
                      </a:lnTo>
                      <a:lnTo>
                        <a:pt x="4627" y="384"/>
                      </a:lnTo>
                      <a:lnTo>
                        <a:pt x="4727" y="332"/>
                      </a:lnTo>
                      <a:lnTo>
                        <a:pt x="4825" y="301"/>
                      </a:lnTo>
                      <a:lnTo>
                        <a:pt x="4997" y="301"/>
                      </a:lnTo>
                      <a:lnTo>
                        <a:pt x="5089" y="319"/>
                      </a:lnTo>
                      <a:lnTo>
                        <a:pt x="5182" y="359"/>
                      </a:lnTo>
                      <a:lnTo>
                        <a:pt x="5266" y="431"/>
                      </a:lnTo>
                      <a:lnTo>
                        <a:pt x="5347" y="523"/>
                      </a:lnTo>
                      <a:lnTo>
                        <a:pt x="5400" y="633"/>
                      </a:lnTo>
                      <a:lnTo>
                        <a:pt x="5433" y="753"/>
                      </a:lnTo>
                      <a:lnTo>
                        <a:pt x="5433" y="876"/>
                      </a:lnTo>
                      <a:lnTo>
                        <a:pt x="6346" y="873"/>
                      </a:lnTo>
                      <a:lnTo>
                        <a:pt x="6346" y="833"/>
                      </a:lnTo>
                      <a:lnTo>
                        <a:pt x="6316" y="833"/>
                      </a:lnTo>
                      <a:lnTo>
                        <a:pt x="6316" y="774"/>
                      </a:lnTo>
                      <a:lnTo>
                        <a:pt x="6344" y="771"/>
                      </a:lnTo>
                      <a:lnTo>
                        <a:pt x="6344" y="593"/>
                      </a:lnTo>
                      <a:lnTo>
                        <a:pt x="6320" y="556"/>
                      </a:lnTo>
                      <a:lnTo>
                        <a:pt x="6108" y="451"/>
                      </a:lnTo>
                      <a:lnTo>
                        <a:pt x="5875" y="359"/>
                      </a:lnTo>
                      <a:lnTo>
                        <a:pt x="5593" y="274"/>
                      </a:lnTo>
                      <a:lnTo>
                        <a:pt x="5288" y="201"/>
                      </a:lnTo>
                      <a:lnTo>
                        <a:pt x="5008" y="143"/>
                      </a:lnTo>
                      <a:lnTo>
                        <a:pt x="4741" y="96"/>
                      </a:lnTo>
                      <a:lnTo>
                        <a:pt x="4649" y="96"/>
                      </a:lnTo>
                      <a:lnTo>
                        <a:pt x="4588" y="123"/>
                      </a:lnTo>
                      <a:lnTo>
                        <a:pt x="4303" y="163"/>
                      </a:lnTo>
                      <a:lnTo>
                        <a:pt x="4078" y="183"/>
                      </a:lnTo>
                      <a:lnTo>
                        <a:pt x="2894" y="109"/>
                      </a:lnTo>
                      <a:lnTo>
                        <a:pt x="2326" y="64"/>
                      </a:lnTo>
                      <a:lnTo>
                        <a:pt x="1791" y="23"/>
                      </a:lnTo>
                      <a:lnTo>
                        <a:pt x="1520" y="5"/>
                      </a:lnTo>
                      <a:lnTo>
                        <a:pt x="318" y="0"/>
                      </a:lnTo>
                      <a:close/>
                    </a:path>
                  </a:pathLst>
                </a:custGeom>
                <a:solidFill>
                  <a:srgbClr val="FF0000"/>
                </a:solidFill>
                <a:ln w="9525">
                  <a:solidFill>
                    <a:srgbClr val="000000"/>
                  </a:solidFill>
                  <a:round/>
                  <a:headEnd/>
                  <a:tailEnd/>
                </a:ln>
              </p:spPr>
              <p:txBody>
                <a:bodyPr/>
                <a:lstStyle/>
                <a:p>
                  <a:endParaRPr lang="en-GB" dirty="0"/>
                </a:p>
              </p:txBody>
            </p:sp>
            <p:sp>
              <p:nvSpPr>
                <p:cNvPr id="37921" name="Freeform 31"/>
                <p:cNvSpPr>
                  <a:spLocks/>
                </p:cNvSpPr>
                <p:nvPr/>
              </p:nvSpPr>
              <p:spPr bwMode="auto">
                <a:xfrm>
                  <a:off x="2613" y="2601"/>
                  <a:ext cx="640" cy="432"/>
                </a:xfrm>
                <a:custGeom>
                  <a:avLst/>
                  <a:gdLst>
                    <a:gd name="T0" fmla="*/ 0 w 1280"/>
                    <a:gd name="T1" fmla="*/ 0 h 865"/>
                    <a:gd name="T2" fmla="*/ 0 w 1280"/>
                    <a:gd name="T3" fmla="*/ 6 h 865"/>
                    <a:gd name="T4" fmla="*/ 10 w 1280"/>
                    <a:gd name="T5" fmla="*/ 6 h 865"/>
                    <a:gd name="T6" fmla="*/ 10 w 1280"/>
                    <a:gd name="T7" fmla="*/ 0 h 865"/>
                    <a:gd name="T8" fmla="*/ 9 w 1280"/>
                    <a:gd name="T9" fmla="*/ 0 h 865"/>
                    <a:gd name="T10" fmla="*/ 6 w 1280"/>
                    <a:gd name="T11" fmla="*/ 0 h 865"/>
                    <a:gd name="T12" fmla="*/ 5 w 1280"/>
                    <a:gd name="T13" fmla="*/ 0 h 865"/>
                    <a:gd name="T14" fmla="*/ 3 w 1280"/>
                    <a:gd name="T15" fmla="*/ 0 h 865"/>
                    <a:gd name="T16" fmla="*/ 3 w 1280"/>
                    <a:gd name="T17" fmla="*/ 0 h 865"/>
                    <a:gd name="T18" fmla="*/ 1 w 1280"/>
                    <a:gd name="T19" fmla="*/ 0 h 865"/>
                    <a:gd name="T20" fmla="*/ 0 w 1280"/>
                    <a:gd name="T21" fmla="*/ 0 h 86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280"/>
                    <a:gd name="T34" fmla="*/ 0 h 865"/>
                    <a:gd name="T35" fmla="*/ 1280 w 1280"/>
                    <a:gd name="T36" fmla="*/ 865 h 86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280" h="865">
                      <a:moveTo>
                        <a:pt x="0" y="0"/>
                      </a:moveTo>
                      <a:lnTo>
                        <a:pt x="0" y="845"/>
                      </a:lnTo>
                      <a:lnTo>
                        <a:pt x="1280" y="865"/>
                      </a:lnTo>
                      <a:lnTo>
                        <a:pt x="1280" y="92"/>
                      </a:lnTo>
                      <a:lnTo>
                        <a:pt x="1110" y="75"/>
                      </a:lnTo>
                      <a:lnTo>
                        <a:pt x="877" y="59"/>
                      </a:lnTo>
                      <a:lnTo>
                        <a:pt x="642" y="48"/>
                      </a:lnTo>
                      <a:lnTo>
                        <a:pt x="490" y="34"/>
                      </a:lnTo>
                      <a:lnTo>
                        <a:pt x="340" y="25"/>
                      </a:lnTo>
                      <a:lnTo>
                        <a:pt x="138" y="8"/>
                      </a:lnTo>
                      <a:lnTo>
                        <a:pt x="0" y="0"/>
                      </a:lnTo>
                      <a:close/>
                    </a:path>
                  </a:pathLst>
                </a:custGeom>
                <a:solidFill>
                  <a:srgbClr val="FF0000"/>
                </a:solidFill>
                <a:ln w="9525">
                  <a:solidFill>
                    <a:srgbClr val="000000"/>
                  </a:solidFill>
                  <a:round/>
                  <a:headEnd/>
                  <a:tailEnd/>
                </a:ln>
              </p:spPr>
              <p:txBody>
                <a:bodyPr/>
                <a:lstStyle/>
                <a:p>
                  <a:endParaRPr lang="en-GB" dirty="0"/>
                </a:p>
              </p:txBody>
            </p:sp>
            <p:grpSp>
              <p:nvGrpSpPr>
                <p:cNvPr id="37922" name="Group 32"/>
                <p:cNvGrpSpPr>
                  <a:grpSpLocks/>
                </p:cNvGrpSpPr>
                <p:nvPr/>
              </p:nvGrpSpPr>
              <p:grpSpPr bwMode="auto">
                <a:xfrm>
                  <a:off x="2096" y="2463"/>
                  <a:ext cx="1075" cy="491"/>
                  <a:chOff x="2096" y="2463"/>
                  <a:chExt cx="1075" cy="491"/>
                </a:xfrm>
              </p:grpSpPr>
              <p:sp>
                <p:nvSpPr>
                  <p:cNvPr id="37923" name="Oval 33"/>
                  <p:cNvSpPr>
                    <a:spLocks noChangeArrowheads="1"/>
                  </p:cNvSpPr>
                  <p:nvPr/>
                </p:nvSpPr>
                <p:spPr bwMode="auto">
                  <a:xfrm>
                    <a:off x="2096" y="2463"/>
                    <a:ext cx="123" cy="67"/>
                  </a:xfrm>
                  <a:prstGeom prst="ellipse">
                    <a:avLst/>
                  </a:prstGeom>
                  <a:solidFill>
                    <a:srgbClr val="800000"/>
                  </a:solidFill>
                  <a:ln w="9525">
                    <a:solidFill>
                      <a:srgbClr val="800000"/>
                    </a:solidFill>
                    <a:round/>
                    <a:headEnd/>
                    <a:tailEnd/>
                  </a:ln>
                </p:spPr>
                <p:txBody>
                  <a:bodyPr/>
                  <a:lstStyle/>
                  <a:p>
                    <a:endParaRPr lang="en-US" dirty="0"/>
                  </a:p>
                </p:txBody>
              </p:sp>
              <p:sp>
                <p:nvSpPr>
                  <p:cNvPr id="37924" name="Oval 34"/>
                  <p:cNvSpPr>
                    <a:spLocks noChangeArrowheads="1"/>
                  </p:cNvSpPr>
                  <p:nvPr/>
                </p:nvSpPr>
                <p:spPr bwMode="auto">
                  <a:xfrm>
                    <a:off x="2119" y="2486"/>
                    <a:ext cx="18" cy="18"/>
                  </a:xfrm>
                  <a:prstGeom prst="ellipse">
                    <a:avLst/>
                  </a:prstGeom>
                  <a:solidFill>
                    <a:srgbClr val="000000"/>
                  </a:solidFill>
                  <a:ln w="9525">
                    <a:solidFill>
                      <a:srgbClr val="000000"/>
                    </a:solidFill>
                    <a:round/>
                    <a:headEnd/>
                    <a:tailEnd/>
                  </a:ln>
                </p:spPr>
                <p:txBody>
                  <a:bodyPr/>
                  <a:lstStyle/>
                  <a:p>
                    <a:endParaRPr lang="en-US" dirty="0"/>
                  </a:p>
                </p:txBody>
              </p:sp>
              <p:grpSp>
                <p:nvGrpSpPr>
                  <p:cNvPr id="37925" name="Group 35"/>
                  <p:cNvGrpSpPr>
                    <a:grpSpLocks/>
                  </p:cNvGrpSpPr>
                  <p:nvPr/>
                </p:nvGrpSpPr>
                <p:grpSpPr bwMode="auto">
                  <a:xfrm>
                    <a:off x="2494" y="2659"/>
                    <a:ext cx="677" cy="295"/>
                    <a:chOff x="2494" y="2659"/>
                    <a:chExt cx="677" cy="295"/>
                  </a:xfrm>
                </p:grpSpPr>
                <p:sp>
                  <p:nvSpPr>
                    <p:cNvPr id="37926" name="Freeform 36"/>
                    <p:cNvSpPr>
                      <a:spLocks/>
                    </p:cNvSpPr>
                    <p:nvPr/>
                  </p:nvSpPr>
                  <p:spPr bwMode="auto">
                    <a:xfrm>
                      <a:off x="2494" y="2860"/>
                      <a:ext cx="677" cy="94"/>
                    </a:xfrm>
                    <a:custGeom>
                      <a:avLst/>
                      <a:gdLst>
                        <a:gd name="T0" fmla="*/ 0 w 1355"/>
                        <a:gd name="T1" fmla="*/ 0 h 189"/>
                        <a:gd name="T2" fmla="*/ 0 w 1355"/>
                        <a:gd name="T3" fmla="*/ 1 h 189"/>
                        <a:gd name="T4" fmla="*/ 10 w 1355"/>
                        <a:gd name="T5" fmla="*/ 0 h 189"/>
                        <a:gd name="T6" fmla="*/ 0 w 1355"/>
                        <a:gd name="T7" fmla="*/ 0 h 189"/>
                        <a:gd name="T8" fmla="*/ 0 60000 65536"/>
                        <a:gd name="T9" fmla="*/ 0 60000 65536"/>
                        <a:gd name="T10" fmla="*/ 0 60000 65536"/>
                        <a:gd name="T11" fmla="*/ 0 60000 65536"/>
                        <a:gd name="T12" fmla="*/ 0 w 1355"/>
                        <a:gd name="T13" fmla="*/ 0 h 189"/>
                        <a:gd name="T14" fmla="*/ 1355 w 1355"/>
                        <a:gd name="T15" fmla="*/ 189 h 189"/>
                      </a:gdLst>
                      <a:ahLst/>
                      <a:cxnLst>
                        <a:cxn ang="T8">
                          <a:pos x="T0" y="T1"/>
                        </a:cxn>
                        <a:cxn ang="T9">
                          <a:pos x="T2" y="T3"/>
                        </a:cxn>
                        <a:cxn ang="T10">
                          <a:pos x="T4" y="T5"/>
                        </a:cxn>
                        <a:cxn ang="T11">
                          <a:pos x="T6" y="T7"/>
                        </a:cxn>
                      </a:cxnLst>
                      <a:rect l="T12" t="T13" r="T14" b="T15"/>
                      <a:pathLst>
                        <a:path w="1355" h="189">
                          <a:moveTo>
                            <a:pt x="0" y="105"/>
                          </a:moveTo>
                          <a:lnTo>
                            <a:pt x="0" y="189"/>
                          </a:lnTo>
                          <a:lnTo>
                            <a:pt x="1355" y="0"/>
                          </a:lnTo>
                          <a:lnTo>
                            <a:pt x="0" y="105"/>
                          </a:lnTo>
                          <a:close/>
                        </a:path>
                      </a:pathLst>
                    </a:custGeom>
                    <a:solidFill>
                      <a:srgbClr val="800000"/>
                    </a:solidFill>
                    <a:ln w="9525">
                      <a:solidFill>
                        <a:srgbClr val="800000"/>
                      </a:solidFill>
                      <a:round/>
                      <a:headEnd/>
                      <a:tailEnd/>
                    </a:ln>
                  </p:spPr>
                  <p:txBody>
                    <a:bodyPr/>
                    <a:lstStyle/>
                    <a:p>
                      <a:endParaRPr lang="en-GB" dirty="0"/>
                    </a:p>
                  </p:txBody>
                </p:sp>
                <p:sp>
                  <p:nvSpPr>
                    <p:cNvPr id="37927" name="Freeform 37"/>
                    <p:cNvSpPr>
                      <a:spLocks/>
                    </p:cNvSpPr>
                    <p:nvPr/>
                  </p:nvSpPr>
                  <p:spPr bwMode="auto">
                    <a:xfrm>
                      <a:off x="2494" y="2659"/>
                      <a:ext cx="670" cy="112"/>
                    </a:xfrm>
                    <a:custGeom>
                      <a:avLst/>
                      <a:gdLst>
                        <a:gd name="T0" fmla="*/ 0 w 1341"/>
                        <a:gd name="T1" fmla="*/ 0 h 223"/>
                        <a:gd name="T2" fmla="*/ 0 w 1341"/>
                        <a:gd name="T3" fmla="*/ 1 h 223"/>
                        <a:gd name="T4" fmla="*/ 10 w 1341"/>
                        <a:gd name="T5" fmla="*/ 2 h 223"/>
                        <a:gd name="T6" fmla="*/ 0 w 1341"/>
                        <a:gd name="T7" fmla="*/ 0 h 223"/>
                        <a:gd name="T8" fmla="*/ 0 60000 65536"/>
                        <a:gd name="T9" fmla="*/ 0 60000 65536"/>
                        <a:gd name="T10" fmla="*/ 0 60000 65536"/>
                        <a:gd name="T11" fmla="*/ 0 60000 65536"/>
                        <a:gd name="T12" fmla="*/ 0 w 1341"/>
                        <a:gd name="T13" fmla="*/ 0 h 223"/>
                        <a:gd name="T14" fmla="*/ 1341 w 1341"/>
                        <a:gd name="T15" fmla="*/ 223 h 223"/>
                      </a:gdLst>
                      <a:ahLst/>
                      <a:cxnLst>
                        <a:cxn ang="T8">
                          <a:pos x="T0" y="T1"/>
                        </a:cxn>
                        <a:cxn ang="T9">
                          <a:pos x="T2" y="T3"/>
                        </a:cxn>
                        <a:cxn ang="T10">
                          <a:pos x="T4" y="T5"/>
                        </a:cxn>
                        <a:cxn ang="T11">
                          <a:pos x="T6" y="T7"/>
                        </a:cxn>
                      </a:cxnLst>
                      <a:rect l="T12" t="T13" r="T14" b="T15"/>
                      <a:pathLst>
                        <a:path w="1341" h="223">
                          <a:moveTo>
                            <a:pt x="0" y="0"/>
                          </a:moveTo>
                          <a:lnTo>
                            <a:pt x="0" y="87"/>
                          </a:lnTo>
                          <a:lnTo>
                            <a:pt x="1341" y="223"/>
                          </a:lnTo>
                          <a:lnTo>
                            <a:pt x="0" y="0"/>
                          </a:lnTo>
                          <a:close/>
                        </a:path>
                      </a:pathLst>
                    </a:custGeom>
                    <a:solidFill>
                      <a:srgbClr val="800000"/>
                    </a:solidFill>
                    <a:ln w="9525">
                      <a:solidFill>
                        <a:srgbClr val="800000"/>
                      </a:solidFill>
                      <a:round/>
                      <a:headEnd/>
                      <a:tailEnd/>
                    </a:ln>
                  </p:spPr>
                  <p:txBody>
                    <a:bodyPr/>
                    <a:lstStyle/>
                    <a:p>
                      <a:endParaRPr lang="en-GB" dirty="0"/>
                    </a:p>
                  </p:txBody>
                </p:sp>
                <p:sp>
                  <p:nvSpPr>
                    <p:cNvPr id="37928" name="Freeform 38"/>
                    <p:cNvSpPr>
                      <a:spLocks/>
                    </p:cNvSpPr>
                    <p:nvPr/>
                  </p:nvSpPr>
                  <p:spPr bwMode="auto">
                    <a:xfrm>
                      <a:off x="2494" y="2725"/>
                      <a:ext cx="670" cy="69"/>
                    </a:xfrm>
                    <a:custGeom>
                      <a:avLst/>
                      <a:gdLst>
                        <a:gd name="T0" fmla="*/ 0 w 1341"/>
                        <a:gd name="T1" fmla="*/ 0 h 138"/>
                        <a:gd name="T2" fmla="*/ 0 w 1341"/>
                        <a:gd name="T3" fmla="*/ 1 h 138"/>
                        <a:gd name="T4" fmla="*/ 10 w 1341"/>
                        <a:gd name="T5" fmla="*/ 1 h 138"/>
                        <a:gd name="T6" fmla="*/ 0 w 1341"/>
                        <a:gd name="T7" fmla="*/ 0 h 138"/>
                        <a:gd name="T8" fmla="*/ 0 60000 65536"/>
                        <a:gd name="T9" fmla="*/ 0 60000 65536"/>
                        <a:gd name="T10" fmla="*/ 0 60000 65536"/>
                        <a:gd name="T11" fmla="*/ 0 60000 65536"/>
                        <a:gd name="T12" fmla="*/ 0 w 1341"/>
                        <a:gd name="T13" fmla="*/ 0 h 138"/>
                        <a:gd name="T14" fmla="*/ 1341 w 1341"/>
                        <a:gd name="T15" fmla="*/ 138 h 138"/>
                      </a:gdLst>
                      <a:ahLst/>
                      <a:cxnLst>
                        <a:cxn ang="T8">
                          <a:pos x="T0" y="T1"/>
                        </a:cxn>
                        <a:cxn ang="T9">
                          <a:pos x="T2" y="T3"/>
                        </a:cxn>
                        <a:cxn ang="T10">
                          <a:pos x="T4" y="T5"/>
                        </a:cxn>
                        <a:cxn ang="T11">
                          <a:pos x="T6" y="T7"/>
                        </a:cxn>
                      </a:cxnLst>
                      <a:rect l="T12" t="T13" r="T14" b="T15"/>
                      <a:pathLst>
                        <a:path w="1341" h="138">
                          <a:moveTo>
                            <a:pt x="0" y="0"/>
                          </a:moveTo>
                          <a:lnTo>
                            <a:pt x="0" y="86"/>
                          </a:lnTo>
                          <a:lnTo>
                            <a:pt x="1341" y="138"/>
                          </a:lnTo>
                          <a:lnTo>
                            <a:pt x="0" y="0"/>
                          </a:lnTo>
                          <a:close/>
                        </a:path>
                      </a:pathLst>
                    </a:custGeom>
                    <a:solidFill>
                      <a:srgbClr val="800000"/>
                    </a:solidFill>
                    <a:ln w="9525">
                      <a:solidFill>
                        <a:srgbClr val="800000"/>
                      </a:solidFill>
                      <a:round/>
                      <a:headEnd/>
                      <a:tailEnd/>
                    </a:ln>
                  </p:spPr>
                  <p:txBody>
                    <a:bodyPr/>
                    <a:lstStyle/>
                    <a:p>
                      <a:endParaRPr lang="en-GB" dirty="0"/>
                    </a:p>
                  </p:txBody>
                </p:sp>
                <p:sp>
                  <p:nvSpPr>
                    <p:cNvPr id="37929" name="Freeform 39"/>
                    <p:cNvSpPr>
                      <a:spLocks/>
                    </p:cNvSpPr>
                    <p:nvPr/>
                  </p:nvSpPr>
                  <p:spPr bwMode="auto">
                    <a:xfrm>
                      <a:off x="2494" y="2788"/>
                      <a:ext cx="677" cy="42"/>
                    </a:xfrm>
                    <a:custGeom>
                      <a:avLst/>
                      <a:gdLst>
                        <a:gd name="T0" fmla="*/ 0 w 1355"/>
                        <a:gd name="T1" fmla="*/ 0 h 85"/>
                        <a:gd name="T2" fmla="*/ 0 w 1355"/>
                        <a:gd name="T3" fmla="*/ 0 h 85"/>
                        <a:gd name="T4" fmla="*/ 10 w 1355"/>
                        <a:gd name="T5" fmla="*/ 0 h 85"/>
                        <a:gd name="T6" fmla="*/ 0 w 1355"/>
                        <a:gd name="T7" fmla="*/ 0 h 85"/>
                        <a:gd name="T8" fmla="*/ 0 60000 65536"/>
                        <a:gd name="T9" fmla="*/ 0 60000 65536"/>
                        <a:gd name="T10" fmla="*/ 0 60000 65536"/>
                        <a:gd name="T11" fmla="*/ 0 60000 65536"/>
                        <a:gd name="T12" fmla="*/ 0 w 1355"/>
                        <a:gd name="T13" fmla="*/ 0 h 85"/>
                        <a:gd name="T14" fmla="*/ 1355 w 1355"/>
                        <a:gd name="T15" fmla="*/ 85 h 85"/>
                      </a:gdLst>
                      <a:ahLst/>
                      <a:cxnLst>
                        <a:cxn ang="T8">
                          <a:pos x="T0" y="T1"/>
                        </a:cxn>
                        <a:cxn ang="T9">
                          <a:pos x="T2" y="T3"/>
                        </a:cxn>
                        <a:cxn ang="T10">
                          <a:pos x="T4" y="T5"/>
                        </a:cxn>
                        <a:cxn ang="T11">
                          <a:pos x="T6" y="T7"/>
                        </a:cxn>
                      </a:cxnLst>
                      <a:rect l="T12" t="T13" r="T14" b="T15"/>
                      <a:pathLst>
                        <a:path w="1355" h="85">
                          <a:moveTo>
                            <a:pt x="0" y="0"/>
                          </a:moveTo>
                          <a:lnTo>
                            <a:pt x="0" y="85"/>
                          </a:lnTo>
                          <a:lnTo>
                            <a:pt x="1355" y="51"/>
                          </a:lnTo>
                          <a:lnTo>
                            <a:pt x="0" y="0"/>
                          </a:lnTo>
                          <a:close/>
                        </a:path>
                      </a:pathLst>
                    </a:custGeom>
                    <a:solidFill>
                      <a:srgbClr val="800000"/>
                    </a:solidFill>
                    <a:ln w="9525">
                      <a:solidFill>
                        <a:srgbClr val="800000"/>
                      </a:solidFill>
                      <a:round/>
                      <a:headEnd/>
                      <a:tailEnd/>
                    </a:ln>
                  </p:spPr>
                  <p:txBody>
                    <a:bodyPr/>
                    <a:lstStyle/>
                    <a:p>
                      <a:endParaRPr lang="en-GB" dirty="0"/>
                    </a:p>
                  </p:txBody>
                </p:sp>
                <p:sp>
                  <p:nvSpPr>
                    <p:cNvPr id="37930" name="Freeform 40"/>
                    <p:cNvSpPr>
                      <a:spLocks/>
                    </p:cNvSpPr>
                    <p:nvPr/>
                  </p:nvSpPr>
                  <p:spPr bwMode="auto">
                    <a:xfrm>
                      <a:off x="2494" y="2837"/>
                      <a:ext cx="677" cy="55"/>
                    </a:xfrm>
                    <a:custGeom>
                      <a:avLst/>
                      <a:gdLst>
                        <a:gd name="T0" fmla="*/ 0 w 1355"/>
                        <a:gd name="T1" fmla="*/ 0 h 112"/>
                        <a:gd name="T2" fmla="*/ 0 w 1355"/>
                        <a:gd name="T3" fmla="*/ 0 h 112"/>
                        <a:gd name="T4" fmla="*/ 10 w 1355"/>
                        <a:gd name="T5" fmla="*/ 0 h 112"/>
                        <a:gd name="T6" fmla="*/ 0 w 1355"/>
                        <a:gd name="T7" fmla="*/ 0 h 112"/>
                        <a:gd name="T8" fmla="*/ 0 60000 65536"/>
                        <a:gd name="T9" fmla="*/ 0 60000 65536"/>
                        <a:gd name="T10" fmla="*/ 0 60000 65536"/>
                        <a:gd name="T11" fmla="*/ 0 60000 65536"/>
                        <a:gd name="T12" fmla="*/ 0 w 1355"/>
                        <a:gd name="T13" fmla="*/ 0 h 112"/>
                        <a:gd name="T14" fmla="*/ 1355 w 1355"/>
                        <a:gd name="T15" fmla="*/ 112 h 112"/>
                      </a:gdLst>
                      <a:ahLst/>
                      <a:cxnLst>
                        <a:cxn ang="T8">
                          <a:pos x="T0" y="T1"/>
                        </a:cxn>
                        <a:cxn ang="T9">
                          <a:pos x="T2" y="T3"/>
                        </a:cxn>
                        <a:cxn ang="T10">
                          <a:pos x="T4" y="T5"/>
                        </a:cxn>
                        <a:cxn ang="T11">
                          <a:pos x="T6" y="T7"/>
                        </a:cxn>
                      </a:cxnLst>
                      <a:rect l="T12" t="T13" r="T14" b="T15"/>
                      <a:pathLst>
                        <a:path w="1355" h="112">
                          <a:moveTo>
                            <a:pt x="0" y="27"/>
                          </a:moveTo>
                          <a:lnTo>
                            <a:pt x="0" y="112"/>
                          </a:lnTo>
                          <a:lnTo>
                            <a:pt x="1355" y="0"/>
                          </a:lnTo>
                          <a:lnTo>
                            <a:pt x="0" y="27"/>
                          </a:lnTo>
                          <a:close/>
                        </a:path>
                      </a:pathLst>
                    </a:custGeom>
                    <a:solidFill>
                      <a:srgbClr val="800000"/>
                    </a:solidFill>
                    <a:ln w="9525">
                      <a:solidFill>
                        <a:srgbClr val="800000"/>
                      </a:solidFill>
                      <a:round/>
                      <a:headEnd/>
                      <a:tailEnd/>
                    </a:ln>
                  </p:spPr>
                  <p:txBody>
                    <a:bodyPr/>
                    <a:lstStyle/>
                    <a:p>
                      <a:endParaRPr lang="en-GB" dirty="0"/>
                    </a:p>
                  </p:txBody>
                </p:sp>
              </p:grpSp>
            </p:grpSp>
          </p:grpSp>
        </p:grpSp>
        <p:grpSp>
          <p:nvGrpSpPr>
            <p:cNvPr id="37895" name="Group 41"/>
            <p:cNvGrpSpPr>
              <a:grpSpLocks/>
            </p:cNvGrpSpPr>
            <p:nvPr/>
          </p:nvGrpSpPr>
          <p:grpSpPr bwMode="auto">
            <a:xfrm>
              <a:off x="1597" y="2685"/>
              <a:ext cx="2446" cy="504"/>
              <a:chOff x="1597" y="2685"/>
              <a:chExt cx="2446" cy="504"/>
            </a:xfrm>
          </p:grpSpPr>
          <p:grpSp>
            <p:nvGrpSpPr>
              <p:cNvPr id="37896" name="Group 42"/>
              <p:cNvGrpSpPr>
                <a:grpSpLocks/>
              </p:cNvGrpSpPr>
              <p:nvPr/>
            </p:nvGrpSpPr>
            <p:grpSpPr bwMode="auto">
              <a:xfrm>
                <a:off x="3541" y="2685"/>
                <a:ext cx="502" cy="504"/>
                <a:chOff x="3541" y="2685"/>
                <a:chExt cx="502" cy="504"/>
              </a:xfrm>
            </p:grpSpPr>
            <p:sp>
              <p:nvSpPr>
                <p:cNvPr id="37907" name="Oval 43"/>
                <p:cNvSpPr>
                  <a:spLocks noChangeArrowheads="1"/>
                </p:cNvSpPr>
                <p:nvPr/>
              </p:nvSpPr>
              <p:spPr bwMode="auto">
                <a:xfrm>
                  <a:off x="3541" y="2685"/>
                  <a:ext cx="502" cy="504"/>
                </a:xfrm>
                <a:prstGeom prst="ellipse">
                  <a:avLst/>
                </a:prstGeom>
                <a:solidFill>
                  <a:srgbClr val="000000"/>
                </a:solidFill>
                <a:ln w="9525">
                  <a:solidFill>
                    <a:srgbClr val="000000"/>
                  </a:solidFill>
                  <a:round/>
                  <a:headEnd/>
                  <a:tailEnd/>
                </a:ln>
              </p:spPr>
              <p:txBody>
                <a:bodyPr/>
                <a:lstStyle/>
                <a:p>
                  <a:endParaRPr lang="en-US" dirty="0"/>
                </a:p>
              </p:txBody>
            </p:sp>
            <p:sp>
              <p:nvSpPr>
                <p:cNvPr id="37908" name="Freeform 44"/>
                <p:cNvSpPr>
                  <a:spLocks/>
                </p:cNvSpPr>
                <p:nvPr/>
              </p:nvSpPr>
              <p:spPr bwMode="auto">
                <a:xfrm>
                  <a:off x="3752" y="3012"/>
                  <a:ext cx="88" cy="108"/>
                </a:xfrm>
                <a:custGeom>
                  <a:avLst/>
                  <a:gdLst>
                    <a:gd name="T0" fmla="*/ 0 w 176"/>
                    <a:gd name="T1" fmla="*/ 2 h 215"/>
                    <a:gd name="T2" fmla="*/ 1 w 176"/>
                    <a:gd name="T3" fmla="*/ 0 h 215"/>
                    <a:gd name="T4" fmla="*/ 1 w 176"/>
                    <a:gd name="T5" fmla="*/ 0 h 215"/>
                    <a:gd name="T6" fmla="*/ 1 w 176"/>
                    <a:gd name="T7" fmla="*/ 2 h 215"/>
                    <a:gd name="T8" fmla="*/ 1 w 176"/>
                    <a:gd name="T9" fmla="*/ 2 h 215"/>
                    <a:gd name="T10" fmla="*/ 0 w 176"/>
                    <a:gd name="T11" fmla="*/ 2 h 215"/>
                    <a:gd name="T12" fmla="*/ 0 60000 65536"/>
                    <a:gd name="T13" fmla="*/ 0 60000 65536"/>
                    <a:gd name="T14" fmla="*/ 0 60000 65536"/>
                    <a:gd name="T15" fmla="*/ 0 60000 65536"/>
                    <a:gd name="T16" fmla="*/ 0 60000 65536"/>
                    <a:gd name="T17" fmla="*/ 0 60000 65536"/>
                    <a:gd name="T18" fmla="*/ 0 w 176"/>
                    <a:gd name="T19" fmla="*/ 0 h 215"/>
                    <a:gd name="T20" fmla="*/ 176 w 176"/>
                    <a:gd name="T21" fmla="*/ 215 h 215"/>
                  </a:gdLst>
                  <a:ahLst/>
                  <a:cxnLst>
                    <a:cxn ang="T12">
                      <a:pos x="T0" y="T1"/>
                    </a:cxn>
                    <a:cxn ang="T13">
                      <a:pos x="T2" y="T3"/>
                    </a:cxn>
                    <a:cxn ang="T14">
                      <a:pos x="T4" y="T5"/>
                    </a:cxn>
                    <a:cxn ang="T15">
                      <a:pos x="T6" y="T7"/>
                    </a:cxn>
                    <a:cxn ang="T16">
                      <a:pos x="T8" y="T9"/>
                    </a:cxn>
                    <a:cxn ang="T17">
                      <a:pos x="T10" y="T11"/>
                    </a:cxn>
                  </a:cxnLst>
                  <a:rect l="T18" t="T19" r="T20" b="T21"/>
                  <a:pathLst>
                    <a:path w="176" h="215">
                      <a:moveTo>
                        <a:pt x="0" y="199"/>
                      </a:moveTo>
                      <a:lnTo>
                        <a:pt x="69" y="0"/>
                      </a:lnTo>
                      <a:lnTo>
                        <a:pt x="111" y="0"/>
                      </a:lnTo>
                      <a:lnTo>
                        <a:pt x="176" y="207"/>
                      </a:lnTo>
                      <a:lnTo>
                        <a:pt x="90" y="215"/>
                      </a:lnTo>
                      <a:lnTo>
                        <a:pt x="0" y="199"/>
                      </a:lnTo>
                      <a:close/>
                    </a:path>
                  </a:pathLst>
                </a:custGeom>
                <a:solidFill>
                  <a:srgbClr val="FF0000"/>
                </a:solidFill>
                <a:ln w="9525">
                  <a:solidFill>
                    <a:srgbClr val="000000"/>
                  </a:solidFill>
                  <a:round/>
                  <a:headEnd/>
                  <a:tailEnd/>
                </a:ln>
              </p:spPr>
              <p:txBody>
                <a:bodyPr/>
                <a:lstStyle/>
                <a:p>
                  <a:endParaRPr lang="en-GB" dirty="0"/>
                </a:p>
              </p:txBody>
            </p:sp>
            <p:sp>
              <p:nvSpPr>
                <p:cNvPr id="37909" name="Freeform 45"/>
                <p:cNvSpPr>
                  <a:spLocks/>
                </p:cNvSpPr>
                <p:nvPr/>
              </p:nvSpPr>
              <p:spPr bwMode="auto">
                <a:xfrm>
                  <a:off x="3747" y="2752"/>
                  <a:ext cx="89" cy="108"/>
                </a:xfrm>
                <a:custGeom>
                  <a:avLst/>
                  <a:gdLst>
                    <a:gd name="T0" fmla="*/ 0 w 179"/>
                    <a:gd name="T1" fmla="*/ 1 h 215"/>
                    <a:gd name="T2" fmla="*/ 0 w 179"/>
                    <a:gd name="T3" fmla="*/ 2 h 215"/>
                    <a:gd name="T4" fmla="*/ 0 w 179"/>
                    <a:gd name="T5" fmla="*/ 2 h 215"/>
                    <a:gd name="T6" fmla="*/ 1 w 179"/>
                    <a:gd name="T7" fmla="*/ 1 h 215"/>
                    <a:gd name="T8" fmla="*/ 0 w 179"/>
                    <a:gd name="T9" fmla="*/ 0 h 215"/>
                    <a:gd name="T10" fmla="*/ 0 w 179"/>
                    <a:gd name="T11" fmla="*/ 1 h 215"/>
                    <a:gd name="T12" fmla="*/ 0 60000 65536"/>
                    <a:gd name="T13" fmla="*/ 0 60000 65536"/>
                    <a:gd name="T14" fmla="*/ 0 60000 65536"/>
                    <a:gd name="T15" fmla="*/ 0 60000 65536"/>
                    <a:gd name="T16" fmla="*/ 0 60000 65536"/>
                    <a:gd name="T17" fmla="*/ 0 60000 65536"/>
                    <a:gd name="T18" fmla="*/ 0 w 179"/>
                    <a:gd name="T19" fmla="*/ 0 h 215"/>
                    <a:gd name="T20" fmla="*/ 179 w 179"/>
                    <a:gd name="T21" fmla="*/ 215 h 215"/>
                  </a:gdLst>
                  <a:ahLst/>
                  <a:cxnLst>
                    <a:cxn ang="T12">
                      <a:pos x="T0" y="T1"/>
                    </a:cxn>
                    <a:cxn ang="T13">
                      <a:pos x="T2" y="T3"/>
                    </a:cxn>
                    <a:cxn ang="T14">
                      <a:pos x="T4" y="T5"/>
                    </a:cxn>
                    <a:cxn ang="T15">
                      <a:pos x="T6" y="T7"/>
                    </a:cxn>
                    <a:cxn ang="T16">
                      <a:pos x="T8" y="T9"/>
                    </a:cxn>
                    <a:cxn ang="T17">
                      <a:pos x="T10" y="T11"/>
                    </a:cxn>
                  </a:cxnLst>
                  <a:rect l="T18" t="T19" r="T20" b="T21"/>
                  <a:pathLst>
                    <a:path w="179" h="215">
                      <a:moveTo>
                        <a:pt x="0" y="15"/>
                      </a:moveTo>
                      <a:lnTo>
                        <a:pt x="71" y="215"/>
                      </a:lnTo>
                      <a:lnTo>
                        <a:pt x="112" y="215"/>
                      </a:lnTo>
                      <a:lnTo>
                        <a:pt x="179" y="9"/>
                      </a:lnTo>
                      <a:lnTo>
                        <a:pt x="92" y="0"/>
                      </a:lnTo>
                      <a:lnTo>
                        <a:pt x="0" y="15"/>
                      </a:lnTo>
                      <a:close/>
                    </a:path>
                  </a:pathLst>
                </a:custGeom>
                <a:solidFill>
                  <a:srgbClr val="FF0000"/>
                </a:solidFill>
                <a:ln w="9525">
                  <a:solidFill>
                    <a:srgbClr val="000000"/>
                  </a:solidFill>
                  <a:round/>
                  <a:headEnd/>
                  <a:tailEnd/>
                </a:ln>
              </p:spPr>
              <p:txBody>
                <a:bodyPr/>
                <a:lstStyle/>
                <a:p>
                  <a:endParaRPr lang="en-GB" dirty="0"/>
                </a:p>
              </p:txBody>
            </p:sp>
            <p:sp>
              <p:nvSpPr>
                <p:cNvPr id="37910" name="Freeform 46"/>
                <p:cNvSpPr>
                  <a:spLocks/>
                </p:cNvSpPr>
                <p:nvPr/>
              </p:nvSpPr>
              <p:spPr bwMode="auto">
                <a:xfrm>
                  <a:off x="3867" y="2890"/>
                  <a:ext cx="107" cy="88"/>
                </a:xfrm>
                <a:custGeom>
                  <a:avLst/>
                  <a:gdLst>
                    <a:gd name="T0" fmla="*/ 1 w 215"/>
                    <a:gd name="T1" fmla="*/ 0 h 175"/>
                    <a:gd name="T2" fmla="*/ 0 w 215"/>
                    <a:gd name="T3" fmla="*/ 1 h 175"/>
                    <a:gd name="T4" fmla="*/ 0 w 215"/>
                    <a:gd name="T5" fmla="*/ 1 h 175"/>
                    <a:gd name="T6" fmla="*/ 1 w 215"/>
                    <a:gd name="T7" fmla="*/ 2 h 175"/>
                    <a:gd name="T8" fmla="*/ 1 w 215"/>
                    <a:gd name="T9" fmla="*/ 1 h 175"/>
                    <a:gd name="T10" fmla="*/ 1 w 215"/>
                    <a:gd name="T11" fmla="*/ 0 h 175"/>
                    <a:gd name="T12" fmla="*/ 0 60000 65536"/>
                    <a:gd name="T13" fmla="*/ 0 60000 65536"/>
                    <a:gd name="T14" fmla="*/ 0 60000 65536"/>
                    <a:gd name="T15" fmla="*/ 0 60000 65536"/>
                    <a:gd name="T16" fmla="*/ 0 60000 65536"/>
                    <a:gd name="T17" fmla="*/ 0 60000 65536"/>
                    <a:gd name="T18" fmla="*/ 0 w 215"/>
                    <a:gd name="T19" fmla="*/ 0 h 175"/>
                    <a:gd name="T20" fmla="*/ 215 w 215"/>
                    <a:gd name="T21" fmla="*/ 175 h 175"/>
                  </a:gdLst>
                  <a:ahLst/>
                  <a:cxnLst>
                    <a:cxn ang="T12">
                      <a:pos x="T0" y="T1"/>
                    </a:cxn>
                    <a:cxn ang="T13">
                      <a:pos x="T2" y="T3"/>
                    </a:cxn>
                    <a:cxn ang="T14">
                      <a:pos x="T4" y="T5"/>
                    </a:cxn>
                    <a:cxn ang="T15">
                      <a:pos x="T6" y="T7"/>
                    </a:cxn>
                    <a:cxn ang="T16">
                      <a:pos x="T8" y="T9"/>
                    </a:cxn>
                    <a:cxn ang="T17">
                      <a:pos x="T10" y="T11"/>
                    </a:cxn>
                  </a:cxnLst>
                  <a:rect l="T18" t="T19" r="T20" b="T21"/>
                  <a:pathLst>
                    <a:path w="215" h="175">
                      <a:moveTo>
                        <a:pt x="200" y="0"/>
                      </a:moveTo>
                      <a:lnTo>
                        <a:pt x="0" y="70"/>
                      </a:lnTo>
                      <a:lnTo>
                        <a:pt x="0" y="112"/>
                      </a:lnTo>
                      <a:lnTo>
                        <a:pt x="206" y="175"/>
                      </a:lnTo>
                      <a:lnTo>
                        <a:pt x="215" y="91"/>
                      </a:lnTo>
                      <a:lnTo>
                        <a:pt x="200" y="0"/>
                      </a:lnTo>
                      <a:close/>
                    </a:path>
                  </a:pathLst>
                </a:custGeom>
                <a:solidFill>
                  <a:srgbClr val="FF0000"/>
                </a:solidFill>
                <a:ln w="9525">
                  <a:solidFill>
                    <a:srgbClr val="000000"/>
                  </a:solidFill>
                  <a:round/>
                  <a:headEnd/>
                  <a:tailEnd/>
                </a:ln>
              </p:spPr>
              <p:txBody>
                <a:bodyPr/>
                <a:lstStyle/>
                <a:p>
                  <a:endParaRPr lang="en-GB" dirty="0"/>
                </a:p>
              </p:txBody>
            </p:sp>
            <p:sp>
              <p:nvSpPr>
                <p:cNvPr id="37911" name="Freeform 47"/>
                <p:cNvSpPr>
                  <a:spLocks/>
                </p:cNvSpPr>
                <p:nvPr/>
              </p:nvSpPr>
              <p:spPr bwMode="auto">
                <a:xfrm>
                  <a:off x="3610" y="2890"/>
                  <a:ext cx="107" cy="88"/>
                </a:xfrm>
                <a:custGeom>
                  <a:avLst/>
                  <a:gdLst>
                    <a:gd name="T0" fmla="*/ 0 w 215"/>
                    <a:gd name="T1" fmla="*/ 0 h 175"/>
                    <a:gd name="T2" fmla="*/ 1 w 215"/>
                    <a:gd name="T3" fmla="*/ 1 h 175"/>
                    <a:gd name="T4" fmla="*/ 1 w 215"/>
                    <a:gd name="T5" fmla="*/ 1 h 175"/>
                    <a:gd name="T6" fmla="*/ 0 w 215"/>
                    <a:gd name="T7" fmla="*/ 2 h 175"/>
                    <a:gd name="T8" fmla="*/ 0 w 215"/>
                    <a:gd name="T9" fmla="*/ 1 h 175"/>
                    <a:gd name="T10" fmla="*/ 0 w 215"/>
                    <a:gd name="T11" fmla="*/ 0 h 175"/>
                    <a:gd name="T12" fmla="*/ 0 60000 65536"/>
                    <a:gd name="T13" fmla="*/ 0 60000 65536"/>
                    <a:gd name="T14" fmla="*/ 0 60000 65536"/>
                    <a:gd name="T15" fmla="*/ 0 60000 65536"/>
                    <a:gd name="T16" fmla="*/ 0 60000 65536"/>
                    <a:gd name="T17" fmla="*/ 0 60000 65536"/>
                    <a:gd name="T18" fmla="*/ 0 w 215"/>
                    <a:gd name="T19" fmla="*/ 0 h 175"/>
                    <a:gd name="T20" fmla="*/ 215 w 215"/>
                    <a:gd name="T21" fmla="*/ 175 h 175"/>
                  </a:gdLst>
                  <a:ahLst/>
                  <a:cxnLst>
                    <a:cxn ang="T12">
                      <a:pos x="T0" y="T1"/>
                    </a:cxn>
                    <a:cxn ang="T13">
                      <a:pos x="T2" y="T3"/>
                    </a:cxn>
                    <a:cxn ang="T14">
                      <a:pos x="T4" y="T5"/>
                    </a:cxn>
                    <a:cxn ang="T15">
                      <a:pos x="T6" y="T7"/>
                    </a:cxn>
                    <a:cxn ang="T16">
                      <a:pos x="T8" y="T9"/>
                    </a:cxn>
                    <a:cxn ang="T17">
                      <a:pos x="T10" y="T11"/>
                    </a:cxn>
                  </a:cxnLst>
                  <a:rect l="T18" t="T19" r="T20" b="T21"/>
                  <a:pathLst>
                    <a:path w="215" h="175">
                      <a:moveTo>
                        <a:pt x="16" y="0"/>
                      </a:moveTo>
                      <a:lnTo>
                        <a:pt x="215" y="70"/>
                      </a:lnTo>
                      <a:lnTo>
                        <a:pt x="215" y="112"/>
                      </a:lnTo>
                      <a:lnTo>
                        <a:pt x="8" y="175"/>
                      </a:lnTo>
                      <a:lnTo>
                        <a:pt x="0" y="91"/>
                      </a:lnTo>
                      <a:lnTo>
                        <a:pt x="16" y="0"/>
                      </a:lnTo>
                      <a:close/>
                    </a:path>
                  </a:pathLst>
                </a:custGeom>
                <a:solidFill>
                  <a:srgbClr val="FF0000"/>
                </a:solidFill>
                <a:ln w="9525">
                  <a:solidFill>
                    <a:srgbClr val="000000"/>
                  </a:solidFill>
                  <a:round/>
                  <a:headEnd/>
                  <a:tailEnd/>
                </a:ln>
              </p:spPr>
              <p:txBody>
                <a:bodyPr/>
                <a:lstStyle/>
                <a:p>
                  <a:endParaRPr lang="en-GB" dirty="0"/>
                </a:p>
              </p:txBody>
            </p:sp>
            <p:sp>
              <p:nvSpPr>
                <p:cNvPr id="37912" name="Oval 48"/>
                <p:cNvSpPr>
                  <a:spLocks noChangeArrowheads="1"/>
                </p:cNvSpPr>
                <p:nvPr/>
              </p:nvSpPr>
              <p:spPr bwMode="auto">
                <a:xfrm>
                  <a:off x="3609" y="2751"/>
                  <a:ext cx="362" cy="365"/>
                </a:xfrm>
                <a:prstGeom prst="ellipse">
                  <a:avLst/>
                </a:prstGeom>
                <a:noFill/>
                <a:ln w="19050">
                  <a:solidFill>
                    <a:srgbClr val="FFFF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grpSp>
              <p:nvGrpSpPr>
                <p:cNvPr id="37913" name="Group 49"/>
                <p:cNvGrpSpPr>
                  <a:grpSpLocks/>
                </p:cNvGrpSpPr>
                <p:nvPr/>
              </p:nvGrpSpPr>
              <p:grpSpPr bwMode="auto">
                <a:xfrm>
                  <a:off x="3723" y="2864"/>
                  <a:ext cx="136" cy="139"/>
                  <a:chOff x="3723" y="2864"/>
                  <a:chExt cx="136" cy="139"/>
                </a:xfrm>
              </p:grpSpPr>
              <p:sp>
                <p:nvSpPr>
                  <p:cNvPr id="37914" name="Oval 50"/>
                  <p:cNvSpPr>
                    <a:spLocks noChangeArrowheads="1"/>
                  </p:cNvSpPr>
                  <p:nvPr/>
                </p:nvSpPr>
                <p:spPr bwMode="auto">
                  <a:xfrm>
                    <a:off x="3723" y="2864"/>
                    <a:ext cx="136" cy="139"/>
                  </a:xfrm>
                  <a:prstGeom prst="ellipse">
                    <a:avLst/>
                  </a:prstGeom>
                  <a:solidFill>
                    <a:srgbClr val="000000"/>
                  </a:solidFill>
                  <a:ln w="19050">
                    <a:solidFill>
                      <a:srgbClr val="FFFFFF"/>
                    </a:solidFill>
                    <a:round/>
                    <a:headEnd/>
                    <a:tailEnd/>
                  </a:ln>
                </p:spPr>
                <p:txBody>
                  <a:bodyPr/>
                  <a:lstStyle/>
                  <a:p>
                    <a:endParaRPr lang="en-US" dirty="0"/>
                  </a:p>
                </p:txBody>
              </p:sp>
              <p:sp>
                <p:nvSpPr>
                  <p:cNvPr id="37915" name="Oval 51"/>
                  <p:cNvSpPr>
                    <a:spLocks noChangeArrowheads="1"/>
                  </p:cNvSpPr>
                  <p:nvPr/>
                </p:nvSpPr>
                <p:spPr bwMode="auto">
                  <a:xfrm>
                    <a:off x="3750" y="2893"/>
                    <a:ext cx="79" cy="82"/>
                  </a:xfrm>
                  <a:prstGeom prst="ellipse">
                    <a:avLst/>
                  </a:prstGeom>
                  <a:solidFill>
                    <a:srgbClr val="000000"/>
                  </a:solidFill>
                  <a:ln w="19050">
                    <a:solidFill>
                      <a:srgbClr val="FFFFFF"/>
                    </a:solidFill>
                    <a:round/>
                    <a:headEnd/>
                    <a:tailEnd/>
                  </a:ln>
                </p:spPr>
                <p:txBody>
                  <a:bodyPr/>
                  <a:lstStyle/>
                  <a:p>
                    <a:endParaRPr lang="en-US" dirty="0"/>
                  </a:p>
                </p:txBody>
              </p:sp>
            </p:grpSp>
          </p:grpSp>
          <p:grpSp>
            <p:nvGrpSpPr>
              <p:cNvPr id="37897" name="Group 52"/>
              <p:cNvGrpSpPr>
                <a:grpSpLocks/>
              </p:cNvGrpSpPr>
              <p:nvPr/>
            </p:nvGrpSpPr>
            <p:grpSpPr bwMode="auto">
              <a:xfrm>
                <a:off x="1597" y="2685"/>
                <a:ext cx="502" cy="504"/>
                <a:chOff x="1597" y="2685"/>
                <a:chExt cx="502" cy="504"/>
              </a:xfrm>
            </p:grpSpPr>
            <p:sp>
              <p:nvSpPr>
                <p:cNvPr id="37898" name="Oval 53"/>
                <p:cNvSpPr>
                  <a:spLocks noChangeArrowheads="1"/>
                </p:cNvSpPr>
                <p:nvPr/>
              </p:nvSpPr>
              <p:spPr bwMode="auto">
                <a:xfrm>
                  <a:off x="1597" y="2685"/>
                  <a:ext cx="502" cy="504"/>
                </a:xfrm>
                <a:prstGeom prst="ellipse">
                  <a:avLst/>
                </a:prstGeom>
                <a:solidFill>
                  <a:srgbClr val="000000"/>
                </a:solidFill>
                <a:ln w="9525">
                  <a:solidFill>
                    <a:srgbClr val="000000"/>
                  </a:solidFill>
                  <a:round/>
                  <a:headEnd/>
                  <a:tailEnd/>
                </a:ln>
              </p:spPr>
              <p:txBody>
                <a:bodyPr/>
                <a:lstStyle/>
                <a:p>
                  <a:endParaRPr lang="en-US" dirty="0"/>
                </a:p>
              </p:txBody>
            </p:sp>
            <p:sp>
              <p:nvSpPr>
                <p:cNvPr id="37899" name="Freeform 54"/>
                <p:cNvSpPr>
                  <a:spLocks/>
                </p:cNvSpPr>
                <p:nvPr/>
              </p:nvSpPr>
              <p:spPr bwMode="auto">
                <a:xfrm>
                  <a:off x="1809" y="3012"/>
                  <a:ext cx="87" cy="108"/>
                </a:xfrm>
                <a:custGeom>
                  <a:avLst/>
                  <a:gdLst>
                    <a:gd name="T0" fmla="*/ 0 w 174"/>
                    <a:gd name="T1" fmla="*/ 2 h 215"/>
                    <a:gd name="T2" fmla="*/ 1 w 174"/>
                    <a:gd name="T3" fmla="*/ 0 h 215"/>
                    <a:gd name="T4" fmla="*/ 1 w 174"/>
                    <a:gd name="T5" fmla="*/ 0 h 215"/>
                    <a:gd name="T6" fmla="*/ 1 w 174"/>
                    <a:gd name="T7" fmla="*/ 2 h 215"/>
                    <a:gd name="T8" fmla="*/ 1 w 174"/>
                    <a:gd name="T9" fmla="*/ 2 h 215"/>
                    <a:gd name="T10" fmla="*/ 0 w 174"/>
                    <a:gd name="T11" fmla="*/ 2 h 215"/>
                    <a:gd name="T12" fmla="*/ 0 60000 65536"/>
                    <a:gd name="T13" fmla="*/ 0 60000 65536"/>
                    <a:gd name="T14" fmla="*/ 0 60000 65536"/>
                    <a:gd name="T15" fmla="*/ 0 60000 65536"/>
                    <a:gd name="T16" fmla="*/ 0 60000 65536"/>
                    <a:gd name="T17" fmla="*/ 0 60000 65536"/>
                    <a:gd name="T18" fmla="*/ 0 w 174"/>
                    <a:gd name="T19" fmla="*/ 0 h 215"/>
                    <a:gd name="T20" fmla="*/ 174 w 174"/>
                    <a:gd name="T21" fmla="*/ 215 h 215"/>
                  </a:gdLst>
                  <a:ahLst/>
                  <a:cxnLst>
                    <a:cxn ang="T12">
                      <a:pos x="T0" y="T1"/>
                    </a:cxn>
                    <a:cxn ang="T13">
                      <a:pos x="T2" y="T3"/>
                    </a:cxn>
                    <a:cxn ang="T14">
                      <a:pos x="T4" y="T5"/>
                    </a:cxn>
                    <a:cxn ang="T15">
                      <a:pos x="T6" y="T7"/>
                    </a:cxn>
                    <a:cxn ang="T16">
                      <a:pos x="T8" y="T9"/>
                    </a:cxn>
                    <a:cxn ang="T17">
                      <a:pos x="T10" y="T11"/>
                    </a:cxn>
                  </a:cxnLst>
                  <a:rect l="T18" t="T19" r="T20" b="T21"/>
                  <a:pathLst>
                    <a:path w="174" h="215">
                      <a:moveTo>
                        <a:pt x="0" y="199"/>
                      </a:moveTo>
                      <a:lnTo>
                        <a:pt x="67" y="0"/>
                      </a:lnTo>
                      <a:lnTo>
                        <a:pt x="109" y="0"/>
                      </a:lnTo>
                      <a:lnTo>
                        <a:pt x="174" y="207"/>
                      </a:lnTo>
                      <a:lnTo>
                        <a:pt x="90" y="215"/>
                      </a:lnTo>
                      <a:lnTo>
                        <a:pt x="0" y="199"/>
                      </a:lnTo>
                      <a:close/>
                    </a:path>
                  </a:pathLst>
                </a:custGeom>
                <a:solidFill>
                  <a:srgbClr val="FF0000"/>
                </a:solidFill>
                <a:ln w="9525">
                  <a:solidFill>
                    <a:srgbClr val="000000"/>
                  </a:solidFill>
                  <a:round/>
                  <a:headEnd/>
                  <a:tailEnd/>
                </a:ln>
              </p:spPr>
              <p:txBody>
                <a:bodyPr/>
                <a:lstStyle/>
                <a:p>
                  <a:endParaRPr lang="en-GB" dirty="0"/>
                </a:p>
              </p:txBody>
            </p:sp>
            <p:sp>
              <p:nvSpPr>
                <p:cNvPr id="37900" name="Freeform 55"/>
                <p:cNvSpPr>
                  <a:spLocks/>
                </p:cNvSpPr>
                <p:nvPr/>
              </p:nvSpPr>
              <p:spPr bwMode="auto">
                <a:xfrm>
                  <a:off x="1803" y="2752"/>
                  <a:ext cx="90" cy="108"/>
                </a:xfrm>
                <a:custGeom>
                  <a:avLst/>
                  <a:gdLst>
                    <a:gd name="T0" fmla="*/ 0 w 181"/>
                    <a:gd name="T1" fmla="*/ 1 h 215"/>
                    <a:gd name="T2" fmla="*/ 0 w 181"/>
                    <a:gd name="T3" fmla="*/ 2 h 215"/>
                    <a:gd name="T4" fmla="*/ 0 w 181"/>
                    <a:gd name="T5" fmla="*/ 2 h 215"/>
                    <a:gd name="T6" fmla="*/ 1 w 181"/>
                    <a:gd name="T7" fmla="*/ 1 h 215"/>
                    <a:gd name="T8" fmla="*/ 0 w 181"/>
                    <a:gd name="T9" fmla="*/ 0 h 215"/>
                    <a:gd name="T10" fmla="*/ 0 w 181"/>
                    <a:gd name="T11" fmla="*/ 1 h 215"/>
                    <a:gd name="T12" fmla="*/ 0 60000 65536"/>
                    <a:gd name="T13" fmla="*/ 0 60000 65536"/>
                    <a:gd name="T14" fmla="*/ 0 60000 65536"/>
                    <a:gd name="T15" fmla="*/ 0 60000 65536"/>
                    <a:gd name="T16" fmla="*/ 0 60000 65536"/>
                    <a:gd name="T17" fmla="*/ 0 60000 65536"/>
                    <a:gd name="T18" fmla="*/ 0 w 181"/>
                    <a:gd name="T19" fmla="*/ 0 h 215"/>
                    <a:gd name="T20" fmla="*/ 181 w 181"/>
                    <a:gd name="T21" fmla="*/ 215 h 215"/>
                  </a:gdLst>
                  <a:ahLst/>
                  <a:cxnLst>
                    <a:cxn ang="T12">
                      <a:pos x="T0" y="T1"/>
                    </a:cxn>
                    <a:cxn ang="T13">
                      <a:pos x="T2" y="T3"/>
                    </a:cxn>
                    <a:cxn ang="T14">
                      <a:pos x="T4" y="T5"/>
                    </a:cxn>
                    <a:cxn ang="T15">
                      <a:pos x="T6" y="T7"/>
                    </a:cxn>
                    <a:cxn ang="T16">
                      <a:pos x="T8" y="T9"/>
                    </a:cxn>
                    <a:cxn ang="T17">
                      <a:pos x="T10" y="T11"/>
                    </a:cxn>
                  </a:cxnLst>
                  <a:rect l="T18" t="T19" r="T20" b="T21"/>
                  <a:pathLst>
                    <a:path w="181" h="215">
                      <a:moveTo>
                        <a:pt x="0" y="15"/>
                      </a:moveTo>
                      <a:lnTo>
                        <a:pt x="72" y="215"/>
                      </a:lnTo>
                      <a:lnTo>
                        <a:pt x="115" y="215"/>
                      </a:lnTo>
                      <a:lnTo>
                        <a:pt x="181" y="9"/>
                      </a:lnTo>
                      <a:lnTo>
                        <a:pt x="94" y="0"/>
                      </a:lnTo>
                      <a:lnTo>
                        <a:pt x="0" y="15"/>
                      </a:lnTo>
                      <a:close/>
                    </a:path>
                  </a:pathLst>
                </a:custGeom>
                <a:solidFill>
                  <a:srgbClr val="FF0000"/>
                </a:solidFill>
                <a:ln w="9525">
                  <a:solidFill>
                    <a:srgbClr val="000000"/>
                  </a:solidFill>
                  <a:round/>
                  <a:headEnd/>
                  <a:tailEnd/>
                </a:ln>
              </p:spPr>
              <p:txBody>
                <a:bodyPr/>
                <a:lstStyle/>
                <a:p>
                  <a:endParaRPr lang="en-GB" dirty="0"/>
                </a:p>
              </p:txBody>
            </p:sp>
            <p:sp>
              <p:nvSpPr>
                <p:cNvPr id="37901" name="Freeform 56"/>
                <p:cNvSpPr>
                  <a:spLocks/>
                </p:cNvSpPr>
                <p:nvPr/>
              </p:nvSpPr>
              <p:spPr bwMode="auto">
                <a:xfrm>
                  <a:off x="1923" y="2890"/>
                  <a:ext cx="108" cy="88"/>
                </a:xfrm>
                <a:custGeom>
                  <a:avLst/>
                  <a:gdLst>
                    <a:gd name="T0" fmla="*/ 2 w 216"/>
                    <a:gd name="T1" fmla="*/ 0 h 175"/>
                    <a:gd name="T2" fmla="*/ 0 w 216"/>
                    <a:gd name="T3" fmla="*/ 1 h 175"/>
                    <a:gd name="T4" fmla="*/ 0 w 216"/>
                    <a:gd name="T5" fmla="*/ 1 h 175"/>
                    <a:gd name="T6" fmla="*/ 2 w 216"/>
                    <a:gd name="T7" fmla="*/ 2 h 175"/>
                    <a:gd name="T8" fmla="*/ 2 w 216"/>
                    <a:gd name="T9" fmla="*/ 1 h 175"/>
                    <a:gd name="T10" fmla="*/ 2 w 216"/>
                    <a:gd name="T11" fmla="*/ 0 h 175"/>
                    <a:gd name="T12" fmla="*/ 0 60000 65536"/>
                    <a:gd name="T13" fmla="*/ 0 60000 65536"/>
                    <a:gd name="T14" fmla="*/ 0 60000 65536"/>
                    <a:gd name="T15" fmla="*/ 0 60000 65536"/>
                    <a:gd name="T16" fmla="*/ 0 60000 65536"/>
                    <a:gd name="T17" fmla="*/ 0 60000 65536"/>
                    <a:gd name="T18" fmla="*/ 0 w 216"/>
                    <a:gd name="T19" fmla="*/ 0 h 175"/>
                    <a:gd name="T20" fmla="*/ 216 w 216"/>
                    <a:gd name="T21" fmla="*/ 175 h 175"/>
                  </a:gdLst>
                  <a:ahLst/>
                  <a:cxnLst>
                    <a:cxn ang="T12">
                      <a:pos x="T0" y="T1"/>
                    </a:cxn>
                    <a:cxn ang="T13">
                      <a:pos x="T2" y="T3"/>
                    </a:cxn>
                    <a:cxn ang="T14">
                      <a:pos x="T4" y="T5"/>
                    </a:cxn>
                    <a:cxn ang="T15">
                      <a:pos x="T6" y="T7"/>
                    </a:cxn>
                    <a:cxn ang="T16">
                      <a:pos x="T8" y="T9"/>
                    </a:cxn>
                    <a:cxn ang="T17">
                      <a:pos x="T10" y="T11"/>
                    </a:cxn>
                  </a:cxnLst>
                  <a:rect l="T18" t="T19" r="T20" b="T21"/>
                  <a:pathLst>
                    <a:path w="216" h="175">
                      <a:moveTo>
                        <a:pt x="201" y="0"/>
                      </a:moveTo>
                      <a:lnTo>
                        <a:pt x="0" y="70"/>
                      </a:lnTo>
                      <a:lnTo>
                        <a:pt x="0" y="112"/>
                      </a:lnTo>
                      <a:lnTo>
                        <a:pt x="207" y="175"/>
                      </a:lnTo>
                      <a:lnTo>
                        <a:pt x="216" y="91"/>
                      </a:lnTo>
                      <a:lnTo>
                        <a:pt x="201" y="0"/>
                      </a:lnTo>
                      <a:close/>
                    </a:path>
                  </a:pathLst>
                </a:custGeom>
                <a:solidFill>
                  <a:srgbClr val="FF0000"/>
                </a:solidFill>
                <a:ln w="9525">
                  <a:solidFill>
                    <a:srgbClr val="000000"/>
                  </a:solidFill>
                  <a:round/>
                  <a:headEnd/>
                  <a:tailEnd/>
                </a:ln>
              </p:spPr>
              <p:txBody>
                <a:bodyPr/>
                <a:lstStyle/>
                <a:p>
                  <a:endParaRPr lang="en-GB" dirty="0"/>
                </a:p>
              </p:txBody>
            </p:sp>
            <p:sp>
              <p:nvSpPr>
                <p:cNvPr id="37902" name="Freeform 57"/>
                <p:cNvSpPr>
                  <a:spLocks/>
                </p:cNvSpPr>
                <p:nvPr/>
              </p:nvSpPr>
              <p:spPr bwMode="auto">
                <a:xfrm>
                  <a:off x="1665" y="2890"/>
                  <a:ext cx="109" cy="88"/>
                </a:xfrm>
                <a:custGeom>
                  <a:avLst/>
                  <a:gdLst>
                    <a:gd name="T0" fmla="*/ 1 w 216"/>
                    <a:gd name="T1" fmla="*/ 0 h 175"/>
                    <a:gd name="T2" fmla="*/ 2 w 216"/>
                    <a:gd name="T3" fmla="*/ 1 h 175"/>
                    <a:gd name="T4" fmla="*/ 2 w 216"/>
                    <a:gd name="T5" fmla="*/ 1 h 175"/>
                    <a:gd name="T6" fmla="*/ 1 w 216"/>
                    <a:gd name="T7" fmla="*/ 2 h 175"/>
                    <a:gd name="T8" fmla="*/ 0 w 216"/>
                    <a:gd name="T9" fmla="*/ 1 h 175"/>
                    <a:gd name="T10" fmla="*/ 1 w 216"/>
                    <a:gd name="T11" fmla="*/ 0 h 175"/>
                    <a:gd name="T12" fmla="*/ 0 60000 65536"/>
                    <a:gd name="T13" fmla="*/ 0 60000 65536"/>
                    <a:gd name="T14" fmla="*/ 0 60000 65536"/>
                    <a:gd name="T15" fmla="*/ 0 60000 65536"/>
                    <a:gd name="T16" fmla="*/ 0 60000 65536"/>
                    <a:gd name="T17" fmla="*/ 0 60000 65536"/>
                    <a:gd name="T18" fmla="*/ 0 w 216"/>
                    <a:gd name="T19" fmla="*/ 0 h 175"/>
                    <a:gd name="T20" fmla="*/ 216 w 216"/>
                    <a:gd name="T21" fmla="*/ 175 h 175"/>
                  </a:gdLst>
                  <a:ahLst/>
                  <a:cxnLst>
                    <a:cxn ang="T12">
                      <a:pos x="T0" y="T1"/>
                    </a:cxn>
                    <a:cxn ang="T13">
                      <a:pos x="T2" y="T3"/>
                    </a:cxn>
                    <a:cxn ang="T14">
                      <a:pos x="T4" y="T5"/>
                    </a:cxn>
                    <a:cxn ang="T15">
                      <a:pos x="T6" y="T7"/>
                    </a:cxn>
                    <a:cxn ang="T16">
                      <a:pos x="T8" y="T9"/>
                    </a:cxn>
                    <a:cxn ang="T17">
                      <a:pos x="T10" y="T11"/>
                    </a:cxn>
                  </a:cxnLst>
                  <a:rect l="T18" t="T19" r="T20" b="T21"/>
                  <a:pathLst>
                    <a:path w="216" h="175">
                      <a:moveTo>
                        <a:pt x="15" y="0"/>
                      </a:moveTo>
                      <a:lnTo>
                        <a:pt x="216" y="70"/>
                      </a:lnTo>
                      <a:lnTo>
                        <a:pt x="216" y="112"/>
                      </a:lnTo>
                      <a:lnTo>
                        <a:pt x="9" y="175"/>
                      </a:lnTo>
                      <a:lnTo>
                        <a:pt x="0" y="91"/>
                      </a:lnTo>
                      <a:lnTo>
                        <a:pt x="15" y="0"/>
                      </a:lnTo>
                      <a:close/>
                    </a:path>
                  </a:pathLst>
                </a:custGeom>
                <a:solidFill>
                  <a:srgbClr val="FF0000"/>
                </a:solidFill>
                <a:ln w="9525">
                  <a:solidFill>
                    <a:srgbClr val="000000"/>
                  </a:solidFill>
                  <a:round/>
                  <a:headEnd/>
                  <a:tailEnd/>
                </a:ln>
              </p:spPr>
              <p:txBody>
                <a:bodyPr/>
                <a:lstStyle/>
                <a:p>
                  <a:endParaRPr lang="en-GB" dirty="0"/>
                </a:p>
              </p:txBody>
            </p:sp>
            <p:sp>
              <p:nvSpPr>
                <p:cNvPr id="37903" name="Oval 58"/>
                <p:cNvSpPr>
                  <a:spLocks noChangeArrowheads="1"/>
                </p:cNvSpPr>
                <p:nvPr/>
              </p:nvSpPr>
              <p:spPr bwMode="auto">
                <a:xfrm>
                  <a:off x="1664" y="2751"/>
                  <a:ext cx="363" cy="365"/>
                </a:xfrm>
                <a:prstGeom prst="ellipse">
                  <a:avLst/>
                </a:prstGeom>
                <a:noFill/>
                <a:ln w="19050">
                  <a:solidFill>
                    <a:srgbClr val="FFFF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grpSp>
              <p:nvGrpSpPr>
                <p:cNvPr id="37904" name="Group 59"/>
                <p:cNvGrpSpPr>
                  <a:grpSpLocks/>
                </p:cNvGrpSpPr>
                <p:nvPr/>
              </p:nvGrpSpPr>
              <p:grpSpPr bwMode="auto">
                <a:xfrm>
                  <a:off x="1778" y="2864"/>
                  <a:ext cx="138" cy="139"/>
                  <a:chOff x="1778" y="2864"/>
                  <a:chExt cx="138" cy="139"/>
                </a:xfrm>
              </p:grpSpPr>
              <p:sp>
                <p:nvSpPr>
                  <p:cNvPr id="37905" name="Oval 60"/>
                  <p:cNvSpPr>
                    <a:spLocks noChangeArrowheads="1"/>
                  </p:cNvSpPr>
                  <p:nvPr/>
                </p:nvSpPr>
                <p:spPr bwMode="auto">
                  <a:xfrm>
                    <a:off x="1778" y="2864"/>
                    <a:ext cx="138" cy="139"/>
                  </a:xfrm>
                  <a:prstGeom prst="ellipse">
                    <a:avLst/>
                  </a:prstGeom>
                  <a:solidFill>
                    <a:srgbClr val="000000"/>
                  </a:solidFill>
                  <a:ln w="19050">
                    <a:solidFill>
                      <a:srgbClr val="FFFFFF"/>
                    </a:solidFill>
                    <a:round/>
                    <a:headEnd/>
                    <a:tailEnd/>
                  </a:ln>
                </p:spPr>
                <p:txBody>
                  <a:bodyPr/>
                  <a:lstStyle/>
                  <a:p>
                    <a:endParaRPr lang="en-US" dirty="0"/>
                  </a:p>
                </p:txBody>
              </p:sp>
              <p:sp>
                <p:nvSpPr>
                  <p:cNvPr id="37906" name="Oval 61"/>
                  <p:cNvSpPr>
                    <a:spLocks noChangeArrowheads="1"/>
                  </p:cNvSpPr>
                  <p:nvPr/>
                </p:nvSpPr>
                <p:spPr bwMode="auto">
                  <a:xfrm>
                    <a:off x="1807" y="2893"/>
                    <a:ext cx="78" cy="82"/>
                  </a:xfrm>
                  <a:prstGeom prst="ellipse">
                    <a:avLst/>
                  </a:prstGeom>
                  <a:solidFill>
                    <a:srgbClr val="000000"/>
                  </a:solidFill>
                  <a:ln w="19050">
                    <a:solidFill>
                      <a:srgbClr val="FFFFFF"/>
                    </a:solidFill>
                    <a:round/>
                    <a:headEnd/>
                    <a:tailEnd/>
                  </a:ln>
                </p:spPr>
                <p:txBody>
                  <a:bodyPr/>
                  <a:lstStyle/>
                  <a:p>
                    <a:endParaRPr lang="en-US" dirty="0"/>
                  </a:p>
                </p:txBody>
              </p:sp>
            </p:grpSp>
          </p:grpSp>
        </p:grpSp>
      </p:grpSp>
    </p:spTree>
    <p:extLst>
      <p:ext uri="{BB962C8B-B14F-4D97-AF65-F5344CB8AC3E}">
        <p14:creationId xmlns:p14="http://schemas.microsoft.com/office/powerpoint/2010/main" val="1229379353"/>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17" presetClass="entr" presetSubtype="10" fill="hold" grpId="0" nodeType="afterEffect">
                                  <p:stCondLst>
                                    <p:cond delay="0"/>
                                  </p:stCondLst>
                                  <p:childTnLst>
                                    <p:set>
                                      <p:cBhvr>
                                        <p:cTn id="11" dur="1" fill="hold">
                                          <p:stCondLst>
                                            <p:cond delay="0"/>
                                          </p:stCondLst>
                                        </p:cTn>
                                        <p:tgtEl>
                                          <p:spTgt spid="307204"/>
                                        </p:tgtEl>
                                        <p:attrNameLst>
                                          <p:attrName>style.visibility</p:attrName>
                                        </p:attrNameLst>
                                      </p:cBhvr>
                                      <p:to>
                                        <p:strVal val="visible"/>
                                      </p:to>
                                    </p:set>
                                    <p:anim calcmode="lin" valueType="num">
                                      <p:cBhvr>
                                        <p:cTn id="12" dur="500" fill="hold"/>
                                        <p:tgtEl>
                                          <p:spTgt spid="307204"/>
                                        </p:tgtEl>
                                        <p:attrNameLst>
                                          <p:attrName>ppt_w</p:attrName>
                                        </p:attrNameLst>
                                      </p:cBhvr>
                                      <p:tavLst>
                                        <p:tav tm="0">
                                          <p:val>
                                            <p:fltVal val="0"/>
                                          </p:val>
                                        </p:tav>
                                        <p:tav tm="100000">
                                          <p:val>
                                            <p:strVal val="#ppt_w"/>
                                          </p:val>
                                        </p:tav>
                                      </p:tavLst>
                                    </p:anim>
                                    <p:anim calcmode="lin" valueType="num">
                                      <p:cBhvr>
                                        <p:cTn id="13" dur="500" fill="hold"/>
                                        <p:tgtEl>
                                          <p:spTgt spid="30720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04" grpId="0" animBg="1" autoUpdateAnimBg="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noFill/>
        </p:spPr>
        <p:txBody>
          <a:bodyPr vert="horz" lIns="90488" tIns="44450" rIns="90488" bIns="44450" rtlCol="0" anchor="ctr">
            <a:normAutofit/>
          </a:bodyPr>
          <a:lstStyle/>
          <a:p>
            <a:r>
              <a:rPr lang="en-US" dirty="0" smtClean="0">
                <a:latin typeface="Arial" charset="0"/>
                <a:cs typeface="Arial" charset="0"/>
              </a:rPr>
              <a:t>Direct Labour</a:t>
            </a:r>
          </a:p>
        </p:txBody>
      </p:sp>
      <p:sp>
        <p:nvSpPr>
          <p:cNvPr id="309251" name="Rectangle 3"/>
          <p:cNvSpPr>
            <a:spLocks noGrp="1" noChangeArrowheads="1"/>
          </p:cNvSpPr>
          <p:nvPr>
            <p:ph type="body" idx="1"/>
          </p:nvPr>
        </p:nvSpPr>
        <p:spPr>
          <a:xfrm>
            <a:off x="2819400" y="1828800"/>
            <a:ext cx="6553200" cy="1066800"/>
          </a:xfrm>
          <a:solidFill>
            <a:schemeClr val="accent4">
              <a:lumMod val="40000"/>
              <a:lumOff val="60000"/>
            </a:schemeClr>
          </a:solidFill>
          <a:ln>
            <a:solidFill>
              <a:schemeClr val="tx1"/>
            </a:solidFill>
          </a:ln>
        </p:spPr>
        <p:txBody>
          <a:bodyPr vert="horz" lIns="90488" tIns="44450" rIns="90488" bIns="44450" rtlCol="0">
            <a:normAutofit/>
          </a:bodyPr>
          <a:lstStyle/>
          <a:p>
            <a:pPr algn="ctr">
              <a:lnSpc>
                <a:spcPct val="90000"/>
              </a:lnSpc>
              <a:spcBef>
                <a:spcPct val="40000"/>
              </a:spcBef>
              <a:buFont typeface="Times" pitchFamily="34" charset="0"/>
              <a:buNone/>
              <a:defRPr/>
            </a:pPr>
            <a:r>
              <a:rPr lang="en-US" dirty="0">
                <a:solidFill>
                  <a:srgbClr val="7030A0"/>
                </a:solidFill>
              </a:rPr>
              <a:t>Those labor costs that can be easily traced to individual units of product.</a:t>
            </a:r>
          </a:p>
        </p:txBody>
      </p:sp>
      <p:sp>
        <p:nvSpPr>
          <p:cNvPr id="309291" name="Rectangle 43"/>
          <p:cNvSpPr>
            <a:spLocks noChangeArrowheads="1"/>
          </p:cNvSpPr>
          <p:nvPr/>
        </p:nvSpPr>
        <p:spPr bwMode="auto">
          <a:xfrm>
            <a:off x="2092326" y="5257800"/>
            <a:ext cx="8347075" cy="459100"/>
          </a:xfrm>
          <a:prstGeom prst="rect">
            <a:avLst/>
          </a:prstGeom>
          <a:solidFill>
            <a:srgbClr val="FFE6CB"/>
          </a:solidFill>
          <a:ln w="25399">
            <a:solidFill>
              <a:schemeClr val="accent2"/>
            </a:solidFill>
            <a:miter lim="800000"/>
            <a:headEnd/>
            <a:tailEnd/>
          </a:ln>
          <a:effectLst>
            <a:outerShdw dist="53882" dir="2700000" algn="ctr" rotWithShape="0">
              <a:schemeClr val="tx1"/>
            </a:outerShdw>
          </a:effectLst>
        </p:spPr>
        <p:txBody>
          <a:bodyPr lIns="90488" tIns="44450" rIns="90488" bIns="44450">
            <a:spAutoFit/>
          </a:bodyPr>
          <a:lstStyle/>
          <a:p>
            <a:pPr algn="ctr">
              <a:spcBef>
                <a:spcPct val="50000"/>
              </a:spcBef>
              <a:defRPr/>
            </a:pPr>
            <a:r>
              <a:rPr lang="en-US" sz="2400" b="1" dirty="0">
                <a:solidFill>
                  <a:srgbClr val="7030A0"/>
                </a:solidFill>
              </a:rPr>
              <a:t>Example:</a:t>
            </a:r>
            <a:r>
              <a:rPr lang="en-US" sz="2400" b="1" dirty="0">
                <a:solidFill>
                  <a:schemeClr val="accent2"/>
                </a:solidFill>
              </a:rPr>
              <a:t>  </a:t>
            </a:r>
            <a:r>
              <a:rPr lang="en-US" sz="2400" b="1" dirty="0">
                <a:solidFill>
                  <a:srgbClr val="0000CC"/>
                </a:solidFill>
              </a:rPr>
              <a:t>Wages paid to automobile assembly workers</a:t>
            </a:r>
          </a:p>
        </p:txBody>
      </p:sp>
      <p:grpSp>
        <p:nvGrpSpPr>
          <p:cNvPr id="38917" name="Group 44"/>
          <p:cNvGrpSpPr>
            <a:grpSpLocks/>
          </p:cNvGrpSpPr>
          <p:nvPr/>
        </p:nvGrpSpPr>
        <p:grpSpPr bwMode="auto">
          <a:xfrm>
            <a:off x="3621089" y="3760788"/>
            <a:ext cx="5062537" cy="1301750"/>
            <a:chOff x="1321" y="2369"/>
            <a:chExt cx="3189" cy="820"/>
          </a:xfrm>
        </p:grpSpPr>
        <p:grpSp>
          <p:nvGrpSpPr>
            <p:cNvPr id="38919" name="Group 45"/>
            <p:cNvGrpSpPr>
              <a:grpSpLocks/>
            </p:cNvGrpSpPr>
            <p:nvPr/>
          </p:nvGrpSpPr>
          <p:grpSpPr bwMode="auto">
            <a:xfrm>
              <a:off x="1321" y="2369"/>
              <a:ext cx="3189" cy="739"/>
              <a:chOff x="1321" y="2369"/>
              <a:chExt cx="3189" cy="739"/>
            </a:xfrm>
          </p:grpSpPr>
          <p:grpSp>
            <p:nvGrpSpPr>
              <p:cNvPr id="38941" name="Group 46"/>
              <p:cNvGrpSpPr>
                <a:grpSpLocks/>
              </p:cNvGrpSpPr>
              <p:nvPr/>
            </p:nvGrpSpPr>
            <p:grpSpPr bwMode="auto">
              <a:xfrm>
                <a:off x="1488" y="2369"/>
                <a:ext cx="2187" cy="289"/>
                <a:chOff x="1488" y="2369"/>
                <a:chExt cx="2187" cy="289"/>
              </a:xfrm>
            </p:grpSpPr>
            <p:grpSp>
              <p:nvGrpSpPr>
                <p:cNvPr id="38969" name="Group 47"/>
                <p:cNvGrpSpPr>
                  <a:grpSpLocks/>
                </p:cNvGrpSpPr>
                <p:nvPr/>
              </p:nvGrpSpPr>
              <p:grpSpPr bwMode="auto">
                <a:xfrm>
                  <a:off x="2256" y="2400"/>
                  <a:ext cx="1168" cy="255"/>
                  <a:chOff x="2256" y="2400"/>
                  <a:chExt cx="1168" cy="255"/>
                </a:xfrm>
              </p:grpSpPr>
              <p:grpSp>
                <p:nvGrpSpPr>
                  <p:cNvPr id="38971" name="Group 48"/>
                  <p:cNvGrpSpPr>
                    <a:grpSpLocks/>
                  </p:cNvGrpSpPr>
                  <p:nvPr/>
                </p:nvGrpSpPr>
                <p:grpSpPr bwMode="auto">
                  <a:xfrm>
                    <a:off x="2515" y="2409"/>
                    <a:ext cx="744" cy="220"/>
                    <a:chOff x="2515" y="2409"/>
                    <a:chExt cx="744" cy="220"/>
                  </a:xfrm>
                </p:grpSpPr>
                <p:sp>
                  <p:nvSpPr>
                    <p:cNvPr id="38973" name="Freeform 49"/>
                    <p:cNvSpPr>
                      <a:spLocks/>
                    </p:cNvSpPr>
                    <p:nvPr/>
                  </p:nvSpPr>
                  <p:spPr bwMode="auto">
                    <a:xfrm>
                      <a:off x="2515" y="2409"/>
                      <a:ext cx="127" cy="180"/>
                    </a:xfrm>
                    <a:custGeom>
                      <a:avLst/>
                      <a:gdLst>
                        <a:gd name="T0" fmla="*/ 0 w 255"/>
                        <a:gd name="T1" fmla="*/ 1 h 359"/>
                        <a:gd name="T2" fmla="*/ 0 w 255"/>
                        <a:gd name="T3" fmla="*/ 0 h 359"/>
                        <a:gd name="T4" fmla="*/ 1 w 255"/>
                        <a:gd name="T5" fmla="*/ 3 h 359"/>
                        <a:gd name="T6" fmla="*/ 1 w 255"/>
                        <a:gd name="T7" fmla="*/ 3 h 359"/>
                        <a:gd name="T8" fmla="*/ 0 w 255"/>
                        <a:gd name="T9" fmla="*/ 0 h 359"/>
                        <a:gd name="T10" fmla="*/ 0 w 255"/>
                        <a:gd name="T11" fmla="*/ 1 h 359"/>
                        <a:gd name="T12" fmla="*/ 0 60000 65536"/>
                        <a:gd name="T13" fmla="*/ 0 60000 65536"/>
                        <a:gd name="T14" fmla="*/ 0 60000 65536"/>
                        <a:gd name="T15" fmla="*/ 0 60000 65536"/>
                        <a:gd name="T16" fmla="*/ 0 60000 65536"/>
                        <a:gd name="T17" fmla="*/ 0 60000 65536"/>
                        <a:gd name="T18" fmla="*/ 0 w 255"/>
                        <a:gd name="T19" fmla="*/ 0 h 359"/>
                        <a:gd name="T20" fmla="*/ 255 w 255"/>
                        <a:gd name="T21" fmla="*/ 359 h 359"/>
                      </a:gdLst>
                      <a:ahLst/>
                      <a:cxnLst>
                        <a:cxn ang="T12">
                          <a:pos x="T0" y="T1"/>
                        </a:cxn>
                        <a:cxn ang="T13">
                          <a:pos x="T2" y="T3"/>
                        </a:cxn>
                        <a:cxn ang="T14">
                          <a:pos x="T4" y="T5"/>
                        </a:cxn>
                        <a:cxn ang="T15">
                          <a:pos x="T6" y="T7"/>
                        </a:cxn>
                        <a:cxn ang="T16">
                          <a:pos x="T8" y="T9"/>
                        </a:cxn>
                        <a:cxn ang="T17">
                          <a:pos x="T10" y="T11"/>
                        </a:cxn>
                      </a:cxnLst>
                      <a:rect l="T18" t="T19" r="T20" b="T21"/>
                      <a:pathLst>
                        <a:path w="255" h="359">
                          <a:moveTo>
                            <a:pt x="6" y="5"/>
                          </a:moveTo>
                          <a:lnTo>
                            <a:pt x="0" y="0"/>
                          </a:lnTo>
                          <a:lnTo>
                            <a:pt x="168" y="359"/>
                          </a:lnTo>
                          <a:lnTo>
                            <a:pt x="255" y="359"/>
                          </a:lnTo>
                          <a:lnTo>
                            <a:pt x="70" y="0"/>
                          </a:lnTo>
                          <a:lnTo>
                            <a:pt x="6" y="5"/>
                          </a:lnTo>
                          <a:close/>
                        </a:path>
                      </a:pathLst>
                    </a:custGeom>
                    <a:solidFill>
                      <a:srgbClr val="800000"/>
                    </a:solidFill>
                    <a:ln w="9525">
                      <a:solidFill>
                        <a:srgbClr val="000000"/>
                      </a:solidFill>
                      <a:round/>
                      <a:headEnd/>
                      <a:tailEnd/>
                    </a:ln>
                  </p:spPr>
                  <p:txBody>
                    <a:bodyPr/>
                    <a:lstStyle/>
                    <a:p>
                      <a:endParaRPr lang="en-GB" dirty="0"/>
                    </a:p>
                  </p:txBody>
                </p:sp>
                <p:sp>
                  <p:nvSpPr>
                    <p:cNvPr id="38974" name="Freeform 50"/>
                    <p:cNvSpPr>
                      <a:spLocks/>
                    </p:cNvSpPr>
                    <p:nvPr/>
                  </p:nvSpPr>
                  <p:spPr bwMode="auto">
                    <a:xfrm>
                      <a:off x="3142" y="2509"/>
                      <a:ext cx="117" cy="120"/>
                    </a:xfrm>
                    <a:custGeom>
                      <a:avLst/>
                      <a:gdLst>
                        <a:gd name="T0" fmla="*/ 1 w 234"/>
                        <a:gd name="T1" fmla="*/ 1 h 239"/>
                        <a:gd name="T2" fmla="*/ 1 w 234"/>
                        <a:gd name="T3" fmla="*/ 1 h 239"/>
                        <a:gd name="T4" fmla="*/ 2 w 234"/>
                        <a:gd name="T5" fmla="*/ 2 h 239"/>
                        <a:gd name="T6" fmla="*/ 2 w 234"/>
                        <a:gd name="T7" fmla="*/ 2 h 239"/>
                        <a:gd name="T8" fmla="*/ 0 w 234"/>
                        <a:gd name="T9" fmla="*/ 0 h 239"/>
                        <a:gd name="T10" fmla="*/ 1 w 234"/>
                        <a:gd name="T11" fmla="*/ 1 h 239"/>
                        <a:gd name="T12" fmla="*/ 0 60000 65536"/>
                        <a:gd name="T13" fmla="*/ 0 60000 65536"/>
                        <a:gd name="T14" fmla="*/ 0 60000 65536"/>
                        <a:gd name="T15" fmla="*/ 0 60000 65536"/>
                        <a:gd name="T16" fmla="*/ 0 60000 65536"/>
                        <a:gd name="T17" fmla="*/ 0 60000 65536"/>
                        <a:gd name="T18" fmla="*/ 0 w 234"/>
                        <a:gd name="T19" fmla="*/ 0 h 239"/>
                        <a:gd name="T20" fmla="*/ 234 w 234"/>
                        <a:gd name="T21" fmla="*/ 239 h 239"/>
                      </a:gdLst>
                      <a:ahLst/>
                      <a:cxnLst>
                        <a:cxn ang="T12">
                          <a:pos x="T0" y="T1"/>
                        </a:cxn>
                        <a:cxn ang="T13">
                          <a:pos x="T2" y="T3"/>
                        </a:cxn>
                        <a:cxn ang="T14">
                          <a:pos x="T4" y="T5"/>
                        </a:cxn>
                        <a:cxn ang="T15">
                          <a:pos x="T6" y="T7"/>
                        </a:cxn>
                        <a:cxn ang="T16">
                          <a:pos x="T8" y="T9"/>
                        </a:cxn>
                        <a:cxn ang="T17">
                          <a:pos x="T10" y="T11"/>
                        </a:cxn>
                      </a:cxnLst>
                      <a:rect l="T18" t="T19" r="T20" b="T21"/>
                      <a:pathLst>
                        <a:path w="234" h="239">
                          <a:moveTo>
                            <a:pt x="62" y="27"/>
                          </a:moveTo>
                          <a:lnTo>
                            <a:pt x="68" y="23"/>
                          </a:lnTo>
                          <a:lnTo>
                            <a:pt x="234" y="239"/>
                          </a:lnTo>
                          <a:lnTo>
                            <a:pt x="154" y="227"/>
                          </a:lnTo>
                          <a:lnTo>
                            <a:pt x="0" y="0"/>
                          </a:lnTo>
                          <a:lnTo>
                            <a:pt x="62" y="27"/>
                          </a:lnTo>
                          <a:close/>
                        </a:path>
                      </a:pathLst>
                    </a:custGeom>
                    <a:solidFill>
                      <a:srgbClr val="800000"/>
                    </a:solidFill>
                    <a:ln w="9525">
                      <a:solidFill>
                        <a:srgbClr val="000000"/>
                      </a:solidFill>
                      <a:round/>
                      <a:headEnd/>
                      <a:tailEnd/>
                    </a:ln>
                  </p:spPr>
                  <p:txBody>
                    <a:bodyPr/>
                    <a:lstStyle/>
                    <a:p>
                      <a:endParaRPr lang="en-GB" dirty="0"/>
                    </a:p>
                  </p:txBody>
                </p:sp>
              </p:grpSp>
              <p:sp>
                <p:nvSpPr>
                  <p:cNvPr id="38972" name="Freeform 51"/>
                  <p:cNvSpPr>
                    <a:spLocks/>
                  </p:cNvSpPr>
                  <p:nvPr/>
                </p:nvSpPr>
                <p:spPr bwMode="auto">
                  <a:xfrm>
                    <a:off x="2256" y="2400"/>
                    <a:ext cx="1168" cy="255"/>
                  </a:xfrm>
                  <a:custGeom>
                    <a:avLst/>
                    <a:gdLst>
                      <a:gd name="T0" fmla="*/ 1 w 2336"/>
                      <a:gd name="T1" fmla="*/ 1 h 510"/>
                      <a:gd name="T2" fmla="*/ 1 w 2336"/>
                      <a:gd name="T3" fmla="*/ 1 h 510"/>
                      <a:gd name="T4" fmla="*/ 3 w 2336"/>
                      <a:gd name="T5" fmla="*/ 1 h 510"/>
                      <a:gd name="T6" fmla="*/ 5 w 2336"/>
                      <a:gd name="T7" fmla="*/ 1 h 510"/>
                      <a:gd name="T8" fmla="*/ 6 w 2336"/>
                      <a:gd name="T9" fmla="*/ 1 h 510"/>
                      <a:gd name="T10" fmla="*/ 9 w 2336"/>
                      <a:gd name="T11" fmla="*/ 1 h 510"/>
                      <a:gd name="T12" fmla="*/ 10 w 2336"/>
                      <a:gd name="T13" fmla="*/ 1 h 510"/>
                      <a:gd name="T14" fmla="*/ 10 w 2336"/>
                      <a:gd name="T15" fmla="*/ 1 h 510"/>
                      <a:gd name="T16" fmla="*/ 11 w 2336"/>
                      <a:gd name="T17" fmla="*/ 1 h 510"/>
                      <a:gd name="T18" fmla="*/ 12 w 2336"/>
                      <a:gd name="T19" fmla="*/ 1 h 510"/>
                      <a:gd name="T20" fmla="*/ 12 w 2336"/>
                      <a:gd name="T21" fmla="*/ 2 h 510"/>
                      <a:gd name="T22" fmla="*/ 15 w 2336"/>
                      <a:gd name="T23" fmla="*/ 3 h 510"/>
                      <a:gd name="T24" fmla="*/ 17 w 2336"/>
                      <a:gd name="T25" fmla="*/ 4 h 510"/>
                      <a:gd name="T26" fmla="*/ 18 w 2336"/>
                      <a:gd name="T27" fmla="*/ 4 h 510"/>
                      <a:gd name="T28" fmla="*/ 17 w 2336"/>
                      <a:gd name="T29" fmla="*/ 4 h 510"/>
                      <a:gd name="T30" fmla="*/ 0 w 2336"/>
                      <a:gd name="T31" fmla="*/ 3 h 510"/>
                      <a:gd name="T32" fmla="*/ 1 w 2336"/>
                      <a:gd name="T33" fmla="*/ 3 h 510"/>
                      <a:gd name="T34" fmla="*/ 18 w 2336"/>
                      <a:gd name="T35" fmla="*/ 4 h 510"/>
                      <a:gd name="T36" fmla="*/ 18 w 2336"/>
                      <a:gd name="T37" fmla="*/ 4 h 510"/>
                      <a:gd name="T38" fmla="*/ 18 w 2336"/>
                      <a:gd name="T39" fmla="*/ 4 h 510"/>
                      <a:gd name="T40" fmla="*/ 18 w 2336"/>
                      <a:gd name="T41" fmla="*/ 4 h 510"/>
                      <a:gd name="T42" fmla="*/ 17 w 2336"/>
                      <a:gd name="T43" fmla="*/ 3 h 510"/>
                      <a:gd name="T44" fmla="*/ 15 w 2336"/>
                      <a:gd name="T45" fmla="*/ 3 h 510"/>
                      <a:gd name="T46" fmla="*/ 13 w 2336"/>
                      <a:gd name="T47" fmla="*/ 1 h 510"/>
                      <a:gd name="T48" fmla="*/ 11 w 2336"/>
                      <a:gd name="T49" fmla="*/ 1 h 510"/>
                      <a:gd name="T50" fmla="*/ 10 w 2336"/>
                      <a:gd name="T51" fmla="*/ 1 h 510"/>
                      <a:gd name="T52" fmla="*/ 9 w 2336"/>
                      <a:gd name="T53" fmla="*/ 0 h 510"/>
                      <a:gd name="T54" fmla="*/ 5 w 2336"/>
                      <a:gd name="T55" fmla="*/ 0 h 510"/>
                      <a:gd name="T56" fmla="*/ 1 w 2336"/>
                      <a:gd name="T57" fmla="*/ 1 h 510"/>
                      <a:gd name="T58" fmla="*/ 1 w 2336"/>
                      <a:gd name="T59" fmla="*/ 1 h 510"/>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2336"/>
                      <a:gd name="T91" fmla="*/ 0 h 510"/>
                      <a:gd name="T92" fmla="*/ 2336 w 2336"/>
                      <a:gd name="T93" fmla="*/ 510 h 510"/>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2336" h="510">
                        <a:moveTo>
                          <a:pt x="17" y="68"/>
                        </a:moveTo>
                        <a:lnTo>
                          <a:pt x="236" y="59"/>
                        </a:lnTo>
                        <a:lnTo>
                          <a:pt x="404" y="59"/>
                        </a:lnTo>
                        <a:lnTo>
                          <a:pt x="630" y="47"/>
                        </a:lnTo>
                        <a:lnTo>
                          <a:pt x="838" y="47"/>
                        </a:lnTo>
                        <a:lnTo>
                          <a:pt x="1073" y="47"/>
                        </a:lnTo>
                        <a:lnTo>
                          <a:pt x="1283" y="53"/>
                        </a:lnTo>
                        <a:lnTo>
                          <a:pt x="1383" y="67"/>
                        </a:lnTo>
                        <a:lnTo>
                          <a:pt x="1468" y="85"/>
                        </a:lnTo>
                        <a:lnTo>
                          <a:pt x="1563" y="119"/>
                        </a:lnTo>
                        <a:lnTo>
                          <a:pt x="1653" y="157"/>
                        </a:lnTo>
                        <a:lnTo>
                          <a:pt x="1983" y="327"/>
                        </a:lnTo>
                        <a:lnTo>
                          <a:pt x="2159" y="406"/>
                        </a:lnTo>
                        <a:lnTo>
                          <a:pt x="2260" y="471"/>
                        </a:lnTo>
                        <a:lnTo>
                          <a:pt x="2168" y="469"/>
                        </a:lnTo>
                        <a:lnTo>
                          <a:pt x="0" y="304"/>
                        </a:lnTo>
                        <a:lnTo>
                          <a:pt x="3" y="355"/>
                        </a:lnTo>
                        <a:lnTo>
                          <a:pt x="2266" y="510"/>
                        </a:lnTo>
                        <a:lnTo>
                          <a:pt x="2336" y="497"/>
                        </a:lnTo>
                        <a:lnTo>
                          <a:pt x="2301" y="452"/>
                        </a:lnTo>
                        <a:lnTo>
                          <a:pt x="2238" y="406"/>
                        </a:lnTo>
                        <a:lnTo>
                          <a:pt x="2086" y="327"/>
                        </a:lnTo>
                        <a:lnTo>
                          <a:pt x="1968" y="263"/>
                        </a:lnTo>
                        <a:lnTo>
                          <a:pt x="1667" y="116"/>
                        </a:lnTo>
                        <a:lnTo>
                          <a:pt x="1532" y="64"/>
                        </a:lnTo>
                        <a:lnTo>
                          <a:pt x="1398" y="30"/>
                        </a:lnTo>
                        <a:lnTo>
                          <a:pt x="1098" y="0"/>
                        </a:lnTo>
                        <a:lnTo>
                          <a:pt x="687" y="0"/>
                        </a:lnTo>
                        <a:lnTo>
                          <a:pt x="17" y="36"/>
                        </a:lnTo>
                        <a:lnTo>
                          <a:pt x="17" y="68"/>
                        </a:lnTo>
                        <a:close/>
                      </a:path>
                    </a:pathLst>
                  </a:custGeom>
                  <a:solidFill>
                    <a:srgbClr val="800000"/>
                  </a:solidFill>
                  <a:ln w="9525">
                    <a:solidFill>
                      <a:srgbClr val="000000"/>
                    </a:solidFill>
                    <a:round/>
                    <a:headEnd/>
                    <a:tailEnd/>
                  </a:ln>
                </p:spPr>
                <p:txBody>
                  <a:bodyPr/>
                  <a:lstStyle/>
                  <a:p>
                    <a:endParaRPr lang="en-GB" dirty="0"/>
                  </a:p>
                </p:txBody>
              </p:sp>
            </p:grpSp>
            <p:sp>
              <p:nvSpPr>
                <p:cNvPr id="38970" name="Freeform 52"/>
                <p:cNvSpPr>
                  <a:spLocks/>
                </p:cNvSpPr>
                <p:nvPr/>
              </p:nvSpPr>
              <p:spPr bwMode="auto">
                <a:xfrm>
                  <a:off x="1488" y="2369"/>
                  <a:ext cx="2187" cy="289"/>
                </a:xfrm>
                <a:custGeom>
                  <a:avLst/>
                  <a:gdLst>
                    <a:gd name="T0" fmla="*/ 1 w 4375"/>
                    <a:gd name="T1" fmla="*/ 2 h 578"/>
                    <a:gd name="T2" fmla="*/ 3 w 4375"/>
                    <a:gd name="T3" fmla="*/ 2 h 578"/>
                    <a:gd name="T4" fmla="*/ 4 w 4375"/>
                    <a:gd name="T5" fmla="*/ 2 h 578"/>
                    <a:gd name="T6" fmla="*/ 5 w 4375"/>
                    <a:gd name="T7" fmla="*/ 1 h 578"/>
                    <a:gd name="T8" fmla="*/ 6 w 4375"/>
                    <a:gd name="T9" fmla="*/ 1 h 578"/>
                    <a:gd name="T10" fmla="*/ 8 w 4375"/>
                    <a:gd name="T11" fmla="*/ 1 h 578"/>
                    <a:gd name="T12" fmla="*/ 9 w 4375"/>
                    <a:gd name="T13" fmla="*/ 1 h 578"/>
                    <a:gd name="T14" fmla="*/ 10 w 4375"/>
                    <a:gd name="T15" fmla="*/ 1 h 578"/>
                    <a:gd name="T16" fmla="*/ 11 w 4375"/>
                    <a:gd name="T17" fmla="*/ 1 h 578"/>
                    <a:gd name="T18" fmla="*/ 13 w 4375"/>
                    <a:gd name="T19" fmla="*/ 1 h 578"/>
                    <a:gd name="T20" fmla="*/ 15 w 4375"/>
                    <a:gd name="T21" fmla="*/ 1 h 578"/>
                    <a:gd name="T22" fmla="*/ 18 w 4375"/>
                    <a:gd name="T23" fmla="*/ 1 h 578"/>
                    <a:gd name="T24" fmla="*/ 20 w 4375"/>
                    <a:gd name="T25" fmla="*/ 0 h 578"/>
                    <a:gd name="T26" fmla="*/ 22 w 4375"/>
                    <a:gd name="T27" fmla="*/ 1 h 578"/>
                    <a:gd name="T28" fmla="*/ 24 w 4375"/>
                    <a:gd name="T29" fmla="*/ 1 h 578"/>
                    <a:gd name="T30" fmla="*/ 25 w 4375"/>
                    <a:gd name="T31" fmla="*/ 1 h 578"/>
                    <a:gd name="T32" fmla="*/ 27 w 4375"/>
                    <a:gd name="T33" fmla="*/ 1 h 578"/>
                    <a:gd name="T34" fmla="*/ 29 w 4375"/>
                    <a:gd name="T35" fmla="*/ 2 h 578"/>
                    <a:gd name="T36" fmla="*/ 30 w 4375"/>
                    <a:gd name="T37" fmla="*/ 2 h 578"/>
                    <a:gd name="T38" fmla="*/ 32 w 4375"/>
                    <a:gd name="T39" fmla="*/ 3 h 578"/>
                    <a:gd name="T40" fmla="*/ 34 w 4375"/>
                    <a:gd name="T41" fmla="*/ 3 h 578"/>
                    <a:gd name="T42" fmla="*/ 33 w 4375"/>
                    <a:gd name="T43" fmla="*/ 5 h 578"/>
                    <a:gd name="T44" fmla="*/ 32 w 4375"/>
                    <a:gd name="T45" fmla="*/ 5 h 578"/>
                    <a:gd name="T46" fmla="*/ 30 w 4375"/>
                    <a:gd name="T47" fmla="*/ 5 h 578"/>
                    <a:gd name="T48" fmla="*/ 29 w 4375"/>
                    <a:gd name="T49" fmla="*/ 3 h 578"/>
                    <a:gd name="T50" fmla="*/ 28 w 4375"/>
                    <a:gd name="T51" fmla="*/ 3 h 578"/>
                    <a:gd name="T52" fmla="*/ 26 w 4375"/>
                    <a:gd name="T53" fmla="*/ 2 h 578"/>
                    <a:gd name="T54" fmla="*/ 24 w 4375"/>
                    <a:gd name="T55" fmla="*/ 1 h 578"/>
                    <a:gd name="T56" fmla="*/ 22 w 4375"/>
                    <a:gd name="T57" fmla="*/ 1 h 578"/>
                    <a:gd name="T58" fmla="*/ 18 w 4375"/>
                    <a:gd name="T59" fmla="*/ 1 h 578"/>
                    <a:gd name="T60" fmla="*/ 14 w 4375"/>
                    <a:gd name="T61" fmla="*/ 1 h 578"/>
                    <a:gd name="T62" fmla="*/ 11 w 4375"/>
                    <a:gd name="T63" fmla="*/ 3 h 578"/>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375"/>
                    <a:gd name="T97" fmla="*/ 0 h 578"/>
                    <a:gd name="T98" fmla="*/ 4375 w 4375"/>
                    <a:gd name="T99" fmla="*/ 578 h 578"/>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375" h="578">
                      <a:moveTo>
                        <a:pt x="0" y="386"/>
                      </a:moveTo>
                      <a:lnTo>
                        <a:pt x="168" y="363"/>
                      </a:lnTo>
                      <a:lnTo>
                        <a:pt x="297" y="333"/>
                      </a:lnTo>
                      <a:lnTo>
                        <a:pt x="384" y="308"/>
                      </a:lnTo>
                      <a:lnTo>
                        <a:pt x="456" y="288"/>
                      </a:lnTo>
                      <a:lnTo>
                        <a:pt x="549" y="265"/>
                      </a:lnTo>
                      <a:lnTo>
                        <a:pt x="629" y="242"/>
                      </a:lnTo>
                      <a:lnTo>
                        <a:pt x="719" y="219"/>
                      </a:lnTo>
                      <a:lnTo>
                        <a:pt x="800" y="202"/>
                      </a:lnTo>
                      <a:lnTo>
                        <a:pt x="892" y="188"/>
                      </a:lnTo>
                      <a:lnTo>
                        <a:pt x="966" y="175"/>
                      </a:lnTo>
                      <a:lnTo>
                        <a:pt x="1030" y="164"/>
                      </a:lnTo>
                      <a:lnTo>
                        <a:pt x="1125" y="149"/>
                      </a:lnTo>
                      <a:lnTo>
                        <a:pt x="1206" y="137"/>
                      </a:lnTo>
                      <a:lnTo>
                        <a:pt x="1282" y="124"/>
                      </a:lnTo>
                      <a:lnTo>
                        <a:pt x="1361" y="103"/>
                      </a:lnTo>
                      <a:lnTo>
                        <a:pt x="1427" y="70"/>
                      </a:lnTo>
                      <a:lnTo>
                        <a:pt x="1473" y="33"/>
                      </a:lnTo>
                      <a:lnTo>
                        <a:pt x="1568" y="28"/>
                      </a:lnTo>
                      <a:lnTo>
                        <a:pt x="1705" y="25"/>
                      </a:lnTo>
                      <a:lnTo>
                        <a:pt x="1861" y="13"/>
                      </a:lnTo>
                      <a:lnTo>
                        <a:pt x="1982" y="7"/>
                      </a:lnTo>
                      <a:lnTo>
                        <a:pt x="2161" y="3"/>
                      </a:lnTo>
                      <a:lnTo>
                        <a:pt x="2334" y="2"/>
                      </a:lnTo>
                      <a:lnTo>
                        <a:pt x="2499" y="0"/>
                      </a:lnTo>
                      <a:lnTo>
                        <a:pt x="2625" y="0"/>
                      </a:lnTo>
                      <a:lnTo>
                        <a:pt x="2762" y="11"/>
                      </a:lnTo>
                      <a:lnTo>
                        <a:pt x="2902" y="33"/>
                      </a:lnTo>
                      <a:lnTo>
                        <a:pt x="3006" y="59"/>
                      </a:lnTo>
                      <a:lnTo>
                        <a:pt x="3099" y="84"/>
                      </a:lnTo>
                      <a:lnTo>
                        <a:pt x="3200" y="115"/>
                      </a:lnTo>
                      <a:lnTo>
                        <a:pt x="3311" y="149"/>
                      </a:lnTo>
                      <a:lnTo>
                        <a:pt x="3423" y="188"/>
                      </a:lnTo>
                      <a:lnTo>
                        <a:pt x="3542" y="228"/>
                      </a:lnTo>
                      <a:lnTo>
                        <a:pt x="3659" y="268"/>
                      </a:lnTo>
                      <a:lnTo>
                        <a:pt x="3782" y="307"/>
                      </a:lnTo>
                      <a:lnTo>
                        <a:pt x="3874" y="338"/>
                      </a:lnTo>
                      <a:lnTo>
                        <a:pt x="3959" y="361"/>
                      </a:lnTo>
                      <a:lnTo>
                        <a:pt x="4053" y="395"/>
                      </a:lnTo>
                      <a:lnTo>
                        <a:pt x="4149" y="425"/>
                      </a:lnTo>
                      <a:lnTo>
                        <a:pt x="4267" y="463"/>
                      </a:lnTo>
                      <a:lnTo>
                        <a:pt x="4375" y="503"/>
                      </a:lnTo>
                      <a:lnTo>
                        <a:pt x="4331" y="531"/>
                      </a:lnTo>
                      <a:lnTo>
                        <a:pt x="4267" y="548"/>
                      </a:lnTo>
                      <a:lnTo>
                        <a:pt x="4197" y="567"/>
                      </a:lnTo>
                      <a:lnTo>
                        <a:pt x="4110" y="576"/>
                      </a:lnTo>
                      <a:lnTo>
                        <a:pt x="3995" y="578"/>
                      </a:lnTo>
                      <a:lnTo>
                        <a:pt x="3880" y="575"/>
                      </a:lnTo>
                      <a:lnTo>
                        <a:pt x="3851" y="531"/>
                      </a:lnTo>
                      <a:lnTo>
                        <a:pt x="3823" y="503"/>
                      </a:lnTo>
                      <a:lnTo>
                        <a:pt x="3768" y="465"/>
                      </a:lnTo>
                      <a:lnTo>
                        <a:pt x="3650" y="401"/>
                      </a:lnTo>
                      <a:lnTo>
                        <a:pt x="3504" y="325"/>
                      </a:lnTo>
                      <a:lnTo>
                        <a:pt x="3373" y="260"/>
                      </a:lnTo>
                      <a:lnTo>
                        <a:pt x="3214" y="181"/>
                      </a:lnTo>
                      <a:lnTo>
                        <a:pt x="3082" y="130"/>
                      </a:lnTo>
                      <a:lnTo>
                        <a:pt x="2956" y="95"/>
                      </a:lnTo>
                      <a:lnTo>
                        <a:pt x="2853" y="81"/>
                      </a:lnTo>
                      <a:lnTo>
                        <a:pt x="2664" y="62"/>
                      </a:lnTo>
                      <a:lnTo>
                        <a:pt x="2416" y="61"/>
                      </a:lnTo>
                      <a:lnTo>
                        <a:pt x="2127" y="68"/>
                      </a:lnTo>
                      <a:lnTo>
                        <a:pt x="1906" y="76"/>
                      </a:lnTo>
                      <a:lnTo>
                        <a:pt x="1553" y="95"/>
                      </a:lnTo>
                      <a:lnTo>
                        <a:pt x="1533" y="438"/>
                      </a:lnTo>
                      <a:lnTo>
                        <a:pt x="0" y="386"/>
                      </a:lnTo>
                      <a:close/>
                    </a:path>
                  </a:pathLst>
                </a:custGeom>
                <a:solidFill>
                  <a:srgbClr val="FF0000"/>
                </a:solidFill>
                <a:ln w="9525">
                  <a:solidFill>
                    <a:srgbClr val="000000"/>
                  </a:solidFill>
                  <a:round/>
                  <a:headEnd/>
                  <a:tailEnd/>
                </a:ln>
              </p:spPr>
              <p:txBody>
                <a:bodyPr/>
                <a:lstStyle/>
                <a:p>
                  <a:endParaRPr lang="en-GB" dirty="0"/>
                </a:p>
              </p:txBody>
            </p:sp>
          </p:grpSp>
          <p:sp>
            <p:nvSpPr>
              <p:cNvPr id="38942" name="Freeform 53"/>
              <p:cNvSpPr>
                <a:spLocks/>
              </p:cNvSpPr>
              <p:nvPr/>
            </p:nvSpPr>
            <p:spPr bwMode="auto">
              <a:xfrm>
                <a:off x="1550" y="2652"/>
                <a:ext cx="2958" cy="456"/>
              </a:xfrm>
              <a:custGeom>
                <a:avLst/>
                <a:gdLst>
                  <a:gd name="T0" fmla="*/ 39 w 5916"/>
                  <a:gd name="T1" fmla="*/ 4 h 912"/>
                  <a:gd name="T2" fmla="*/ 40 w 5916"/>
                  <a:gd name="T3" fmla="*/ 5 h 912"/>
                  <a:gd name="T4" fmla="*/ 40 w 5916"/>
                  <a:gd name="T5" fmla="*/ 6 h 912"/>
                  <a:gd name="T6" fmla="*/ 46 w 5916"/>
                  <a:gd name="T7" fmla="*/ 6 h 912"/>
                  <a:gd name="T8" fmla="*/ 46 w 5916"/>
                  <a:gd name="T9" fmla="*/ 6 h 912"/>
                  <a:gd name="T10" fmla="*/ 46 w 5916"/>
                  <a:gd name="T11" fmla="*/ 7 h 912"/>
                  <a:gd name="T12" fmla="*/ 46 w 5916"/>
                  <a:gd name="T13" fmla="*/ 7 h 912"/>
                  <a:gd name="T14" fmla="*/ 46 w 5916"/>
                  <a:gd name="T15" fmla="*/ 7 h 912"/>
                  <a:gd name="T16" fmla="*/ 42 w 5916"/>
                  <a:gd name="T17" fmla="*/ 7 h 912"/>
                  <a:gd name="T18" fmla="*/ 42 w 5916"/>
                  <a:gd name="T19" fmla="*/ 7 h 912"/>
                  <a:gd name="T20" fmla="*/ 40 w 5916"/>
                  <a:gd name="T21" fmla="*/ 7 h 912"/>
                  <a:gd name="T22" fmla="*/ 40 w 5916"/>
                  <a:gd name="T23" fmla="*/ 7 h 912"/>
                  <a:gd name="T24" fmla="*/ 3 w 5916"/>
                  <a:gd name="T25" fmla="*/ 7 h 912"/>
                  <a:gd name="T26" fmla="*/ 1 w 5916"/>
                  <a:gd name="T27" fmla="*/ 6 h 912"/>
                  <a:gd name="T28" fmla="*/ 1 w 5916"/>
                  <a:gd name="T29" fmla="*/ 7 h 912"/>
                  <a:gd name="T30" fmla="*/ 0 w 5916"/>
                  <a:gd name="T31" fmla="*/ 3 h 912"/>
                  <a:gd name="T32" fmla="*/ 3 w 5916"/>
                  <a:gd name="T33" fmla="*/ 0 h 912"/>
                  <a:gd name="T34" fmla="*/ 7 w 5916"/>
                  <a:gd name="T35" fmla="*/ 1 h 912"/>
                  <a:gd name="T36" fmla="*/ 29 w 5916"/>
                  <a:gd name="T37" fmla="*/ 6 h 912"/>
                  <a:gd name="T38" fmla="*/ 30 w 5916"/>
                  <a:gd name="T39" fmla="*/ 6 h 912"/>
                  <a:gd name="T40" fmla="*/ 31 w 5916"/>
                  <a:gd name="T41" fmla="*/ 4 h 912"/>
                  <a:gd name="T42" fmla="*/ 31 w 5916"/>
                  <a:gd name="T43" fmla="*/ 2 h 912"/>
                  <a:gd name="T44" fmla="*/ 35 w 5916"/>
                  <a:gd name="T45" fmla="*/ 1 h 912"/>
                  <a:gd name="T46" fmla="*/ 37 w 5916"/>
                  <a:gd name="T47" fmla="*/ 1 h 912"/>
                  <a:gd name="T48" fmla="*/ 39 w 5916"/>
                  <a:gd name="T49" fmla="*/ 2 h 912"/>
                  <a:gd name="T50" fmla="*/ 39 w 5916"/>
                  <a:gd name="T51" fmla="*/ 4 h 91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916"/>
                  <a:gd name="T79" fmla="*/ 0 h 912"/>
                  <a:gd name="T80" fmla="*/ 5916 w 5916"/>
                  <a:gd name="T81" fmla="*/ 912 h 912"/>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916" h="912">
                    <a:moveTo>
                      <a:pt x="4992" y="432"/>
                    </a:moveTo>
                    <a:lnTo>
                      <a:pt x="5037" y="570"/>
                    </a:lnTo>
                    <a:lnTo>
                      <a:pt x="5037" y="675"/>
                    </a:lnTo>
                    <a:lnTo>
                      <a:pt x="5916" y="675"/>
                    </a:lnTo>
                    <a:lnTo>
                      <a:pt x="5856" y="746"/>
                    </a:lnTo>
                    <a:lnTo>
                      <a:pt x="5896" y="826"/>
                    </a:lnTo>
                    <a:lnTo>
                      <a:pt x="5896" y="864"/>
                    </a:lnTo>
                    <a:lnTo>
                      <a:pt x="5870" y="890"/>
                    </a:lnTo>
                    <a:lnTo>
                      <a:pt x="5364" y="890"/>
                    </a:lnTo>
                    <a:lnTo>
                      <a:pt x="5324" y="912"/>
                    </a:lnTo>
                    <a:lnTo>
                      <a:pt x="5065" y="912"/>
                    </a:lnTo>
                    <a:lnTo>
                      <a:pt x="5031" y="887"/>
                    </a:lnTo>
                    <a:lnTo>
                      <a:pt x="350" y="887"/>
                    </a:lnTo>
                    <a:lnTo>
                      <a:pt x="165" y="720"/>
                    </a:lnTo>
                    <a:lnTo>
                      <a:pt x="19" y="775"/>
                    </a:lnTo>
                    <a:lnTo>
                      <a:pt x="0" y="333"/>
                    </a:lnTo>
                    <a:lnTo>
                      <a:pt x="356" y="0"/>
                    </a:lnTo>
                    <a:lnTo>
                      <a:pt x="913" y="12"/>
                    </a:lnTo>
                    <a:lnTo>
                      <a:pt x="3815" y="746"/>
                    </a:lnTo>
                    <a:lnTo>
                      <a:pt x="3897" y="658"/>
                    </a:lnTo>
                    <a:lnTo>
                      <a:pt x="3969" y="430"/>
                    </a:lnTo>
                    <a:lnTo>
                      <a:pt x="4071" y="243"/>
                    </a:lnTo>
                    <a:lnTo>
                      <a:pt x="4376" y="93"/>
                    </a:lnTo>
                    <a:lnTo>
                      <a:pt x="4659" y="101"/>
                    </a:lnTo>
                    <a:lnTo>
                      <a:pt x="4871" y="210"/>
                    </a:lnTo>
                    <a:lnTo>
                      <a:pt x="4992" y="432"/>
                    </a:lnTo>
                    <a:close/>
                  </a:path>
                </a:pathLst>
              </a:custGeom>
              <a:solidFill>
                <a:srgbClr val="000000"/>
              </a:solidFill>
              <a:ln w="9525">
                <a:solidFill>
                  <a:srgbClr val="000000"/>
                </a:solidFill>
                <a:round/>
                <a:headEnd/>
                <a:tailEnd/>
              </a:ln>
            </p:spPr>
            <p:txBody>
              <a:bodyPr/>
              <a:lstStyle/>
              <a:p>
                <a:endParaRPr lang="en-GB" dirty="0"/>
              </a:p>
            </p:txBody>
          </p:sp>
          <p:grpSp>
            <p:nvGrpSpPr>
              <p:cNvPr id="38943" name="Group 54"/>
              <p:cNvGrpSpPr>
                <a:grpSpLocks/>
              </p:cNvGrpSpPr>
              <p:nvPr/>
            </p:nvGrpSpPr>
            <p:grpSpPr bwMode="auto">
              <a:xfrm>
                <a:off x="1321" y="2463"/>
                <a:ext cx="3189" cy="579"/>
                <a:chOff x="1321" y="2463"/>
                <a:chExt cx="3189" cy="579"/>
              </a:xfrm>
            </p:grpSpPr>
            <p:grpSp>
              <p:nvGrpSpPr>
                <p:cNvPr id="38944" name="Group 55"/>
                <p:cNvGrpSpPr>
                  <a:grpSpLocks/>
                </p:cNvGrpSpPr>
                <p:nvPr/>
              </p:nvGrpSpPr>
              <p:grpSpPr bwMode="auto">
                <a:xfrm>
                  <a:off x="1321" y="2650"/>
                  <a:ext cx="193" cy="333"/>
                  <a:chOff x="1321" y="2650"/>
                  <a:chExt cx="193" cy="333"/>
                </a:xfrm>
              </p:grpSpPr>
              <p:sp>
                <p:nvSpPr>
                  <p:cNvPr id="38956" name="Rectangle 56"/>
                  <p:cNvSpPr>
                    <a:spLocks noChangeArrowheads="1"/>
                  </p:cNvSpPr>
                  <p:nvPr/>
                </p:nvSpPr>
                <p:spPr bwMode="auto">
                  <a:xfrm>
                    <a:off x="1337" y="2720"/>
                    <a:ext cx="74" cy="12"/>
                  </a:xfrm>
                  <a:prstGeom prst="rect">
                    <a:avLst/>
                  </a:prstGeom>
                  <a:solidFill>
                    <a:srgbClr val="808080"/>
                  </a:solidFill>
                  <a:ln w="9525">
                    <a:solidFill>
                      <a:srgbClr val="C0C0C0"/>
                    </a:solidFill>
                    <a:miter lim="800000"/>
                    <a:headEnd/>
                    <a:tailEnd/>
                  </a:ln>
                </p:spPr>
                <p:txBody>
                  <a:bodyPr/>
                  <a:lstStyle/>
                  <a:p>
                    <a:endParaRPr lang="en-US" dirty="0"/>
                  </a:p>
                </p:txBody>
              </p:sp>
              <p:sp>
                <p:nvSpPr>
                  <p:cNvPr id="38957" name="Rectangle 57"/>
                  <p:cNvSpPr>
                    <a:spLocks noChangeArrowheads="1"/>
                  </p:cNvSpPr>
                  <p:nvPr/>
                </p:nvSpPr>
                <p:spPr bwMode="auto">
                  <a:xfrm>
                    <a:off x="1337" y="2650"/>
                    <a:ext cx="74" cy="30"/>
                  </a:xfrm>
                  <a:prstGeom prst="rect">
                    <a:avLst/>
                  </a:prstGeom>
                  <a:solidFill>
                    <a:srgbClr val="808080"/>
                  </a:solidFill>
                  <a:ln w="9525">
                    <a:solidFill>
                      <a:srgbClr val="C0C0C0"/>
                    </a:solidFill>
                    <a:miter lim="800000"/>
                    <a:headEnd/>
                    <a:tailEnd/>
                  </a:ln>
                </p:spPr>
                <p:txBody>
                  <a:bodyPr/>
                  <a:lstStyle/>
                  <a:p>
                    <a:endParaRPr lang="en-US" dirty="0"/>
                  </a:p>
                </p:txBody>
              </p:sp>
              <p:sp>
                <p:nvSpPr>
                  <p:cNvPr id="38958" name="Rectangle 58"/>
                  <p:cNvSpPr>
                    <a:spLocks noChangeArrowheads="1"/>
                  </p:cNvSpPr>
                  <p:nvPr/>
                </p:nvSpPr>
                <p:spPr bwMode="auto">
                  <a:xfrm>
                    <a:off x="1337" y="2693"/>
                    <a:ext cx="74" cy="13"/>
                  </a:xfrm>
                  <a:prstGeom prst="rect">
                    <a:avLst/>
                  </a:prstGeom>
                  <a:solidFill>
                    <a:srgbClr val="808080"/>
                  </a:solidFill>
                  <a:ln w="9525">
                    <a:solidFill>
                      <a:srgbClr val="C0C0C0"/>
                    </a:solidFill>
                    <a:miter lim="800000"/>
                    <a:headEnd/>
                    <a:tailEnd/>
                  </a:ln>
                </p:spPr>
                <p:txBody>
                  <a:bodyPr/>
                  <a:lstStyle/>
                  <a:p>
                    <a:endParaRPr lang="en-US" dirty="0"/>
                  </a:p>
                </p:txBody>
              </p:sp>
              <p:sp>
                <p:nvSpPr>
                  <p:cNvPr id="38959" name="Arc 59"/>
                  <p:cNvSpPr>
                    <a:spLocks/>
                  </p:cNvSpPr>
                  <p:nvPr/>
                </p:nvSpPr>
                <p:spPr bwMode="auto">
                  <a:xfrm>
                    <a:off x="1337" y="2749"/>
                    <a:ext cx="72" cy="75"/>
                  </a:xfrm>
                  <a:custGeom>
                    <a:avLst/>
                    <a:gdLst>
                      <a:gd name="T0" fmla="*/ 0 w 21600"/>
                      <a:gd name="T1" fmla="*/ 0 h 21868"/>
                      <a:gd name="T2" fmla="*/ 0 w 21600"/>
                      <a:gd name="T3" fmla="*/ 0 h 21868"/>
                      <a:gd name="T4" fmla="*/ 0 w 21600"/>
                      <a:gd name="T5" fmla="*/ 0 h 21868"/>
                      <a:gd name="T6" fmla="*/ 0 60000 65536"/>
                      <a:gd name="T7" fmla="*/ 0 60000 65536"/>
                      <a:gd name="T8" fmla="*/ 0 60000 65536"/>
                      <a:gd name="T9" fmla="*/ 0 w 21600"/>
                      <a:gd name="T10" fmla="*/ 0 h 21868"/>
                      <a:gd name="T11" fmla="*/ 21600 w 21600"/>
                      <a:gd name="T12" fmla="*/ 21868 h 21868"/>
                    </a:gdLst>
                    <a:ahLst/>
                    <a:cxnLst>
                      <a:cxn ang="T6">
                        <a:pos x="T0" y="T1"/>
                      </a:cxn>
                      <a:cxn ang="T7">
                        <a:pos x="T2" y="T3"/>
                      </a:cxn>
                      <a:cxn ang="T8">
                        <a:pos x="T4" y="T5"/>
                      </a:cxn>
                    </a:cxnLst>
                    <a:rect l="T9" t="T10" r="T11" b="T12"/>
                    <a:pathLst>
                      <a:path w="21600" h="21868" fill="none" extrusionOk="0">
                        <a:moveTo>
                          <a:pt x="21015" y="21868"/>
                        </a:moveTo>
                        <a:cubicBezTo>
                          <a:pt x="9318" y="21551"/>
                          <a:pt x="0" y="11977"/>
                          <a:pt x="0" y="276"/>
                        </a:cubicBezTo>
                        <a:cubicBezTo>
                          <a:pt x="-1" y="183"/>
                          <a:pt x="0" y="91"/>
                          <a:pt x="1" y="-1"/>
                        </a:cubicBezTo>
                      </a:path>
                      <a:path w="21600" h="21868" stroke="0" extrusionOk="0">
                        <a:moveTo>
                          <a:pt x="21015" y="21868"/>
                        </a:moveTo>
                        <a:cubicBezTo>
                          <a:pt x="9318" y="21551"/>
                          <a:pt x="0" y="11977"/>
                          <a:pt x="0" y="276"/>
                        </a:cubicBezTo>
                        <a:cubicBezTo>
                          <a:pt x="-1" y="183"/>
                          <a:pt x="0" y="91"/>
                          <a:pt x="1" y="-1"/>
                        </a:cubicBezTo>
                        <a:lnTo>
                          <a:pt x="21600" y="276"/>
                        </a:lnTo>
                        <a:close/>
                      </a:path>
                    </a:pathLst>
                  </a:custGeom>
                  <a:solidFill>
                    <a:srgbClr val="808080"/>
                  </a:solidFill>
                  <a:ln w="9525">
                    <a:solidFill>
                      <a:srgbClr val="C0C0C0"/>
                    </a:solidFill>
                    <a:round/>
                    <a:headEnd/>
                    <a:tailEnd/>
                  </a:ln>
                </p:spPr>
                <p:txBody>
                  <a:bodyPr/>
                  <a:lstStyle/>
                  <a:p>
                    <a:endParaRPr lang="en-GB" dirty="0"/>
                  </a:p>
                </p:txBody>
              </p:sp>
              <p:grpSp>
                <p:nvGrpSpPr>
                  <p:cNvPr id="38960" name="Group 60"/>
                  <p:cNvGrpSpPr>
                    <a:grpSpLocks/>
                  </p:cNvGrpSpPr>
                  <p:nvPr/>
                </p:nvGrpSpPr>
                <p:grpSpPr bwMode="auto">
                  <a:xfrm>
                    <a:off x="1321" y="2945"/>
                    <a:ext cx="193" cy="12"/>
                    <a:chOff x="1321" y="2945"/>
                    <a:chExt cx="193" cy="12"/>
                  </a:xfrm>
                </p:grpSpPr>
                <p:sp>
                  <p:nvSpPr>
                    <p:cNvPr id="38967" name="Rectangle 61"/>
                    <p:cNvSpPr>
                      <a:spLocks noChangeArrowheads="1"/>
                    </p:cNvSpPr>
                    <p:nvPr/>
                  </p:nvSpPr>
                  <p:spPr bwMode="auto">
                    <a:xfrm>
                      <a:off x="1329" y="2945"/>
                      <a:ext cx="185" cy="12"/>
                    </a:xfrm>
                    <a:prstGeom prst="rect">
                      <a:avLst/>
                    </a:prstGeom>
                    <a:solidFill>
                      <a:srgbClr val="808080"/>
                    </a:solidFill>
                    <a:ln w="9525">
                      <a:solidFill>
                        <a:srgbClr val="C0C0C0"/>
                      </a:solidFill>
                      <a:miter lim="800000"/>
                      <a:headEnd/>
                      <a:tailEnd/>
                    </a:ln>
                  </p:spPr>
                  <p:txBody>
                    <a:bodyPr/>
                    <a:lstStyle/>
                    <a:p>
                      <a:endParaRPr lang="en-US" dirty="0"/>
                    </a:p>
                  </p:txBody>
                </p:sp>
                <p:sp>
                  <p:nvSpPr>
                    <p:cNvPr id="38968" name="Oval 62"/>
                    <p:cNvSpPr>
                      <a:spLocks noChangeArrowheads="1"/>
                    </p:cNvSpPr>
                    <p:nvPr/>
                  </p:nvSpPr>
                  <p:spPr bwMode="auto">
                    <a:xfrm>
                      <a:off x="1321" y="2945"/>
                      <a:ext cx="22" cy="12"/>
                    </a:xfrm>
                    <a:prstGeom prst="ellipse">
                      <a:avLst/>
                    </a:prstGeom>
                    <a:solidFill>
                      <a:srgbClr val="808080"/>
                    </a:solidFill>
                    <a:ln w="9525">
                      <a:solidFill>
                        <a:srgbClr val="C0C0C0"/>
                      </a:solidFill>
                      <a:round/>
                      <a:headEnd/>
                      <a:tailEnd/>
                    </a:ln>
                  </p:spPr>
                  <p:txBody>
                    <a:bodyPr/>
                    <a:lstStyle/>
                    <a:p>
                      <a:endParaRPr lang="en-US" dirty="0"/>
                    </a:p>
                  </p:txBody>
                </p:sp>
              </p:grpSp>
              <p:grpSp>
                <p:nvGrpSpPr>
                  <p:cNvPr id="38961" name="Group 63"/>
                  <p:cNvGrpSpPr>
                    <a:grpSpLocks/>
                  </p:cNvGrpSpPr>
                  <p:nvPr/>
                </p:nvGrpSpPr>
                <p:grpSpPr bwMode="auto">
                  <a:xfrm>
                    <a:off x="1321" y="2970"/>
                    <a:ext cx="193" cy="13"/>
                    <a:chOff x="1321" y="2970"/>
                    <a:chExt cx="193" cy="13"/>
                  </a:xfrm>
                </p:grpSpPr>
                <p:sp>
                  <p:nvSpPr>
                    <p:cNvPr id="38965" name="Rectangle 64"/>
                    <p:cNvSpPr>
                      <a:spLocks noChangeArrowheads="1"/>
                    </p:cNvSpPr>
                    <p:nvPr/>
                  </p:nvSpPr>
                  <p:spPr bwMode="auto">
                    <a:xfrm>
                      <a:off x="1329" y="2970"/>
                      <a:ext cx="185" cy="13"/>
                    </a:xfrm>
                    <a:prstGeom prst="rect">
                      <a:avLst/>
                    </a:prstGeom>
                    <a:solidFill>
                      <a:srgbClr val="808080"/>
                    </a:solidFill>
                    <a:ln w="9525">
                      <a:solidFill>
                        <a:srgbClr val="C0C0C0"/>
                      </a:solidFill>
                      <a:miter lim="800000"/>
                      <a:headEnd/>
                      <a:tailEnd/>
                    </a:ln>
                  </p:spPr>
                  <p:txBody>
                    <a:bodyPr/>
                    <a:lstStyle/>
                    <a:p>
                      <a:endParaRPr lang="en-US" dirty="0"/>
                    </a:p>
                  </p:txBody>
                </p:sp>
                <p:sp>
                  <p:nvSpPr>
                    <p:cNvPr id="38966" name="Oval 65"/>
                    <p:cNvSpPr>
                      <a:spLocks noChangeArrowheads="1"/>
                    </p:cNvSpPr>
                    <p:nvPr/>
                  </p:nvSpPr>
                  <p:spPr bwMode="auto">
                    <a:xfrm>
                      <a:off x="1321" y="2970"/>
                      <a:ext cx="22" cy="13"/>
                    </a:xfrm>
                    <a:prstGeom prst="ellipse">
                      <a:avLst/>
                    </a:prstGeom>
                    <a:solidFill>
                      <a:srgbClr val="808080"/>
                    </a:solidFill>
                    <a:ln w="9525">
                      <a:solidFill>
                        <a:srgbClr val="C0C0C0"/>
                      </a:solidFill>
                      <a:round/>
                      <a:headEnd/>
                      <a:tailEnd/>
                    </a:ln>
                  </p:spPr>
                  <p:txBody>
                    <a:bodyPr/>
                    <a:lstStyle/>
                    <a:p>
                      <a:endParaRPr lang="en-US" dirty="0"/>
                    </a:p>
                  </p:txBody>
                </p:sp>
              </p:grpSp>
              <p:grpSp>
                <p:nvGrpSpPr>
                  <p:cNvPr id="38962" name="Group 66"/>
                  <p:cNvGrpSpPr>
                    <a:grpSpLocks/>
                  </p:cNvGrpSpPr>
                  <p:nvPr/>
                </p:nvGrpSpPr>
                <p:grpSpPr bwMode="auto">
                  <a:xfrm>
                    <a:off x="1321" y="2918"/>
                    <a:ext cx="193" cy="12"/>
                    <a:chOff x="1321" y="2918"/>
                    <a:chExt cx="193" cy="12"/>
                  </a:xfrm>
                </p:grpSpPr>
                <p:sp>
                  <p:nvSpPr>
                    <p:cNvPr id="38963" name="Rectangle 67"/>
                    <p:cNvSpPr>
                      <a:spLocks noChangeArrowheads="1"/>
                    </p:cNvSpPr>
                    <p:nvPr/>
                  </p:nvSpPr>
                  <p:spPr bwMode="auto">
                    <a:xfrm>
                      <a:off x="1329" y="2918"/>
                      <a:ext cx="185" cy="12"/>
                    </a:xfrm>
                    <a:prstGeom prst="rect">
                      <a:avLst/>
                    </a:prstGeom>
                    <a:solidFill>
                      <a:srgbClr val="808080"/>
                    </a:solidFill>
                    <a:ln w="9525">
                      <a:solidFill>
                        <a:srgbClr val="C0C0C0"/>
                      </a:solidFill>
                      <a:miter lim="800000"/>
                      <a:headEnd/>
                      <a:tailEnd/>
                    </a:ln>
                  </p:spPr>
                  <p:txBody>
                    <a:bodyPr/>
                    <a:lstStyle/>
                    <a:p>
                      <a:endParaRPr lang="en-US" dirty="0"/>
                    </a:p>
                  </p:txBody>
                </p:sp>
                <p:sp>
                  <p:nvSpPr>
                    <p:cNvPr id="38964" name="Oval 68"/>
                    <p:cNvSpPr>
                      <a:spLocks noChangeArrowheads="1"/>
                    </p:cNvSpPr>
                    <p:nvPr/>
                  </p:nvSpPr>
                  <p:spPr bwMode="auto">
                    <a:xfrm>
                      <a:off x="1321" y="2918"/>
                      <a:ext cx="22" cy="12"/>
                    </a:xfrm>
                    <a:prstGeom prst="ellipse">
                      <a:avLst/>
                    </a:prstGeom>
                    <a:solidFill>
                      <a:srgbClr val="808080"/>
                    </a:solidFill>
                    <a:ln w="9525">
                      <a:solidFill>
                        <a:srgbClr val="C0C0C0"/>
                      </a:solidFill>
                      <a:round/>
                      <a:headEnd/>
                      <a:tailEnd/>
                    </a:ln>
                  </p:spPr>
                  <p:txBody>
                    <a:bodyPr/>
                    <a:lstStyle/>
                    <a:p>
                      <a:endParaRPr lang="en-US" dirty="0"/>
                    </a:p>
                  </p:txBody>
                </p:sp>
              </p:grpSp>
            </p:grpSp>
            <p:sp>
              <p:nvSpPr>
                <p:cNvPr id="38945" name="Freeform 69"/>
                <p:cNvSpPr>
                  <a:spLocks/>
                </p:cNvSpPr>
                <p:nvPr/>
              </p:nvSpPr>
              <p:spPr bwMode="auto">
                <a:xfrm>
                  <a:off x="1337" y="2561"/>
                  <a:ext cx="3173" cy="481"/>
                </a:xfrm>
                <a:custGeom>
                  <a:avLst/>
                  <a:gdLst>
                    <a:gd name="T0" fmla="*/ 3 w 6346"/>
                    <a:gd name="T1" fmla="*/ 0 h 962"/>
                    <a:gd name="T2" fmla="*/ 1 w 6346"/>
                    <a:gd name="T3" fmla="*/ 0 h 962"/>
                    <a:gd name="T4" fmla="*/ 0 w 6346"/>
                    <a:gd name="T5" fmla="*/ 2 h 962"/>
                    <a:gd name="T6" fmla="*/ 1 w 6346"/>
                    <a:gd name="T7" fmla="*/ 2 h 962"/>
                    <a:gd name="T8" fmla="*/ 1 w 6346"/>
                    <a:gd name="T9" fmla="*/ 6 h 962"/>
                    <a:gd name="T10" fmla="*/ 3 w 6346"/>
                    <a:gd name="T11" fmla="*/ 8 h 962"/>
                    <a:gd name="T12" fmla="*/ 3 w 6346"/>
                    <a:gd name="T13" fmla="*/ 8 h 962"/>
                    <a:gd name="T14" fmla="*/ 3 w 6346"/>
                    <a:gd name="T15" fmla="*/ 8 h 962"/>
                    <a:gd name="T16" fmla="*/ 3 w 6346"/>
                    <a:gd name="T17" fmla="*/ 7 h 962"/>
                    <a:gd name="T18" fmla="*/ 3 w 6346"/>
                    <a:gd name="T19" fmla="*/ 6 h 962"/>
                    <a:gd name="T20" fmla="*/ 3 w 6346"/>
                    <a:gd name="T21" fmla="*/ 5 h 962"/>
                    <a:gd name="T22" fmla="*/ 5 w 6346"/>
                    <a:gd name="T23" fmla="*/ 4 h 962"/>
                    <a:gd name="T24" fmla="*/ 5 w 6346"/>
                    <a:gd name="T25" fmla="*/ 4 h 962"/>
                    <a:gd name="T26" fmla="*/ 6 w 6346"/>
                    <a:gd name="T27" fmla="*/ 3 h 962"/>
                    <a:gd name="T28" fmla="*/ 6 w 6346"/>
                    <a:gd name="T29" fmla="*/ 3 h 962"/>
                    <a:gd name="T30" fmla="*/ 7 w 6346"/>
                    <a:gd name="T31" fmla="*/ 2 h 962"/>
                    <a:gd name="T32" fmla="*/ 9 w 6346"/>
                    <a:gd name="T33" fmla="*/ 2 h 962"/>
                    <a:gd name="T34" fmla="*/ 10 w 6346"/>
                    <a:gd name="T35" fmla="*/ 2 h 962"/>
                    <a:gd name="T36" fmla="*/ 11 w 6346"/>
                    <a:gd name="T37" fmla="*/ 3 h 962"/>
                    <a:gd name="T38" fmla="*/ 11 w 6346"/>
                    <a:gd name="T39" fmla="*/ 3 h 962"/>
                    <a:gd name="T40" fmla="*/ 12 w 6346"/>
                    <a:gd name="T41" fmla="*/ 4 h 962"/>
                    <a:gd name="T42" fmla="*/ 12 w 6346"/>
                    <a:gd name="T43" fmla="*/ 5 h 962"/>
                    <a:gd name="T44" fmla="*/ 12 w 6346"/>
                    <a:gd name="T45" fmla="*/ 5 h 962"/>
                    <a:gd name="T46" fmla="*/ 12 w 6346"/>
                    <a:gd name="T47" fmla="*/ 6 h 962"/>
                    <a:gd name="T48" fmla="*/ 12 w 6346"/>
                    <a:gd name="T49" fmla="*/ 8 h 962"/>
                    <a:gd name="T50" fmla="*/ 35 w 6346"/>
                    <a:gd name="T51" fmla="*/ 8 h 962"/>
                    <a:gd name="T52" fmla="*/ 35 w 6346"/>
                    <a:gd name="T53" fmla="*/ 7 h 962"/>
                    <a:gd name="T54" fmla="*/ 35 w 6346"/>
                    <a:gd name="T55" fmla="*/ 6 h 962"/>
                    <a:gd name="T56" fmla="*/ 35 w 6346"/>
                    <a:gd name="T57" fmla="*/ 5 h 962"/>
                    <a:gd name="T58" fmla="*/ 36 w 6346"/>
                    <a:gd name="T59" fmla="*/ 4 h 962"/>
                    <a:gd name="T60" fmla="*/ 37 w 6346"/>
                    <a:gd name="T61" fmla="*/ 3 h 962"/>
                    <a:gd name="T62" fmla="*/ 37 w 6346"/>
                    <a:gd name="T63" fmla="*/ 3 h 962"/>
                    <a:gd name="T64" fmla="*/ 38 w 6346"/>
                    <a:gd name="T65" fmla="*/ 3 h 962"/>
                    <a:gd name="T66" fmla="*/ 40 w 6346"/>
                    <a:gd name="T67" fmla="*/ 3 h 962"/>
                    <a:gd name="T68" fmla="*/ 40 w 6346"/>
                    <a:gd name="T69" fmla="*/ 3 h 962"/>
                    <a:gd name="T70" fmla="*/ 41 w 6346"/>
                    <a:gd name="T71" fmla="*/ 3 h 962"/>
                    <a:gd name="T72" fmla="*/ 42 w 6346"/>
                    <a:gd name="T73" fmla="*/ 4 h 962"/>
                    <a:gd name="T74" fmla="*/ 42 w 6346"/>
                    <a:gd name="T75" fmla="*/ 5 h 962"/>
                    <a:gd name="T76" fmla="*/ 43 w 6346"/>
                    <a:gd name="T77" fmla="*/ 5 h 962"/>
                    <a:gd name="T78" fmla="*/ 43 w 6346"/>
                    <a:gd name="T79" fmla="*/ 6 h 962"/>
                    <a:gd name="T80" fmla="*/ 43 w 6346"/>
                    <a:gd name="T81" fmla="*/ 7 h 962"/>
                    <a:gd name="T82" fmla="*/ 50 w 6346"/>
                    <a:gd name="T83" fmla="*/ 7 h 962"/>
                    <a:gd name="T84" fmla="*/ 50 w 6346"/>
                    <a:gd name="T85" fmla="*/ 7 h 962"/>
                    <a:gd name="T86" fmla="*/ 50 w 6346"/>
                    <a:gd name="T87" fmla="*/ 7 h 962"/>
                    <a:gd name="T88" fmla="*/ 50 w 6346"/>
                    <a:gd name="T89" fmla="*/ 7 h 962"/>
                    <a:gd name="T90" fmla="*/ 50 w 6346"/>
                    <a:gd name="T91" fmla="*/ 7 h 962"/>
                    <a:gd name="T92" fmla="*/ 50 w 6346"/>
                    <a:gd name="T93" fmla="*/ 5 h 962"/>
                    <a:gd name="T94" fmla="*/ 50 w 6346"/>
                    <a:gd name="T95" fmla="*/ 5 h 962"/>
                    <a:gd name="T96" fmla="*/ 48 w 6346"/>
                    <a:gd name="T97" fmla="*/ 4 h 962"/>
                    <a:gd name="T98" fmla="*/ 46 w 6346"/>
                    <a:gd name="T99" fmla="*/ 3 h 962"/>
                    <a:gd name="T100" fmla="*/ 44 w 6346"/>
                    <a:gd name="T101" fmla="*/ 3 h 962"/>
                    <a:gd name="T102" fmla="*/ 42 w 6346"/>
                    <a:gd name="T103" fmla="*/ 2 h 962"/>
                    <a:gd name="T104" fmla="*/ 40 w 6346"/>
                    <a:gd name="T105" fmla="*/ 2 h 962"/>
                    <a:gd name="T106" fmla="*/ 38 w 6346"/>
                    <a:gd name="T107" fmla="*/ 1 h 962"/>
                    <a:gd name="T108" fmla="*/ 37 w 6346"/>
                    <a:gd name="T109" fmla="*/ 1 h 962"/>
                    <a:gd name="T110" fmla="*/ 36 w 6346"/>
                    <a:gd name="T111" fmla="*/ 1 h 962"/>
                    <a:gd name="T112" fmla="*/ 34 w 6346"/>
                    <a:gd name="T113" fmla="*/ 2 h 962"/>
                    <a:gd name="T114" fmla="*/ 31 w 6346"/>
                    <a:gd name="T115" fmla="*/ 2 h 962"/>
                    <a:gd name="T116" fmla="*/ 23 w 6346"/>
                    <a:gd name="T117" fmla="*/ 1 h 962"/>
                    <a:gd name="T118" fmla="*/ 19 w 6346"/>
                    <a:gd name="T119" fmla="*/ 1 h 962"/>
                    <a:gd name="T120" fmla="*/ 13 w 6346"/>
                    <a:gd name="T121" fmla="*/ 1 h 962"/>
                    <a:gd name="T122" fmla="*/ 12 w 6346"/>
                    <a:gd name="T123" fmla="*/ 1 h 962"/>
                    <a:gd name="T124" fmla="*/ 3 w 6346"/>
                    <a:gd name="T125" fmla="*/ 0 h 962"/>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6346"/>
                    <a:gd name="T190" fmla="*/ 0 h 962"/>
                    <a:gd name="T191" fmla="*/ 6346 w 6346"/>
                    <a:gd name="T192" fmla="*/ 962 h 962"/>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6346" h="962">
                      <a:moveTo>
                        <a:pt x="318" y="0"/>
                      </a:moveTo>
                      <a:lnTo>
                        <a:pt x="38" y="0"/>
                      </a:lnTo>
                      <a:lnTo>
                        <a:pt x="0" y="149"/>
                      </a:lnTo>
                      <a:lnTo>
                        <a:pt x="125" y="149"/>
                      </a:lnTo>
                      <a:lnTo>
                        <a:pt x="125" y="686"/>
                      </a:lnTo>
                      <a:lnTo>
                        <a:pt x="369" y="929"/>
                      </a:lnTo>
                      <a:lnTo>
                        <a:pt x="424" y="954"/>
                      </a:lnTo>
                      <a:lnTo>
                        <a:pt x="470" y="962"/>
                      </a:lnTo>
                      <a:lnTo>
                        <a:pt x="462" y="839"/>
                      </a:lnTo>
                      <a:lnTo>
                        <a:pt x="456" y="694"/>
                      </a:lnTo>
                      <a:lnTo>
                        <a:pt x="489" y="570"/>
                      </a:lnTo>
                      <a:lnTo>
                        <a:pt x="534" y="479"/>
                      </a:lnTo>
                      <a:lnTo>
                        <a:pt x="593" y="398"/>
                      </a:lnTo>
                      <a:lnTo>
                        <a:pt x="679" y="319"/>
                      </a:lnTo>
                      <a:lnTo>
                        <a:pt x="778" y="260"/>
                      </a:lnTo>
                      <a:lnTo>
                        <a:pt x="918" y="223"/>
                      </a:lnTo>
                      <a:lnTo>
                        <a:pt x="1102" y="209"/>
                      </a:lnTo>
                      <a:lnTo>
                        <a:pt x="1229" y="242"/>
                      </a:lnTo>
                      <a:lnTo>
                        <a:pt x="1323" y="293"/>
                      </a:lnTo>
                      <a:lnTo>
                        <a:pt x="1401" y="352"/>
                      </a:lnTo>
                      <a:lnTo>
                        <a:pt x="1494" y="443"/>
                      </a:lnTo>
                      <a:lnTo>
                        <a:pt x="1553" y="544"/>
                      </a:lnTo>
                      <a:lnTo>
                        <a:pt x="1592" y="633"/>
                      </a:lnTo>
                      <a:lnTo>
                        <a:pt x="1604" y="720"/>
                      </a:lnTo>
                      <a:lnTo>
                        <a:pt x="1604" y="909"/>
                      </a:lnTo>
                      <a:lnTo>
                        <a:pt x="4377" y="962"/>
                      </a:lnTo>
                      <a:lnTo>
                        <a:pt x="4377" y="779"/>
                      </a:lnTo>
                      <a:lnTo>
                        <a:pt x="4415" y="653"/>
                      </a:lnTo>
                      <a:lnTo>
                        <a:pt x="4461" y="556"/>
                      </a:lnTo>
                      <a:lnTo>
                        <a:pt x="4529" y="465"/>
                      </a:lnTo>
                      <a:lnTo>
                        <a:pt x="4627" y="384"/>
                      </a:lnTo>
                      <a:lnTo>
                        <a:pt x="4727" y="332"/>
                      </a:lnTo>
                      <a:lnTo>
                        <a:pt x="4825" y="301"/>
                      </a:lnTo>
                      <a:lnTo>
                        <a:pt x="4997" y="301"/>
                      </a:lnTo>
                      <a:lnTo>
                        <a:pt x="5089" y="319"/>
                      </a:lnTo>
                      <a:lnTo>
                        <a:pt x="5182" y="359"/>
                      </a:lnTo>
                      <a:lnTo>
                        <a:pt x="5266" y="431"/>
                      </a:lnTo>
                      <a:lnTo>
                        <a:pt x="5347" y="523"/>
                      </a:lnTo>
                      <a:lnTo>
                        <a:pt x="5400" y="633"/>
                      </a:lnTo>
                      <a:lnTo>
                        <a:pt x="5433" y="753"/>
                      </a:lnTo>
                      <a:lnTo>
                        <a:pt x="5433" y="876"/>
                      </a:lnTo>
                      <a:lnTo>
                        <a:pt x="6346" y="873"/>
                      </a:lnTo>
                      <a:lnTo>
                        <a:pt x="6346" y="833"/>
                      </a:lnTo>
                      <a:lnTo>
                        <a:pt x="6316" y="833"/>
                      </a:lnTo>
                      <a:lnTo>
                        <a:pt x="6316" y="774"/>
                      </a:lnTo>
                      <a:lnTo>
                        <a:pt x="6344" y="771"/>
                      </a:lnTo>
                      <a:lnTo>
                        <a:pt x="6344" y="593"/>
                      </a:lnTo>
                      <a:lnTo>
                        <a:pt x="6320" y="556"/>
                      </a:lnTo>
                      <a:lnTo>
                        <a:pt x="6108" y="451"/>
                      </a:lnTo>
                      <a:lnTo>
                        <a:pt x="5875" y="359"/>
                      </a:lnTo>
                      <a:lnTo>
                        <a:pt x="5593" y="274"/>
                      </a:lnTo>
                      <a:lnTo>
                        <a:pt x="5288" y="201"/>
                      </a:lnTo>
                      <a:lnTo>
                        <a:pt x="5008" y="143"/>
                      </a:lnTo>
                      <a:lnTo>
                        <a:pt x="4741" y="96"/>
                      </a:lnTo>
                      <a:lnTo>
                        <a:pt x="4649" y="96"/>
                      </a:lnTo>
                      <a:lnTo>
                        <a:pt x="4588" y="123"/>
                      </a:lnTo>
                      <a:lnTo>
                        <a:pt x="4303" y="163"/>
                      </a:lnTo>
                      <a:lnTo>
                        <a:pt x="4078" y="183"/>
                      </a:lnTo>
                      <a:lnTo>
                        <a:pt x="2894" y="109"/>
                      </a:lnTo>
                      <a:lnTo>
                        <a:pt x="2326" y="64"/>
                      </a:lnTo>
                      <a:lnTo>
                        <a:pt x="1791" y="23"/>
                      </a:lnTo>
                      <a:lnTo>
                        <a:pt x="1520" y="5"/>
                      </a:lnTo>
                      <a:lnTo>
                        <a:pt x="318" y="0"/>
                      </a:lnTo>
                      <a:close/>
                    </a:path>
                  </a:pathLst>
                </a:custGeom>
                <a:solidFill>
                  <a:srgbClr val="FF0000"/>
                </a:solidFill>
                <a:ln w="9525">
                  <a:solidFill>
                    <a:srgbClr val="000000"/>
                  </a:solidFill>
                  <a:round/>
                  <a:headEnd/>
                  <a:tailEnd/>
                </a:ln>
              </p:spPr>
              <p:txBody>
                <a:bodyPr/>
                <a:lstStyle/>
                <a:p>
                  <a:endParaRPr lang="en-GB" dirty="0"/>
                </a:p>
              </p:txBody>
            </p:sp>
            <p:sp>
              <p:nvSpPr>
                <p:cNvPr id="38946" name="Freeform 70"/>
                <p:cNvSpPr>
                  <a:spLocks/>
                </p:cNvSpPr>
                <p:nvPr/>
              </p:nvSpPr>
              <p:spPr bwMode="auto">
                <a:xfrm>
                  <a:off x="2613" y="2601"/>
                  <a:ext cx="640" cy="432"/>
                </a:xfrm>
                <a:custGeom>
                  <a:avLst/>
                  <a:gdLst>
                    <a:gd name="T0" fmla="*/ 0 w 1280"/>
                    <a:gd name="T1" fmla="*/ 0 h 865"/>
                    <a:gd name="T2" fmla="*/ 0 w 1280"/>
                    <a:gd name="T3" fmla="*/ 6 h 865"/>
                    <a:gd name="T4" fmla="*/ 10 w 1280"/>
                    <a:gd name="T5" fmla="*/ 6 h 865"/>
                    <a:gd name="T6" fmla="*/ 10 w 1280"/>
                    <a:gd name="T7" fmla="*/ 0 h 865"/>
                    <a:gd name="T8" fmla="*/ 9 w 1280"/>
                    <a:gd name="T9" fmla="*/ 0 h 865"/>
                    <a:gd name="T10" fmla="*/ 6 w 1280"/>
                    <a:gd name="T11" fmla="*/ 0 h 865"/>
                    <a:gd name="T12" fmla="*/ 5 w 1280"/>
                    <a:gd name="T13" fmla="*/ 0 h 865"/>
                    <a:gd name="T14" fmla="*/ 3 w 1280"/>
                    <a:gd name="T15" fmla="*/ 0 h 865"/>
                    <a:gd name="T16" fmla="*/ 3 w 1280"/>
                    <a:gd name="T17" fmla="*/ 0 h 865"/>
                    <a:gd name="T18" fmla="*/ 1 w 1280"/>
                    <a:gd name="T19" fmla="*/ 0 h 865"/>
                    <a:gd name="T20" fmla="*/ 0 w 1280"/>
                    <a:gd name="T21" fmla="*/ 0 h 86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280"/>
                    <a:gd name="T34" fmla="*/ 0 h 865"/>
                    <a:gd name="T35" fmla="*/ 1280 w 1280"/>
                    <a:gd name="T36" fmla="*/ 865 h 86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280" h="865">
                      <a:moveTo>
                        <a:pt x="0" y="0"/>
                      </a:moveTo>
                      <a:lnTo>
                        <a:pt x="0" y="845"/>
                      </a:lnTo>
                      <a:lnTo>
                        <a:pt x="1280" y="865"/>
                      </a:lnTo>
                      <a:lnTo>
                        <a:pt x="1280" y="92"/>
                      </a:lnTo>
                      <a:lnTo>
                        <a:pt x="1110" y="75"/>
                      </a:lnTo>
                      <a:lnTo>
                        <a:pt x="877" y="59"/>
                      </a:lnTo>
                      <a:lnTo>
                        <a:pt x="642" y="48"/>
                      </a:lnTo>
                      <a:lnTo>
                        <a:pt x="490" y="34"/>
                      </a:lnTo>
                      <a:lnTo>
                        <a:pt x="340" y="25"/>
                      </a:lnTo>
                      <a:lnTo>
                        <a:pt x="138" y="8"/>
                      </a:lnTo>
                      <a:lnTo>
                        <a:pt x="0" y="0"/>
                      </a:lnTo>
                      <a:close/>
                    </a:path>
                  </a:pathLst>
                </a:custGeom>
                <a:solidFill>
                  <a:srgbClr val="FF0000"/>
                </a:solidFill>
                <a:ln w="9525">
                  <a:solidFill>
                    <a:srgbClr val="000000"/>
                  </a:solidFill>
                  <a:round/>
                  <a:headEnd/>
                  <a:tailEnd/>
                </a:ln>
              </p:spPr>
              <p:txBody>
                <a:bodyPr/>
                <a:lstStyle/>
                <a:p>
                  <a:endParaRPr lang="en-GB" dirty="0"/>
                </a:p>
              </p:txBody>
            </p:sp>
            <p:grpSp>
              <p:nvGrpSpPr>
                <p:cNvPr id="38947" name="Group 71"/>
                <p:cNvGrpSpPr>
                  <a:grpSpLocks/>
                </p:cNvGrpSpPr>
                <p:nvPr/>
              </p:nvGrpSpPr>
              <p:grpSpPr bwMode="auto">
                <a:xfrm>
                  <a:off x="2096" y="2463"/>
                  <a:ext cx="1075" cy="491"/>
                  <a:chOff x="2096" y="2463"/>
                  <a:chExt cx="1075" cy="491"/>
                </a:xfrm>
              </p:grpSpPr>
              <p:sp>
                <p:nvSpPr>
                  <p:cNvPr id="38948" name="Oval 72"/>
                  <p:cNvSpPr>
                    <a:spLocks noChangeArrowheads="1"/>
                  </p:cNvSpPr>
                  <p:nvPr/>
                </p:nvSpPr>
                <p:spPr bwMode="auto">
                  <a:xfrm>
                    <a:off x="2096" y="2463"/>
                    <a:ext cx="123" cy="67"/>
                  </a:xfrm>
                  <a:prstGeom prst="ellipse">
                    <a:avLst/>
                  </a:prstGeom>
                  <a:solidFill>
                    <a:srgbClr val="800000"/>
                  </a:solidFill>
                  <a:ln w="9525">
                    <a:solidFill>
                      <a:srgbClr val="800000"/>
                    </a:solidFill>
                    <a:round/>
                    <a:headEnd/>
                    <a:tailEnd/>
                  </a:ln>
                </p:spPr>
                <p:txBody>
                  <a:bodyPr/>
                  <a:lstStyle/>
                  <a:p>
                    <a:endParaRPr lang="en-US" dirty="0"/>
                  </a:p>
                </p:txBody>
              </p:sp>
              <p:sp>
                <p:nvSpPr>
                  <p:cNvPr id="38949" name="Oval 73"/>
                  <p:cNvSpPr>
                    <a:spLocks noChangeArrowheads="1"/>
                  </p:cNvSpPr>
                  <p:nvPr/>
                </p:nvSpPr>
                <p:spPr bwMode="auto">
                  <a:xfrm>
                    <a:off x="2119" y="2486"/>
                    <a:ext cx="18" cy="18"/>
                  </a:xfrm>
                  <a:prstGeom prst="ellipse">
                    <a:avLst/>
                  </a:prstGeom>
                  <a:solidFill>
                    <a:srgbClr val="000000"/>
                  </a:solidFill>
                  <a:ln w="9525">
                    <a:solidFill>
                      <a:srgbClr val="000000"/>
                    </a:solidFill>
                    <a:round/>
                    <a:headEnd/>
                    <a:tailEnd/>
                  </a:ln>
                </p:spPr>
                <p:txBody>
                  <a:bodyPr/>
                  <a:lstStyle/>
                  <a:p>
                    <a:endParaRPr lang="en-US" dirty="0"/>
                  </a:p>
                </p:txBody>
              </p:sp>
              <p:grpSp>
                <p:nvGrpSpPr>
                  <p:cNvPr id="38950" name="Group 74"/>
                  <p:cNvGrpSpPr>
                    <a:grpSpLocks/>
                  </p:cNvGrpSpPr>
                  <p:nvPr/>
                </p:nvGrpSpPr>
                <p:grpSpPr bwMode="auto">
                  <a:xfrm>
                    <a:off x="2494" y="2659"/>
                    <a:ext cx="677" cy="295"/>
                    <a:chOff x="2494" y="2659"/>
                    <a:chExt cx="677" cy="295"/>
                  </a:xfrm>
                </p:grpSpPr>
                <p:sp>
                  <p:nvSpPr>
                    <p:cNvPr id="38951" name="Freeform 75"/>
                    <p:cNvSpPr>
                      <a:spLocks/>
                    </p:cNvSpPr>
                    <p:nvPr/>
                  </p:nvSpPr>
                  <p:spPr bwMode="auto">
                    <a:xfrm>
                      <a:off x="2494" y="2860"/>
                      <a:ext cx="677" cy="94"/>
                    </a:xfrm>
                    <a:custGeom>
                      <a:avLst/>
                      <a:gdLst>
                        <a:gd name="T0" fmla="*/ 0 w 1355"/>
                        <a:gd name="T1" fmla="*/ 0 h 189"/>
                        <a:gd name="T2" fmla="*/ 0 w 1355"/>
                        <a:gd name="T3" fmla="*/ 1 h 189"/>
                        <a:gd name="T4" fmla="*/ 10 w 1355"/>
                        <a:gd name="T5" fmla="*/ 0 h 189"/>
                        <a:gd name="T6" fmla="*/ 0 w 1355"/>
                        <a:gd name="T7" fmla="*/ 0 h 189"/>
                        <a:gd name="T8" fmla="*/ 0 60000 65536"/>
                        <a:gd name="T9" fmla="*/ 0 60000 65536"/>
                        <a:gd name="T10" fmla="*/ 0 60000 65536"/>
                        <a:gd name="T11" fmla="*/ 0 60000 65536"/>
                        <a:gd name="T12" fmla="*/ 0 w 1355"/>
                        <a:gd name="T13" fmla="*/ 0 h 189"/>
                        <a:gd name="T14" fmla="*/ 1355 w 1355"/>
                        <a:gd name="T15" fmla="*/ 189 h 189"/>
                      </a:gdLst>
                      <a:ahLst/>
                      <a:cxnLst>
                        <a:cxn ang="T8">
                          <a:pos x="T0" y="T1"/>
                        </a:cxn>
                        <a:cxn ang="T9">
                          <a:pos x="T2" y="T3"/>
                        </a:cxn>
                        <a:cxn ang="T10">
                          <a:pos x="T4" y="T5"/>
                        </a:cxn>
                        <a:cxn ang="T11">
                          <a:pos x="T6" y="T7"/>
                        </a:cxn>
                      </a:cxnLst>
                      <a:rect l="T12" t="T13" r="T14" b="T15"/>
                      <a:pathLst>
                        <a:path w="1355" h="189">
                          <a:moveTo>
                            <a:pt x="0" y="105"/>
                          </a:moveTo>
                          <a:lnTo>
                            <a:pt x="0" y="189"/>
                          </a:lnTo>
                          <a:lnTo>
                            <a:pt x="1355" y="0"/>
                          </a:lnTo>
                          <a:lnTo>
                            <a:pt x="0" y="105"/>
                          </a:lnTo>
                          <a:close/>
                        </a:path>
                      </a:pathLst>
                    </a:custGeom>
                    <a:solidFill>
                      <a:srgbClr val="800000"/>
                    </a:solidFill>
                    <a:ln w="9525">
                      <a:solidFill>
                        <a:srgbClr val="800000"/>
                      </a:solidFill>
                      <a:round/>
                      <a:headEnd/>
                      <a:tailEnd/>
                    </a:ln>
                  </p:spPr>
                  <p:txBody>
                    <a:bodyPr/>
                    <a:lstStyle/>
                    <a:p>
                      <a:endParaRPr lang="en-GB" dirty="0"/>
                    </a:p>
                  </p:txBody>
                </p:sp>
                <p:sp>
                  <p:nvSpPr>
                    <p:cNvPr id="38952" name="Freeform 76"/>
                    <p:cNvSpPr>
                      <a:spLocks/>
                    </p:cNvSpPr>
                    <p:nvPr/>
                  </p:nvSpPr>
                  <p:spPr bwMode="auto">
                    <a:xfrm>
                      <a:off x="2494" y="2659"/>
                      <a:ext cx="670" cy="112"/>
                    </a:xfrm>
                    <a:custGeom>
                      <a:avLst/>
                      <a:gdLst>
                        <a:gd name="T0" fmla="*/ 0 w 1341"/>
                        <a:gd name="T1" fmla="*/ 0 h 223"/>
                        <a:gd name="T2" fmla="*/ 0 w 1341"/>
                        <a:gd name="T3" fmla="*/ 1 h 223"/>
                        <a:gd name="T4" fmla="*/ 10 w 1341"/>
                        <a:gd name="T5" fmla="*/ 2 h 223"/>
                        <a:gd name="T6" fmla="*/ 0 w 1341"/>
                        <a:gd name="T7" fmla="*/ 0 h 223"/>
                        <a:gd name="T8" fmla="*/ 0 60000 65536"/>
                        <a:gd name="T9" fmla="*/ 0 60000 65536"/>
                        <a:gd name="T10" fmla="*/ 0 60000 65536"/>
                        <a:gd name="T11" fmla="*/ 0 60000 65536"/>
                        <a:gd name="T12" fmla="*/ 0 w 1341"/>
                        <a:gd name="T13" fmla="*/ 0 h 223"/>
                        <a:gd name="T14" fmla="*/ 1341 w 1341"/>
                        <a:gd name="T15" fmla="*/ 223 h 223"/>
                      </a:gdLst>
                      <a:ahLst/>
                      <a:cxnLst>
                        <a:cxn ang="T8">
                          <a:pos x="T0" y="T1"/>
                        </a:cxn>
                        <a:cxn ang="T9">
                          <a:pos x="T2" y="T3"/>
                        </a:cxn>
                        <a:cxn ang="T10">
                          <a:pos x="T4" y="T5"/>
                        </a:cxn>
                        <a:cxn ang="T11">
                          <a:pos x="T6" y="T7"/>
                        </a:cxn>
                      </a:cxnLst>
                      <a:rect l="T12" t="T13" r="T14" b="T15"/>
                      <a:pathLst>
                        <a:path w="1341" h="223">
                          <a:moveTo>
                            <a:pt x="0" y="0"/>
                          </a:moveTo>
                          <a:lnTo>
                            <a:pt x="0" y="87"/>
                          </a:lnTo>
                          <a:lnTo>
                            <a:pt x="1341" y="223"/>
                          </a:lnTo>
                          <a:lnTo>
                            <a:pt x="0" y="0"/>
                          </a:lnTo>
                          <a:close/>
                        </a:path>
                      </a:pathLst>
                    </a:custGeom>
                    <a:solidFill>
                      <a:srgbClr val="800000"/>
                    </a:solidFill>
                    <a:ln w="9525">
                      <a:solidFill>
                        <a:srgbClr val="800000"/>
                      </a:solidFill>
                      <a:round/>
                      <a:headEnd/>
                      <a:tailEnd/>
                    </a:ln>
                  </p:spPr>
                  <p:txBody>
                    <a:bodyPr/>
                    <a:lstStyle/>
                    <a:p>
                      <a:endParaRPr lang="en-GB" dirty="0"/>
                    </a:p>
                  </p:txBody>
                </p:sp>
                <p:sp>
                  <p:nvSpPr>
                    <p:cNvPr id="38953" name="Freeform 77"/>
                    <p:cNvSpPr>
                      <a:spLocks/>
                    </p:cNvSpPr>
                    <p:nvPr/>
                  </p:nvSpPr>
                  <p:spPr bwMode="auto">
                    <a:xfrm>
                      <a:off x="2494" y="2725"/>
                      <a:ext cx="670" cy="69"/>
                    </a:xfrm>
                    <a:custGeom>
                      <a:avLst/>
                      <a:gdLst>
                        <a:gd name="T0" fmla="*/ 0 w 1341"/>
                        <a:gd name="T1" fmla="*/ 0 h 138"/>
                        <a:gd name="T2" fmla="*/ 0 w 1341"/>
                        <a:gd name="T3" fmla="*/ 1 h 138"/>
                        <a:gd name="T4" fmla="*/ 10 w 1341"/>
                        <a:gd name="T5" fmla="*/ 1 h 138"/>
                        <a:gd name="T6" fmla="*/ 0 w 1341"/>
                        <a:gd name="T7" fmla="*/ 0 h 138"/>
                        <a:gd name="T8" fmla="*/ 0 60000 65536"/>
                        <a:gd name="T9" fmla="*/ 0 60000 65536"/>
                        <a:gd name="T10" fmla="*/ 0 60000 65536"/>
                        <a:gd name="T11" fmla="*/ 0 60000 65536"/>
                        <a:gd name="T12" fmla="*/ 0 w 1341"/>
                        <a:gd name="T13" fmla="*/ 0 h 138"/>
                        <a:gd name="T14" fmla="*/ 1341 w 1341"/>
                        <a:gd name="T15" fmla="*/ 138 h 138"/>
                      </a:gdLst>
                      <a:ahLst/>
                      <a:cxnLst>
                        <a:cxn ang="T8">
                          <a:pos x="T0" y="T1"/>
                        </a:cxn>
                        <a:cxn ang="T9">
                          <a:pos x="T2" y="T3"/>
                        </a:cxn>
                        <a:cxn ang="T10">
                          <a:pos x="T4" y="T5"/>
                        </a:cxn>
                        <a:cxn ang="T11">
                          <a:pos x="T6" y="T7"/>
                        </a:cxn>
                      </a:cxnLst>
                      <a:rect l="T12" t="T13" r="T14" b="T15"/>
                      <a:pathLst>
                        <a:path w="1341" h="138">
                          <a:moveTo>
                            <a:pt x="0" y="0"/>
                          </a:moveTo>
                          <a:lnTo>
                            <a:pt x="0" y="86"/>
                          </a:lnTo>
                          <a:lnTo>
                            <a:pt x="1341" y="138"/>
                          </a:lnTo>
                          <a:lnTo>
                            <a:pt x="0" y="0"/>
                          </a:lnTo>
                          <a:close/>
                        </a:path>
                      </a:pathLst>
                    </a:custGeom>
                    <a:solidFill>
                      <a:srgbClr val="800000"/>
                    </a:solidFill>
                    <a:ln w="9525">
                      <a:solidFill>
                        <a:srgbClr val="800000"/>
                      </a:solidFill>
                      <a:round/>
                      <a:headEnd/>
                      <a:tailEnd/>
                    </a:ln>
                  </p:spPr>
                  <p:txBody>
                    <a:bodyPr/>
                    <a:lstStyle/>
                    <a:p>
                      <a:endParaRPr lang="en-GB" dirty="0"/>
                    </a:p>
                  </p:txBody>
                </p:sp>
                <p:sp>
                  <p:nvSpPr>
                    <p:cNvPr id="38954" name="Freeform 78"/>
                    <p:cNvSpPr>
                      <a:spLocks/>
                    </p:cNvSpPr>
                    <p:nvPr/>
                  </p:nvSpPr>
                  <p:spPr bwMode="auto">
                    <a:xfrm>
                      <a:off x="2494" y="2788"/>
                      <a:ext cx="677" cy="42"/>
                    </a:xfrm>
                    <a:custGeom>
                      <a:avLst/>
                      <a:gdLst>
                        <a:gd name="T0" fmla="*/ 0 w 1355"/>
                        <a:gd name="T1" fmla="*/ 0 h 85"/>
                        <a:gd name="T2" fmla="*/ 0 w 1355"/>
                        <a:gd name="T3" fmla="*/ 0 h 85"/>
                        <a:gd name="T4" fmla="*/ 10 w 1355"/>
                        <a:gd name="T5" fmla="*/ 0 h 85"/>
                        <a:gd name="T6" fmla="*/ 0 w 1355"/>
                        <a:gd name="T7" fmla="*/ 0 h 85"/>
                        <a:gd name="T8" fmla="*/ 0 60000 65536"/>
                        <a:gd name="T9" fmla="*/ 0 60000 65536"/>
                        <a:gd name="T10" fmla="*/ 0 60000 65536"/>
                        <a:gd name="T11" fmla="*/ 0 60000 65536"/>
                        <a:gd name="T12" fmla="*/ 0 w 1355"/>
                        <a:gd name="T13" fmla="*/ 0 h 85"/>
                        <a:gd name="T14" fmla="*/ 1355 w 1355"/>
                        <a:gd name="T15" fmla="*/ 85 h 85"/>
                      </a:gdLst>
                      <a:ahLst/>
                      <a:cxnLst>
                        <a:cxn ang="T8">
                          <a:pos x="T0" y="T1"/>
                        </a:cxn>
                        <a:cxn ang="T9">
                          <a:pos x="T2" y="T3"/>
                        </a:cxn>
                        <a:cxn ang="T10">
                          <a:pos x="T4" y="T5"/>
                        </a:cxn>
                        <a:cxn ang="T11">
                          <a:pos x="T6" y="T7"/>
                        </a:cxn>
                      </a:cxnLst>
                      <a:rect l="T12" t="T13" r="T14" b="T15"/>
                      <a:pathLst>
                        <a:path w="1355" h="85">
                          <a:moveTo>
                            <a:pt x="0" y="0"/>
                          </a:moveTo>
                          <a:lnTo>
                            <a:pt x="0" y="85"/>
                          </a:lnTo>
                          <a:lnTo>
                            <a:pt x="1355" y="51"/>
                          </a:lnTo>
                          <a:lnTo>
                            <a:pt x="0" y="0"/>
                          </a:lnTo>
                          <a:close/>
                        </a:path>
                      </a:pathLst>
                    </a:custGeom>
                    <a:solidFill>
                      <a:srgbClr val="800000"/>
                    </a:solidFill>
                    <a:ln w="9525">
                      <a:solidFill>
                        <a:srgbClr val="800000"/>
                      </a:solidFill>
                      <a:round/>
                      <a:headEnd/>
                      <a:tailEnd/>
                    </a:ln>
                  </p:spPr>
                  <p:txBody>
                    <a:bodyPr/>
                    <a:lstStyle/>
                    <a:p>
                      <a:endParaRPr lang="en-GB" dirty="0"/>
                    </a:p>
                  </p:txBody>
                </p:sp>
                <p:sp>
                  <p:nvSpPr>
                    <p:cNvPr id="38955" name="Freeform 79"/>
                    <p:cNvSpPr>
                      <a:spLocks/>
                    </p:cNvSpPr>
                    <p:nvPr/>
                  </p:nvSpPr>
                  <p:spPr bwMode="auto">
                    <a:xfrm>
                      <a:off x="2494" y="2837"/>
                      <a:ext cx="677" cy="55"/>
                    </a:xfrm>
                    <a:custGeom>
                      <a:avLst/>
                      <a:gdLst>
                        <a:gd name="T0" fmla="*/ 0 w 1355"/>
                        <a:gd name="T1" fmla="*/ 0 h 112"/>
                        <a:gd name="T2" fmla="*/ 0 w 1355"/>
                        <a:gd name="T3" fmla="*/ 0 h 112"/>
                        <a:gd name="T4" fmla="*/ 10 w 1355"/>
                        <a:gd name="T5" fmla="*/ 0 h 112"/>
                        <a:gd name="T6" fmla="*/ 0 w 1355"/>
                        <a:gd name="T7" fmla="*/ 0 h 112"/>
                        <a:gd name="T8" fmla="*/ 0 60000 65536"/>
                        <a:gd name="T9" fmla="*/ 0 60000 65536"/>
                        <a:gd name="T10" fmla="*/ 0 60000 65536"/>
                        <a:gd name="T11" fmla="*/ 0 60000 65536"/>
                        <a:gd name="T12" fmla="*/ 0 w 1355"/>
                        <a:gd name="T13" fmla="*/ 0 h 112"/>
                        <a:gd name="T14" fmla="*/ 1355 w 1355"/>
                        <a:gd name="T15" fmla="*/ 112 h 112"/>
                      </a:gdLst>
                      <a:ahLst/>
                      <a:cxnLst>
                        <a:cxn ang="T8">
                          <a:pos x="T0" y="T1"/>
                        </a:cxn>
                        <a:cxn ang="T9">
                          <a:pos x="T2" y="T3"/>
                        </a:cxn>
                        <a:cxn ang="T10">
                          <a:pos x="T4" y="T5"/>
                        </a:cxn>
                        <a:cxn ang="T11">
                          <a:pos x="T6" y="T7"/>
                        </a:cxn>
                      </a:cxnLst>
                      <a:rect l="T12" t="T13" r="T14" b="T15"/>
                      <a:pathLst>
                        <a:path w="1355" h="112">
                          <a:moveTo>
                            <a:pt x="0" y="27"/>
                          </a:moveTo>
                          <a:lnTo>
                            <a:pt x="0" y="112"/>
                          </a:lnTo>
                          <a:lnTo>
                            <a:pt x="1355" y="0"/>
                          </a:lnTo>
                          <a:lnTo>
                            <a:pt x="0" y="27"/>
                          </a:lnTo>
                          <a:close/>
                        </a:path>
                      </a:pathLst>
                    </a:custGeom>
                    <a:solidFill>
                      <a:srgbClr val="800000"/>
                    </a:solidFill>
                    <a:ln w="9525">
                      <a:solidFill>
                        <a:srgbClr val="800000"/>
                      </a:solidFill>
                      <a:round/>
                      <a:headEnd/>
                      <a:tailEnd/>
                    </a:ln>
                  </p:spPr>
                  <p:txBody>
                    <a:bodyPr/>
                    <a:lstStyle/>
                    <a:p>
                      <a:endParaRPr lang="en-GB" dirty="0"/>
                    </a:p>
                  </p:txBody>
                </p:sp>
              </p:grpSp>
            </p:grpSp>
          </p:grpSp>
        </p:grpSp>
        <p:grpSp>
          <p:nvGrpSpPr>
            <p:cNvPr id="38920" name="Group 80"/>
            <p:cNvGrpSpPr>
              <a:grpSpLocks/>
            </p:cNvGrpSpPr>
            <p:nvPr/>
          </p:nvGrpSpPr>
          <p:grpSpPr bwMode="auto">
            <a:xfrm>
              <a:off x="1597" y="2685"/>
              <a:ext cx="2446" cy="504"/>
              <a:chOff x="1597" y="2685"/>
              <a:chExt cx="2446" cy="504"/>
            </a:xfrm>
          </p:grpSpPr>
          <p:grpSp>
            <p:nvGrpSpPr>
              <p:cNvPr id="38921" name="Group 81"/>
              <p:cNvGrpSpPr>
                <a:grpSpLocks/>
              </p:cNvGrpSpPr>
              <p:nvPr/>
            </p:nvGrpSpPr>
            <p:grpSpPr bwMode="auto">
              <a:xfrm>
                <a:off x="3541" y="2685"/>
                <a:ext cx="502" cy="504"/>
                <a:chOff x="3541" y="2685"/>
                <a:chExt cx="502" cy="504"/>
              </a:xfrm>
            </p:grpSpPr>
            <p:sp>
              <p:nvSpPr>
                <p:cNvPr id="38932" name="Oval 82"/>
                <p:cNvSpPr>
                  <a:spLocks noChangeArrowheads="1"/>
                </p:cNvSpPr>
                <p:nvPr/>
              </p:nvSpPr>
              <p:spPr bwMode="auto">
                <a:xfrm>
                  <a:off x="3541" y="2685"/>
                  <a:ext cx="502" cy="504"/>
                </a:xfrm>
                <a:prstGeom prst="ellipse">
                  <a:avLst/>
                </a:prstGeom>
                <a:solidFill>
                  <a:srgbClr val="000000"/>
                </a:solidFill>
                <a:ln w="9525">
                  <a:solidFill>
                    <a:srgbClr val="000000"/>
                  </a:solidFill>
                  <a:round/>
                  <a:headEnd/>
                  <a:tailEnd/>
                </a:ln>
              </p:spPr>
              <p:txBody>
                <a:bodyPr/>
                <a:lstStyle/>
                <a:p>
                  <a:endParaRPr lang="en-US" dirty="0"/>
                </a:p>
              </p:txBody>
            </p:sp>
            <p:sp>
              <p:nvSpPr>
                <p:cNvPr id="38933" name="Freeform 83"/>
                <p:cNvSpPr>
                  <a:spLocks/>
                </p:cNvSpPr>
                <p:nvPr/>
              </p:nvSpPr>
              <p:spPr bwMode="auto">
                <a:xfrm>
                  <a:off x="3752" y="3012"/>
                  <a:ext cx="88" cy="108"/>
                </a:xfrm>
                <a:custGeom>
                  <a:avLst/>
                  <a:gdLst>
                    <a:gd name="T0" fmla="*/ 0 w 176"/>
                    <a:gd name="T1" fmla="*/ 2 h 215"/>
                    <a:gd name="T2" fmla="*/ 1 w 176"/>
                    <a:gd name="T3" fmla="*/ 0 h 215"/>
                    <a:gd name="T4" fmla="*/ 1 w 176"/>
                    <a:gd name="T5" fmla="*/ 0 h 215"/>
                    <a:gd name="T6" fmla="*/ 1 w 176"/>
                    <a:gd name="T7" fmla="*/ 2 h 215"/>
                    <a:gd name="T8" fmla="*/ 1 w 176"/>
                    <a:gd name="T9" fmla="*/ 2 h 215"/>
                    <a:gd name="T10" fmla="*/ 0 w 176"/>
                    <a:gd name="T11" fmla="*/ 2 h 215"/>
                    <a:gd name="T12" fmla="*/ 0 60000 65536"/>
                    <a:gd name="T13" fmla="*/ 0 60000 65536"/>
                    <a:gd name="T14" fmla="*/ 0 60000 65536"/>
                    <a:gd name="T15" fmla="*/ 0 60000 65536"/>
                    <a:gd name="T16" fmla="*/ 0 60000 65536"/>
                    <a:gd name="T17" fmla="*/ 0 60000 65536"/>
                    <a:gd name="T18" fmla="*/ 0 w 176"/>
                    <a:gd name="T19" fmla="*/ 0 h 215"/>
                    <a:gd name="T20" fmla="*/ 176 w 176"/>
                    <a:gd name="T21" fmla="*/ 215 h 215"/>
                  </a:gdLst>
                  <a:ahLst/>
                  <a:cxnLst>
                    <a:cxn ang="T12">
                      <a:pos x="T0" y="T1"/>
                    </a:cxn>
                    <a:cxn ang="T13">
                      <a:pos x="T2" y="T3"/>
                    </a:cxn>
                    <a:cxn ang="T14">
                      <a:pos x="T4" y="T5"/>
                    </a:cxn>
                    <a:cxn ang="T15">
                      <a:pos x="T6" y="T7"/>
                    </a:cxn>
                    <a:cxn ang="T16">
                      <a:pos x="T8" y="T9"/>
                    </a:cxn>
                    <a:cxn ang="T17">
                      <a:pos x="T10" y="T11"/>
                    </a:cxn>
                  </a:cxnLst>
                  <a:rect l="T18" t="T19" r="T20" b="T21"/>
                  <a:pathLst>
                    <a:path w="176" h="215">
                      <a:moveTo>
                        <a:pt x="0" y="199"/>
                      </a:moveTo>
                      <a:lnTo>
                        <a:pt x="69" y="0"/>
                      </a:lnTo>
                      <a:lnTo>
                        <a:pt x="111" y="0"/>
                      </a:lnTo>
                      <a:lnTo>
                        <a:pt x="176" y="207"/>
                      </a:lnTo>
                      <a:lnTo>
                        <a:pt x="90" y="215"/>
                      </a:lnTo>
                      <a:lnTo>
                        <a:pt x="0" y="199"/>
                      </a:lnTo>
                      <a:close/>
                    </a:path>
                  </a:pathLst>
                </a:custGeom>
                <a:solidFill>
                  <a:srgbClr val="FF0000"/>
                </a:solidFill>
                <a:ln w="9525">
                  <a:solidFill>
                    <a:srgbClr val="000000"/>
                  </a:solidFill>
                  <a:round/>
                  <a:headEnd/>
                  <a:tailEnd/>
                </a:ln>
              </p:spPr>
              <p:txBody>
                <a:bodyPr/>
                <a:lstStyle/>
                <a:p>
                  <a:endParaRPr lang="en-GB" dirty="0"/>
                </a:p>
              </p:txBody>
            </p:sp>
            <p:sp>
              <p:nvSpPr>
                <p:cNvPr id="38934" name="Freeform 84"/>
                <p:cNvSpPr>
                  <a:spLocks/>
                </p:cNvSpPr>
                <p:nvPr/>
              </p:nvSpPr>
              <p:spPr bwMode="auto">
                <a:xfrm>
                  <a:off x="3747" y="2752"/>
                  <a:ext cx="89" cy="108"/>
                </a:xfrm>
                <a:custGeom>
                  <a:avLst/>
                  <a:gdLst>
                    <a:gd name="T0" fmla="*/ 0 w 179"/>
                    <a:gd name="T1" fmla="*/ 1 h 215"/>
                    <a:gd name="T2" fmla="*/ 0 w 179"/>
                    <a:gd name="T3" fmla="*/ 2 h 215"/>
                    <a:gd name="T4" fmla="*/ 0 w 179"/>
                    <a:gd name="T5" fmla="*/ 2 h 215"/>
                    <a:gd name="T6" fmla="*/ 1 w 179"/>
                    <a:gd name="T7" fmla="*/ 1 h 215"/>
                    <a:gd name="T8" fmla="*/ 0 w 179"/>
                    <a:gd name="T9" fmla="*/ 0 h 215"/>
                    <a:gd name="T10" fmla="*/ 0 w 179"/>
                    <a:gd name="T11" fmla="*/ 1 h 215"/>
                    <a:gd name="T12" fmla="*/ 0 60000 65536"/>
                    <a:gd name="T13" fmla="*/ 0 60000 65536"/>
                    <a:gd name="T14" fmla="*/ 0 60000 65536"/>
                    <a:gd name="T15" fmla="*/ 0 60000 65536"/>
                    <a:gd name="T16" fmla="*/ 0 60000 65536"/>
                    <a:gd name="T17" fmla="*/ 0 60000 65536"/>
                    <a:gd name="T18" fmla="*/ 0 w 179"/>
                    <a:gd name="T19" fmla="*/ 0 h 215"/>
                    <a:gd name="T20" fmla="*/ 179 w 179"/>
                    <a:gd name="T21" fmla="*/ 215 h 215"/>
                  </a:gdLst>
                  <a:ahLst/>
                  <a:cxnLst>
                    <a:cxn ang="T12">
                      <a:pos x="T0" y="T1"/>
                    </a:cxn>
                    <a:cxn ang="T13">
                      <a:pos x="T2" y="T3"/>
                    </a:cxn>
                    <a:cxn ang="T14">
                      <a:pos x="T4" y="T5"/>
                    </a:cxn>
                    <a:cxn ang="T15">
                      <a:pos x="T6" y="T7"/>
                    </a:cxn>
                    <a:cxn ang="T16">
                      <a:pos x="T8" y="T9"/>
                    </a:cxn>
                    <a:cxn ang="T17">
                      <a:pos x="T10" y="T11"/>
                    </a:cxn>
                  </a:cxnLst>
                  <a:rect l="T18" t="T19" r="T20" b="T21"/>
                  <a:pathLst>
                    <a:path w="179" h="215">
                      <a:moveTo>
                        <a:pt x="0" y="15"/>
                      </a:moveTo>
                      <a:lnTo>
                        <a:pt x="71" y="215"/>
                      </a:lnTo>
                      <a:lnTo>
                        <a:pt x="112" y="215"/>
                      </a:lnTo>
                      <a:lnTo>
                        <a:pt x="179" y="9"/>
                      </a:lnTo>
                      <a:lnTo>
                        <a:pt x="92" y="0"/>
                      </a:lnTo>
                      <a:lnTo>
                        <a:pt x="0" y="15"/>
                      </a:lnTo>
                      <a:close/>
                    </a:path>
                  </a:pathLst>
                </a:custGeom>
                <a:solidFill>
                  <a:srgbClr val="FF0000"/>
                </a:solidFill>
                <a:ln w="9525">
                  <a:solidFill>
                    <a:srgbClr val="000000"/>
                  </a:solidFill>
                  <a:round/>
                  <a:headEnd/>
                  <a:tailEnd/>
                </a:ln>
              </p:spPr>
              <p:txBody>
                <a:bodyPr/>
                <a:lstStyle/>
                <a:p>
                  <a:endParaRPr lang="en-GB" dirty="0"/>
                </a:p>
              </p:txBody>
            </p:sp>
            <p:sp>
              <p:nvSpPr>
                <p:cNvPr id="38935" name="Freeform 85"/>
                <p:cNvSpPr>
                  <a:spLocks/>
                </p:cNvSpPr>
                <p:nvPr/>
              </p:nvSpPr>
              <p:spPr bwMode="auto">
                <a:xfrm>
                  <a:off x="3867" y="2890"/>
                  <a:ext cx="107" cy="88"/>
                </a:xfrm>
                <a:custGeom>
                  <a:avLst/>
                  <a:gdLst>
                    <a:gd name="T0" fmla="*/ 1 w 215"/>
                    <a:gd name="T1" fmla="*/ 0 h 175"/>
                    <a:gd name="T2" fmla="*/ 0 w 215"/>
                    <a:gd name="T3" fmla="*/ 1 h 175"/>
                    <a:gd name="T4" fmla="*/ 0 w 215"/>
                    <a:gd name="T5" fmla="*/ 1 h 175"/>
                    <a:gd name="T6" fmla="*/ 1 w 215"/>
                    <a:gd name="T7" fmla="*/ 2 h 175"/>
                    <a:gd name="T8" fmla="*/ 1 w 215"/>
                    <a:gd name="T9" fmla="*/ 1 h 175"/>
                    <a:gd name="T10" fmla="*/ 1 w 215"/>
                    <a:gd name="T11" fmla="*/ 0 h 175"/>
                    <a:gd name="T12" fmla="*/ 0 60000 65536"/>
                    <a:gd name="T13" fmla="*/ 0 60000 65536"/>
                    <a:gd name="T14" fmla="*/ 0 60000 65536"/>
                    <a:gd name="T15" fmla="*/ 0 60000 65536"/>
                    <a:gd name="T16" fmla="*/ 0 60000 65536"/>
                    <a:gd name="T17" fmla="*/ 0 60000 65536"/>
                    <a:gd name="T18" fmla="*/ 0 w 215"/>
                    <a:gd name="T19" fmla="*/ 0 h 175"/>
                    <a:gd name="T20" fmla="*/ 215 w 215"/>
                    <a:gd name="T21" fmla="*/ 175 h 175"/>
                  </a:gdLst>
                  <a:ahLst/>
                  <a:cxnLst>
                    <a:cxn ang="T12">
                      <a:pos x="T0" y="T1"/>
                    </a:cxn>
                    <a:cxn ang="T13">
                      <a:pos x="T2" y="T3"/>
                    </a:cxn>
                    <a:cxn ang="T14">
                      <a:pos x="T4" y="T5"/>
                    </a:cxn>
                    <a:cxn ang="T15">
                      <a:pos x="T6" y="T7"/>
                    </a:cxn>
                    <a:cxn ang="T16">
                      <a:pos x="T8" y="T9"/>
                    </a:cxn>
                    <a:cxn ang="T17">
                      <a:pos x="T10" y="T11"/>
                    </a:cxn>
                  </a:cxnLst>
                  <a:rect l="T18" t="T19" r="T20" b="T21"/>
                  <a:pathLst>
                    <a:path w="215" h="175">
                      <a:moveTo>
                        <a:pt x="200" y="0"/>
                      </a:moveTo>
                      <a:lnTo>
                        <a:pt x="0" y="70"/>
                      </a:lnTo>
                      <a:lnTo>
                        <a:pt x="0" y="112"/>
                      </a:lnTo>
                      <a:lnTo>
                        <a:pt x="206" y="175"/>
                      </a:lnTo>
                      <a:lnTo>
                        <a:pt x="215" y="91"/>
                      </a:lnTo>
                      <a:lnTo>
                        <a:pt x="200" y="0"/>
                      </a:lnTo>
                      <a:close/>
                    </a:path>
                  </a:pathLst>
                </a:custGeom>
                <a:solidFill>
                  <a:srgbClr val="FF0000"/>
                </a:solidFill>
                <a:ln w="9525">
                  <a:solidFill>
                    <a:srgbClr val="000000"/>
                  </a:solidFill>
                  <a:round/>
                  <a:headEnd/>
                  <a:tailEnd/>
                </a:ln>
              </p:spPr>
              <p:txBody>
                <a:bodyPr/>
                <a:lstStyle/>
                <a:p>
                  <a:endParaRPr lang="en-GB" dirty="0"/>
                </a:p>
              </p:txBody>
            </p:sp>
            <p:sp>
              <p:nvSpPr>
                <p:cNvPr id="38936" name="Freeform 86"/>
                <p:cNvSpPr>
                  <a:spLocks/>
                </p:cNvSpPr>
                <p:nvPr/>
              </p:nvSpPr>
              <p:spPr bwMode="auto">
                <a:xfrm>
                  <a:off x="3610" y="2890"/>
                  <a:ext cx="107" cy="88"/>
                </a:xfrm>
                <a:custGeom>
                  <a:avLst/>
                  <a:gdLst>
                    <a:gd name="T0" fmla="*/ 0 w 215"/>
                    <a:gd name="T1" fmla="*/ 0 h 175"/>
                    <a:gd name="T2" fmla="*/ 1 w 215"/>
                    <a:gd name="T3" fmla="*/ 1 h 175"/>
                    <a:gd name="T4" fmla="*/ 1 w 215"/>
                    <a:gd name="T5" fmla="*/ 1 h 175"/>
                    <a:gd name="T6" fmla="*/ 0 w 215"/>
                    <a:gd name="T7" fmla="*/ 2 h 175"/>
                    <a:gd name="T8" fmla="*/ 0 w 215"/>
                    <a:gd name="T9" fmla="*/ 1 h 175"/>
                    <a:gd name="T10" fmla="*/ 0 w 215"/>
                    <a:gd name="T11" fmla="*/ 0 h 175"/>
                    <a:gd name="T12" fmla="*/ 0 60000 65536"/>
                    <a:gd name="T13" fmla="*/ 0 60000 65536"/>
                    <a:gd name="T14" fmla="*/ 0 60000 65536"/>
                    <a:gd name="T15" fmla="*/ 0 60000 65536"/>
                    <a:gd name="T16" fmla="*/ 0 60000 65536"/>
                    <a:gd name="T17" fmla="*/ 0 60000 65536"/>
                    <a:gd name="T18" fmla="*/ 0 w 215"/>
                    <a:gd name="T19" fmla="*/ 0 h 175"/>
                    <a:gd name="T20" fmla="*/ 215 w 215"/>
                    <a:gd name="T21" fmla="*/ 175 h 175"/>
                  </a:gdLst>
                  <a:ahLst/>
                  <a:cxnLst>
                    <a:cxn ang="T12">
                      <a:pos x="T0" y="T1"/>
                    </a:cxn>
                    <a:cxn ang="T13">
                      <a:pos x="T2" y="T3"/>
                    </a:cxn>
                    <a:cxn ang="T14">
                      <a:pos x="T4" y="T5"/>
                    </a:cxn>
                    <a:cxn ang="T15">
                      <a:pos x="T6" y="T7"/>
                    </a:cxn>
                    <a:cxn ang="T16">
                      <a:pos x="T8" y="T9"/>
                    </a:cxn>
                    <a:cxn ang="T17">
                      <a:pos x="T10" y="T11"/>
                    </a:cxn>
                  </a:cxnLst>
                  <a:rect l="T18" t="T19" r="T20" b="T21"/>
                  <a:pathLst>
                    <a:path w="215" h="175">
                      <a:moveTo>
                        <a:pt x="16" y="0"/>
                      </a:moveTo>
                      <a:lnTo>
                        <a:pt x="215" y="70"/>
                      </a:lnTo>
                      <a:lnTo>
                        <a:pt x="215" y="112"/>
                      </a:lnTo>
                      <a:lnTo>
                        <a:pt x="8" y="175"/>
                      </a:lnTo>
                      <a:lnTo>
                        <a:pt x="0" y="91"/>
                      </a:lnTo>
                      <a:lnTo>
                        <a:pt x="16" y="0"/>
                      </a:lnTo>
                      <a:close/>
                    </a:path>
                  </a:pathLst>
                </a:custGeom>
                <a:solidFill>
                  <a:srgbClr val="FF0000"/>
                </a:solidFill>
                <a:ln w="9525">
                  <a:solidFill>
                    <a:srgbClr val="000000"/>
                  </a:solidFill>
                  <a:round/>
                  <a:headEnd/>
                  <a:tailEnd/>
                </a:ln>
              </p:spPr>
              <p:txBody>
                <a:bodyPr/>
                <a:lstStyle/>
                <a:p>
                  <a:endParaRPr lang="en-GB" dirty="0"/>
                </a:p>
              </p:txBody>
            </p:sp>
            <p:sp>
              <p:nvSpPr>
                <p:cNvPr id="38937" name="Oval 87"/>
                <p:cNvSpPr>
                  <a:spLocks noChangeArrowheads="1"/>
                </p:cNvSpPr>
                <p:nvPr/>
              </p:nvSpPr>
              <p:spPr bwMode="auto">
                <a:xfrm>
                  <a:off x="3609" y="2751"/>
                  <a:ext cx="362" cy="365"/>
                </a:xfrm>
                <a:prstGeom prst="ellipse">
                  <a:avLst/>
                </a:prstGeom>
                <a:noFill/>
                <a:ln w="19050">
                  <a:solidFill>
                    <a:srgbClr val="FFFF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grpSp>
              <p:nvGrpSpPr>
                <p:cNvPr id="38938" name="Group 88"/>
                <p:cNvGrpSpPr>
                  <a:grpSpLocks/>
                </p:cNvGrpSpPr>
                <p:nvPr/>
              </p:nvGrpSpPr>
              <p:grpSpPr bwMode="auto">
                <a:xfrm>
                  <a:off x="3723" y="2864"/>
                  <a:ext cx="136" cy="139"/>
                  <a:chOff x="3723" y="2864"/>
                  <a:chExt cx="136" cy="139"/>
                </a:xfrm>
              </p:grpSpPr>
              <p:sp>
                <p:nvSpPr>
                  <p:cNvPr id="38939" name="Oval 89"/>
                  <p:cNvSpPr>
                    <a:spLocks noChangeArrowheads="1"/>
                  </p:cNvSpPr>
                  <p:nvPr/>
                </p:nvSpPr>
                <p:spPr bwMode="auto">
                  <a:xfrm>
                    <a:off x="3723" y="2864"/>
                    <a:ext cx="136" cy="139"/>
                  </a:xfrm>
                  <a:prstGeom prst="ellipse">
                    <a:avLst/>
                  </a:prstGeom>
                  <a:solidFill>
                    <a:srgbClr val="000000"/>
                  </a:solidFill>
                  <a:ln w="19050">
                    <a:solidFill>
                      <a:srgbClr val="FFFFFF"/>
                    </a:solidFill>
                    <a:round/>
                    <a:headEnd/>
                    <a:tailEnd/>
                  </a:ln>
                </p:spPr>
                <p:txBody>
                  <a:bodyPr/>
                  <a:lstStyle/>
                  <a:p>
                    <a:endParaRPr lang="en-US" dirty="0"/>
                  </a:p>
                </p:txBody>
              </p:sp>
              <p:sp>
                <p:nvSpPr>
                  <p:cNvPr id="38940" name="Oval 90"/>
                  <p:cNvSpPr>
                    <a:spLocks noChangeArrowheads="1"/>
                  </p:cNvSpPr>
                  <p:nvPr/>
                </p:nvSpPr>
                <p:spPr bwMode="auto">
                  <a:xfrm>
                    <a:off x="3750" y="2893"/>
                    <a:ext cx="79" cy="82"/>
                  </a:xfrm>
                  <a:prstGeom prst="ellipse">
                    <a:avLst/>
                  </a:prstGeom>
                  <a:solidFill>
                    <a:srgbClr val="000000"/>
                  </a:solidFill>
                  <a:ln w="19050">
                    <a:solidFill>
                      <a:srgbClr val="FFFFFF"/>
                    </a:solidFill>
                    <a:round/>
                    <a:headEnd/>
                    <a:tailEnd/>
                  </a:ln>
                </p:spPr>
                <p:txBody>
                  <a:bodyPr/>
                  <a:lstStyle/>
                  <a:p>
                    <a:endParaRPr lang="en-US" dirty="0"/>
                  </a:p>
                </p:txBody>
              </p:sp>
            </p:grpSp>
          </p:grpSp>
          <p:grpSp>
            <p:nvGrpSpPr>
              <p:cNvPr id="38922" name="Group 91"/>
              <p:cNvGrpSpPr>
                <a:grpSpLocks/>
              </p:cNvGrpSpPr>
              <p:nvPr/>
            </p:nvGrpSpPr>
            <p:grpSpPr bwMode="auto">
              <a:xfrm>
                <a:off x="1597" y="2685"/>
                <a:ext cx="502" cy="504"/>
                <a:chOff x="1597" y="2685"/>
                <a:chExt cx="502" cy="504"/>
              </a:xfrm>
            </p:grpSpPr>
            <p:sp>
              <p:nvSpPr>
                <p:cNvPr id="38923" name="Oval 92"/>
                <p:cNvSpPr>
                  <a:spLocks noChangeArrowheads="1"/>
                </p:cNvSpPr>
                <p:nvPr/>
              </p:nvSpPr>
              <p:spPr bwMode="auto">
                <a:xfrm>
                  <a:off x="1597" y="2685"/>
                  <a:ext cx="502" cy="504"/>
                </a:xfrm>
                <a:prstGeom prst="ellipse">
                  <a:avLst/>
                </a:prstGeom>
                <a:solidFill>
                  <a:srgbClr val="000000"/>
                </a:solidFill>
                <a:ln w="9525">
                  <a:solidFill>
                    <a:srgbClr val="000000"/>
                  </a:solidFill>
                  <a:round/>
                  <a:headEnd/>
                  <a:tailEnd/>
                </a:ln>
              </p:spPr>
              <p:txBody>
                <a:bodyPr/>
                <a:lstStyle/>
                <a:p>
                  <a:endParaRPr lang="en-US" dirty="0"/>
                </a:p>
              </p:txBody>
            </p:sp>
            <p:sp>
              <p:nvSpPr>
                <p:cNvPr id="38924" name="Freeform 93"/>
                <p:cNvSpPr>
                  <a:spLocks/>
                </p:cNvSpPr>
                <p:nvPr/>
              </p:nvSpPr>
              <p:spPr bwMode="auto">
                <a:xfrm>
                  <a:off x="1809" y="3012"/>
                  <a:ext cx="87" cy="108"/>
                </a:xfrm>
                <a:custGeom>
                  <a:avLst/>
                  <a:gdLst>
                    <a:gd name="T0" fmla="*/ 0 w 174"/>
                    <a:gd name="T1" fmla="*/ 2 h 215"/>
                    <a:gd name="T2" fmla="*/ 1 w 174"/>
                    <a:gd name="T3" fmla="*/ 0 h 215"/>
                    <a:gd name="T4" fmla="*/ 1 w 174"/>
                    <a:gd name="T5" fmla="*/ 0 h 215"/>
                    <a:gd name="T6" fmla="*/ 1 w 174"/>
                    <a:gd name="T7" fmla="*/ 2 h 215"/>
                    <a:gd name="T8" fmla="*/ 1 w 174"/>
                    <a:gd name="T9" fmla="*/ 2 h 215"/>
                    <a:gd name="T10" fmla="*/ 0 w 174"/>
                    <a:gd name="T11" fmla="*/ 2 h 215"/>
                    <a:gd name="T12" fmla="*/ 0 60000 65536"/>
                    <a:gd name="T13" fmla="*/ 0 60000 65536"/>
                    <a:gd name="T14" fmla="*/ 0 60000 65536"/>
                    <a:gd name="T15" fmla="*/ 0 60000 65536"/>
                    <a:gd name="T16" fmla="*/ 0 60000 65536"/>
                    <a:gd name="T17" fmla="*/ 0 60000 65536"/>
                    <a:gd name="T18" fmla="*/ 0 w 174"/>
                    <a:gd name="T19" fmla="*/ 0 h 215"/>
                    <a:gd name="T20" fmla="*/ 174 w 174"/>
                    <a:gd name="T21" fmla="*/ 215 h 215"/>
                  </a:gdLst>
                  <a:ahLst/>
                  <a:cxnLst>
                    <a:cxn ang="T12">
                      <a:pos x="T0" y="T1"/>
                    </a:cxn>
                    <a:cxn ang="T13">
                      <a:pos x="T2" y="T3"/>
                    </a:cxn>
                    <a:cxn ang="T14">
                      <a:pos x="T4" y="T5"/>
                    </a:cxn>
                    <a:cxn ang="T15">
                      <a:pos x="T6" y="T7"/>
                    </a:cxn>
                    <a:cxn ang="T16">
                      <a:pos x="T8" y="T9"/>
                    </a:cxn>
                    <a:cxn ang="T17">
                      <a:pos x="T10" y="T11"/>
                    </a:cxn>
                  </a:cxnLst>
                  <a:rect l="T18" t="T19" r="T20" b="T21"/>
                  <a:pathLst>
                    <a:path w="174" h="215">
                      <a:moveTo>
                        <a:pt x="0" y="199"/>
                      </a:moveTo>
                      <a:lnTo>
                        <a:pt x="67" y="0"/>
                      </a:lnTo>
                      <a:lnTo>
                        <a:pt x="109" y="0"/>
                      </a:lnTo>
                      <a:lnTo>
                        <a:pt x="174" y="207"/>
                      </a:lnTo>
                      <a:lnTo>
                        <a:pt x="90" y="215"/>
                      </a:lnTo>
                      <a:lnTo>
                        <a:pt x="0" y="199"/>
                      </a:lnTo>
                      <a:close/>
                    </a:path>
                  </a:pathLst>
                </a:custGeom>
                <a:solidFill>
                  <a:srgbClr val="FF0000"/>
                </a:solidFill>
                <a:ln w="9525">
                  <a:solidFill>
                    <a:srgbClr val="000000"/>
                  </a:solidFill>
                  <a:round/>
                  <a:headEnd/>
                  <a:tailEnd/>
                </a:ln>
              </p:spPr>
              <p:txBody>
                <a:bodyPr/>
                <a:lstStyle/>
                <a:p>
                  <a:endParaRPr lang="en-GB" dirty="0"/>
                </a:p>
              </p:txBody>
            </p:sp>
            <p:sp>
              <p:nvSpPr>
                <p:cNvPr id="38925" name="Freeform 94"/>
                <p:cNvSpPr>
                  <a:spLocks/>
                </p:cNvSpPr>
                <p:nvPr/>
              </p:nvSpPr>
              <p:spPr bwMode="auto">
                <a:xfrm>
                  <a:off x="1803" y="2752"/>
                  <a:ext cx="90" cy="108"/>
                </a:xfrm>
                <a:custGeom>
                  <a:avLst/>
                  <a:gdLst>
                    <a:gd name="T0" fmla="*/ 0 w 181"/>
                    <a:gd name="T1" fmla="*/ 1 h 215"/>
                    <a:gd name="T2" fmla="*/ 0 w 181"/>
                    <a:gd name="T3" fmla="*/ 2 h 215"/>
                    <a:gd name="T4" fmla="*/ 0 w 181"/>
                    <a:gd name="T5" fmla="*/ 2 h 215"/>
                    <a:gd name="T6" fmla="*/ 1 w 181"/>
                    <a:gd name="T7" fmla="*/ 1 h 215"/>
                    <a:gd name="T8" fmla="*/ 0 w 181"/>
                    <a:gd name="T9" fmla="*/ 0 h 215"/>
                    <a:gd name="T10" fmla="*/ 0 w 181"/>
                    <a:gd name="T11" fmla="*/ 1 h 215"/>
                    <a:gd name="T12" fmla="*/ 0 60000 65536"/>
                    <a:gd name="T13" fmla="*/ 0 60000 65536"/>
                    <a:gd name="T14" fmla="*/ 0 60000 65536"/>
                    <a:gd name="T15" fmla="*/ 0 60000 65536"/>
                    <a:gd name="T16" fmla="*/ 0 60000 65536"/>
                    <a:gd name="T17" fmla="*/ 0 60000 65536"/>
                    <a:gd name="T18" fmla="*/ 0 w 181"/>
                    <a:gd name="T19" fmla="*/ 0 h 215"/>
                    <a:gd name="T20" fmla="*/ 181 w 181"/>
                    <a:gd name="T21" fmla="*/ 215 h 215"/>
                  </a:gdLst>
                  <a:ahLst/>
                  <a:cxnLst>
                    <a:cxn ang="T12">
                      <a:pos x="T0" y="T1"/>
                    </a:cxn>
                    <a:cxn ang="T13">
                      <a:pos x="T2" y="T3"/>
                    </a:cxn>
                    <a:cxn ang="T14">
                      <a:pos x="T4" y="T5"/>
                    </a:cxn>
                    <a:cxn ang="T15">
                      <a:pos x="T6" y="T7"/>
                    </a:cxn>
                    <a:cxn ang="T16">
                      <a:pos x="T8" y="T9"/>
                    </a:cxn>
                    <a:cxn ang="T17">
                      <a:pos x="T10" y="T11"/>
                    </a:cxn>
                  </a:cxnLst>
                  <a:rect l="T18" t="T19" r="T20" b="T21"/>
                  <a:pathLst>
                    <a:path w="181" h="215">
                      <a:moveTo>
                        <a:pt x="0" y="15"/>
                      </a:moveTo>
                      <a:lnTo>
                        <a:pt x="72" y="215"/>
                      </a:lnTo>
                      <a:lnTo>
                        <a:pt x="115" y="215"/>
                      </a:lnTo>
                      <a:lnTo>
                        <a:pt x="181" y="9"/>
                      </a:lnTo>
                      <a:lnTo>
                        <a:pt x="94" y="0"/>
                      </a:lnTo>
                      <a:lnTo>
                        <a:pt x="0" y="15"/>
                      </a:lnTo>
                      <a:close/>
                    </a:path>
                  </a:pathLst>
                </a:custGeom>
                <a:solidFill>
                  <a:srgbClr val="FF0000"/>
                </a:solidFill>
                <a:ln w="9525">
                  <a:solidFill>
                    <a:srgbClr val="000000"/>
                  </a:solidFill>
                  <a:round/>
                  <a:headEnd/>
                  <a:tailEnd/>
                </a:ln>
              </p:spPr>
              <p:txBody>
                <a:bodyPr/>
                <a:lstStyle/>
                <a:p>
                  <a:endParaRPr lang="en-GB" dirty="0"/>
                </a:p>
              </p:txBody>
            </p:sp>
            <p:sp>
              <p:nvSpPr>
                <p:cNvPr id="38926" name="Freeform 95"/>
                <p:cNvSpPr>
                  <a:spLocks/>
                </p:cNvSpPr>
                <p:nvPr/>
              </p:nvSpPr>
              <p:spPr bwMode="auto">
                <a:xfrm>
                  <a:off x="1923" y="2890"/>
                  <a:ext cx="108" cy="88"/>
                </a:xfrm>
                <a:custGeom>
                  <a:avLst/>
                  <a:gdLst>
                    <a:gd name="T0" fmla="*/ 2 w 216"/>
                    <a:gd name="T1" fmla="*/ 0 h 175"/>
                    <a:gd name="T2" fmla="*/ 0 w 216"/>
                    <a:gd name="T3" fmla="*/ 1 h 175"/>
                    <a:gd name="T4" fmla="*/ 0 w 216"/>
                    <a:gd name="T5" fmla="*/ 1 h 175"/>
                    <a:gd name="T6" fmla="*/ 2 w 216"/>
                    <a:gd name="T7" fmla="*/ 2 h 175"/>
                    <a:gd name="T8" fmla="*/ 2 w 216"/>
                    <a:gd name="T9" fmla="*/ 1 h 175"/>
                    <a:gd name="T10" fmla="*/ 2 w 216"/>
                    <a:gd name="T11" fmla="*/ 0 h 175"/>
                    <a:gd name="T12" fmla="*/ 0 60000 65536"/>
                    <a:gd name="T13" fmla="*/ 0 60000 65536"/>
                    <a:gd name="T14" fmla="*/ 0 60000 65536"/>
                    <a:gd name="T15" fmla="*/ 0 60000 65536"/>
                    <a:gd name="T16" fmla="*/ 0 60000 65536"/>
                    <a:gd name="T17" fmla="*/ 0 60000 65536"/>
                    <a:gd name="T18" fmla="*/ 0 w 216"/>
                    <a:gd name="T19" fmla="*/ 0 h 175"/>
                    <a:gd name="T20" fmla="*/ 216 w 216"/>
                    <a:gd name="T21" fmla="*/ 175 h 175"/>
                  </a:gdLst>
                  <a:ahLst/>
                  <a:cxnLst>
                    <a:cxn ang="T12">
                      <a:pos x="T0" y="T1"/>
                    </a:cxn>
                    <a:cxn ang="T13">
                      <a:pos x="T2" y="T3"/>
                    </a:cxn>
                    <a:cxn ang="T14">
                      <a:pos x="T4" y="T5"/>
                    </a:cxn>
                    <a:cxn ang="T15">
                      <a:pos x="T6" y="T7"/>
                    </a:cxn>
                    <a:cxn ang="T16">
                      <a:pos x="T8" y="T9"/>
                    </a:cxn>
                    <a:cxn ang="T17">
                      <a:pos x="T10" y="T11"/>
                    </a:cxn>
                  </a:cxnLst>
                  <a:rect l="T18" t="T19" r="T20" b="T21"/>
                  <a:pathLst>
                    <a:path w="216" h="175">
                      <a:moveTo>
                        <a:pt x="201" y="0"/>
                      </a:moveTo>
                      <a:lnTo>
                        <a:pt x="0" y="70"/>
                      </a:lnTo>
                      <a:lnTo>
                        <a:pt x="0" y="112"/>
                      </a:lnTo>
                      <a:lnTo>
                        <a:pt x="207" y="175"/>
                      </a:lnTo>
                      <a:lnTo>
                        <a:pt x="216" y="91"/>
                      </a:lnTo>
                      <a:lnTo>
                        <a:pt x="201" y="0"/>
                      </a:lnTo>
                      <a:close/>
                    </a:path>
                  </a:pathLst>
                </a:custGeom>
                <a:solidFill>
                  <a:srgbClr val="FF0000"/>
                </a:solidFill>
                <a:ln w="9525">
                  <a:solidFill>
                    <a:srgbClr val="000000"/>
                  </a:solidFill>
                  <a:round/>
                  <a:headEnd/>
                  <a:tailEnd/>
                </a:ln>
              </p:spPr>
              <p:txBody>
                <a:bodyPr/>
                <a:lstStyle/>
                <a:p>
                  <a:endParaRPr lang="en-GB" dirty="0"/>
                </a:p>
              </p:txBody>
            </p:sp>
            <p:sp>
              <p:nvSpPr>
                <p:cNvPr id="38927" name="Freeform 96"/>
                <p:cNvSpPr>
                  <a:spLocks/>
                </p:cNvSpPr>
                <p:nvPr/>
              </p:nvSpPr>
              <p:spPr bwMode="auto">
                <a:xfrm>
                  <a:off x="1665" y="2890"/>
                  <a:ext cx="109" cy="88"/>
                </a:xfrm>
                <a:custGeom>
                  <a:avLst/>
                  <a:gdLst>
                    <a:gd name="T0" fmla="*/ 1 w 216"/>
                    <a:gd name="T1" fmla="*/ 0 h 175"/>
                    <a:gd name="T2" fmla="*/ 2 w 216"/>
                    <a:gd name="T3" fmla="*/ 1 h 175"/>
                    <a:gd name="T4" fmla="*/ 2 w 216"/>
                    <a:gd name="T5" fmla="*/ 1 h 175"/>
                    <a:gd name="T6" fmla="*/ 1 w 216"/>
                    <a:gd name="T7" fmla="*/ 2 h 175"/>
                    <a:gd name="T8" fmla="*/ 0 w 216"/>
                    <a:gd name="T9" fmla="*/ 1 h 175"/>
                    <a:gd name="T10" fmla="*/ 1 w 216"/>
                    <a:gd name="T11" fmla="*/ 0 h 175"/>
                    <a:gd name="T12" fmla="*/ 0 60000 65536"/>
                    <a:gd name="T13" fmla="*/ 0 60000 65536"/>
                    <a:gd name="T14" fmla="*/ 0 60000 65536"/>
                    <a:gd name="T15" fmla="*/ 0 60000 65536"/>
                    <a:gd name="T16" fmla="*/ 0 60000 65536"/>
                    <a:gd name="T17" fmla="*/ 0 60000 65536"/>
                    <a:gd name="T18" fmla="*/ 0 w 216"/>
                    <a:gd name="T19" fmla="*/ 0 h 175"/>
                    <a:gd name="T20" fmla="*/ 216 w 216"/>
                    <a:gd name="T21" fmla="*/ 175 h 175"/>
                  </a:gdLst>
                  <a:ahLst/>
                  <a:cxnLst>
                    <a:cxn ang="T12">
                      <a:pos x="T0" y="T1"/>
                    </a:cxn>
                    <a:cxn ang="T13">
                      <a:pos x="T2" y="T3"/>
                    </a:cxn>
                    <a:cxn ang="T14">
                      <a:pos x="T4" y="T5"/>
                    </a:cxn>
                    <a:cxn ang="T15">
                      <a:pos x="T6" y="T7"/>
                    </a:cxn>
                    <a:cxn ang="T16">
                      <a:pos x="T8" y="T9"/>
                    </a:cxn>
                    <a:cxn ang="T17">
                      <a:pos x="T10" y="T11"/>
                    </a:cxn>
                  </a:cxnLst>
                  <a:rect l="T18" t="T19" r="T20" b="T21"/>
                  <a:pathLst>
                    <a:path w="216" h="175">
                      <a:moveTo>
                        <a:pt x="15" y="0"/>
                      </a:moveTo>
                      <a:lnTo>
                        <a:pt x="216" y="70"/>
                      </a:lnTo>
                      <a:lnTo>
                        <a:pt x="216" y="112"/>
                      </a:lnTo>
                      <a:lnTo>
                        <a:pt x="9" y="175"/>
                      </a:lnTo>
                      <a:lnTo>
                        <a:pt x="0" y="91"/>
                      </a:lnTo>
                      <a:lnTo>
                        <a:pt x="15" y="0"/>
                      </a:lnTo>
                      <a:close/>
                    </a:path>
                  </a:pathLst>
                </a:custGeom>
                <a:solidFill>
                  <a:srgbClr val="FF0000"/>
                </a:solidFill>
                <a:ln w="9525">
                  <a:solidFill>
                    <a:srgbClr val="000000"/>
                  </a:solidFill>
                  <a:round/>
                  <a:headEnd/>
                  <a:tailEnd/>
                </a:ln>
              </p:spPr>
              <p:txBody>
                <a:bodyPr/>
                <a:lstStyle/>
                <a:p>
                  <a:endParaRPr lang="en-GB" dirty="0"/>
                </a:p>
              </p:txBody>
            </p:sp>
            <p:sp>
              <p:nvSpPr>
                <p:cNvPr id="38928" name="Oval 97"/>
                <p:cNvSpPr>
                  <a:spLocks noChangeArrowheads="1"/>
                </p:cNvSpPr>
                <p:nvPr/>
              </p:nvSpPr>
              <p:spPr bwMode="auto">
                <a:xfrm>
                  <a:off x="1664" y="2751"/>
                  <a:ext cx="363" cy="365"/>
                </a:xfrm>
                <a:prstGeom prst="ellipse">
                  <a:avLst/>
                </a:prstGeom>
                <a:noFill/>
                <a:ln w="19050">
                  <a:solidFill>
                    <a:srgbClr val="FFFF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grpSp>
              <p:nvGrpSpPr>
                <p:cNvPr id="38929" name="Group 98"/>
                <p:cNvGrpSpPr>
                  <a:grpSpLocks/>
                </p:cNvGrpSpPr>
                <p:nvPr/>
              </p:nvGrpSpPr>
              <p:grpSpPr bwMode="auto">
                <a:xfrm>
                  <a:off x="1778" y="2864"/>
                  <a:ext cx="138" cy="139"/>
                  <a:chOff x="1778" y="2864"/>
                  <a:chExt cx="138" cy="139"/>
                </a:xfrm>
              </p:grpSpPr>
              <p:sp>
                <p:nvSpPr>
                  <p:cNvPr id="38930" name="Oval 99"/>
                  <p:cNvSpPr>
                    <a:spLocks noChangeArrowheads="1"/>
                  </p:cNvSpPr>
                  <p:nvPr/>
                </p:nvSpPr>
                <p:spPr bwMode="auto">
                  <a:xfrm>
                    <a:off x="1778" y="2864"/>
                    <a:ext cx="138" cy="139"/>
                  </a:xfrm>
                  <a:prstGeom prst="ellipse">
                    <a:avLst/>
                  </a:prstGeom>
                  <a:solidFill>
                    <a:srgbClr val="000000"/>
                  </a:solidFill>
                  <a:ln w="19050">
                    <a:solidFill>
                      <a:srgbClr val="FFFFFF"/>
                    </a:solidFill>
                    <a:round/>
                    <a:headEnd/>
                    <a:tailEnd/>
                  </a:ln>
                </p:spPr>
                <p:txBody>
                  <a:bodyPr/>
                  <a:lstStyle/>
                  <a:p>
                    <a:endParaRPr lang="en-US" dirty="0"/>
                  </a:p>
                </p:txBody>
              </p:sp>
              <p:sp>
                <p:nvSpPr>
                  <p:cNvPr id="38931" name="Oval 100"/>
                  <p:cNvSpPr>
                    <a:spLocks noChangeArrowheads="1"/>
                  </p:cNvSpPr>
                  <p:nvPr/>
                </p:nvSpPr>
                <p:spPr bwMode="auto">
                  <a:xfrm>
                    <a:off x="1807" y="2893"/>
                    <a:ext cx="78" cy="82"/>
                  </a:xfrm>
                  <a:prstGeom prst="ellipse">
                    <a:avLst/>
                  </a:prstGeom>
                  <a:solidFill>
                    <a:srgbClr val="000000"/>
                  </a:solidFill>
                  <a:ln w="19050">
                    <a:solidFill>
                      <a:srgbClr val="FFFFFF"/>
                    </a:solidFill>
                    <a:round/>
                    <a:headEnd/>
                    <a:tailEnd/>
                  </a:ln>
                </p:spPr>
                <p:txBody>
                  <a:bodyPr/>
                  <a:lstStyle/>
                  <a:p>
                    <a:endParaRPr lang="en-US" dirty="0"/>
                  </a:p>
                </p:txBody>
              </p:sp>
            </p:grpSp>
          </p:grpSp>
        </p:grpSp>
      </p:grpSp>
      <p:pic>
        <p:nvPicPr>
          <p:cNvPr id="38918" name="Picture 101" descr="j024051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32088" y="3810001"/>
            <a:ext cx="1001712" cy="144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07729571"/>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7" presetClass="entr" presetSubtype="10" fill="hold" grpId="0" nodeType="afterEffect">
                                  <p:stCondLst>
                                    <p:cond delay="0"/>
                                  </p:stCondLst>
                                  <p:childTnLst>
                                    <p:set>
                                      <p:cBhvr>
                                        <p:cTn id="6" dur="1" fill="hold">
                                          <p:stCondLst>
                                            <p:cond delay="0"/>
                                          </p:stCondLst>
                                        </p:cTn>
                                        <p:tgtEl>
                                          <p:spTgt spid="309291"/>
                                        </p:tgtEl>
                                        <p:attrNameLst>
                                          <p:attrName>style.visibility</p:attrName>
                                        </p:attrNameLst>
                                      </p:cBhvr>
                                      <p:to>
                                        <p:strVal val="visible"/>
                                      </p:to>
                                    </p:set>
                                    <p:anim calcmode="lin" valueType="num">
                                      <p:cBhvr>
                                        <p:cTn id="7" dur="500" fill="hold"/>
                                        <p:tgtEl>
                                          <p:spTgt spid="309291"/>
                                        </p:tgtEl>
                                        <p:attrNameLst>
                                          <p:attrName>ppt_w</p:attrName>
                                        </p:attrNameLst>
                                      </p:cBhvr>
                                      <p:tavLst>
                                        <p:tav tm="0">
                                          <p:val>
                                            <p:fltVal val="0"/>
                                          </p:val>
                                        </p:tav>
                                        <p:tav tm="100000">
                                          <p:val>
                                            <p:strVal val="#ppt_w"/>
                                          </p:val>
                                        </p:tav>
                                      </p:tavLst>
                                    </p:anim>
                                    <p:anim calcmode="lin" valueType="num">
                                      <p:cBhvr>
                                        <p:cTn id="8" dur="500" fill="hold"/>
                                        <p:tgtEl>
                                          <p:spTgt spid="309291"/>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9291" grpId="0" animBg="1"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body" idx="1"/>
          </p:nvPr>
        </p:nvSpPr>
        <p:spPr>
          <a:xfrm>
            <a:off x="2286000" y="1104900"/>
            <a:ext cx="7239000" cy="990600"/>
          </a:xfrm>
          <a:noFill/>
        </p:spPr>
        <p:txBody>
          <a:bodyPr vert="horz" lIns="90488" tIns="44450" rIns="90488" bIns="44450" rtlCol="0">
            <a:normAutofit/>
          </a:bodyPr>
          <a:lstStyle/>
          <a:p>
            <a:pPr algn="ctr">
              <a:lnSpc>
                <a:spcPct val="90000"/>
              </a:lnSpc>
              <a:buFont typeface="Times" pitchFamily="18" charset="0"/>
              <a:buNone/>
            </a:pPr>
            <a:r>
              <a:rPr lang="en-US" dirty="0">
                <a:latin typeface="Arial" charset="0"/>
                <a:cs typeface="Arial" charset="0"/>
              </a:rPr>
              <a:t>Manufacturing costs that cannot be traced directly to specific units produced</a:t>
            </a:r>
            <a:r>
              <a:rPr lang="en-US" dirty="0">
                <a:solidFill>
                  <a:srgbClr val="7030A0"/>
                </a:solidFill>
                <a:latin typeface="Arial" charset="0"/>
                <a:cs typeface="Arial" charset="0"/>
              </a:rPr>
              <a:t>.</a:t>
            </a:r>
          </a:p>
        </p:txBody>
      </p:sp>
      <p:sp>
        <p:nvSpPr>
          <p:cNvPr id="39939" name="Rectangle 3"/>
          <p:cNvSpPr>
            <a:spLocks noGrp="1" noChangeArrowheads="1"/>
          </p:cNvSpPr>
          <p:nvPr>
            <p:ph type="title"/>
          </p:nvPr>
        </p:nvSpPr>
        <p:spPr>
          <a:noFill/>
        </p:spPr>
        <p:txBody>
          <a:bodyPr vert="horz" lIns="90488" tIns="44450" rIns="90488" bIns="44450" rtlCol="0" anchor="ctr">
            <a:normAutofit/>
          </a:bodyPr>
          <a:lstStyle/>
          <a:p>
            <a:r>
              <a:rPr lang="en-US" dirty="0" smtClean="0">
                <a:latin typeface="Arial" charset="0"/>
                <a:cs typeface="Arial" charset="0"/>
              </a:rPr>
              <a:t>Manufacturing Overhead</a:t>
            </a:r>
          </a:p>
        </p:txBody>
      </p:sp>
      <p:sp>
        <p:nvSpPr>
          <p:cNvPr id="311300" name="Rectangle 4"/>
          <p:cNvSpPr>
            <a:spLocks noChangeArrowheads="1"/>
          </p:cNvSpPr>
          <p:nvPr/>
        </p:nvSpPr>
        <p:spPr bwMode="auto">
          <a:xfrm>
            <a:off x="1960926" y="2273302"/>
            <a:ext cx="8347075" cy="458787"/>
          </a:xfrm>
          <a:prstGeom prst="rect">
            <a:avLst/>
          </a:prstGeom>
          <a:solidFill>
            <a:srgbClr val="FFE6CB"/>
          </a:solidFill>
          <a:ln w="25399">
            <a:solidFill>
              <a:schemeClr val="accent2"/>
            </a:solidFill>
            <a:miter lim="800000"/>
            <a:headEnd/>
            <a:tailEnd/>
          </a:ln>
          <a:effectLst>
            <a:outerShdw dist="53882" dir="2700000" algn="ctr" rotWithShape="0">
              <a:schemeClr val="tx1"/>
            </a:outerShdw>
          </a:effectLst>
        </p:spPr>
        <p:txBody>
          <a:bodyPr lIns="90488" tIns="44450" rIns="90488" bIns="44450">
            <a:spAutoFit/>
          </a:bodyPr>
          <a:lstStyle/>
          <a:p>
            <a:pPr algn="ctr">
              <a:spcBef>
                <a:spcPct val="50000"/>
              </a:spcBef>
              <a:defRPr/>
            </a:pPr>
            <a:r>
              <a:rPr lang="en-US" sz="2400" b="1" dirty="0">
                <a:solidFill>
                  <a:srgbClr val="002060"/>
                </a:solidFill>
              </a:rPr>
              <a:t>Examples:  </a:t>
            </a:r>
            <a:r>
              <a:rPr lang="en-US" sz="2400" b="1" dirty="0">
                <a:solidFill>
                  <a:srgbClr val="0000CC"/>
                </a:solidFill>
              </a:rPr>
              <a:t>Indirect materials and indirect labor</a:t>
            </a:r>
          </a:p>
        </p:txBody>
      </p:sp>
      <p:grpSp>
        <p:nvGrpSpPr>
          <p:cNvPr id="2" name="Group 5"/>
          <p:cNvGrpSpPr>
            <a:grpSpLocks/>
          </p:cNvGrpSpPr>
          <p:nvPr/>
        </p:nvGrpSpPr>
        <p:grpSpPr bwMode="auto">
          <a:xfrm>
            <a:off x="6477000" y="2732087"/>
            <a:ext cx="4108450" cy="2406650"/>
            <a:chOff x="240" y="1946"/>
            <a:chExt cx="2588" cy="1516"/>
          </a:xfrm>
          <a:solidFill>
            <a:schemeClr val="accent3">
              <a:lumMod val="40000"/>
              <a:lumOff val="60000"/>
            </a:schemeClr>
          </a:solidFill>
        </p:grpSpPr>
        <p:sp>
          <p:nvSpPr>
            <p:cNvPr id="311302" name="AutoShape 6"/>
            <p:cNvSpPr>
              <a:spLocks noChangeArrowheads="1"/>
            </p:cNvSpPr>
            <p:nvPr/>
          </p:nvSpPr>
          <p:spPr bwMode="auto">
            <a:xfrm rot="16200000">
              <a:off x="1464" y="2018"/>
              <a:ext cx="472" cy="328"/>
            </a:xfrm>
            <a:prstGeom prst="rightArrow">
              <a:avLst>
                <a:gd name="adj1" fmla="val 50000"/>
                <a:gd name="adj2" fmla="val 71958"/>
              </a:avLst>
            </a:prstGeom>
            <a:grpFill/>
            <a:ln w="12699">
              <a:solidFill>
                <a:schemeClr val="accent3">
                  <a:lumMod val="50000"/>
                </a:schemeClr>
              </a:solidFill>
              <a:miter lim="800000"/>
              <a:headEnd/>
              <a:tailEnd/>
            </a:ln>
            <a:effectLst/>
          </p:spPr>
          <p:txBody>
            <a:bodyPr wrap="none" anchor="ctr"/>
            <a:lstStyle/>
            <a:p>
              <a:pPr>
                <a:defRPr/>
              </a:pPr>
              <a:endParaRPr lang="en-US" dirty="0"/>
            </a:p>
          </p:txBody>
        </p:sp>
        <p:sp>
          <p:nvSpPr>
            <p:cNvPr id="311303" name="Rectangle 7"/>
            <p:cNvSpPr>
              <a:spLocks noChangeArrowheads="1"/>
            </p:cNvSpPr>
            <p:nvPr/>
          </p:nvSpPr>
          <p:spPr bwMode="auto">
            <a:xfrm>
              <a:off x="240" y="2393"/>
              <a:ext cx="2588" cy="1069"/>
            </a:xfrm>
            <a:prstGeom prst="rect">
              <a:avLst/>
            </a:prstGeom>
            <a:grpFill/>
            <a:ln w="25399">
              <a:solidFill>
                <a:schemeClr val="accent3">
                  <a:lumMod val="50000"/>
                </a:schemeClr>
              </a:solidFill>
              <a:miter lim="800000"/>
              <a:headEnd/>
              <a:tailEnd/>
            </a:ln>
            <a:effectLst/>
          </p:spPr>
          <p:txBody>
            <a:bodyPr lIns="90488" tIns="44450" rIns="90488" bIns="44450">
              <a:spAutoFit/>
            </a:bodyPr>
            <a:lstStyle/>
            <a:p>
              <a:pPr algn="ctr">
                <a:lnSpc>
                  <a:spcPct val="90000"/>
                </a:lnSpc>
                <a:spcBef>
                  <a:spcPct val="40000"/>
                </a:spcBef>
                <a:defRPr/>
              </a:pPr>
              <a:r>
                <a:rPr lang="en-US" sz="2400" b="1" dirty="0">
                  <a:solidFill>
                    <a:srgbClr val="002060"/>
                  </a:solidFill>
                </a:rPr>
                <a:t>Wages paid to employees who are not directly involved in production work.  </a:t>
              </a:r>
              <a:br>
                <a:rPr lang="en-US" sz="2400" b="1" dirty="0">
                  <a:solidFill>
                    <a:srgbClr val="002060"/>
                  </a:solidFill>
                </a:rPr>
              </a:br>
              <a:r>
                <a:rPr lang="en-US" sz="2200" b="1" dirty="0">
                  <a:solidFill>
                    <a:schemeClr val="accent3">
                      <a:lumMod val="50000"/>
                    </a:schemeClr>
                  </a:solidFill>
                </a:rPr>
                <a:t>Examples:  </a:t>
              </a:r>
              <a:r>
                <a:rPr lang="en-US" sz="2200" b="1" dirty="0">
                  <a:solidFill>
                    <a:srgbClr val="002060"/>
                  </a:solidFill>
                </a:rPr>
                <a:t>maintenance workers, janitors and security guards.</a:t>
              </a:r>
            </a:p>
          </p:txBody>
        </p:sp>
      </p:grpSp>
      <p:grpSp>
        <p:nvGrpSpPr>
          <p:cNvPr id="3" name="Group 8"/>
          <p:cNvGrpSpPr>
            <a:grpSpLocks/>
          </p:cNvGrpSpPr>
          <p:nvPr/>
        </p:nvGrpSpPr>
        <p:grpSpPr bwMode="auto">
          <a:xfrm>
            <a:off x="2286000" y="2732088"/>
            <a:ext cx="4108450" cy="2711450"/>
            <a:chOff x="3467" y="1946"/>
            <a:chExt cx="2588" cy="1708"/>
          </a:xfrm>
          <a:solidFill>
            <a:schemeClr val="accent3">
              <a:lumMod val="40000"/>
              <a:lumOff val="60000"/>
            </a:schemeClr>
          </a:solidFill>
        </p:grpSpPr>
        <p:sp>
          <p:nvSpPr>
            <p:cNvPr id="311305" name="AutoShape 9"/>
            <p:cNvSpPr>
              <a:spLocks noChangeArrowheads="1"/>
            </p:cNvSpPr>
            <p:nvPr/>
          </p:nvSpPr>
          <p:spPr bwMode="auto">
            <a:xfrm rot="16200000">
              <a:off x="5419" y="2018"/>
              <a:ext cx="472" cy="328"/>
            </a:xfrm>
            <a:prstGeom prst="rightArrow">
              <a:avLst>
                <a:gd name="adj1" fmla="val 50000"/>
                <a:gd name="adj2" fmla="val 71958"/>
              </a:avLst>
            </a:prstGeom>
            <a:grpFill/>
            <a:ln w="12699">
              <a:solidFill>
                <a:schemeClr val="accent3">
                  <a:lumMod val="50000"/>
                </a:schemeClr>
              </a:solidFill>
              <a:miter lim="800000"/>
              <a:headEnd/>
              <a:tailEnd/>
            </a:ln>
            <a:effectLst/>
          </p:spPr>
          <p:txBody>
            <a:bodyPr wrap="none" anchor="ctr"/>
            <a:lstStyle/>
            <a:p>
              <a:pPr>
                <a:defRPr/>
              </a:pPr>
              <a:endParaRPr lang="en-US" dirty="0"/>
            </a:p>
          </p:txBody>
        </p:sp>
        <p:sp>
          <p:nvSpPr>
            <p:cNvPr id="311306" name="Rectangle 10"/>
            <p:cNvSpPr>
              <a:spLocks noChangeArrowheads="1"/>
            </p:cNvSpPr>
            <p:nvPr/>
          </p:nvSpPr>
          <p:spPr bwMode="auto">
            <a:xfrm>
              <a:off x="3467" y="2393"/>
              <a:ext cx="2588" cy="1261"/>
            </a:xfrm>
            <a:prstGeom prst="rect">
              <a:avLst/>
            </a:prstGeom>
            <a:grpFill/>
            <a:ln w="25399">
              <a:solidFill>
                <a:schemeClr val="accent3">
                  <a:lumMod val="50000"/>
                </a:schemeClr>
              </a:solidFill>
              <a:miter lim="800000"/>
              <a:headEnd/>
              <a:tailEnd/>
            </a:ln>
            <a:effectLst/>
          </p:spPr>
          <p:txBody>
            <a:bodyPr lIns="90488" tIns="44450" rIns="90488" bIns="44450">
              <a:spAutoFit/>
            </a:bodyPr>
            <a:lstStyle/>
            <a:p>
              <a:pPr algn="ctr">
                <a:lnSpc>
                  <a:spcPct val="90000"/>
                </a:lnSpc>
                <a:spcBef>
                  <a:spcPct val="50000"/>
                </a:spcBef>
                <a:defRPr/>
              </a:pPr>
              <a:r>
                <a:rPr lang="en-US" sz="2400" b="1" dirty="0">
                  <a:solidFill>
                    <a:srgbClr val="002060"/>
                  </a:solidFill>
                </a:rPr>
                <a:t>Materials used to support the production process.  </a:t>
              </a:r>
              <a:r>
                <a:rPr lang="en-US" sz="2400" b="1" dirty="0">
                  <a:solidFill>
                    <a:schemeClr val="tx2"/>
                  </a:solidFill>
                </a:rPr>
                <a:t/>
              </a:r>
              <a:br>
                <a:rPr lang="en-US" sz="2400" b="1" dirty="0">
                  <a:solidFill>
                    <a:schemeClr val="tx2"/>
                  </a:solidFill>
                </a:rPr>
              </a:br>
              <a:r>
                <a:rPr lang="en-US" sz="2400" b="1" dirty="0">
                  <a:solidFill>
                    <a:schemeClr val="tx2"/>
                  </a:solidFill>
                </a:rPr>
                <a:t/>
              </a:r>
              <a:br>
                <a:rPr lang="en-US" sz="2400" b="1" dirty="0">
                  <a:solidFill>
                    <a:schemeClr val="tx2"/>
                  </a:solidFill>
                </a:rPr>
              </a:br>
              <a:r>
                <a:rPr lang="en-US" sz="2200" b="1" dirty="0">
                  <a:solidFill>
                    <a:schemeClr val="accent3">
                      <a:lumMod val="50000"/>
                    </a:schemeClr>
                  </a:solidFill>
                </a:rPr>
                <a:t>Examples: </a:t>
              </a:r>
              <a:r>
                <a:rPr lang="en-US" sz="2200" b="1" dirty="0">
                  <a:solidFill>
                    <a:srgbClr val="002060"/>
                  </a:solidFill>
                </a:rPr>
                <a:t>lubricants and cleaning supplies used in the automobile assembly plant.</a:t>
              </a:r>
            </a:p>
          </p:txBody>
        </p:sp>
      </p:grpSp>
    </p:spTree>
    <p:extLst>
      <p:ext uri="{BB962C8B-B14F-4D97-AF65-F5344CB8AC3E}">
        <p14:creationId xmlns:p14="http://schemas.microsoft.com/office/powerpoint/2010/main" val="3052417010"/>
      </p:ext>
    </p:ext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nodeType="after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0-#ppt_w/2"/>
                                          </p:val>
                                        </p:tav>
                                        <p:tav tm="100000">
                                          <p:val>
                                            <p:strVal val="#ppt_x"/>
                                          </p:val>
                                        </p:tav>
                                      </p:tavLst>
                                    </p:anim>
                                    <p:anim calcmode="lin" valueType="num">
                                      <p:cBhvr additive="base">
                                        <p:cTn id="13"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US" dirty="0" smtClean="0">
                <a:latin typeface="Arial" charset="0"/>
                <a:cs typeface="Arial" charset="0"/>
              </a:rPr>
              <a:t>Nonmanufacturing Costs</a:t>
            </a:r>
          </a:p>
        </p:txBody>
      </p:sp>
      <p:grpSp>
        <p:nvGrpSpPr>
          <p:cNvPr id="2" name="Group 3"/>
          <p:cNvGrpSpPr>
            <a:grpSpLocks/>
          </p:cNvGrpSpPr>
          <p:nvPr/>
        </p:nvGrpSpPr>
        <p:grpSpPr bwMode="auto">
          <a:xfrm>
            <a:off x="2057400" y="1676400"/>
            <a:ext cx="3657600" cy="3657600"/>
            <a:chOff x="336" y="1056"/>
            <a:chExt cx="2304" cy="2304"/>
          </a:xfrm>
          <a:solidFill>
            <a:schemeClr val="accent4">
              <a:lumMod val="40000"/>
              <a:lumOff val="60000"/>
            </a:schemeClr>
          </a:solidFill>
        </p:grpSpPr>
        <p:sp>
          <p:nvSpPr>
            <p:cNvPr id="315396" name="Oval 4"/>
            <p:cNvSpPr>
              <a:spLocks noChangeArrowheads="1"/>
            </p:cNvSpPr>
            <p:nvPr/>
          </p:nvSpPr>
          <p:spPr bwMode="auto">
            <a:xfrm>
              <a:off x="384" y="1056"/>
              <a:ext cx="2208" cy="960"/>
            </a:xfrm>
            <a:prstGeom prst="ellipse">
              <a:avLst/>
            </a:prstGeom>
            <a:grpFill/>
            <a:ln w="9525">
              <a:solidFill>
                <a:schemeClr val="tx1"/>
              </a:solidFill>
              <a:round/>
              <a:headEnd/>
              <a:tailEnd/>
            </a:ln>
            <a:effectLst/>
          </p:spPr>
          <p:txBody>
            <a:bodyPr anchor="ctr"/>
            <a:lstStyle/>
            <a:p>
              <a:pPr algn="ctr">
                <a:defRPr/>
              </a:pPr>
              <a:r>
                <a:rPr lang="en-US" sz="2400" b="1" dirty="0">
                  <a:solidFill>
                    <a:srgbClr val="002060"/>
                  </a:solidFill>
                </a:rPr>
                <a:t>Selling </a:t>
              </a:r>
              <a:br>
                <a:rPr lang="en-US" sz="2400" b="1" dirty="0">
                  <a:solidFill>
                    <a:srgbClr val="002060"/>
                  </a:solidFill>
                </a:rPr>
              </a:br>
              <a:r>
                <a:rPr lang="en-US" sz="2400" b="1" dirty="0">
                  <a:solidFill>
                    <a:srgbClr val="002060"/>
                  </a:solidFill>
                </a:rPr>
                <a:t>Costs</a:t>
              </a:r>
            </a:p>
          </p:txBody>
        </p:sp>
        <p:sp>
          <p:nvSpPr>
            <p:cNvPr id="315397" name="Rectangle 5"/>
            <p:cNvSpPr>
              <a:spLocks noChangeArrowheads="1"/>
            </p:cNvSpPr>
            <p:nvPr/>
          </p:nvSpPr>
          <p:spPr bwMode="auto">
            <a:xfrm>
              <a:off x="336" y="2544"/>
              <a:ext cx="2304" cy="816"/>
            </a:xfrm>
            <a:prstGeom prst="rect">
              <a:avLst/>
            </a:prstGeom>
            <a:grpFill/>
            <a:ln w="9525">
              <a:solidFill>
                <a:schemeClr val="tx1"/>
              </a:solidFill>
              <a:miter lim="800000"/>
              <a:headEnd/>
              <a:tailEnd/>
            </a:ln>
            <a:effectLst/>
          </p:spPr>
          <p:txBody>
            <a:bodyPr anchor="ctr"/>
            <a:lstStyle/>
            <a:p>
              <a:pPr algn="ctr">
                <a:defRPr/>
              </a:pPr>
              <a:r>
                <a:rPr lang="en-US" sz="2400" b="1" dirty="0">
                  <a:solidFill>
                    <a:srgbClr val="002060"/>
                  </a:solidFill>
                </a:rPr>
                <a:t>Costs necessary to secure the order and deliver the product.</a:t>
              </a:r>
            </a:p>
          </p:txBody>
        </p:sp>
        <p:cxnSp>
          <p:nvCxnSpPr>
            <p:cNvPr id="315398" name="AutoShape 6"/>
            <p:cNvCxnSpPr>
              <a:cxnSpLocks noChangeShapeType="1"/>
              <a:stCxn id="315396" idx="4"/>
              <a:endCxn id="315397" idx="0"/>
            </p:cNvCxnSpPr>
            <p:nvPr/>
          </p:nvCxnSpPr>
          <p:spPr bwMode="auto">
            <a:xfrm>
              <a:off x="1488" y="2016"/>
              <a:ext cx="0" cy="528"/>
            </a:xfrm>
            <a:prstGeom prst="straightConnector1">
              <a:avLst/>
            </a:prstGeom>
            <a:grpFill/>
            <a:ln w="38100">
              <a:solidFill>
                <a:schemeClr val="tx1"/>
              </a:solidFill>
              <a:round/>
              <a:headEnd/>
              <a:tailEnd type="triangle" w="med" len="med"/>
            </a:ln>
            <a:effectLst/>
          </p:spPr>
        </p:cxnSp>
      </p:grpSp>
      <p:grpSp>
        <p:nvGrpSpPr>
          <p:cNvPr id="3" name="Group 7"/>
          <p:cNvGrpSpPr>
            <a:grpSpLocks/>
          </p:cNvGrpSpPr>
          <p:nvPr/>
        </p:nvGrpSpPr>
        <p:grpSpPr bwMode="auto">
          <a:xfrm>
            <a:off x="6934200" y="1676400"/>
            <a:ext cx="3657600" cy="3657600"/>
            <a:chOff x="3408" y="1056"/>
            <a:chExt cx="2304" cy="2304"/>
          </a:xfrm>
        </p:grpSpPr>
        <p:sp>
          <p:nvSpPr>
            <p:cNvPr id="40966" name="Oval 8"/>
            <p:cNvSpPr>
              <a:spLocks noChangeArrowheads="1"/>
            </p:cNvSpPr>
            <p:nvPr/>
          </p:nvSpPr>
          <p:spPr bwMode="auto">
            <a:xfrm>
              <a:off x="3456" y="1056"/>
              <a:ext cx="2208" cy="960"/>
            </a:xfrm>
            <a:prstGeom prst="ellipse">
              <a:avLst/>
            </a:prstGeom>
            <a:solidFill>
              <a:srgbClr val="EDEDD3"/>
            </a:solidFill>
            <a:ln w="9525">
              <a:solidFill>
                <a:schemeClr val="tx1"/>
              </a:solidFill>
              <a:round/>
              <a:headEnd/>
              <a:tailEnd/>
            </a:ln>
          </p:spPr>
          <p:txBody>
            <a:bodyPr anchor="ctr"/>
            <a:lstStyle/>
            <a:p>
              <a:pPr algn="ctr"/>
              <a:r>
                <a:rPr lang="en-US" sz="2400" b="1" dirty="0">
                  <a:solidFill>
                    <a:srgbClr val="002060"/>
                  </a:solidFill>
                </a:rPr>
                <a:t>Administrative Costs</a:t>
              </a:r>
            </a:p>
          </p:txBody>
        </p:sp>
        <p:sp>
          <p:nvSpPr>
            <p:cNvPr id="40967" name="Rectangle 9"/>
            <p:cNvSpPr>
              <a:spLocks noChangeArrowheads="1"/>
            </p:cNvSpPr>
            <p:nvPr/>
          </p:nvSpPr>
          <p:spPr bwMode="auto">
            <a:xfrm>
              <a:off x="3408" y="2544"/>
              <a:ext cx="2304" cy="816"/>
            </a:xfrm>
            <a:prstGeom prst="rect">
              <a:avLst/>
            </a:prstGeom>
            <a:solidFill>
              <a:srgbClr val="EDEDD3"/>
            </a:solidFill>
            <a:ln w="9525">
              <a:solidFill>
                <a:schemeClr val="tx1"/>
              </a:solidFill>
              <a:miter lim="800000"/>
              <a:headEnd/>
              <a:tailEnd/>
            </a:ln>
          </p:spPr>
          <p:txBody>
            <a:bodyPr anchor="ctr"/>
            <a:lstStyle/>
            <a:p>
              <a:pPr algn="ctr"/>
              <a:r>
                <a:rPr lang="en-US" sz="2400" b="1" dirty="0">
                  <a:solidFill>
                    <a:srgbClr val="002060"/>
                  </a:solidFill>
                </a:rPr>
                <a:t>All executive, organizational, and clerical costs.</a:t>
              </a:r>
            </a:p>
          </p:txBody>
        </p:sp>
        <p:cxnSp>
          <p:nvCxnSpPr>
            <p:cNvPr id="40968" name="AutoShape 10"/>
            <p:cNvCxnSpPr>
              <a:cxnSpLocks noChangeShapeType="1"/>
              <a:stCxn id="40966" idx="4"/>
              <a:endCxn id="40967" idx="0"/>
            </p:cNvCxnSpPr>
            <p:nvPr/>
          </p:nvCxnSpPr>
          <p:spPr bwMode="auto">
            <a:xfrm>
              <a:off x="4560" y="2016"/>
              <a:ext cx="0" cy="528"/>
            </a:xfrm>
            <a:prstGeom prst="straightConnector1">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cxnSp>
      </p:grpSp>
      <p:pic>
        <p:nvPicPr>
          <p:cNvPr id="40965" name="Picture 11" descr="bs00508_"/>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34000" y="4953001"/>
            <a:ext cx="1574800" cy="1662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43629669"/>
      </p:ext>
    </p:extLst>
  </p:cSld>
  <p:clrMapOvr>
    <a:masterClrMapping/>
  </p:clrMapOvr>
  <p:transition spd="med">
    <p:strips dir="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1"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childTnLst>
                          </p:cTn>
                        </p:par>
                        <p:par>
                          <p:cTn id="9" fill="hold" nodeType="afterGroup">
                            <p:stCondLst>
                              <p:cond delay="500"/>
                            </p:stCondLst>
                            <p:childTnLst>
                              <p:par>
                                <p:cTn id="10" presetID="2" presetClass="entr" presetSubtype="1" fill="hold" nodeType="after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Valuation of materials</a:t>
            </a:r>
            <a:endParaRPr lang="en-GB" dirty="0"/>
          </a:p>
        </p:txBody>
      </p:sp>
      <p:sp>
        <p:nvSpPr>
          <p:cNvPr id="3" name="Content Placeholder 2"/>
          <p:cNvSpPr>
            <a:spLocks noGrp="1"/>
          </p:cNvSpPr>
          <p:nvPr>
            <p:ph idx="1"/>
          </p:nvPr>
        </p:nvSpPr>
        <p:spPr/>
        <p:txBody>
          <a:bodyPr>
            <a:normAutofit lnSpcReduction="10000"/>
          </a:bodyPr>
          <a:lstStyle/>
          <a:p>
            <a:pPr>
              <a:buFont typeface="Wingdings" pitchFamily="2" charset="2"/>
              <a:buChar char="v"/>
            </a:pPr>
            <a:r>
              <a:rPr lang="en-GB" b="1" i="1" dirty="0"/>
              <a:t>Material Cost = Quantity used 	x  </a:t>
            </a:r>
            <a:r>
              <a:rPr lang="en-GB" b="1" i="1" dirty="0">
                <a:solidFill>
                  <a:srgbClr val="FF0000"/>
                </a:solidFill>
              </a:rPr>
              <a:t>Price/unit</a:t>
            </a:r>
          </a:p>
          <a:p>
            <a:pPr>
              <a:buFont typeface="Wingdings" pitchFamily="2" charset="2"/>
              <a:buChar char="v"/>
            </a:pPr>
            <a:r>
              <a:rPr lang="en-GB" dirty="0" smtClean="0"/>
              <a:t>When </a:t>
            </a:r>
            <a:r>
              <a:rPr lang="en-GB" dirty="0"/>
              <a:t>stock is received into stores at different prices a consistent system is needed in order to value the stock and issues</a:t>
            </a:r>
            <a:r>
              <a:rPr lang="en-GB" dirty="0" smtClean="0"/>
              <a:t>.</a:t>
            </a:r>
          </a:p>
          <a:p>
            <a:pPr>
              <a:buFont typeface="Wingdings" pitchFamily="2" charset="2"/>
              <a:buChar char="v"/>
            </a:pPr>
            <a:endParaRPr lang="en-GB" dirty="0"/>
          </a:p>
          <a:p>
            <a:pPr>
              <a:buFont typeface="Wingdings" pitchFamily="2" charset="2"/>
              <a:buChar char="v"/>
            </a:pPr>
            <a:r>
              <a:rPr lang="en-GB" dirty="0" smtClean="0"/>
              <a:t>Three Valuation methods:</a:t>
            </a:r>
          </a:p>
          <a:p>
            <a:pPr>
              <a:buFont typeface="Wingdings" pitchFamily="2" charset="2"/>
              <a:buChar char="v"/>
            </a:pPr>
            <a:endParaRPr lang="en-GB" dirty="0"/>
          </a:p>
          <a:p>
            <a:pPr>
              <a:buFont typeface="Wingdings" pitchFamily="2" charset="2"/>
              <a:buChar char="v"/>
            </a:pPr>
            <a:r>
              <a:rPr lang="en-US" b="1" dirty="0"/>
              <a:t>First in First Out (FIFO</a:t>
            </a:r>
            <a:r>
              <a:rPr lang="en-US" b="1" dirty="0" smtClean="0"/>
              <a:t>)</a:t>
            </a:r>
          </a:p>
          <a:p>
            <a:pPr>
              <a:buFont typeface="Wingdings" pitchFamily="2" charset="2"/>
              <a:buChar char="v"/>
            </a:pPr>
            <a:r>
              <a:rPr lang="en-US" b="1" dirty="0" smtClean="0"/>
              <a:t>Last in First Out (LIFO).</a:t>
            </a:r>
          </a:p>
          <a:p>
            <a:pPr>
              <a:buFont typeface="Wingdings" pitchFamily="2" charset="2"/>
              <a:buChar char="v"/>
            </a:pPr>
            <a:r>
              <a:rPr lang="en-US" b="1" dirty="0"/>
              <a:t>Weighted Average Cost (AVCO)</a:t>
            </a:r>
          </a:p>
          <a:p>
            <a:pPr>
              <a:buFont typeface="Wingdings" pitchFamily="2" charset="2"/>
              <a:buChar char="v"/>
            </a:pPr>
            <a:endParaRPr lang="en-US" dirty="0"/>
          </a:p>
          <a:p>
            <a:pPr>
              <a:buFont typeface="Wingdings" pitchFamily="2" charset="2"/>
              <a:buChar char="v"/>
            </a:pPr>
            <a:endParaRPr lang="en-GB" dirty="0" smtClean="0"/>
          </a:p>
          <a:p>
            <a:endParaRPr lang="en-GB" dirty="0"/>
          </a:p>
          <a:p>
            <a:endParaRPr lang="en-GB" dirty="0"/>
          </a:p>
        </p:txBody>
      </p:sp>
    </p:spTree>
    <p:extLst>
      <p:ext uri="{BB962C8B-B14F-4D97-AF65-F5344CB8AC3E}">
        <p14:creationId xmlns:p14="http://schemas.microsoft.com/office/powerpoint/2010/main" val="2724425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p:sp>
        <p:nvSpPr>
          <p:cNvPr id="3" name="Content Placeholder 2"/>
          <p:cNvSpPr>
            <a:spLocks noGrp="1"/>
          </p:cNvSpPr>
          <p:nvPr>
            <p:ph idx="1"/>
          </p:nvPr>
        </p:nvSpPr>
        <p:spPr/>
        <p:txBody>
          <a:bodyPr/>
          <a:lstStyle/>
          <a:p>
            <a:pPr marL="577850" indent="-577850" defTabSz="762000">
              <a:buNone/>
            </a:pPr>
            <a:r>
              <a:rPr lang="en-US" b="1" dirty="0"/>
              <a:t>Example</a:t>
            </a:r>
          </a:p>
          <a:p>
            <a:pPr marL="577850" indent="-577850" defTabSz="762000">
              <a:buNone/>
            </a:pPr>
            <a:r>
              <a:rPr lang="en-US" dirty="0"/>
              <a:t>							   Quantity	      Unit Cost</a:t>
            </a:r>
          </a:p>
          <a:p>
            <a:pPr marL="577850" indent="-577850" defTabSz="762000">
              <a:buNone/>
            </a:pPr>
            <a:r>
              <a:rPr lang="en-US" dirty="0"/>
              <a:t>Opening </a:t>
            </a:r>
            <a:r>
              <a:rPr lang="en-US" dirty="0" err="1"/>
              <a:t>Bal</a:t>
            </a:r>
            <a:r>
              <a:rPr lang="en-US" dirty="0"/>
              <a:t> 1</a:t>
            </a:r>
            <a:r>
              <a:rPr lang="en-US" baseline="30000" dirty="0"/>
              <a:t>st</a:t>
            </a:r>
            <a:r>
              <a:rPr lang="en-US" dirty="0"/>
              <a:t> August </a:t>
            </a:r>
            <a:r>
              <a:rPr lang="en-US" dirty="0" smtClean="0"/>
              <a:t>       </a:t>
            </a:r>
            <a:r>
              <a:rPr lang="en-US" dirty="0"/>
              <a:t>	                          0	</a:t>
            </a:r>
          </a:p>
          <a:p>
            <a:pPr marL="577850" indent="-577850" defTabSz="762000">
              <a:buNone/>
            </a:pPr>
            <a:r>
              <a:rPr lang="en-US" dirty="0"/>
              <a:t>Receipt	1</a:t>
            </a:r>
            <a:r>
              <a:rPr lang="en-US" baseline="30000" dirty="0"/>
              <a:t>st</a:t>
            </a:r>
            <a:r>
              <a:rPr lang="en-US" dirty="0"/>
              <a:t> August	              		200		50p</a:t>
            </a:r>
          </a:p>
          <a:p>
            <a:pPr marL="577850" indent="-577850" defTabSz="762000">
              <a:buNone/>
            </a:pPr>
            <a:r>
              <a:rPr lang="en-US" dirty="0"/>
              <a:t>Receipt 5</a:t>
            </a:r>
            <a:r>
              <a:rPr lang="en-US" baseline="30000" dirty="0"/>
              <a:t>th</a:t>
            </a:r>
            <a:r>
              <a:rPr lang="en-US" dirty="0"/>
              <a:t> August		                     </a:t>
            </a:r>
            <a:r>
              <a:rPr lang="en-US" dirty="0" smtClean="0"/>
              <a:t>100</a:t>
            </a:r>
            <a:r>
              <a:rPr lang="en-US" dirty="0"/>
              <a:t>		54p</a:t>
            </a:r>
          </a:p>
          <a:p>
            <a:pPr marL="577850" indent="-577850" defTabSz="762000">
              <a:buNone/>
            </a:pPr>
            <a:r>
              <a:rPr lang="en-US" dirty="0"/>
              <a:t>Issue 6</a:t>
            </a:r>
            <a:r>
              <a:rPr lang="en-US" baseline="30000" dirty="0"/>
              <a:t>th</a:t>
            </a:r>
            <a:r>
              <a:rPr lang="en-US" dirty="0"/>
              <a:t> August				              50		?</a:t>
            </a:r>
            <a:endParaRPr lang="en-GB" dirty="0"/>
          </a:p>
        </p:txBody>
      </p:sp>
    </p:spTree>
    <p:extLst>
      <p:ext uri="{BB962C8B-B14F-4D97-AF65-F5344CB8AC3E}">
        <p14:creationId xmlns:p14="http://schemas.microsoft.com/office/powerpoint/2010/main" val="387962018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2279650" y="304800"/>
            <a:ext cx="8159750" cy="914400"/>
          </a:xfrm>
          <a:solidFill>
            <a:schemeClr val="accent2">
              <a:lumMod val="20000"/>
              <a:lumOff val="80000"/>
            </a:schemeClr>
          </a:solidFill>
        </p:spPr>
        <p:txBody>
          <a:bodyPr>
            <a:normAutofit fontScale="90000"/>
          </a:bodyPr>
          <a:lstStyle/>
          <a:p>
            <a:pPr>
              <a:defRPr/>
            </a:pPr>
            <a:r>
              <a:rPr lang="en-GB" dirty="0" smtClean="0">
                <a:solidFill>
                  <a:schemeClr val="tx1"/>
                </a:solidFill>
                <a:effectLst>
                  <a:outerShdw blurRad="50800" dist="50800" dir="5400000" algn="ctr" rotWithShape="0">
                    <a:schemeClr val="accent2">
                      <a:lumMod val="60000"/>
                      <a:lumOff val="40000"/>
                    </a:schemeClr>
                  </a:outerShdw>
                </a:effectLst>
              </a:rPr>
              <a:t>Materials/stock/inventory</a:t>
            </a:r>
            <a:r>
              <a:rPr lang="en-GB" dirty="0" smtClean="0">
                <a:solidFill>
                  <a:schemeClr val="tx1"/>
                </a:solidFill>
              </a:rPr>
              <a:t> valuation </a:t>
            </a:r>
            <a:endParaRPr lang="en-GB" dirty="0">
              <a:solidFill>
                <a:schemeClr val="tx1"/>
              </a:solidFill>
            </a:endParaRPr>
          </a:p>
        </p:txBody>
      </p:sp>
      <p:sp>
        <p:nvSpPr>
          <p:cNvPr id="16387" name="Rectangle 3"/>
          <p:cNvSpPr>
            <a:spLocks noGrp="1" noChangeArrowheads="1"/>
          </p:cNvSpPr>
          <p:nvPr>
            <p:ph type="body" idx="1"/>
          </p:nvPr>
        </p:nvSpPr>
        <p:spPr>
          <a:xfrm>
            <a:off x="1743456" y="1377696"/>
            <a:ext cx="8467344" cy="4511040"/>
          </a:xfrm>
        </p:spPr>
        <p:txBody>
          <a:bodyPr>
            <a:normAutofit fontScale="92500" lnSpcReduction="10000"/>
          </a:bodyPr>
          <a:lstStyle/>
          <a:p>
            <a:pPr marL="577850" indent="-577850" defTabSz="762000">
              <a:buNone/>
            </a:pPr>
            <a:r>
              <a:rPr lang="en-US" sz="2400" b="1" dirty="0"/>
              <a:t>First in First Out (FIFO)</a:t>
            </a:r>
            <a:endParaRPr lang="en-US" sz="2400" dirty="0"/>
          </a:p>
          <a:p>
            <a:pPr marL="577850" indent="-577850" defTabSz="762000">
              <a:buNone/>
            </a:pPr>
            <a:r>
              <a:rPr lang="en-US" sz="2400" dirty="0"/>
              <a:t>       Assumes that materials are issued out of stock in the order in which they are delivered</a:t>
            </a:r>
          </a:p>
          <a:p>
            <a:pPr marL="577850" indent="-577850" defTabSz="762000">
              <a:buNone/>
            </a:pPr>
            <a:r>
              <a:rPr lang="en-US" sz="2400" b="1" dirty="0"/>
              <a:t>Example</a:t>
            </a:r>
          </a:p>
          <a:p>
            <a:pPr marL="577850" indent="-577850" defTabSz="762000">
              <a:buNone/>
            </a:pPr>
            <a:r>
              <a:rPr lang="en-US" sz="2400" dirty="0"/>
              <a:t>						             </a:t>
            </a:r>
            <a:r>
              <a:rPr lang="en-US" sz="2400" dirty="0" smtClean="0"/>
              <a:t>Quantity</a:t>
            </a:r>
            <a:r>
              <a:rPr lang="en-US" sz="2400" dirty="0"/>
              <a:t>	Unit Cost</a:t>
            </a:r>
          </a:p>
          <a:p>
            <a:pPr marL="577850" indent="-577850" defTabSz="762000">
              <a:buNone/>
            </a:pPr>
            <a:r>
              <a:rPr lang="en-US" sz="2400" dirty="0"/>
              <a:t>Opening </a:t>
            </a:r>
            <a:r>
              <a:rPr lang="en-US" sz="2400" dirty="0" err="1"/>
              <a:t>Bal</a:t>
            </a:r>
            <a:r>
              <a:rPr lang="en-US" sz="2400" dirty="0"/>
              <a:t> 1</a:t>
            </a:r>
            <a:r>
              <a:rPr lang="en-US" sz="2400" baseline="30000" dirty="0"/>
              <a:t>st</a:t>
            </a:r>
            <a:r>
              <a:rPr lang="en-US" sz="2400" dirty="0"/>
              <a:t> August 	                               0	</a:t>
            </a:r>
          </a:p>
          <a:p>
            <a:pPr marL="577850" indent="-577850" defTabSz="762000">
              <a:buNone/>
            </a:pPr>
            <a:r>
              <a:rPr lang="en-US" sz="2400" dirty="0"/>
              <a:t>Receipt	1</a:t>
            </a:r>
            <a:r>
              <a:rPr lang="en-US" sz="2400" baseline="30000" dirty="0"/>
              <a:t>st</a:t>
            </a:r>
            <a:r>
              <a:rPr lang="en-US" sz="2400" dirty="0"/>
              <a:t> August		             </a:t>
            </a:r>
            <a:r>
              <a:rPr lang="en-US" sz="2400" dirty="0" smtClean="0"/>
              <a:t>200</a:t>
            </a:r>
            <a:r>
              <a:rPr lang="en-US" sz="2400" dirty="0"/>
              <a:t>		50p</a:t>
            </a:r>
          </a:p>
          <a:p>
            <a:pPr marL="577850" indent="-577850" defTabSz="762000">
              <a:buNone/>
            </a:pPr>
            <a:r>
              <a:rPr lang="en-US" sz="2400" dirty="0"/>
              <a:t>Receipt        5</a:t>
            </a:r>
            <a:r>
              <a:rPr lang="en-US" sz="2400" baseline="30000" dirty="0"/>
              <a:t>th</a:t>
            </a:r>
            <a:r>
              <a:rPr lang="en-US" sz="2400" dirty="0"/>
              <a:t> August	                          </a:t>
            </a:r>
            <a:r>
              <a:rPr lang="en-US" sz="2400" dirty="0" smtClean="0"/>
              <a:t>100             </a:t>
            </a:r>
            <a:r>
              <a:rPr lang="en-US" sz="2400" dirty="0"/>
              <a:t>54p	                       </a:t>
            </a:r>
          </a:p>
          <a:p>
            <a:pPr marL="577850" indent="-577850" defTabSz="762000">
              <a:buNone/>
            </a:pPr>
            <a:r>
              <a:rPr lang="en-US" sz="2400" dirty="0"/>
              <a:t>Issue            6</a:t>
            </a:r>
            <a:r>
              <a:rPr lang="en-US" sz="2400" baseline="30000" dirty="0"/>
              <a:t>th</a:t>
            </a:r>
            <a:r>
              <a:rPr lang="en-US" sz="2400" dirty="0"/>
              <a:t> August	               </a:t>
            </a:r>
            <a:r>
              <a:rPr lang="en-US" sz="2400" dirty="0" smtClean="0"/>
              <a:t>	 </a:t>
            </a:r>
            <a:r>
              <a:rPr lang="en-US" sz="2400" dirty="0"/>
              <a:t>50		?</a:t>
            </a:r>
          </a:p>
          <a:p>
            <a:pPr marL="577850" indent="-577850" defTabSz="762000">
              <a:buNone/>
            </a:pPr>
            <a:endParaRPr lang="en-US" sz="2400" dirty="0"/>
          </a:p>
          <a:p>
            <a:pPr marL="577850" indent="-577850" defTabSz="762000">
              <a:buNone/>
            </a:pPr>
            <a:r>
              <a:rPr lang="en-US" sz="2400" b="1" dirty="0">
                <a:solidFill>
                  <a:srgbClr val="FF0000"/>
                </a:solidFill>
              </a:rPr>
              <a:t>Material costs of issue under FIFO 50 units x 50p =£25.</a:t>
            </a:r>
            <a:r>
              <a:rPr lang="en-US" sz="2400" b="1" dirty="0"/>
              <a:t>			</a:t>
            </a:r>
            <a:endParaRPr lang="en-US" sz="2000" b="1" dirty="0"/>
          </a:p>
        </p:txBody>
      </p:sp>
    </p:spTree>
    <p:extLst>
      <p:ext uri="{BB962C8B-B14F-4D97-AF65-F5344CB8AC3E}">
        <p14:creationId xmlns:p14="http://schemas.microsoft.com/office/powerpoint/2010/main" val="2172730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anim calcmode="lin" valueType="num">
                                      <p:cBhvr additive="base">
                                        <p:cTn id="7" dur="500" fill="hold"/>
                                        <p:tgtEl>
                                          <p:spTgt spid="1638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6387">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6387">
                                            <p:txEl>
                                              <p:pRg st="1" end="1"/>
                                            </p:txEl>
                                          </p:spTgt>
                                        </p:tgtEl>
                                        <p:attrNameLst>
                                          <p:attrName>style.visibility</p:attrName>
                                        </p:attrNameLst>
                                      </p:cBhvr>
                                      <p:to>
                                        <p:strVal val="visible"/>
                                      </p:to>
                                    </p:set>
                                    <p:anim calcmode="lin" valueType="num">
                                      <p:cBhvr additive="base">
                                        <p:cTn id="11" dur="500" fill="hold"/>
                                        <p:tgtEl>
                                          <p:spTgt spid="16387">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638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6387">
                                            <p:txEl>
                                              <p:pRg st="2" end="2"/>
                                            </p:txEl>
                                          </p:spTgt>
                                        </p:tgtEl>
                                        <p:attrNameLst>
                                          <p:attrName>style.visibility</p:attrName>
                                        </p:attrNameLst>
                                      </p:cBhvr>
                                      <p:to>
                                        <p:strVal val="visible"/>
                                      </p:to>
                                    </p:set>
                                    <p:anim calcmode="lin" valueType="num">
                                      <p:cBhvr additive="base">
                                        <p:cTn id="17" dur="500" fill="hold"/>
                                        <p:tgtEl>
                                          <p:spTgt spid="16387">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6387">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16387">
                                            <p:txEl>
                                              <p:pRg st="3" end="3"/>
                                            </p:txEl>
                                          </p:spTgt>
                                        </p:tgtEl>
                                        <p:attrNameLst>
                                          <p:attrName>style.visibility</p:attrName>
                                        </p:attrNameLst>
                                      </p:cBhvr>
                                      <p:to>
                                        <p:strVal val="visible"/>
                                      </p:to>
                                    </p:set>
                                    <p:anim calcmode="lin" valueType="num">
                                      <p:cBhvr additive="base">
                                        <p:cTn id="21" dur="500" fill="hold"/>
                                        <p:tgtEl>
                                          <p:spTgt spid="16387">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6387">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16387">
                                            <p:txEl>
                                              <p:pRg st="4" end="4"/>
                                            </p:txEl>
                                          </p:spTgt>
                                        </p:tgtEl>
                                        <p:attrNameLst>
                                          <p:attrName>style.visibility</p:attrName>
                                        </p:attrNameLst>
                                      </p:cBhvr>
                                      <p:to>
                                        <p:strVal val="visible"/>
                                      </p:to>
                                    </p:set>
                                    <p:anim calcmode="lin" valueType="num">
                                      <p:cBhvr additive="base">
                                        <p:cTn id="25" dur="500" fill="hold"/>
                                        <p:tgtEl>
                                          <p:spTgt spid="16387">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6387">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16387">
                                            <p:txEl>
                                              <p:pRg st="5" end="5"/>
                                            </p:txEl>
                                          </p:spTgt>
                                        </p:tgtEl>
                                        <p:attrNameLst>
                                          <p:attrName>style.visibility</p:attrName>
                                        </p:attrNameLst>
                                      </p:cBhvr>
                                      <p:to>
                                        <p:strVal val="visible"/>
                                      </p:to>
                                    </p:set>
                                    <p:anim calcmode="lin" valueType="num">
                                      <p:cBhvr additive="base">
                                        <p:cTn id="29" dur="500" fill="hold"/>
                                        <p:tgtEl>
                                          <p:spTgt spid="16387">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6387">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16387">
                                            <p:txEl>
                                              <p:pRg st="6" end="6"/>
                                            </p:txEl>
                                          </p:spTgt>
                                        </p:tgtEl>
                                        <p:attrNameLst>
                                          <p:attrName>style.visibility</p:attrName>
                                        </p:attrNameLst>
                                      </p:cBhvr>
                                      <p:to>
                                        <p:strVal val="visible"/>
                                      </p:to>
                                    </p:set>
                                    <p:anim calcmode="lin" valueType="num">
                                      <p:cBhvr additive="base">
                                        <p:cTn id="33" dur="500" fill="hold"/>
                                        <p:tgtEl>
                                          <p:spTgt spid="16387">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16387">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16387">
                                            <p:txEl>
                                              <p:pRg st="7" end="7"/>
                                            </p:txEl>
                                          </p:spTgt>
                                        </p:tgtEl>
                                        <p:attrNameLst>
                                          <p:attrName>style.visibility</p:attrName>
                                        </p:attrNameLst>
                                      </p:cBhvr>
                                      <p:to>
                                        <p:strVal val="visible"/>
                                      </p:to>
                                    </p:set>
                                    <p:anim calcmode="lin" valueType="num">
                                      <p:cBhvr additive="base">
                                        <p:cTn id="37" dur="500" fill="hold"/>
                                        <p:tgtEl>
                                          <p:spTgt spid="16387">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6387">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3"/>
          <p:cNvSpPr>
            <a:spLocks noGrp="1" noChangeArrowheads="1"/>
          </p:cNvSpPr>
          <p:nvPr>
            <p:ph type="body" idx="1"/>
          </p:nvPr>
        </p:nvSpPr>
        <p:spPr>
          <a:xfrm>
            <a:off x="1962912" y="1447800"/>
            <a:ext cx="8305800" cy="5029200"/>
          </a:xfrm>
        </p:spPr>
        <p:txBody>
          <a:bodyPr>
            <a:normAutofit/>
          </a:bodyPr>
          <a:lstStyle/>
          <a:p>
            <a:pPr marL="577850" indent="-577850" defTabSz="762000">
              <a:buNone/>
            </a:pPr>
            <a:r>
              <a:rPr lang="en-US" sz="2400" b="1" dirty="0"/>
              <a:t>Last in First Out (LIFO)</a:t>
            </a:r>
            <a:endParaRPr lang="en-US" sz="2400" dirty="0"/>
          </a:p>
          <a:p>
            <a:pPr marL="577850" indent="-577850" defTabSz="762000">
              <a:buNone/>
            </a:pPr>
            <a:r>
              <a:rPr lang="en-US" sz="2400" dirty="0"/>
              <a:t>       Assumes that materials are issued out of stock in reverse order to which they were delivered.</a:t>
            </a:r>
          </a:p>
          <a:p>
            <a:pPr marL="577850" indent="-577850" defTabSz="762000">
              <a:buNone/>
            </a:pPr>
            <a:r>
              <a:rPr lang="en-US" sz="2400" b="1" dirty="0"/>
              <a:t>Example</a:t>
            </a:r>
          </a:p>
          <a:p>
            <a:pPr marL="577850" indent="-577850" defTabSz="762000">
              <a:buNone/>
            </a:pPr>
            <a:r>
              <a:rPr lang="en-US" sz="2400" dirty="0"/>
              <a:t>							        Quantity	Unit Cost</a:t>
            </a:r>
          </a:p>
          <a:p>
            <a:pPr marL="577850" indent="-577850" defTabSz="762000">
              <a:buNone/>
            </a:pPr>
            <a:r>
              <a:rPr lang="en-US" sz="2400" dirty="0"/>
              <a:t>Opening Bal 1</a:t>
            </a:r>
            <a:r>
              <a:rPr lang="en-US" sz="2400" baseline="30000" dirty="0"/>
              <a:t>st</a:t>
            </a:r>
            <a:r>
              <a:rPr lang="en-US" sz="2400" dirty="0"/>
              <a:t> August 		         </a:t>
            </a:r>
            <a:r>
              <a:rPr lang="en-US" sz="2400" dirty="0" smtClean="0"/>
              <a:t>		0</a:t>
            </a:r>
            <a:r>
              <a:rPr lang="en-US" sz="2400" dirty="0"/>
              <a:t>	</a:t>
            </a:r>
          </a:p>
          <a:p>
            <a:pPr marL="577850" indent="-577850" defTabSz="762000">
              <a:buNone/>
            </a:pPr>
            <a:r>
              <a:rPr lang="en-US" sz="2400" dirty="0"/>
              <a:t>Receipt	1</a:t>
            </a:r>
            <a:r>
              <a:rPr lang="en-US" sz="2400" baseline="30000" dirty="0"/>
              <a:t>st</a:t>
            </a:r>
            <a:r>
              <a:rPr lang="en-US" sz="2400" dirty="0"/>
              <a:t> August		                	200		50p</a:t>
            </a:r>
          </a:p>
          <a:p>
            <a:pPr marL="577850" indent="-577850" defTabSz="762000">
              <a:buNone/>
            </a:pPr>
            <a:r>
              <a:rPr lang="en-US" sz="2400" dirty="0"/>
              <a:t>Receipt      5</a:t>
            </a:r>
            <a:r>
              <a:rPr lang="en-US" sz="2400" baseline="30000" dirty="0"/>
              <a:t>th</a:t>
            </a:r>
            <a:r>
              <a:rPr lang="en-US" sz="2400" dirty="0"/>
              <a:t> August			          100            </a:t>
            </a:r>
            <a:r>
              <a:rPr lang="en-US" sz="2400" dirty="0" smtClean="0"/>
              <a:t>	54p </a:t>
            </a:r>
            <a:endParaRPr lang="en-US" sz="2400" dirty="0"/>
          </a:p>
          <a:p>
            <a:pPr marL="577850" indent="-577850" defTabSz="762000">
              <a:buNone/>
            </a:pPr>
            <a:r>
              <a:rPr lang="en-US" sz="2400" dirty="0"/>
              <a:t>Issue          6</a:t>
            </a:r>
            <a:r>
              <a:rPr lang="en-US" sz="2400" baseline="30000" dirty="0"/>
              <a:t>th</a:t>
            </a:r>
            <a:r>
              <a:rPr lang="en-US" sz="2400" dirty="0"/>
              <a:t> August		             	  50		?</a:t>
            </a:r>
          </a:p>
          <a:p>
            <a:pPr marL="577850" indent="-577850" defTabSz="762000">
              <a:buNone/>
            </a:pPr>
            <a:r>
              <a:rPr lang="en-US" sz="2400" dirty="0">
                <a:solidFill>
                  <a:srgbClr val="FF0000"/>
                </a:solidFill>
              </a:rPr>
              <a:t>Material costs under LIFO 50 units x 54p =£27.			</a:t>
            </a:r>
            <a:endParaRPr lang="en-US" sz="2000" dirty="0">
              <a:solidFill>
                <a:srgbClr val="FF0000"/>
              </a:solidFill>
            </a:endParaRPr>
          </a:p>
        </p:txBody>
      </p:sp>
      <p:sp>
        <p:nvSpPr>
          <p:cNvPr id="5" name="Rectangle 2"/>
          <p:cNvSpPr>
            <a:spLocks noGrp="1" noChangeArrowheads="1"/>
          </p:cNvSpPr>
          <p:nvPr>
            <p:ph type="title"/>
          </p:nvPr>
        </p:nvSpPr>
        <p:spPr>
          <a:xfrm>
            <a:off x="2279650" y="304800"/>
            <a:ext cx="8159750" cy="914400"/>
          </a:xfrm>
          <a:solidFill>
            <a:schemeClr val="accent2">
              <a:lumMod val="20000"/>
              <a:lumOff val="80000"/>
            </a:schemeClr>
          </a:solidFill>
        </p:spPr>
        <p:txBody>
          <a:bodyPr>
            <a:normAutofit fontScale="90000"/>
          </a:bodyPr>
          <a:lstStyle/>
          <a:p>
            <a:pPr>
              <a:defRPr/>
            </a:pPr>
            <a:r>
              <a:rPr lang="en-GB" dirty="0">
                <a:solidFill>
                  <a:schemeClr val="tx1"/>
                </a:solidFill>
                <a:effectLst>
                  <a:outerShdw blurRad="50800" dist="50800" dir="5400000" algn="ctr" rotWithShape="0">
                    <a:schemeClr val="accent2">
                      <a:lumMod val="60000"/>
                      <a:lumOff val="40000"/>
                    </a:schemeClr>
                  </a:outerShdw>
                </a:effectLst>
              </a:rPr>
              <a:t>Materials/stock/inventory valuation </a:t>
            </a:r>
          </a:p>
        </p:txBody>
      </p:sp>
    </p:spTree>
    <p:extLst>
      <p:ext uri="{BB962C8B-B14F-4D97-AF65-F5344CB8AC3E}">
        <p14:creationId xmlns:p14="http://schemas.microsoft.com/office/powerpoint/2010/main" val="1424900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7410">
                                            <p:txEl>
                                              <p:pRg st="0" end="0"/>
                                            </p:txEl>
                                          </p:spTgt>
                                        </p:tgtEl>
                                        <p:attrNameLst>
                                          <p:attrName>style.visibility</p:attrName>
                                        </p:attrNameLst>
                                      </p:cBhvr>
                                      <p:to>
                                        <p:strVal val="visible"/>
                                      </p:to>
                                    </p:set>
                                    <p:anim calcmode="lin" valueType="num">
                                      <p:cBhvr additive="base">
                                        <p:cTn id="7" dur="500" fill="hold"/>
                                        <p:tgtEl>
                                          <p:spTgt spid="1741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7410">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7410">
                                            <p:txEl>
                                              <p:pRg st="1" end="1"/>
                                            </p:txEl>
                                          </p:spTgt>
                                        </p:tgtEl>
                                        <p:attrNameLst>
                                          <p:attrName>style.visibility</p:attrName>
                                        </p:attrNameLst>
                                      </p:cBhvr>
                                      <p:to>
                                        <p:strVal val="visible"/>
                                      </p:to>
                                    </p:set>
                                    <p:anim calcmode="lin" valueType="num">
                                      <p:cBhvr additive="base">
                                        <p:cTn id="11" dur="500" fill="hold"/>
                                        <p:tgtEl>
                                          <p:spTgt spid="17410">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741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7410">
                                            <p:txEl>
                                              <p:pRg st="2" end="2"/>
                                            </p:txEl>
                                          </p:spTgt>
                                        </p:tgtEl>
                                        <p:attrNameLst>
                                          <p:attrName>style.visibility</p:attrName>
                                        </p:attrNameLst>
                                      </p:cBhvr>
                                      <p:to>
                                        <p:strVal val="visible"/>
                                      </p:to>
                                    </p:set>
                                    <p:anim calcmode="lin" valueType="num">
                                      <p:cBhvr additive="base">
                                        <p:cTn id="17" dur="500" fill="hold"/>
                                        <p:tgtEl>
                                          <p:spTgt spid="17410">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7410">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17410">
                                            <p:txEl>
                                              <p:pRg st="3" end="3"/>
                                            </p:txEl>
                                          </p:spTgt>
                                        </p:tgtEl>
                                        <p:attrNameLst>
                                          <p:attrName>style.visibility</p:attrName>
                                        </p:attrNameLst>
                                      </p:cBhvr>
                                      <p:to>
                                        <p:strVal val="visible"/>
                                      </p:to>
                                    </p:set>
                                    <p:anim calcmode="lin" valueType="num">
                                      <p:cBhvr additive="base">
                                        <p:cTn id="21" dur="500" fill="hold"/>
                                        <p:tgtEl>
                                          <p:spTgt spid="17410">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7410">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17410">
                                            <p:txEl>
                                              <p:pRg st="4" end="4"/>
                                            </p:txEl>
                                          </p:spTgt>
                                        </p:tgtEl>
                                        <p:attrNameLst>
                                          <p:attrName>style.visibility</p:attrName>
                                        </p:attrNameLst>
                                      </p:cBhvr>
                                      <p:to>
                                        <p:strVal val="visible"/>
                                      </p:to>
                                    </p:set>
                                    <p:anim calcmode="lin" valueType="num">
                                      <p:cBhvr additive="base">
                                        <p:cTn id="25" dur="500" fill="hold"/>
                                        <p:tgtEl>
                                          <p:spTgt spid="17410">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7410">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17410">
                                            <p:txEl>
                                              <p:pRg st="5" end="5"/>
                                            </p:txEl>
                                          </p:spTgt>
                                        </p:tgtEl>
                                        <p:attrNameLst>
                                          <p:attrName>style.visibility</p:attrName>
                                        </p:attrNameLst>
                                      </p:cBhvr>
                                      <p:to>
                                        <p:strVal val="visible"/>
                                      </p:to>
                                    </p:set>
                                    <p:anim calcmode="lin" valueType="num">
                                      <p:cBhvr additive="base">
                                        <p:cTn id="29" dur="500" fill="hold"/>
                                        <p:tgtEl>
                                          <p:spTgt spid="17410">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7410">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17410">
                                            <p:txEl>
                                              <p:pRg st="6" end="6"/>
                                            </p:txEl>
                                          </p:spTgt>
                                        </p:tgtEl>
                                        <p:attrNameLst>
                                          <p:attrName>style.visibility</p:attrName>
                                        </p:attrNameLst>
                                      </p:cBhvr>
                                      <p:to>
                                        <p:strVal val="visible"/>
                                      </p:to>
                                    </p:set>
                                    <p:anim calcmode="lin" valueType="num">
                                      <p:cBhvr additive="base">
                                        <p:cTn id="33" dur="500" fill="hold"/>
                                        <p:tgtEl>
                                          <p:spTgt spid="17410">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17410">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17410">
                                            <p:txEl>
                                              <p:pRg st="7" end="7"/>
                                            </p:txEl>
                                          </p:spTgt>
                                        </p:tgtEl>
                                        <p:attrNameLst>
                                          <p:attrName>style.visibility</p:attrName>
                                        </p:attrNameLst>
                                      </p:cBhvr>
                                      <p:to>
                                        <p:strVal val="visible"/>
                                      </p:to>
                                    </p:set>
                                    <p:anim calcmode="lin" valueType="num">
                                      <p:cBhvr additive="base">
                                        <p:cTn id="37" dur="500" fill="hold"/>
                                        <p:tgtEl>
                                          <p:spTgt spid="17410">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7410">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7410">
                                            <p:txEl>
                                              <p:pRg st="8" end="8"/>
                                            </p:txEl>
                                          </p:spTgt>
                                        </p:tgtEl>
                                        <p:attrNameLst>
                                          <p:attrName>style.visibility</p:attrName>
                                        </p:attrNameLst>
                                      </p:cBhvr>
                                      <p:to>
                                        <p:strVal val="visible"/>
                                      </p:to>
                                    </p:set>
                                    <p:anim calcmode="lin" valueType="num">
                                      <p:cBhvr additive="base">
                                        <p:cTn id="43" dur="500" fill="hold"/>
                                        <p:tgtEl>
                                          <p:spTgt spid="17410">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7410">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3"/>
          <p:cNvSpPr>
            <a:spLocks noGrp="1" noChangeArrowheads="1"/>
          </p:cNvSpPr>
          <p:nvPr>
            <p:ph type="body" idx="1"/>
          </p:nvPr>
        </p:nvSpPr>
        <p:spPr>
          <a:xfrm>
            <a:off x="1828800" y="1524000"/>
            <a:ext cx="8458200" cy="5029200"/>
          </a:xfrm>
        </p:spPr>
        <p:txBody>
          <a:bodyPr>
            <a:noAutofit/>
          </a:bodyPr>
          <a:lstStyle/>
          <a:p>
            <a:pPr marL="577850" indent="-577850" defTabSz="762000">
              <a:buNone/>
            </a:pPr>
            <a:r>
              <a:rPr lang="en-US" b="1" dirty="0" smtClean="0">
                <a:solidFill>
                  <a:schemeClr val="tx1"/>
                </a:solidFill>
              </a:rPr>
              <a:t>Weighted Average Cost (AVCO)</a:t>
            </a:r>
          </a:p>
          <a:p>
            <a:pPr marL="577850" indent="-577850" defTabSz="762000">
              <a:buNone/>
            </a:pPr>
            <a:r>
              <a:rPr lang="en-US" b="1" dirty="0" smtClean="0">
                <a:solidFill>
                  <a:schemeClr val="tx1"/>
                </a:solidFill>
              </a:rPr>
              <a:t>        All stocks and issues are valued at an average price. The average price is recalculated after every receipt.</a:t>
            </a:r>
          </a:p>
          <a:p>
            <a:pPr marL="577850" indent="-577850" algn="ctr" defTabSz="762000">
              <a:buNone/>
            </a:pPr>
            <a:r>
              <a:rPr lang="en-US" b="1" u="sng" dirty="0" smtClean="0">
                <a:solidFill>
                  <a:schemeClr val="tx1"/>
                </a:solidFill>
              </a:rPr>
              <a:t>Running Total Of Costs</a:t>
            </a:r>
            <a:r>
              <a:rPr lang="en-US" b="1" dirty="0" smtClean="0">
                <a:solidFill>
                  <a:schemeClr val="tx1"/>
                </a:solidFill>
              </a:rPr>
              <a:t> </a:t>
            </a:r>
          </a:p>
          <a:p>
            <a:pPr marL="577850" indent="-577850" algn="ctr" defTabSz="762000">
              <a:buNone/>
            </a:pPr>
            <a:r>
              <a:rPr lang="en-US" b="1" dirty="0" smtClean="0">
                <a:solidFill>
                  <a:schemeClr val="tx1"/>
                </a:solidFill>
              </a:rPr>
              <a:t>Running Total Of Units</a:t>
            </a:r>
          </a:p>
          <a:p>
            <a:pPr marL="577850" indent="-577850" defTabSz="762000">
              <a:buNone/>
            </a:pPr>
            <a:r>
              <a:rPr lang="en-US" b="1" dirty="0" smtClean="0">
                <a:solidFill>
                  <a:schemeClr val="tx1"/>
                </a:solidFill>
              </a:rPr>
              <a:t>Example: Value of issue under AVCO 	</a:t>
            </a:r>
          </a:p>
          <a:p>
            <a:pPr marL="577850" indent="-577850" algn="ctr" defTabSz="762000">
              <a:buNone/>
            </a:pPr>
            <a:r>
              <a:rPr lang="en-US" b="1" u="sng" dirty="0" smtClean="0">
                <a:solidFill>
                  <a:schemeClr val="tx1"/>
                </a:solidFill>
              </a:rPr>
              <a:t>(200x50p)+(100x54p)</a:t>
            </a:r>
            <a:r>
              <a:rPr lang="en-US" b="1" dirty="0" smtClean="0">
                <a:solidFill>
                  <a:schemeClr val="tx1"/>
                </a:solidFill>
              </a:rPr>
              <a:t> </a:t>
            </a:r>
          </a:p>
          <a:p>
            <a:pPr marL="577850" indent="-577850" algn="ctr" defTabSz="762000">
              <a:buNone/>
            </a:pPr>
            <a:r>
              <a:rPr lang="en-US" b="1" dirty="0" smtClean="0">
                <a:solidFill>
                  <a:schemeClr val="tx1"/>
                </a:solidFill>
              </a:rPr>
              <a:t>200 +100</a:t>
            </a:r>
          </a:p>
          <a:p>
            <a:pPr marL="577850" indent="-577850" algn="ctr" defTabSz="762000">
              <a:buNone/>
            </a:pPr>
            <a:r>
              <a:rPr lang="en-US" b="1" dirty="0" smtClean="0">
                <a:solidFill>
                  <a:schemeClr val="tx1"/>
                </a:solidFill>
              </a:rPr>
              <a:t>=</a:t>
            </a:r>
          </a:p>
          <a:p>
            <a:pPr marL="577850" indent="-577850" algn="ctr" defTabSz="762000">
              <a:buNone/>
            </a:pPr>
            <a:r>
              <a:rPr lang="en-US" b="1" dirty="0" smtClean="0">
                <a:solidFill>
                  <a:schemeClr val="tx1"/>
                </a:solidFill>
              </a:rPr>
              <a:t>51.333p</a:t>
            </a:r>
          </a:p>
          <a:p>
            <a:pPr marL="577850" indent="-577850" defTabSz="762000">
              <a:buNone/>
            </a:pPr>
            <a:r>
              <a:rPr lang="en-US" b="1" dirty="0" smtClean="0">
                <a:solidFill>
                  <a:srgbClr val="FF0000"/>
                </a:solidFill>
              </a:rPr>
              <a:t>Material costs of issue = 50 x 51.33p = £25.67</a:t>
            </a:r>
          </a:p>
        </p:txBody>
      </p:sp>
      <p:sp>
        <p:nvSpPr>
          <p:cNvPr id="6" name="Rectangle 2"/>
          <p:cNvSpPr txBox="1">
            <a:spLocks noChangeArrowheads="1"/>
          </p:cNvSpPr>
          <p:nvPr/>
        </p:nvSpPr>
        <p:spPr bwMode="auto">
          <a:xfrm>
            <a:off x="2895600" y="304800"/>
            <a:ext cx="6934200" cy="914400"/>
          </a:xfrm>
          <a:prstGeom prst="rect">
            <a:avLst/>
          </a:prstGeom>
          <a:solidFill>
            <a:schemeClr val="accent2">
              <a:lumMod val="20000"/>
              <a:lumOff val="80000"/>
            </a:schemeClr>
          </a:solidFill>
          <a:ln w="9525">
            <a:noFill/>
            <a:miter lim="800000"/>
            <a:headEnd/>
            <a:tailEnd/>
          </a:ln>
          <a:effectLst>
            <a:outerShdw dist="35921" dir="2700000" algn="ctr" rotWithShape="0">
              <a:srgbClr val="808080"/>
            </a:outerShdw>
          </a:effectLst>
        </p:spPr>
        <p:txBody>
          <a:bodyPr anchor="ctr"/>
          <a:lstStyle/>
          <a:p>
            <a:pPr algn="r">
              <a:defRPr/>
            </a:pPr>
            <a:r>
              <a:rPr lang="en-GB" sz="3000" b="1" spc="-30" dirty="0">
                <a:effectLst>
                  <a:outerShdw blurRad="50800" dist="50800" dir="5400000" algn="ctr" rotWithShape="0">
                    <a:schemeClr val="accent2">
                      <a:lumMod val="60000"/>
                      <a:lumOff val="40000"/>
                    </a:schemeClr>
                  </a:outerShdw>
                </a:effectLst>
                <a:latin typeface="Arial"/>
                <a:ea typeface="+mj-ea"/>
                <a:cs typeface="Arial"/>
              </a:rPr>
              <a:t>Materials/stock/inventory valuation</a:t>
            </a:r>
            <a:r>
              <a:rPr lang="en-GB" sz="3600" kern="0" dirty="0">
                <a:solidFill>
                  <a:schemeClr val="bg1"/>
                </a:solidFill>
                <a:latin typeface="+mj-lt"/>
                <a:ea typeface="+mj-ea"/>
                <a:cs typeface="+mj-cs"/>
              </a:rPr>
              <a:t> </a:t>
            </a:r>
          </a:p>
        </p:txBody>
      </p:sp>
    </p:spTree>
    <p:extLst>
      <p:ext uri="{BB962C8B-B14F-4D97-AF65-F5344CB8AC3E}">
        <p14:creationId xmlns:p14="http://schemas.microsoft.com/office/powerpoint/2010/main" val="1756497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8434">
                                            <p:txEl>
                                              <p:pRg st="0" end="0"/>
                                            </p:txEl>
                                          </p:spTgt>
                                        </p:tgtEl>
                                        <p:attrNameLst>
                                          <p:attrName>style.visibility</p:attrName>
                                        </p:attrNameLst>
                                      </p:cBhvr>
                                      <p:to>
                                        <p:strVal val="visible"/>
                                      </p:to>
                                    </p:set>
                                    <p:anim calcmode="lin" valueType="num">
                                      <p:cBhvr additive="base">
                                        <p:cTn id="7" dur="500" fill="hold"/>
                                        <p:tgtEl>
                                          <p:spTgt spid="1843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843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8434">
                                            <p:txEl>
                                              <p:pRg st="1" end="1"/>
                                            </p:txEl>
                                          </p:spTgt>
                                        </p:tgtEl>
                                        <p:attrNameLst>
                                          <p:attrName>style.visibility</p:attrName>
                                        </p:attrNameLst>
                                      </p:cBhvr>
                                      <p:to>
                                        <p:strVal val="visible"/>
                                      </p:to>
                                    </p:set>
                                    <p:anim calcmode="lin" valueType="num">
                                      <p:cBhvr additive="base">
                                        <p:cTn id="11" dur="500" fill="hold"/>
                                        <p:tgtEl>
                                          <p:spTgt spid="1843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843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8434">
                                            <p:txEl>
                                              <p:pRg st="2" end="2"/>
                                            </p:txEl>
                                          </p:spTgt>
                                        </p:tgtEl>
                                        <p:attrNameLst>
                                          <p:attrName>style.visibility</p:attrName>
                                        </p:attrNameLst>
                                      </p:cBhvr>
                                      <p:to>
                                        <p:strVal val="visible"/>
                                      </p:to>
                                    </p:set>
                                    <p:anim calcmode="lin" valueType="num">
                                      <p:cBhvr additive="base">
                                        <p:cTn id="17" dur="500" fill="hold"/>
                                        <p:tgtEl>
                                          <p:spTgt spid="18434">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8434">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18434">
                                            <p:txEl>
                                              <p:pRg st="3" end="3"/>
                                            </p:txEl>
                                          </p:spTgt>
                                        </p:tgtEl>
                                        <p:attrNameLst>
                                          <p:attrName>style.visibility</p:attrName>
                                        </p:attrNameLst>
                                      </p:cBhvr>
                                      <p:to>
                                        <p:strVal val="visible"/>
                                      </p:to>
                                    </p:set>
                                    <p:anim calcmode="lin" valueType="num">
                                      <p:cBhvr additive="base">
                                        <p:cTn id="21" dur="500" fill="hold"/>
                                        <p:tgtEl>
                                          <p:spTgt spid="18434">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843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18434">
                                            <p:txEl>
                                              <p:pRg st="4" end="4"/>
                                            </p:txEl>
                                          </p:spTgt>
                                        </p:tgtEl>
                                        <p:attrNameLst>
                                          <p:attrName>style.visibility</p:attrName>
                                        </p:attrNameLst>
                                      </p:cBhvr>
                                      <p:to>
                                        <p:strVal val="visible"/>
                                      </p:to>
                                    </p:set>
                                    <p:anim calcmode="lin" valueType="num">
                                      <p:cBhvr additive="base">
                                        <p:cTn id="27" dur="500" fill="hold"/>
                                        <p:tgtEl>
                                          <p:spTgt spid="18434">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8434">
                                            <p:txEl>
                                              <p:pRg st="4" end="4"/>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18434">
                                            <p:txEl>
                                              <p:pRg st="5" end="5"/>
                                            </p:txEl>
                                          </p:spTgt>
                                        </p:tgtEl>
                                        <p:attrNameLst>
                                          <p:attrName>style.visibility</p:attrName>
                                        </p:attrNameLst>
                                      </p:cBhvr>
                                      <p:to>
                                        <p:strVal val="visible"/>
                                      </p:to>
                                    </p:set>
                                    <p:anim calcmode="lin" valueType="num">
                                      <p:cBhvr additive="base">
                                        <p:cTn id="31" dur="500" fill="hold"/>
                                        <p:tgtEl>
                                          <p:spTgt spid="18434">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8434">
                                            <p:txEl>
                                              <p:pRg st="5" end="5"/>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18434">
                                            <p:txEl>
                                              <p:pRg st="6" end="6"/>
                                            </p:txEl>
                                          </p:spTgt>
                                        </p:tgtEl>
                                        <p:attrNameLst>
                                          <p:attrName>style.visibility</p:attrName>
                                        </p:attrNameLst>
                                      </p:cBhvr>
                                      <p:to>
                                        <p:strVal val="visible"/>
                                      </p:to>
                                    </p:set>
                                    <p:anim calcmode="lin" valueType="num">
                                      <p:cBhvr additive="base">
                                        <p:cTn id="35" dur="500" fill="hold"/>
                                        <p:tgtEl>
                                          <p:spTgt spid="18434">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8434">
                                            <p:txEl>
                                              <p:pRg st="6" end="6"/>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18434">
                                            <p:txEl>
                                              <p:pRg st="7" end="7"/>
                                            </p:txEl>
                                          </p:spTgt>
                                        </p:tgtEl>
                                        <p:attrNameLst>
                                          <p:attrName>style.visibility</p:attrName>
                                        </p:attrNameLst>
                                      </p:cBhvr>
                                      <p:to>
                                        <p:strVal val="visible"/>
                                      </p:to>
                                    </p:set>
                                    <p:anim calcmode="lin" valueType="num">
                                      <p:cBhvr additive="base">
                                        <p:cTn id="39" dur="500" fill="hold"/>
                                        <p:tgtEl>
                                          <p:spTgt spid="18434">
                                            <p:txEl>
                                              <p:pRg st="7" end="7"/>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18434">
                                            <p:txEl>
                                              <p:pRg st="7" end="7"/>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18434">
                                            <p:txEl>
                                              <p:pRg st="8" end="8"/>
                                            </p:txEl>
                                          </p:spTgt>
                                        </p:tgtEl>
                                        <p:attrNameLst>
                                          <p:attrName>style.visibility</p:attrName>
                                        </p:attrNameLst>
                                      </p:cBhvr>
                                      <p:to>
                                        <p:strVal val="visible"/>
                                      </p:to>
                                    </p:set>
                                    <p:anim calcmode="lin" valueType="num">
                                      <p:cBhvr additive="base">
                                        <p:cTn id="43" dur="500" fill="hold"/>
                                        <p:tgtEl>
                                          <p:spTgt spid="18434">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843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18434">
                                            <p:txEl>
                                              <p:pRg st="9" end="9"/>
                                            </p:txEl>
                                          </p:spTgt>
                                        </p:tgtEl>
                                        <p:attrNameLst>
                                          <p:attrName>style.visibility</p:attrName>
                                        </p:attrNameLst>
                                      </p:cBhvr>
                                      <p:to>
                                        <p:strVal val="visible"/>
                                      </p:to>
                                    </p:set>
                                    <p:anim calcmode="lin" valueType="num">
                                      <p:cBhvr additive="base">
                                        <p:cTn id="49" dur="500" fill="hold"/>
                                        <p:tgtEl>
                                          <p:spTgt spid="18434">
                                            <p:txEl>
                                              <p:pRg st="9" end="9"/>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8434">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Content Placeholder 2"/>
          <p:cNvSpPr>
            <a:spLocks noGrp="1"/>
          </p:cNvSpPr>
          <p:nvPr>
            <p:ph idx="1"/>
          </p:nvPr>
        </p:nvSpPr>
        <p:spPr/>
        <p:txBody>
          <a:bodyPr/>
          <a:lstStyle/>
          <a:p>
            <a:pPr algn="ctr" eaLnBrk="1" hangingPunct="1">
              <a:buFontTx/>
              <a:buNone/>
            </a:pPr>
            <a:endParaRPr lang="en-GB" b="1" dirty="0" smtClean="0"/>
          </a:p>
          <a:p>
            <a:pPr algn="ctr" eaLnBrk="1" hangingPunct="1">
              <a:buFontTx/>
              <a:buNone/>
            </a:pPr>
            <a:endParaRPr lang="en-GB" b="1" dirty="0" smtClean="0"/>
          </a:p>
          <a:p>
            <a:pPr algn="ctr" eaLnBrk="1" hangingPunct="1">
              <a:buFontTx/>
              <a:buNone/>
            </a:pPr>
            <a:r>
              <a:rPr lang="en-GB" sz="3200" b="1" dirty="0"/>
              <a:t>Order Quantities</a:t>
            </a:r>
          </a:p>
          <a:p>
            <a:pPr algn="ctr" eaLnBrk="1" hangingPunct="1">
              <a:buFontTx/>
              <a:buNone/>
            </a:pPr>
            <a:r>
              <a:rPr lang="en-GB" sz="3200" b="1" dirty="0"/>
              <a:t>EOQ</a:t>
            </a:r>
          </a:p>
        </p:txBody>
      </p:sp>
    </p:spTree>
    <p:extLst>
      <p:ext uri="{BB962C8B-B14F-4D97-AF65-F5344CB8AC3E}">
        <p14:creationId xmlns:p14="http://schemas.microsoft.com/office/powerpoint/2010/main" val="176916027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66938" y="274638"/>
            <a:ext cx="7739062" cy="834834"/>
          </a:xfrm>
          <a:solidFill>
            <a:schemeClr val="accent2">
              <a:lumMod val="20000"/>
              <a:lumOff val="80000"/>
            </a:schemeClr>
          </a:solidFill>
        </p:spPr>
        <p:txBody>
          <a:bodyPr>
            <a:normAutofit/>
          </a:bodyPr>
          <a:lstStyle/>
          <a:p>
            <a:pPr>
              <a:defRPr/>
            </a:pPr>
            <a:r>
              <a:rPr lang="en-GB" dirty="0">
                <a:solidFill>
                  <a:schemeClr val="tx1"/>
                </a:solidFill>
                <a:effectLst>
                  <a:outerShdw blurRad="50800" dist="50800" dir="5400000" algn="ctr" rotWithShape="0">
                    <a:schemeClr val="accent2">
                      <a:lumMod val="60000"/>
                      <a:lumOff val="40000"/>
                    </a:schemeClr>
                  </a:outerShdw>
                </a:effectLst>
              </a:rPr>
              <a:t>Holding &amp; Ordering Costs</a:t>
            </a:r>
          </a:p>
        </p:txBody>
      </p:sp>
      <p:sp>
        <p:nvSpPr>
          <p:cNvPr id="20483" name="TextBox 7"/>
          <p:cNvSpPr txBox="1">
            <a:spLocks noChangeArrowheads="1"/>
          </p:cNvSpPr>
          <p:nvPr/>
        </p:nvSpPr>
        <p:spPr bwMode="auto">
          <a:xfrm>
            <a:off x="2024064" y="4143375"/>
            <a:ext cx="8358187"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ヒラギノ角ゴ Pro W3" pitchFamily="-32" charset="-128"/>
              </a:defRPr>
            </a:lvl1pPr>
            <a:lvl2pPr marL="742950" indent="-285750">
              <a:defRPr sz="2400">
                <a:solidFill>
                  <a:schemeClr val="tx1"/>
                </a:solidFill>
                <a:latin typeface="Arial" charset="0"/>
                <a:ea typeface="ヒラギノ角ゴ Pro W3" pitchFamily="-32" charset="-128"/>
              </a:defRPr>
            </a:lvl2pPr>
            <a:lvl3pPr marL="1143000" indent="-228600">
              <a:defRPr sz="2400">
                <a:solidFill>
                  <a:schemeClr val="tx1"/>
                </a:solidFill>
                <a:latin typeface="Arial" charset="0"/>
                <a:ea typeface="ヒラギノ角ゴ Pro W3" pitchFamily="-32" charset="-128"/>
              </a:defRPr>
            </a:lvl3pPr>
            <a:lvl4pPr marL="1600200" indent="-228600">
              <a:defRPr sz="2400">
                <a:solidFill>
                  <a:schemeClr val="tx1"/>
                </a:solidFill>
                <a:latin typeface="Arial" charset="0"/>
                <a:ea typeface="ヒラギノ角ゴ Pro W3" pitchFamily="-32" charset="-128"/>
              </a:defRPr>
            </a:lvl4pPr>
            <a:lvl5pPr marL="2057400" indent="-228600">
              <a:defRPr sz="2400">
                <a:solidFill>
                  <a:schemeClr val="tx1"/>
                </a:solidFill>
                <a:latin typeface="Arial" charset="0"/>
                <a:ea typeface="ヒラギノ角ゴ Pro W3" pitchFamily="-32" charset="-128"/>
              </a:defRPr>
            </a:lvl5pPr>
            <a:lvl6pPr marL="2514600" indent="-228600" eaLnBrk="0" fontAlgn="base" hangingPunct="0">
              <a:spcBef>
                <a:spcPct val="0"/>
              </a:spcBef>
              <a:spcAft>
                <a:spcPct val="0"/>
              </a:spcAft>
              <a:defRPr sz="2400">
                <a:solidFill>
                  <a:schemeClr val="tx1"/>
                </a:solidFill>
                <a:latin typeface="Arial" charset="0"/>
                <a:ea typeface="ヒラギノ角ゴ Pro W3" pitchFamily="-32" charset="-128"/>
              </a:defRPr>
            </a:lvl6pPr>
            <a:lvl7pPr marL="2971800" indent="-228600" eaLnBrk="0" fontAlgn="base" hangingPunct="0">
              <a:spcBef>
                <a:spcPct val="0"/>
              </a:spcBef>
              <a:spcAft>
                <a:spcPct val="0"/>
              </a:spcAft>
              <a:defRPr sz="2400">
                <a:solidFill>
                  <a:schemeClr val="tx1"/>
                </a:solidFill>
                <a:latin typeface="Arial" charset="0"/>
                <a:ea typeface="ヒラギノ角ゴ Pro W3" pitchFamily="-32" charset="-128"/>
              </a:defRPr>
            </a:lvl7pPr>
            <a:lvl8pPr marL="3429000" indent="-228600" eaLnBrk="0" fontAlgn="base" hangingPunct="0">
              <a:spcBef>
                <a:spcPct val="0"/>
              </a:spcBef>
              <a:spcAft>
                <a:spcPct val="0"/>
              </a:spcAft>
              <a:defRPr sz="2400">
                <a:solidFill>
                  <a:schemeClr val="tx1"/>
                </a:solidFill>
                <a:latin typeface="Arial" charset="0"/>
                <a:ea typeface="ヒラギノ角ゴ Pro W3" pitchFamily="-32" charset="-128"/>
              </a:defRPr>
            </a:lvl8pPr>
            <a:lvl9pPr marL="3886200" indent="-228600" eaLnBrk="0" fontAlgn="base" hangingPunct="0">
              <a:spcBef>
                <a:spcPct val="0"/>
              </a:spcBef>
              <a:spcAft>
                <a:spcPct val="0"/>
              </a:spcAft>
              <a:defRPr sz="2400">
                <a:solidFill>
                  <a:schemeClr val="tx1"/>
                </a:solidFill>
                <a:latin typeface="Arial" charset="0"/>
                <a:ea typeface="ヒラギノ角ゴ Pro W3" pitchFamily="-32" charset="-128"/>
              </a:defRPr>
            </a:lvl9pPr>
          </a:lstStyle>
          <a:p>
            <a:endParaRPr lang="en-GB" b="1"/>
          </a:p>
          <a:p>
            <a:endParaRPr lang="en-GB" b="1"/>
          </a:p>
          <a:p>
            <a:endParaRPr lang="en-GB" b="1"/>
          </a:p>
        </p:txBody>
      </p:sp>
      <p:graphicFrame>
        <p:nvGraphicFramePr>
          <p:cNvPr id="6" name="Diagram 5"/>
          <p:cNvGraphicFramePr/>
          <p:nvPr>
            <p:extLst/>
          </p:nvPr>
        </p:nvGraphicFramePr>
        <p:xfrm>
          <a:off x="1926336" y="1280160"/>
          <a:ext cx="8384474" cy="4267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0485" name="TextBox 6"/>
          <p:cNvSpPr txBox="1">
            <a:spLocks noChangeArrowheads="1"/>
          </p:cNvSpPr>
          <p:nvPr/>
        </p:nvSpPr>
        <p:spPr bwMode="auto">
          <a:xfrm>
            <a:off x="2100260" y="5874925"/>
            <a:ext cx="821055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ヒラギノ角ゴ Pro W3" pitchFamily="-32" charset="-128"/>
              </a:defRPr>
            </a:lvl1pPr>
            <a:lvl2pPr marL="742950" indent="-285750">
              <a:defRPr sz="2400">
                <a:solidFill>
                  <a:schemeClr val="tx1"/>
                </a:solidFill>
                <a:latin typeface="Arial" charset="0"/>
                <a:ea typeface="ヒラギノ角ゴ Pro W3" pitchFamily="-32" charset="-128"/>
              </a:defRPr>
            </a:lvl2pPr>
            <a:lvl3pPr marL="1143000" indent="-228600">
              <a:defRPr sz="2400">
                <a:solidFill>
                  <a:schemeClr val="tx1"/>
                </a:solidFill>
                <a:latin typeface="Arial" charset="0"/>
                <a:ea typeface="ヒラギノ角ゴ Pro W3" pitchFamily="-32" charset="-128"/>
              </a:defRPr>
            </a:lvl3pPr>
            <a:lvl4pPr marL="1600200" indent="-228600">
              <a:defRPr sz="2400">
                <a:solidFill>
                  <a:schemeClr val="tx1"/>
                </a:solidFill>
                <a:latin typeface="Arial" charset="0"/>
                <a:ea typeface="ヒラギノ角ゴ Pro W3" pitchFamily="-32" charset="-128"/>
              </a:defRPr>
            </a:lvl4pPr>
            <a:lvl5pPr marL="2057400" indent="-228600">
              <a:defRPr sz="2400">
                <a:solidFill>
                  <a:schemeClr val="tx1"/>
                </a:solidFill>
                <a:latin typeface="Arial" charset="0"/>
                <a:ea typeface="ヒラギノ角ゴ Pro W3" pitchFamily="-32" charset="-128"/>
              </a:defRPr>
            </a:lvl5pPr>
            <a:lvl6pPr marL="2514600" indent="-228600" eaLnBrk="0" fontAlgn="base" hangingPunct="0">
              <a:spcBef>
                <a:spcPct val="0"/>
              </a:spcBef>
              <a:spcAft>
                <a:spcPct val="0"/>
              </a:spcAft>
              <a:defRPr sz="2400">
                <a:solidFill>
                  <a:schemeClr val="tx1"/>
                </a:solidFill>
                <a:latin typeface="Arial" charset="0"/>
                <a:ea typeface="ヒラギノ角ゴ Pro W3" pitchFamily="-32" charset="-128"/>
              </a:defRPr>
            </a:lvl6pPr>
            <a:lvl7pPr marL="2971800" indent="-228600" eaLnBrk="0" fontAlgn="base" hangingPunct="0">
              <a:spcBef>
                <a:spcPct val="0"/>
              </a:spcBef>
              <a:spcAft>
                <a:spcPct val="0"/>
              </a:spcAft>
              <a:defRPr sz="2400">
                <a:solidFill>
                  <a:schemeClr val="tx1"/>
                </a:solidFill>
                <a:latin typeface="Arial" charset="0"/>
                <a:ea typeface="ヒラギノ角ゴ Pro W3" pitchFamily="-32" charset="-128"/>
              </a:defRPr>
            </a:lvl7pPr>
            <a:lvl8pPr marL="3429000" indent="-228600" eaLnBrk="0" fontAlgn="base" hangingPunct="0">
              <a:spcBef>
                <a:spcPct val="0"/>
              </a:spcBef>
              <a:spcAft>
                <a:spcPct val="0"/>
              </a:spcAft>
              <a:defRPr sz="2400">
                <a:solidFill>
                  <a:schemeClr val="tx1"/>
                </a:solidFill>
                <a:latin typeface="Arial" charset="0"/>
                <a:ea typeface="ヒラギノ角ゴ Pro W3" pitchFamily="-32" charset="-128"/>
              </a:defRPr>
            </a:lvl8pPr>
            <a:lvl9pPr marL="3886200" indent="-228600" eaLnBrk="0" fontAlgn="base" hangingPunct="0">
              <a:spcBef>
                <a:spcPct val="0"/>
              </a:spcBef>
              <a:spcAft>
                <a:spcPct val="0"/>
              </a:spcAft>
              <a:defRPr sz="2400">
                <a:solidFill>
                  <a:schemeClr val="tx1"/>
                </a:solidFill>
                <a:latin typeface="Arial" charset="0"/>
                <a:ea typeface="ヒラギノ角ゴ Pro W3" pitchFamily="-32" charset="-128"/>
              </a:defRPr>
            </a:lvl9pPr>
          </a:lstStyle>
          <a:p>
            <a:r>
              <a:rPr lang="en-GB" b="1" u="sng" dirty="0"/>
              <a:t>Minimise total of holding, ordering and stock-out costs</a:t>
            </a:r>
          </a:p>
        </p:txBody>
      </p:sp>
    </p:spTree>
    <p:extLst>
      <p:ext uri="{BB962C8B-B14F-4D97-AF65-F5344CB8AC3E}">
        <p14:creationId xmlns:p14="http://schemas.microsoft.com/office/powerpoint/2010/main" val="69371321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extBox 3"/>
          <p:cNvSpPr txBox="1">
            <a:spLocks noChangeArrowheads="1"/>
          </p:cNvSpPr>
          <p:nvPr/>
        </p:nvSpPr>
        <p:spPr bwMode="auto">
          <a:xfrm>
            <a:off x="2135188" y="981075"/>
            <a:ext cx="78486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ヒラギノ角ゴ Pro W3" pitchFamily="-32" charset="-128"/>
              </a:defRPr>
            </a:lvl1pPr>
            <a:lvl2pPr marL="742950" indent="-285750">
              <a:defRPr sz="2400">
                <a:solidFill>
                  <a:schemeClr val="tx1"/>
                </a:solidFill>
                <a:latin typeface="Arial" charset="0"/>
                <a:ea typeface="ヒラギノ角ゴ Pro W3" pitchFamily="-32" charset="-128"/>
              </a:defRPr>
            </a:lvl2pPr>
            <a:lvl3pPr marL="1143000" indent="-228600">
              <a:defRPr sz="2400">
                <a:solidFill>
                  <a:schemeClr val="tx1"/>
                </a:solidFill>
                <a:latin typeface="Arial" charset="0"/>
                <a:ea typeface="ヒラギノ角ゴ Pro W3" pitchFamily="-32" charset="-128"/>
              </a:defRPr>
            </a:lvl3pPr>
            <a:lvl4pPr marL="1600200" indent="-228600">
              <a:defRPr sz="2400">
                <a:solidFill>
                  <a:schemeClr val="tx1"/>
                </a:solidFill>
                <a:latin typeface="Arial" charset="0"/>
                <a:ea typeface="ヒラギノ角ゴ Pro W3" pitchFamily="-32" charset="-128"/>
              </a:defRPr>
            </a:lvl4pPr>
            <a:lvl5pPr marL="2057400" indent="-228600">
              <a:defRPr sz="2400">
                <a:solidFill>
                  <a:schemeClr val="tx1"/>
                </a:solidFill>
                <a:latin typeface="Arial" charset="0"/>
                <a:ea typeface="ヒラギノ角ゴ Pro W3" pitchFamily="-32" charset="-128"/>
              </a:defRPr>
            </a:lvl5pPr>
            <a:lvl6pPr marL="2514600" indent="-228600" eaLnBrk="0" fontAlgn="base" hangingPunct="0">
              <a:spcBef>
                <a:spcPct val="0"/>
              </a:spcBef>
              <a:spcAft>
                <a:spcPct val="0"/>
              </a:spcAft>
              <a:defRPr sz="2400">
                <a:solidFill>
                  <a:schemeClr val="tx1"/>
                </a:solidFill>
                <a:latin typeface="Arial" charset="0"/>
                <a:ea typeface="ヒラギノ角ゴ Pro W3" pitchFamily="-32" charset="-128"/>
              </a:defRPr>
            </a:lvl6pPr>
            <a:lvl7pPr marL="2971800" indent="-228600" eaLnBrk="0" fontAlgn="base" hangingPunct="0">
              <a:spcBef>
                <a:spcPct val="0"/>
              </a:spcBef>
              <a:spcAft>
                <a:spcPct val="0"/>
              </a:spcAft>
              <a:defRPr sz="2400">
                <a:solidFill>
                  <a:schemeClr val="tx1"/>
                </a:solidFill>
                <a:latin typeface="Arial" charset="0"/>
                <a:ea typeface="ヒラギノ角ゴ Pro W3" pitchFamily="-32" charset="-128"/>
              </a:defRPr>
            </a:lvl7pPr>
            <a:lvl8pPr marL="3429000" indent="-228600" eaLnBrk="0" fontAlgn="base" hangingPunct="0">
              <a:spcBef>
                <a:spcPct val="0"/>
              </a:spcBef>
              <a:spcAft>
                <a:spcPct val="0"/>
              </a:spcAft>
              <a:defRPr sz="2400">
                <a:solidFill>
                  <a:schemeClr val="tx1"/>
                </a:solidFill>
                <a:latin typeface="Arial" charset="0"/>
                <a:ea typeface="ヒラギノ角ゴ Pro W3" pitchFamily="-32" charset="-128"/>
              </a:defRPr>
            </a:lvl8pPr>
            <a:lvl9pPr marL="3886200" indent="-228600" eaLnBrk="0" fontAlgn="base" hangingPunct="0">
              <a:spcBef>
                <a:spcPct val="0"/>
              </a:spcBef>
              <a:spcAft>
                <a:spcPct val="0"/>
              </a:spcAft>
              <a:defRPr sz="2400">
                <a:solidFill>
                  <a:schemeClr val="tx1"/>
                </a:solidFill>
                <a:latin typeface="Arial" charset="0"/>
                <a:ea typeface="ヒラギノ角ゴ Pro W3" pitchFamily="-32" charset="-128"/>
              </a:defRPr>
            </a:lvl9pPr>
          </a:lstStyle>
          <a:p>
            <a:r>
              <a:rPr lang="en-GB" sz="3600" b="1" dirty="0"/>
              <a:t>What happen if we order more units per order:</a:t>
            </a:r>
          </a:p>
        </p:txBody>
      </p:sp>
      <p:sp>
        <p:nvSpPr>
          <p:cNvPr id="21507" name="Right Arrow 5"/>
          <p:cNvSpPr>
            <a:spLocks noChangeArrowheads="1"/>
          </p:cNvSpPr>
          <p:nvPr/>
        </p:nvSpPr>
        <p:spPr bwMode="auto">
          <a:xfrm>
            <a:off x="2351089" y="2133601"/>
            <a:ext cx="5329237" cy="1439863"/>
          </a:xfrm>
          <a:prstGeom prst="rightArrow">
            <a:avLst>
              <a:gd name="adj1" fmla="val 50000"/>
              <a:gd name="adj2" fmla="val 50018"/>
            </a:avLst>
          </a:prstGeom>
          <a:solidFill>
            <a:schemeClr val="accent3">
              <a:lumMod val="40000"/>
              <a:lumOff val="60000"/>
            </a:schemeClr>
          </a:solidFill>
          <a:ln w="9525" algn="ctr">
            <a:solidFill>
              <a:schemeClr val="tx1"/>
            </a:solidFill>
            <a:round/>
            <a:headEnd/>
            <a:tailEnd/>
          </a:ln>
        </p:spPr>
        <p:txBody>
          <a:bodyPr/>
          <a:lstStyle/>
          <a:p>
            <a:r>
              <a:rPr lang="en-GB" b="1" dirty="0"/>
              <a:t>Less number of order per year</a:t>
            </a:r>
          </a:p>
        </p:txBody>
      </p:sp>
      <p:sp>
        <p:nvSpPr>
          <p:cNvPr id="21508" name="Rounded Rectangle 6"/>
          <p:cNvSpPr>
            <a:spLocks noChangeArrowheads="1"/>
          </p:cNvSpPr>
          <p:nvPr/>
        </p:nvSpPr>
        <p:spPr bwMode="auto">
          <a:xfrm>
            <a:off x="7716838" y="1989138"/>
            <a:ext cx="2411412" cy="1727200"/>
          </a:xfrm>
          <a:prstGeom prst="roundRect">
            <a:avLst>
              <a:gd name="adj" fmla="val 16667"/>
            </a:avLst>
          </a:prstGeom>
          <a:solidFill>
            <a:schemeClr val="accent4">
              <a:lumMod val="20000"/>
              <a:lumOff val="80000"/>
            </a:schemeClr>
          </a:solidFill>
          <a:ln w="9525" algn="ctr">
            <a:solidFill>
              <a:schemeClr val="tx1"/>
            </a:solidFill>
            <a:round/>
            <a:headEnd/>
            <a:tailEnd/>
          </a:ln>
        </p:spPr>
        <p:txBody>
          <a:bodyPr/>
          <a:lstStyle/>
          <a:p>
            <a:r>
              <a:rPr lang="en-GB" sz="3200" b="1" dirty="0"/>
              <a:t>Less order costs</a:t>
            </a:r>
          </a:p>
        </p:txBody>
      </p:sp>
      <p:sp>
        <p:nvSpPr>
          <p:cNvPr id="21509" name="Right Arrow 7"/>
          <p:cNvSpPr>
            <a:spLocks noChangeArrowheads="1"/>
          </p:cNvSpPr>
          <p:nvPr/>
        </p:nvSpPr>
        <p:spPr bwMode="auto">
          <a:xfrm>
            <a:off x="2351089" y="4005263"/>
            <a:ext cx="5329237" cy="1439862"/>
          </a:xfrm>
          <a:prstGeom prst="rightArrow">
            <a:avLst>
              <a:gd name="adj1" fmla="val 50000"/>
              <a:gd name="adj2" fmla="val 50018"/>
            </a:avLst>
          </a:prstGeom>
          <a:solidFill>
            <a:schemeClr val="accent3">
              <a:lumMod val="40000"/>
              <a:lumOff val="60000"/>
            </a:schemeClr>
          </a:solidFill>
          <a:ln w="9525" algn="ctr">
            <a:solidFill>
              <a:schemeClr val="tx1"/>
            </a:solidFill>
            <a:round/>
            <a:headEnd/>
            <a:tailEnd/>
          </a:ln>
        </p:spPr>
        <p:txBody>
          <a:bodyPr/>
          <a:lstStyle/>
          <a:p>
            <a:r>
              <a:rPr lang="en-GB" b="1" dirty="0"/>
              <a:t>More units in the warehouse</a:t>
            </a:r>
          </a:p>
        </p:txBody>
      </p:sp>
      <p:sp>
        <p:nvSpPr>
          <p:cNvPr id="21510" name="Rounded Rectangle 8"/>
          <p:cNvSpPr>
            <a:spLocks noChangeArrowheads="1"/>
          </p:cNvSpPr>
          <p:nvPr/>
        </p:nvSpPr>
        <p:spPr bwMode="auto">
          <a:xfrm>
            <a:off x="7716838" y="3860800"/>
            <a:ext cx="2411412" cy="1728788"/>
          </a:xfrm>
          <a:prstGeom prst="roundRect">
            <a:avLst>
              <a:gd name="adj" fmla="val 16667"/>
            </a:avLst>
          </a:prstGeom>
          <a:solidFill>
            <a:schemeClr val="accent4">
              <a:lumMod val="20000"/>
              <a:lumOff val="80000"/>
            </a:schemeClr>
          </a:solidFill>
          <a:ln w="9525" algn="ctr">
            <a:solidFill>
              <a:schemeClr val="tx1"/>
            </a:solidFill>
            <a:round/>
            <a:headEnd/>
            <a:tailEnd/>
          </a:ln>
        </p:spPr>
        <p:txBody>
          <a:bodyPr/>
          <a:lstStyle/>
          <a:p>
            <a:r>
              <a:rPr lang="en-GB" sz="3200" b="1" dirty="0"/>
              <a:t>More holding costs</a:t>
            </a:r>
          </a:p>
        </p:txBody>
      </p:sp>
    </p:spTree>
    <p:extLst>
      <p:ext uri="{BB962C8B-B14F-4D97-AF65-F5344CB8AC3E}">
        <p14:creationId xmlns:p14="http://schemas.microsoft.com/office/powerpoint/2010/main" val="137742648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3750" y="304800"/>
            <a:ext cx="8375650" cy="914400"/>
          </a:xfrm>
          <a:solidFill>
            <a:schemeClr val="accent2">
              <a:lumMod val="20000"/>
              <a:lumOff val="80000"/>
            </a:schemeClr>
          </a:solidFill>
        </p:spPr>
        <p:txBody>
          <a:bodyPr/>
          <a:lstStyle/>
          <a:p>
            <a:pPr>
              <a:defRPr/>
            </a:pPr>
            <a:r>
              <a:rPr lang="en-GB" dirty="0">
                <a:solidFill>
                  <a:schemeClr val="tx1"/>
                </a:solidFill>
                <a:effectLst>
                  <a:outerShdw blurRad="50800" dist="50800" dir="5400000" algn="ctr" rotWithShape="0">
                    <a:schemeClr val="accent2">
                      <a:lumMod val="60000"/>
                      <a:lumOff val="40000"/>
                    </a:schemeClr>
                  </a:outerShdw>
                </a:effectLst>
              </a:rPr>
              <a:t>Economic Order Quantity</a:t>
            </a:r>
          </a:p>
        </p:txBody>
      </p:sp>
      <p:sp>
        <p:nvSpPr>
          <p:cNvPr id="22531" name="TextBox 7"/>
          <p:cNvSpPr txBox="1">
            <a:spLocks noChangeArrowheads="1"/>
          </p:cNvSpPr>
          <p:nvPr/>
        </p:nvSpPr>
        <p:spPr bwMode="auto">
          <a:xfrm>
            <a:off x="2024064" y="4143375"/>
            <a:ext cx="8358187"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ヒラギノ角ゴ Pro W3" pitchFamily="-32" charset="-128"/>
              </a:defRPr>
            </a:lvl1pPr>
            <a:lvl2pPr marL="742950" indent="-285750">
              <a:defRPr sz="2400">
                <a:solidFill>
                  <a:schemeClr val="tx1"/>
                </a:solidFill>
                <a:latin typeface="Arial" charset="0"/>
                <a:ea typeface="ヒラギノ角ゴ Pro W3" pitchFamily="-32" charset="-128"/>
              </a:defRPr>
            </a:lvl2pPr>
            <a:lvl3pPr marL="1143000" indent="-228600">
              <a:defRPr sz="2400">
                <a:solidFill>
                  <a:schemeClr val="tx1"/>
                </a:solidFill>
                <a:latin typeface="Arial" charset="0"/>
                <a:ea typeface="ヒラギノ角ゴ Pro W3" pitchFamily="-32" charset="-128"/>
              </a:defRPr>
            </a:lvl3pPr>
            <a:lvl4pPr marL="1600200" indent="-228600">
              <a:defRPr sz="2400">
                <a:solidFill>
                  <a:schemeClr val="tx1"/>
                </a:solidFill>
                <a:latin typeface="Arial" charset="0"/>
                <a:ea typeface="ヒラギノ角ゴ Pro W3" pitchFamily="-32" charset="-128"/>
              </a:defRPr>
            </a:lvl4pPr>
            <a:lvl5pPr marL="2057400" indent="-228600">
              <a:defRPr sz="2400">
                <a:solidFill>
                  <a:schemeClr val="tx1"/>
                </a:solidFill>
                <a:latin typeface="Arial" charset="0"/>
                <a:ea typeface="ヒラギノ角ゴ Pro W3" pitchFamily="-32" charset="-128"/>
              </a:defRPr>
            </a:lvl5pPr>
            <a:lvl6pPr marL="2514600" indent="-228600" eaLnBrk="0" fontAlgn="base" hangingPunct="0">
              <a:spcBef>
                <a:spcPct val="0"/>
              </a:spcBef>
              <a:spcAft>
                <a:spcPct val="0"/>
              </a:spcAft>
              <a:defRPr sz="2400">
                <a:solidFill>
                  <a:schemeClr val="tx1"/>
                </a:solidFill>
                <a:latin typeface="Arial" charset="0"/>
                <a:ea typeface="ヒラギノ角ゴ Pro W3" pitchFamily="-32" charset="-128"/>
              </a:defRPr>
            </a:lvl6pPr>
            <a:lvl7pPr marL="2971800" indent="-228600" eaLnBrk="0" fontAlgn="base" hangingPunct="0">
              <a:spcBef>
                <a:spcPct val="0"/>
              </a:spcBef>
              <a:spcAft>
                <a:spcPct val="0"/>
              </a:spcAft>
              <a:defRPr sz="2400">
                <a:solidFill>
                  <a:schemeClr val="tx1"/>
                </a:solidFill>
                <a:latin typeface="Arial" charset="0"/>
                <a:ea typeface="ヒラギノ角ゴ Pro W3" pitchFamily="-32" charset="-128"/>
              </a:defRPr>
            </a:lvl7pPr>
            <a:lvl8pPr marL="3429000" indent="-228600" eaLnBrk="0" fontAlgn="base" hangingPunct="0">
              <a:spcBef>
                <a:spcPct val="0"/>
              </a:spcBef>
              <a:spcAft>
                <a:spcPct val="0"/>
              </a:spcAft>
              <a:defRPr sz="2400">
                <a:solidFill>
                  <a:schemeClr val="tx1"/>
                </a:solidFill>
                <a:latin typeface="Arial" charset="0"/>
                <a:ea typeface="ヒラギノ角ゴ Pro W3" pitchFamily="-32" charset="-128"/>
              </a:defRPr>
            </a:lvl8pPr>
            <a:lvl9pPr marL="3886200" indent="-228600" eaLnBrk="0" fontAlgn="base" hangingPunct="0">
              <a:spcBef>
                <a:spcPct val="0"/>
              </a:spcBef>
              <a:spcAft>
                <a:spcPct val="0"/>
              </a:spcAft>
              <a:defRPr sz="2400">
                <a:solidFill>
                  <a:schemeClr val="tx1"/>
                </a:solidFill>
                <a:latin typeface="Arial" charset="0"/>
                <a:ea typeface="ヒラギノ角ゴ Pro W3" pitchFamily="-32" charset="-128"/>
              </a:defRPr>
            </a:lvl9pPr>
          </a:lstStyle>
          <a:p>
            <a:endParaRPr lang="en-GB" b="1"/>
          </a:p>
          <a:p>
            <a:endParaRPr lang="en-GB" b="1"/>
          </a:p>
          <a:p>
            <a:endParaRPr lang="en-GB" b="1"/>
          </a:p>
        </p:txBody>
      </p:sp>
      <p:sp>
        <p:nvSpPr>
          <p:cNvPr id="12" name="Rectangle 3"/>
          <p:cNvSpPr>
            <a:spLocks noChangeArrowheads="1"/>
          </p:cNvSpPr>
          <p:nvPr/>
        </p:nvSpPr>
        <p:spPr bwMode="auto">
          <a:xfrm>
            <a:off x="6619778" y="4826000"/>
            <a:ext cx="2449709" cy="523862"/>
          </a:xfrm>
          <a:prstGeom prst="rect">
            <a:avLst/>
          </a:prstGeom>
          <a:noFill/>
          <a:ln w="9525">
            <a:noFill/>
            <a:miter lim="800000"/>
            <a:headEnd/>
            <a:tailEnd/>
          </a:ln>
          <a:effectLst/>
        </p:spPr>
        <p:txBody>
          <a:bodyPr wrap="none" lIns="92075" tIns="46038" rIns="92075" bIns="46038">
            <a:spAutoFit/>
          </a:bodyPr>
          <a:lstStyle/>
          <a:p>
            <a:pPr algn="ctr">
              <a:defRPr/>
            </a:pPr>
            <a:r>
              <a:rPr lang="en-US" sz="2800" b="1">
                <a:effectLst>
                  <a:outerShdw blurRad="38100" dist="38100" dir="2700000" algn="tl">
                    <a:srgbClr val="C0C0C0"/>
                  </a:outerShdw>
                </a:effectLst>
              </a:rPr>
              <a:t>Order Quantity</a:t>
            </a:r>
          </a:p>
        </p:txBody>
      </p:sp>
      <p:sp>
        <p:nvSpPr>
          <p:cNvPr id="13" name="Rectangle 4"/>
          <p:cNvSpPr>
            <a:spLocks noChangeArrowheads="1"/>
          </p:cNvSpPr>
          <p:nvPr/>
        </p:nvSpPr>
        <p:spPr bwMode="auto">
          <a:xfrm>
            <a:off x="1622810" y="1196975"/>
            <a:ext cx="1975669" cy="523862"/>
          </a:xfrm>
          <a:prstGeom prst="rect">
            <a:avLst/>
          </a:prstGeom>
          <a:noFill/>
          <a:ln w="9525">
            <a:noFill/>
            <a:miter lim="800000"/>
            <a:headEnd/>
            <a:tailEnd/>
          </a:ln>
          <a:effectLst/>
        </p:spPr>
        <p:txBody>
          <a:bodyPr wrap="none" lIns="92075" tIns="46038" rIns="92075" bIns="46038">
            <a:spAutoFit/>
          </a:bodyPr>
          <a:lstStyle/>
          <a:p>
            <a:pPr algn="ctr">
              <a:defRPr/>
            </a:pPr>
            <a:r>
              <a:rPr lang="en-US" sz="2800" b="1" dirty="0">
                <a:effectLst>
                  <a:outerShdw blurRad="38100" dist="38100" dir="2700000" algn="tl">
                    <a:srgbClr val="C0C0C0"/>
                  </a:outerShdw>
                </a:effectLst>
              </a:rPr>
              <a:t>Annual Cost</a:t>
            </a:r>
          </a:p>
        </p:txBody>
      </p:sp>
      <p:sp>
        <p:nvSpPr>
          <p:cNvPr id="15" name="Rectangle 6"/>
          <p:cNvSpPr>
            <a:spLocks noChangeArrowheads="1"/>
          </p:cNvSpPr>
          <p:nvPr/>
        </p:nvSpPr>
        <p:spPr bwMode="auto">
          <a:xfrm>
            <a:off x="8566108" y="3068638"/>
            <a:ext cx="2063834" cy="523862"/>
          </a:xfrm>
          <a:prstGeom prst="rect">
            <a:avLst/>
          </a:prstGeom>
          <a:solidFill>
            <a:srgbClr val="FF0000"/>
          </a:solidFill>
          <a:ln w="9525">
            <a:noFill/>
            <a:miter lim="800000"/>
            <a:headEnd/>
            <a:tailEnd/>
          </a:ln>
          <a:effectLst/>
        </p:spPr>
        <p:txBody>
          <a:bodyPr wrap="none" lIns="92075" tIns="46038" rIns="92075" bIns="46038">
            <a:spAutoFit/>
          </a:bodyPr>
          <a:lstStyle/>
          <a:p>
            <a:pPr algn="ctr">
              <a:defRPr/>
            </a:pPr>
            <a:r>
              <a:rPr lang="en-US" sz="2800" b="1" dirty="0">
                <a:effectLst>
                  <a:outerShdw blurRad="38100" dist="38100" dir="2700000" algn="tl">
                    <a:srgbClr val="C0C0C0"/>
                  </a:outerShdw>
                </a:effectLst>
              </a:rPr>
              <a:t>Holding Cost</a:t>
            </a:r>
          </a:p>
        </p:txBody>
      </p:sp>
      <p:grpSp>
        <p:nvGrpSpPr>
          <p:cNvPr id="22535" name="Group 23"/>
          <p:cNvGrpSpPr>
            <a:grpSpLocks/>
          </p:cNvGrpSpPr>
          <p:nvPr/>
        </p:nvGrpSpPr>
        <p:grpSpPr bwMode="auto">
          <a:xfrm>
            <a:off x="3235325" y="1412876"/>
            <a:ext cx="6605740" cy="3325813"/>
            <a:chOff x="1711325" y="2467427"/>
            <a:chExt cx="6605740" cy="3325813"/>
          </a:xfrm>
        </p:grpSpPr>
        <p:sp>
          <p:nvSpPr>
            <p:cNvPr id="14" name="Line 5"/>
            <p:cNvSpPr>
              <a:spLocks noChangeShapeType="1"/>
            </p:cNvSpPr>
            <p:nvPr/>
          </p:nvSpPr>
          <p:spPr bwMode="auto">
            <a:xfrm flipV="1">
              <a:off x="1747838" y="3527877"/>
              <a:ext cx="5813425" cy="2152650"/>
            </a:xfrm>
            <a:prstGeom prst="line">
              <a:avLst/>
            </a:prstGeom>
            <a:noFill/>
            <a:ln w="50800">
              <a:solidFill>
                <a:srgbClr val="FF0000"/>
              </a:solidFill>
              <a:round/>
              <a:headEnd type="none" w="sm" len="sm"/>
              <a:tailEnd type="none" w="sm" len="sm"/>
            </a:ln>
            <a:effectLst>
              <a:outerShdw dist="35921" dir="2700000" algn="ctr" rotWithShape="0">
                <a:schemeClr val="bg2"/>
              </a:outerShdw>
            </a:effectLst>
          </p:spPr>
          <p:txBody>
            <a:bodyPr wrap="none" anchor="ctr"/>
            <a:lstStyle/>
            <a:p>
              <a:pPr>
                <a:defRPr/>
              </a:pPr>
              <a:endParaRPr lang="en-GB"/>
            </a:p>
          </p:txBody>
        </p:sp>
        <p:sp>
          <p:nvSpPr>
            <p:cNvPr id="17" name="Arc 8"/>
            <p:cNvSpPr>
              <a:spLocks/>
            </p:cNvSpPr>
            <p:nvPr/>
          </p:nvSpPr>
          <p:spPr bwMode="auto">
            <a:xfrm rot="21480000">
              <a:off x="1831975" y="3165927"/>
              <a:ext cx="3556000" cy="2127250"/>
            </a:xfrm>
            <a:custGeom>
              <a:avLst/>
              <a:gdLst>
                <a:gd name="G0" fmla="+- 21600 0 0"/>
                <a:gd name="G1" fmla="+- 0 0 0"/>
                <a:gd name="G2" fmla="+- 21600 0 0"/>
                <a:gd name="T0" fmla="*/ 21600 w 21600"/>
                <a:gd name="T1" fmla="*/ 21600 h 21600"/>
                <a:gd name="T2" fmla="*/ 0 w 21600"/>
                <a:gd name="T3" fmla="*/ 0 h 21600"/>
                <a:gd name="T4" fmla="*/ 21600 w 21600"/>
                <a:gd name="T5" fmla="*/ 0 h 21600"/>
              </a:gdLst>
              <a:ahLst/>
              <a:cxnLst>
                <a:cxn ang="0">
                  <a:pos x="T0" y="T1"/>
                </a:cxn>
                <a:cxn ang="0">
                  <a:pos x="T2" y="T3"/>
                </a:cxn>
                <a:cxn ang="0">
                  <a:pos x="T4" y="T5"/>
                </a:cxn>
              </a:cxnLst>
              <a:rect l="0" t="0" r="r" b="b"/>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close/>
                </a:path>
              </a:pathLst>
            </a:custGeom>
            <a:noFill/>
            <a:ln w="50800" cap="rnd">
              <a:solidFill>
                <a:srgbClr val="00B0F0"/>
              </a:solidFill>
              <a:round/>
              <a:headEnd type="none" w="sm" len="sm"/>
              <a:tailEnd type="none" w="sm" len="sm"/>
            </a:ln>
            <a:effectLst>
              <a:outerShdw dist="35921" dir="2700000" algn="ctr" rotWithShape="0">
                <a:schemeClr val="bg2"/>
              </a:outerShdw>
            </a:effectLst>
          </p:spPr>
          <p:txBody>
            <a:bodyPr wrap="none" anchor="ctr"/>
            <a:lstStyle/>
            <a:p>
              <a:pPr>
                <a:defRPr/>
              </a:pPr>
              <a:endParaRPr lang="en-GB"/>
            </a:p>
          </p:txBody>
        </p:sp>
        <p:grpSp>
          <p:nvGrpSpPr>
            <p:cNvPr id="22540" name="Group 22"/>
            <p:cNvGrpSpPr>
              <a:grpSpLocks/>
            </p:cNvGrpSpPr>
            <p:nvPr/>
          </p:nvGrpSpPr>
          <p:grpSpPr bwMode="auto">
            <a:xfrm>
              <a:off x="2157413" y="2467427"/>
              <a:ext cx="5437187" cy="1938338"/>
              <a:chOff x="2157413" y="2467427"/>
              <a:chExt cx="5437187" cy="1938338"/>
            </a:xfrm>
          </p:grpSpPr>
          <p:sp>
            <p:nvSpPr>
              <p:cNvPr id="16" name="Arc 7"/>
              <p:cNvSpPr>
                <a:spLocks/>
              </p:cNvSpPr>
              <p:nvPr/>
            </p:nvSpPr>
            <p:spPr bwMode="auto">
              <a:xfrm rot="4020000">
                <a:off x="2057400" y="2567440"/>
                <a:ext cx="1938338" cy="1738312"/>
              </a:xfrm>
              <a:custGeom>
                <a:avLst/>
                <a:gdLst>
                  <a:gd name="G0" fmla="+- 18 0 0"/>
                  <a:gd name="G1" fmla="+- 0 0 0"/>
                  <a:gd name="G2" fmla="+- 21600 0 0"/>
                  <a:gd name="T0" fmla="*/ 21618 w 21618"/>
                  <a:gd name="T1" fmla="*/ 0 h 21600"/>
                  <a:gd name="T2" fmla="*/ 0 w 21618"/>
                  <a:gd name="T3" fmla="*/ 21600 h 21600"/>
                  <a:gd name="T4" fmla="*/ 18 w 21618"/>
                  <a:gd name="T5" fmla="*/ 0 h 21600"/>
                </a:gdLst>
                <a:ahLst/>
                <a:cxnLst>
                  <a:cxn ang="0">
                    <a:pos x="T0" y="T1"/>
                  </a:cxn>
                  <a:cxn ang="0">
                    <a:pos x="T2" y="T3"/>
                  </a:cxn>
                  <a:cxn ang="0">
                    <a:pos x="T4" y="T5"/>
                  </a:cxn>
                </a:cxnLst>
                <a:rect l="0" t="0" r="r" b="b"/>
                <a:pathLst>
                  <a:path w="21618" h="21600" fill="none" extrusionOk="0">
                    <a:moveTo>
                      <a:pt x="21618" y="0"/>
                    </a:moveTo>
                    <a:cubicBezTo>
                      <a:pt x="21618" y="11929"/>
                      <a:pt x="11947" y="21600"/>
                      <a:pt x="18" y="21600"/>
                    </a:cubicBezTo>
                    <a:cubicBezTo>
                      <a:pt x="12" y="21600"/>
                      <a:pt x="6" y="21599"/>
                      <a:pt x="0" y="21599"/>
                    </a:cubicBezTo>
                  </a:path>
                  <a:path w="21618" h="21600" stroke="0" extrusionOk="0">
                    <a:moveTo>
                      <a:pt x="21618" y="0"/>
                    </a:moveTo>
                    <a:cubicBezTo>
                      <a:pt x="21618" y="11929"/>
                      <a:pt x="11947" y="21600"/>
                      <a:pt x="18" y="21600"/>
                    </a:cubicBezTo>
                    <a:cubicBezTo>
                      <a:pt x="12" y="21600"/>
                      <a:pt x="6" y="21599"/>
                      <a:pt x="0" y="21599"/>
                    </a:cubicBezTo>
                    <a:lnTo>
                      <a:pt x="18" y="0"/>
                    </a:lnTo>
                    <a:close/>
                  </a:path>
                </a:pathLst>
              </a:custGeom>
              <a:noFill/>
              <a:ln w="50800" cap="rnd">
                <a:solidFill>
                  <a:schemeClr val="tx2"/>
                </a:solidFill>
                <a:round/>
                <a:headEnd type="none" w="sm" len="sm"/>
                <a:tailEnd type="none" w="sm" len="sm"/>
              </a:ln>
              <a:effectLst>
                <a:outerShdw dist="35921" dir="2700000" algn="ctr" rotWithShape="0">
                  <a:schemeClr val="bg2"/>
                </a:outerShdw>
              </a:effectLst>
            </p:spPr>
            <p:txBody>
              <a:bodyPr wrap="none" anchor="ctr"/>
              <a:lstStyle/>
              <a:p>
                <a:pPr>
                  <a:defRPr/>
                </a:pPr>
                <a:endParaRPr lang="en-GB"/>
              </a:p>
            </p:txBody>
          </p:sp>
          <p:sp>
            <p:nvSpPr>
              <p:cNvPr id="18" name="Line 9"/>
              <p:cNvSpPr>
                <a:spLocks noChangeShapeType="1"/>
              </p:cNvSpPr>
              <p:nvPr/>
            </p:nvSpPr>
            <p:spPr bwMode="auto">
              <a:xfrm flipV="1">
                <a:off x="3879850" y="2940502"/>
                <a:ext cx="3714750" cy="1143000"/>
              </a:xfrm>
              <a:prstGeom prst="line">
                <a:avLst/>
              </a:prstGeom>
              <a:noFill/>
              <a:ln w="50800">
                <a:solidFill>
                  <a:schemeClr val="tx2"/>
                </a:solidFill>
                <a:round/>
                <a:headEnd type="none" w="sm" len="sm"/>
                <a:tailEnd type="none" w="sm" len="sm"/>
              </a:ln>
              <a:effectLst>
                <a:outerShdw dist="35921" dir="2700000" algn="ctr" rotWithShape="0">
                  <a:schemeClr val="bg2"/>
                </a:outerShdw>
              </a:effectLst>
            </p:spPr>
            <p:txBody>
              <a:bodyPr wrap="none" anchor="ctr"/>
              <a:lstStyle/>
              <a:p>
                <a:pPr>
                  <a:defRPr/>
                </a:pPr>
                <a:endParaRPr lang="en-GB"/>
              </a:p>
            </p:txBody>
          </p:sp>
        </p:grpSp>
        <p:sp>
          <p:nvSpPr>
            <p:cNvPr id="19" name="Line 10"/>
            <p:cNvSpPr>
              <a:spLocks noChangeShapeType="1"/>
            </p:cNvSpPr>
            <p:nvPr/>
          </p:nvSpPr>
          <p:spPr bwMode="auto">
            <a:xfrm>
              <a:off x="5381625" y="5229677"/>
              <a:ext cx="2136775" cy="80963"/>
            </a:xfrm>
            <a:prstGeom prst="line">
              <a:avLst/>
            </a:prstGeom>
            <a:noFill/>
            <a:ln w="50800">
              <a:solidFill>
                <a:srgbClr val="00B0F0"/>
              </a:solidFill>
              <a:round/>
              <a:headEnd type="none" w="sm" len="sm"/>
              <a:tailEnd type="none" w="sm" len="sm"/>
            </a:ln>
            <a:effectLst>
              <a:outerShdw dist="35921" dir="2700000" algn="ctr" rotWithShape="0">
                <a:schemeClr val="bg2"/>
              </a:outerShdw>
            </a:effectLst>
          </p:spPr>
          <p:txBody>
            <a:bodyPr wrap="none" anchor="ctr"/>
            <a:lstStyle/>
            <a:p>
              <a:pPr>
                <a:defRPr/>
              </a:pPr>
              <a:endParaRPr lang="en-GB"/>
            </a:p>
          </p:txBody>
        </p:sp>
        <p:sp>
          <p:nvSpPr>
            <p:cNvPr id="20" name="Rectangle 11"/>
            <p:cNvSpPr>
              <a:spLocks noChangeArrowheads="1"/>
            </p:cNvSpPr>
            <p:nvPr/>
          </p:nvSpPr>
          <p:spPr bwMode="auto">
            <a:xfrm>
              <a:off x="2593538" y="3021465"/>
              <a:ext cx="2585323" cy="523862"/>
            </a:xfrm>
            <a:prstGeom prst="rect">
              <a:avLst/>
            </a:prstGeom>
            <a:noFill/>
            <a:ln w="9525">
              <a:noFill/>
              <a:miter lim="800000"/>
              <a:headEnd/>
              <a:tailEnd/>
            </a:ln>
            <a:effectLst/>
          </p:spPr>
          <p:txBody>
            <a:bodyPr wrap="none" lIns="92075" tIns="46038" rIns="92075" bIns="46038">
              <a:spAutoFit/>
            </a:bodyPr>
            <a:lstStyle/>
            <a:p>
              <a:pPr algn="ctr">
                <a:defRPr/>
              </a:pPr>
              <a:r>
                <a:rPr lang="en-US" sz="2800" b="1" dirty="0">
                  <a:solidFill>
                    <a:schemeClr val="tx2"/>
                  </a:solidFill>
                  <a:effectLst>
                    <a:outerShdw blurRad="38100" dist="38100" dir="2700000" algn="tl">
                      <a:srgbClr val="C0C0C0"/>
                    </a:outerShdw>
                  </a:effectLst>
                </a:rPr>
                <a:t>Total Cost Curve</a:t>
              </a:r>
            </a:p>
          </p:txBody>
        </p:sp>
        <p:sp>
          <p:nvSpPr>
            <p:cNvPr id="21" name="Rectangle 12"/>
            <p:cNvSpPr>
              <a:spLocks noChangeArrowheads="1"/>
            </p:cNvSpPr>
            <p:nvPr/>
          </p:nvSpPr>
          <p:spPr bwMode="auto">
            <a:xfrm>
              <a:off x="5370361" y="4707390"/>
              <a:ext cx="2946704" cy="523862"/>
            </a:xfrm>
            <a:prstGeom prst="rect">
              <a:avLst/>
            </a:prstGeom>
            <a:solidFill>
              <a:srgbClr val="00B0F0"/>
            </a:solidFill>
            <a:ln w="9525">
              <a:noFill/>
              <a:miter lim="800000"/>
              <a:headEnd/>
              <a:tailEnd/>
            </a:ln>
            <a:effectLst/>
          </p:spPr>
          <p:txBody>
            <a:bodyPr wrap="none" lIns="92075" tIns="46038" rIns="92075" bIns="46038">
              <a:spAutoFit/>
            </a:bodyPr>
            <a:lstStyle/>
            <a:p>
              <a:pPr algn="ctr">
                <a:defRPr/>
              </a:pPr>
              <a:r>
                <a:rPr lang="en-US" sz="2800" b="1" dirty="0">
                  <a:effectLst>
                    <a:outerShdw blurRad="38100" dist="38100" dir="2700000" algn="tl">
                      <a:srgbClr val="C0C0C0"/>
                    </a:outerShdw>
                  </a:effectLst>
                </a:rPr>
                <a:t>Order (Setup) Cost</a:t>
              </a:r>
            </a:p>
          </p:txBody>
        </p:sp>
        <p:sp>
          <p:nvSpPr>
            <p:cNvPr id="22544" name="Freeform 13"/>
            <p:cNvSpPr>
              <a:spLocks/>
            </p:cNvSpPr>
            <p:nvPr/>
          </p:nvSpPr>
          <p:spPr bwMode="auto">
            <a:xfrm>
              <a:off x="1711325" y="2775402"/>
              <a:ext cx="5827713" cy="3017838"/>
            </a:xfrm>
            <a:custGeom>
              <a:avLst/>
              <a:gdLst>
                <a:gd name="T0" fmla="*/ 0 w 3671"/>
                <a:gd name="T1" fmla="*/ 0 h 1901"/>
                <a:gd name="T2" fmla="*/ 0 w 3671"/>
                <a:gd name="T3" fmla="*/ 2147483647 h 1901"/>
                <a:gd name="T4" fmla="*/ 2147483647 w 3671"/>
                <a:gd name="T5" fmla="*/ 2147483647 h 1901"/>
                <a:gd name="T6" fmla="*/ 0 60000 65536"/>
                <a:gd name="T7" fmla="*/ 0 60000 65536"/>
                <a:gd name="T8" fmla="*/ 0 60000 65536"/>
                <a:gd name="T9" fmla="*/ 0 w 3671"/>
                <a:gd name="T10" fmla="*/ 0 h 1901"/>
                <a:gd name="T11" fmla="*/ 3671 w 3671"/>
                <a:gd name="T12" fmla="*/ 1901 h 1901"/>
              </a:gdLst>
              <a:ahLst/>
              <a:cxnLst>
                <a:cxn ang="T6">
                  <a:pos x="T0" y="T1"/>
                </a:cxn>
                <a:cxn ang="T7">
                  <a:pos x="T2" y="T3"/>
                </a:cxn>
                <a:cxn ang="T8">
                  <a:pos x="T4" y="T5"/>
                </a:cxn>
              </a:cxnLst>
              <a:rect l="T9" t="T10" r="T11" b="T12"/>
              <a:pathLst>
                <a:path w="3671" h="1901">
                  <a:moveTo>
                    <a:pt x="0" y="0"/>
                  </a:moveTo>
                  <a:lnTo>
                    <a:pt x="0" y="1900"/>
                  </a:lnTo>
                  <a:lnTo>
                    <a:pt x="3670" y="1900"/>
                  </a:lnTo>
                </a:path>
              </a:pathLst>
            </a:custGeom>
            <a:noFill/>
            <a:ln w="50800" cap="rnd" cmpd="sng">
              <a:solidFill>
                <a:schemeClr val="tx1"/>
              </a:solidFill>
              <a:prstDash val="solid"/>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GB"/>
            </a:p>
          </p:txBody>
        </p:sp>
      </p:grpSp>
      <p:sp>
        <p:nvSpPr>
          <p:cNvPr id="22536" name="Up Arrow 24"/>
          <p:cNvSpPr>
            <a:spLocks noChangeArrowheads="1"/>
          </p:cNvSpPr>
          <p:nvPr/>
        </p:nvSpPr>
        <p:spPr bwMode="auto">
          <a:xfrm>
            <a:off x="4872039" y="3933825"/>
            <a:ext cx="503237" cy="1582738"/>
          </a:xfrm>
          <a:prstGeom prst="upArrow">
            <a:avLst>
              <a:gd name="adj1" fmla="val 50000"/>
              <a:gd name="adj2" fmla="val 50031"/>
            </a:avLst>
          </a:prstGeom>
          <a:solidFill>
            <a:srgbClr val="9FFDFF"/>
          </a:solidFill>
          <a:ln w="9525" algn="ctr">
            <a:solidFill>
              <a:schemeClr val="tx1"/>
            </a:solidFill>
            <a:round/>
            <a:headEnd/>
            <a:tailEnd/>
          </a:ln>
        </p:spPr>
        <p:txBody>
          <a:bodyPr/>
          <a:lstStyle/>
          <a:p>
            <a:endParaRPr lang="en-GB"/>
          </a:p>
        </p:txBody>
      </p:sp>
      <p:sp>
        <p:nvSpPr>
          <p:cNvPr id="26" name="Rectangle 4"/>
          <p:cNvSpPr>
            <a:spLocks noChangeArrowheads="1"/>
          </p:cNvSpPr>
          <p:nvPr/>
        </p:nvSpPr>
        <p:spPr bwMode="auto">
          <a:xfrm>
            <a:off x="2063751" y="5641976"/>
            <a:ext cx="8208963" cy="955675"/>
          </a:xfrm>
          <a:prstGeom prst="rect">
            <a:avLst/>
          </a:prstGeom>
          <a:solidFill>
            <a:srgbClr val="9FFDFF"/>
          </a:solidFill>
          <a:ln w="9525">
            <a:noFill/>
            <a:miter lim="800000"/>
            <a:headEnd/>
            <a:tailEnd/>
          </a:ln>
          <a:effectLst/>
        </p:spPr>
        <p:txBody>
          <a:bodyPr lIns="92075" tIns="46038" rIns="92075" bIns="46038">
            <a:spAutoFit/>
          </a:bodyPr>
          <a:lstStyle/>
          <a:p>
            <a:pPr algn="ctr">
              <a:defRPr/>
            </a:pPr>
            <a:r>
              <a:rPr lang="en-US" sz="2800" b="1" dirty="0">
                <a:solidFill>
                  <a:srgbClr val="002060"/>
                </a:solidFill>
                <a:effectLst>
                  <a:outerShdw blurRad="38100" dist="38100" dir="2700000" algn="tl">
                    <a:srgbClr val="C0C0C0"/>
                  </a:outerShdw>
                </a:effectLst>
              </a:rPr>
              <a:t>EOQ units at which the total costs </a:t>
            </a:r>
          </a:p>
          <a:p>
            <a:pPr algn="ctr">
              <a:defRPr/>
            </a:pPr>
            <a:r>
              <a:rPr lang="en-US" sz="2800" b="1" dirty="0">
                <a:solidFill>
                  <a:srgbClr val="002060"/>
                </a:solidFill>
                <a:effectLst>
                  <a:outerShdw blurRad="38100" dist="38100" dir="2700000" algn="tl">
                    <a:srgbClr val="C0C0C0"/>
                  </a:outerShdw>
                </a:effectLst>
              </a:rPr>
              <a:t>(order + holding costs) is lowest</a:t>
            </a:r>
          </a:p>
        </p:txBody>
      </p:sp>
    </p:spTree>
    <p:extLst>
      <p:ext uri="{BB962C8B-B14F-4D97-AF65-F5344CB8AC3E}">
        <p14:creationId xmlns:p14="http://schemas.microsoft.com/office/powerpoint/2010/main" val="362129129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bwMode="auto">
          <a:xfrm>
            <a:off x="4024298" y="2307018"/>
            <a:ext cx="4168726" cy="1869695"/>
          </a:xfrm>
          <a:prstGeom prst="rect">
            <a:avLst/>
          </a:prstGeom>
          <a:solidFill>
            <a:srgbClr val="9FFDFF"/>
          </a:solidFill>
          <a:ln w="9525" cap="flat" cmpd="sng" algn="ctr">
            <a:solidFill>
              <a:schemeClr val="tx1"/>
            </a:solidFill>
            <a:prstDash val="solid"/>
            <a:round/>
            <a:headEnd type="none" w="med" len="med"/>
            <a:tailEnd type="none" w="med" len="med"/>
          </a:ln>
          <a:effectLst>
            <a:glow rad="139700">
              <a:schemeClr val="accent2">
                <a:satMod val="175000"/>
                <a:alpha val="40000"/>
              </a:schemeClr>
            </a:glow>
          </a:effectLst>
        </p:spPr>
        <p:txBody>
          <a:bodyPr/>
          <a:lstStyle/>
          <a:p>
            <a:pPr>
              <a:defRPr/>
            </a:pPr>
            <a:endParaRPr lang="en-GB"/>
          </a:p>
        </p:txBody>
      </p:sp>
      <p:sp>
        <p:nvSpPr>
          <p:cNvPr id="2" name="Title 1"/>
          <p:cNvSpPr>
            <a:spLocks noGrp="1"/>
          </p:cNvSpPr>
          <p:nvPr>
            <p:ph type="title"/>
          </p:nvPr>
        </p:nvSpPr>
        <p:spPr>
          <a:xfrm>
            <a:off x="1881188" y="274638"/>
            <a:ext cx="7643812" cy="944562"/>
          </a:xfrm>
        </p:spPr>
        <p:txBody>
          <a:bodyPr>
            <a:normAutofit/>
          </a:bodyPr>
          <a:lstStyle/>
          <a:p>
            <a:pPr>
              <a:defRPr/>
            </a:pPr>
            <a:r>
              <a:rPr lang="en-GB" b="1" dirty="0" smtClean="0">
                <a:solidFill>
                  <a:schemeClr val="tx1"/>
                </a:solidFill>
              </a:rPr>
              <a:t>Economic Order Quantity</a:t>
            </a:r>
            <a:endParaRPr lang="en-GB" b="1" dirty="0">
              <a:solidFill>
                <a:schemeClr val="tx1"/>
              </a:solidFill>
            </a:endParaRPr>
          </a:p>
        </p:txBody>
      </p:sp>
      <p:sp>
        <p:nvSpPr>
          <p:cNvPr id="23558" name="TextBox 7"/>
          <p:cNvSpPr txBox="1">
            <a:spLocks noChangeArrowheads="1"/>
          </p:cNvSpPr>
          <p:nvPr/>
        </p:nvSpPr>
        <p:spPr bwMode="auto">
          <a:xfrm>
            <a:off x="2024064" y="4143375"/>
            <a:ext cx="8358187"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ヒラギノ角ゴ Pro W3" pitchFamily="-32" charset="-128"/>
              </a:defRPr>
            </a:lvl1pPr>
            <a:lvl2pPr marL="742950" indent="-285750">
              <a:defRPr sz="2400">
                <a:solidFill>
                  <a:schemeClr val="tx1"/>
                </a:solidFill>
                <a:latin typeface="Arial" charset="0"/>
                <a:ea typeface="ヒラギノ角ゴ Pro W3" pitchFamily="-32" charset="-128"/>
              </a:defRPr>
            </a:lvl2pPr>
            <a:lvl3pPr marL="1143000" indent="-228600">
              <a:defRPr sz="2400">
                <a:solidFill>
                  <a:schemeClr val="tx1"/>
                </a:solidFill>
                <a:latin typeface="Arial" charset="0"/>
                <a:ea typeface="ヒラギノ角ゴ Pro W3" pitchFamily="-32" charset="-128"/>
              </a:defRPr>
            </a:lvl3pPr>
            <a:lvl4pPr marL="1600200" indent="-228600">
              <a:defRPr sz="2400">
                <a:solidFill>
                  <a:schemeClr val="tx1"/>
                </a:solidFill>
                <a:latin typeface="Arial" charset="0"/>
                <a:ea typeface="ヒラギノ角ゴ Pro W3" pitchFamily="-32" charset="-128"/>
              </a:defRPr>
            </a:lvl4pPr>
            <a:lvl5pPr marL="2057400" indent="-228600">
              <a:defRPr sz="2400">
                <a:solidFill>
                  <a:schemeClr val="tx1"/>
                </a:solidFill>
                <a:latin typeface="Arial" charset="0"/>
                <a:ea typeface="ヒラギノ角ゴ Pro W3" pitchFamily="-32" charset="-128"/>
              </a:defRPr>
            </a:lvl5pPr>
            <a:lvl6pPr marL="2514600" indent="-228600" eaLnBrk="0" fontAlgn="base" hangingPunct="0">
              <a:spcBef>
                <a:spcPct val="0"/>
              </a:spcBef>
              <a:spcAft>
                <a:spcPct val="0"/>
              </a:spcAft>
              <a:defRPr sz="2400">
                <a:solidFill>
                  <a:schemeClr val="tx1"/>
                </a:solidFill>
                <a:latin typeface="Arial" charset="0"/>
                <a:ea typeface="ヒラギノ角ゴ Pro W3" pitchFamily="-32" charset="-128"/>
              </a:defRPr>
            </a:lvl6pPr>
            <a:lvl7pPr marL="2971800" indent="-228600" eaLnBrk="0" fontAlgn="base" hangingPunct="0">
              <a:spcBef>
                <a:spcPct val="0"/>
              </a:spcBef>
              <a:spcAft>
                <a:spcPct val="0"/>
              </a:spcAft>
              <a:defRPr sz="2400">
                <a:solidFill>
                  <a:schemeClr val="tx1"/>
                </a:solidFill>
                <a:latin typeface="Arial" charset="0"/>
                <a:ea typeface="ヒラギノ角ゴ Pro W3" pitchFamily="-32" charset="-128"/>
              </a:defRPr>
            </a:lvl7pPr>
            <a:lvl8pPr marL="3429000" indent="-228600" eaLnBrk="0" fontAlgn="base" hangingPunct="0">
              <a:spcBef>
                <a:spcPct val="0"/>
              </a:spcBef>
              <a:spcAft>
                <a:spcPct val="0"/>
              </a:spcAft>
              <a:defRPr sz="2400">
                <a:solidFill>
                  <a:schemeClr val="tx1"/>
                </a:solidFill>
                <a:latin typeface="Arial" charset="0"/>
                <a:ea typeface="ヒラギノ角ゴ Pro W3" pitchFamily="-32" charset="-128"/>
              </a:defRPr>
            </a:lvl8pPr>
            <a:lvl9pPr marL="3886200" indent="-228600" eaLnBrk="0" fontAlgn="base" hangingPunct="0">
              <a:spcBef>
                <a:spcPct val="0"/>
              </a:spcBef>
              <a:spcAft>
                <a:spcPct val="0"/>
              </a:spcAft>
              <a:defRPr sz="2400">
                <a:solidFill>
                  <a:schemeClr val="tx1"/>
                </a:solidFill>
                <a:latin typeface="Arial" charset="0"/>
                <a:ea typeface="ヒラギノ角ゴ Pro W3" pitchFamily="-32" charset="-128"/>
              </a:defRPr>
            </a:lvl9pPr>
          </a:lstStyle>
          <a:p>
            <a:endParaRPr lang="en-GB" b="1"/>
          </a:p>
          <a:p>
            <a:endParaRPr lang="en-GB" b="1"/>
          </a:p>
          <a:p>
            <a:endParaRPr lang="en-GB" b="1"/>
          </a:p>
        </p:txBody>
      </p:sp>
      <p:sp>
        <p:nvSpPr>
          <p:cNvPr id="23559" name="TextBox 3"/>
          <p:cNvSpPr txBox="1">
            <a:spLocks noChangeArrowheads="1"/>
          </p:cNvSpPr>
          <p:nvPr/>
        </p:nvSpPr>
        <p:spPr bwMode="auto">
          <a:xfrm>
            <a:off x="1881188" y="1357313"/>
            <a:ext cx="8501062"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ヒラギノ角ゴ Pro W3" pitchFamily="-32" charset="-128"/>
              </a:defRPr>
            </a:lvl1pPr>
            <a:lvl2pPr marL="742950" indent="-285750">
              <a:defRPr sz="2400">
                <a:solidFill>
                  <a:schemeClr val="tx1"/>
                </a:solidFill>
                <a:latin typeface="Arial" charset="0"/>
                <a:ea typeface="ヒラギノ角ゴ Pro W3" pitchFamily="-32" charset="-128"/>
              </a:defRPr>
            </a:lvl2pPr>
            <a:lvl3pPr marL="1143000" indent="-228600">
              <a:defRPr sz="2400">
                <a:solidFill>
                  <a:schemeClr val="tx1"/>
                </a:solidFill>
                <a:latin typeface="Arial" charset="0"/>
                <a:ea typeface="ヒラギノ角ゴ Pro W3" pitchFamily="-32" charset="-128"/>
              </a:defRPr>
            </a:lvl3pPr>
            <a:lvl4pPr marL="1600200" indent="-228600">
              <a:defRPr sz="2400">
                <a:solidFill>
                  <a:schemeClr val="tx1"/>
                </a:solidFill>
                <a:latin typeface="Arial" charset="0"/>
                <a:ea typeface="ヒラギノ角ゴ Pro W3" pitchFamily="-32" charset="-128"/>
              </a:defRPr>
            </a:lvl4pPr>
            <a:lvl5pPr marL="2057400" indent="-228600">
              <a:defRPr sz="2400">
                <a:solidFill>
                  <a:schemeClr val="tx1"/>
                </a:solidFill>
                <a:latin typeface="Arial" charset="0"/>
                <a:ea typeface="ヒラギノ角ゴ Pro W3" pitchFamily="-32" charset="-128"/>
              </a:defRPr>
            </a:lvl5pPr>
            <a:lvl6pPr marL="2514600" indent="-228600" eaLnBrk="0" fontAlgn="base" hangingPunct="0">
              <a:spcBef>
                <a:spcPct val="0"/>
              </a:spcBef>
              <a:spcAft>
                <a:spcPct val="0"/>
              </a:spcAft>
              <a:defRPr sz="2400">
                <a:solidFill>
                  <a:schemeClr val="tx1"/>
                </a:solidFill>
                <a:latin typeface="Arial" charset="0"/>
                <a:ea typeface="ヒラギノ角ゴ Pro W3" pitchFamily="-32" charset="-128"/>
              </a:defRPr>
            </a:lvl6pPr>
            <a:lvl7pPr marL="2971800" indent="-228600" eaLnBrk="0" fontAlgn="base" hangingPunct="0">
              <a:spcBef>
                <a:spcPct val="0"/>
              </a:spcBef>
              <a:spcAft>
                <a:spcPct val="0"/>
              </a:spcAft>
              <a:defRPr sz="2400">
                <a:solidFill>
                  <a:schemeClr val="tx1"/>
                </a:solidFill>
                <a:latin typeface="Arial" charset="0"/>
                <a:ea typeface="ヒラギノ角ゴ Pro W3" pitchFamily="-32" charset="-128"/>
              </a:defRPr>
            </a:lvl7pPr>
            <a:lvl8pPr marL="3429000" indent="-228600" eaLnBrk="0" fontAlgn="base" hangingPunct="0">
              <a:spcBef>
                <a:spcPct val="0"/>
              </a:spcBef>
              <a:spcAft>
                <a:spcPct val="0"/>
              </a:spcAft>
              <a:defRPr sz="2400">
                <a:solidFill>
                  <a:schemeClr val="tx1"/>
                </a:solidFill>
                <a:latin typeface="Arial" charset="0"/>
                <a:ea typeface="ヒラギノ角ゴ Pro W3" pitchFamily="-32" charset="-128"/>
              </a:defRPr>
            </a:lvl8pPr>
            <a:lvl9pPr marL="3886200" indent="-228600" eaLnBrk="0" fontAlgn="base" hangingPunct="0">
              <a:spcBef>
                <a:spcPct val="0"/>
              </a:spcBef>
              <a:spcAft>
                <a:spcPct val="0"/>
              </a:spcAft>
              <a:defRPr sz="2400">
                <a:solidFill>
                  <a:schemeClr val="tx1"/>
                </a:solidFill>
                <a:latin typeface="Arial" charset="0"/>
                <a:ea typeface="ヒラギノ角ゴ Pro W3" pitchFamily="-32" charset="-128"/>
              </a:defRPr>
            </a:lvl9pPr>
          </a:lstStyle>
          <a:p>
            <a:pPr algn="ctr"/>
            <a:r>
              <a:rPr lang="en-GB" b="1" u="sng"/>
              <a:t>The EOQ minimises the total of holding, ordering &amp; stock-out costs</a:t>
            </a:r>
          </a:p>
        </p:txBody>
      </p:sp>
      <p:sp>
        <p:nvSpPr>
          <p:cNvPr id="23560" name="TextBox 6"/>
          <p:cNvSpPr txBox="1">
            <a:spLocks noChangeArrowheads="1"/>
          </p:cNvSpPr>
          <p:nvPr/>
        </p:nvSpPr>
        <p:spPr bwMode="auto">
          <a:xfrm>
            <a:off x="6238876" y="3357564"/>
            <a:ext cx="172354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ヒラギノ角ゴ Pro W3" pitchFamily="-32" charset="-128"/>
              </a:defRPr>
            </a:lvl1pPr>
            <a:lvl2pPr marL="742950" indent="-285750">
              <a:defRPr sz="2400">
                <a:solidFill>
                  <a:schemeClr val="tx1"/>
                </a:solidFill>
                <a:latin typeface="Arial" charset="0"/>
                <a:ea typeface="ヒラギノ角ゴ Pro W3" pitchFamily="-32" charset="-128"/>
              </a:defRPr>
            </a:lvl2pPr>
            <a:lvl3pPr marL="1143000" indent="-228600">
              <a:defRPr sz="2400">
                <a:solidFill>
                  <a:schemeClr val="tx1"/>
                </a:solidFill>
                <a:latin typeface="Arial" charset="0"/>
                <a:ea typeface="ヒラギノ角ゴ Pro W3" pitchFamily="-32" charset="-128"/>
              </a:defRPr>
            </a:lvl3pPr>
            <a:lvl4pPr marL="1600200" indent="-228600">
              <a:defRPr sz="2400">
                <a:solidFill>
                  <a:schemeClr val="tx1"/>
                </a:solidFill>
                <a:latin typeface="Arial" charset="0"/>
                <a:ea typeface="ヒラギノ角ゴ Pro W3" pitchFamily="-32" charset="-128"/>
              </a:defRPr>
            </a:lvl4pPr>
            <a:lvl5pPr marL="2057400" indent="-228600">
              <a:defRPr sz="2400">
                <a:solidFill>
                  <a:schemeClr val="tx1"/>
                </a:solidFill>
                <a:latin typeface="Arial" charset="0"/>
                <a:ea typeface="ヒラギノ角ゴ Pro W3" pitchFamily="-32" charset="-128"/>
              </a:defRPr>
            </a:lvl5pPr>
            <a:lvl6pPr marL="2514600" indent="-228600" eaLnBrk="0" fontAlgn="base" hangingPunct="0">
              <a:spcBef>
                <a:spcPct val="0"/>
              </a:spcBef>
              <a:spcAft>
                <a:spcPct val="0"/>
              </a:spcAft>
              <a:defRPr sz="2400">
                <a:solidFill>
                  <a:schemeClr val="tx1"/>
                </a:solidFill>
                <a:latin typeface="Arial" charset="0"/>
                <a:ea typeface="ヒラギノ角ゴ Pro W3" pitchFamily="-32" charset="-128"/>
              </a:defRPr>
            </a:lvl6pPr>
            <a:lvl7pPr marL="2971800" indent="-228600" eaLnBrk="0" fontAlgn="base" hangingPunct="0">
              <a:spcBef>
                <a:spcPct val="0"/>
              </a:spcBef>
              <a:spcAft>
                <a:spcPct val="0"/>
              </a:spcAft>
              <a:defRPr sz="2400">
                <a:solidFill>
                  <a:schemeClr val="tx1"/>
                </a:solidFill>
                <a:latin typeface="Arial" charset="0"/>
                <a:ea typeface="ヒラギノ角ゴ Pro W3" pitchFamily="-32" charset="-128"/>
              </a:defRPr>
            </a:lvl7pPr>
            <a:lvl8pPr marL="3429000" indent="-228600" eaLnBrk="0" fontAlgn="base" hangingPunct="0">
              <a:spcBef>
                <a:spcPct val="0"/>
              </a:spcBef>
              <a:spcAft>
                <a:spcPct val="0"/>
              </a:spcAft>
              <a:defRPr sz="2400">
                <a:solidFill>
                  <a:schemeClr val="tx1"/>
                </a:solidFill>
                <a:latin typeface="Arial" charset="0"/>
                <a:ea typeface="ヒラギノ角ゴ Pro W3" pitchFamily="-32" charset="-128"/>
              </a:defRPr>
            </a:lvl8pPr>
            <a:lvl9pPr marL="3886200" indent="-228600" eaLnBrk="0" fontAlgn="base" hangingPunct="0">
              <a:spcBef>
                <a:spcPct val="0"/>
              </a:spcBef>
              <a:spcAft>
                <a:spcPct val="0"/>
              </a:spcAft>
              <a:defRPr sz="2400">
                <a:solidFill>
                  <a:schemeClr val="tx1"/>
                </a:solidFill>
                <a:latin typeface="Arial" charset="0"/>
                <a:ea typeface="ヒラギノ角ゴ Pro W3" pitchFamily="-32" charset="-128"/>
              </a:defRPr>
            </a:lvl9pPr>
          </a:lstStyle>
          <a:p>
            <a:r>
              <a:rPr lang="en-GB" b="1" u="sng" dirty="0">
                <a:solidFill>
                  <a:srgbClr val="002060"/>
                </a:solidFill>
              </a:rPr>
              <a:t>2 x D x CO</a:t>
            </a:r>
            <a:endParaRPr lang="en-GB" b="1" u="sng" dirty="0">
              <a:solidFill>
                <a:srgbClr val="002060"/>
              </a:solidFill>
            </a:endParaRPr>
          </a:p>
        </p:txBody>
      </p:sp>
      <p:sp>
        <p:nvSpPr>
          <p:cNvPr id="23561" name="TextBox 8"/>
          <p:cNvSpPr txBox="1">
            <a:spLocks noChangeArrowheads="1"/>
          </p:cNvSpPr>
          <p:nvPr/>
        </p:nvSpPr>
        <p:spPr bwMode="auto">
          <a:xfrm>
            <a:off x="6251575" y="3714751"/>
            <a:ext cx="1222121"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Arial" charset="0"/>
                <a:ea typeface="ヒラギノ角ゴ Pro W3" pitchFamily="-32" charset="-128"/>
              </a:defRPr>
            </a:lvl1pPr>
            <a:lvl2pPr marL="742950" indent="-285750">
              <a:defRPr sz="2400">
                <a:solidFill>
                  <a:schemeClr val="tx1"/>
                </a:solidFill>
                <a:latin typeface="Arial" charset="0"/>
                <a:ea typeface="ヒラギノ角ゴ Pro W3" pitchFamily="-32" charset="-128"/>
              </a:defRPr>
            </a:lvl2pPr>
            <a:lvl3pPr marL="1143000" indent="-228600">
              <a:defRPr sz="2400">
                <a:solidFill>
                  <a:schemeClr val="tx1"/>
                </a:solidFill>
                <a:latin typeface="Arial" charset="0"/>
                <a:ea typeface="ヒラギノ角ゴ Pro W3" pitchFamily="-32" charset="-128"/>
              </a:defRPr>
            </a:lvl3pPr>
            <a:lvl4pPr marL="1600200" indent="-228600">
              <a:defRPr sz="2400">
                <a:solidFill>
                  <a:schemeClr val="tx1"/>
                </a:solidFill>
                <a:latin typeface="Arial" charset="0"/>
                <a:ea typeface="ヒラギノ角ゴ Pro W3" pitchFamily="-32" charset="-128"/>
              </a:defRPr>
            </a:lvl4pPr>
            <a:lvl5pPr marL="2057400" indent="-228600">
              <a:defRPr sz="2400">
                <a:solidFill>
                  <a:schemeClr val="tx1"/>
                </a:solidFill>
                <a:latin typeface="Arial" charset="0"/>
                <a:ea typeface="ヒラギノ角ゴ Pro W3" pitchFamily="-32" charset="-128"/>
              </a:defRPr>
            </a:lvl5pPr>
            <a:lvl6pPr marL="2514600" indent="-228600" eaLnBrk="0" fontAlgn="base" hangingPunct="0">
              <a:spcBef>
                <a:spcPct val="0"/>
              </a:spcBef>
              <a:spcAft>
                <a:spcPct val="0"/>
              </a:spcAft>
              <a:defRPr sz="2400">
                <a:solidFill>
                  <a:schemeClr val="tx1"/>
                </a:solidFill>
                <a:latin typeface="Arial" charset="0"/>
                <a:ea typeface="ヒラギノ角ゴ Pro W3" pitchFamily="-32" charset="-128"/>
              </a:defRPr>
            </a:lvl6pPr>
            <a:lvl7pPr marL="2971800" indent="-228600" eaLnBrk="0" fontAlgn="base" hangingPunct="0">
              <a:spcBef>
                <a:spcPct val="0"/>
              </a:spcBef>
              <a:spcAft>
                <a:spcPct val="0"/>
              </a:spcAft>
              <a:defRPr sz="2400">
                <a:solidFill>
                  <a:schemeClr val="tx1"/>
                </a:solidFill>
                <a:latin typeface="Arial" charset="0"/>
                <a:ea typeface="ヒラギノ角ゴ Pro W3" pitchFamily="-32" charset="-128"/>
              </a:defRPr>
            </a:lvl7pPr>
            <a:lvl8pPr marL="3429000" indent="-228600" eaLnBrk="0" fontAlgn="base" hangingPunct="0">
              <a:spcBef>
                <a:spcPct val="0"/>
              </a:spcBef>
              <a:spcAft>
                <a:spcPct val="0"/>
              </a:spcAft>
              <a:defRPr sz="2400">
                <a:solidFill>
                  <a:schemeClr val="tx1"/>
                </a:solidFill>
                <a:latin typeface="Arial" charset="0"/>
                <a:ea typeface="ヒラギノ角ゴ Pro W3" pitchFamily="-32" charset="-128"/>
              </a:defRPr>
            </a:lvl8pPr>
            <a:lvl9pPr marL="3886200" indent="-228600" eaLnBrk="0" fontAlgn="base" hangingPunct="0">
              <a:spcBef>
                <a:spcPct val="0"/>
              </a:spcBef>
              <a:spcAft>
                <a:spcPct val="0"/>
              </a:spcAft>
              <a:defRPr sz="2400">
                <a:solidFill>
                  <a:schemeClr val="tx1"/>
                </a:solidFill>
                <a:latin typeface="Arial" charset="0"/>
                <a:ea typeface="ヒラギノ角ゴ Pro W3" pitchFamily="-32" charset="-128"/>
              </a:defRPr>
            </a:lvl9pPr>
          </a:lstStyle>
          <a:p>
            <a:pPr algn="ctr"/>
            <a:r>
              <a:rPr lang="en-GB" b="1" dirty="0">
                <a:solidFill>
                  <a:srgbClr val="002060"/>
                </a:solidFill>
              </a:rPr>
              <a:t> CH</a:t>
            </a:r>
            <a:endParaRPr lang="en-GB" b="1" dirty="0">
              <a:solidFill>
                <a:srgbClr val="002060"/>
              </a:solidFill>
            </a:endParaRPr>
          </a:p>
        </p:txBody>
      </p:sp>
      <p:sp>
        <p:nvSpPr>
          <p:cNvPr id="23563" name="TextBox 11"/>
          <p:cNvSpPr txBox="1">
            <a:spLocks noChangeArrowheads="1"/>
          </p:cNvSpPr>
          <p:nvPr/>
        </p:nvSpPr>
        <p:spPr bwMode="auto">
          <a:xfrm>
            <a:off x="1881188" y="4374357"/>
            <a:ext cx="8501062" cy="22467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ヒラギノ角ゴ Pro W3" pitchFamily="-32" charset="-128"/>
              </a:defRPr>
            </a:lvl1pPr>
            <a:lvl2pPr marL="742950" indent="-285750">
              <a:defRPr sz="2400">
                <a:solidFill>
                  <a:schemeClr val="tx1"/>
                </a:solidFill>
                <a:latin typeface="Arial" charset="0"/>
                <a:ea typeface="ヒラギノ角ゴ Pro W3" pitchFamily="-32" charset="-128"/>
              </a:defRPr>
            </a:lvl2pPr>
            <a:lvl3pPr marL="1143000" indent="-228600">
              <a:defRPr sz="2400">
                <a:solidFill>
                  <a:schemeClr val="tx1"/>
                </a:solidFill>
                <a:latin typeface="Arial" charset="0"/>
                <a:ea typeface="ヒラギノ角ゴ Pro W3" pitchFamily="-32" charset="-128"/>
              </a:defRPr>
            </a:lvl3pPr>
            <a:lvl4pPr marL="1600200" indent="-228600">
              <a:defRPr sz="2400">
                <a:solidFill>
                  <a:schemeClr val="tx1"/>
                </a:solidFill>
                <a:latin typeface="Arial" charset="0"/>
                <a:ea typeface="ヒラギノ角ゴ Pro W3" pitchFamily="-32" charset="-128"/>
              </a:defRPr>
            </a:lvl4pPr>
            <a:lvl5pPr marL="2057400" indent="-228600">
              <a:defRPr sz="2400">
                <a:solidFill>
                  <a:schemeClr val="tx1"/>
                </a:solidFill>
                <a:latin typeface="Arial" charset="0"/>
                <a:ea typeface="ヒラギノ角ゴ Pro W3" pitchFamily="-32" charset="-128"/>
              </a:defRPr>
            </a:lvl5pPr>
            <a:lvl6pPr marL="2514600" indent="-228600" eaLnBrk="0" fontAlgn="base" hangingPunct="0">
              <a:spcBef>
                <a:spcPct val="0"/>
              </a:spcBef>
              <a:spcAft>
                <a:spcPct val="0"/>
              </a:spcAft>
              <a:defRPr sz="2400">
                <a:solidFill>
                  <a:schemeClr val="tx1"/>
                </a:solidFill>
                <a:latin typeface="Arial" charset="0"/>
                <a:ea typeface="ヒラギノ角ゴ Pro W3" pitchFamily="-32" charset="-128"/>
              </a:defRPr>
            </a:lvl6pPr>
            <a:lvl7pPr marL="2971800" indent="-228600" eaLnBrk="0" fontAlgn="base" hangingPunct="0">
              <a:spcBef>
                <a:spcPct val="0"/>
              </a:spcBef>
              <a:spcAft>
                <a:spcPct val="0"/>
              </a:spcAft>
              <a:defRPr sz="2400">
                <a:solidFill>
                  <a:schemeClr val="tx1"/>
                </a:solidFill>
                <a:latin typeface="Arial" charset="0"/>
                <a:ea typeface="ヒラギノ角ゴ Pro W3" pitchFamily="-32" charset="-128"/>
              </a:defRPr>
            </a:lvl7pPr>
            <a:lvl8pPr marL="3429000" indent="-228600" eaLnBrk="0" fontAlgn="base" hangingPunct="0">
              <a:spcBef>
                <a:spcPct val="0"/>
              </a:spcBef>
              <a:spcAft>
                <a:spcPct val="0"/>
              </a:spcAft>
              <a:defRPr sz="2400">
                <a:solidFill>
                  <a:schemeClr val="tx1"/>
                </a:solidFill>
                <a:latin typeface="Arial" charset="0"/>
                <a:ea typeface="ヒラギノ角ゴ Pro W3" pitchFamily="-32" charset="-128"/>
              </a:defRPr>
            </a:lvl8pPr>
            <a:lvl9pPr marL="3886200" indent="-228600" eaLnBrk="0" fontAlgn="base" hangingPunct="0">
              <a:spcBef>
                <a:spcPct val="0"/>
              </a:spcBef>
              <a:spcAft>
                <a:spcPct val="0"/>
              </a:spcAft>
              <a:defRPr sz="2400">
                <a:solidFill>
                  <a:schemeClr val="tx1"/>
                </a:solidFill>
                <a:latin typeface="Arial" charset="0"/>
                <a:ea typeface="ヒラギノ角ゴ Pro W3" pitchFamily="-32" charset="-128"/>
              </a:defRPr>
            </a:lvl9pPr>
          </a:lstStyle>
          <a:p>
            <a:pPr algn="ctr"/>
            <a:r>
              <a:rPr lang="en-GB" sz="2000" b="1" u="sng" dirty="0"/>
              <a:t>Where : </a:t>
            </a:r>
          </a:p>
          <a:p>
            <a:pPr algn="ctr"/>
            <a:r>
              <a:rPr lang="en-GB" sz="2000" b="1" dirty="0"/>
              <a:t>D = demand p.a.</a:t>
            </a:r>
          </a:p>
          <a:p>
            <a:pPr algn="ctr"/>
            <a:r>
              <a:rPr lang="en-GB" sz="2000" b="1" dirty="0"/>
              <a:t>CO </a:t>
            </a:r>
            <a:r>
              <a:rPr lang="en-GB" sz="2000" b="1" dirty="0"/>
              <a:t>= Cost of placing one order</a:t>
            </a:r>
          </a:p>
          <a:p>
            <a:pPr algn="ctr"/>
            <a:r>
              <a:rPr lang="en-GB" sz="2000" b="1" dirty="0"/>
              <a:t>CH </a:t>
            </a:r>
            <a:r>
              <a:rPr lang="en-GB" sz="2000" b="1" dirty="0"/>
              <a:t>= cost of holding one unit per </a:t>
            </a:r>
            <a:r>
              <a:rPr lang="en-GB" sz="2000" b="1" dirty="0"/>
              <a:t>year</a:t>
            </a:r>
          </a:p>
          <a:p>
            <a:pPr algn="ctr"/>
            <a:endParaRPr lang="en-GB" sz="2000" b="1" dirty="0"/>
          </a:p>
          <a:p>
            <a:pPr algn="ctr"/>
            <a:r>
              <a:rPr lang="en-GB" sz="2000" b="1" dirty="0"/>
              <a:t>Annual ordering costs </a:t>
            </a:r>
            <a:r>
              <a:rPr lang="en-GB" sz="2000" b="1" dirty="0"/>
              <a:t>=</a:t>
            </a:r>
            <a:r>
              <a:rPr lang="en-GB" sz="2000" b="1" dirty="0"/>
              <a:t> </a:t>
            </a:r>
            <a:r>
              <a:rPr lang="en-GB" sz="2000" b="1" dirty="0"/>
              <a:t>(CO x D)/Q</a:t>
            </a:r>
            <a:endParaRPr lang="en-GB" sz="2000" b="1" dirty="0"/>
          </a:p>
          <a:p>
            <a:pPr algn="ctr"/>
            <a:r>
              <a:rPr lang="en-GB" sz="2000" b="1" dirty="0"/>
              <a:t>Annual holding cost = </a:t>
            </a:r>
            <a:r>
              <a:rPr lang="en-GB" sz="2000" b="1" dirty="0"/>
              <a:t>(</a:t>
            </a:r>
            <a:r>
              <a:rPr lang="en-GB" sz="2000" b="1" dirty="0" err="1"/>
              <a:t>Ch</a:t>
            </a:r>
            <a:r>
              <a:rPr lang="en-GB" sz="2000" b="1" dirty="0"/>
              <a:t> x Q) /2 </a:t>
            </a:r>
            <a:endParaRPr lang="en-GB" sz="2000" b="1" dirty="0"/>
          </a:p>
        </p:txBody>
      </p:sp>
      <p:sp>
        <p:nvSpPr>
          <p:cNvPr id="23564" name="Rectangle 5"/>
          <p:cNvSpPr>
            <a:spLocks noChangeArrowheads="1"/>
          </p:cNvSpPr>
          <p:nvPr/>
        </p:nvSpPr>
        <p:spPr bwMode="auto">
          <a:xfrm>
            <a:off x="5381625" y="2565717"/>
            <a:ext cx="3214688"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GB" sz="9600" dirty="0">
                <a:solidFill>
                  <a:srgbClr val="000000"/>
                </a:solidFill>
                <a:latin typeface="Antique Olive" pitchFamily="34" charset="0"/>
              </a:rPr>
              <a:t>√</a:t>
            </a:r>
            <a:endParaRPr lang="en-GB" sz="9600" dirty="0">
              <a:solidFill>
                <a:srgbClr val="000000"/>
              </a:solidFill>
            </a:endParaRPr>
          </a:p>
        </p:txBody>
      </p:sp>
    </p:spTree>
    <p:extLst>
      <p:ext uri="{BB962C8B-B14F-4D97-AF65-F5344CB8AC3E}">
        <p14:creationId xmlns:p14="http://schemas.microsoft.com/office/powerpoint/2010/main" val="2550431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3563"/>
                                        </p:tgtEl>
                                        <p:attrNameLst>
                                          <p:attrName>style.visibility</p:attrName>
                                        </p:attrNameLst>
                                      </p:cBhvr>
                                      <p:to>
                                        <p:strVal val="visible"/>
                                      </p:to>
                                    </p:set>
                                    <p:anim calcmode="lin" valueType="num">
                                      <p:cBhvr additive="base">
                                        <p:cTn id="13" dur="500" fill="hold"/>
                                        <p:tgtEl>
                                          <p:spTgt spid="23563"/>
                                        </p:tgtEl>
                                        <p:attrNameLst>
                                          <p:attrName>ppt_x</p:attrName>
                                        </p:attrNameLst>
                                      </p:cBhvr>
                                      <p:tavLst>
                                        <p:tav tm="0">
                                          <p:val>
                                            <p:strVal val="#ppt_x"/>
                                          </p:val>
                                        </p:tav>
                                        <p:tav tm="100000">
                                          <p:val>
                                            <p:strVal val="#ppt_x"/>
                                          </p:val>
                                        </p:tav>
                                      </p:tavLst>
                                    </p:anim>
                                    <p:anim calcmode="lin" valueType="num">
                                      <p:cBhvr additive="base">
                                        <p:cTn id="14" dur="500" fill="hold"/>
                                        <p:tgtEl>
                                          <p:spTgt spid="2356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2356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EOQ Question</a:t>
            </a:r>
            <a:endParaRPr lang="en-GB" dirty="0"/>
          </a:p>
        </p:txBody>
      </p:sp>
      <p:sp>
        <p:nvSpPr>
          <p:cNvPr id="3" name="Content Placeholder 2"/>
          <p:cNvSpPr>
            <a:spLocks noGrp="1"/>
          </p:cNvSpPr>
          <p:nvPr>
            <p:ph idx="1"/>
          </p:nvPr>
        </p:nvSpPr>
        <p:spPr>
          <a:xfrm>
            <a:off x="1884000" y="1260002"/>
            <a:ext cx="8424000" cy="3055967"/>
          </a:xfrm>
        </p:spPr>
        <p:txBody>
          <a:bodyPr>
            <a:normAutofit fontScale="92500" lnSpcReduction="20000"/>
          </a:bodyPr>
          <a:lstStyle/>
          <a:p>
            <a:pPr>
              <a:lnSpc>
                <a:spcPct val="105000"/>
              </a:lnSpc>
            </a:pPr>
            <a:r>
              <a:rPr lang="en-US" b="1" dirty="0" smtClean="0"/>
              <a:t>A supermarket needs 1000 </a:t>
            </a:r>
            <a:r>
              <a:rPr lang="en-US" b="1" dirty="0"/>
              <a:t>coffee makers per year.  The cost of each coffee maker is £78.  </a:t>
            </a:r>
            <a:endParaRPr lang="en-US" b="1" dirty="0" smtClean="0"/>
          </a:p>
          <a:p>
            <a:pPr>
              <a:lnSpc>
                <a:spcPct val="105000"/>
              </a:lnSpc>
            </a:pPr>
            <a:r>
              <a:rPr lang="en-US" b="1" dirty="0" smtClean="0"/>
              <a:t>Ordering </a:t>
            </a:r>
            <a:r>
              <a:rPr lang="en-US" b="1" dirty="0"/>
              <a:t>cost is £100 per order.  </a:t>
            </a:r>
            <a:endParaRPr lang="en-US" b="1" dirty="0" smtClean="0"/>
          </a:p>
          <a:p>
            <a:pPr>
              <a:lnSpc>
                <a:spcPct val="105000"/>
              </a:lnSpc>
            </a:pPr>
            <a:r>
              <a:rPr lang="en-US" b="1" dirty="0" smtClean="0"/>
              <a:t>Carrying </a:t>
            </a:r>
            <a:r>
              <a:rPr lang="en-US" b="1" dirty="0"/>
              <a:t>cost (i.e.- holding costs) is </a:t>
            </a:r>
            <a:r>
              <a:rPr lang="en-US" b="1" dirty="0">
                <a:solidFill>
                  <a:srgbClr val="FF0000"/>
                </a:solidFill>
              </a:rPr>
              <a:t>40% of per unit cost.  </a:t>
            </a:r>
            <a:endParaRPr lang="en-US" b="1" dirty="0" smtClean="0">
              <a:solidFill>
                <a:srgbClr val="FF0000"/>
              </a:solidFill>
            </a:endParaRPr>
          </a:p>
          <a:p>
            <a:pPr>
              <a:lnSpc>
                <a:spcPct val="105000"/>
              </a:lnSpc>
            </a:pPr>
            <a:r>
              <a:rPr lang="en-US" b="1" dirty="0" smtClean="0"/>
              <a:t>Lead </a:t>
            </a:r>
            <a:r>
              <a:rPr lang="en-US" b="1" dirty="0"/>
              <a:t>time is 5 days.  The supermarket  is open 365 days/yr. </a:t>
            </a:r>
          </a:p>
          <a:p>
            <a:pPr>
              <a:lnSpc>
                <a:spcPct val="105000"/>
              </a:lnSpc>
            </a:pPr>
            <a:r>
              <a:rPr lang="en-US" b="1" dirty="0">
                <a:solidFill>
                  <a:srgbClr val="FF0000"/>
                </a:solidFill>
              </a:rPr>
              <a:t>What is the optimal order quantity?</a:t>
            </a:r>
          </a:p>
          <a:p>
            <a:pPr marL="0" indent="0">
              <a:buNone/>
            </a:pPr>
            <a:endParaRPr lang="en-GB" dirty="0"/>
          </a:p>
        </p:txBody>
      </p:sp>
    </p:spTree>
    <p:extLst>
      <p:ext uri="{BB962C8B-B14F-4D97-AF65-F5344CB8AC3E}">
        <p14:creationId xmlns:p14="http://schemas.microsoft.com/office/powerpoint/2010/main" val="109621250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EOQ Question</a:t>
            </a:r>
            <a:endParaRPr lang="en-GB" dirty="0"/>
          </a:p>
        </p:txBody>
      </p:sp>
      <p:sp>
        <p:nvSpPr>
          <p:cNvPr id="3" name="Content Placeholder 2"/>
          <p:cNvSpPr>
            <a:spLocks noGrp="1"/>
          </p:cNvSpPr>
          <p:nvPr>
            <p:ph idx="1"/>
          </p:nvPr>
        </p:nvSpPr>
        <p:spPr>
          <a:xfrm>
            <a:off x="1884000" y="1260001"/>
            <a:ext cx="8424000" cy="4280675"/>
          </a:xfrm>
        </p:spPr>
        <p:txBody>
          <a:bodyPr/>
          <a:lstStyle/>
          <a:p>
            <a:r>
              <a:rPr lang="en-US" dirty="0"/>
              <a:t>D =   1000 units  	per year</a:t>
            </a:r>
          </a:p>
          <a:p>
            <a:r>
              <a:rPr lang="en-US" dirty="0" smtClean="0"/>
              <a:t>CO </a:t>
            </a:r>
            <a:r>
              <a:rPr lang="en-US" dirty="0"/>
              <a:t>=   £100 per 	order</a:t>
            </a:r>
          </a:p>
          <a:p>
            <a:r>
              <a:rPr lang="en-US" dirty="0" smtClean="0"/>
              <a:t>CH </a:t>
            </a:r>
            <a:r>
              <a:rPr lang="en-US" dirty="0"/>
              <a:t>=  £  78 x 40</a:t>
            </a:r>
            <a:r>
              <a:rPr lang="en-US" dirty="0" smtClean="0"/>
              <a:t>%   </a:t>
            </a:r>
            <a:r>
              <a:rPr lang="en-US" dirty="0"/>
              <a:t>=  £  31.20 one     unit per year</a:t>
            </a:r>
          </a:p>
          <a:p>
            <a:pPr marL="0" indent="0">
              <a:buNone/>
            </a:pPr>
            <a:endParaRPr lang="en-GB" dirty="0" smtClean="0"/>
          </a:p>
          <a:p>
            <a:pPr marL="0" indent="0">
              <a:buNone/>
            </a:pPr>
            <a:endParaRPr lang="en-GB" dirty="0"/>
          </a:p>
        </p:txBody>
      </p:sp>
      <p:pic>
        <p:nvPicPr>
          <p:cNvPr id="307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69789" y="3071559"/>
            <a:ext cx="4705350" cy="1333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 Box 9"/>
          <p:cNvSpPr txBox="1">
            <a:spLocks noChangeArrowheads="1"/>
          </p:cNvSpPr>
          <p:nvPr/>
        </p:nvSpPr>
        <p:spPr bwMode="auto">
          <a:xfrm>
            <a:off x="5230114" y="4899327"/>
            <a:ext cx="480452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400">
                <a:solidFill>
                  <a:schemeClr val="tx1"/>
                </a:solidFill>
                <a:latin typeface="Arial" charset="0"/>
                <a:ea typeface="ヒラギノ角ゴ Pro W3" pitchFamily="-32" charset="-128"/>
              </a:defRPr>
            </a:lvl1pPr>
            <a:lvl2pPr marL="742950" indent="-285750">
              <a:defRPr sz="2400">
                <a:solidFill>
                  <a:schemeClr val="tx1"/>
                </a:solidFill>
                <a:latin typeface="Arial" charset="0"/>
                <a:ea typeface="ヒラギノ角ゴ Pro W3" pitchFamily="-32" charset="-128"/>
              </a:defRPr>
            </a:lvl2pPr>
            <a:lvl3pPr marL="1143000" indent="-228600">
              <a:defRPr sz="2400">
                <a:solidFill>
                  <a:schemeClr val="tx1"/>
                </a:solidFill>
                <a:latin typeface="Arial" charset="0"/>
                <a:ea typeface="ヒラギノ角ゴ Pro W3" pitchFamily="-32" charset="-128"/>
              </a:defRPr>
            </a:lvl3pPr>
            <a:lvl4pPr marL="1600200" indent="-228600">
              <a:defRPr sz="2400">
                <a:solidFill>
                  <a:schemeClr val="tx1"/>
                </a:solidFill>
                <a:latin typeface="Arial" charset="0"/>
                <a:ea typeface="ヒラギノ角ゴ Pro W3" pitchFamily="-32" charset="-128"/>
              </a:defRPr>
            </a:lvl4pPr>
            <a:lvl5pPr marL="2057400" indent="-228600">
              <a:defRPr sz="2400">
                <a:solidFill>
                  <a:schemeClr val="tx1"/>
                </a:solidFill>
                <a:latin typeface="Arial" charset="0"/>
                <a:ea typeface="ヒラギノ角ゴ Pro W3" pitchFamily="-32" charset="-128"/>
              </a:defRPr>
            </a:lvl5pPr>
            <a:lvl6pPr marL="2514600" indent="-228600" eaLnBrk="0" fontAlgn="base" hangingPunct="0">
              <a:spcBef>
                <a:spcPct val="0"/>
              </a:spcBef>
              <a:spcAft>
                <a:spcPct val="0"/>
              </a:spcAft>
              <a:defRPr sz="2400">
                <a:solidFill>
                  <a:schemeClr val="tx1"/>
                </a:solidFill>
                <a:latin typeface="Arial" charset="0"/>
                <a:ea typeface="ヒラギノ角ゴ Pro W3" pitchFamily="-32" charset="-128"/>
              </a:defRPr>
            </a:lvl6pPr>
            <a:lvl7pPr marL="2971800" indent="-228600" eaLnBrk="0" fontAlgn="base" hangingPunct="0">
              <a:spcBef>
                <a:spcPct val="0"/>
              </a:spcBef>
              <a:spcAft>
                <a:spcPct val="0"/>
              </a:spcAft>
              <a:defRPr sz="2400">
                <a:solidFill>
                  <a:schemeClr val="tx1"/>
                </a:solidFill>
                <a:latin typeface="Arial" charset="0"/>
                <a:ea typeface="ヒラギノ角ゴ Pro W3" pitchFamily="-32" charset="-128"/>
              </a:defRPr>
            </a:lvl7pPr>
            <a:lvl8pPr marL="3429000" indent="-228600" eaLnBrk="0" fontAlgn="base" hangingPunct="0">
              <a:spcBef>
                <a:spcPct val="0"/>
              </a:spcBef>
              <a:spcAft>
                <a:spcPct val="0"/>
              </a:spcAft>
              <a:defRPr sz="2400">
                <a:solidFill>
                  <a:schemeClr val="tx1"/>
                </a:solidFill>
                <a:latin typeface="Arial" charset="0"/>
                <a:ea typeface="ヒラギノ角ゴ Pro W3" pitchFamily="-32" charset="-128"/>
              </a:defRPr>
            </a:lvl8pPr>
            <a:lvl9pPr marL="3886200" indent="-228600" eaLnBrk="0" fontAlgn="base" hangingPunct="0">
              <a:spcBef>
                <a:spcPct val="0"/>
              </a:spcBef>
              <a:spcAft>
                <a:spcPct val="0"/>
              </a:spcAft>
              <a:defRPr sz="2400">
                <a:solidFill>
                  <a:schemeClr val="tx1"/>
                </a:solidFill>
                <a:latin typeface="Arial" charset="0"/>
                <a:ea typeface="ヒラギノ角ゴ Pro W3" pitchFamily="-32" charset="-128"/>
              </a:defRPr>
            </a:lvl9pPr>
          </a:lstStyle>
          <a:p>
            <a:r>
              <a:rPr lang="en-US" sz="3600" i="1" dirty="0">
                <a:latin typeface="Times New Roman" pitchFamily="18" charset="0"/>
              </a:rPr>
              <a:t>EOQ = 80 </a:t>
            </a:r>
            <a:r>
              <a:rPr lang="en-US" sz="3600" i="1" dirty="0">
                <a:latin typeface="Times New Roman" pitchFamily="18" charset="0"/>
              </a:rPr>
              <a:t>coffee makers</a:t>
            </a:r>
            <a:endParaRPr lang="en-US" sz="3600" i="1" dirty="0">
              <a:latin typeface="Times New Roman" pitchFamily="18" charset="0"/>
            </a:endParaRPr>
          </a:p>
        </p:txBody>
      </p:sp>
    </p:spTree>
    <p:extLst>
      <p:ext uri="{BB962C8B-B14F-4D97-AF65-F5344CB8AC3E}">
        <p14:creationId xmlns:p14="http://schemas.microsoft.com/office/powerpoint/2010/main" val="3085702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076"/>
                                        </p:tgtEl>
                                        <p:attrNameLst>
                                          <p:attrName>style.visibility</p:attrName>
                                        </p:attrNameLst>
                                      </p:cBhvr>
                                      <p:to>
                                        <p:strVal val="visible"/>
                                      </p:to>
                                    </p:set>
                                    <p:anim calcmode="lin" valueType="num">
                                      <p:cBhvr additive="base">
                                        <p:cTn id="25" dur="500" fill="hold"/>
                                        <p:tgtEl>
                                          <p:spTgt spid="3076"/>
                                        </p:tgtEl>
                                        <p:attrNameLst>
                                          <p:attrName>ppt_x</p:attrName>
                                        </p:attrNameLst>
                                      </p:cBhvr>
                                      <p:tavLst>
                                        <p:tav tm="0">
                                          <p:val>
                                            <p:strVal val="#ppt_x"/>
                                          </p:val>
                                        </p:tav>
                                        <p:tav tm="100000">
                                          <p:val>
                                            <p:strVal val="#ppt_x"/>
                                          </p:val>
                                        </p:tav>
                                      </p:tavLst>
                                    </p:anim>
                                    <p:anim calcmode="lin" valueType="num">
                                      <p:cBhvr additive="base">
                                        <p:cTn id="26" dur="500" fill="hold"/>
                                        <p:tgtEl>
                                          <p:spTgt spid="307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ppt_x"/>
                                          </p:val>
                                        </p:tav>
                                        <p:tav tm="100000">
                                          <p:val>
                                            <p:strVal val="#ppt_x"/>
                                          </p:val>
                                        </p:tav>
                                      </p:tavLst>
                                    </p:anim>
                                    <p:anim calcmode="lin" valueType="num">
                                      <p:cBhvr additive="base">
                                        <p:cTn id="3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Content Placeholder 2"/>
          <p:cNvSpPr>
            <a:spLocks noGrp="1"/>
          </p:cNvSpPr>
          <p:nvPr>
            <p:ph idx="1"/>
          </p:nvPr>
        </p:nvSpPr>
        <p:spPr>
          <a:xfrm>
            <a:off x="2590800" y="899160"/>
            <a:ext cx="7010400" cy="3886200"/>
          </a:xfrm>
        </p:spPr>
        <p:txBody>
          <a:bodyPr/>
          <a:lstStyle/>
          <a:p>
            <a:pPr algn="ctr" eaLnBrk="1" hangingPunct="1">
              <a:buFontTx/>
              <a:buNone/>
            </a:pPr>
            <a:endParaRPr lang="en-GB" b="1" dirty="0" smtClean="0"/>
          </a:p>
          <a:p>
            <a:pPr algn="ctr" eaLnBrk="1" hangingPunct="1">
              <a:buFontTx/>
              <a:buNone/>
            </a:pPr>
            <a:r>
              <a:rPr lang="en-GB" sz="3200" b="1" dirty="0"/>
              <a:t>So when should you reorder?</a:t>
            </a:r>
          </a:p>
          <a:p>
            <a:pPr algn="ctr" eaLnBrk="1" hangingPunct="1">
              <a:buFontTx/>
              <a:buNone/>
            </a:pPr>
            <a:endParaRPr lang="en-GB" sz="3200" b="1" dirty="0"/>
          </a:p>
          <a:p>
            <a:pPr algn="ctr" eaLnBrk="1" hangingPunct="1">
              <a:buFontTx/>
              <a:buNone/>
            </a:pPr>
            <a:endParaRPr lang="en-GB" sz="3200" b="1" dirty="0"/>
          </a:p>
          <a:p>
            <a:pPr algn="ctr" eaLnBrk="1" hangingPunct="1">
              <a:buFontTx/>
              <a:buNone/>
            </a:pPr>
            <a:r>
              <a:rPr lang="en-GB" sz="3200" b="1" dirty="0"/>
              <a:t>Reorder Levels</a:t>
            </a:r>
          </a:p>
        </p:txBody>
      </p:sp>
    </p:spTree>
    <p:extLst>
      <p:ext uri="{BB962C8B-B14F-4D97-AF65-F5344CB8AC3E}">
        <p14:creationId xmlns:p14="http://schemas.microsoft.com/office/powerpoint/2010/main" val="263446690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6341" name="Rectangle 5"/>
          <p:cNvSpPr>
            <a:spLocks noGrp="1" noChangeArrowheads="1"/>
          </p:cNvSpPr>
          <p:nvPr>
            <p:ph type="title"/>
          </p:nvPr>
        </p:nvSpPr>
        <p:spPr>
          <a:xfrm>
            <a:off x="3733800" y="714375"/>
            <a:ext cx="6705600" cy="914400"/>
          </a:xfrm>
          <a:solidFill>
            <a:schemeClr val="accent2">
              <a:lumMod val="20000"/>
              <a:lumOff val="80000"/>
            </a:schemeClr>
          </a:solidFill>
        </p:spPr>
        <p:txBody>
          <a:bodyPr vert="horz" lIns="90488" tIns="44450" rIns="90488" bIns="44450" rtlCol="0" anchor="ctr">
            <a:normAutofit/>
          </a:bodyPr>
          <a:lstStyle/>
          <a:p>
            <a:pPr>
              <a:defRPr/>
            </a:pPr>
            <a:r>
              <a:rPr lang="en-US" dirty="0">
                <a:solidFill>
                  <a:schemeClr val="tx1"/>
                </a:solidFill>
                <a:effectLst>
                  <a:outerShdw blurRad="50800" dist="50800" dir="5400000" algn="ctr" rotWithShape="0">
                    <a:schemeClr val="accent2">
                      <a:lumMod val="60000"/>
                      <a:lumOff val="40000"/>
                    </a:schemeClr>
                  </a:outerShdw>
                </a:effectLst>
              </a:rPr>
              <a:t>When to Re-order</a:t>
            </a:r>
          </a:p>
        </p:txBody>
      </p:sp>
      <p:sp>
        <p:nvSpPr>
          <p:cNvPr id="26627" name="Rectangle 9"/>
          <p:cNvSpPr>
            <a:spLocks noChangeArrowheads="1"/>
          </p:cNvSpPr>
          <p:nvPr/>
        </p:nvSpPr>
        <p:spPr bwMode="auto">
          <a:xfrm>
            <a:off x="2459039" y="1874839"/>
            <a:ext cx="7583487"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US" sz="2800" b="1" dirty="0"/>
              <a:t>Reorder level/point is the level of inventory at which a new order is placed </a:t>
            </a:r>
            <a:endParaRPr lang="en-GB" sz="2800" dirty="0"/>
          </a:p>
        </p:txBody>
      </p:sp>
      <p:sp>
        <p:nvSpPr>
          <p:cNvPr id="26628" name="TextBox 3"/>
          <p:cNvSpPr txBox="1">
            <a:spLocks noChangeArrowheads="1"/>
          </p:cNvSpPr>
          <p:nvPr/>
        </p:nvSpPr>
        <p:spPr bwMode="auto">
          <a:xfrm>
            <a:off x="2208214" y="4997578"/>
            <a:ext cx="8143875"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ヒラギノ角ゴ Pro W3" pitchFamily="-32" charset="-128"/>
              </a:defRPr>
            </a:lvl1pPr>
            <a:lvl2pPr marL="742950" indent="-285750">
              <a:defRPr sz="2400">
                <a:solidFill>
                  <a:schemeClr val="tx1"/>
                </a:solidFill>
                <a:latin typeface="Arial" charset="0"/>
                <a:ea typeface="ヒラギノ角ゴ Pro W3" pitchFamily="-32" charset="-128"/>
              </a:defRPr>
            </a:lvl2pPr>
            <a:lvl3pPr marL="1143000" indent="-228600">
              <a:defRPr sz="2400">
                <a:solidFill>
                  <a:schemeClr val="tx1"/>
                </a:solidFill>
                <a:latin typeface="Arial" charset="0"/>
                <a:ea typeface="ヒラギノ角ゴ Pro W3" pitchFamily="-32" charset="-128"/>
              </a:defRPr>
            </a:lvl3pPr>
            <a:lvl4pPr marL="1600200" indent="-228600">
              <a:defRPr sz="2400">
                <a:solidFill>
                  <a:schemeClr val="tx1"/>
                </a:solidFill>
                <a:latin typeface="Arial" charset="0"/>
                <a:ea typeface="ヒラギノ角ゴ Pro W3" pitchFamily="-32" charset="-128"/>
              </a:defRPr>
            </a:lvl4pPr>
            <a:lvl5pPr marL="2057400" indent="-228600">
              <a:defRPr sz="2400">
                <a:solidFill>
                  <a:schemeClr val="tx1"/>
                </a:solidFill>
                <a:latin typeface="Arial" charset="0"/>
                <a:ea typeface="ヒラギノ角ゴ Pro W3" pitchFamily="-32" charset="-128"/>
              </a:defRPr>
            </a:lvl5pPr>
            <a:lvl6pPr marL="2514600" indent="-228600" eaLnBrk="0" fontAlgn="base" hangingPunct="0">
              <a:spcBef>
                <a:spcPct val="0"/>
              </a:spcBef>
              <a:spcAft>
                <a:spcPct val="0"/>
              </a:spcAft>
              <a:defRPr sz="2400">
                <a:solidFill>
                  <a:schemeClr val="tx1"/>
                </a:solidFill>
                <a:latin typeface="Arial" charset="0"/>
                <a:ea typeface="ヒラギノ角ゴ Pro W3" pitchFamily="-32" charset="-128"/>
              </a:defRPr>
            </a:lvl6pPr>
            <a:lvl7pPr marL="2971800" indent="-228600" eaLnBrk="0" fontAlgn="base" hangingPunct="0">
              <a:spcBef>
                <a:spcPct val="0"/>
              </a:spcBef>
              <a:spcAft>
                <a:spcPct val="0"/>
              </a:spcAft>
              <a:defRPr sz="2400">
                <a:solidFill>
                  <a:schemeClr val="tx1"/>
                </a:solidFill>
                <a:latin typeface="Arial" charset="0"/>
                <a:ea typeface="ヒラギノ角ゴ Pro W3" pitchFamily="-32" charset="-128"/>
              </a:defRPr>
            </a:lvl7pPr>
            <a:lvl8pPr marL="3429000" indent="-228600" eaLnBrk="0" fontAlgn="base" hangingPunct="0">
              <a:spcBef>
                <a:spcPct val="0"/>
              </a:spcBef>
              <a:spcAft>
                <a:spcPct val="0"/>
              </a:spcAft>
              <a:defRPr sz="2400">
                <a:solidFill>
                  <a:schemeClr val="tx1"/>
                </a:solidFill>
                <a:latin typeface="Arial" charset="0"/>
                <a:ea typeface="ヒラギノ角ゴ Pro W3" pitchFamily="-32" charset="-128"/>
              </a:defRPr>
            </a:lvl8pPr>
            <a:lvl9pPr marL="3886200" indent="-228600" eaLnBrk="0" fontAlgn="base" hangingPunct="0">
              <a:spcBef>
                <a:spcPct val="0"/>
              </a:spcBef>
              <a:spcAft>
                <a:spcPct val="0"/>
              </a:spcAft>
              <a:defRPr sz="2400">
                <a:solidFill>
                  <a:schemeClr val="tx1"/>
                </a:solidFill>
                <a:latin typeface="Arial" charset="0"/>
                <a:ea typeface="ヒラギノ角ゴ Pro W3" pitchFamily="-32" charset="-128"/>
              </a:defRPr>
            </a:lvl9pPr>
          </a:lstStyle>
          <a:p>
            <a:r>
              <a:rPr lang="en-GB" b="1" dirty="0"/>
              <a:t>The pre-determined level of inventory at which order is placed, to avoid stock-outs.</a:t>
            </a:r>
          </a:p>
        </p:txBody>
      </p:sp>
      <p:sp>
        <p:nvSpPr>
          <p:cNvPr id="26629" name="Rectangle 4"/>
          <p:cNvSpPr>
            <a:spLocks noChangeArrowheads="1"/>
          </p:cNvSpPr>
          <p:nvPr/>
        </p:nvSpPr>
        <p:spPr bwMode="auto">
          <a:xfrm>
            <a:off x="2279650" y="2828926"/>
            <a:ext cx="8001000" cy="1121283"/>
          </a:xfrm>
          <a:prstGeom prst="rect">
            <a:avLst/>
          </a:prstGeom>
          <a:solidFill>
            <a:schemeClr val="accent2">
              <a:lumMod val="20000"/>
              <a:lumOff val="80000"/>
            </a:schemeClr>
          </a:solidFill>
          <a:ln w="9525" algn="ctr">
            <a:solidFill>
              <a:schemeClr val="tx1"/>
            </a:solidFill>
            <a:round/>
            <a:headEnd/>
            <a:tailEnd/>
          </a:ln>
        </p:spPr>
        <p:txBody>
          <a:bodyPr anchor="ctr"/>
          <a:lstStyle/>
          <a:p>
            <a:pPr>
              <a:spcBef>
                <a:spcPct val="0"/>
              </a:spcBef>
              <a:defRPr/>
            </a:pPr>
            <a:r>
              <a:rPr lang="en-GB" sz="3000" b="1" spc="-30" dirty="0">
                <a:solidFill>
                  <a:schemeClr val="tx1">
                    <a:lumMod val="75000"/>
                    <a:lumOff val="25000"/>
                  </a:schemeClr>
                </a:solidFill>
                <a:effectLst>
                  <a:outerShdw blurRad="50800" dist="50800" dir="5400000" algn="ctr" rotWithShape="0">
                    <a:schemeClr val="accent2">
                      <a:lumMod val="60000"/>
                      <a:lumOff val="40000"/>
                    </a:schemeClr>
                  </a:outerShdw>
                </a:effectLst>
                <a:latin typeface="Arial"/>
                <a:ea typeface="+mj-ea"/>
                <a:cs typeface="Arial"/>
              </a:rPr>
              <a:t>Re-order level = usage per day </a:t>
            </a:r>
            <a:r>
              <a:rPr lang="en-GB" sz="3000" b="1" spc="-30" dirty="0">
                <a:solidFill>
                  <a:schemeClr val="tx1">
                    <a:lumMod val="75000"/>
                    <a:lumOff val="25000"/>
                  </a:schemeClr>
                </a:solidFill>
                <a:effectLst>
                  <a:outerShdw blurRad="50800" dist="50800" dir="5400000" algn="ctr" rotWithShape="0">
                    <a:schemeClr val="accent2">
                      <a:lumMod val="60000"/>
                      <a:lumOff val="40000"/>
                    </a:schemeClr>
                  </a:outerShdw>
                </a:effectLst>
                <a:latin typeface="Arial"/>
                <a:ea typeface="+mj-ea"/>
                <a:cs typeface="Arial"/>
              </a:rPr>
              <a:t>x </a:t>
            </a:r>
            <a:r>
              <a:rPr lang="en-GB" sz="3000" b="1" spc="-30" dirty="0">
                <a:solidFill>
                  <a:schemeClr val="tx1">
                    <a:lumMod val="75000"/>
                    <a:lumOff val="25000"/>
                  </a:schemeClr>
                </a:solidFill>
                <a:effectLst>
                  <a:outerShdw blurRad="50800" dist="50800" dir="5400000" algn="ctr" rotWithShape="0">
                    <a:schemeClr val="accent2">
                      <a:lumMod val="60000"/>
                      <a:lumOff val="40000"/>
                    </a:schemeClr>
                  </a:outerShdw>
                </a:effectLst>
                <a:latin typeface="Arial"/>
                <a:ea typeface="+mj-ea"/>
                <a:cs typeface="Arial"/>
              </a:rPr>
              <a:t>lead time in days</a:t>
            </a:r>
          </a:p>
        </p:txBody>
      </p:sp>
      <p:sp>
        <p:nvSpPr>
          <p:cNvPr id="26630" name="TextBox 5"/>
          <p:cNvSpPr txBox="1">
            <a:spLocks noChangeArrowheads="1"/>
          </p:cNvSpPr>
          <p:nvPr/>
        </p:nvSpPr>
        <p:spPr bwMode="auto">
          <a:xfrm>
            <a:off x="2238376" y="4046538"/>
            <a:ext cx="8143875"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ヒラギノ角ゴ Pro W3" pitchFamily="-32" charset="-128"/>
              </a:defRPr>
            </a:lvl1pPr>
            <a:lvl2pPr marL="742950" indent="-285750">
              <a:defRPr sz="2400">
                <a:solidFill>
                  <a:schemeClr val="tx1"/>
                </a:solidFill>
                <a:latin typeface="Arial" charset="0"/>
                <a:ea typeface="ヒラギノ角ゴ Pro W3" pitchFamily="-32" charset="-128"/>
              </a:defRPr>
            </a:lvl2pPr>
            <a:lvl3pPr marL="1143000" indent="-228600">
              <a:defRPr sz="2400">
                <a:solidFill>
                  <a:schemeClr val="tx1"/>
                </a:solidFill>
                <a:latin typeface="Arial" charset="0"/>
                <a:ea typeface="ヒラギノ角ゴ Pro W3" pitchFamily="-32" charset="-128"/>
              </a:defRPr>
            </a:lvl3pPr>
            <a:lvl4pPr marL="1600200" indent="-228600">
              <a:defRPr sz="2400">
                <a:solidFill>
                  <a:schemeClr val="tx1"/>
                </a:solidFill>
                <a:latin typeface="Arial" charset="0"/>
                <a:ea typeface="ヒラギノ角ゴ Pro W3" pitchFamily="-32" charset="-128"/>
              </a:defRPr>
            </a:lvl4pPr>
            <a:lvl5pPr marL="2057400" indent="-228600">
              <a:defRPr sz="2400">
                <a:solidFill>
                  <a:schemeClr val="tx1"/>
                </a:solidFill>
                <a:latin typeface="Arial" charset="0"/>
                <a:ea typeface="ヒラギノ角ゴ Pro W3" pitchFamily="-32" charset="-128"/>
              </a:defRPr>
            </a:lvl5pPr>
            <a:lvl6pPr marL="2514600" indent="-228600" eaLnBrk="0" fontAlgn="base" hangingPunct="0">
              <a:spcBef>
                <a:spcPct val="0"/>
              </a:spcBef>
              <a:spcAft>
                <a:spcPct val="0"/>
              </a:spcAft>
              <a:defRPr sz="2400">
                <a:solidFill>
                  <a:schemeClr val="tx1"/>
                </a:solidFill>
                <a:latin typeface="Arial" charset="0"/>
                <a:ea typeface="ヒラギノ角ゴ Pro W3" pitchFamily="-32" charset="-128"/>
              </a:defRPr>
            </a:lvl6pPr>
            <a:lvl7pPr marL="2971800" indent="-228600" eaLnBrk="0" fontAlgn="base" hangingPunct="0">
              <a:spcBef>
                <a:spcPct val="0"/>
              </a:spcBef>
              <a:spcAft>
                <a:spcPct val="0"/>
              </a:spcAft>
              <a:defRPr sz="2400">
                <a:solidFill>
                  <a:schemeClr val="tx1"/>
                </a:solidFill>
                <a:latin typeface="Arial" charset="0"/>
                <a:ea typeface="ヒラギノ角ゴ Pro W3" pitchFamily="-32" charset="-128"/>
              </a:defRPr>
            </a:lvl7pPr>
            <a:lvl8pPr marL="3429000" indent="-228600" eaLnBrk="0" fontAlgn="base" hangingPunct="0">
              <a:spcBef>
                <a:spcPct val="0"/>
              </a:spcBef>
              <a:spcAft>
                <a:spcPct val="0"/>
              </a:spcAft>
              <a:defRPr sz="2400">
                <a:solidFill>
                  <a:schemeClr val="tx1"/>
                </a:solidFill>
                <a:latin typeface="Arial" charset="0"/>
                <a:ea typeface="ヒラギノ角ゴ Pro W3" pitchFamily="-32" charset="-128"/>
              </a:defRPr>
            </a:lvl8pPr>
            <a:lvl9pPr marL="3886200" indent="-228600" eaLnBrk="0" fontAlgn="base" hangingPunct="0">
              <a:spcBef>
                <a:spcPct val="0"/>
              </a:spcBef>
              <a:spcAft>
                <a:spcPct val="0"/>
              </a:spcAft>
              <a:defRPr sz="2400">
                <a:solidFill>
                  <a:schemeClr val="tx1"/>
                </a:solidFill>
                <a:latin typeface="Arial" charset="0"/>
                <a:ea typeface="ヒラギノ角ゴ Pro W3" pitchFamily="-32" charset="-128"/>
              </a:defRPr>
            </a:lvl9pPr>
          </a:lstStyle>
          <a:p>
            <a:r>
              <a:rPr lang="en-GB" b="1" dirty="0"/>
              <a:t>This an optimum re-order level when lead time and demand in lead time is constant. </a:t>
            </a:r>
          </a:p>
        </p:txBody>
      </p:sp>
    </p:spTree>
    <p:extLst>
      <p:ext uri="{BB962C8B-B14F-4D97-AF65-F5344CB8AC3E}">
        <p14:creationId xmlns:p14="http://schemas.microsoft.com/office/powerpoint/2010/main" val="196263705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6627"/>
                                        </p:tgtEl>
                                        <p:attrNameLst>
                                          <p:attrName>style.visibility</p:attrName>
                                        </p:attrNameLst>
                                      </p:cBhvr>
                                      <p:to>
                                        <p:strVal val="visible"/>
                                      </p:to>
                                    </p:set>
                                    <p:anim calcmode="lin" valueType="num">
                                      <p:cBhvr additive="base">
                                        <p:cTn id="7" dur="500" fill="hold"/>
                                        <p:tgtEl>
                                          <p:spTgt spid="26627"/>
                                        </p:tgtEl>
                                        <p:attrNameLst>
                                          <p:attrName>ppt_x</p:attrName>
                                        </p:attrNameLst>
                                      </p:cBhvr>
                                      <p:tavLst>
                                        <p:tav tm="0">
                                          <p:val>
                                            <p:strVal val="#ppt_x"/>
                                          </p:val>
                                        </p:tav>
                                        <p:tav tm="100000">
                                          <p:val>
                                            <p:strVal val="#ppt_x"/>
                                          </p:val>
                                        </p:tav>
                                      </p:tavLst>
                                    </p:anim>
                                    <p:anim calcmode="lin" valueType="num">
                                      <p:cBhvr additive="base">
                                        <p:cTn id="8" dur="500" fill="hold"/>
                                        <p:tgtEl>
                                          <p:spTgt spid="2662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6629"/>
                                        </p:tgtEl>
                                        <p:attrNameLst>
                                          <p:attrName>style.visibility</p:attrName>
                                        </p:attrNameLst>
                                      </p:cBhvr>
                                      <p:to>
                                        <p:strVal val="visible"/>
                                      </p:to>
                                    </p:set>
                                    <p:anim calcmode="lin" valueType="num">
                                      <p:cBhvr additive="base">
                                        <p:cTn id="13" dur="500" fill="hold"/>
                                        <p:tgtEl>
                                          <p:spTgt spid="26629"/>
                                        </p:tgtEl>
                                        <p:attrNameLst>
                                          <p:attrName>ppt_x</p:attrName>
                                        </p:attrNameLst>
                                      </p:cBhvr>
                                      <p:tavLst>
                                        <p:tav tm="0">
                                          <p:val>
                                            <p:strVal val="#ppt_x"/>
                                          </p:val>
                                        </p:tav>
                                        <p:tav tm="100000">
                                          <p:val>
                                            <p:strVal val="#ppt_x"/>
                                          </p:val>
                                        </p:tav>
                                      </p:tavLst>
                                    </p:anim>
                                    <p:anim calcmode="lin" valueType="num">
                                      <p:cBhvr additive="base">
                                        <p:cTn id="14" dur="500" fill="hold"/>
                                        <p:tgtEl>
                                          <p:spTgt spid="2662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6630"/>
                                        </p:tgtEl>
                                        <p:attrNameLst>
                                          <p:attrName>style.visibility</p:attrName>
                                        </p:attrNameLst>
                                      </p:cBhvr>
                                      <p:to>
                                        <p:strVal val="visible"/>
                                      </p:to>
                                    </p:set>
                                    <p:anim calcmode="lin" valueType="num">
                                      <p:cBhvr additive="base">
                                        <p:cTn id="19" dur="500" fill="hold"/>
                                        <p:tgtEl>
                                          <p:spTgt spid="26630"/>
                                        </p:tgtEl>
                                        <p:attrNameLst>
                                          <p:attrName>ppt_x</p:attrName>
                                        </p:attrNameLst>
                                      </p:cBhvr>
                                      <p:tavLst>
                                        <p:tav tm="0">
                                          <p:val>
                                            <p:strVal val="#ppt_x"/>
                                          </p:val>
                                        </p:tav>
                                        <p:tav tm="100000">
                                          <p:val>
                                            <p:strVal val="#ppt_x"/>
                                          </p:val>
                                        </p:tav>
                                      </p:tavLst>
                                    </p:anim>
                                    <p:anim calcmode="lin" valueType="num">
                                      <p:cBhvr additive="base">
                                        <p:cTn id="20" dur="500" fill="hold"/>
                                        <p:tgtEl>
                                          <p:spTgt spid="2663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6628"/>
                                        </p:tgtEl>
                                        <p:attrNameLst>
                                          <p:attrName>style.visibility</p:attrName>
                                        </p:attrNameLst>
                                      </p:cBhvr>
                                      <p:to>
                                        <p:strVal val="visible"/>
                                      </p:to>
                                    </p:set>
                                    <p:anim calcmode="lin" valueType="num">
                                      <p:cBhvr additive="base">
                                        <p:cTn id="25" dur="500" fill="hold"/>
                                        <p:tgtEl>
                                          <p:spTgt spid="26628"/>
                                        </p:tgtEl>
                                        <p:attrNameLst>
                                          <p:attrName>ppt_x</p:attrName>
                                        </p:attrNameLst>
                                      </p:cBhvr>
                                      <p:tavLst>
                                        <p:tav tm="0">
                                          <p:val>
                                            <p:strVal val="#ppt_x"/>
                                          </p:val>
                                        </p:tav>
                                        <p:tav tm="100000">
                                          <p:val>
                                            <p:strVal val="#ppt_x"/>
                                          </p:val>
                                        </p:tav>
                                      </p:tavLst>
                                    </p:anim>
                                    <p:anim calcmode="lin" valueType="num">
                                      <p:cBhvr additive="base">
                                        <p:cTn id="26" dur="500" fill="hold"/>
                                        <p:tgtEl>
                                          <p:spTgt spid="2662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p:bldP spid="26628" grpId="0"/>
      <p:bldP spid="26629" grpId="0" animBg="1"/>
      <p:bldP spid="26630"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8388" name="Rectangle 4"/>
          <p:cNvSpPr>
            <a:spLocks noGrp="1" noChangeArrowheads="1"/>
          </p:cNvSpPr>
          <p:nvPr>
            <p:ph type="title"/>
          </p:nvPr>
        </p:nvSpPr>
        <p:spPr>
          <a:xfrm>
            <a:off x="1965960" y="549275"/>
            <a:ext cx="7772400" cy="782638"/>
          </a:xfrm>
          <a:solidFill>
            <a:schemeClr val="accent2">
              <a:lumMod val="20000"/>
              <a:lumOff val="80000"/>
            </a:schemeClr>
          </a:solidFill>
        </p:spPr>
        <p:txBody>
          <a:bodyPr vert="horz" lIns="90488" tIns="44450" rIns="90488" bIns="44450" rtlCol="0" anchor="ctr">
            <a:normAutofit/>
          </a:bodyPr>
          <a:lstStyle/>
          <a:p>
            <a:pPr eaLnBrk="1" hangingPunct="1">
              <a:defRPr/>
            </a:pPr>
            <a:r>
              <a:rPr lang="en-US" dirty="0">
                <a:solidFill>
                  <a:schemeClr val="tx1"/>
                </a:solidFill>
                <a:effectLst>
                  <a:outerShdw blurRad="50800" dist="50800" dir="5400000" algn="ctr" rotWithShape="0">
                    <a:schemeClr val="accent2">
                      <a:lumMod val="60000"/>
                      <a:lumOff val="40000"/>
                    </a:schemeClr>
                  </a:outerShdw>
                </a:effectLst>
              </a:rPr>
              <a:t>Reorder level Example</a:t>
            </a:r>
          </a:p>
        </p:txBody>
      </p:sp>
      <p:sp>
        <p:nvSpPr>
          <p:cNvPr id="29699" name="Rectangle 7"/>
          <p:cNvSpPr>
            <a:spLocks noChangeArrowheads="1"/>
          </p:cNvSpPr>
          <p:nvPr/>
        </p:nvSpPr>
        <p:spPr bwMode="auto">
          <a:xfrm>
            <a:off x="1847850" y="1412876"/>
            <a:ext cx="8616950" cy="45858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US" sz="2400" b="1" dirty="0">
                <a:latin typeface="Times" pitchFamily="18" charset="0"/>
                <a:cs typeface="Times" pitchFamily="18" charset="0"/>
              </a:rPr>
              <a:t>DLL is a retail furniture store which buys sofa from Europe and sells 10,000 sofas per year, It takes 10 days between the order placed and sofas are delivered to the store. The stores open 311 days/year. What is the re-order point for the sofas? </a:t>
            </a:r>
            <a:endParaRPr lang="en-GB" sz="2400" dirty="0">
              <a:latin typeface="Times" pitchFamily="18" charset="0"/>
              <a:cs typeface="Times" pitchFamily="18" charset="0"/>
            </a:endParaRPr>
          </a:p>
          <a:p>
            <a:r>
              <a:rPr lang="en-GB" sz="2800" dirty="0"/>
              <a:t> </a:t>
            </a:r>
            <a:endParaRPr lang="en-GB" sz="2800" dirty="0"/>
          </a:p>
          <a:p>
            <a:r>
              <a:rPr lang="en-US" sz="2800" b="1" i="1" dirty="0">
                <a:latin typeface="Times" pitchFamily="18" charset="0"/>
                <a:cs typeface="Times" pitchFamily="18" charset="0"/>
              </a:rPr>
              <a:t>Solutions:</a:t>
            </a:r>
          </a:p>
          <a:p>
            <a:endParaRPr lang="en-GB" sz="2800" dirty="0">
              <a:latin typeface="Times" pitchFamily="18" charset="0"/>
              <a:cs typeface="Times" pitchFamily="18" charset="0"/>
            </a:endParaRPr>
          </a:p>
          <a:p>
            <a:r>
              <a:rPr lang="en-US" sz="2800" dirty="0">
                <a:solidFill>
                  <a:srgbClr val="FF0000"/>
                </a:solidFill>
                <a:latin typeface="Times" pitchFamily="18" charset="0"/>
                <a:cs typeface="Times" pitchFamily="18" charset="0"/>
              </a:rPr>
              <a:t>Daily demand </a:t>
            </a:r>
            <a:r>
              <a:rPr lang="en-US" sz="2800" dirty="0">
                <a:solidFill>
                  <a:srgbClr val="FF0000"/>
                </a:solidFill>
                <a:latin typeface="Times" pitchFamily="18" charset="0"/>
                <a:cs typeface="Times" pitchFamily="18" charset="0"/>
              </a:rPr>
              <a:t>= Annual Demand/ No of Days </a:t>
            </a:r>
          </a:p>
          <a:p>
            <a:r>
              <a:rPr lang="en-US" sz="2800" dirty="0">
                <a:latin typeface="Times" pitchFamily="18" charset="0"/>
                <a:cs typeface="Times" pitchFamily="18" charset="0"/>
              </a:rPr>
              <a:t>D=10,000 </a:t>
            </a:r>
            <a:r>
              <a:rPr lang="en-US" sz="2800" dirty="0">
                <a:latin typeface="Times" pitchFamily="18" charset="0"/>
                <a:cs typeface="Times" pitchFamily="18" charset="0"/>
              </a:rPr>
              <a:t>/ 311 = 32.154 </a:t>
            </a:r>
            <a:r>
              <a:rPr lang="en-US" sz="2800" dirty="0">
                <a:latin typeface="Times" pitchFamily="18" charset="0"/>
                <a:cs typeface="Times" pitchFamily="18" charset="0"/>
              </a:rPr>
              <a:t>≈ 32 sofas </a:t>
            </a:r>
            <a:r>
              <a:rPr lang="en-US" sz="2800" dirty="0">
                <a:latin typeface="Times" pitchFamily="18" charset="0"/>
                <a:cs typeface="Times" pitchFamily="18" charset="0"/>
              </a:rPr>
              <a:t>/day </a:t>
            </a:r>
            <a:endParaRPr lang="en-GB" sz="2800" dirty="0">
              <a:latin typeface="Times" pitchFamily="18" charset="0"/>
              <a:cs typeface="Times" pitchFamily="18" charset="0"/>
            </a:endParaRPr>
          </a:p>
          <a:p>
            <a:r>
              <a:rPr lang="en-US" sz="2800" dirty="0">
                <a:latin typeface="Times" pitchFamily="18" charset="0"/>
                <a:cs typeface="Times" pitchFamily="18" charset="0"/>
              </a:rPr>
              <a:t>Lead time = L = 10 days</a:t>
            </a:r>
            <a:endParaRPr lang="en-GB" sz="2800" dirty="0">
              <a:latin typeface="Times" pitchFamily="18" charset="0"/>
              <a:cs typeface="Times" pitchFamily="18" charset="0"/>
            </a:endParaRPr>
          </a:p>
          <a:p>
            <a:r>
              <a:rPr lang="en-US" sz="2800" dirty="0">
                <a:latin typeface="Times" pitchFamily="18" charset="0"/>
                <a:cs typeface="Times" pitchFamily="18" charset="0"/>
              </a:rPr>
              <a:t>Reorder point = DL = (</a:t>
            </a:r>
            <a:r>
              <a:rPr lang="en-US" sz="2800" dirty="0">
                <a:latin typeface="Times" pitchFamily="18" charset="0"/>
                <a:cs typeface="Times" pitchFamily="18" charset="0"/>
              </a:rPr>
              <a:t>32)(</a:t>
            </a:r>
            <a:r>
              <a:rPr lang="en-US" sz="2800" dirty="0">
                <a:latin typeface="Times" pitchFamily="18" charset="0"/>
                <a:cs typeface="Times" pitchFamily="18" charset="0"/>
              </a:rPr>
              <a:t>10) = </a:t>
            </a:r>
            <a:r>
              <a:rPr lang="en-US" sz="2800" dirty="0">
                <a:latin typeface="Times" pitchFamily="18" charset="0"/>
                <a:cs typeface="Times" pitchFamily="18" charset="0"/>
              </a:rPr>
              <a:t>320 </a:t>
            </a:r>
            <a:r>
              <a:rPr lang="en-US" sz="2800" dirty="0">
                <a:latin typeface="Times" pitchFamily="18" charset="0"/>
                <a:cs typeface="Times" pitchFamily="18" charset="0"/>
              </a:rPr>
              <a:t>sofas</a:t>
            </a:r>
            <a:endParaRPr lang="en-GB" sz="2800" dirty="0">
              <a:latin typeface="Times" pitchFamily="18" charset="0"/>
              <a:cs typeface="Times" pitchFamily="18" charset="0"/>
            </a:endParaRPr>
          </a:p>
        </p:txBody>
      </p:sp>
    </p:spTree>
    <p:extLst>
      <p:ext uri="{BB962C8B-B14F-4D97-AF65-F5344CB8AC3E}">
        <p14:creationId xmlns:p14="http://schemas.microsoft.com/office/powerpoint/2010/main" val="1576517724"/>
      </p:ext>
    </p:extLst>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Content Placeholder 2"/>
          <p:cNvSpPr>
            <a:spLocks noGrp="1"/>
          </p:cNvSpPr>
          <p:nvPr>
            <p:ph idx="1"/>
          </p:nvPr>
        </p:nvSpPr>
        <p:spPr/>
        <p:txBody>
          <a:bodyPr/>
          <a:lstStyle/>
          <a:p>
            <a:pPr algn="ctr" eaLnBrk="1" hangingPunct="1">
              <a:buFontTx/>
              <a:buNone/>
            </a:pPr>
            <a:endParaRPr lang="en-GB" b="1" dirty="0" smtClean="0"/>
          </a:p>
          <a:p>
            <a:pPr algn="ctr" eaLnBrk="1" hangingPunct="1">
              <a:buFontTx/>
              <a:buNone/>
            </a:pPr>
            <a:endParaRPr lang="en-GB" b="1" dirty="0" smtClean="0"/>
          </a:p>
          <a:p>
            <a:pPr algn="ctr" eaLnBrk="1" hangingPunct="1">
              <a:buFontTx/>
              <a:buNone/>
            </a:pPr>
            <a:r>
              <a:rPr lang="en-GB" sz="4400" b="1" dirty="0"/>
              <a:t>Accounting for Labour</a:t>
            </a:r>
          </a:p>
        </p:txBody>
      </p:sp>
    </p:spTree>
    <p:extLst>
      <p:ext uri="{BB962C8B-B14F-4D97-AF65-F5344CB8AC3E}">
        <p14:creationId xmlns:p14="http://schemas.microsoft.com/office/powerpoint/2010/main" val="352135238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45594" y="274638"/>
            <a:ext cx="6831806" cy="868362"/>
          </a:xfrm>
        </p:spPr>
        <p:txBody>
          <a:bodyPr/>
          <a:lstStyle/>
          <a:p>
            <a:pPr>
              <a:defRPr/>
            </a:pPr>
            <a:r>
              <a:rPr lang="en-GB" b="1" dirty="0" smtClean="0">
                <a:solidFill>
                  <a:schemeClr val="tx1"/>
                </a:solidFill>
              </a:rPr>
              <a:t>Direct or Indirect Costs?</a:t>
            </a:r>
            <a:endParaRPr lang="en-GB" b="1" dirty="0">
              <a:solidFill>
                <a:schemeClr val="tx1"/>
              </a:solidFill>
            </a:endParaRPr>
          </a:p>
        </p:txBody>
      </p:sp>
      <p:sp>
        <p:nvSpPr>
          <p:cNvPr id="31747" name="Rectangle 3"/>
          <p:cNvSpPr>
            <a:spLocks noChangeArrowheads="1"/>
          </p:cNvSpPr>
          <p:nvPr/>
        </p:nvSpPr>
        <p:spPr bwMode="auto">
          <a:xfrm>
            <a:off x="5024439" y="1357313"/>
            <a:ext cx="2714625" cy="285750"/>
          </a:xfrm>
          <a:prstGeom prst="rect">
            <a:avLst/>
          </a:prstGeom>
          <a:solidFill>
            <a:schemeClr val="accent2">
              <a:lumMod val="20000"/>
              <a:lumOff val="80000"/>
            </a:schemeClr>
          </a:solidFill>
          <a:ln w="9525" algn="ctr">
            <a:solidFill>
              <a:schemeClr val="tx1"/>
            </a:solidFill>
            <a:round/>
            <a:headEnd/>
            <a:tailEnd/>
          </a:ln>
        </p:spPr>
        <p:txBody>
          <a:bodyPr anchor="ctr"/>
          <a:lstStyle/>
          <a:p>
            <a:pPr algn="ctr"/>
            <a:r>
              <a:rPr lang="en-GB" b="1" dirty="0">
                <a:solidFill>
                  <a:srgbClr val="002060"/>
                </a:solidFill>
              </a:rPr>
              <a:t>‘Type’ of worker</a:t>
            </a:r>
          </a:p>
        </p:txBody>
      </p:sp>
      <p:sp>
        <p:nvSpPr>
          <p:cNvPr id="31748" name="Rectangle 4"/>
          <p:cNvSpPr>
            <a:spLocks noChangeArrowheads="1"/>
          </p:cNvSpPr>
          <p:nvPr/>
        </p:nvSpPr>
        <p:spPr bwMode="auto">
          <a:xfrm>
            <a:off x="1738313" y="1928814"/>
            <a:ext cx="4786312" cy="928687"/>
          </a:xfrm>
          <a:prstGeom prst="rect">
            <a:avLst/>
          </a:prstGeom>
          <a:solidFill>
            <a:schemeClr val="accent2">
              <a:lumMod val="20000"/>
              <a:lumOff val="80000"/>
            </a:schemeClr>
          </a:solidFill>
          <a:ln w="9525" algn="ctr">
            <a:solidFill>
              <a:schemeClr val="tx1"/>
            </a:solidFill>
            <a:round/>
            <a:headEnd/>
            <a:tailEnd/>
          </a:ln>
        </p:spPr>
        <p:txBody>
          <a:bodyPr anchor="ctr"/>
          <a:lstStyle/>
          <a:p>
            <a:pPr algn="ctr"/>
            <a:r>
              <a:rPr lang="en-GB" sz="2000" dirty="0">
                <a:solidFill>
                  <a:srgbClr val="002060"/>
                </a:solidFill>
              </a:rPr>
              <a:t>Directly involved in making products</a:t>
            </a:r>
          </a:p>
        </p:txBody>
      </p:sp>
      <p:sp>
        <p:nvSpPr>
          <p:cNvPr id="31749" name="Rectangle 5"/>
          <p:cNvSpPr>
            <a:spLocks noChangeArrowheads="1"/>
          </p:cNvSpPr>
          <p:nvPr/>
        </p:nvSpPr>
        <p:spPr bwMode="auto">
          <a:xfrm>
            <a:off x="6881814" y="1928814"/>
            <a:ext cx="3214687" cy="928687"/>
          </a:xfrm>
          <a:prstGeom prst="rect">
            <a:avLst/>
          </a:prstGeom>
          <a:solidFill>
            <a:schemeClr val="accent2">
              <a:lumMod val="20000"/>
              <a:lumOff val="80000"/>
            </a:schemeClr>
          </a:solidFill>
          <a:ln w="9525" algn="ctr">
            <a:solidFill>
              <a:schemeClr val="tx1"/>
            </a:solidFill>
            <a:round/>
            <a:headEnd/>
            <a:tailEnd/>
          </a:ln>
        </p:spPr>
        <p:txBody>
          <a:bodyPr/>
          <a:lstStyle/>
          <a:p>
            <a:pPr algn="ctr"/>
            <a:r>
              <a:rPr lang="en-GB" dirty="0">
                <a:solidFill>
                  <a:srgbClr val="002060"/>
                </a:solidFill>
              </a:rPr>
              <a:t>Indirect workers (Maintenance staff, supervisors, Canteen</a:t>
            </a:r>
          </a:p>
          <a:p>
            <a:pPr algn="ctr"/>
            <a:endParaRPr lang="en-GB" dirty="0"/>
          </a:p>
        </p:txBody>
      </p:sp>
      <p:sp>
        <p:nvSpPr>
          <p:cNvPr id="31750" name="Rectangle 6"/>
          <p:cNvSpPr>
            <a:spLocks noChangeArrowheads="1"/>
          </p:cNvSpPr>
          <p:nvPr/>
        </p:nvSpPr>
        <p:spPr bwMode="auto">
          <a:xfrm>
            <a:off x="1738313" y="3000375"/>
            <a:ext cx="2214562" cy="2571750"/>
          </a:xfrm>
          <a:prstGeom prst="rect">
            <a:avLst/>
          </a:prstGeom>
          <a:solidFill>
            <a:schemeClr val="accent2">
              <a:lumMod val="20000"/>
              <a:lumOff val="80000"/>
            </a:schemeClr>
          </a:solidFill>
          <a:ln w="9525" algn="ctr">
            <a:solidFill>
              <a:schemeClr val="tx1"/>
            </a:solidFill>
            <a:round/>
            <a:headEnd/>
            <a:tailEnd/>
          </a:ln>
        </p:spPr>
        <p:txBody>
          <a:bodyPr/>
          <a:lstStyle/>
          <a:p>
            <a:pPr algn="ctr"/>
            <a:r>
              <a:rPr lang="en-GB" b="1" dirty="0">
                <a:solidFill>
                  <a:srgbClr val="002060"/>
                </a:solidFill>
              </a:rPr>
              <a:t>Direct Labour cost </a:t>
            </a:r>
          </a:p>
          <a:p>
            <a:pPr algn="ctr"/>
            <a:r>
              <a:rPr lang="en-GB" dirty="0">
                <a:solidFill>
                  <a:srgbClr val="002060"/>
                </a:solidFill>
              </a:rPr>
              <a:t> </a:t>
            </a:r>
          </a:p>
          <a:p>
            <a:pPr algn="ctr">
              <a:buFont typeface="Arial" charset="0"/>
              <a:buChar char="•"/>
            </a:pPr>
            <a:r>
              <a:rPr lang="en-GB" dirty="0">
                <a:solidFill>
                  <a:srgbClr val="002060"/>
                </a:solidFill>
              </a:rPr>
              <a:t>Basic Pay</a:t>
            </a:r>
          </a:p>
          <a:p>
            <a:pPr algn="ctr"/>
            <a:endParaRPr lang="en-GB" dirty="0">
              <a:solidFill>
                <a:srgbClr val="002060"/>
              </a:solidFill>
            </a:endParaRPr>
          </a:p>
          <a:p>
            <a:pPr algn="ctr">
              <a:buFont typeface="Arial" charset="0"/>
              <a:buChar char="•"/>
            </a:pPr>
            <a:r>
              <a:rPr lang="en-GB" dirty="0">
                <a:solidFill>
                  <a:srgbClr val="002060"/>
                </a:solidFill>
              </a:rPr>
              <a:t>Overtime Premium </a:t>
            </a:r>
            <a:r>
              <a:rPr lang="en-GB" i="1" dirty="0">
                <a:solidFill>
                  <a:srgbClr val="002060"/>
                </a:solidFill>
              </a:rPr>
              <a:t>‘on specific job’, ‘at customer’s request’</a:t>
            </a:r>
          </a:p>
        </p:txBody>
      </p:sp>
      <p:sp>
        <p:nvSpPr>
          <p:cNvPr id="31751" name="Rectangle 7"/>
          <p:cNvSpPr>
            <a:spLocks noChangeArrowheads="1"/>
          </p:cNvSpPr>
          <p:nvPr/>
        </p:nvSpPr>
        <p:spPr bwMode="auto">
          <a:xfrm>
            <a:off x="3952875" y="3000375"/>
            <a:ext cx="2571750" cy="2571750"/>
          </a:xfrm>
          <a:prstGeom prst="rect">
            <a:avLst/>
          </a:prstGeom>
          <a:solidFill>
            <a:schemeClr val="accent2">
              <a:lumMod val="20000"/>
              <a:lumOff val="80000"/>
            </a:schemeClr>
          </a:solidFill>
          <a:ln w="9525" algn="ctr">
            <a:solidFill>
              <a:schemeClr val="tx1"/>
            </a:solidFill>
            <a:round/>
            <a:headEnd/>
            <a:tailEnd/>
          </a:ln>
        </p:spPr>
        <p:txBody>
          <a:bodyPr/>
          <a:lstStyle/>
          <a:p>
            <a:pPr algn="ctr"/>
            <a:r>
              <a:rPr lang="en-GB" b="1" dirty="0">
                <a:solidFill>
                  <a:srgbClr val="002060"/>
                </a:solidFill>
              </a:rPr>
              <a:t>Indirect Labour cost</a:t>
            </a:r>
          </a:p>
          <a:p>
            <a:pPr algn="ctr"/>
            <a:r>
              <a:rPr lang="en-GB" dirty="0">
                <a:solidFill>
                  <a:srgbClr val="002060"/>
                </a:solidFill>
              </a:rPr>
              <a:t> </a:t>
            </a:r>
          </a:p>
          <a:p>
            <a:pPr algn="ctr">
              <a:buFont typeface="Arial" charset="0"/>
              <a:buChar char="•"/>
            </a:pPr>
            <a:r>
              <a:rPr lang="en-GB" dirty="0">
                <a:solidFill>
                  <a:srgbClr val="002060"/>
                </a:solidFill>
              </a:rPr>
              <a:t>General O/T premiums</a:t>
            </a:r>
          </a:p>
          <a:p>
            <a:pPr algn="ctr">
              <a:buFont typeface="Arial" charset="0"/>
              <a:buChar char="•"/>
            </a:pPr>
            <a:r>
              <a:rPr lang="en-GB" dirty="0">
                <a:solidFill>
                  <a:srgbClr val="002060"/>
                </a:solidFill>
              </a:rPr>
              <a:t>Bonus payments</a:t>
            </a:r>
          </a:p>
          <a:p>
            <a:pPr algn="ctr">
              <a:buFont typeface="Arial" charset="0"/>
              <a:buChar char="•"/>
            </a:pPr>
            <a:r>
              <a:rPr lang="en-GB" dirty="0">
                <a:solidFill>
                  <a:srgbClr val="002060"/>
                </a:solidFill>
              </a:rPr>
              <a:t>Idle time</a:t>
            </a:r>
          </a:p>
          <a:p>
            <a:pPr algn="ctr">
              <a:buFont typeface="Arial" charset="0"/>
              <a:buChar char="•"/>
            </a:pPr>
            <a:r>
              <a:rPr lang="en-GB" dirty="0">
                <a:solidFill>
                  <a:srgbClr val="002060"/>
                </a:solidFill>
              </a:rPr>
              <a:t>Sick pay</a:t>
            </a:r>
          </a:p>
          <a:p>
            <a:pPr algn="ctr">
              <a:buFont typeface="Arial" charset="0"/>
              <a:buChar char="•"/>
            </a:pPr>
            <a:r>
              <a:rPr lang="en-GB" dirty="0">
                <a:solidFill>
                  <a:srgbClr val="002060"/>
                </a:solidFill>
              </a:rPr>
              <a:t>Time spent on indirect jobs</a:t>
            </a:r>
          </a:p>
        </p:txBody>
      </p:sp>
      <p:cxnSp>
        <p:nvCxnSpPr>
          <p:cNvPr id="31752" name="Straight Arrow Connector 9"/>
          <p:cNvCxnSpPr>
            <a:cxnSpLocks noChangeShapeType="1"/>
          </p:cNvCxnSpPr>
          <p:nvPr/>
        </p:nvCxnSpPr>
        <p:spPr bwMode="auto">
          <a:xfrm rot="10800000" flipV="1">
            <a:off x="4524375" y="1643063"/>
            <a:ext cx="1500188" cy="285750"/>
          </a:xfrm>
          <a:prstGeom prst="straightConnector1">
            <a:avLst/>
          </a:prstGeom>
          <a:noFill/>
          <a:ln w="9525" algn="ctr">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31753" name="Straight Arrow Connector 11"/>
          <p:cNvCxnSpPr>
            <a:cxnSpLocks noChangeShapeType="1"/>
            <a:stCxn id="31747" idx="2"/>
          </p:cNvCxnSpPr>
          <p:nvPr/>
        </p:nvCxnSpPr>
        <p:spPr bwMode="auto">
          <a:xfrm rot="16200000" flipH="1">
            <a:off x="7024688" y="1000126"/>
            <a:ext cx="285750" cy="1571625"/>
          </a:xfrm>
          <a:prstGeom prst="straightConnector1">
            <a:avLst/>
          </a:prstGeom>
          <a:noFill/>
          <a:ln w="9525" algn="ctr">
            <a:solidFill>
              <a:schemeClr val="tx1"/>
            </a:solidFill>
            <a:round/>
            <a:headEnd/>
            <a:tailEnd type="arrow" w="med" len="med"/>
          </a:ln>
          <a:extLst>
            <a:ext uri="{909E8E84-426E-40DD-AFC4-6F175D3DCCD1}">
              <a14:hiddenFill xmlns:a14="http://schemas.microsoft.com/office/drawing/2010/main">
                <a:noFill/>
              </a14:hiddenFill>
            </a:ext>
          </a:extLst>
        </p:spPr>
      </p:cxnSp>
      <p:sp>
        <p:nvSpPr>
          <p:cNvPr id="31754" name="Rectangle 14"/>
          <p:cNvSpPr>
            <a:spLocks noChangeArrowheads="1"/>
          </p:cNvSpPr>
          <p:nvPr/>
        </p:nvSpPr>
        <p:spPr bwMode="auto">
          <a:xfrm>
            <a:off x="6881814" y="3000375"/>
            <a:ext cx="3214687" cy="2571750"/>
          </a:xfrm>
          <a:prstGeom prst="rect">
            <a:avLst/>
          </a:prstGeom>
          <a:solidFill>
            <a:schemeClr val="accent2">
              <a:lumMod val="20000"/>
              <a:lumOff val="80000"/>
            </a:schemeClr>
          </a:solidFill>
          <a:ln w="9525" algn="ctr">
            <a:solidFill>
              <a:schemeClr val="tx1"/>
            </a:solidFill>
            <a:round/>
            <a:headEnd/>
            <a:tailEnd/>
          </a:ln>
        </p:spPr>
        <p:txBody>
          <a:bodyPr anchor="ctr"/>
          <a:lstStyle/>
          <a:p>
            <a:pPr algn="ctr"/>
            <a:r>
              <a:rPr lang="en-GB" b="1" dirty="0">
                <a:solidFill>
                  <a:srgbClr val="002060"/>
                </a:solidFill>
              </a:rPr>
              <a:t>Indirect Labour cost</a:t>
            </a:r>
          </a:p>
          <a:p>
            <a:pPr algn="ctr"/>
            <a:r>
              <a:rPr lang="en-GB" dirty="0">
                <a:solidFill>
                  <a:srgbClr val="002060"/>
                </a:solidFill>
              </a:rPr>
              <a:t> </a:t>
            </a:r>
          </a:p>
          <a:p>
            <a:pPr algn="ctr"/>
            <a:r>
              <a:rPr lang="en-GB" sz="3600" dirty="0">
                <a:solidFill>
                  <a:srgbClr val="002060"/>
                </a:solidFill>
              </a:rPr>
              <a:t>ALL COSTS</a:t>
            </a:r>
          </a:p>
        </p:txBody>
      </p:sp>
    </p:spTree>
    <p:extLst>
      <p:ext uri="{BB962C8B-B14F-4D97-AF65-F5344CB8AC3E}">
        <p14:creationId xmlns:p14="http://schemas.microsoft.com/office/powerpoint/2010/main" val="11542351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288" y="304800"/>
            <a:ext cx="8520112" cy="914400"/>
          </a:xfrm>
          <a:solidFill>
            <a:schemeClr val="accent2">
              <a:lumMod val="20000"/>
              <a:lumOff val="80000"/>
            </a:schemeClr>
          </a:solidFill>
        </p:spPr>
        <p:txBody>
          <a:bodyPr/>
          <a:lstStyle/>
          <a:p>
            <a:pPr>
              <a:defRPr/>
            </a:pPr>
            <a:r>
              <a:rPr lang="en-GB" b="1" dirty="0" smtClean="0">
                <a:solidFill>
                  <a:schemeClr val="tx1"/>
                </a:solidFill>
              </a:rPr>
              <a:t>Remuneration Methods</a:t>
            </a:r>
            <a:endParaRPr lang="en-GB" b="1" dirty="0">
              <a:solidFill>
                <a:schemeClr val="tx1"/>
              </a:solidFill>
            </a:endParaRPr>
          </a:p>
        </p:txBody>
      </p:sp>
      <p:sp>
        <p:nvSpPr>
          <p:cNvPr id="32771" name="TextBox 4"/>
          <p:cNvSpPr txBox="1">
            <a:spLocks noChangeArrowheads="1"/>
          </p:cNvSpPr>
          <p:nvPr/>
        </p:nvSpPr>
        <p:spPr bwMode="auto">
          <a:xfrm>
            <a:off x="1881188" y="1428751"/>
            <a:ext cx="8501062" cy="203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ヒラギノ角ゴ Pro W3" pitchFamily="-32" charset="-128"/>
              </a:defRPr>
            </a:lvl1pPr>
            <a:lvl2pPr>
              <a:defRPr sz="2400">
                <a:solidFill>
                  <a:schemeClr val="tx1"/>
                </a:solidFill>
                <a:latin typeface="Arial" charset="0"/>
                <a:ea typeface="ヒラギノ角ゴ Pro W3" pitchFamily="-32" charset="-128"/>
              </a:defRPr>
            </a:lvl2pPr>
            <a:lvl3pPr marL="1143000" indent="-228600">
              <a:defRPr sz="2400">
                <a:solidFill>
                  <a:schemeClr val="tx1"/>
                </a:solidFill>
                <a:latin typeface="Arial" charset="0"/>
                <a:ea typeface="ヒラギノ角ゴ Pro W3" pitchFamily="-32" charset="-128"/>
              </a:defRPr>
            </a:lvl3pPr>
            <a:lvl4pPr marL="1600200" indent="-228600">
              <a:defRPr sz="2400">
                <a:solidFill>
                  <a:schemeClr val="tx1"/>
                </a:solidFill>
                <a:latin typeface="Arial" charset="0"/>
                <a:ea typeface="ヒラギノ角ゴ Pro W3" pitchFamily="-32" charset="-128"/>
              </a:defRPr>
            </a:lvl4pPr>
            <a:lvl5pPr marL="2057400" indent="-228600">
              <a:defRPr sz="2400">
                <a:solidFill>
                  <a:schemeClr val="tx1"/>
                </a:solidFill>
                <a:latin typeface="Arial" charset="0"/>
                <a:ea typeface="ヒラギノ角ゴ Pro W3" pitchFamily="-32" charset="-128"/>
              </a:defRPr>
            </a:lvl5pPr>
            <a:lvl6pPr marL="2514600" indent="-228600" eaLnBrk="0" fontAlgn="base" hangingPunct="0">
              <a:spcBef>
                <a:spcPct val="0"/>
              </a:spcBef>
              <a:spcAft>
                <a:spcPct val="0"/>
              </a:spcAft>
              <a:defRPr sz="2400">
                <a:solidFill>
                  <a:schemeClr val="tx1"/>
                </a:solidFill>
                <a:latin typeface="Arial" charset="0"/>
                <a:ea typeface="ヒラギノ角ゴ Pro W3" pitchFamily="-32" charset="-128"/>
              </a:defRPr>
            </a:lvl6pPr>
            <a:lvl7pPr marL="2971800" indent="-228600" eaLnBrk="0" fontAlgn="base" hangingPunct="0">
              <a:spcBef>
                <a:spcPct val="0"/>
              </a:spcBef>
              <a:spcAft>
                <a:spcPct val="0"/>
              </a:spcAft>
              <a:defRPr sz="2400">
                <a:solidFill>
                  <a:schemeClr val="tx1"/>
                </a:solidFill>
                <a:latin typeface="Arial" charset="0"/>
                <a:ea typeface="ヒラギノ角ゴ Pro W3" pitchFamily="-32" charset="-128"/>
              </a:defRPr>
            </a:lvl7pPr>
            <a:lvl8pPr marL="3429000" indent="-228600" eaLnBrk="0" fontAlgn="base" hangingPunct="0">
              <a:spcBef>
                <a:spcPct val="0"/>
              </a:spcBef>
              <a:spcAft>
                <a:spcPct val="0"/>
              </a:spcAft>
              <a:defRPr sz="2400">
                <a:solidFill>
                  <a:schemeClr val="tx1"/>
                </a:solidFill>
                <a:latin typeface="Arial" charset="0"/>
                <a:ea typeface="ヒラギノ角ゴ Pro W3" pitchFamily="-32" charset="-128"/>
              </a:defRPr>
            </a:lvl8pPr>
            <a:lvl9pPr marL="3886200" indent="-228600" eaLnBrk="0" fontAlgn="base" hangingPunct="0">
              <a:spcBef>
                <a:spcPct val="0"/>
              </a:spcBef>
              <a:spcAft>
                <a:spcPct val="0"/>
              </a:spcAft>
              <a:defRPr sz="2400">
                <a:solidFill>
                  <a:schemeClr val="tx1"/>
                </a:solidFill>
                <a:latin typeface="Arial" charset="0"/>
                <a:ea typeface="ヒラギノ角ゴ Pro W3" pitchFamily="-32" charset="-128"/>
              </a:defRPr>
            </a:lvl9pPr>
          </a:lstStyle>
          <a:p>
            <a:pPr lvl="1">
              <a:buFont typeface="Arial" charset="0"/>
              <a:buChar char="•"/>
            </a:pPr>
            <a:r>
              <a:rPr lang="en-GB" sz="1800" b="1" u="sng" dirty="0"/>
              <a:t>Time Based Schemes</a:t>
            </a:r>
          </a:p>
          <a:p>
            <a:pPr algn="ctr">
              <a:buFont typeface="Arial" charset="0"/>
              <a:buChar char="•"/>
            </a:pPr>
            <a:endParaRPr lang="en-GB" sz="1800" dirty="0"/>
          </a:p>
          <a:p>
            <a:pPr>
              <a:buFont typeface="Arial" charset="0"/>
              <a:buChar char="•"/>
            </a:pPr>
            <a:r>
              <a:rPr lang="en-GB" sz="1800" dirty="0"/>
              <a:t>Total </a:t>
            </a:r>
            <a:r>
              <a:rPr lang="en-GB" sz="1800" dirty="0"/>
              <a:t>Wages = </a:t>
            </a:r>
          </a:p>
          <a:p>
            <a:pPr algn="ctr"/>
            <a:r>
              <a:rPr lang="en-GB" sz="1800" b="1" dirty="0">
                <a:solidFill>
                  <a:srgbClr val="FF0000"/>
                </a:solidFill>
              </a:rPr>
              <a:t>(hours worked </a:t>
            </a:r>
            <a:r>
              <a:rPr lang="en-GB" sz="1800" b="1" dirty="0">
                <a:solidFill>
                  <a:srgbClr val="FF0000"/>
                </a:solidFill>
              </a:rPr>
              <a:t> x </a:t>
            </a:r>
            <a:r>
              <a:rPr lang="en-GB" sz="1800" b="1" dirty="0">
                <a:solidFill>
                  <a:srgbClr val="FF0000"/>
                </a:solidFill>
              </a:rPr>
              <a:t>basic pay/hour) + (o/t </a:t>
            </a:r>
            <a:r>
              <a:rPr lang="en-GB" sz="1800" b="1" dirty="0" err="1">
                <a:solidFill>
                  <a:srgbClr val="FF0000"/>
                </a:solidFill>
              </a:rPr>
              <a:t>hrs</a:t>
            </a:r>
            <a:r>
              <a:rPr lang="en-GB" sz="1800" b="1" dirty="0">
                <a:solidFill>
                  <a:srgbClr val="FF0000"/>
                </a:solidFill>
              </a:rPr>
              <a:t> worked </a:t>
            </a:r>
            <a:r>
              <a:rPr lang="en-GB" sz="1800" b="1" dirty="0">
                <a:solidFill>
                  <a:srgbClr val="FF0000"/>
                </a:solidFill>
              </a:rPr>
              <a:t>x  </a:t>
            </a:r>
            <a:r>
              <a:rPr lang="en-GB" sz="1800" b="1" dirty="0">
                <a:solidFill>
                  <a:srgbClr val="FF0000"/>
                </a:solidFill>
              </a:rPr>
              <a:t>o/t premium/hour)</a:t>
            </a:r>
          </a:p>
          <a:p>
            <a:pPr algn="ctr"/>
            <a:endParaRPr lang="en-GB" sz="1800" dirty="0"/>
          </a:p>
          <a:p>
            <a:pPr>
              <a:buFont typeface="Arial" charset="0"/>
              <a:buChar char="•"/>
            </a:pPr>
            <a:r>
              <a:rPr lang="en-GB" sz="1800" dirty="0"/>
              <a:t>Higher quality if workers are happy to spend longer on units to get them right; However, no incentive to improve productivity.</a:t>
            </a:r>
          </a:p>
        </p:txBody>
      </p:sp>
      <p:pic>
        <p:nvPicPr>
          <p:cNvPr id="32772" name="Picture 3" descr="C:\Documents and Settings\CBowkley\Local Settings\Temporary Internet Files\Content.IE5\27Z0TUSI\MCj04242320000[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81188" y="1428751"/>
            <a:ext cx="525462"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3" name="Picture 6" descr="C:\Documents and Settings\CBowkley\Local Settings\Temporary Internet Files\Content.IE5\2UOM9B6N\MCBS00917_000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09751" y="3500438"/>
            <a:ext cx="500063" cy="500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4" name="TextBox 11"/>
          <p:cNvSpPr txBox="1">
            <a:spLocks noChangeArrowheads="1"/>
          </p:cNvSpPr>
          <p:nvPr/>
        </p:nvSpPr>
        <p:spPr bwMode="auto">
          <a:xfrm>
            <a:off x="1809751" y="3357563"/>
            <a:ext cx="8501063"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ヒラギノ角ゴ Pro W3" pitchFamily="-32" charset="-128"/>
              </a:defRPr>
            </a:lvl1pPr>
            <a:lvl2pPr>
              <a:defRPr sz="2400">
                <a:solidFill>
                  <a:schemeClr val="tx1"/>
                </a:solidFill>
                <a:latin typeface="Arial" charset="0"/>
                <a:ea typeface="ヒラギノ角ゴ Pro W3" pitchFamily="-32" charset="-128"/>
              </a:defRPr>
            </a:lvl2pPr>
            <a:lvl3pPr marL="1143000" indent="-228600">
              <a:defRPr sz="2400">
                <a:solidFill>
                  <a:schemeClr val="tx1"/>
                </a:solidFill>
                <a:latin typeface="Arial" charset="0"/>
                <a:ea typeface="ヒラギノ角ゴ Pro W3" pitchFamily="-32" charset="-128"/>
              </a:defRPr>
            </a:lvl3pPr>
            <a:lvl4pPr marL="1600200" indent="-228600">
              <a:defRPr sz="2400">
                <a:solidFill>
                  <a:schemeClr val="tx1"/>
                </a:solidFill>
                <a:latin typeface="Arial" charset="0"/>
                <a:ea typeface="ヒラギノ角ゴ Pro W3" pitchFamily="-32" charset="-128"/>
              </a:defRPr>
            </a:lvl4pPr>
            <a:lvl5pPr marL="2057400" indent="-228600">
              <a:defRPr sz="2400">
                <a:solidFill>
                  <a:schemeClr val="tx1"/>
                </a:solidFill>
                <a:latin typeface="Arial" charset="0"/>
                <a:ea typeface="ヒラギノ角ゴ Pro W3" pitchFamily="-32" charset="-128"/>
              </a:defRPr>
            </a:lvl5pPr>
            <a:lvl6pPr marL="2514600" indent="-228600" eaLnBrk="0" fontAlgn="base" hangingPunct="0">
              <a:spcBef>
                <a:spcPct val="0"/>
              </a:spcBef>
              <a:spcAft>
                <a:spcPct val="0"/>
              </a:spcAft>
              <a:defRPr sz="2400">
                <a:solidFill>
                  <a:schemeClr val="tx1"/>
                </a:solidFill>
                <a:latin typeface="Arial" charset="0"/>
                <a:ea typeface="ヒラギノ角ゴ Pro W3" pitchFamily="-32" charset="-128"/>
              </a:defRPr>
            </a:lvl6pPr>
            <a:lvl7pPr marL="2971800" indent="-228600" eaLnBrk="0" fontAlgn="base" hangingPunct="0">
              <a:spcBef>
                <a:spcPct val="0"/>
              </a:spcBef>
              <a:spcAft>
                <a:spcPct val="0"/>
              </a:spcAft>
              <a:defRPr sz="2400">
                <a:solidFill>
                  <a:schemeClr val="tx1"/>
                </a:solidFill>
                <a:latin typeface="Arial" charset="0"/>
                <a:ea typeface="ヒラギノ角ゴ Pro W3" pitchFamily="-32" charset="-128"/>
              </a:defRPr>
            </a:lvl7pPr>
            <a:lvl8pPr marL="3429000" indent="-228600" eaLnBrk="0" fontAlgn="base" hangingPunct="0">
              <a:spcBef>
                <a:spcPct val="0"/>
              </a:spcBef>
              <a:spcAft>
                <a:spcPct val="0"/>
              </a:spcAft>
              <a:defRPr sz="2400">
                <a:solidFill>
                  <a:schemeClr val="tx1"/>
                </a:solidFill>
                <a:latin typeface="Arial" charset="0"/>
                <a:ea typeface="ヒラギノ角ゴ Pro W3" pitchFamily="-32" charset="-128"/>
              </a:defRPr>
            </a:lvl8pPr>
            <a:lvl9pPr marL="3886200" indent="-228600" eaLnBrk="0" fontAlgn="base" hangingPunct="0">
              <a:spcBef>
                <a:spcPct val="0"/>
              </a:spcBef>
              <a:spcAft>
                <a:spcPct val="0"/>
              </a:spcAft>
              <a:defRPr sz="2400">
                <a:solidFill>
                  <a:schemeClr val="tx1"/>
                </a:solidFill>
                <a:latin typeface="Arial" charset="0"/>
                <a:ea typeface="ヒラギノ角ゴ Pro W3" pitchFamily="-32" charset="-128"/>
              </a:defRPr>
            </a:lvl9pPr>
          </a:lstStyle>
          <a:p>
            <a:pPr lvl="1">
              <a:buFont typeface="Arial" charset="0"/>
              <a:buChar char="•"/>
            </a:pPr>
            <a:r>
              <a:rPr lang="en-GB" sz="1800" b="1" u="sng" dirty="0"/>
              <a:t>Piecework Schemes</a:t>
            </a:r>
          </a:p>
          <a:p>
            <a:pPr algn="ctr">
              <a:buFont typeface="Arial" charset="0"/>
              <a:buChar char="•"/>
            </a:pPr>
            <a:endParaRPr lang="en-GB" sz="1800" dirty="0"/>
          </a:p>
          <a:p>
            <a:pPr>
              <a:buFont typeface="Arial" charset="0"/>
              <a:buChar char="•"/>
            </a:pPr>
            <a:r>
              <a:rPr lang="en-GB" sz="1800" dirty="0"/>
              <a:t>Total </a:t>
            </a:r>
            <a:r>
              <a:rPr lang="en-GB" sz="1800" dirty="0"/>
              <a:t>Wages = </a:t>
            </a:r>
          </a:p>
          <a:p>
            <a:pPr algn="ctr"/>
            <a:r>
              <a:rPr lang="en-GB" sz="1800" b="1" dirty="0">
                <a:solidFill>
                  <a:srgbClr val="FF0000"/>
                </a:solidFill>
              </a:rPr>
              <a:t>Number of units completed </a:t>
            </a:r>
            <a:r>
              <a:rPr lang="en-GB" sz="1800" b="1" dirty="0">
                <a:solidFill>
                  <a:srgbClr val="FF0000"/>
                </a:solidFill>
              </a:rPr>
              <a:t> x </a:t>
            </a:r>
            <a:r>
              <a:rPr lang="en-GB" sz="1800" b="1" dirty="0">
                <a:solidFill>
                  <a:srgbClr val="FF0000"/>
                </a:solidFill>
              </a:rPr>
              <a:t>agreed rate per unit.</a:t>
            </a:r>
          </a:p>
          <a:p>
            <a:pPr algn="ctr"/>
            <a:endParaRPr lang="en-GB" sz="1800" dirty="0"/>
          </a:p>
          <a:p>
            <a:pPr>
              <a:buFont typeface="Arial" charset="0"/>
              <a:buChar char="•"/>
            </a:pPr>
            <a:r>
              <a:rPr lang="en-GB" sz="1800" dirty="0"/>
              <a:t>May involve a guaranteed minimum wage;</a:t>
            </a:r>
          </a:p>
          <a:p>
            <a:pPr>
              <a:buFont typeface="Arial" charset="0"/>
              <a:buChar char="•"/>
            </a:pPr>
            <a:r>
              <a:rPr lang="en-GB" sz="1800" dirty="0"/>
              <a:t>May use a higher rate per unit once productivity target achieved</a:t>
            </a:r>
          </a:p>
          <a:p>
            <a:pPr>
              <a:buFont typeface="Arial" charset="0"/>
              <a:buChar char="•"/>
            </a:pPr>
            <a:r>
              <a:rPr lang="en-GB" sz="1800" dirty="0"/>
              <a:t>Higher productivity at the expense of quality?</a:t>
            </a:r>
          </a:p>
        </p:txBody>
      </p:sp>
    </p:spTree>
    <p:extLst>
      <p:ext uri="{BB962C8B-B14F-4D97-AF65-F5344CB8AC3E}">
        <p14:creationId xmlns:p14="http://schemas.microsoft.com/office/powerpoint/2010/main" val="71411028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xfrm>
            <a:off x="2286000" y="0"/>
            <a:ext cx="7872412" cy="914400"/>
          </a:xfrm>
          <a:solidFill>
            <a:schemeClr val="accent2">
              <a:lumMod val="20000"/>
              <a:lumOff val="80000"/>
            </a:schemeClr>
          </a:solidFill>
        </p:spPr>
        <p:txBody>
          <a:bodyPr>
            <a:normAutofit/>
          </a:bodyPr>
          <a:lstStyle/>
          <a:p>
            <a:pPr>
              <a:defRPr/>
            </a:pPr>
            <a:r>
              <a:rPr lang="en-GB" b="1" dirty="0" smtClean="0">
                <a:solidFill>
                  <a:schemeClr val="tx1"/>
                </a:solidFill>
              </a:rPr>
              <a:t>Example question: </a:t>
            </a:r>
            <a:r>
              <a:rPr lang="en-GB" b="1" dirty="0">
                <a:solidFill>
                  <a:schemeClr val="tx1"/>
                </a:solidFill>
              </a:rPr>
              <a:t>Labour Costs</a:t>
            </a:r>
          </a:p>
        </p:txBody>
      </p:sp>
      <p:sp>
        <p:nvSpPr>
          <p:cNvPr id="64515" name="Rectangle 3"/>
          <p:cNvSpPr>
            <a:spLocks noGrp="1" noChangeArrowheads="1"/>
          </p:cNvSpPr>
          <p:nvPr>
            <p:ph type="body" idx="1"/>
          </p:nvPr>
        </p:nvSpPr>
        <p:spPr>
          <a:xfrm>
            <a:off x="1676400" y="1066800"/>
            <a:ext cx="8839200" cy="5791200"/>
          </a:xfrm>
        </p:spPr>
        <p:txBody>
          <a:bodyPr>
            <a:normAutofit fontScale="25000" lnSpcReduction="20000"/>
          </a:bodyPr>
          <a:lstStyle/>
          <a:p>
            <a:pPr marL="577850" indent="-577850" defTabSz="762000">
              <a:buNone/>
            </a:pPr>
            <a:r>
              <a:rPr lang="en-US" sz="7200" b="1" dirty="0"/>
              <a:t>Example</a:t>
            </a:r>
          </a:p>
          <a:p>
            <a:pPr marL="577850" indent="-577850" defTabSz="762000">
              <a:buNone/>
            </a:pPr>
            <a:r>
              <a:rPr lang="en-US" sz="7200" dirty="0"/>
              <a:t>	Sue normally works a 40 hour week and she is paid £5.00 per hour. In the current week she has worked 55 hours, 5 of which were idle.  She gets time and a half for overtime hours (</a:t>
            </a:r>
            <a:r>
              <a:rPr lang="en-US" sz="7200" dirty="0" err="1">
                <a:solidFill>
                  <a:srgbClr val="FF0000"/>
                </a:solidFill>
              </a:rPr>
              <a:t>i.e</a:t>
            </a:r>
            <a:r>
              <a:rPr lang="en-US" sz="7200" dirty="0">
                <a:solidFill>
                  <a:srgbClr val="FF0000"/>
                </a:solidFill>
              </a:rPr>
              <a:t> 5x1.5 = </a:t>
            </a:r>
            <a:r>
              <a:rPr lang="en-US" sz="7200">
                <a:solidFill>
                  <a:srgbClr val="FF0000"/>
                </a:solidFill>
              </a:rPr>
              <a:t>£7.5</a:t>
            </a:r>
            <a:r>
              <a:rPr lang="en-US" sz="7200"/>
              <a:t>). </a:t>
            </a:r>
            <a:r>
              <a:rPr lang="en-US" sz="7200" dirty="0"/>
              <a:t>What were her gross wages and how would these be broken into direct and indirect?</a:t>
            </a:r>
          </a:p>
          <a:p>
            <a:pPr marL="577850" indent="-577850" defTabSz="762000">
              <a:buNone/>
            </a:pPr>
            <a:endParaRPr lang="en-US" sz="2000" dirty="0"/>
          </a:p>
          <a:p>
            <a:pPr marL="577850" indent="-577850" defTabSz="762000">
              <a:buNone/>
            </a:pPr>
            <a:r>
              <a:rPr lang="en-US" sz="5600" dirty="0"/>
              <a:t>Gross Wages							£</a:t>
            </a:r>
          </a:p>
          <a:p>
            <a:pPr marL="577850" indent="-577850" defTabSz="762000">
              <a:buNone/>
            </a:pPr>
            <a:r>
              <a:rPr lang="en-US" sz="5600" dirty="0"/>
              <a:t>Basic wage component	55 hours x £5 = 		275</a:t>
            </a:r>
          </a:p>
          <a:p>
            <a:pPr marL="577850" indent="-577850" defTabSz="762000">
              <a:buNone/>
            </a:pPr>
            <a:r>
              <a:rPr lang="en-US" sz="5600" dirty="0"/>
              <a:t>Overtime Premium		15 hours x £5 x 0.5 =	</a:t>
            </a:r>
            <a:r>
              <a:rPr lang="en-US" sz="5600" u="sng" dirty="0"/>
              <a:t> 37.5</a:t>
            </a:r>
          </a:p>
          <a:p>
            <a:pPr marL="577850" indent="-577850" defTabSz="762000">
              <a:buNone/>
            </a:pPr>
            <a:r>
              <a:rPr lang="en-US" sz="5600" dirty="0"/>
              <a:t>Total									312.5</a:t>
            </a:r>
          </a:p>
          <a:p>
            <a:pPr marL="577850" indent="-577850" defTabSz="762000">
              <a:buNone/>
            </a:pPr>
            <a:endParaRPr lang="en-US" sz="5600" dirty="0"/>
          </a:p>
          <a:p>
            <a:pPr marL="577850" indent="-577850" defTabSz="762000">
              <a:buNone/>
            </a:pPr>
            <a:r>
              <a:rPr lang="en-US" sz="5600" dirty="0"/>
              <a:t>Direct wages</a:t>
            </a:r>
          </a:p>
          <a:p>
            <a:pPr marL="577850" indent="-577850" defTabSz="762000">
              <a:buNone/>
            </a:pPr>
            <a:r>
              <a:rPr lang="en-US" sz="5600" dirty="0"/>
              <a:t>Basic wage for productive hours	50 x £5 = 		250</a:t>
            </a:r>
          </a:p>
          <a:p>
            <a:pPr marL="577850" indent="-577850" defTabSz="762000">
              <a:buNone/>
            </a:pPr>
            <a:endParaRPr lang="en-US" sz="5600" dirty="0"/>
          </a:p>
          <a:p>
            <a:pPr marL="577850" indent="-577850" defTabSz="762000">
              <a:buNone/>
            </a:pPr>
            <a:r>
              <a:rPr lang="en-US" sz="5600" dirty="0"/>
              <a:t>Indirect Wages</a:t>
            </a:r>
          </a:p>
          <a:p>
            <a:pPr marL="577850" indent="-577850" defTabSz="762000">
              <a:buNone/>
            </a:pPr>
            <a:r>
              <a:rPr lang="en-US" sz="5600" dirty="0"/>
              <a:t>Basic wage for idle time		5 x £5			   25</a:t>
            </a:r>
          </a:p>
          <a:p>
            <a:pPr marL="577850" indent="-577850" defTabSz="762000">
              <a:buNone/>
            </a:pPr>
            <a:r>
              <a:rPr lang="en-US" sz="5600" dirty="0"/>
              <a:t>Overtime premium						   </a:t>
            </a:r>
            <a:r>
              <a:rPr lang="en-US" sz="5600" u="sng" dirty="0"/>
              <a:t>37.5</a:t>
            </a:r>
          </a:p>
          <a:p>
            <a:pPr marL="577850" indent="-577850" defTabSz="762000">
              <a:buNone/>
            </a:pPr>
            <a:r>
              <a:rPr lang="en-US" sz="5600" dirty="0"/>
              <a:t>									   62.5</a:t>
            </a:r>
          </a:p>
          <a:p>
            <a:pPr marL="577850" indent="-577850" defTabSz="762000">
              <a:buNone/>
            </a:pPr>
            <a:r>
              <a:rPr lang="en-US" sz="5600" dirty="0"/>
              <a:t>      </a:t>
            </a:r>
          </a:p>
          <a:p>
            <a:pPr marL="577850" indent="-577850" defTabSz="762000">
              <a:buNone/>
            </a:pPr>
            <a:r>
              <a:rPr lang="en-US" sz="5600" dirty="0"/>
              <a:t>			</a:t>
            </a:r>
          </a:p>
        </p:txBody>
      </p:sp>
    </p:spTree>
    <p:extLst>
      <p:ext uri="{BB962C8B-B14F-4D97-AF65-F5344CB8AC3E}">
        <p14:creationId xmlns:p14="http://schemas.microsoft.com/office/powerpoint/2010/main" val="1513065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afterEffect">
                                  <p:stCondLst>
                                    <p:cond delay="0"/>
                                  </p:stCondLst>
                                  <p:childTnLst>
                                    <p:set>
                                      <p:cBhvr>
                                        <p:cTn id="6" dur="1" fill="hold">
                                          <p:stCondLst>
                                            <p:cond delay="499"/>
                                          </p:stCondLst>
                                        </p:cTn>
                                        <p:tgtEl>
                                          <p:spTgt spid="645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515" grpId="0"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a:t>
            </a:r>
            <a:endParaRPr lang="en-GB" dirty="0"/>
          </a:p>
        </p:txBody>
      </p:sp>
      <p:sp>
        <p:nvSpPr>
          <p:cNvPr id="3" name="Content Placeholder 2"/>
          <p:cNvSpPr>
            <a:spLocks noGrp="1"/>
          </p:cNvSpPr>
          <p:nvPr>
            <p:ph idx="1"/>
          </p:nvPr>
        </p:nvSpPr>
        <p:spPr/>
        <p:txBody>
          <a:bodyPr/>
          <a:lstStyle/>
          <a:p>
            <a:r>
              <a:rPr lang="en-GB" dirty="0"/>
              <a:t>Drury, C. (2012), Management &amp; Cost Accounting, 7</a:t>
            </a:r>
            <a:r>
              <a:rPr lang="en-GB" baseline="30000" dirty="0"/>
              <a:t>th</a:t>
            </a:r>
            <a:r>
              <a:rPr lang="en-GB" dirty="0"/>
              <a:t> Edition. </a:t>
            </a:r>
            <a:r>
              <a:rPr lang="en-GB" b="1" i="1" dirty="0">
                <a:solidFill>
                  <a:srgbClr val="FF0000"/>
                </a:solidFill>
              </a:rPr>
              <a:t>Chapter </a:t>
            </a:r>
            <a:r>
              <a:rPr lang="en-GB" b="1" i="1" dirty="0" smtClean="0">
                <a:solidFill>
                  <a:srgbClr val="FF0000"/>
                </a:solidFill>
              </a:rPr>
              <a:t>3.</a:t>
            </a:r>
            <a:endParaRPr lang="en-GB" b="1" i="1" dirty="0">
              <a:solidFill>
                <a:srgbClr val="FF0000"/>
              </a:solidFill>
            </a:endParaRPr>
          </a:p>
          <a:p>
            <a:endParaRPr lang="en-GB" dirty="0"/>
          </a:p>
        </p:txBody>
      </p:sp>
    </p:spTree>
    <p:extLst>
      <p:ext uri="{BB962C8B-B14F-4D97-AF65-F5344CB8AC3E}">
        <p14:creationId xmlns:p14="http://schemas.microsoft.com/office/powerpoint/2010/main" val="400720637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C:\Users\johnsonem\AppData\Local\Microsoft\Windows\Temporary Internet Files\Content.IE5\2XVYZJ5S\MC90012388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19435" y="530352"/>
            <a:ext cx="3446395" cy="42672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rot="20465955">
            <a:off x="2787987" y="1127082"/>
            <a:ext cx="2438400" cy="1446550"/>
          </a:xfrm>
          <a:prstGeom prst="rect">
            <a:avLst/>
          </a:prstGeom>
          <a:noFill/>
        </p:spPr>
        <p:txBody>
          <a:bodyPr wrap="square" rtlCol="0">
            <a:spAutoFit/>
          </a:bodyPr>
          <a:lstStyle/>
          <a:p>
            <a:pPr algn="ctr"/>
            <a:r>
              <a:rPr lang="en-US" sz="4400" b="1" dirty="0">
                <a:solidFill>
                  <a:schemeClr val="tx2"/>
                </a:solidFill>
                <a:latin typeface="Brush Script MT" pitchFamily="66" charset="0"/>
              </a:rPr>
              <a:t>Thank </a:t>
            </a:r>
            <a:br>
              <a:rPr lang="en-US" sz="4400" b="1" dirty="0">
                <a:solidFill>
                  <a:schemeClr val="tx2"/>
                </a:solidFill>
                <a:latin typeface="Brush Script MT" pitchFamily="66" charset="0"/>
              </a:rPr>
            </a:br>
            <a:r>
              <a:rPr lang="en-US" sz="4400" b="1" dirty="0">
                <a:solidFill>
                  <a:schemeClr val="tx2"/>
                </a:solidFill>
                <a:latin typeface="Brush Script MT" pitchFamily="66" charset="0"/>
              </a:rPr>
              <a:t>you!</a:t>
            </a:r>
            <a:endParaRPr lang="en-US" sz="4400" b="1" dirty="0">
              <a:solidFill>
                <a:schemeClr val="tx2"/>
              </a:solidFill>
              <a:latin typeface="Brush Script MT" pitchFamily="66" charset="0"/>
            </a:endParaRPr>
          </a:p>
        </p:txBody>
      </p:sp>
    </p:spTree>
    <p:extLst>
      <p:ext uri="{BB962C8B-B14F-4D97-AF65-F5344CB8AC3E}">
        <p14:creationId xmlns:p14="http://schemas.microsoft.com/office/powerpoint/2010/main" val="128238076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1445</Words>
  <Application>Microsoft Office PowerPoint</Application>
  <PresentationFormat>Widescreen</PresentationFormat>
  <Paragraphs>258</Paragraphs>
  <Slides>28</Slides>
  <Notes>13</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28</vt:i4>
      </vt:variant>
    </vt:vector>
  </HeadingPairs>
  <TitlesOfParts>
    <vt:vector size="38" baseType="lpstr">
      <vt:lpstr>Antique Olive</vt:lpstr>
      <vt:lpstr>Arial</vt:lpstr>
      <vt:lpstr>Brush Script MT</vt:lpstr>
      <vt:lpstr>Calibri</vt:lpstr>
      <vt:lpstr>Calibri Light</vt:lpstr>
      <vt:lpstr>Times</vt:lpstr>
      <vt:lpstr>Times New Roman</vt:lpstr>
      <vt:lpstr>Wingdings</vt:lpstr>
      <vt:lpstr>ヒラギノ角ゴ Pro W3</vt:lpstr>
      <vt:lpstr>Office Theme</vt:lpstr>
      <vt:lpstr>Accounting for materials and labour; EOQ</vt:lpstr>
      <vt:lpstr>PowerPoint Presentation</vt:lpstr>
      <vt:lpstr>Manufacturing Costs</vt:lpstr>
      <vt:lpstr>Direct Materials</vt:lpstr>
      <vt:lpstr>Direct Labour</vt:lpstr>
      <vt:lpstr>Manufacturing Overhead</vt:lpstr>
      <vt:lpstr>Nonmanufacturing Costs</vt:lpstr>
      <vt:lpstr>Valuation of materials</vt:lpstr>
      <vt:lpstr>Example:</vt:lpstr>
      <vt:lpstr>Materials/stock/inventory valuation </vt:lpstr>
      <vt:lpstr>Materials/stock/inventory valuation </vt:lpstr>
      <vt:lpstr>PowerPoint Presentation</vt:lpstr>
      <vt:lpstr>PowerPoint Presentation</vt:lpstr>
      <vt:lpstr>Holding &amp; Ordering Costs</vt:lpstr>
      <vt:lpstr>PowerPoint Presentation</vt:lpstr>
      <vt:lpstr>Economic Order Quantity</vt:lpstr>
      <vt:lpstr>Economic Order Quantity</vt:lpstr>
      <vt:lpstr>EOQ Question</vt:lpstr>
      <vt:lpstr>EOQ Question</vt:lpstr>
      <vt:lpstr>PowerPoint Presentation</vt:lpstr>
      <vt:lpstr>When to Re-order</vt:lpstr>
      <vt:lpstr>Reorder level Example</vt:lpstr>
      <vt:lpstr>PowerPoint Presentation</vt:lpstr>
      <vt:lpstr>Direct or Indirect Costs?</vt:lpstr>
      <vt:lpstr>Remuneration Methods</vt:lpstr>
      <vt:lpstr>Example question: Labour Costs</vt:lpstr>
      <vt:lpstr>Reading:</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Accounting for materials and labour; EOQ</dc:title>
  <dc:creator>isaiah oino</dc:creator>
  <cp:lastModifiedBy>isaiah oino</cp:lastModifiedBy>
  <cp:revision>1</cp:revision>
  <dcterms:created xsi:type="dcterms:W3CDTF">2015-11-05T08:25:25Z</dcterms:created>
  <dcterms:modified xsi:type="dcterms:W3CDTF">2015-11-05T08:27:32Z</dcterms:modified>
</cp:coreProperties>
</file>