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4" r:id="rId3"/>
    <p:sldId id="261" r:id="rId4"/>
    <p:sldId id="262" r:id="rId5"/>
    <p:sldId id="260" r:id="rId6"/>
    <p:sldId id="257" r:id="rId7"/>
    <p:sldId id="263" r:id="rId8"/>
    <p:sldId id="258"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84091"/>
  </p:normalViewPr>
  <p:slideViewPr>
    <p:cSldViewPr snapToGrid="0" snapToObjects="1">
      <p:cViewPr varScale="1">
        <p:scale>
          <a:sx n="88" d="100"/>
          <a:sy n="88" d="100"/>
        </p:scale>
        <p:origin x="176"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1FC7B1-C0D5-104E-B21F-423C3FB3FE1E}" type="datetimeFigureOut">
              <a:rPr lang="en-US" smtClean="0"/>
              <a:t>10/15/19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BB35C4-372C-7A49-A52C-5B6C3FAE3DAC}" type="slidenum">
              <a:rPr lang="en-US" smtClean="0"/>
              <a:t>‹#›</a:t>
            </a:fld>
            <a:endParaRPr lang="en-US" dirty="0"/>
          </a:p>
        </p:txBody>
      </p:sp>
    </p:spTree>
    <p:extLst>
      <p:ext uri="{BB962C8B-B14F-4D97-AF65-F5344CB8AC3E}">
        <p14:creationId xmlns:p14="http://schemas.microsoft.com/office/powerpoint/2010/main" val="1925461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in all, this module isn’t just about passing it and getting a grade, its about making me more professional and better employable </a:t>
            </a:r>
          </a:p>
        </p:txBody>
      </p:sp>
      <p:sp>
        <p:nvSpPr>
          <p:cNvPr id="4" name="Slide Number Placeholder 3"/>
          <p:cNvSpPr>
            <a:spLocks noGrp="1"/>
          </p:cNvSpPr>
          <p:nvPr>
            <p:ph type="sldNum" sz="quarter" idx="5"/>
          </p:nvPr>
        </p:nvSpPr>
        <p:spPr/>
        <p:txBody>
          <a:bodyPr/>
          <a:lstStyle/>
          <a:p>
            <a:fld id="{67BB35C4-372C-7A49-A52C-5B6C3FAE3DAC}" type="slidenum">
              <a:rPr lang="en-US" smtClean="0"/>
              <a:t>2</a:t>
            </a:fld>
            <a:endParaRPr lang="en-US" dirty="0"/>
          </a:p>
        </p:txBody>
      </p:sp>
    </p:spTree>
    <p:extLst>
      <p:ext uri="{BB962C8B-B14F-4D97-AF65-F5344CB8AC3E}">
        <p14:creationId xmlns:p14="http://schemas.microsoft.com/office/powerpoint/2010/main" val="2228884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wide range of competencies which were utalised during the teaching of this module. Many of these are skills and qualities I already possess and use in every day life however after taking part in this module, I feel that even though I may have possessed these said skills and qualities, I had the opportunity to enhance them due to critical reflection. </a:t>
            </a:r>
          </a:p>
          <a:p>
            <a:r>
              <a:rPr lang="en-US" dirty="0"/>
              <a:t>Some of the competencies include… the brilliant thing about these are that most are transferable and can be used in many different situations and scenarios </a:t>
            </a:r>
          </a:p>
          <a:p>
            <a:endParaRPr lang="en-US" dirty="0"/>
          </a:p>
          <a:p>
            <a:r>
              <a:rPr lang="en-US" dirty="0"/>
              <a:t>To ensure I keep on track with my skills and learning, I have created a professional development plan. Cottrell believes that keeping track of a persons personal development with a comprehensive PCP gives insides in your performance and makes you aware when improvement of certain skills are needed. (Cottrell, 2010)</a:t>
            </a:r>
          </a:p>
        </p:txBody>
      </p:sp>
      <p:sp>
        <p:nvSpPr>
          <p:cNvPr id="4" name="Slide Number Placeholder 3"/>
          <p:cNvSpPr>
            <a:spLocks noGrp="1"/>
          </p:cNvSpPr>
          <p:nvPr>
            <p:ph type="sldNum" sz="quarter" idx="5"/>
          </p:nvPr>
        </p:nvSpPr>
        <p:spPr/>
        <p:txBody>
          <a:bodyPr/>
          <a:lstStyle/>
          <a:p>
            <a:fld id="{67BB35C4-372C-7A49-A52C-5B6C3FAE3DAC}" type="slidenum">
              <a:rPr lang="en-US" smtClean="0"/>
              <a:t>3</a:t>
            </a:fld>
            <a:endParaRPr lang="en-US" dirty="0"/>
          </a:p>
        </p:txBody>
      </p:sp>
    </p:spTree>
    <p:extLst>
      <p:ext uri="{BB962C8B-B14F-4D97-AF65-F5344CB8AC3E}">
        <p14:creationId xmlns:p14="http://schemas.microsoft.com/office/powerpoint/2010/main" val="722756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 minimum </a:t>
            </a:r>
          </a:p>
          <a:p>
            <a:r>
              <a:rPr lang="en-US" dirty="0"/>
              <a:t>No need for a certificate in knowledge of policing</a:t>
            </a:r>
          </a:p>
          <a:p>
            <a:endParaRPr lang="en-US" dirty="0"/>
          </a:p>
        </p:txBody>
      </p:sp>
      <p:sp>
        <p:nvSpPr>
          <p:cNvPr id="4" name="Slide Number Placeholder 3"/>
          <p:cNvSpPr>
            <a:spLocks noGrp="1"/>
          </p:cNvSpPr>
          <p:nvPr>
            <p:ph type="sldNum" sz="quarter" idx="5"/>
          </p:nvPr>
        </p:nvSpPr>
        <p:spPr/>
        <p:txBody>
          <a:bodyPr/>
          <a:lstStyle/>
          <a:p>
            <a:fld id="{67BB35C4-372C-7A49-A52C-5B6C3FAE3DAC}" type="slidenum">
              <a:rPr lang="en-US" smtClean="0"/>
              <a:t>4</a:t>
            </a:fld>
            <a:endParaRPr lang="en-US" dirty="0"/>
          </a:p>
        </p:txBody>
      </p:sp>
    </p:spTree>
    <p:extLst>
      <p:ext uri="{BB962C8B-B14F-4D97-AF65-F5344CB8AC3E}">
        <p14:creationId xmlns:p14="http://schemas.microsoft.com/office/powerpoint/2010/main" val="3604559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BB35C4-372C-7A49-A52C-5B6C3FAE3DAC}" type="slidenum">
              <a:rPr lang="en-US" smtClean="0"/>
              <a:t>5</a:t>
            </a:fld>
            <a:endParaRPr lang="en-US" dirty="0"/>
          </a:p>
        </p:txBody>
      </p:sp>
    </p:spTree>
    <p:extLst>
      <p:ext uri="{BB962C8B-B14F-4D97-AF65-F5344CB8AC3E}">
        <p14:creationId xmlns:p14="http://schemas.microsoft.com/office/powerpoint/2010/main" val="496670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what competencies are wanted in this career?.... We welcome applications from individuals from all backgrounds who can demonstrate how they inspire and influence those around them; are courageous and show compassion to others, who respect race and diversity and treat people with dignity and respect at all times.</a:t>
            </a:r>
          </a:p>
          <a:p>
            <a:endParaRPr lang="en-US" dirty="0"/>
          </a:p>
        </p:txBody>
      </p:sp>
      <p:sp>
        <p:nvSpPr>
          <p:cNvPr id="4" name="Slide Number Placeholder 3"/>
          <p:cNvSpPr>
            <a:spLocks noGrp="1"/>
          </p:cNvSpPr>
          <p:nvPr>
            <p:ph type="sldNum" sz="quarter" idx="5"/>
          </p:nvPr>
        </p:nvSpPr>
        <p:spPr/>
        <p:txBody>
          <a:bodyPr/>
          <a:lstStyle/>
          <a:p>
            <a:fld id="{67BB35C4-372C-7A49-A52C-5B6C3FAE3DAC}" type="slidenum">
              <a:rPr lang="en-US" smtClean="0"/>
              <a:t>6</a:t>
            </a:fld>
            <a:endParaRPr lang="en-US" dirty="0"/>
          </a:p>
        </p:txBody>
      </p:sp>
    </p:spTree>
    <p:extLst>
      <p:ext uri="{BB962C8B-B14F-4D97-AF65-F5344CB8AC3E}">
        <p14:creationId xmlns:p14="http://schemas.microsoft.com/office/powerpoint/2010/main" val="2985637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like the previous slide, the national careers service states that a good police office … </a:t>
            </a:r>
          </a:p>
        </p:txBody>
      </p:sp>
      <p:sp>
        <p:nvSpPr>
          <p:cNvPr id="4" name="Slide Number Placeholder 3"/>
          <p:cNvSpPr>
            <a:spLocks noGrp="1"/>
          </p:cNvSpPr>
          <p:nvPr>
            <p:ph type="sldNum" sz="quarter" idx="5"/>
          </p:nvPr>
        </p:nvSpPr>
        <p:spPr/>
        <p:txBody>
          <a:bodyPr/>
          <a:lstStyle/>
          <a:p>
            <a:fld id="{67BB35C4-372C-7A49-A52C-5B6C3FAE3DAC}" type="slidenum">
              <a:rPr lang="en-US" smtClean="0"/>
              <a:t>7</a:t>
            </a:fld>
            <a:endParaRPr lang="en-US" dirty="0"/>
          </a:p>
        </p:txBody>
      </p:sp>
    </p:spTree>
    <p:extLst>
      <p:ext uri="{BB962C8B-B14F-4D97-AF65-F5344CB8AC3E}">
        <p14:creationId xmlns:p14="http://schemas.microsoft.com/office/powerpoint/2010/main" val="866145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looking back at the competencies required by the police, there are many which I feel I have. For example…</a:t>
            </a:r>
          </a:p>
          <a:p>
            <a:r>
              <a:rPr lang="en-US" dirty="0"/>
              <a:t>Team work – a lot of experience from past employment and activities in university where I've had to work in a group</a:t>
            </a:r>
          </a:p>
          <a:p>
            <a:r>
              <a:rPr lang="en-US" dirty="0"/>
              <a:t>Communication skills – since doing the module, my communication skills have improved due to group discussions in class and taking part in presentations in front of my peers. My written communication has also advanced due to writing notes in class, classroom activities and essays.</a:t>
            </a:r>
          </a:p>
          <a:p>
            <a:endParaRPr lang="en-US" dirty="0"/>
          </a:p>
        </p:txBody>
      </p:sp>
      <p:sp>
        <p:nvSpPr>
          <p:cNvPr id="4" name="Slide Number Placeholder 3"/>
          <p:cNvSpPr>
            <a:spLocks noGrp="1"/>
          </p:cNvSpPr>
          <p:nvPr>
            <p:ph type="sldNum" sz="quarter" idx="5"/>
          </p:nvPr>
        </p:nvSpPr>
        <p:spPr/>
        <p:txBody>
          <a:bodyPr/>
          <a:lstStyle/>
          <a:p>
            <a:fld id="{67BB35C4-372C-7A49-A52C-5B6C3FAE3DAC}" type="slidenum">
              <a:rPr lang="en-US" smtClean="0"/>
              <a:t>8</a:t>
            </a:fld>
            <a:endParaRPr lang="en-US" dirty="0"/>
          </a:p>
        </p:txBody>
      </p:sp>
    </p:spTree>
    <p:extLst>
      <p:ext uri="{BB962C8B-B14F-4D97-AF65-F5344CB8AC3E}">
        <p14:creationId xmlns:p14="http://schemas.microsoft.com/office/powerpoint/2010/main" val="2940994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C7A50-1150-5F47-B89D-A607498E800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0EAAA3-C476-CE44-A64A-963E1FE240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BBB5D2F-C80D-B54D-B47B-1EE92601BE3D}"/>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5" name="Footer Placeholder 4">
            <a:extLst>
              <a:ext uri="{FF2B5EF4-FFF2-40B4-BE49-F238E27FC236}">
                <a16:creationId xmlns:a16="http://schemas.microsoft.com/office/drawing/2014/main" id="{9B16C1EA-D9F3-5441-8105-25B19510C4B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63B8AC-3E7B-B64F-8390-B40286B849C0}"/>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1931849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F6029-CAFA-514A-8D2A-F0BFE4A3FE5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5B7DEE-D60B-1A46-83D5-2D23FDE88F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B809E3-40B3-244D-957A-B6852D65BB6A}"/>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5" name="Footer Placeholder 4">
            <a:extLst>
              <a:ext uri="{FF2B5EF4-FFF2-40B4-BE49-F238E27FC236}">
                <a16:creationId xmlns:a16="http://schemas.microsoft.com/office/drawing/2014/main" id="{B4A351D0-12BB-7243-A821-09FD12D1D8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F88150-AB3C-404A-A747-A12E348BEEB6}"/>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1505907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A1E76-B7E9-A84F-AB25-F62B693CEA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439C45E-EB2C-B642-9650-B7FD61EA23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B7E40E-2BDF-B64A-9441-0B81C3BDF82B}"/>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5" name="Footer Placeholder 4">
            <a:extLst>
              <a:ext uri="{FF2B5EF4-FFF2-40B4-BE49-F238E27FC236}">
                <a16:creationId xmlns:a16="http://schemas.microsoft.com/office/drawing/2014/main" id="{FE10E5F1-F9A7-9748-A4F8-3FDF887CCFD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459D9E9-0FFD-BC46-8288-D74EAD9BED2D}"/>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154066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95DD-FB3F-6A49-8D50-48DA35BCBB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6B4FD3-4C26-334D-A4C2-5419F90BDE4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21B118-2707-0749-9E96-0B4C72C3546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230FC41-EC5D-F048-ABCE-58A33247AD33}"/>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6" name="Footer Placeholder 5">
            <a:extLst>
              <a:ext uri="{FF2B5EF4-FFF2-40B4-BE49-F238E27FC236}">
                <a16:creationId xmlns:a16="http://schemas.microsoft.com/office/drawing/2014/main" id="{3FB03239-0490-F644-8D72-897F6A75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A17D1E-1C6C-DF48-9845-42764B63FF99}"/>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1459127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4FA6F-A5B0-5F4F-96F5-22C1E9F68E7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418C1B-C850-8D40-9DB1-A4EE598241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DC0BFCD-D662-5A4B-8E02-9CD0A869120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3271CA1-F7DB-AE43-BFFE-B45A06F771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FFB3B7-0C86-E74E-B360-7C6B680100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816BCC-8398-2645-A5DF-8A2672820AD7}"/>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8" name="Footer Placeholder 7">
            <a:extLst>
              <a:ext uri="{FF2B5EF4-FFF2-40B4-BE49-F238E27FC236}">
                <a16:creationId xmlns:a16="http://schemas.microsoft.com/office/drawing/2014/main" id="{148BCE45-DC22-6E43-8E0E-DA6193B1BD2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CA7E06A-4794-9A43-9BE9-B4BFDFA4DEA8}"/>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3716552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B5A-4167-A549-9653-8655072EB8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2A4AFE3-EB13-8B42-870E-E612E0DD4FA5}"/>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4" name="Footer Placeholder 3">
            <a:extLst>
              <a:ext uri="{FF2B5EF4-FFF2-40B4-BE49-F238E27FC236}">
                <a16:creationId xmlns:a16="http://schemas.microsoft.com/office/drawing/2014/main" id="{D81552D6-A604-2843-A1B6-9CD4A7A4E0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E13AC43-C5FC-5D47-9385-8428A72E6D51}"/>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3898261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6B4F31-78AD-2F43-8C8C-BAB6C2F31D0A}"/>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3" name="Footer Placeholder 2">
            <a:extLst>
              <a:ext uri="{FF2B5EF4-FFF2-40B4-BE49-F238E27FC236}">
                <a16:creationId xmlns:a16="http://schemas.microsoft.com/office/drawing/2014/main" id="{838B18BC-97F4-4B4F-B117-ED2D717E062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26AB991-557B-0248-AD19-9E1529665862}"/>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4174434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EBE5A-6AE3-1546-A372-EA3B094250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2E4D9D7-C29B-3644-9780-ACD0D34376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C34B4C-324C-C042-A56D-EC236A5B0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0481A0-E81B-094D-A67E-9EB1A22F3F0C}"/>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6" name="Footer Placeholder 5">
            <a:extLst>
              <a:ext uri="{FF2B5EF4-FFF2-40B4-BE49-F238E27FC236}">
                <a16:creationId xmlns:a16="http://schemas.microsoft.com/office/drawing/2014/main" id="{9BE71B39-1C01-3A47-870D-52D35B9CAA4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C3B832C-D1D0-C344-9734-4E4A7EB4EA8B}"/>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1084751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3A64-168B-B94D-9303-40E5859EC8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A5F1810-5023-4745-86AB-5FD22D0177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043EA7C4-4CB4-FC43-9224-7BEF2F63F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116B4C-E5F1-274D-B7FE-F20DAB308539}"/>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6" name="Footer Placeholder 5">
            <a:extLst>
              <a:ext uri="{FF2B5EF4-FFF2-40B4-BE49-F238E27FC236}">
                <a16:creationId xmlns:a16="http://schemas.microsoft.com/office/drawing/2014/main" id="{1464C620-5C4F-F640-A5BA-E689568C74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2DEEA-778D-3947-95AB-E5AD85421E7D}"/>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134817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4E152-D123-A642-B032-F8EEBF1C6D6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AF84A7-A8F9-914A-8434-58154EC8CB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5E58F1-AA0D-FB40-9DE1-18CE7951D8DC}"/>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5" name="Footer Placeholder 4">
            <a:extLst>
              <a:ext uri="{FF2B5EF4-FFF2-40B4-BE49-F238E27FC236}">
                <a16:creationId xmlns:a16="http://schemas.microsoft.com/office/drawing/2014/main" id="{AA6ED78F-2BF0-F943-B63D-1DA3620BDF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4E68AEE-2DB4-6744-88D8-26B40AC9F383}"/>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32512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1BF6C0-3867-134A-94B8-62DCB064CA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FD755A-DEB1-2644-9A03-65D45E29CC8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EABBD3-F36C-4944-846D-396B6E438A7E}"/>
              </a:ext>
            </a:extLst>
          </p:cNvPr>
          <p:cNvSpPr>
            <a:spLocks noGrp="1"/>
          </p:cNvSpPr>
          <p:nvPr>
            <p:ph type="dt" sz="half" idx="10"/>
          </p:nvPr>
        </p:nvSpPr>
        <p:spPr/>
        <p:txBody>
          <a:bodyPr/>
          <a:lstStyle/>
          <a:p>
            <a:fld id="{FE0A2E7D-6E8B-1C49-97C8-E92DF06FDCD5}" type="datetimeFigureOut">
              <a:rPr lang="en-US" smtClean="0"/>
              <a:t>10/13/19</a:t>
            </a:fld>
            <a:endParaRPr lang="en-US" dirty="0"/>
          </a:p>
        </p:txBody>
      </p:sp>
      <p:sp>
        <p:nvSpPr>
          <p:cNvPr id="5" name="Footer Placeholder 4">
            <a:extLst>
              <a:ext uri="{FF2B5EF4-FFF2-40B4-BE49-F238E27FC236}">
                <a16:creationId xmlns:a16="http://schemas.microsoft.com/office/drawing/2014/main" id="{078D6768-A3FD-654B-BDC0-7F8035A5BE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B0CF1D-83B5-8046-AA3E-7CD919E0369E}"/>
              </a:ext>
            </a:extLst>
          </p:cNvPr>
          <p:cNvSpPr>
            <a:spLocks noGrp="1"/>
          </p:cNvSpPr>
          <p:nvPr>
            <p:ph type="sldNum" sz="quarter" idx="12"/>
          </p:nvPr>
        </p:nvSpPr>
        <p:spPr/>
        <p:txBody>
          <a:bodyPr/>
          <a:lstStyle/>
          <a:p>
            <a:fld id="{251E86B2-E927-8F46-AC45-B1CB6F775490}" type="slidenum">
              <a:rPr lang="en-US" smtClean="0"/>
              <a:t>‹#›</a:t>
            </a:fld>
            <a:endParaRPr lang="en-US" dirty="0"/>
          </a:p>
        </p:txBody>
      </p:sp>
    </p:spTree>
    <p:extLst>
      <p:ext uri="{BB962C8B-B14F-4D97-AF65-F5344CB8AC3E}">
        <p14:creationId xmlns:p14="http://schemas.microsoft.com/office/powerpoint/2010/main" val="2509940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9FB031-DD27-CD4C-A313-BABEC861F5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2CBB52D-3EEF-5641-88AA-C01D14014E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10F379-15AA-3043-99F6-90B2F515C5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0A2E7D-6E8B-1C49-97C8-E92DF06FDCD5}" type="datetimeFigureOut">
              <a:rPr lang="en-US" smtClean="0"/>
              <a:t>10/13/19</a:t>
            </a:fld>
            <a:endParaRPr lang="en-US" dirty="0"/>
          </a:p>
        </p:txBody>
      </p:sp>
      <p:sp>
        <p:nvSpPr>
          <p:cNvPr id="5" name="Footer Placeholder 4">
            <a:extLst>
              <a:ext uri="{FF2B5EF4-FFF2-40B4-BE49-F238E27FC236}">
                <a16:creationId xmlns:a16="http://schemas.microsoft.com/office/drawing/2014/main" id="{312622EA-AE23-D242-9B01-F2B7341FA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C83E0A1-DD04-A749-A757-703FF518D6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E86B2-E927-8F46-AC45-B1CB6F775490}" type="slidenum">
              <a:rPr lang="en-US" smtClean="0"/>
              <a:t>‹#›</a:t>
            </a:fld>
            <a:endParaRPr lang="en-US" dirty="0"/>
          </a:p>
        </p:txBody>
      </p:sp>
    </p:spTree>
    <p:extLst>
      <p:ext uri="{BB962C8B-B14F-4D97-AF65-F5344CB8AC3E}">
        <p14:creationId xmlns:p14="http://schemas.microsoft.com/office/powerpoint/2010/main" val="29675748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iYvMPe3J7lAhVtyoUKHS6kB0EQjRx6BAgBEAQ&amp;url=https%3A%2F%2Fwww.american.edu%2Fcareercenter%2Fskills.cfm&amp;psig=AOvVaw2XhEdptypMrazs1g4BCYut&amp;ust=157124467834861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Y25eE3J7lAhXtxoUKHVFZDVAQjRx6BAgBEAQ&amp;url=https%3A%2F%2Fwww.humberside.police.uk%2Fpolice-now-graduate-programme&amp;psig=AOvVaw3l-61ScHK3trGXlfr3sqKI&amp;ust=157124449407019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metpolicecareers.co.uk/policenow/about-police-now.html"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iN0PDU-Z7lAhXSxoUKHXLiD78QjRx6BAgBEAQ&amp;url=https%3A%2F%2Fwww.friendsresilience.org%2Fblog%2Fthumbs-up-thumbs-down-actions%2F&amp;psig=AOvVaw3mgNxCX-A_RpqxUYsO_tqa&amp;ust=1571252451438414"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29DE7B6-DC7C-4BA1-B406-EDDA0C0A3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
            <a:ext cx="753770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85B0AB-4291-7A42-AC7C-BC1256F9FE77}"/>
              </a:ext>
            </a:extLst>
          </p:cNvPr>
          <p:cNvSpPr>
            <a:spLocks noGrp="1"/>
          </p:cNvSpPr>
          <p:nvPr>
            <p:ph type="ctrTitle"/>
          </p:nvPr>
        </p:nvSpPr>
        <p:spPr>
          <a:xfrm>
            <a:off x="5189620" y="1306071"/>
            <a:ext cx="5478379" cy="2663407"/>
          </a:xfrm>
        </p:spPr>
        <p:txBody>
          <a:bodyPr>
            <a:normAutofit/>
          </a:bodyPr>
          <a:lstStyle/>
          <a:p>
            <a:pPr algn="l"/>
            <a:r>
              <a:rPr lang="en-GB" sz="5400" b="1" dirty="0">
                <a:solidFill>
                  <a:srgbClr val="FFFFFF"/>
                </a:solidFill>
              </a:rPr>
              <a:t>Skills for life: Employability and </a:t>
            </a:r>
            <a:br>
              <a:rPr lang="en-GB" sz="5400" b="1" dirty="0">
                <a:solidFill>
                  <a:srgbClr val="FFFFFF"/>
                </a:solidFill>
              </a:rPr>
            </a:br>
            <a:r>
              <a:rPr lang="en-GB" sz="5400" b="1" dirty="0">
                <a:solidFill>
                  <a:srgbClr val="FFFFFF"/>
                </a:solidFill>
              </a:rPr>
              <a:t>Future Pathways </a:t>
            </a:r>
            <a:endParaRPr lang="en-US" sz="5400" dirty="0">
              <a:solidFill>
                <a:srgbClr val="FFFFFF"/>
              </a:solidFill>
            </a:endParaRPr>
          </a:p>
        </p:txBody>
      </p:sp>
      <p:sp>
        <p:nvSpPr>
          <p:cNvPr id="3" name="Subtitle 2">
            <a:extLst>
              <a:ext uri="{FF2B5EF4-FFF2-40B4-BE49-F238E27FC236}">
                <a16:creationId xmlns:a16="http://schemas.microsoft.com/office/drawing/2014/main" id="{74BC6A78-D96A-C74C-9817-D21E514903E8}"/>
              </a:ext>
            </a:extLst>
          </p:cNvPr>
          <p:cNvSpPr>
            <a:spLocks noGrp="1"/>
          </p:cNvSpPr>
          <p:nvPr>
            <p:ph type="subTitle" idx="1"/>
          </p:nvPr>
        </p:nvSpPr>
        <p:spPr>
          <a:xfrm>
            <a:off x="5189620" y="4106004"/>
            <a:ext cx="5478380" cy="1860883"/>
          </a:xfrm>
        </p:spPr>
        <p:txBody>
          <a:bodyPr>
            <a:normAutofit/>
          </a:bodyPr>
          <a:lstStyle/>
          <a:p>
            <a:pPr algn="l"/>
            <a:r>
              <a:rPr lang="en-US" dirty="0">
                <a:solidFill>
                  <a:srgbClr val="FFFFFF"/>
                </a:solidFill>
              </a:rPr>
              <a:t>Kailam Fearn</a:t>
            </a:r>
          </a:p>
          <a:p>
            <a:pPr algn="l"/>
            <a:r>
              <a:rPr lang="en-US" dirty="0">
                <a:solidFill>
                  <a:srgbClr val="FFFFFF"/>
                </a:solidFill>
              </a:rPr>
              <a:t>1701807</a:t>
            </a:r>
          </a:p>
        </p:txBody>
      </p:sp>
      <p:pic>
        <p:nvPicPr>
          <p:cNvPr id="7" name="Graphic 6" descr="Briefcase">
            <a:extLst>
              <a:ext uri="{FF2B5EF4-FFF2-40B4-BE49-F238E27FC236}">
                <a16:creationId xmlns:a16="http://schemas.microsoft.com/office/drawing/2014/main" id="{7518C180-6D80-40B3-A3EF-FEF560A192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81723" y="2593485"/>
            <a:ext cx="1648572" cy="1648572"/>
          </a:xfrm>
          <a:prstGeom prst="rect">
            <a:avLst/>
          </a:prstGeom>
        </p:spPr>
      </p:pic>
    </p:spTree>
    <p:extLst>
      <p:ext uri="{BB962C8B-B14F-4D97-AF65-F5344CB8AC3E}">
        <p14:creationId xmlns:p14="http://schemas.microsoft.com/office/powerpoint/2010/main" val="3582950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786871-8C0F-F04C-A2C3-3EADDC1FCF1C}"/>
              </a:ext>
            </a:extLst>
          </p:cNvPr>
          <p:cNvSpPr>
            <a:spLocks noGrp="1"/>
          </p:cNvSpPr>
          <p:nvPr>
            <p:ph idx="1"/>
          </p:nvPr>
        </p:nvSpPr>
        <p:spPr>
          <a:xfrm>
            <a:off x="670931" y="699509"/>
            <a:ext cx="10515600" cy="1260087"/>
          </a:xfrm>
        </p:spPr>
        <p:txBody>
          <a:bodyPr>
            <a:normAutofit lnSpcReduction="10000"/>
          </a:bodyPr>
          <a:lstStyle/>
          <a:p>
            <a:pPr marL="0" indent="0" algn="ctr">
              <a:buNone/>
            </a:pPr>
            <a:r>
              <a:rPr lang="en-US" sz="1800" dirty="0"/>
              <a:t>This unit has given me a better understanding of what skills, behaviors and competencies are needed and desired for my career choice and has helped me to improve upon my current skill set and employability mindset which I feel has resulted in me being more employable. The unit and employability day I took part in has also made me aware that the continual critical reflection of my skills is vitally important for my chosen career due to society forever changing therefore, ensuring my skill set is up to date is important.  </a:t>
            </a:r>
          </a:p>
          <a:p>
            <a:endParaRPr lang="en-US" b="1" dirty="0"/>
          </a:p>
          <a:p>
            <a:endParaRPr lang="en-US" dirty="0"/>
          </a:p>
          <a:p>
            <a:endParaRPr lang="en-US" dirty="0"/>
          </a:p>
        </p:txBody>
      </p:sp>
      <p:sp>
        <p:nvSpPr>
          <p:cNvPr id="4" name="TextBox 3">
            <a:extLst>
              <a:ext uri="{FF2B5EF4-FFF2-40B4-BE49-F238E27FC236}">
                <a16:creationId xmlns:a16="http://schemas.microsoft.com/office/drawing/2014/main" id="{10DC3A06-13BC-F646-B13D-3C1A2DD159E5}"/>
              </a:ext>
            </a:extLst>
          </p:cNvPr>
          <p:cNvSpPr txBox="1"/>
          <p:nvPr/>
        </p:nvSpPr>
        <p:spPr>
          <a:xfrm>
            <a:off x="1685145" y="1965957"/>
            <a:ext cx="8821709" cy="3693319"/>
          </a:xfrm>
          <a:prstGeom prst="rect">
            <a:avLst/>
          </a:prstGeom>
          <a:noFill/>
        </p:spPr>
        <p:txBody>
          <a:bodyPr wrap="square" rtlCol="0">
            <a:spAutoFit/>
          </a:bodyPr>
          <a:lstStyle/>
          <a:p>
            <a:pPr algn="ctr"/>
            <a:r>
              <a:rPr lang="en-GB" dirty="0"/>
              <a:t>Employers are continuing to emphasise the importance of having good key skills, transferable skills, the ability to network and the right attitude. A study carried out by The World Economic Forum identified 16 core skills that it highlights as being critical for workers in the 21st century. These are split into the following three areas: </a:t>
            </a:r>
          </a:p>
          <a:p>
            <a:endParaRPr lang="en-GB" b="1" dirty="0"/>
          </a:p>
          <a:p>
            <a:r>
              <a:rPr lang="en-GB" b="1" dirty="0"/>
              <a:t>Key skills </a:t>
            </a:r>
            <a:endParaRPr lang="en-GB" dirty="0"/>
          </a:p>
          <a:p>
            <a:r>
              <a:rPr lang="en-GB" dirty="0"/>
              <a:t>Literacy. </a:t>
            </a:r>
          </a:p>
          <a:p>
            <a:r>
              <a:rPr lang="en-GB" dirty="0"/>
              <a:t>Numeracy. </a:t>
            </a:r>
          </a:p>
          <a:p>
            <a:r>
              <a:rPr lang="en-GB" dirty="0"/>
              <a:t>Scientific literacy. </a:t>
            </a:r>
          </a:p>
          <a:p>
            <a:r>
              <a:rPr lang="en-GB" dirty="0"/>
              <a:t>ICT literacy. </a:t>
            </a:r>
          </a:p>
          <a:p>
            <a:r>
              <a:rPr lang="en-GB" dirty="0"/>
              <a:t>Financial literacy. </a:t>
            </a:r>
          </a:p>
          <a:p>
            <a:r>
              <a:rPr lang="en-GB" dirty="0"/>
              <a:t>Cultural and civic literacy  </a:t>
            </a:r>
          </a:p>
          <a:p>
            <a:endParaRPr lang="en-US" dirty="0"/>
          </a:p>
        </p:txBody>
      </p:sp>
      <p:sp>
        <p:nvSpPr>
          <p:cNvPr id="5" name="TextBox 4">
            <a:extLst>
              <a:ext uri="{FF2B5EF4-FFF2-40B4-BE49-F238E27FC236}">
                <a16:creationId xmlns:a16="http://schemas.microsoft.com/office/drawing/2014/main" id="{B233D583-4B52-8546-91B5-12DAD0FDC077}"/>
              </a:ext>
            </a:extLst>
          </p:cNvPr>
          <p:cNvSpPr txBox="1"/>
          <p:nvPr/>
        </p:nvSpPr>
        <p:spPr>
          <a:xfrm>
            <a:off x="7958253" y="3333672"/>
            <a:ext cx="2847279" cy="2031325"/>
          </a:xfrm>
          <a:prstGeom prst="rect">
            <a:avLst/>
          </a:prstGeom>
          <a:noFill/>
        </p:spPr>
        <p:txBody>
          <a:bodyPr wrap="square" rtlCol="0">
            <a:spAutoFit/>
          </a:bodyPr>
          <a:lstStyle/>
          <a:p>
            <a:r>
              <a:rPr lang="en-GB" b="1" dirty="0"/>
              <a:t>Abilities </a:t>
            </a:r>
          </a:p>
          <a:p>
            <a:r>
              <a:rPr lang="en-GB" dirty="0"/>
              <a:t>Communication. </a:t>
            </a:r>
          </a:p>
          <a:p>
            <a:r>
              <a:rPr lang="en-GB" dirty="0"/>
              <a:t>Creativity. </a:t>
            </a:r>
          </a:p>
          <a:p>
            <a:r>
              <a:rPr lang="en-GB" dirty="0"/>
              <a:t>Critical thinking / problem solving. </a:t>
            </a:r>
          </a:p>
          <a:p>
            <a:r>
              <a:rPr lang="en-GB" dirty="0"/>
              <a:t>Collaboration. </a:t>
            </a:r>
          </a:p>
          <a:p>
            <a:endParaRPr lang="en-US" dirty="0"/>
          </a:p>
        </p:txBody>
      </p:sp>
      <p:sp>
        <p:nvSpPr>
          <p:cNvPr id="7" name="TextBox 6">
            <a:extLst>
              <a:ext uri="{FF2B5EF4-FFF2-40B4-BE49-F238E27FC236}">
                <a16:creationId xmlns:a16="http://schemas.microsoft.com/office/drawing/2014/main" id="{E47186FE-9C87-0F44-B0E8-2E53A48ABEF8}"/>
              </a:ext>
            </a:extLst>
          </p:cNvPr>
          <p:cNvSpPr txBox="1"/>
          <p:nvPr/>
        </p:nvSpPr>
        <p:spPr>
          <a:xfrm>
            <a:off x="4813609" y="3340033"/>
            <a:ext cx="3334215" cy="2308324"/>
          </a:xfrm>
          <a:prstGeom prst="rect">
            <a:avLst/>
          </a:prstGeom>
          <a:noFill/>
        </p:spPr>
        <p:txBody>
          <a:bodyPr wrap="square" rtlCol="0">
            <a:spAutoFit/>
          </a:bodyPr>
          <a:lstStyle/>
          <a:p>
            <a:r>
              <a:rPr lang="en-GB" b="1" dirty="0"/>
              <a:t>Qualities </a:t>
            </a:r>
          </a:p>
          <a:p>
            <a:r>
              <a:rPr lang="en-GB" dirty="0"/>
              <a:t>Curiosity. </a:t>
            </a:r>
          </a:p>
          <a:p>
            <a:r>
              <a:rPr lang="en-GB" dirty="0"/>
              <a:t>Initiative. </a:t>
            </a:r>
          </a:p>
          <a:p>
            <a:r>
              <a:rPr lang="en-GB" dirty="0"/>
              <a:t>Persistence / grit. </a:t>
            </a:r>
          </a:p>
          <a:p>
            <a:r>
              <a:rPr lang="en-GB" dirty="0"/>
              <a:t>Adaptability. </a:t>
            </a:r>
          </a:p>
          <a:p>
            <a:r>
              <a:rPr lang="en-GB" dirty="0"/>
              <a:t>Leadership. </a:t>
            </a:r>
          </a:p>
          <a:p>
            <a:r>
              <a:rPr lang="en-GB" dirty="0"/>
              <a:t>Social / cultural awareness. </a:t>
            </a:r>
          </a:p>
          <a:p>
            <a:endParaRPr lang="en-US" dirty="0"/>
          </a:p>
        </p:txBody>
      </p:sp>
      <p:pic>
        <p:nvPicPr>
          <p:cNvPr id="2050" name="Picture 2" descr="Image result for skills">
            <a:hlinkClick r:id="rId3"/>
            <a:extLst>
              <a:ext uri="{FF2B5EF4-FFF2-40B4-BE49-F238E27FC236}">
                <a16:creationId xmlns:a16="http://schemas.microsoft.com/office/drawing/2014/main" id="{DE466F7C-6D47-AA49-95DC-1C6F9C3F77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9569" y="5371358"/>
            <a:ext cx="4538324" cy="13871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A64E398-6A3A-924D-B661-B6C93EB59408}"/>
              </a:ext>
            </a:extLst>
          </p:cNvPr>
          <p:cNvSpPr txBox="1"/>
          <p:nvPr/>
        </p:nvSpPr>
        <p:spPr>
          <a:xfrm>
            <a:off x="8004861" y="5099752"/>
            <a:ext cx="1322478" cy="369332"/>
          </a:xfrm>
          <a:prstGeom prst="rect">
            <a:avLst/>
          </a:prstGeom>
          <a:noFill/>
        </p:spPr>
        <p:txBody>
          <a:bodyPr wrap="none" rtlCol="0">
            <a:spAutoFit/>
          </a:bodyPr>
          <a:lstStyle/>
          <a:p>
            <a:r>
              <a:rPr lang="en-US" dirty="0"/>
              <a:t>(ucas, 2019)</a:t>
            </a:r>
          </a:p>
        </p:txBody>
      </p:sp>
    </p:spTree>
    <p:extLst>
      <p:ext uri="{BB962C8B-B14F-4D97-AF65-F5344CB8AC3E}">
        <p14:creationId xmlns:p14="http://schemas.microsoft.com/office/powerpoint/2010/main" val="596401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BEB7-5D2E-D24A-B05D-942D1809C760}"/>
              </a:ext>
            </a:extLst>
          </p:cNvPr>
          <p:cNvSpPr>
            <a:spLocks noGrp="1"/>
          </p:cNvSpPr>
          <p:nvPr>
            <p:ph type="title"/>
          </p:nvPr>
        </p:nvSpPr>
        <p:spPr>
          <a:xfrm>
            <a:off x="838200" y="384034"/>
            <a:ext cx="10515600" cy="1106836"/>
          </a:xfrm>
        </p:spPr>
        <p:txBody>
          <a:bodyPr>
            <a:noAutofit/>
          </a:bodyPr>
          <a:lstStyle/>
          <a:p>
            <a:pPr algn="ctr"/>
            <a:r>
              <a:rPr lang="en-US" sz="2800" u="sng" dirty="0"/>
              <a:t>Skills learnt or improved upon during the </a:t>
            </a:r>
            <a:br>
              <a:rPr lang="en-US" sz="2800" u="sng" dirty="0"/>
            </a:br>
            <a:r>
              <a:rPr lang="en-US" sz="2800" u="sng" dirty="0"/>
              <a:t>teaching of this module</a:t>
            </a:r>
            <a:br>
              <a:rPr lang="en-US" sz="2800" u="sng" dirty="0"/>
            </a:br>
            <a:endParaRPr lang="en-US" sz="2800" u="sng" dirty="0"/>
          </a:p>
        </p:txBody>
      </p:sp>
      <p:sp>
        <p:nvSpPr>
          <p:cNvPr id="3" name="Content Placeholder 2">
            <a:extLst>
              <a:ext uri="{FF2B5EF4-FFF2-40B4-BE49-F238E27FC236}">
                <a16:creationId xmlns:a16="http://schemas.microsoft.com/office/drawing/2014/main" id="{FA805987-4093-BF43-A484-F7E01B50D4F9}"/>
              </a:ext>
            </a:extLst>
          </p:cNvPr>
          <p:cNvSpPr>
            <a:spLocks noGrp="1"/>
          </p:cNvSpPr>
          <p:nvPr>
            <p:ph idx="1"/>
          </p:nvPr>
        </p:nvSpPr>
        <p:spPr>
          <a:xfrm>
            <a:off x="838200" y="1356399"/>
            <a:ext cx="10515600" cy="5367130"/>
          </a:xfrm>
        </p:spPr>
        <p:txBody>
          <a:bodyPr>
            <a:normAutofit fontScale="92500" lnSpcReduction="10000"/>
          </a:bodyPr>
          <a:lstStyle/>
          <a:p>
            <a:r>
              <a:rPr lang="en-GB" sz="1900" dirty="0"/>
              <a:t>Communication skills</a:t>
            </a:r>
          </a:p>
          <a:p>
            <a:r>
              <a:rPr lang="en-GB" sz="1900" dirty="0"/>
              <a:t>Presentation skills</a:t>
            </a:r>
          </a:p>
          <a:p>
            <a:r>
              <a:rPr lang="en-GB" sz="1900" dirty="0"/>
              <a:t>Team working – doing group tasks in class</a:t>
            </a:r>
          </a:p>
          <a:p>
            <a:r>
              <a:rPr lang="en-US" sz="1900" dirty="0"/>
              <a:t>Importance of reflective practice - </a:t>
            </a:r>
            <a:r>
              <a:rPr lang="en-GB" sz="1900" dirty="0"/>
              <a:t>Thompson and Thompson state that having a reflective approach gives a practitioner;</a:t>
            </a:r>
          </a:p>
          <a:p>
            <a:r>
              <a:rPr lang="en-GB" sz="1900" dirty="0"/>
              <a:t>Punctuality – on time to every lesson, assignments due on time</a:t>
            </a:r>
          </a:p>
          <a:p>
            <a:r>
              <a:rPr lang="en-GB" sz="1900" dirty="0"/>
              <a:t>Stress management – took part in a stress and anxiety management session during the employability day – learnt a lot of transferable skills</a:t>
            </a:r>
          </a:p>
          <a:p>
            <a:r>
              <a:rPr lang="en-GB" sz="1900" dirty="0"/>
              <a:t>Confidence</a:t>
            </a:r>
          </a:p>
          <a:p>
            <a:r>
              <a:rPr lang="en-GB" sz="1900" dirty="0"/>
              <a:t>ICT skills</a:t>
            </a:r>
          </a:p>
          <a:p>
            <a:r>
              <a:rPr lang="en-GB" sz="1900" dirty="0"/>
              <a:t>Critical Thinking / Problem Solving </a:t>
            </a:r>
          </a:p>
          <a:p>
            <a:r>
              <a:rPr lang="en-GB" sz="1900" dirty="0"/>
              <a:t>Importance of Leadership</a:t>
            </a:r>
          </a:p>
          <a:p>
            <a:r>
              <a:rPr lang="en-GB" sz="1900" dirty="0"/>
              <a:t>Numeracy Skills – activity in class</a:t>
            </a:r>
          </a:p>
          <a:p>
            <a:r>
              <a:rPr lang="en-GB" sz="1900" dirty="0"/>
              <a:t>Conflict resolution – took part in an activity with fellow class mate </a:t>
            </a:r>
          </a:p>
          <a:p>
            <a:r>
              <a:rPr lang="en-GB" sz="1900" dirty="0"/>
              <a:t>Resiliency skills - smart goals</a:t>
            </a:r>
          </a:p>
          <a:p>
            <a:r>
              <a:rPr lang="en-GB" sz="1900" dirty="0"/>
              <a:t>Particular professional behaviours needed for my chosen career</a:t>
            </a:r>
          </a:p>
          <a:p>
            <a:pPr marL="0" indent="0">
              <a:buNone/>
            </a:pPr>
            <a:endParaRPr lang="en-GB" dirty="0"/>
          </a:p>
          <a:p>
            <a:pPr marL="0" indent="0">
              <a:buNone/>
            </a:pPr>
            <a:endParaRPr lang="en-GB" dirty="0"/>
          </a:p>
          <a:p>
            <a:endParaRPr lang="en-GB" dirty="0"/>
          </a:p>
          <a:p>
            <a:endParaRPr lang="en-US" dirty="0"/>
          </a:p>
          <a:p>
            <a:endParaRPr lang="en-US" dirty="0"/>
          </a:p>
        </p:txBody>
      </p:sp>
    </p:spTree>
    <p:extLst>
      <p:ext uri="{BB962C8B-B14F-4D97-AF65-F5344CB8AC3E}">
        <p14:creationId xmlns:p14="http://schemas.microsoft.com/office/powerpoint/2010/main" val="1314960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7BFF5-3CDB-074A-9FA2-40474AE5E648}"/>
              </a:ext>
            </a:extLst>
          </p:cNvPr>
          <p:cNvSpPr>
            <a:spLocks noGrp="1"/>
          </p:cNvSpPr>
          <p:nvPr>
            <p:ph type="title"/>
          </p:nvPr>
        </p:nvSpPr>
        <p:spPr>
          <a:xfrm>
            <a:off x="1160464" y="561975"/>
            <a:ext cx="6896100" cy="692150"/>
          </a:xfrm>
        </p:spPr>
        <p:txBody>
          <a:bodyPr>
            <a:normAutofit/>
          </a:bodyPr>
          <a:lstStyle/>
          <a:p>
            <a:pPr algn="ctr"/>
            <a:r>
              <a:rPr lang="en-US" sz="2800" u="sng" dirty="0"/>
              <a:t>The </a:t>
            </a:r>
            <a:r>
              <a:rPr lang="en-GB" sz="2800" u="sng" dirty="0"/>
              <a:t>National Graduate Leadership Programme</a:t>
            </a:r>
            <a:endParaRPr lang="en-US" sz="2800" u="sng" dirty="0"/>
          </a:p>
        </p:txBody>
      </p:sp>
      <p:sp>
        <p:nvSpPr>
          <p:cNvPr id="3" name="Content Placeholder 2">
            <a:extLst>
              <a:ext uri="{FF2B5EF4-FFF2-40B4-BE49-F238E27FC236}">
                <a16:creationId xmlns:a16="http://schemas.microsoft.com/office/drawing/2014/main" id="{55A0E558-95BA-8B4D-BFF2-C2E33F61AE72}"/>
              </a:ext>
            </a:extLst>
          </p:cNvPr>
          <p:cNvSpPr>
            <a:spLocks noGrp="1"/>
          </p:cNvSpPr>
          <p:nvPr>
            <p:ph idx="1"/>
          </p:nvPr>
        </p:nvSpPr>
        <p:spPr>
          <a:xfrm>
            <a:off x="838200" y="1543050"/>
            <a:ext cx="10515600" cy="5029200"/>
          </a:xfrm>
        </p:spPr>
        <p:txBody>
          <a:bodyPr>
            <a:normAutofit fontScale="70000" lnSpcReduction="20000"/>
          </a:bodyPr>
          <a:lstStyle/>
          <a:p>
            <a:r>
              <a:rPr lang="en-US" dirty="0"/>
              <a:t>The </a:t>
            </a:r>
            <a:r>
              <a:rPr lang="en-GB" dirty="0"/>
              <a:t>National Graduate Leadership Programme is an innovative programme which is designed to develop the skills and experience needed to become a high performing neighbourhood police officer and according to Police Now “meets and exceeds the College of Policing’s National Standards”. (police now, 2019)</a:t>
            </a:r>
          </a:p>
          <a:p>
            <a:r>
              <a:rPr lang="en-GB" dirty="0"/>
              <a:t>The programme begins with a </a:t>
            </a:r>
            <a:r>
              <a:rPr lang="en-GB" b="1" dirty="0"/>
              <a:t>six-week</a:t>
            </a:r>
            <a:r>
              <a:rPr lang="en-GB" dirty="0"/>
              <a:t> residential academy course</a:t>
            </a:r>
          </a:p>
          <a:p>
            <a:r>
              <a:rPr lang="en-GB" dirty="0"/>
              <a:t>Followed by </a:t>
            </a:r>
            <a:r>
              <a:rPr lang="en-GB" b="1" dirty="0"/>
              <a:t>Two years </a:t>
            </a:r>
            <a:r>
              <a:rPr lang="en-GB" dirty="0"/>
              <a:t>training and development with a selected force.</a:t>
            </a:r>
          </a:p>
          <a:p>
            <a:r>
              <a:rPr lang="en-GB" dirty="0"/>
              <a:t>After the two years, there will be a variety of different options – Can continue within a neighbourhood policing role, seek promotion if you feel you have the confidence and skills to do so, pursue further training within a specialist unit or even leave policing to use the skills and experience you’ve developed in a different role or sector.</a:t>
            </a:r>
          </a:p>
          <a:p>
            <a:r>
              <a:rPr lang="en-GB" dirty="0"/>
              <a:t>The graduate scheme sees individuals assigned to a specific community of up to 20,000 residents, usually in an area of need where they’ll be given guidance, support and training needed to be an effective officer and make an impact from day one. </a:t>
            </a:r>
          </a:p>
          <a:p>
            <a:r>
              <a:rPr lang="en-GB" dirty="0"/>
              <a:t>No previous knowledge or experience of policing is needed and in fact, the programme welcomes graduates who haven’t considered policing before. What’s important to us is people from diverse backgrounds with a range of experiences, so if you’ve never considered a career in policing this could be the prefect graduate programme for you. According to Police Now, 58% of applicants on the programme have never previously considered joining the police force. (police now, 2019)</a:t>
            </a:r>
            <a:br>
              <a:rPr lang="en-GB" dirty="0">
                <a:solidFill>
                  <a:srgbClr val="FF0000"/>
                </a:solidFill>
              </a:rPr>
            </a:br>
            <a:endParaRPr lang="en-US" dirty="0">
              <a:solidFill>
                <a:srgbClr val="FF0000"/>
              </a:solidFill>
            </a:endParaRPr>
          </a:p>
        </p:txBody>
      </p:sp>
      <p:pic>
        <p:nvPicPr>
          <p:cNvPr id="1028" name="Picture 4" descr="Image result for police now">
            <a:hlinkClick r:id="rId3"/>
            <a:extLst>
              <a:ext uri="{FF2B5EF4-FFF2-40B4-BE49-F238E27FC236}">
                <a16:creationId xmlns:a16="http://schemas.microsoft.com/office/drawing/2014/main" id="{5B0A028D-899B-0F44-8002-FB2C7019D3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838" y="455299"/>
            <a:ext cx="2747962" cy="798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378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5EF91-ADE4-9649-9DD9-7BCABFE30924}"/>
              </a:ext>
            </a:extLst>
          </p:cNvPr>
          <p:cNvSpPr>
            <a:spLocks noGrp="1"/>
          </p:cNvSpPr>
          <p:nvPr>
            <p:ph type="title"/>
          </p:nvPr>
        </p:nvSpPr>
        <p:spPr>
          <a:xfrm>
            <a:off x="838200" y="365126"/>
            <a:ext cx="10515600" cy="649636"/>
          </a:xfrm>
        </p:spPr>
        <p:txBody>
          <a:bodyPr>
            <a:normAutofit/>
          </a:bodyPr>
          <a:lstStyle/>
          <a:p>
            <a:pPr algn="ctr"/>
            <a:r>
              <a:rPr lang="en-US" sz="2800" u="sng" dirty="0"/>
              <a:t>Why am I interested?</a:t>
            </a:r>
          </a:p>
        </p:txBody>
      </p:sp>
      <p:sp>
        <p:nvSpPr>
          <p:cNvPr id="3" name="Content Placeholder 2">
            <a:extLst>
              <a:ext uri="{FF2B5EF4-FFF2-40B4-BE49-F238E27FC236}">
                <a16:creationId xmlns:a16="http://schemas.microsoft.com/office/drawing/2014/main" id="{051F497A-F75F-E940-A0EF-243B1AF0EDC2}"/>
              </a:ext>
            </a:extLst>
          </p:cNvPr>
          <p:cNvSpPr>
            <a:spLocks noGrp="1"/>
          </p:cNvSpPr>
          <p:nvPr>
            <p:ph idx="1"/>
          </p:nvPr>
        </p:nvSpPr>
        <p:spPr>
          <a:xfrm>
            <a:off x="838200" y="514892"/>
            <a:ext cx="10515600" cy="5227720"/>
          </a:xfrm>
        </p:spPr>
        <p:txBody>
          <a:bodyPr>
            <a:normAutofit fontScale="92500" lnSpcReduction="20000"/>
          </a:bodyPr>
          <a:lstStyle/>
          <a:p>
            <a:pPr marL="0" indent="0">
              <a:buNone/>
            </a:pPr>
            <a:endParaRPr lang="en-US" sz="5100" dirty="0"/>
          </a:p>
          <a:p>
            <a:r>
              <a:rPr lang="en-GB" sz="1900" dirty="0"/>
              <a:t>According to the South Wales Police website, a Police officer's Job is never a fixed routine and therefore, a career within the police will never be boring. From my past experiences, I find that I can easily get bored of doing the same thing and having the same routine day in day out. As a result, I feel this would be an ideal career route as it would never be repetitive and will always keep me on my toes. (South Wales police, 2019)</a:t>
            </a:r>
          </a:p>
          <a:p>
            <a:pPr marL="0" indent="0">
              <a:buNone/>
            </a:pPr>
            <a:r>
              <a:rPr lang="en-GB" sz="1900" dirty="0"/>
              <a:t> </a:t>
            </a:r>
          </a:p>
          <a:p>
            <a:r>
              <a:rPr lang="en-GB" sz="1900" dirty="0"/>
              <a:t>A police officer’s role is to make a positive difference in the community they serve, I would be interested in a career with the police as I enjoy going out of my way to help people and try to make a positive difference to the lives of people I know. </a:t>
            </a:r>
          </a:p>
          <a:p>
            <a:endParaRPr lang="en-GB" sz="1900" dirty="0"/>
          </a:p>
          <a:p>
            <a:r>
              <a:rPr lang="en-GB" sz="1900" dirty="0"/>
              <a:t>It has fantastic career growth and future prospects</a:t>
            </a:r>
          </a:p>
          <a:p>
            <a:r>
              <a:rPr lang="en-GB" sz="1900" dirty="0"/>
              <a:t>Good annual salary </a:t>
            </a:r>
          </a:p>
          <a:p>
            <a:r>
              <a:rPr lang="en-GB" sz="1900" dirty="0"/>
              <a:t>Good pension</a:t>
            </a:r>
          </a:p>
          <a:p>
            <a:r>
              <a:rPr lang="en-GB" sz="1900" dirty="0"/>
              <a:t>I enjoy taking part in problem solving activities                                                                                                                           and work well under pressure </a:t>
            </a:r>
          </a:p>
          <a:p>
            <a:r>
              <a:rPr lang="en-GB" sz="1900" dirty="0"/>
              <a:t>It is a well respected and rewarding job which will deliver                                                                                                            great job satisfaction. </a:t>
            </a:r>
          </a:p>
          <a:p>
            <a:r>
              <a:rPr lang="en-GB" sz="1900" dirty="0"/>
              <a:t>I want to be able to influence and inspire people around me </a:t>
            </a:r>
          </a:p>
          <a:p>
            <a:endParaRPr lang="en-GB" dirty="0"/>
          </a:p>
          <a:p>
            <a:endParaRPr lang="en-US" dirty="0"/>
          </a:p>
        </p:txBody>
      </p:sp>
      <p:pic>
        <p:nvPicPr>
          <p:cNvPr id="3073" name="Picture 1" descr="Image result for police now">
            <a:extLst>
              <a:ext uri="{FF2B5EF4-FFF2-40B4-BE49-F238E27FC236}">
                <a16:creationId xmlns:a16="http://schemas.microsoft.com/office/drawing/2014/main" id="{1834E1FE-33CD-B74F-B394-F282A8642A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0485" y="3565005"/>
            <a:ext cx="3953315" cy="185845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hlinkClick r:id="rId4"/>
            <a:extLst>
              <a:ext uri="{FF2B5EF4-FFF2-40B4-BE49-F238E27FC236}">
                <a16:creationId xmlns:a16="http://schemas.microsoft.com/office/drawing/2014/main" id="{FFAC2263-1D7D-F543-BB1F-638F98237405}"/>
              </a:ext>
            </a:extLst>
          </p:cNvPr>
          <p:cNvSpPr>
            <a:spLocks noChangeArrowheads="1"/>
          </p:cNvSpPr>
          <p:nvPr/>
        </p:nvSpPr>
        <p:spPr bwMode="auto">
          <a:xfrm>
            <a:off x="11223709" y="3729248"/>
            <a:ext cx="688331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ctr"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8E6E49FD-B0B5-D54A-905E-A935129A745A}"/>
              </a:ext>
            </a:extLst>
          </p:cNvPr>
          <p:cNvSpPr txBox="1"/>
          <p:nvPr/>
        </p:nvSpPr>
        <p:spPr>
          <a:xfrm>
            <a:off x="995083" y="5742612"/>
            <a:ext cx="2735749" cy="369332"/>
          </a:xfrm>
          <a:prstGeom prst="rect">
            <a:avLst/>
          </a:prstGeom>
          <a:noFill/>
        </p:spPr>
        <p:txBody>
          <a:bodyPr wrap="none" rtlCol="0">
            <a:spAutoFit/>
          </a:bodyPr>
          <a:lstStyle/>
          <a:p>
            <a:r>
              <a:rPr lang="en-US" dirty="0"/>
              <a:t>(the balance careers, 2019)</a:t>
            </a:r>
          </a:p>
        </p:txBody>
      </p:sp>
    </p:spTree>
    <p:extLst>
      <p:ext uri="{BB962C8B-B14F-4D97-AF65-F5344CB8AC3E}">
        <p14:creationId xmlns:p14="http://schemas.microsoft.com/office/powerpoint/2010/main" val="4007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77BD6-83B6-DD41-BF4B-6769101A6FB5}"/>
              </a:ext>
            </a:extLst>
          </p:cNvPr>
          <p:cNvSpPr>
            <a:spLocks noGrp="1"/>
          </p:cNvSpPr>
          <p:nvPr>
            <p:ph type="title"/>
          </p:nvPr>
        </p:nvSpPr>
        <p:spPr>
          <a:xfrm>
            <a:off x="838200" y="471144"/>
            <a:ext cx="10515600" cy="683090"/>
          </a:xfrm>
        </p:spPr>
        <p:txBody>
          <a:bodyPr>
            <a:noAutofit/>
          </a:bodyPr>
          <a:lstStyle/>
          <a:p>
            <a:pPr algn="ctr"/>
            <a:r>
              <a:rPr lang="en-US" sz="2800" u="sng" dirty="0"/>
              <a:t>Competencies required for my </a:t>
            </a:r>
            <a:br>
              <a:rPr lang="en-US" sz="2800" u="sng" dirty="0"/>
            </a:br>
            <a:r>
              <a:rPr lang="en-US" sz="2800" u="sng" dirty="0"/>
              <a:t>Career choice</a:t>
            </a:r>
          </a:p>
        </p:txBody>
      </p:sp>
      <p:sp>
        <p:nvSpPr>
          <p:cNvPr id="3" name="Content Placeholder 2">
            <a:extLst>
              <a:ext uri="{FF2B5EF4-FFF2-40B4-BE49-F238E27FC236}">
                <a16:creationId xmlns:a16="http://schemas.microsoft.com/office/drawing/2014/main" id="{972744AE-7C9A-BF46-A1AC-BDF3DD5F6965}"/>
              </a:ext>
            </a:extLst>
          </p:cNvPr>
          <p:cNvSpPr>
            <a:spLocks noGrp="1"/>
          </p:cNvSpPr>
          <p:nvPr>
            <p:ph idx="1"/>
          </p:nvPr>
        </p:nvSpPr>
        <p:spPr>
          <a:xfrm>
            <a:off x="838200" y="1678623"/>
            <a:ext cx="10515600" cy="5039539"/>
          </a:xfrm>
        </p:spPr>
        <p:txBody>
          <a:bodyPr>
            <a:normAutofit fontScale="62500" lnSpcReduction="20000"/>
          </a:bodyPr>
          <a:lstStyle/>
          <a:p>
            <a:r>
              <a:rPr lang="en-GB" b="1" dirty="0"/>
              <a:t>Effective communication </a:t>
            </a:r>
            <a:r>
              <a:rPr lang="en-GB" dirty="0"/>
              <a:t>– communicates all needs, instructions and decisions clearly. Adapts the style of communication to meet the needs of the audience.</a:t>
            </a:r>
          </a:p>
          <a:p>
            <a:r>
              <a:rPr lang="en-GB" b="1" dirty="0"/>
              <a:t>Community and customer focus </a:t>
            </a:r>
            <a:r>
              <a:rPr lang="en-GB" dirty="0"/>
              <a:t>– sees things from the customer’s point of view and encourages others to do the same. Builds a good understanding and relationship with the community that is served.</a:t>
            </a:r>
          </a:p>
          <a:p>
            <a:r>
              <a:rPr lang="en-GB" b="1" dirty="0"/>
              <a:t>Personal responsibility </a:t>
            </a:r>
            <a:r>
              <a:rPr lang="en-GB" dirty="0"/>
              <a:t>– takes personal responsibility for own actions and for dealing with issues or problems that arise.</a:t>
            </a:r>
          </a:p>
          <a:p>
            <a:r>
              <a:rPr lang="en-GB" b="1" dirty="0"/>
              <a:t>Resilience</a:t>
            </a:r>
            <a:r>
              <a:rPr lang="en-GB" dirty="0"/>
              <a:t> – remains calm and confident, and responds logically and decisively in difficult situations.</a:t>
            </a:r>
          </a:p>
          <a:p>
            <a:r>
              <a:rPr lang="en-GB" b="1" dirty="0"/>
              <a:t>Problem solving / Critical thinking </a:t>
            </a:r>
            <a:r>
              <a:rPr lang="en-GB" dirty="0"/>
              <a:t>– gathers information from a range of sources to understand situations, making sure it is reliable and accurate. Identifies risks and considers alternative courses of action to make good decisions.</a:t>
            </a:r>
          </a:p>
          <a:p>
            <a:r>
              <a:rPr lang="en-GB" b="1" dirty="0"/>
              <a:t>Respect for race and diversity </a:t>
            </a:r>
            <a:r>
              <a:rPr lang="en-GB" dirty="0"/>
              <a:t>– understands other people’s views and takes them into account. Treats people with dignity and respect at all times no matter what their background, status, circumstances or appearance.</a:t>
            </a:r>
          </a:p>
          <a:p>
            <a:r>
              <a:rPr lang="en-GB" b="1" dirty="0"/>
              <a:t>Team working </a:t>
            </a:r>
            <a:r>
              <a:rPr lang="en-GB" dirty="0"/>
              <a:t>– works effectively as a team member and helps build relationships within the team.</a:t>
            </a:r>
          </a:p>
          <a:p>
            <a:r>
              <a:rPr lang="en-GB" b="1" dirty="0"/>
              <a:t>Ability to stay calm and manage stress</a:t>
            </a:r>
          </a:p>
          <a:p>
            <a:pPr marL="0" indent="0">
              <a:buNone/>
            </a:pPr>
            <a:r>
              <a:rPr lang="en-GB" dirty="0"/>
              <a:t>(North Yorkshire police, 2019)</a:t>
            </a:r>
          </a:p>
        </p:txBody>
      </p:sp>
    </p:spTree>
    <p:extLst>
      <p:ext uri="{BB962C8B-B14F-4D97-AF65-F5344CB8AC3E}">
        <p14:creationId xmlns:p14="http://schemas.microsoft.com/office/powerpoint/2010/main" val="350572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69BDE6-EEBB-ED4E-B1C1-C3049FF11C0E}"/>
              </a:ext>
            </a:extLst>
          </p:cNvPr>
          <p:cNvSpPr>
            <a:spLocks noGrp="1"/>
          </p:cNvSpPr>
          <p:nvPr>
            <p:ph idx="1"/>
          </p:nvPr>
        </p:nvSpPr>
        <p:spPr>
          <a:xfrm>
            <a:off x="838200" y="1253331"/>
            <a:ext cx="10515600" cy="4351338"/>
          </a:xfrm>
        </p:spPr>
        <p:txBody>
          <a:bodyPr>
            <a:normAutofit fontScale="70000" lnSpcReduction="20000"/>
          </a:bodyPr>
          <a:lstStyle/>
          <a:p>
            <a:r>
              <a:rPr lang="en-GB" dirty="0"/>
              <a:t>According to the National Careers service, a good police officer will poses the following </a:t>
            </a:r>
            <a:r>
              <a:rPr lang="en-GB" b="1" dirty="0"/>
              <a:t>Competencies</a:t>
            </a:r>
            <a:r>
              <a:rPr lang="en-GB" dirty="0"/>
              <a:t>, which include;</a:t>
            </a:r>
          </a:p>
          <a:p>
            <a:endParaRPr lang="en-GB" dirty="0"/>
          </a:p>
          <a:p>
            <a:r>
              <a:rPr lang="en-GB" dirty="0"/>
              <a:t>Good customer service skills for treating people fairly and with respect</a:t>
            </a:r>
          </a:p>
          <a:p>
            <a:r>
              <a:rPr lang="en-GB" dirty="0"/>
              <a:t>A knowledge of public safety and security </a:t>
            </a:r>
          </a:p>
          <a:p>
            <a:r>
              <a:rPr lang="en-GB" dirty="0"/>
              <a:t>Excellent verbal communication skills</a:t>
            </a:r>
          </a:p>
          <a:p>
            <a:r>
              <a:rPr lang="en-GB" dirty="0"/>
              <a:t>Patience and the ability to remain calm in stressful situations</a:t>
            </a:r>
          </a:p>
          <a:p>
            <a:r>
              <a:rPr lang="en-GB" dirty="0"/>
              <a:t>Leadership skills</a:t>
            </a:r>
          </a:p>
          <a:p>
            <a:r>
              <a:rPr lang="en-GB" dirty="0"/>
              <a:t>Sensitivity, empathy and understanding for dealing with traumatic and difficult situations</a:t>
            </a:r>
          </a:p>
          <a:p>
            <a:r>
              <a:rPr lang="en-GB" dirty="0"/>
              <a:t>Active listening skills</a:t>
            </a:r>
          </a:p>
          <a:p>
            <a:r>
              <a:rPr lang="en-GB" dirty="0"/>
              <a:t>Negotiation skills for keeping people safe</a:t>
            </a:r>
          </a:p>
          <a:p>
            <a:r>
              <a:rPr lang="en-GB" dirty="0"/>
              <a:t>The ability to carry out basic tasks on a computer or hand-held device</a:t>
            </a:r>
          </a:p>
          <a:p>
            <a:r>
              <a:rPr lang="en-GB" dirty="0"/>
              <a:t>(Gov.uk, 2019)</a:t>
            </a:r>
          </a:p>
        </p:txBody>
      </p:sp>
      <p:sp>
        <p:nvSpPr>
          <p:cNvPr id="4" name="TextBox 3">
            <a:extLst>
              <a:ext uri="{FF2B5EF4-FFF2-40B4-BE49-F238E27FC236}">
                <a16:creationId xmlns:a16="http://schemas.microsoft.com/office/drawing/2014/main" id="{29A7C008-B801-4142-92C0-E364E206754C}"/>
              </a:ext>
            </a:extLst>
          </p:cNvPr>
          <p:cNvSpPr txBox="1"/>
          <p:nvPr/>
        </p:nvSpPr>
        <p:spPr>
          <a:xfrm>
            <a:off x="4133385" y="390293"/>
            <a:ext cx="3925230" cy="523220"/>
          </a:xfrm>
          <a:prstGeom prst="rect">
            <a:avLst/>
          </a:prstGeom>
          <a:noFill/>
        </p:spPr>
        <p:txBody>
          <a:bodyPr wrap="square" rtlCol="0">
            <a:spAutoFit/>
          </a:bodyPr>
          <a:lstStyle/>
          <a:p>
            <a:pPr algn="ctr"/>
            <a:r>
              <a:rPr lang="en-US" sz="2800" u="sng" dirty="0">
                <a:latin typeface="+mj-lt"/>
              </a:rPr>
              <a:t>Continued…</a:t>
            </a:r>
          </a:p>
        </p:txBody>
      </p:sp>
    </p:spTree>
    <p:extLst>
      <p:ext uri="{BB962C8B-B14F-4D97-AF65-F5344CB8AC3E}">
        <p14:creationId xmlns:p14="http://schemas.microsoft.com/office/powerpoint/2010/main" val="3617609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8BE3-DA6A-A748-B84E-3EE916828604}"/>
              </a:ext>
            </a:extLst>
          </p:cNvPr>
          <p:cNvSpPr>
            <a:spLocks noGrp="1"/>
          </p:cNvSpPr>
          <p:nvPr>
            <p:ph type="title"/>
          </p:nvPr>
        </p:nvSpPr>
        <p:spPr>
          <a:xfrm>
            <a:off x="4734622" y="328341"/>
            <a:ext cx="2722756" cy="705392"/>
          </a:xfrm>
        </p:spPr>
        <p:txBody>
          <a:bodyPr>
            <a:normAutofit/>
          </a:bodyPr>
          <a:lstStyle/>
          <a:p>
            <a:pPr algn="ctr"/>
            <a:r>
              <a:rPr lang="en-US" sz="2800" u="sng" dirty="0"/>
              <a:t>Am I suited?</a:t>
            </a:r>
          </a:p>
        </p:txBody>
      </p:sp>
      <p:sp>
        <p:nvSpPr>
          <p:cNvPr id="3" name="Content Placeholder 2">
            <a:extLst>
              <a:ext uri="{FF2B5EF4-FFF2-40B4-BE49-F238E27FC236}">
                <a16:creationId xmlns:a16="http://schemas.microsoft.com/office/drawing/2014/main" id="{94D51818-BC82-3B42-8DB6-D94098C96627}"/>
              </a:ext>
            </a:extLst>
          </p:cNvPr>
          <p:cNvSpPr>
            <a:spLocks noGrp="1"/>
          </p:cNvSpPr>
          <p:nvPr>
            <p:ph idx="1"/>
          </p:nvPr>
        </p:nvSpPr>
        <p:spPr>
          <a:xfrm>
            <a:off x="838200" y="1208348"/>
            <a:ext cx="10515600" cy="5427328"/>
          </a:xfrm>
        </p:spPr>
        <p:txBody>
          <a:bodyPr>
            <a:normAutofit fontScale="62500" lnSpcReduction="20000"/>
          </a:bodyPr>
          <a:lstStyle/>
          <a:p>
            <a:pPr marL="0" indent="0">
              <a:buNone/>
            </a:pPr>
            <a:r>
              <a:rPr lang="en-US" dirty="0"/>
              <a:t>Relating back to my recent module in university, there are a variety of skills which have been enhanced and some new skills I have since gained. Many of these said skills are competencies which are required to successfully gain a place on The </a:t>
            </a:r>
            <a:r>
              <a:rPr lang="en-GB" dirty="0"/>
              <a:t>National Graduate Leadership Programme and also to make a good police officer. </a:t>
            </a:r>
          </a:p>
          <a:p>
            <a:endParaRPr lang="en-US" dirty="0"/>
          </a:p>
          <a:p>
            <a:r>
              <a:rPr lang="en-US" dirty="0"/>
              <a:t>Team working skills </a:t>
            </a:r>
          </a:p>
          <a:p>
            <a:r>
              <a:rPr lang="en-US" dirty="0"/>
              <a:t>Ability to work independently </a:t>
            </a:r>
          </a:p>
          <a:p>
            <a:r>
              <a:rPr lang="en-US" dirty="0"/>
              <a:t>Treating people with respect, compassion and empathy  </a:t>
            </a:r>
          </a:p>
          <a:p>
            <a:r>
              <a:rPr lang="en-US" dirty="0"/>
              <a:t>Punctual &amp; Time keeping</a:t>
            </a:r>
          </a:p>
          <a:p>
            <a:r>
              <a:rPr lang="en-US" dirty="0"/>
              <a:t>Good patience and able to stay calm </a:t>
            </a:r>
          </a:p>
          <a:p>
            <a:r>
              <a:rPr lang="en-US" dirty="0"/>
              <a:t>Communication skills </a:t>
            </a:r>
          </a:p>
          <a:p>
            <a:r>
              <a:rPr lang="en-US" dirty="0"/>
              <a:t>Listening skills  </a:t>
            </a:r>
          </a:p>
          <a:p>
            <a:r>
              <a:rPr lang="en-GB" dirty="0"/>
              <a:t>Trustworthy </a:t>
            </a:r>
          </a:p>
          <a:p>
            <a:r>
              <a:rPr lang="en-GB" dirty="0"/>
              <a:t>Respectful</a:t>
            </a:r>
          </a:p>
          <a:p>
            <a:r>
              <a:rPr lang="en-GB" dirty="0"/>
              <a:t>Determination &amp; Resilience </a:t>
            </a:r>
          </a:p>
          <a:p>
            <a:r>
              <a:rPr lang="en-GB" dirty="0"/>
              <a:t>Good manners </a:t>
            </a:r>
          </a:p>
          <a:p>
            <a:r>
              <a:rPr lang="en-GB" dirty="0"/>
              <a:t>Empathetic &amp; Sympathetic</a:t>
            </a:r>
          </a:p>
          <a:p>
            <a:r>
              <a:rPr lang="en-GB" dirty="0"/>
              <a:t>Integrity </a:t>
            </a:r>
          </a:p>
          <a:p>
            <a:endParaRPr lang="en-US" dirty="0"/>
          </a:p>
          <a:p>
            <a:endParaRPr lang="en-US" dirty="0"/>
          </a:p>
          <a:p>
            <a:endParaRPr lang="en-US" dirty="0"/>
          </a:p>
          <a:p>
            <a:endParaRPr lang="en-US" dirty="0"/>
          </a:p>
          <a:p>
            <a:endParaRPr lang="en-US" dirty="0"/>
          </a:p>
        </p:txBody>
      </p:sp>
      <p:pic>
        <p:nvPicPr>
          <p:cNvPr id="4098" name="Picture 2" descr="Image result for thumbs up">
            <a:hlinkClick r:id="rId3"/>
            <a:extLst>
              <a:ext uri="{FF2B5EF4-FFF2-40B4-BE49-F238E27FC236}">
                <a16:creationId xmlns:a16="http://schemas.microsoft.com/office/drawing/2014/main" id="{A0EFF55E-5208-B948-A1D4-244B699376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5067" y="2993571"/>
            <a:ext cx="2772940" cy="2765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5661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8524-6D88-014B-974A-8F4F341AC64E}"/>
              </a:ext>
            </a:extLst>
          </p:cNvPr>
          <p:cNvSpPr>
            <a:spLocks noGrp="1"/>
          </p:cNvSpPr>
          <p:nvPr>
            <p:ph type="title"/>
          </p:nvPr>
        </p:nvSpPr>
        <p:spPr>
          <a:xfrm>
            <a:off x="838200" y="432361"/>
            <a:ext cx="10515600" cy="805753"/>
          </a:xfrm>
        </p:spPr>
        <p:txBody>
          <a:bodyPr>
            <a:normAutofit/>
          </a:bodyPr>
          <a:lstStyle/>
          <a:p>
            <a:pPr algn="ctr"/>
            <a:r>
              <a:rPr lang="en-US" sz="2800" u="sng" dirty="0"/>
              <a:t>Conclusion </a:t>
            </a:r>
          </a:p>
        </p:txBody>
      </p:sp>
      <p:sp>
        <p:nvSpPr>
          <p:cNvPr id="3" name="Content Placeholder 2">
            <a:extLst>
              <a:ext uri="{FF2B5EF4-FFF2-40B4-BE49-F238E27FC236}">
                <a16:creationId xmlns:a16="http://schemas.microsoft.com/office/drawing/2014/main" id="{7F0B3E60-3DB8-2D49-81A0-1C0FE936AE31}"/>
              </a:ext>
            </a:extLst>
          </p:cNvPr>
          <p:cNvSpPr>
            <a:spLocks noGrp="1"/>
          </p:cNvSpPr>
          <p:nvPr>
            <p:ph idx="1"/>
          </p:nvPr>
        </p:nvSpPr>
        <p:spPr>
          <a:xfrm>
            <a:off x="838200" y="2112500"/>
            <a:ext cx="10515600" cy="2633000"/>
          </a:xfrm>
        </p:spPr>
        <p:txBody>
          <a:bodyPr>
            <a:normAutofit/>
          </a:bodyPr>
          <a:lstStyle/>
          <a:p>
            <a:pPr marL="0" indent="0">
              <a:buNone/>
            </a:pPr>
            <a:endParaRPr lang="en-GB" dirty="0"/>
          </a:p>
          <a:p>
            <a:r>
              <a:rPr lang="en-US" sz="1800" dirty="0"/>
              <a:t>To conclude, many of the skills and qualities that I possess were </a:t>
            </a:r>
            <a:r>
              <a:rPr lang="en-US" sz="1800" dirty="0" err="1"/>
              <a:t>utilised</a:t>
            </a:r>
            <a:r>
              <a:rPr lang="en-US" sz="1800" dirty="0"/>
              <a:t> and improved upon over  the duration of this module. These skills and qualities are vitally important not just for day to day life but also when it comes to employment. To ensure greater employability, it is essential that individuals have a wide range of transferable skills which are continually tracked and updated. My choice of career after university requires me to have most of these skills and after taking part in this module I have come to realise that it is important I keep track and update them to ensure I am an ideal candidate which results in my career success.</a:t>
            </a:r>
          </a:p>
        </p:txBody>
      </p:sp>
    </p:spTree>
    <p:extLst>
      <p:ext uri="{BB962C8B-B14F-4D97-AF65-F5344CB8AC3E}">
        <p14:creationId xmlns:p14="http://schemas.microsoft.com/office/powerpoint/2010/main" val="1319739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4D26B5-4A55-F149-AA49-2AA1A7CEDD96}"/>
              </a:ext>
            </a:extLst>
          </p:cNvPr>
          <p:cNvSpPr>
            <a:spLocks noGrp="1"/>
          </p:cNvSpPr>
          <p:nvPr>
            <p:ph idx="1"/>
          </p:nvPr>
        </p:nvSpPr>
        <p:spPr>
          <a:xfrm>
            <a:off x="838200" y="766482"/>
            <a:ext cx="10515600" cy="5410481"/>
          </a:xfrm>
        </p:spPr>
        <p:txBody>
          <a:bodyPr>
            <a:normAutofit lnSpcReduction="10000"/>
          </a:bodyPr>
          <a:lstStyle/>
          <a:p>
            <a:pPr marL="0" indent="0" algn="ctr">
              <a:buNone/>
            </a:pPr>
            <a:r>
              <a:rPr lang="en-GB" u="sng" dirty="0"/>
              <a:t>References</a:t>
            </a:r>
          </a:p>
          <a:p>
            <a:pPr marL="0" indent="0" algn="ctr">
              <a:buNone/>
            </a:pPr>
            <a:endParaRPr lang="en-GB" u="sng" dirty="0"/>
          </a:p>
          <a:p>
            <a:r>
              <a:rPr lang="en-GB" sz="1800" dirty="0"/>
              <a:t>Cottrell, S. (2010). </a:t>
            </a:r>
            <a:r>
              <a:rPr lang="en-GB" sz="1800" i="1" dirty="0"/>
              <a:t>Skills for success. </a:t>
            </a:r>
            <a:r>
              <a:rPr lang="en-GB" sz="1800" dirty="0"/>
              <a:t>Basingstoke: Palgrave Macmillan.</a:t>
            </a:r>
          </a:p>
          <a:p>
            <a:r>
              <a:rPr lang="en-GB" sz="1800" dirty="0"/>
              <a:t>Nationalcareers.service.gov.uk. (2019). </a:t>
            </a:r>
            <a:r>
              <a:rPr lang="en-GB" sz="1800" i="1" dirty="0"/>
              <a:t>Police officer | Explore careers</a:t>
            </a:r>
            <a:r>
              <a:rPr lang="en-GB" sz="1800" dirty="0"/>
              <a:t>. [online] Available at: https://nationalcareers.service.gov.uk/job-profiles/police-officer [Accessed 14 Oct. 2019].</a:t>
            </a:r>
          </a:p>
          <a:p>
            <a:r>
              <a:rPr lang="en-GB" sz="1800" dirty="0"/>
              <a:t>North Yorkshire Police. (2019). </a:t>
            </a:r>
            <a:r>
              <a:rPr lang="en-GB" sz="1800" i="1" dirty="0"/>
              <a:t>What are we looking for in a Police Officer? - North Yorkshire Police</a:t>
            </a:r>
            <a:r>
              <a:rPr lang="en-GB" sz="1800" dirty="0"/>
              <a:t>. [online] Available at: https://northyorkshire.police.uk/jobs/police-officers/looking-police-officer/ [Accessed 14 Oct. 2019].</a:t>
            </a:r>
          </a:p>
          <a:p>
            <a:r>
              <a:rPr lang="en-GB" sz="1800" dirty="0"/>
              <a:t>POLICE NOW. (2019). </a:t>
            </a:r>
            <a:r>
              <a:rPr lang="en-GB" sz="1800" i="1" dirty="0"/>
              <a:t>National Graduate Leadership Programme | Police Jobs | POLICE NOW</a:t>
            </a:r>
            <a:r>
              <a:rPr lang="en-GB" sz="1800" dirty="0"/>
              <a:t>. [online] Available at: https://www.policenow.org.uk/national-graduate-leadership-programme/ [Accessed 12 Oct. 2019].</a:t>
            </a:r>
          </a:p>
          <a:p>
            <a:r>
              <a:rPr lang="en-GB" sz="1800" dirty="0"/>
              <a:t>Preparing for careers - the skills employers are looking for. (2019). [ebook] England. Available at: https://www.ucas.com/file/130381/download?token=zX_vZu_9.</a:t>
            </a:r>
          </a:p>
          <a:p>
            <a:r>
              <a:rPr lang="en-GB" sz="1800" dirty="0"/>
              <a:t>South Wales Police. (2019). </a:t>
            </a:r>
            <a:r>
              <a:rPr lang="en-GB" sz="1800" i="1" dirty="0"/>
              <a:t>Police Officers - South Wales Police</a:t>
            </a:r>
            <a:r>
              <a:rPr lang="en-GB" sz="1800" dirty="0"/>
              <a:t>. [online] Available at: https://www.south-wales.police.uk/en/join-us/police-officers/ [Accessed 14 Oct. 2019].</a:t>
            </a:r>
          </a:p>
          <a:p>
            <a:r>
              <a:rPr lang="en-GB" sz="1800" dirty="0"/>
              <a:t>The Balance Careers. (2019). </a:t>
            </a:r>
            <a:r>
              <a:rPr lang="en-GB" sz="1800" i="1" dirty="0"/>
              <a:t>From K-9 to Investigations: Reasons to Become a Police Officer</a:t>
            </a:r>
            <a:r>
              <a:rPr lang="en-GB" sz="1800" dirty="0"/>
              <a:t>. [online] Available at: https://www.thebalancecareers.com/five-reasons-to-be-a-police-officer-974863 [Accessed 14 Oct. 2019].</a:t>
            </a:r>
          </a:p>
          <a:p>
            <a:endParaRPr lang="en-GB" sz="1800" dirty="0"/>
          </a:p>
          <a:p>
            <a:endParaRPr lang="en-US" dirty="0"/>
          </a:p>
        </p:txBody>
      </p:sp>
    </p:spTree>
    <p:extLst>
      <p:ext uri="{BB962C8B-B14F-4D97-AF65-F5344CB8AC3E}">
        <p14:creationId xmlns:p14="http://schemas.microsoft.com/office/powerpoint/2010/main" val="6204396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1440</TotalTime>
  <Words>1908</Words>
  <Application>Microsoft Macintosh PowerPoint</Application>
  <PresentationFormat>Widescreen</PresentationFormat>
  <Paragraphs>139</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Skills for life: Employability and  Future Pathways </vt:lpstr>
      <vt:lpstr>PowerPoint Presentation</vt:lpstr>
      <vt:lpstr>Skills learnt or improved upon during the  teaching of this module </vt:lpstr>
      <vt:lpstr>The National Graduate Leadership Programme</vt:lpstr>
      <vt:lpstr>Why am I interested?</vt:lpstr>
      <vt:lpstr>Competencies required for my  Career choice</vt:lpstr>
      <vt:lpstr>PowerPoint Presentation</vt:lpstr>
      <vt:lpstr>Am I suited?</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 </dc:title>
  <dc:creator>Kailam Fearn (1701807)</dc:creator>
  <cp:lastModifiedBy>Kailam Fearn (1701807)</cp:lastModifiedBy>
  <cp:revision>6</cp:revision>
  <dcterms:created xsi:type="dcterms:W3CDTF">2019-10-15T19:09:27Z</dcterms:created>
  <dcterms:modified xsi:type="dcterms:W3CDTF">2019-10-16T19:09:55Z</dcterms:modified>
</cp:coreProperties>
</file>