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4"/>
  </p:notesMasterIdLst>
  <p:sldIdLst>
    <p:sldId id="256" r:id="rId2"/>
    <p:sldId id="268" r:id="rId3"/>
    <p:sldId id="257" r:id="rId4"/>
    <p:sldId id="258" r:id="rId5"/>
    <p:sldId id="259" r:id="rId6"/>
    <p:sldId id="278" r:id="rId7"/>
    <p:sldId id="282" r:id="rId8"/>
    <p:sldId id="263" r:id="rId9"/>
    <p:sldId id="270" r:id="rId10"/>
    <p:sldId id="269" r:id="rId11"/>
    <p:sldId id="271" r:id="rId12"/>
    <p:sldId id="275" r:id="rId13"/>
    <p:sldId id="272" r:id="rId14"/>
    <p:sldId id="276" r:id="rId15"/>
    <p:sldId id="273" r:id="rId16"/>
    <p:sldId id="277" r:id="rId17"/>
    <p:sldId id="280" r:id="rId18"/>
    <p:sldId id="264" r:id="rId19"/>
    <p:sldId id="283" r:id="rId20"/>
    <p:sldId id="262" r:id="rId21"/>
    <p:sldId id="265" r:id="rId22"/>
    <p:sldId id="26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erys Purser" initials="CP" lastIdx="1" clrIdx="0">
    <p:extLst>
      <p:ext uri="{19B8F6BF-5375-455C-9EA6-DF929625EA0E}">
        <p15:presenceInfo xmlns:p15="http://schemas.microsoft.com/office/powerpoint/2012/main" userId="9102b233c84b8fa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47"/>
    <p:restoredTop sz="95126"/>
  </p:normalViewPr>
  <p:slideViewPr>
    <p:cSldViewPr snapToGrid="0">
      <p:cViewPr>
        <p:scale>
          <a:sx n="107" d="100"/>
          <a:sy n="107" d="100"/>
        </p:scale>
        <p:origin x="-24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385E3-CE40-3B4D-BC0C-763913E1E6EF}" type="doc">
      <dgm:prSet loTypeId="urn:microsoft.com/office/officeart/2005/8/layout/venn2" loCatId="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en-GB"/>
        </a:p>
      </dgm:t>
    </dgm:pt>
    <dgm:pt modelId="{ACA7271F-86D4-F746-A6A8-51C79EB65622}" type="pres">
      <dgm:prSet presAssocID="{8D2385E3-CE40-3B4D-BC0C-763913E1E6EF}" presName="Name0" presStyleCnt="0">
        <dgm:presLayoutVars>
          <dgm:chMax val="7"/>
          <dgm:resizeHandles val="exact"/>
        </dgm:presLayoutVars>
      </dgm:prSet>
      <dgm:spPr/>
    </dgm:pt>
  </dgm:ptLst>
  <dgm:cxnLst>
    <dgm:cxn modelId="{28DF0EC1-4D86-B349-B9FD-8295C427DF85}" type="presOf" srcId="{8D2385E3-CE40-3B4D-BC0C-763913E1E6EF}" destId="{ACA7271F-86D4-F746-A6A8-51C79EB65622}" srcOrd="0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25483B-9A96-814B-9696-A41EBF49904F}" type="datetimeFigureOut">
              <a:rPr lang="en-US" smtClean="0"/>
              <a:t>8/14/25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D4617E-0114-2F47-8FDD-589804AD93D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13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D4617E-0114-2F47-8FDD-589804AD93DC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72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/>
              <a:pPr/>
              <a:t>8/14/25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7533015.2023.2290075" TargetMode="External"/><Relationship Id="rId2" Type="http://schemas.openxmlformats.org/officeDocument/2006/relationships/hyperlink" Target="https://doi.org/10.1177/205920431986171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77/160940690900800105" TargetMode="External"/><Relationship Id="rId4" Type="http://schemas.openxmlformats.org/officeDocument/2006/relationships/hyperlink" Target="https://www.bera.ac.uk/publication/ethical-guidelines-for-educational-research-20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36ADE-43E6-77E0-F073-F89E9646E3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2559" y="1414982"/>
            <a:ext cx="7315200" cy="3255264"/>
          </a:xfrm>
        </p:spPr>
        <p:txBody>
          <a:bodyPr>
            <a:normAutofit/>
          </a:bodyPr>
          <a:lstStyle/>
          <a:p>
            <a:r>
              <a:rPr lang="en-US" sz="4800" dirty="0"/>
              <a:t>A qualitative investigation into the role of those leading singing at the intersection of singing and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A3A850-0025-4882-BBDB-FE07180E46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Cerys Purser</a:t>
            </a:r>
            <a:r>
              <a:rPr lang="en-US" dirty="0"/>
              <a:t>	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295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1C62AE-D929-B5FF-9458-E537EBB9A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576" y="1543755"/>
            <a:ext cx="7315200" cy="1287997"/>
          </a:xfrm>
        </p:spPr>
        <p:txBody>
          <a:bodyPr>
            <a:normAutofit fontScale="90000"/>
          </a:bodyPr>
          <a:lstStyle/>
          <a:p>
            <a:br>
              <a:rPr lang="en-US" sz="4900" dirty="0"/>
            </a:br>
            <a:br>
              <a:rPr lang="en-US" sz="4900" dirty="0"/>
            </a:br>
            <a:br>
              <a:rPr lang="en-US" sz="4900" dirty="0"/>
            </a:br>
            <a:br>
              <a:rPr lang="en-US" sz="4900" dirty="0"/>
            </a:br>
            <a:r>
              <a:rPr lang="en-US" sz="3600" dirty="0"/>
              <a:t>Research question: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10AF837-D666-D7D7-7988-9AACBFDC5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576" y="3095520"/>
            <a:ext cx="7315200" cy="1558397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6">
                    <a:lumMod val="50000"/>
                  </a:schemeClr>
                </a:solidFill>
              </a:rPr>
              <a:t>How do voice facilitators perceive their role at the intersection of  singing and health, with a focus on how practitioners define and develop their practice?</a:t>
            </a:r>
            <a:endParaRPr lang="en-US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617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814B1-F224-0DAC-4057-639207ED0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 and justification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1EF1F-DEE1-D650-D03C-F66A8604D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900" dirty="0">
                <a:solidFill>
                  <a:schemeClr val="accent1">
                    <a:lumMod val="50000"/>
                  </a:schemeClr>
                </a:solidFill>
              </a:rPr>
              <a:t>Research focused on potential benefits. (Hopper </a:t>
            </a:r>
            <a:r>
              <a:rPr lang="en-US" sz="1900" i="1" dirty="0">
                <a:solidFill>
                  <a:schemeClr val="accent1">
                    <a:lumMod val="50000"/>
                  </a:schemeClr>
                </a:solidFill>
              </a:rPr>
              <a:t>et al</a:t>
            </a:r>
            <a:r>
              <a:rPr lang="en-US" sz="1900" dirty="0">
                <a:solidFill>
                  <a:schemeClr val="accent1">
                    <a:lumMod val="50000"/>
                  </a:schemeClr>
                </a:solidFill>
              </a:rPr>
              <a:t>., 2016)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sz="1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900" dirty="0">
                <a:solidFill>
                  <a:schemeClr val="accent1"/>
                </a:solidFill>
              </a:rPr>
              <a:t>Heterogenous practice issue for rigor and replicability (Dingle </a:t>
            </a:r>
            <a:r>
              <a:rPr lang="en-US" sz="1900" i="1" dirty="0">
                <a:solidFill>
                  <a:schemeClr val="accent1"/>
                </a:solidFill>
              </a:rPr>
              <a:t>et al., </a:t>
            </a:r>
            <a:r>
              <a:rPr lang="en-US" sz="1900" dirty="0">
                <a:solidFill>
                  <a:schemeClr val="accent1"/>
                </a:solidFill>
              </a:rPr>
              <a:t>2019)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900" dirty="0">
                <a:solidFill>
                  <a:schemeClr val="accent1">
                    <a:lumMod val="50000"/>
                  </a:schemeClr>
                </a:solidFill>
              </a:rPr>
              <a:t>Bias seeking (Williams </a:t>
            </a:r>
            <a:r>
              <a:rPr lang="en-US" sz="1900" i="1" dirty="0">
                <a:solidFill>
                  <a:schemeClr val="accent1">
                    <a:lumMod val="50000"/>
                  </a:schemeClr>
                </a:solidFill>
              </a:rPr>
              <a:t>et al</a:t>
            </a:r>
            <a:r>
              <a:rPr lang="en-US" sz="1900" dirty="0">
                <a:solidFill>
                  <a:schemeClr val="accent1">
                    <a:lumMod val="50000"/>
                  </a:schemeClr>
                </a:solidFill>
              </a:rPr>
              <a:t>., 2018) and overstating claims (Clift 2024)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sz="1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900" dirty="0">
                <a:solidFill>
                  <a:schemeClr val="accent1"/>
                </a:solidFill>
              </a:rPr>
              <a:t>Literature calls  for “a voice on the ground” (Dingle </a:t>
            </a:r>
            <a:r>
              <a:rPr lang="en-US" sz="1900" i="1" dirty="0">
                <a:solidFill>
                  <a:schemeClr val="accent1"/>
                </a:solidFill>
              </a:rPr>
              <a:t>et al</a:t>
            </a:r>
            <a:r>
              <a:rPr lang="en-US" sz="1900" dirty="0">
                <a:solidFill>
                  <a:schemeClr val="accent1"/>
                </a:solidFill>
              </a:rPr>
              <a:t>., 2019)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sz="1900" dirty="0">
              <a:solidFill>
                <a:schemeClr val="accent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900" dirty="0">
                <a:solidFill>
                  <a:schemeClr val="accent1"/>
                </a:solidFill>
              </a:rPr>
              <a:t> </a:t>
            </a:r>
            <a:r>
              <a:rPr lang="en-US" sz="1900" dirty="0">
                <a:solidFill>
                  <a:schemeClr val="accent1">
                    <a:lumMod val="50000"/>
                  </a:schemeClr>
                </a:solidFill>
              </a:rPr>
              <a:t>Less known about professional profile (Pueblo-Fortier, 2025)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431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CD46F-B396-B394-7E80-14D2B515E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objectives:</a:t>
            </a:r>
            <a:br>
              <a:rPr lang="en-US" dirty="0"/>
            </a:b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Telling the story </a:t>
            </a:r>
            <a:br>
              <a:rPr lang="en-US" dirty="0">
                <a:solidFill>
                  <a:schemeClr val="accent6">
                    <a:lumMod val="50000"/>
                  </a:schemeClr>
                </a:solidFill>
              </a:rPr>
            </a:br>
            <a:endParaRPr lang="en-US" sz="1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72BBF-178E-6A1B-3D91-0A9960865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7" y="604157"/>
            <a:ext cx="7315200" cy="10613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3600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accent6">
                    <a:lumMod val="50000"/>
                  </a:schemeClr>
                </a:solidFill>
              </a:rPr>
              <a:t> Key objectives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7122D7-8E83-9DC6-152E-240F27504827}"/>
              </a:ext>
            </a:extLst>
          </p:cNvPr>
          <p:cNvSpPr txBox="1"/>
          <p:nvPr/>
        </p:nvSpPr>
        <p:spPr>
          <a:xfrm>
            <a:off x="4285645" y="1818341"/>
            <a:ext cx="648244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Deeper understanding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chemeClr val="accent1"/>
                </a:solidFill>
              </a:rPr>
              <a:t>Differentiated working practice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How roles defined and developed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chemeClr val="accent1"/>
                </a:solidFill>
              </a:rPr>
              <a:t>Shared themes for future research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400" dirty="0">
              <a:solidFill>
                <a:schemeClr val="accent1"/>
              </a:solidFill>
            </a:endParaRPr>
          </a:p>
          <a:p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s</a:t>
            </a:r>
          </a:p>
        </p:txBody>
      </p:sp>
    </p:spTree>
    <p:extLst>
      <p:ext uri="{BB962C8B-B14F-4D97-AF65-F5344CB8AC3E}">
        <p14:creationId xmlns:p14="http://schemas.microsoft.com/office/powerpoint/2010/main" val="1734285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E0577-BD4C-2100-9796-CCBD545E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79868-FDFE-6767-644E-BE1C12A15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B640523-4BFF-2B46-F434-780CDF7F91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5132154"/>
              </p:ext>
            </p:extLst>
          </p:nvPr>
        </p:nvGraphicFramePr>
        <p:xfrm>
          <a:off x="3510643" y="5502729"/>
          <a:ext cx="7531100" cy="635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8F03526E-5E21-881C-1B50-6C779A4784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73575" y="864108"/>
            <a:ext cx="6471725" cy="53799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C15C9A5-5B50-6D9A-DE77-59072009480A}"/>
              </a:ext>
            </a:extLst>
          </p:cNvPr>
          <p:cNvSpPr txBox="1"/>
          <p:nvPr/>
        </p:nvSpPr>
        <p:spPr>
          <a:xfrm>
            <a:off x="9552214" y="1296216"/>
            <a:ext cx="216425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Research philosophy</a:t>
            </a: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Approach </a:t>
            </a: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Methodological choice </a:t>
            </a: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Strategy </a:t>
            </a: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Methods</a:t>
            </a: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Data analysis</a:t>
            </a:r>
          </a:p>
          <a:p>
            <a:endParaRPr lang="en-US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B20BDB2-E491-08DF-B0CC-B0318865F9C0}"/>
              </a:ext>
            </a:extLst>
          </p:cNvPr>
          <p:cNvCxnSpPr>
            <a:cxnSpLocks/>
          </p:cNvCxnSpPr>
          <p:nvPr/>
        </p:nvCxnSpPr>
        <p:spPr>
          <a:xfrm>
            <a:off x="8033657" y="1518557"/>
            <a:ext cx="15185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4F64B11-C536-7B5A-2BE4-AEB6B841BA42}"/>
              </a:ext>
            </a:extLst>
          </p:cNvPr>
          <p:cNvCxnSpPr>
            <a:cxnSpLocks/>
          </p:cNvCxnSpPr>
          <p:nvPr/>
        </p:nvCxnSpPr>
        <p:spPr>
          <a:xfrm>
            <a:off x="7875815" y="2356757"/>
            <a:ext cx="167639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5E5FC87-6AFF-0A08-5A3F-486D5CE5E3E8}"/>
              </a:ext>
            </a:extLst>
          </p:cNvPr>
          <p:cNvCxnSpPr>
            <a:cxnSpLocks/>
          </p:cNvCxnSpPr>
          <p:nvPr/>
        </p:nvCxnSpPr>
        <p:spPr>
          <a:xfrm>
            <a:off x="7875815" y="3173185"/>
            <a:ext cx="167639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8667AF5-24A6-4D4E-08B7-CA7FD97D5739}"/>
              </a:ext>
            </a:extLst>
          </p:cNvPr>
          <p:cNvCxnSpPr>
            <a:cxnSpLocks/>
          </p:cNvCxnSpPr>
          <p:nvPr/>
        </p:nvCxnSpPr>
        <p:spPr>
          <a:xfrm>
            <a:off x="8033657" y="4218214"/>
            <a:ext cx="15185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757D3EC-CD0A-5E2A-1097-B29C95BD23CE}"/>
              </a:ext>
            </a:extLst>
          </p:cNvPr>
          <p:cNvCxnSpPr>
            <a:cxnSpLocks/>
          </p:cNvCxnSpPr>
          <p:nvPr/>
        </p:nvCxnSpPr>
        <p:spPr>
          <a:xfrm>
            <a:off x="7875815" y="5018314"/>
            <a:ext cx="167639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F70F510-C415-C23E-EECE-104A63ED362E}"/>
              </a:ext>
            </a:extLst>
          </p:cNvPr>
          <p:cNvCxnSpPr>
            <a:cxnSpLocks/>
          </p:cNvCxnSpPr>
          <p:nvPr/>
        </p:nvCxnSpPr>
        <p:spPr>
          <a:xfrm>
            <a:off x="7138308" y="5843031"/>
            <a:ext cx="241390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E6CC965-30ED-19B0-2143-27C6EBA424F3}"/>
              </a:ext>
            </a:extLst>
          </p:cNvPr>
          <p:cNvSpPr txBox="1"/>
          <p:nvPr/>
        </p:nvSpPr>
        <p:spPr>
          <a:xfrm>
            <a:off x="3562351" y="5307140"/>
            <a:ext cx="18777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Based on research onion</a:t>
            </a:r>
          </a:p>
          <a:p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(Saunders </a:t>
            </a:r>
            <a:r>
              <a:rPr lang="en-US" sz="1400" i="1" dirty="0">
                <a:solidFill>
                  <a:schemeClr val="accent1">
                    <a:lumMod val="75000"/>
                  </a:schemeClr>
                </a:solidFill>
              </a:rPr>
              <a:t>et al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.,</a:t>
            </a:r>
            <a:r>
              <a:rPr lang="en-US" sz="14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875730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E0577-BD4C-2100-9796-CCBD545E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79868-FDFE-6767-644E-BE1C12A15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809756"/>
            <a:ext cx="7315200" cy="287654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Found through purposive and snowball sampling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Participants had primary alignment to these disciplines: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570296-721E-BAD1-E4CE-92F569076F61}"/>
              </a:ext>
            </a:extLst>
          </p:cNvPr>
          <p:cNvSpPr txBox="1"/>
          <p:nvPr/>
        </p:nvSpPr>
        <p:spPr>
          <a:xfrm>
            <a:off x="3869268" y="1009537"/>
            <a:ext cx="52414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Who were the participants?</a:t>
            </a:r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4F8B26-EA5F-BBDE-1345-DB0CB84B4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2068" y="3248027"/>
            <a:ext cx="7772400" cy="3087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170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E0577-BD4C-2100-9796-CCBD545E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79868-FDFE-6767-644E-BE1C12A15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809756"/>
            <a:ext cx="7315200" cy="2876543"/>
          </a:xfrm>
        </p:spPr>
        <p:txBody>
          <a:bodyPr/>
          <a:lstStyle/>
          <a:p>
            <a:pPr marL="0" indent="0">
              <a:buNone/>
            </a:pP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570296-721E-BAD1-E4CE-92F569076F61}"/>
              </a:ext>
            </a:extLst>
          </p:cNvPr>
          <p:cNvSpPr txBox="1"/>
          <p:nvPr/>
        </p:nvSpPr>
        <p:spPr>
          <a:xfrm>
            <a:off x="3869268" y="1009537"/>
            <a:ext cx="52414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Health related practice areas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82CA76-3B69-2B9B-2E56-945DBE4FD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700" y="1797731"/>
            <a:ext cx="4481763" cy="4389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961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E8E35-0EF6-4534-7C9B-B91D2BA2A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 and insider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0DA0F-7BD9-C0EA-6036-AC1B93727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2143" y="1957137"/>
            <a:ext cx="7038504" cy="4237925"/>
          </a:xfrm>
        </p:spPr>
        <p:txBody>
          <a:bodyPr>
            <a:normAutofit fontScale="92500" lnSpcReduction="20000"/>
          </a:bodyPr>
          <a:lstStyle/>
          <a:p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Researcher bias and positionality (Dywer, 2009)</a:t>
            </a:r>
          </a:p>
          <a:p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Practitioners working with vulnerable populations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Standard ethical procedures complied with (BERA, 2023)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79D027-3B74-B64A-0172-8C1112340185}"/>
              </a:ext>
            </a:extLst>
          </p:cNvPr>
          <p:cNvSpPr txBox="1"/>
          <p:nvPr/>
        </p:nvSpPr>
        <p:spPr>
          <a:xfrm>
            <a:off x="4082143" y="979714"/>
            <a:ext cx="44250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6">
                    <a:lumMod val="50000"/>
                  </a:schemeClr>
                </a:solidFill>
              </a:rPr>
              <a:t>Key considerations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149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5D770-7574-8A1B-2920-DB0A6FC03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and analysis: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creating a thematic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B4626-1C66-B931-06BE-13404720C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4834" y="329087"/>
            <a:ext cx="1889849" cy="188472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First group of  themes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465D9622-CB0E-DEE0-78E8-C95C452A0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4683" y="794848"/>
            <a:ext cx="5580202" cy="5594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27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ABFE-A5B0-52EE-25AC-29A27636E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and analysis: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US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latent interpreted  themes</a:t>
            </a:r>
            <a:br>
              <a:rPr lang="en-US" dirty="0"/>
            </a:b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2A861C0-A09D-E838-0200-97334C56B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144" y="733480"/>
            <a:ext cx="7315200" cy="101219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Interpretive themes were mapped from first group of themes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A7A0522-0A3C-3B3A-D202-B53E1E41D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9141" y="1427440"/>
            <a:ext cx="5166630" cy="4601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58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D8AFF-8CD4-5CE3-6C2B-D334458E0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</a:t>
            </a:r>
            <a:br>
              <a:rPr lang="en-US" dirty="0"/>
            </a:b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Relational practice in complex contexts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6F2A36-A238-53ED-73D3-BB4E0CECB5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4901" y="857278"/>
            <a:ext cx="5216442" cy="5127598"/>
          </a:xfrm>
        </p:spPr>
      </p:pic>
    </p:spTree>
    <p:extLst>
      <p:ext uri="{BB962C8B-B14F-4D97-AF65-F5344CB8AC3E}">
        <p14:creationId xmlns:p14="http://schemas.microsoft.com/office/powerpoint/2010/main" val="364860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D8AFF-8CD4-5CE3-6C2B-D334458E0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</a:t>
            </a:r>
            <a:br>
              <a:rPr lang="en-US" dirty="0"/>
            </a:b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Relational practice in complex contexts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0DC82-27D2-6A67-B0D1-EAB67B6B9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1352" y="1123837"/>
            <a:ext cx="7315200" cy="4075737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haped by contextual demands and practitioner values</a:t>
            </a:r>
          </a:p>
          <a:p>
            <a:pPr marL="0" indent="0">
              <a:buNone/>
            </a:pPr>
            <a:endParaRPr lang="en-US" sz="2400" dirty="0">
              <a:solidFill>
                <a:schemeClr val="accent1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V</a:t>
            </a:r>
            <a:r>
              <a:rPr lang="en-US" sz="2400" dirty="0">
                <a:solidFill>
                  <a:schemeClr val="accent1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ocal pedagogy has different interpretations</a:t>
            </a:r>
          </a:p>
          <a:p>
            <a:endParaRPr lang="en-US" sz="2400" dirty="0">
              <a:solidFill>
                <a:schemeClr val="accent1">
                  <a:lumMod val="50000"/>
                </a:schemeClr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Adaptive and r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elational practice </a:t>
            </a:r>
            <a:endParaRPr lang="en-US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706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23C68-C8A8-4CE6-E8FC-6D9EE3C73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</a:t>
            </a:r>
            <a:br>
              <a:rPr lang="en-US" dirty="0"/>
            </a:b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Negotiating legitimacy and sustainability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1D1311-045E-2005-A624-2C50761E6C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68888" y="1227137"/>
            <a:ext cx="4914900" cy="4394200"/>
          </a:xfrm>
        </p:spPr>
      </p:pic>
    </p:spTree>
    <p:extLst>
      <p:ext uri="{BB962C8B-B14F-4D97-AF65-F5344CB8AC3E}">
        <p14:creationId xmlns:p14="http://schemas.microsoft.com/office/powerpoint/2010/main" val="305065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23C68-C8A8-4CE6-E8FC-6D9EE3C73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</a:t>
            </a:r>
            <a:br>
              <a:rPr lang="en-US" dirty="0"/>
            </a:b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Negotiating legitimacy and sustainability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97EED-5332-59B5-B063-F73A167C22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Evaluation and evidence-gathering </a:t>
            </a:r>
          </a:p>
          <a:p>
            <a:endParaRPr lang="en-US" sz="2400" dirty="0">
              <a:solidFill>
                <a:schemeClr val="accent1">
                  <a:lumMod val="50000"/>
                </a:schemeClr>
              </a:solidFill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Contextual challenges</a:t>
            </a:r>
          </a:p>
          <a:p>
            <a:endParaRPr lang="en-US" sz="2400" dirty="0">
              <a:solidFill>
                <a:schemeClr val="accent1"/>
              </a:solidFill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Lack of external framework</a:t>
            </a:r>
            <a:endParaRPr lang="en-US" sz="2400" dirty="0">
              <a:solidFill>
                <a:schemeClr val="accent1">
                  <a:lumMod val="50000"/>
                </a:schemeClr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accent1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O</a:t>
            </a:r>
            <a:r>
              <a:rPr lang="en-US" sz="2400" dirty="0">
                <a:solidFill>
                  <a:schemeClr val="accent1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ngoing negotiation between </a:t>
            </a:r>
            <a:r>
              <a:rPr lang="en-US" sz="2400" dirty="0">
                <a:solidFill>
                  <a:schemeClr val="accent1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demonstrable value and systemic  support </a:t>
            </a:r>
            <a:endParaRPr lang="en-GB" sz="2400" dirty="0">
              <a:solidFill>
                <a:schemeClr val="accent1"/>
              </a:solidFill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238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0AC7E-F876-702F-C72A-E091BC9E3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 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Navigating a hybrid professional identity 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7B882F-4CF9-578B-BBC0-8A2F329A83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3701" y="863600"/>
            <a:ext cx="5525273" cy="5121275"/>
          </a:xfrm>
        </p:spPr>
      </p:pic>
    </p:spTree>
    <p:extLst>
      <p:ext uri="{BB962C8B-B14F-4D97-AF65-F5344CB8AC3E}">
        <p14:creationId xmlns:p14="http://schemas.microsoft.com/office/powerpoint/2010/main" val="79028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0AC7E-F876-702F-C72A-E091BC9E3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Theme: 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Navigating a hybrid professional identity 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99B4B-66DD-4189-BB0D-9B7FE63CF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7394" y="864108"/>
            <a:ext cx="7315200" cy="512064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C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omplex and multifaceted roles</a:t>
            </a:r>
          </a:p>
          <a:p>
            <a:endParaRPr lang="en-US" sz="2400" dirty="0">
              <a:solidFill>
                <a:schemeClr val="accent1">
                  <a:lumMod val="50000"/>
                </a:schemeClr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Navigating artistic facilitation, vocal leadership , and health-related </a:t>
            </a:r>
            <a:r>
              <a:rPr lang="en-US" sz="2400" dirty="0">
                <a:solidFill>
                  <a:schemeClr val="accent1"/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outcomes </a:t>
            </a:r>
          </a:p>
          <a:p>
            <a:endParaRPr lang="en-US" sz="2400" dirty="0">
              <a:solidFill>
                <a:schemeClr val="accent1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MS Mincho" panose="02020609040205080304" pitchFamily="49" charset="-128"/>
                <a:cs typeface="Times New Roman" panose="02020603050405020304" pitchFamily="18" charset="0"/>
              </a:rPr>
              <a:t>Participants 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rely on diverse training backgrounds and professional networks to shape their identity</a:t>
            </a:r>
          </a:p>
          <a:p>
            <a:endParaRPr lang="en-US" sz="2400" dirty="0">
              <a:solidFill>
                <a:schemeClr val="accent1">
                  <a:lumMod val="50000"/>
                </a:schemeClr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Tension in terms of  legitimacy and role clarity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1204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34CD-DD53-5032-1A39-3BE934B86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and analysis:</a:t>
            </a:r>
            <a:br>
              <a:rPr lang="en-US" dirty="0"/>
            </a:b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key takeaways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5EF9D-71B0-04AA-B776-7F4AD10D6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1297" y="1123837"/>
            <a:ext cx="7315200" cy="18812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lvl="1"/>
            <a:endParaRPr lang="en-US" sz="1600" dirty="0">
              <a:solidFill>
                <a:schemeClr val="accent1"/>
              </a:solidFill>
            </a:endParaRPr>
          </a:p>
          <a:p>
            <a:pPr lvl="1"/>
            <a:endParaRPr lang="en-US" sz="1600" dirty="0">
              <a:solidFill>
                <a:schemeClr val="accent1"/>
              </a:solidFill>
            </a:endParaRPr>
          </a:p>
          <a:p>
            <a:pPr marL="502920" lvl="1" indent="0">
              <a:buNone/>
            </a:pPr>
            <a:endParaRPr lang="en-US" sz="1600" dirty="0">
              <a:solidFill>
                <a:schemeClr val="accent1"/>
              </a:solidFill>
            </a:endParaRPr>
          </a:p>
          <a:p>
            <a:pPr marL="502920" lvl="1" indent="0">
              <a:buNone/>
            </a:pPr>
            <a:endParaRPr lang="en-US" sz="16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E02C37-292A-2706-C79F-F89FE6A35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0666" y="884260"/>
            <a:ext cx="8016293" cy="5089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256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12EAC-E4BE-8DE0-50F9-2C1A466F6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DD7EB-57FB-9C63-65BD-175315B30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9976" y="864108"/>
            <a:ext cx="7315200" cy="512064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Realising potential of singing for health  perhaps only  fully realised with focus on professional practice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1"/>
                </a:solidFill>
              </a:rPr>
              <a:t>Need for differentiation in practice related to outcome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Flexible and adaptive frameworks needed to support professional practice and support ethical best practice 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accent1"/>
                </a:solidFill>
              </a:rPr>
              <a:t>Need  for an ‘own lane’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467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34CD-DD53-5032-1A39-3BE934B86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5EF9D-71B0-04AA-B776-7F4AD10D6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4582" y="963608"/>
            <a:ext cx="7315200" cy="54861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2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Scope of study, small scale not generalisable 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Similar or undefined demographic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Novice researcher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4380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34CD-DD53-5032-1A39-3BE934B86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directions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5EF9D-71B0-04AA-B776-7F4AD10D6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4582" y="963608"/>
            <a:ext cx="7315200" cy="5486177"/>
          </a:xfrm>
        </p:spPr>
        <p:txBody>
          <a:bodyPr>
            <a:normAutofit/>
          </a:bodyPr>
          <a:lstStyle/>
          <a:p>
            <a:pPr marL="502920" lvl="1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Potential frameworks for voice or health care professional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Pedagogically designed intervention development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Future research on professional role in line with health related outcomes and focused on delivery </a:t>
            </a:r>
          </a:p>
          <a:p>
            <a:endParaRPr lang="en-US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107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E2B2C-22F9-42BB-8BE7-9B892F9D4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BAD80-E212-8475-9511-4793ED57A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446" y="604380"/>
            <a:ext cx="7315200" cy="5120640"/>
          </a:xfrm>
        </p:spPr>
        <p:txBody>
          <a:bodyPr>
            <a:normAutofit/>
          </a:bodyPr>
          <a:lstStyle/>
          <a:p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Complex multidisciplinary working domains provide dense data</a:t>
            </a:r>
          </a:p>
          <a:p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Challenges as a first time researcher</a:t>
            </a:r>
          </a:p>
          <a:p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Has posed more questions than provided  answers </a:t>
            </a:r>
          </a:p>
        </p:txBody>
      </p:sp>
    </p:spTree>
    <p:extLst>
      <p:ext uri="{BB962C8B-B14F-4D97-AF65-F5344CB8AC3E}">
        <p14:creationId xmlns:p14="http://schemas.microsoft.com/office/powerpoint/2010/main" val="2147948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9DED-7877-EEDB-FE21-441C98A5F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94785-0D3D-4E5C-DF5C-1BDC40A4E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6709" y="320634"/>
            <a:ext cx="7315200" cy="6840187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800" kern="100" dirty="0">
              <a:solidFill>
                <a:srgbClr val="333333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kern="100" dirty="0">
              <a:solidFill>
                <a:srgbClr val="333333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Dingle, G. A., et al. (2019). An Agenda for Best Practice Research on Group Singing, Health, and Well-Being. </a:t>
            </a:r>
            <a:r>
              <a:rPr lang="en-GB" sz="3400" i="1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Music &amp; Science</a:t>
            </a: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3400" i="1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 </a:t>
            </a:r>
            <a:r>
              <a:rPr lang="en-GB" sz="3400" u="sng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https://doi.org/10.1177/2059204319861719</a:t>
            </a: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(Original work published 2019)</a:t>
            </a:r>
            <a:endParaRPr lang="en-GB" sz="3400" kern="100" dirty="0">
              <a:solidFill>
                <a:schemeClr val="accent1">
                  <a:lumMod val="50000"/>
                </a:schemeClr>
              </a:solidFill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Clift, S., et al, (2024). The need for robust critique of arts and health research: the treatment of the Gene Cohen et al. (2006) paper on singing, wellbeing and health in subsequent evidence reviews. Arts &amp; Health, 1–19. </a:t>
            </a:r>
            <a:r>
              <a:rPr lang="en-GB" sz="3400" u="sng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https://doi.org/10.1080/17533015.2023.2290075</a:t>
            </a:r>
            <a:endParaRPr lang="en-GB" sz="3400" u="sng" kern="1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Hopper, M. et al, (2016)  A qualitative study exploring the effects of attending a community pain service choir on wellbeing in people who experience chronic pain. Br J Pain. 2016 Aug;10(3):124-34. doi: 10.1177/2049463716638368. Epub 2016 Mar 22. PMID: 27583139; PMCID: PMC4994773.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kern="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Fortier, Julia. (2023). Navigating Ambiguity and Boundaries: The experiences of arts, health and wellbeing facilitators working with individuals with challenging conditions or situations. 10.17037/PUBS.04671753. </a:t>
            </a:r>
            <a:r>
              <a:rPr lang="en-GB" sz="3400" dirty="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lang="en-GB" sz="3400" kern="100" dirty="0">
              <a:solidFill>
                <a:schemeClr val="accent1">
                  <a:lumMod val="50000"/>
                </a:schemeClr>
              </a:solidFill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dirty="0">
                <a:solidFill>
                  <a:schemeClr val="accent1">
                    <a:lumMod val="50000"/>
                  </a:schemeClr>
                </a:solidFill>
                <a:effectLst/>
              </a:rPr>
              <a:t>Williams, E. </a:t>
            </a:r>
            <a:r>
              <a:rPr lang="en-GB" sz="3400" i="1" dirty="0">
                <a:solidFill>
                  <a:schemeClr val="accent1">
                    <a:lumMod val="50000"/>
                  </a:schemeClr>
                </a:solidFill>
                <a:effectLst/>
              </a:rPr>
              <a:t>et al</a:t>
            </a:r>
            <a:r>
              <a:rPr lang="en-GB" sz="3400" dirty="0">
                <a:solidFill>
                  <a:schemeClr val="accent1">
                    <a:lumMod val="50000"/>
                  </a:schemeClr>
                </a:solidFill>
                <a:effectLst/>
              </a:rPr>
              <a:t>., (2018) A systematic review of mental health and wellbeing outcomes of group singing for adults with a mental health condition. The European Journal of Public Health. ISSN 1101-1262. 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kern="100" dirty="0">
                <a:solidFill>
                  <a:schemeClr val="accent1">
                    <a:lumMod val="50000"/>
                  </a:schemeClr>
                </a:solidFill>
                <a:effectLst/>
                <a:ea typeface="Yu Mincho" panose="02020400000000000000" pitchFamily="18" charset="-128"/>
                <a:cs typeface="Arial" panose="020B0604020202020204" pitchFamily="34" charset="0"/>
              </a:rPr>
              <a:t>British Educational Research Association. (2023). Ethical guidelines for educational research (5th ed.). British Educational Research Association. </a:t>
            </a:r>
            <a:r>
              <a:rPr lang="en-GB" sz="3400" u="sng" kern="100" dirty="0">
                <a:solidFill>
                  <a:schemeClr val="accent1">
                    <a:lumMod val="50000"/>
                  </a:schemeClr>
                </a:solidFill>
                <a:effectLst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https://www.bera.ac.uk/publication/ethical-guidelines-for-educational-research-2023</a:t>
            </a:r>
            <a:endParaRPr lang="en-GB" sz="3400" kern="100" dirty="0">
              <a:solidFill>
                <a:schemeClr val="accent1">
                  <a:lumMod val="50000"/>
                </a:schemeClr>
              </a:solidFill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kern="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Saunders, Mark &amp; Lewis, P. &amp; Thornhill, A.. (2023). Research Methods for Business Students.</a:t>
            </a:r>
            <a:endParaRPr lang="en-GB" sz="3400" kern="100" dirty="0">
              <a:solidFill>
                <a:schemeClr val="accent1">
                  <a:lumMod val="50000"/>
                </a:schemeClr>
              </a:solidFill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400" b="0" i="0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Dwyer, S. C., &amp; Buckle, J. L. (2009). The Space Between: On Being an Insider-Outsider in Qualitative Research. </a:t>
            </a:r>
            <a:r>
              <a:rPr lang="en-GB" sz="3400" b="0" i="1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International Journal of Qualitative Methods</a:t>
            </a:r>
            <a:r>
              <a:rPr lang="en-GB" sz="3400" b="0" i="0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, </a:t>
            </a:r>
            <a:r>
              <a:rPr lang="en-GB" sz="3400" b="0" i="1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8</a:t>
            </a:r>
            <a:r>
              <a:rPr lang="en-GB" sz="3400" b="0" i="0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(1), 54-63. </a:t>
            </a:r>
            <a:r>
              <a:rPr lang="en-GB" sz="3400" b="0" i="0" dirty="0">
                <a:solidFill>
                  <a:schemeClr val="accent1">
                    <a:lumMod val="50000"/>
                  </a:schemeClr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https://doi.org/10.1177/160940690900800105</a:t>
            </a:r>
            <a:r>
              <a:rPr lang="en-GB" sz="3400" b="0" i="0" u="none" strike="noStrike" dirty="0">
                <a:solidFill>
                  <a:schemeClr val="accent1">
                    <a:lumMod val="50000"/>
                  </a:schemeClr>
                </a:solidFill>
                <a:effectLst/>
              </a:rPr>
              <a:t> (Original work published 2009)</a:t>
            </a:r>
            <a:endParaRPr lang="en-GB" sz="3400" kern="100" dirty="0">
              <a:solidFill>
                <a:schemeClr val="accent1">
                  <a:lumMod val="50000"/>
                </a:schemeClr>
              </a:solidFill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endParaRPr lang="en-GB" sz="2800" kern="100" dirty="0">
              <a:effectLst/>
              <a:ea typeface="Yu Mincho" panose="02020400000000000000" pitchFamily="18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2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26722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856</TotalTime>
  <Words>852</Words>
  <Application>Microsoft Macintosh PowerPoint</Application>
  <PresentationFormat>Widescreen</PresentationFormat>
  <Paragraphs>161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Corbel</vt:lpstr>
      <vt:lpstr>Courier New</vt:lpstr>
      <vt:lpstr>Wingdings 2</vt:lpstr>
      <vt:lpstr>Frame</vt:lpstr>
      <vt:lpstr>A qualitative investigation into the role of those leading singing at the intersection of singing and health</vt:lpstr>
      <vt:lpstr>    Research question: </vt:lpstr>
      <vt:lpstr>Context and justification </vt:lpstr>
      <vt:lpstr>Aims and objectives: Telling the story  </vt:lpstr>
      <vt:lpstr>Methodology and methods</vt:lpstr>
      <vt:lpstr>Methodology and methods</vt:lpstr>
      <vt:lpstr>Methodology and methods</vt:lpstr>
      <vt:lpstr>Ethics and insider research</vt:lpstr>
      <vt:lpstr>Findings and analysis: creating a thematic map</vt:lpstr>
      <vt:lpstr>Findings and analysis:  latent interpreted  themes </vt:lpstr>
      <vt:lpstr>Theme: Relational practice in complex contexts</vt:lpstr>
      <vt:lpstr>Theme: Relational practice in complex contexts</vt:lpstr>
      <vt:lpstr>Theme: Negotiating legitimacy and sustainability</vt:lpstr>
      <vt:lpstr>Theme: Negotiating legitimacy and sustainability</vt:lpstr>
      <vt:lpstr>Theme: Navigating a hybrid professional identity  </vt:lpstr>
      <vt:lpstr>Theme: Navigating a hybrid professional identity  </vt:lpstr>
      <vt:lpstr>Findings and analysis: key takeaways </vt:lpstr>
      <vt:lpstr>Conclusions </vt:lpstr>
      <vt:lpstr>Limitations </vt:lpstr>
      <vt:lpstr>Future directions </vt:lpstr>
      <vt:lpstr>Reflection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role of those leading singing at the intersection of singing and health</dc:title>
  <dc:creator>Cerys Purser</dc:creator>
  <cp:lastModifiedBy>Cerys Purser</cp:lastModifiedBy>
  <cp:revision>4</cp:revision>
  <dcterms:created xsi:type="dcterms:W3CDTF">2025-08-10T09:22:39Z</dcterms:created>
  <dcterms:modified xsi:type="dcterms:W3CDTF">2025-08-14T08:58:28Z</dcterms:modified>
</cp:coreProperties>
</file>