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74" r:id="rId15"/>
    <p:sldId id="275" r:id="rId16"/>
    <p:sldId id="276" r:id="rId17"/>
    <p:sldId id="277"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919785-851D-C9CB-0125-C2545ECF6B8F}" v="55" dt="2025-10-07T19:12:46.423"/>
    <p1510:client id="{D556F40B-1A91-1E17-1B74-03C99BD3B753}" v="373" dt="2025-10-07T19:02:19.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146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AE309D-6700-4A05-98B7-BB333B834FF8}" type="datetimeFigureOut">
              <a:t>10/8/2025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54AEE3-DB50-4C4D-AD58-D14547175A72}" type="slidenum">
              <a:t>‹#›</a:t>
            </a:fld>
            <a:endParaRPr lang="en-GB"/>
          </a:p>
        </p:txBody>
      </p:sp>
    </p:spTree>
    <p:extLst>
      <p:ext uri="{BB962C8B-B14F-4D97-AF65-F5344CB8AC3E}">
        <p14:creationId xmlns:p14="http://schemas.microsoft.com/office/powerpoint/2010/main" val="1240902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www.flickr.com/photos/143951935@N07/28350408591"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nihonbunka/4815654066/"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commons.wikimedia.org/wiki/File:2008_Toyota_Hilux_(GGN25R)_SR5_4-door_utility_01.jp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hofstede-insights.com/country-comparison/japa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schabell.org/2019/09/5-questions-everyones-asking-about-microservices-question4.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05265DC-CF6B-4AE8-B3F3-2A7A16374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28650" y="4100804"/>
            <a:ext cx="3293268" cy="1907884"/>
          </a:xfrm>
        </p:spPr>
        <p:txBody>
          <a:bodyPr vert="horz" lIns="91440" tIns="45720" rIns="91440" bIns="45720" rtlCol="0" anchor="t">
            <a:normAutofit/>
          </a:bodyPr>
          <a:lstStyle/>
          <a:p>
            <a:pPr algn="l" defTabSz="914400">
              <a:lnSpc>
                <a:spcPct val="90000"/>
              </a:lnSpc>
            </a:pPr>
            <a:r>
              <a:rPr lang="en-US" sz="2700">
                <a:solidFill>
                  <a:schemeClr val="bg1"/>
                </a:solidFill>
              </a:rPr>
              <a:t>Bridging Cultures: Intercultural Business Communication in Japan</a:t>
            </a:r>
          </a:p>
        </p:txBody>
      </p:sp>
      <p:pic>
        <p:nvPicPr>
          <p:cNvPr id="4" name="Picture 3" descr="A city with a tall tower&#10;&#10;AI-generated content may be incorrect.">
            <a:extLst>
              <a:ext uri="{FF2B5EF4-FFF2-40B4-BE49-F238E27FC236}">
                <a16:creationId xmlns:a16="http://schemas.microsoft.com/office/drawing/2014/main" id="{CE972770-5540-97CD-C4C9-7C0701CCE8FE}"/>
              </a:ext>
            </a:extLst>
          </p:cNvPr>
          <p:cNvPicPr>
            <a:picLocks noChangeAspect="1"/>
          </p:cNvPicPr>
          <p:nvPr/>
        </p:nvPicPr>
        <p:blipFill>
          <a:blip r:embed="rId3">
            <a:extLst>
              <a:ext uri="{837473B0-CC2E-450A-ABE3-18F120FF3D39}">
                <a1611:picAttrSrcUrl xmlns:a1611="http://schemas.microsoft.com/office/drawing/2016/11/main" r:id="rId4"/>
              </a:ext>
            </a:extLst>
          </a:blip>
          <a:srcRect t="37841" b="6146"/>
          <a:stretch>
            <a:fillRect/>
          </a:stretch>
        </p:blipFill>
        <p:spPr>
          <a:xfrm>
            <a:off x="20" y="2"/>
            <a:ext cx="9143980" cy="3418853"/>
          </a:xfrm>
          <a:custGeom>
            <a:avLst/>
            <a:gdLst/>
            <a:ahLst/>
            <a:cxnLst/>
            <a:rect l="l" t="t" r="r" b="b"/>
            <a:pathLst>
              <a:path w="12192000" h="3418853">
                <a:moveTo>
                  <a:pt x="0" y="0"/>
                </a:moveTo>
                <a:lnTo>
                  <a:pt x="12192000" y="0"/>
                </a:lnTo>
                <a:lnTo>
                  <a:pt x="12192000" y="227978"/>
                </a:lnTo>
                <a:lnTo>
                  <a:pt x="12192000" y="2065168"/>
                </a:lnTo>
                <a:lnTo>
                  <a:pt x="12192000" y="3342653"/>
                </a:lnTo>
                <a:lnTo>
                  <a:pt x="9439275" y="3418853"/>
                </a:lnTo>
                <a:lnTo>
                  <a:pt x="5572127" y="3171203"/>
                </a:lnTo>
                <a:lnTo>
                  <a:pt x="0" y="3342653"/>
                </a:lnTo>
                <a:lnTo>
                  <a:pt x="0" y="2065168"/>
                </a:lnTo>
                <a:lnTo>
                  <a:pt x="0" y="227978"/>
                </a:lnTo>
                <a:close/>
              </a:path>
            </a:pathLst>
          </a:custGeom>
        </p:spPr>
      </p:pic>
      <p:grpSp>
        <p:nvGrpSpPr>
          <p:cNvPr id="20" name="Group 19">
            <a:extLst>
              <a:ext uri="{FF2B5EF4-FFF2-40B4-BE49-F238E27FC236}">
                <a16:creationId xmlns:a16="http://schemas.microsoft.com/office/drawing/2014/main" id="{37EA779C-87BF-454F-919D-A3DA98FD8A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9144000" cy="757168"/>
            <a:chOff x="0" y="2959818"/>
            <a:chExt cx="12192000" cy="757168"/>
          </a:xfrm>
        </p:grpSpPr>
        <p:sp>
          <p:nvSpPr>
            <p:cNvPr id="13" name="Freeform: Shape 12">
              <a:extLst>
                <a:ext uri="{FF2B5EF4-FFF2-40B4-BE49-F238E27FC236}">
                  <a16:creationId xmlns:a16="http://schemas.microsoft.com/office/drawing/2014/main" id="{D8C2E702-9A3E-420B-81FC-693685CAF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AA40418-2F7D-4A2A-84C0-1A72B0307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p:cNvSpPr>
            <a:spLocks noGrp="1"/>
          </p:cNvSpPr>
          <p:nvPr>
            <p:ph type="subTitle" idx="1"/>
          </p:nvPr>
        </p:nvSpPr>
        <p:spPr>
          <a:xfrm>
            <a:off x="4248150" y="4197093"/>
            <a:ext cx="4269581" cy="1648849"/>
          </a:xfrm>
        </p:spPr>
        <p:txBody>
          <a:bodyPr vert="horz" lIns="91440" tIns="45720" rIns="91440" bIns="45720" rtlCol="0">
            <a:normAutofit/>
          </a:bodyPr>
          <a:lstStyle/>
          <a:p>
            <a:pPr indent="-228600" algn="l" defTabSz="914400">
              <a:lnSpc>
                <a:spcPct val="90000"/>
              </a:lnSpc>
              <a:buFont typeface="Arial" panose="020B0604020202020204" pitchFamily="34" charset="0"/>
              <a:buChar char="•"/>
            </a:pPr>
            <a:r>
              <a:rPr lang="en-US" sz="1800" b="1" dirty="0">
                <a:solidFill>
                  <a:schemeClr val="bg1">
                    <a:alpha val="80000"/>
                  </a:schemeClr>
                </a:solidFill>
              </a:rPr>
              <a:t>International Business Communications</a:t>
            </a:r>
          </a:p>
          <a:p>
            <a:pPr indent="-228600" algn="l" defTabSz="914400">
              <a:lnSpc>
                <a:spcPct val="90000"/>
              </a:lnSpc>
              <a:buFont typeface="Arial" panose="020B0604020202020204" pitchFamily="34" charset="0"/>
              <a:buChar char="•"/>
            </a:pPr>
            <a:r>
              <a:rPr lang="en-US" sz="1800" b="1" dirty="0">
                <a:solidFill>
                  <a:schemeClr val="bg1">
                    <a:alpha val="80000"/>
                  </a:schemeClr>
                </a:solidFill>
              </a:rPr>
              <a:t>LCBB6023</a:t>
            </a:r>
          </a:p>
          <a:p>
            <a:pPr indent="-228600" algn="l" defTabSz="914400">
              <a:lnSpc>
                <a:spcPct val="90000"/>
              </a:lnSpc>
              <a:buFont typeface="Arial" panose="020B0604020202020204" pitchFamily="34" charset="0"/>
              <a:buChar char="•"/>
            </a:pPr>
            <a:r>
              <a:rPr lang="en-US" sz="1800" b="1" dirty="0">
                <a:solidFill>
                  <a:schemeClr val="bg1">
                    <a:alpha val="80000"/>
                  </a:schemeClr>
                </a:solidFill>
              </a:rPr>
              <a:t>Lecturer: Afzal Munna</a:t>
            </a:r>
          </a:p>
          <a:p>
            <a:pPr indent="-228600" algn="l" defTabSz="914400">
              <a:lnSpc>
                <a:spcPct val="90000"/>
              </a:lnSpc>
              <a:buFont typeface="Arial" panose="020B0604020202020204" pitchFamily="34" charset="0"/>
              <a:buChar char="•"/>
            </a:pPr>
            <a:r>
              <a:rPr lang="en-US" sz="1800" b="1" dirty="0">
                <a:solidFill>
                  <a:schemeClr val="bg1">
                    <a:alpha val="80000"/>
                  </a:schemeClr>
                </a:solidFill>
              </a:rPr>
              <a:t>Student name : Adrian Daniel Roman</a:t>
            </a:r>
          </a:p>
          <a:p>
            <a:pPr indent="-228600" algn="l" defTabSz="914400">
              <a:lnSpc>
                <a:spcPct val="90000"/>
              </a:lnSpc>
              <a:buFont typeface="Arial" panose="020B0604020202020204" pitchFamily="34" charset="0"/>
              <a:buChar char="•"/>
            </a:pPr>
            <a:r>
              <a:rPr lang="en-US" sz="1800" b="1" dirty="0">
                <a:solidFill>
                  <a:schemeClr val="bg1">
                    <a:alpha val="80000"/>
                  </a:schemeClr>
                </a:solidFill>
              </a:rPr>
              <a:t>Student code:2312879</a:t>
            </a:r>
          </a:p>
          <a:p>
            <a:pPr indent="-228600" algn="l" defTabSz="914400">
              <a:lnSpc>
                <a:spcPct val="90000"/>
              </a:lnSpc>
              <a:buFont typeface="Arial" panose="020B0604020202020204" pitchFamily="34" charset="0"/>
              <a:buChar char="•"/>
            </a:pPr>
            <a:endParaRPr lang="en-US" sz="1800" dirty="0">
              <a:solidFill>
                <a:schemeClr val="bg1">
                  <a:alpha val="80000"/>
                </a:schemeClr>
              </a:solidFill>
            </a:endParaRPr>
          </a:p>
          <a:p>
            <a:pPr indent="-228600" algn="l" defTabSz="914400">
              <a:lnSpc>
                <a:spcPct val="90000"/>
              </a:lnSpc>
              <a:buFont typeface="Arial" panose="020B0604020202020204" pitchFamily="34" charset="0"/>
              <a:buChar char="•"/>
            </a:pPr>
            <a:endParaRPr lang="en-US" sz="1800" dirty="0">
              <a:solidFill>
                <a:schemeClr val="bg1">
                  <a:alpha val="80000"/>
                </a:schemeClr>
              </a:solidFill>
            </a:endParaRPr>
          </a:p>
        </p:txBody>
      </p:sp>
      <p:sp>
        <p:nvSpPr>
          <p:cNvPr id="5" name="TextBox 4">
            <a:extLst>
              <a:ext uri="{FF2B5EF4-FFF2-40B4-BE49-F238E27FC236}">
                <a16:creationId xmlns:a16="http://schemas.microsoft.com/office/drawing/2014/main" id="{322AF754-3AE6-B340-C8C6-9AF999178E52}"/>
              </a:ext>
            </a:extLst>
          </p:cNvPr>
          <p:cNvSpPr txBox="1"/>
          <p:nvPr/>
        </p:nvSpPr>
        <p:spPr>
          <a:xfrm>
            <a:off x="1143000" y="5716588"/>
            <a:ext cx="6858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a:t> Introduction</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vert="horz" lIns="91440" tIns="45720" rIns="91440" bIns="45720" rtlCol="0">
            <a:normAutofit/>
          </a:bodyPr>
          <a:lstStyle/>
          <a:p>
            <a:pPr marL="0" indent="0">
              <a:lnSpc>
                <a:spcPct val="90000"/>
              </a:lnSpc>
              <a:buNone/>
            </a:pPr>
            <a:r>
              <a:rPr lang="en-US" sz="1900" dirty="0">
                <a:ea typeface="+mn-lt"/>
                <a:cs typeface="+mn-lt"/>
              </a:rPr>
              <a:t>Japan stands as a prominent global leader in both innovation and sustainability. </a:t>
            </a:r>
          </a:p>
          <a:p>
            <a:pPr marL="0" indent="0">
              <a:lnSpc>
                <a:spcPct val="90000"/>
              </a:lnSpc>
              <a:buNone/>
            </a:pPr>
            <a:r>
              <a:rPr lang="en-US" sz="1900" dirty="0">
                <a:ea typeface="+mn-lt"/>
                <a:cs typeface="+mn-lt"/>
              </a:rPr>
              <a:t>It exhibits a unique high-context and hierarchical communication style. </a:t>
            </a:r>
          </a:p>
          <a:p>
            <a:pPr marL="0" indent="0">
              <a:lnSpc>
                <a:spcPct val="90000"/>
              </a:lnSpc>
              <a:buNone/>
            </a:pPr>
            <a:r>
              <a:rPr lang="en-US" sz="1900" dirty="0">
                <a:ea typeface="+mn-lt"/>
                <a:cs typeface="+mn-lt"/>
              </a:rPr>
              <a:t>The objective is to implement intercultural theories within the context of Japan’s business culture (Hofstede, 2011; Hall, 1976).</a:t>
            </a:r>
            <a:endParaRPr lang="en-US" sz="1900" dirty="0">
              <a:ea typeface="Calibri"/>
              <a:cs typeface="Calibri"/>
            </a:endParaRPr>
          </a:p>
          <a:p>
            <a:pPr marL="0" indent="0">
              <a:lnSpc>
                <a:spcPct val="90000"/>
              </a:lnSpc>
              <a:buNone/>
            </a:pPr>
            <a:endParaRPr lang="en-US" sz="1900" dirty="0">
              <a:ea typeface="Calibri"/>
              <a:cs typeface="Calibri"/>
            </a:endParaRPr>
          </a:p>
        </p:txBody>
      </p:sp>
      <p:pic>
        <p:nvPicPr>
          <p:cNvPr id="4" name="Picture 3" descr="J.y.n.t.k.: marraskuuta 2014">
            <a:extLst>
              <a:ext uri="{FF2B5EF4-FFF2-40B4-BE49-F238E27FC236}">
                <a16:creationId xmlns:a16="http://schemas.microsoft.com/office/drawing/2014/main" id="{D4F02C57-9075-EA45-1F9B-E5B2F17693C0}"/>
              </a:ext>
            </a:extLst>
          </p:cNvPr>
          <p:cNvPicPr>
            <a:picLocks noChangeAspect="1"/>
          </p:cNvPicPr>
          <p:nvPr/>
        </p:nvPicPr>
        <p:blipFill>
          <a:blip r:embed="rId3"/>
          <a:srcRect l="27902" r="27902"/>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a:t> Hofstede’s Cultural Dimensions – Overview</a:t>
            </a:r>
          </a:p>
        </p:txBody>
      </p:sp>
      <p:pic>
        <p:nvPicPr>
          <p:cNvPr id="4" name="Picture 3" descr="File:Hofstede 4 countries 6 dimensions.png">
            <a:extLst>
              <a:ext uri="{FF2B5EF4-FFF2-40B4-BE49-F238E27FC236}">
                <a16:creationId xmlns:a16="http://schemas.microsoft.com/office/drawing/2014/main" id="{50515514-A925-967B-1144-8B234BA839C4}"/>
              </a:ext>
            </a:extLst>
          </p:cNvPr>
          <p:cNvPicPr>
            <a:picLocks noChangeAspect="1"/>
          </p:cNvPicPr>
          <p:nvPr/>
        </p:nvPicPr>
        <p:blipFill>
          <a:blip r:embed="rId3"/>
          <a:srcRect t="17184"/>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vert="horz" lIns="91440" tIns="45720" rIns="91440" bIns="45720" rtlCol="0" anchor="ctr">
            <a:noAutofit/>
          </a:bodyPr>
          <a:lstStyle/>
          <a:p>
            <a:pPr marL="0" indent="0">
              <a:buNone/>
            </a:pPr>
            <a:endParaRPr lang="en-US" sz="1800" dirty="0">
              <a:ea typeface="+mn-lt"/>
              <a:cs typeface="+mn-lt"/>
            </a:endParaRPr>
          </a:p>
          <a:p>
            <a:pPr marL="0" indent="0">
              <a:buNone/>
            </a:pPr>
            <a:r>
              <a:rPr lang="en-US" sz="1800" dirty="0">
                <a:ea typeface="+mn-lt"/>
                <a:cs typeface="+mn-lt"/>
              </a:rPr>
              <a:t>Framework for the comparison of national cultures </a:t>
            </a:r>
          </a:p>
          <a:p>
            <a:pPr marL="0" indent="0">
              <a:buNone/>
            </a:pPr>
            <a:r>
              <a:rPr lang="en-US" sz="1800" dirty="0">
                <a:ea typeface="+mn-lt"/>
                <a:cs typeface="+mn-lt"/>
              </a:rPr>
              <a:t>Six essential dimensions: Power Distance, Individualism, Masculinity, Uncertainty Avoidance, Long-Term Orientation, Indulgence</a:t>
            </a:r>
            <a:endParaRPr lang="en-US" sz="1800" dirty="0">
              <a:ea typeface="Calibri"/>
              <a:cs typeface="Calibri"/>
            </a:endParaRPr>
          </a:p>
          <a:p>
            <a:pPr marL="0" indent="0">
              <a:buNone/>
            </a:pPr>
            <a:r>
              <a:rPr lang="en-US" sz="1800" dirty="0">
                <a:ea typeface="+mn-lt"/>
                <a:cs typeface="+mn-lt"/>
              </a:rPr>
              <a:t>Hofstede’s framework offers a systematic method for comprehending cultural differences. This model is especially pertinent in Japan, where values such as respect for hierarchy, a collective mindset, and a focus on long-term perspectives are fundamental (Hofstede Insights, 2024).</a:t>
            </a:r>
            <a:endParaRPr lang="en-US" sz="1800" dirty="0"/>
          </a:p>
          <a:p>
            <a:pPr marL="0" indent="0">
              <a:buNone/>
            </a:pPr>
            <a:endParaRPr lang="en-US" sz="1600" dirty="0">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anchor="b">
            <a:normAutofit/>
          </a:bodyPr>
          <a:lstStyle/>
          <a:p>
            <a:pPr>
              <a:lnSpc>
                <a:spcPct val="90000"/>
              </a:lnSpc>
            </a:pPr>
            <a:r>
              <a:rPr lang="en-GB" sz="3600"/>
              <a:t> Japan’s Hofstede Profile</a:t>
            </a:r>
          </a:p>
        </p:txBody>
      </p:sp>
      <p:sp>
        <p:nvSpPr>
          <p:cNvPr id="2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807208"/>
            <a:ext cx="2571750" cy="3410712"/>
          </a:xfrm>
        </p:spPr>
        <p:txBody>
          <a:bodyPr vert="horz" lIns="91440" tIns="45720" rIns="91440" bIns="45720" rtlCol="0" anchor="t">
            <a:normAutofit/>
          </a:bodyPr>
          <a:lstStyle/>
          <a:p>
            <a:pPr>
              <a:lnSpc>
                <a:spcPct val="90000"/>
              </a:lnSpc>
            </a:pPr>
            <a:endParaRPr lang="en-GB" sz="1600">
              <a:ea typeface="Calibri"/>
              <a:cs typeface="Calibri"/>
            </a:endParaRPr>
          </a:p>
          <a:p>
            <a:pPr marL="0" indent="0">
              <a:lnSpc>
                <a:spcPct val="90000"/>
              </a:lnSpc>
              <a:buNone/>
            </a:pPr>
            <a:r>
              <a:rPr lang="en-GB" sz="1600">
                <a:ea typeface="+mn-lt"/>
                <a:cs typeface="+mn-lt"/>
              </a:rPr>
              <a:t>Japan exhibits unique characteristics across Hofstede’s dimensions. Hierarchy and respect are fundamental to professional communication. The culture prioritizes group harmony and loyalty, influencing the development of decisions and relationships (Hofstede, 2011).</a:t>
            </a:r>
            <a:endParaRPr lang="en-GB" sz="1600">
              <a:ea typeface="Calibri"/>
              <a:cs typeface="Calibri"/>
            </a:endParaRPr>
          </a:p>
          <a:p>
            <a:pPr>
              <a:lnSpc>
                <a:spcPct val="90000"/>
              </a:lnSpc>
            </a:pPr>
            <a:endParaRPr lang="en-GB" sz="1600">
              <a:ea typeface="Calibri"/>
              <a:cs typeface="Calibri"/>
            </a:endParaRPr>
          </a:p>
        </p:txBody>
      </p:sp>
      <p:pic>
        <p:nvPicPr>
          <p:cNvPr id="4" name="Picture 3">
            <a:extLst>
              <a:ext uri="{FF2B5EF4-FFF2-40B4-BE49-F238E27FC236}">
                <a16:creationId xmlns:a16="http://schemas.microsoft.com/office/drawing/2014/main" id="{BEFBD009-44BE-3F54-7B75-55C53D6C670A}"/>
              </a:ext>
            </a:extLst>
          </p:cNvPr>
          <p:cNvPicPr>
            <a:picLocks noChangeAspect="1"/>
          </p:cNvPicPr>
          <p:nvPr/>
        </p:nvPicPr>
        <p:blipFill>
          <a:blip r:embed="rId3"/>
          <a:stretch>
            <a:fillRect/>
          </a:stretch>
        </p:blipFill>
        <p:spPr>
          <a:xfrm>
            <a:off x="3490722" y="1660974"/>
            <a:ext cx="5177790" cy="353605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t> Hall’s High/Low Context Theory</a:t>
            </a:r>
            <a:endParaRPr lang="en-GB"/>
          </a:p>
        </p:txBody>
      </p:sp>
      <p:sp>
        <p:nvSpPr>
          <p:cNvPr id="3" name="Content Placeholder 2"/>
          <p:cNvSpPr>
            <a:spLocks noGrp="1"/>
          </p:cNvSpPr>
          <p:nvPr>
            <p:ph idx="1"/>
          </p:nvPr>
        </p:nvSpPr>
        <p:spPr>
          <a:xfrm>
            <a:off x="852775" y="2198362"/>
            <a:ext cx="3719225" cy="3917773"/>
          </a:xfrm>
        </p:spPr>
        <p:txBody>
          <a:bodyPr vert="horz" lIns="91440" tIns="45720" rIns="91440" bIns="45720" rtlCol="0" anchor="t">
            <a:noAutofit/>
          </a:bodyPr>
          <a:lstStyle/>
          <a:p>
            <a:pPr marL="0" indent="0">
              <a:buNone/>
            </a:pPr>
            <a:r>
              <a:rPr lang="en-US" sz="1800">
                <a:ea typeface="+mn-lt"/>
                <a:cs typeface="+mn-lt"/>
              </a:rPr>
              <a:t>Japan: A culture characterized by high-context communication </a:t>
            </a:r>
            <a:endParaRPr lang="en-US" sz="1800">
              <a:ea typeface="Calibri"/>
              <a:cs typeface="Calibri"/>
            </a:endParaRPr>
          </a:p>
          <a:p>
            <a:pPr marL="0" indent="0">
              <a:buNone/>
            </a:pPr>
            <a:r>
              <a:rPr lang="en-US" sz="1800">
                <a:ea typeface="+mn-lt"/>
                <a:cs typeface="+mn-lt"/>
              </a:rPr>
              <a:t> Implicit meaning is conveyed through silence and non-verbal signals</a:t>
            </a:r>
          </a:p>
          <a:p>
            <a:pPr marL="0" indent="0">
              <a:buNone/>
            </a:pPr>
            <a:r>
              <a:rPr lang="en-US" sz="1800">
                <a:ea typeface="+mn-lt"/>
                <a:cs typeface="+mn-lt"/>
              </a:rPr>
              <a:t> In contrast, Western cultures are low-context and direct</a:t>
            </a:r>
          </a:p>
          <a:p>
            <a:pPr marL="0" indent="0">
              <a:buNone/>
            </a:pPr>
            <a:r>
              <a:rPr lang="en-US" sz="1800">
                <a:ea typeface="+mn-lt"/>
                <a:cs typeface="+mn-lt"/>
              </a:rPr>
              <a:t> Hall’s theory (1976) elucidates the reasons behind the Japanese tendency to depend on shared understanding and contextual cues instead of explicit language. </a:t>
            </a:r>
            <a:endParaRPr lang="en-US" sz="1800">
              <a:ea typeface="Calibri"/>
              <a:cs typeface="Calibri"/>
            </a:endParaRPr>
          </a:p>
          <a:p>
            <a:pPr marL="0" indent="0">
              <a:buNone/>
            </a:pPr>
            <a:endParaRPr lang="en-US" sz="1600">
              <a:ea typeface="Calibri"/>
              <a:cs typeface="Calibri"/>
            </a:endParaRPr>
          </a:p>
        </p:txBody>
      </p:sp>
      <p:pic>
        <p:nvPicPr>
          <p:cNvPr id="4" name="Picture 3" descr="A red and blue arrows pointing to different directions&#10;&#10;AI-generated content may be incorrect.">
            <a:extLst>
              <a:ext uri="{FF2B5EF4-FFF2-40B4-BE49-F238E27FC236}">
                <a16:creationId xmlns:a16="http://schemas.microsoft.com/office/drawing/2014/main" id="{0F5C18B0-4394-1271-DD0B-C70AE5F0A14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39525" y="2716104"/>
            <a:ext cx="3591379" cy="2693534"/>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a:t>Samovar &amp; Jandt Perspectives</a:t>
            </a:r>
          </a:p>
        </p:txBody>
      </p:sp>
      <p:pic>
        <p:nvPicPr>
          <p:cNvPr id="4" name="Picture 3" descr="landlady greeting female guests outside ryokan - japanese bow stock pictures, royalty-free photos &amp; images">
            <a:extLst>
              <a:ext uri="{FF2B5EF4-FFF2-40B4-BE49-F238E27FC236}">
                <a16:creationId xmlns:a16="http://schemas.microsoft.com/office/drawing/2014/main" id="{585373E8-E2CA-528D-ACA7-A3ED22091126}"/>
              </a:ext>
            </a:extLst>
          </p:cNvPr>
          <p:cNvPicPr>
            <a:picLocks noChangeAspect="1"/>
          </p:cNvPicPr>
          <p:nvPr/>
        </p:nvPicPr>
        <p:blipFill>
          <a:blip r:embed="rId3"/>
          <a:srcRect t="15274" b="23933"/>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vert="horz" lIns="91440" tIns="45720" rIns="91440" bIns="45720" rtlCol="0" anchor="ctr">
            <a:normAutofit/>
          </a:bodyPr>
          <a:lstStyle/>
          <a:p>
            <a:pPr marL="0" indent="0">
              <a:buNone/>
            </a:pPr>
            <a:r>
              <a:rPr lang="en-US" sz="1800">
                <a:ea typeface="+mn-lt"/>
                <a:cs typeface="+mn-lt"/>
              </a:rPr>
              <a:t>Cultural identity and harmony (</a:t>
            </a:r>
            <a:r>
              <a:rPr lang="en-US" sz="1800" err="1">
                <a:ea typeface="+mn-lt"/>
                <a:cs typeface="+mn-lt"/>
              </a:rPr>
              <a:t>wa</a:t>
            </a:r>
            <a:r>
              <a:rPr lang="en-US" sz="1800">
                <a:ea typeface="+mn-lt"/>
                <a:cs typeface="+mn-lt"/>
              </a:rPr>
              <a:t>) </a:t>
            </a:r>
          </a:p>
          <a:p>
            <a:pPr marL="0" indent="0">
              <a:buNone/>
            </a:pPr>
            <a:r>
              <a:rPr lang="en-US" sz="1800">
                <a:ea typeface="+mn-lt"/>
                <a:cs typeface="+mn-lt"/>
              </a:rPr>
              <a:t> The importance of non-verbal communication </a:t>
            </a:r>
          </a:p>
          <a:p>
            <a:pPr marL="0" indent="0">
              <a:buNone/>
            </a:pPr>
            <a:r>
              <a:rPr lang="en-US" sz="1800">
                <a:ea typeface="+mn-lt"/>
                <a:cs typeface="+mn-lt"/>
              </a:rPr>
              <a:t> The tendency to avoid open conflict</a:t>
            </a:r>
          </a:p>
          <a:p>
            <a:pPr marL="0" indent="0">
              <a:buNone/>
            </a:pPr>
            <a:r>
              <a:rPr lang="en-US" sz="1800">
                <a:ea typeface="+mn-lt"/>
                <a:cs typeface="+mn-lt"/>
              </a:rPr>
              <a:t> Samovar and Jandt (2020) highlight the Japanese emphasis on collective identity and harmony. Non-verbal communication is as significant as verbal communication, indicating a preference for implicit coordination.</a:t>
            </a:r>
            <a:endParaRPr lang="en-US" sz="1800">
              <a:ea typeface="Calibri"/>
              <a:cs typeface="Calibri"/>
            </a:endParaRPr>
          </a:p>
          <a:p>
            <a:endParaRPr lang="en-US" sz="1600">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shake of people in front of a table&#10;&#10;AI-generated content may be incorrect.">
            <a:extLst>
              <a:ext uri="{FF2B5EF4-FFF2-40B4-BE49-F238E27FC236}">
                <a16:creationId xmlns:a16="http://schemas.microsoft.com/office/drawing/2014/main" id="{2D056F21-5A41-ADF8-48A2-D3B92067A88F}"/>
              </a:ext>
            </a:extLst>
          </p:cNvPr>
          <p:cNvPicPr>
            <a:picLocks noChangeAspect="1"/>
          </p:cNvPicPr>
          <p:nvPr/>
        </p:nvPicPr>
        <p:blipFill>
          <a:blip r:embed="rId3"/>
          <a:srcRect l="20207" r="9205" b="-1"/>
          <a:stretch>
            <a:fillRect/>
          </a:stretch>
        </p:blipFill>
        <p:spPr>
          <a:xfrm>
            <a:off x="20" y="10"/>
            <a:ext cx="725221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48707" y="365125"/>
            <a:ext cx="2866642" cy="1899912"/>
          </a:xfrm>
        </p:spPr>
        <p:txBody>
          <a:bodyPr>
            <a:normAutofit/>
          </a:bodyPr>
          <a:lstStyle/>
          <a:p>
            <a:r>
              <a:rPr lang="en-GB" sz="3500"/>
              <a:t> Business Etiquette and Hierarchy</a:t>
            </a:r>
          </a:p>
        </p:txBody>
      </p:sp>
      <p:sp>
        <p:nvSpPr>
          <p:cNvPr id="3" name="Content Placeholder 2"/>
          <p:cNvSpPr>
            <a:spLocks noGrp="1"/>
          </p:cNvSpPr>
          <p:nvPr>
            <p:ph idx="1"/>
          </p:nvPr>
        </p:nvSpPr>
        <p:spPr>
          <a:xfrm>
            <a:off x="5648707" y="2434201"/>
            <a:ext cx="2866642" cy="3742762"/>
          </a:xfrm>
        </p:spPr>
        <p:txBody>
          <a:bodyPr vert="horz" lIns="91440" tIns="45720" rIns="91440" bIns="45720" rtlCol="0" anchor="t">
            <a:normAutofit/>
          </a:bodyPr>
          <a:lstStyle/>
          <a:p>
            <a:pPr marL="0" indent="0">
              <a:buNone/>
            </a:pPr>
            <a:r>
              <a:rPr lang="en-US" sz="1700">
                <a:ea typeface="+mn-lt"/>
                <a:cs typeface="+mn-lt"/>
              </a:rPr>
              <a:t>Acknowledgment of titles and ranks </a:t>
            </a:r>
          </a:p>
          <a:p>
            <a:pPr marL="0" indent="0">
              <a:buNone/>
            </a:pPr>
            <a:r>
              <a:rPr lang="en-US" sz="1700">
                <a:ea typeface="+mn-lt"/>
                <a:cs typeface="+mn-lt"/>
              </a:rPr>
              <a:t> Official introductions and bowing </a:t>
            </a:r>
          </a:p>
          <a:p>
            <a:pPr marL="0" indent="0">
              <a:buNone/>
            </a:pPr>
            <a:r>
              <a:rPr lang="en-US" sz="1700">
                <a:ea typeface="+mn-lt"/>
                <a:cs typeface="+mn-lt"/>
              </a:rPr>
              <a:t>Exchange of business cards (meishi)  (Varner &amp; Beamer, 2011).</a:t>
            </a:r>
            <a:endParaRPr lang="en-US" sz="1700">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3938487" cy="1807305"/>
          </a:xfrm>
        </p:spPr>
        <p:txBody>
          <a:bodyPr>
            <a:normAutofit/>
          </a:bodyPr>
          <a:lstStyle/>
          <a:p>
            <a:r>
              <a:rPr lang="en-GB" sz="4100"/>
              <a:t>Meetings and Decision-Making</a:t>
            </a:r>
          </a:p>
        </p:txBody>
      </p:sp>
      <p:sp>
        <p:nvSpPr>
          <p:cNvPr id="3" name="Content Placeholder 2"/>
          <p:cNvSpPr>
            <a:spLocks noGrp="1"/>
          </p:cNvSpPr>
          <p:nvPr>
            <p:ph idx="1"/>
          </p:nvPr>
        </p:nvSpPr>
        <p:spPr>
          <a:xfrm>
            <a:off x="628650" y="2333297"/>
            <a:ext cx="3464715" cy="3843666"/>
          </a:xfrm>
        </p:spPr>
        <p:txBody>
          <a:bodyPr vert="horz" lIns="91440" tIns="45720" rIns="91440" bIns="45720" rtlCol="0" anchor="t">
            <a:normAutofit/>
          </a:bodyPr>
          <a:lstStyle/>
          <a:p>
            <a:pPr marL="0" indent="0">
              <a:buNone/>
            </a:pPr>
            <a:r>
              <a:rPr lang="en-US" sz="1700">
                <a:ea typeface="+mn-lt"/>
                <a:cs typeface="+mn-lt"/>
              </a:rPr>
              <a:t>Meetings are organized and formal.  A consensus-driven approach (nemawashi) </a:t>
            </a:r>
            <a:endParaRPr lang="en-US" sz="1700" err="1">
              <a:ea typeface="+mn-lt"/>
              <a:cs typeface="+mn-lt"/>
            </a:endParaRPr>
          </a:p>
          <a:p>
            <a:pPr marL="0" indent="0">
              <a:buNone/>
            </a:pPr>
            <a:r>
              <a:rPr lang="en-US" sz="1700">
                <a:ea typeface="+mn-lt"/>
                <a:cs typeface="+mn-lt"/>
              </a:rPr>
              <a:t>The </a:t>
            </a:r>
            <a:r>
              <a:rPr lang="en-US" sz="1700" err="1">
                <a:ea typeface="+mn-lt"/>
                <a:cs typeface="+mn-lt"/>
              </a:rPr>
              <a:t>nemawashi</a:t>
            </a:r>
            <a:r>
              <a:rPr lang="en-US" sz="1700">
                <a:ea typeface="+mn-lt"/>
                <a:cs typeface="+mn-lt"/>
              </a:rPr>
              <a:t> process entails informal conversations prior to making formal decisions, which helps to ensure alignment (Lebra, 1976).</a:t>
            </a:r>
            <a:r>
              <a:rPr lang="en-US" sz="1700" err="1"/>
              <a:t>i</a:t>
            </a:r>
            <a:endParaRPr lang="en-US" sz="1700">
              <a:ea typeface="Calibri"/>
              <a:cs typeface="Calibri"/>
            </a:endParaRPr>
          </a:p>
        </p:txBody>
      </p:sp>
      <p:pic>
        <p:nvPicPr>
          <p:cNvPr id="4" name="Picture 3" descr="A group of people sitting at a table&#10;&#10;AI-generated content may be incorrect.">
            <a:extLst>
              <a:ext uri="{FF2B5EF4-FFF2-40B4-BE49-F238E27FC236}">
                <a16:creationId xmlns:a16="http://schemas.microsoft.com/office/drawing/2014/main" id="{7E507864-CE54-A8EF-4E43-98CE3F8ABE7E}"/>
              </a:ext>
            </a:extLst>
          </p:cNvPr>
          <p:cNvPicPr>
            <a:picLocks noChangeAspect="1"/>
          </p:cNvPicPr>
          <p:nvPr/>
        </p:nvPicPr>
        <p:blipFill>
          <a:blip r:embed="rId3"/>
          <a:srcRect l="1098" r="1209"/>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4777739"/>
            <a:ext cx="2564242" cy="1412119"/>
          </a:xfrm>
        </p:spPr>
        <p:txBody>
          <a:bodyPr>
            <a:normAutofit/>
          </a:bodyPr>
          <a:lstStyle/>
          <a:p>
            <a:r>
              <a:rPr lang="en-GB" sz="3900"/>
              <a:t>Negotiation Styles</a:t>
            </a:r>
          </a:p>
        </p:txBody>
      </p:sp>
      <p:pic>
        <p:nvPicPr>
          <p:cNvPr id="4" name="Picture 3" descr="Diverse Corporate Meeting in Stylish Office Setting">
            <a:extLst>
              <a:ext uri="{FF2B5EF4-FFF2-40B4-BE49-F238E27FC236}">
                <a16:creationId xmlns:a16="http://schemas.microsoft.com/office/drawing/2014/main" id="{8DADB1DD-AF23-6203-9CC1-98FF5383C506}"/>
              </a:ext>
            </a:extLst>
          </p:cNvPr>
          <p:cNvPicPr>
            <a:picLocks noChangeAspect="1"/>
          </p:cNvPicPr>
          <p:nvPr/>
        </p:nvPicPr>
        <p:blipFill>
          <a:blip r:embed="rId3"/>
          <a:srcRect t="35058" b="15091"/>
          <a:stretch>
            <a:fillRect/>
          </a:stretch>
        </p:blipFill>
        <p:spPr>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onnsiteX0" fmla="*/ 0 w 1371600"/>
              <a:gd name="connsiteY0" fmla="*/ 0 h 13716"/>
              <a:gd name="connsiteX1" fmla="*/ 685800 w 1371600"/>
              <a:gd name="connsiteY1" fmla="*/ 0 h 13716"/>
              <a:gd name="connsiteX2" fmla="*/ 1371600 w 1371600"/>
              <a:gd name="connsiteY2" fmla="*/ 0 h 13716"/>
              <a:gd name="connsiteX3" fmla="*/ 1371600 w 1371600"/>
              <a:gd name="connsiteY3" fmla="*/ 13716 h 13716"/>
              <a:gd name="connsiteX4" fmla="*/ 713232 w 1371600"/>
              <a:gd name="connsiteY4" fmla="*/ 13716 h 13716"/>
              <a:gd name="connsiteX5" fmla="*/ 0 w 1371600"/>
              <a:gd name="connsiteY5" fmla="*/ 13716 h 13716"/>
              <a:gd name="connsiteX6" fmla="*/ 0 w 137160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90720" y="4777739"/>
            <a:ext cx="5173220" cy="1399223"/>
          </a:xfrm>
        </p:spPr>
        <p:txBody>
          <a:bodyPr vert="horz" lIns="91440" tIns="45720" rIns="91440" bIns="45720" rtlCol="0" anchor="ctr">
            <a:normAutofit/>
          </a:bodyPr>
          <a:lstStyle/>
          <a:p>
            <a:pPr marL="0" indent="0">
              <a:buNone/>
            </a:pPr>
            <a:r>
              <a:rPr lang="en-US" sz="1900">
                <a:ea typeface="+mn-lt"/>
                <a:cs typeface="+mn-lt"/>
              </a:rPr>
              <a:t>Non-direct communication </a:t>
            </a:r>
          </a:p>
          <a:p>
            <a:pPr marL="0" indent="0">
              <a:buNone/>
            </a:pPr>
            <a:r>
              <a:rPr lang="en-US" sz="1900">
                <a:ea typeface="+mn-lt"/>
                <a:cs typeface="+mn-lt"/>
              </a:rPr>
              <a:t> Establishing connections prior to transactions  Steering clear of conflict (Graham &amp; Lam, 2003).</a:t>
            </a:r>
            <a:endParaRPr lang="en-US" sz="1900">
              <a:ea typeface="Calibri"/>
              <a:cs typeface="Calibri"/>
            </a:endParaRPr>
          </a:p>
          <a:p>
            <a:endParaRPr lang="en-US" sz="1900">
              <a:ea typeface="Calibri"/>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business persons talking in the office. - japanese business discussion stock pictures, royalty-free photos &amp; images">
            <a:extLst>
              <a:ext uri="{FF2B5EF4-FFF2-40B4-BE49-F238E27FC236}">
                <a16:creationId xmlns:a16="http://schemas.microsoft.com/office/drawing/2014/main" id="{8F818C5F-2FFA-8048-69AD-F674A68046B7}"/>
              </a:ext>
            </a:extLst>
          </p:cNvPr>
          <p:cNvPicPr>
            <a:picLocks noChangeAspect="1"/>
          </p:cNvPicPr>
          <p:nvPr/>
        </p:nvPicPr>
        <p:blipFill>
          <a:blip r:embed="rId3"/>
          <a:srcRect l="6457" r="22955" b="-1"/>
          <a:stretch>
            <a:fillRect/>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48707" y="365125"/>
            <a:ext cx="2866642" cy="1899912"/>
          </a:xfrm>
        </p:spPr>
        <p:txBody>
          <a:bodyPr>
            <a:normAutofit/>
          </a:bodyPr>
          <a:lstStyle/>
          <a:p>
            <a:r>
              <a:rPr lang="en-GB" sz="3200"/>
              <a:t> Role of Non-Verbal Communication</a:t>
            </a:r>
          </a:p>
        </p:txBody>
      </p:sp>
      <p:sp>
        <p:nvSpPr>
          <p:cNvPr id="3" name="Content Placeholder 2"/>
          <p:cNvSpPr>
            <a:spLocks noGrp="1"/>
          </p:cNvSpPr>
          <p:nvPr>
            <p:ph idx="1"/>
          </p:nvPr>
        </p:nvSpPr>
        <p:spPr>
          <a:xfrm>
            <a:off x="5648707" y="2434201"/>
            <a:ext cx="2866642" cy="3742762"/>
          </a:xfrm>
        </p:spPr>
        <p:txBody>
          <a:bodyPr vert="horz" lIns="91440" tIns="45720" rIns="91440" bIns="45720" rtlCol="0" anchor="t">
            <a:normAutofit/>
          </a:bodyPr>
          <a:lstStyle/>
          <a:p>
            <a:pPr marL="0" indent="0">
              <a:buNone/>
            </a:pPr>
            <a:r>
              <a:rPr lang="en-US" sz="1700">
                <a:ea typeface="+mn-lt"/>
                <a:cs typeface="+mn-lt"/>
              </a:rPr>
              <a:t>Silence employed with intention </a:t>
            </a:r>
          </a:p>
          <a:p>
            <a:pPr marL="0" indent="0">
              <a:buNone/>
            </a:pPr>
            <a:r>
              <a:rPr lang="en-US" sz="1700">
                <a:ea typeface="+mn-lt"/>
                <a:cs typeface="+mn-lt"/>
              </a:rPr>
              <a:t> Limited eye contact </a:t>
            </a:r>
          </a:p>
          <a:p>
            <a:pPr marL="0" indent="0">
              <a:buNone/>
            </a:pPr>
            <a:r>
              <a:rPr lang="en-US" sz="1700">
                <a:ea typeface="+mn-lt"/>
                <a:cs typeface="+mn-lt"/>
              </a:rPr>
              <a:t>Subtle gestures </a:t>
            </a:r>
          </a:p>
          <a:p>
            <a:pPr marL="0" indent="0">
              <a:buNone/>
            </a:pPr>
            <a:r>
              <a:rPr lang="en-US" sz="1700">
                <a:ea typeface="+mn-lt"/>
                <a:cs typeface="+mn-lt"/>
              </a:rPr>
              <a:t>In Japan, non-verbal cues express both politeness and emotional regulation. Silence is not a source of discomfort; rather, it serves as a vital form of communication (Matsumoto, 2007).</a:t>
            </a:r>
            <a:endParaRPr lang="en-US" sz="1700">
              <a:ea typeface="Calibri"/>
              <a:cs typeface="Calibri"/>
            </a:endParaRPr>
          </a:p>
          <a:p>
            <a:endParaRPr lang="en-US" sz="1700">
              <a:ea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truck parked on a brick road&#10;&#10;AI-generated content may be incorrect.">
            <a:extLst>
              <a:ext uri="{FF2B5EF4-FFF2-40B4-BE49-F238E27FC236}">
                <a16:creationId xmlns:a16="http://schemas.microsoft.com/office/drawing/2014/main" id="{1E0B8DF8-9FA5-300A-6BF7-259B1CE5CFA2}"/>
              </a:ext>
            </a:extLst>
          </p:cNvPr>
          <p:cNvPicPr>
            <a:picLocks noChangeAspect="1"/>
          </p:cNvPicPr>
          <p:nvPr/>
        </p:nvPicPr>
        <p:blipFill>
          <a:blip r:embed="rId3">
            <a:extLst>
              <a:ext uri="{837473B0-CC2E-450A-ABE3-18F120FF3D39}">
                <a1611:picAttrSrcUrl xmlns:a1611="http://schemas.microsoft.com/office/drawing/2016/11/main" r:id="rId4"/>
              </a:ext>
            </a:extLst>
          </a:blip>
          <a:srcRect l="22528" r="30150" b="1"/>
          <a:stretch>
            <a:fillRect/>
          </a:stretch>
        </p:blipFill>
        <p:spPr>
          <a:xfrm>
            <a:off x="20" y="10"/>
            <a:ext cx="725221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48707" y="365125"/>
            <a:ext cx="2866642" cy="1899912"/>
          </a:xfrm>
        </p:spPr>
        <p:txBody>
          <a:bodyPr>
            <a:normAutofit/>
          </a:bodyPr>
          <a:lstStyle/>
          <a:p>
            <a:r>
              <a:rPr lang="en-GB" sz="3500"/>
              <a:t> Case Study: Toyota in the U.S.</a:t>
            </a:r>
          </a:p>
        </p:txBody>
      </p:sp>
      <p:sp>
        <p:nvSpPr>
          <p:cNvPr id="3" name="Content Placeholder 2"/>
          <p:cNvSpPr>
            <a:spLocks noGrp="1"/>
          </p:cNvSpPr>
          <p:nvPr>
            <p:ph idx="1"/>
          </p:nvPr>
        </p:nvSpPr>
        <p:spPr>
          <a:xfrm>
            <a:off x="5648707" y="2434201"/>
            <a:ext cx="2866642" cy="3742762"/>
          </a:xfrm>
        </p:spPr>
        <p:txBody>
          <a:bodyPr vert="horz" lIns="91440" tIns="45720" rIns="91440" bIns="45720" rtlCol="0">
            <a:normAutofit/>
          </a:bodyPr>
          <a:lstStyle/>
          <a:p>
            <a:pPr marL="0" indent="0">
              <a:buNone/>
            </a:pPr>
            <a:r>
              <a:rPr lang="en-US" sz="1700">
                <a:ea typeface="+mn-lt"/>
                <a:cs typeface="+mn-lt"/>
              </a:rPr>
              <a:t>Initial cross-cultural miscommunication </a:t>
            </a:r>
          </a:p>
          <a:p>
            <a:pPr marL="0" indent="0">
              <a:buNone/>
            </a:pPr>
            <a:r>
              <a:rPr lang="en-US" sz="1700">
                <a:ea typeface="+mn-lt"/>
                <a:cs typeface="+mn-lt"/>
              </a:rPr>
              <a:t>The indirect communication style of the Japanese was misinterpreted</a:t>
            </a:r>
          </a:p>
          <a:p>
            <a:pPr marL="0" indent="0">
              <a:buNone/>
            </a:pPr>
            <a:r>
              <a:rPr lang="en-US" sz="1700">
                <a:ea typeface="+mn-lt"/>
                <a:cs typeface="+mn-lt"/>
              </a:rPr>
              <a:t> Training enhanced comprehension (Adler &amp; Gunddersen, 2008)</a:t>
            </a:r>
            <a:endParaRPr lang="en-US" sz="1700">
              <a:ea typeface="Calibri"/>
              <a:cs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4" name="Rectangle 13">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1110000"/>
            <a:ext cx="7646805"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499156" y="1302871"/>
            <a:ext cx="6141019" cy="2044650"/>
          </a:xfrm>
        </p:spPr>
        <p:txBody>
          <a:bodyPr anchor="b">
            <a:normAutofit/>
          </a:bodyPr>
          <a:lstStyle/>
          <a:p>
            <a:r>
              <a:rPr lang="en-GB" sz="4200"/>
              <a:t> Challenges for International Managers</a:t>
            </a:r>
          </a:p>
        </p:txBody>
      </p:sp>
      <p:sp>
        <p:nvSpPr>
          <p:cNvPr id="3" name="Content Placeholder 2"/>
          <p:cNvSpPr>
            <a:spLocks noGrp="1"/>
          </p:cNvSpPr>
          <p:nvPr>
            <p:ph idx="1"/>
          </p:nvPr>
        </p:nvSpPr>
        <p:spPr>
          <a:xfrm>
            <a:off x="1495230" y="3519236"/>
            <a:ext cx="6144633" cy="2057046"/>
          </a:xfrm>
        </p:spPr>
        <p:txBody>
          <a:bodyPr vert="horz" lIns="91440" tIns="45720" rIns="91440" bIns="45720" rtlCol="0" anchor="t">
            <a:normAutofit/>
          </a:bodyPr>
          <a:lstStyle/>
          <a:p>
            <a:pPr algn="ctr"/>
            <a:r>
              <a:rPr lang="en-US" sz="1600">
                <a:ea typeface="+mn-lt"/>
                <a:cs typeface="+mn-lt"/>
              </a:rPr>
              <a:t>Misinterpreting indirect communication </a:t>
            </a:r>
          </a:p>
          <a:p>
            <a:pPr algn="ctr"/>
            <a:r>
              <a:rPr lang="en-US" sz="1600">
                <a:ea typeface="+mn-lt"/>
                <a:cs typeface="+mn-lt"/>
              </a:rPr>
              <a:t>• Adapting to a gradual consensus </a:t>
            </a:r>
          </a:p>
          <a:p>
            <a:pPr algn="ctr"/>
            <a:r>
              <a:rPr lang="en-US" sz="1600">
                <a:ea typeface="+mn-lt"/>
                <a:cs typeface="+mn-lt"/>
              </a:rPr>
              <a:t>• Maneuvering through hierarchy</a:t>
            </a:r>
          </a:p>
          <a:p>
            <a:pPr algn="ctr"/>
            <a:r>
              <a:rPr lang="en-US" sz="1600">
                <a:ea typeface="+mn-lt"/>
                <a:cs typeface="+mn-lt"/>
              </a:rPr>
              <a:t> Successful adaptation necessitates patience and a keen awareness (Meyer, 2014).</a:t>
            </a:r>
            <a:endParaRPr lang="en-US" sz="1600">
              <a:ea typeface="Calibri"/>
              <a:cs typeface="Calibri"/>
            </a:endParaRPr>
          </a:p>
          <a:p>
            <a:pPr algn="ctr"/>
            <a:endParaRPr lang="en-US" sz="1600">
              <a:ea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2600"/>
              <a:t>Digital Communication in Japan</a:t>
            </a:r>
          </a:p>
        </p:txBody>
      </p:sp>
      <p:pic>
        <p:nvPicPr>
          <p:cNvPr id="5" name="Picture 4" descr="Person holding mouse">
            <a:extLst>
              <a:ext uri="{FF2B5EF4-FFF2-40B4-BE49-F238E27FC236}">
                <a16:creationId xmlns:a16="http://schemas.microsoft.com/office/drawing/2014/main" id="{CC582DFE-E814-9E97-3D99-911864681F9C}"/>
              </a:ext>
            </a:extLst>
          </p:cNvPr>
          <p:cNvPicPr>
            <a:picLocks noChangeAspect="1"/>
          </p:cNvPicPr>
          <p:nvPr/>
        </p:nvPicPr>
        <p:blipFill>
          <a:blip r:embed="rId3"/>
          <a:srcRect t="27553" r="4" b="11565"/>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GB" sz="2000">
                <a:ea typeface="+mn-lt"/>
                <a:cs typeface="+mn-lt"/>
              </a:rPr>
              <a:t>• Tone of email should be formal.</a:t>
            </a:r>
          </a:p>
          <a:p>
            <a:r>
              <a:rPr lang="en-GB" sz="2000">
                <a:ea typeface="+mn-lt"/>
                <a:cs typeface="+mn-lt"/>
              </a:rPr>
              <a:t> • There is a preference for language that is structured and respectful (Okazaki &amp; Taylor, 2013).</a:t>
            </a:r>
            <a:endParaRPr lang="en-GB" sz="2000">
              <a:ea typeface="Calibri"/>
              <a:cs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GB" sz="2900"/>
              <a:t> Recommendations for Managers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vert="horz" lIns="91440" tIns="45720" rIns="91440" bIns="45720" rtlCol="0" anchor="t">
            <a:noAutofit/>
          </a:bodyPr>
          <a:lstStyle/>
          <a:p>
            <a:pPr>
              <a:lnSpc>
                <a:spcPct val="90000"/>
              </a:lnSpc>
            </a:pPr>
            <a:endParaRPr lang="en-US" sz="1600">
              <a:ea typeface="+mn-lt"/>
              <a:cs typeface="+mn-lt"/>
            </a:endParaRPr>
          </a:p>
          <a:p>
            <a:pPr>
              <a:lnSpc>
                <a:spcPct val="90000"/>
              </a:lnSpc>
            </a:pPr>
            <a:r>
              <a:rPr lang="en-US" sz="1800">
                <a:ea typeface="+mn-lt"/>
                <a:cs typeface="+mn-lt"/>
              </a:rPr>
              <a:t>1. Modify your communication approach </a:t>
            </a:r>
          </a:p>
          <a:p>
            <a:pPr>
              <a:lnSpc>
                <a:spcPct val="90000"/>
              </a:lnSpc>
            </a:pPr>
            <a:r>
              <a:rPr lang="en-US" sz="1800">
                <a:ea typeface="+mn-lt"/>
                <a:cs typeface="+mn-lt"/>
              </a:rPr>
              <a:t>2. Acknowledge the established hierarchy</a:t>
            </a:r>
          </a:p>
          <a:p>
            <a:pPr>
              <a:lnSpc>
                <a:spcPct val="90000"/>
              </a:lnSpc>
            </a:pPr>
            <a:r>
              <a:rPr lang="en-US" sz="1800">
                <a:ea typeface="+mn-lt"/>
                <a:cs typeface="+mn-lt"/>
              </a:rPr>
              <a:t> 3. Foster trust over time</a:t>
            </a:r>
          </a:p>
          <a:p>
            <a:pPr>
              <a:lnSpc>
                <a:spcPct val="90000"/>
              </a:lnSpc>
            </a:pPr>
            <a:r>
              <a:rPr lang="en-US" sz="1800">
                <a:ea typeface="+mn-lt"/>
                <a:cs typeface="+mn-lt"/>
              </a:rPr>
              <a:t> 4. Understand social etiquette </a:t>
            </a:r>
          </a:p>
          <a:p>
            <a:pPr>
              <a:lnSpc>
                <a:spcPct val="90000"/>
              </a:lnSpc>
            </a:pPr>
            <a:r>
              <a:rPr lang="en-US" sz="1800">
                <a:ea typeface="+mn-lt"/>
                <a:cs typeface="+mn-lt"/>
              </a:rPr>
              <a:t>Successful collaboration in Japan necessitates empathy, careful observation, and the cultivation of relationships (Varner &amp; Beamer, 2011).</a:t>
            </a:r>
            <a:endParaRPr lang="en-US" sz="1800">
              <a:ea typeface="Calibri"/>
              <a:cs typeface="Calibri"/>
            </a:endParaRPr>
          </a:p>
          <a:p>
            <a:pPr>
              <a:lnSpc>
                <a:spcPct val="90000"/>
              </a:lnSpc>
            </a:pPr>
            <a:endParaRPr lang="en-US" sz="1600">
              <a:ea typeface="Calibri"/>
              <a:cs typeface="Calibri"/>
            </a:endParaRPr>
          </a:p>
        </p:txBody>
      </p:sp>
      <p:pic>
        <p:nvPicPr>
          <p:cNvPr id="4" name="Picture 3" descr="Two women standing outside a food stand&#10;&#10;AI-generated content may be incorrect.">
            <a:extLst>
              <a:ext uri="{FF2B5EF4-FFF2-40B4-BE49-F238E27FC236}">
                <a16:creationId xmlns:a16="http://schemas.microsoft.com/office/drawing/2014/main" id="{A628BBE7-574E-D023-83DB-7EE29F6F81E7}"/>
              </a:ext>
            </a:extLst>
          </p:cNvPr>
          <p:cNvPicPr>
            <a:picLocks noChangeAspect="1"/>
          </p:cNvPicPr>
          <p:nvPr/>
        </p:nvPicPr>
        <p:blipFill>
          <a:blip r:embed="rId3"/>
          <a:srcRect l="12256" r="19665"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dirty="0"/>
              <a:t> Conclusion</a:t>
            </a:r>
          </a:p>
        </p:txBody>
      </p:sp>
      <p:pic>
        <p:nvPicPr>
          <p:cNvPr id="4" name="Picture 3" descr="A bridge over water with a tower in the background&#10;&#10;AI-generated content may be incorrect.">
            <a:extLst>
              <a:ext uri="{FF2B5EF4-FFF2-40B4-BE49-F238E27FC236}">
                <a16:creationId xmlns:a16="http://schemas.microsoft.com/office/drawing/2014/main" id="{C05C78BD-45B2-7589-7050-73AAD74992AD}"/>
              </a:ext>
            </a:extLst>
          </p:cNvPr>
          <p:cNvPicPr>
            <a:picLocks noChangeAspect="1"/>
          </p:cNvPicPr>
          <p:nvPr/>
        </p:nvPicPr>
        <p:blipFill>
          <a:blip r:embed="rId3"/>
          <a:srcRect t="11669" b="11036"/>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vert="horz" lIns="91440" tIns="45720" rIns="91440" bIns="45720" rtlCol="0" anchor="ctr">
            <a:normAutofit/>
          </a:bodyPr>
          <a:lstStyle/>
          <a:p>
            <a:pPr marL="0" indent="0">
              <a:buNone/>
            </a:pPr>
            <a:r>
              <a:rPr lang="en-US" sz="2000" dirty="0">
                <a:ea typeface="+mn-lt"/>
                <a:cs typeface="+mn-lt"/>
              </a:rPr>
              <a:t>Initial cross-cultural miscommunication </a:t>
            </a:r>
          </a:p>
          <a:p>
            <a:pPr marL="0" indent="0">
              <a:buNone/>
            </a:pPr>
            <a:r>
              <a:rPr lang="en-US" sz="2000" dirty="0">
                <a:ea typeface="+mn-lt"/>
                <a:cs typeface="+mn-lt"/>
              </a:rPr>
              <a:t>The indirect communication style of the Japanese was misinterpreted </a:t>
            </a:r>
          </a:p>
          <a:p>
            <a:pPr marL="0" indent="0">
              <a:buNone/>
            </a:pPr>
            <a:r>
              <a:rPr lang="en-US" sz="2000" dirty="0">
                <a:ea typeface="+mn-lt"/>
                <a:cs typeface="+mn-lt"/>
              </a:rPr>
              <a:t> Training enhanced comprehension (Adler &amp; Gundersen, 2008).</a:t>
            </a:r>
            <a:endParaRPr lang="en-US" sz="2000" dirty="0">
              <a:ea typeface="Calibri"/>
              <a:cs typeface="Calibri"/>
            </a:endParaRPr>
          </a:p>
          <a:p>
            <a:endParaRPr lang="en-US" sz="1600" dirty="0">
              <a:ea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8548"/>
          </a:xfrm>
        </p:spPr>
        <p:txBody>
          <a:bodyPr>
            <a:normAutofit fontScale="90000"/>
          </a:bodyPr>
          <a:lstStyle/>
          <a:p>
            <a:r>
              <a:t> References </a:t>
            </a:r>
          </a:p>
        </p:txBody>
      </p:sp>
      <p:sp>
        <p:nvSpPr>
          <p:cNvPr id="3" name="Content Placeholder 2"/>
          <p:cNvSpPr>
            <a:spLocks noGrp="1"/>
          </p:cNvSpPr>
          <p:nvPr>
            <p:ph idx="1"/>
          </p:nvPr>
        </p:nvSpPr>
        <p:spPr>
          <a:xfrm>
            <a:off x="457200" y="1269521"/>
            <a:ext cx="8229600" cy="4856642"/>
          </a:xfrm>
        </p:spPr>
        <p:txBody>
          <a:bodyPr vert="horz" lIns="91440" tIns="45720" rIns="91440" bIns="45720" rtlCol="0" anchor="t">
            <a:normAutofit fontScale="92500" lnSpcReduction="20000"/>
          </a:bodyPr>
          <a:lstStyle/>
          <a:p>
            <a:r>
              <a:rPr lang="en-US" sz="1600" dirty="0">
                <a:ea typeface="+mn-lt"/>
                <a:cs typeface="+mn-lt"/>
              </a:rPr>
              <a:t>Adler, N.J. and Gundersen, A. (2008) </a:t>
            </a:r>
            <a:r>
              <a:rPr lang="en-US" sz="1600" i="1" dirty="0">
                <a:ea typeface="+mn-lt"/>
                <a:cs typeface="+mn-lt"/>
              </a:rPr>
              <a:t>International dimensions of organizational behavior</a:t>
            </a:r>
            <a:r>
              <a:rPr lang="en-US" sz="1600" dirty="0">
                <a:ea typeface="+mn-lt"/>
                <a:cs typeface="+mn-lt"/>
              </a:rPr>
              <a:t>. 5th ed. Mason, OH: Thomson.</a:t>
            </a:r>
            <a:endParaRPr lang="en-US" sz="1600" dirty="0">
              <a:ea typeface="Calibri"/>
              <a:cs typeface="Calibri"/>
            </a:endParaRPr>
          </a:p>
          <a:p>
            <a:r>
              <a:rPr lang="en-US" sz="1600" dirty="0">
                <a:ea typeface="+mn-lt"/>
                <a:cs typeface="+mn-lt"/>
              </a:rPr>
              <a:t>Fang, T. (2012) </a:t>
            </a:r>
            <a:r>
              <a:rPr lang="en-US" sz="1600" i="1" dirty="0">
                <a:ea typeface="+mn-lt"/>
                <a:cs typeface="+mn-lt"/>
              </a:rPr>
              <a:t>Yin Yang: A new perspective on culture</a:t>
            </a:r>
            <a:r>
              <a:rPr lang="en-US" sz="1600" dirty="0">
                <a:ea typeface="+mn-lt"/>
                <a:cs typeface="+mn-lt"/>
              </a:rPr>
              <a:t>. </a:t>
            </a:r>
            <a:r>
              <a:rPr lang="en-US" sz="1600" i="1" dirty="0">
                <a:ea typeface="+mn-lt"/>
                <a:cs typeface="+mn-lt"/>
              </a:rPr>
              <a:t>Management and Organization Review</a:t>
            </a:r>
            <a:r>
              <a:rPr lang="en-US" sz="1600" dirty="0">
                <a:ea typeface="+mn-lt"/>
                <a:cs typeface="+mn-lt"/>
              </a:rPr>
              <a:t>, 8(1), pp.25–50.</a:t>
            </a:r>
            <a:endParaRPr lang="en-US" dirty="0"/>
          </a:p>
          <a:p>
            <a:r>
              <a:rPr lang="en-US" sz="1600" dirty="0">
                <a:ea typeface="+mn-lt"/>
                <a:cs typeface="+mn-lt"/>
              </a:rPr>
              <a:t>Graham, J. and Lam, N. (2003) </a:t>
            </a:r>
            <a:r>
              <a:rPr lang="en-US" sz="1600" i="1" dirty="0">
                <a:ea typeface="+mn-lt"/>
                <a:cs typeface="+mn-lt"/>
              </a:rPr>
              <a:t>The Chinese negotiation</a:t>
            </a:r>
            <a:r>
              <a:rPr lang="en-US" sz="1600" dirty="0">
                <a:ea typeface="+mn-lt"/>
                <a:cs typeface="+mn-lt"/>
              </a:rPr>
              <a:t>. </a:t>
            </a:r>
            <a:r>
              <a:rPr lang="en-US" sz="1600" i="1" dirty="0">
                <a:ea typeface="+mn-lt"/>
                <a:cs typeface="+mn-lt"/>
              </a:rPr>
              <a:t>Harvard Business Review</a:t>
            </a:r>
            <a:r>
              <a:rPr lang="en-US" sz="1600" dirty="0">
                <a:ea typeface="+mn-lt"/>
                <a:cs typeface="+mn-lt"/>
              </a:rPr>
              <a:t>, 81(10), pp.82–91.</a:t>
            </a:r>
            <a:endParaRPr lang="en-US" dirty="0"/>
          </a:p>
          <a:p>
            <a:r>
              <a:rPr lang="en-US" sz="1600" dirty="0">
                <a:ea typeface="+mn-lt"/>
                <a:cs typeface="+mn-lt"/>
              </a:rPr>
              <a:t>Hall, E.T. (1976) </a:t>
            </a:r>
            <a:r>
              <a:rPr lang="en-US" sz="1600" i="1" dirty="0">
                <a:ea typeface="+mn-lt"/>
                <a:cs typeface="+mn-lt"/>
              </a:rPr>
              <a:t>Beyond culture</a:t>
            </a:r>
            <a:r>
              <a:rPr lang="en-US" sz="1600" dirty="0">
                <a:ea typeface="+mn-lt"/>
                <a:cs typeface="+mn-lt"/>
              </a:rPr>
              <a:t>. New York: Anchor Books.</a:t>
            </a:r>
            <a:endParaRPr lang="en-US" dirty="0"/>
          </a:p>
          <a:p>
            <a:r>
              <a:rPr lang="en-US" sz="1600" dirty="0">
                <a:ea typeface="+mn-lt"/>
                <a:cs typeface="+mn-lt"/>
              </a:rPr>
              <a:t>Hofstede, G. (2011) </a:t>
            </a:r>
            <a:r>
              <a:rPr lang="en-US" sz="1600" i="1" dirty="0" err="1">
                <a:ea typeface="+mn-lt"/>
                <a:cs typeface="+mn-lt"/>
              </a:rPr>
              <a:t>Dimensionalizing</a:t>
            </a:r>
            <a:r>
              <a:rPr lang="en-US" sz="1600" i="1" dirty="0">
                <a:ea typeface="+mn-lt"/>
                <a:cs typeface="+mn-lt"/>
              </a:rPr>
              <a:t> cultures: The Hofstede model in context</a:t>
            </a:r>
            <a:r>
              <a:rPr lang="en-US" sz="1600" dirty="0">
                <a:ea typeface="+mn-lt"/>
                <a:cs typeface="+mn-lt"/>
              </a:rPr>
              <a:t>. </a:t>
            </a:r>
            <a:r>
              <a:rPr lang="en-US" sz="1600" i="1" dirty="0">
                <a:ea typeface="+mn-lt"/>
                <a:cs typeface="+mn-lt"/>
              </a:rPr>
              <a:t>Online Readings in Psychology and Culture</a:t>
            </a:r>
            <a:r>
              <a:rPr lang="en-US" sz="1600" dirty="0">
                <a:ea typeface="+mn-lt"/>
                <a:cs typeface="+mn-lt"/>
              </a:rPr>
              <a:t>, 2(1), pp.1–26.</a:t>
            </a:r>
            <a:endParaRPr lang="en-US" dirty="0"/>
          </a:p>
          <a:p>
            <a:r>
              <a:rPr lang="en-US" sz="1600" dirty="0">
                <a:ea typeface="+mn-lt"/>
                <a:cs typeface="+mn-lt"/>
              </a:rPr>
              <a:t>Hofstede Insights (2024) </a:t>
            </a:r>
            <a:r>
              <a:rPr lang="en-US" sz="1600" i="1" dirty="0">
                <a:ea typeface="+mn-lt"/>
                <a:cs typeface="+mn-lt"/>
              </a:rPr>
              <a:t>Country comparison: Japan</a:t>
            </a:r>
            <a:r>
              <a:rPr lang="en-US" sz="1600" dirty="0">
                <a:ea typeface="+mn-lt"/>
                <a:cs typeface="+mn-lt"/>
              </a:rPr>
              <a:t>. [Online] Available at: </a:t>
            </a:r>
            <a:r>
              <a:rPr lang="en-US" sz="1600" dirty="0">
                <a:ea typeface="+mn-lt"/>
                <a:cs typeface="+mn-lt"/>
                <a:hlinkClick r:id="rId3"/>
              </a:rPr>
              <a:t>https://www.hofstede-insights.com/country-comparison/japan/</a:t>
            </a:r>
            <a:r>
              <a:rPr lang="en-US" sz="1600" dirty="0">
                <a:ea typeface="+mn-lt"/>
                <a:cs typeface="+mn-lt"/>
              </a:rPr>
              <a:t> [Accessed 7 Oct. 2025].</a:t>
            </a:r>
            <a:endParaRPr lang="en-US" dirty="0"/>
          </a:p>
          <a:p>
            <a:r>
              <a:rPr lang="en-US" sz="1600" dirty="0">
                <a:ea typeface="+mn-lt"/>
                <a:cs typeface="+mn-lt"/>
              </a:rPr>
              <a:t>Lebra, T.S. (1976) </a:t>
            </a:r>
            <a:r>
              <a:rPr lang="en-US" sz="1600" i="1" dirty="0">
                <a:ea typeface="+mn-lt"/>
                <a:cs typeface="+mn-lt"/>
              </a:rPr>
              <a:t>Japanese patterns of behavior</a:t>
            </a:r>
            <a:r>
              <a:rPr lang="en-US" sz="1600" dirty="0">
                <a:ea typeface="+mn-lt"/>
                <a:cs typeface="+mn-lt"/>
              </a:rPr>
              <a:t>. Honolulu: University of Hawaii Press.</a:t>
            </a:r>
            <a:endParaRPr lang="en-US" dirty="0"/>
          </a:p>
          <a:p>
            <a:r>
              <a:rPr lang="en-US" sz="1600" dirty="0">
                <a:ea typeface="+mn-lt"/>
                <a:cs typeface="+mn-lt"/>
              </a:rPr>
              <a:t>Matsumoto, D. (2007) </a:t>
            </a:r>
            <a:r>
              <a:rPr lang="en-US" sz="1600" i="1" dirty="0">
                <a:ea typeface="+mn-lt"/>
                <a:cs typeface="+mn-lt"/>
              </a:rPr>
              <a:t>The Cambridge dictionary of psychology</a:t>
            </a:r>
            <a:r>
              <a:rPr lang="en-US" sz="1600" dirty="0">
                <a:ea typeface="+mn-lt"/>
                <a:cs typeface="+mn-lt"/>
              </a:rPr>
              <a:t>. Cambridge: Cambridge University Press.</a:t>
            </a:r>
            <a:endParaRPr lang="en-US" dirty="0"/>
          </a:p>
          <a:p>
            <a:r>
              <a:rPr lang="en-US" sz="1600" dirty="0">
                <a:ea typeface="+mn-lt"/>
                <a:cs typeface="+mn-lt"/>
              </a:rPr>
              <a:t>Meyer, E. (2014) </a:t>
            </a:r>
            <a:r>
              <a:rPr lang="en-US" sz="1600" i="1" dirty="0">
                <a:ea typeface="+mn-lt"/>
                <a:cs typeface="+mn-lt"/>
              </a:rPr>
              <a:t>The culture map: Breaking through the invisible boundaries of global business</a:t>
            </a:r>
            <a:r>
              <a:rPr lang="en-US" sz="1600" dirty="0">
                <a:ea typeface="+mn-lt"/>
                <a:cs typeface="+mn-lt"/>
              </a:rPr>
              <a:t>. New York: PublicAffairs.</a:t>
            </a:r>
            <a:endParaRPr lang="en-US" dirty="0"/>
          </a:p>
          <a:p>
            <a:r>
              <a:rPr lang="en-US" sz="1600" dirty="0">
                <a:ea typeface="+mn-lt"/>
                <a:cs typeface="+mn-lt"/>
              </a:rPr>
              <a:t>Okazaki, S. and Taylor, C.R. (2013) </a:t>
            </a:r>
            <a:r>
              <a:rPr lang="en-US" sz="1600" i="1" dirty="0">
                <a:ea typeface="+mn-lt"/>
                <a:cs typeface="+mn-lt"/>
              </a:rPr>
              <a:t>Social media and international advertising: Theoretical and methodological perspectives</a:t>
            </a:r>
            <a:r>
              <a:rPr lang="en-US" sz="1600" dirty="0">
                <a:ea typeface="+mn-lt"/>
                <a:cs typeface="+mn-lt"/>
              </a:rPr>
              <a:t>. New York: Springer.</a:t>
            </a:r>
            <a:endParaRPr lang="en-US" dirty="0"/>
          </a:p>
          <a:p>
            <a:r>
              <a:rPr lang="en-US" sz="1600" dirty="0">
                <a:ea typeface="+mn-lt"/>
                <a:cs typeface="+mn-lt"/>
              </a:rPr>
              <a:t>Samovar, L.A. and Jandt, F.E. (2020) </a:t>
            </a:r>
            <a:r>
              <a:rPr lang="en-US" sz="1600" i="1" dirty="0">
                <a:ea typeface="+mn-lt"/>
                <a:cs typeface="+mn-lt"/>
              </a:rPr>
              <a:t>Intercultural communication: A reader</a:t>
            </a:r>
            <a:r>
              <a:rPr lang="en-US" sz="1600" dirty="0">
                <a:ea typeface="+mn-lt"/>
                <a:cs typeface="+mn-lt"/>
              </a:rPr>
              <a:t>. 15th ed. Boston: Cengage Learning.</a:t>
            </a:r>
            <a:endParaRPr lang="en-US" dirty="0"/>
          </a:p>
          <a:p>
            <a:r>
              <a:rPr lang="en-US" sz="1600" dirty="0">
                <a:ea typeface="+mn-lt"/>
                <a:cs typeface="+mn-lt"/>
              </a:rPr>
              <a:t>Varner, I. and Beamer, L. (2011) </a:t>
            </a:r>
            <a:r>
              <a:rPr lang="en-US" sz="1600" i="1" dirty="0">
                <a:ea typeface="+mn-lt"/>
                <a:cs typeface="+mn-lt"/>
              </a:rPr>
              <a:t>Intercultural communication in the global workplace</a:t>
            </a:r>
            <a:r>
              <a:rPr lang="en-US" sz="1600" dirty="0">
                <a:ea typeface="+mn-lt"/>
                <a:cs typeface="+mn-lt"/>
              </a:rPr>
              <a:t>. 5th ed. New York: McGraw-Hill.</a:t>
            </a:r>
            <a:endParaRPr lang="en-US" dirty="0"/>
          </a:p>
          <a:p>
            <a:endParaRPr lang="en-US" sz="1600" dirty="0">
              <a:ea typeface="Calibri"/>
              <a:cs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137397"/>
            <a:ext cx="9143999" cy="1720601"/>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D562A-A1F0-928B-8C0B-BE1B1785BE3F}"/>
              </a:ext>
            </a:extLst>
          </p:cNvPr>
          <p:cNvSpPr>
            <a:spLocks noGrp="1"/>
          </p:cNvSpPr>
          <p:nvPr>
            <p:ph type="title"/>
          </p:nvPr>
        </p:nvSpPr>
        <p:spPr>
          <a:xfrm>
            <a:off x="442168" y="5505709"/>
            <a:ext cx="5261625" cy="1019449"/>
          </a:xfrm>
        </p:spPr>
        <p:txBody>
          <a:bodyPr vert="horz" lIns="91440" tIns="45720" rIns="91440" bIns="45720" rtlCol="0" anchor="ctr">
            <a:normAutofit/>
          </a:bodyPr>
          <a:lstStyle/>
          <a:p>
            <a:pPr algn="l" defTabSz="914400">
              <a:lnSpc>
                <a:spcPct val="90000"/>
              </a:lnSpc>
            </a:pPr>
            <a:r>
              <a:rPr lang="en-US" sz="3800"/>
              <a:t>Q and  A </a:t>
            </a:r>
          </a:p>
        </p:txBody>
      </p:sp>
      <p:pic>
        <p:nvPicPr>
          <p:cNvPr id="4" name="Content Placeholder 3" descr="Many hands with colorful question marks&#10;&#10;AI-generated content may be incorrect.">
            <a:extLst>
              <a:ext uri="{FF2B5EF4-FFF2-40B4-BE49-F238E27FC236}">
                <a16:creationId xmlns:a16="http://schemas.microsoft.com/office/drawing/2014/main" id="{B08C8EDB-39F0-8742-D1BC-DF5A4F48D376}"/>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l="5068" r="1489" b="1"/>
          <a:stretch>
            <a:fillRect/>
          </a:stretch>
        </p:blipFill>
        <p:spPr>
          <a:xfrm>
            <a:off x="20" y="10"/>
            <a:ext cx="9143979" cy="5137387"/>
          </a:xfrm>
          <a:prstGeom prst="rect">
            <a:avLst/>
          </a:prstGeom>
          <a:effectLst>
            <a:outerShdw blurRad="190500" dist="63500" dir="5400000" sx="98000" sy="98000" algn="t" rotWithShape="0">
              <a:prstClr val="black">
                <a:alpha val="40000"/>
              </a:prstClr>
            </a:outerShdw>
          </a:effectLst>
        </p:spPr>
      </p:pic>
      <p:sp>
        <p:nvSpPr>
          <p:cNvPr id="5" name="TextBox 4">
            <a:extLst>
              <a:ext uri="{FF2B5EF4-FFF2-40B4-BE49-F238E27FC236}">
                <a16:creationId xmlns:a16="http://schemas.microsoft.com/office/drawing/2014/main" id="{23ABE50C-1089-73EA-2177-B13CBE1E4EF7}"/>
              </a:ext>
            </a:extLst>
          </p:cNvPr>
          <p:cNvSpPr txBox="1"/>
          <p:nvPr/>
        </p:nvSpPr>
        <p:spPr>
          <a:xfrm>
            <a:off x="457200" y="6027738"/>
            <a:ext cx="8229600" cy="317500"/>
          </a:xfrm>
          <a:prstGeom prst="rect">
            <a:avLst/>
          </a:prstGeom>
        </p:spPr>
        <p:txBody>
          <a:bodyPr lIns="91440" tIns="45720" rIns="91440" bIns="45720" anchor="t">
            <a:normAutofit fontScale="92500" lnSpcReduction="20000"/>
          </a:bodyPr>
          <a:lstStyle/>
          <a:p>
            <a:endParaRPr lang="en-US">
              <a:ea typeface="Calibri"/>
              <a:cs typeface="Calibri"/>
            </a:endParaRPr>
          </a:p>
        </p:txBody>
      </p:sp>
    </p:spTree>
    <p:extLst>
      <p:ext uri="{BB962C8B-B14F-4D97-AF65-F5344CB8AC3E}">
        <p14:creationId xmlns:p14="http://schemas.microsoft.com/office/powerpoint/2010/main" val="4140409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950</Words>
  <Application>Microsoft Office PowerPoint</Application>
  <PresentationFormat>On-screen Show (4:3)</PresentationFormat>
  <Paragraphs>81</Paragraphs>
  <Slides>17</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Bridging Cultures: Intercultural Business Communication in Japan</vt:lpstr>
      <vt:lpstr> Introduction</vt:lpstr>
      <vt:lpstr> Hofstede’s Cultural Dimensions – Overview</vt:lpstr>
      <vt:lpstr> Japan’s Hofstede Profile</vt:lpstr>
      <vt:lpstr> Hall’s High/Low Context Theory</vt:lpstr>
      <vt:lpstr>Samovar &amp; Jandt Perspectives</vt:lpstr>
      <vt:lpstr> Business Etiquette and Hierarchy</vt:lpstr>
      <vt:lpstr>Meetings and Decision-Making</vt:lpstr>
      <vt:lpstr>Negotiation Styles</vt:lpstr>
      <vt:lpstr> Role of Non-Verbal Communication</vt:lpstr>
      <vt:lpstr> Case Study: Toyota in the U.S.</vt:lpstr>
      <vt:lpstr> Challenges for International Managers</vt:lpstr>
      <vt:lpstr>Digital Communication in Japan</vt:lpstr>
      <vt:lpstr> Recommendations for Managers</vt:lpstr>
      <vt:lpstr> Conclusion</vt:lpstr>
      <vt:lpstr> References </vt:lpstr>
      <vt:lpstr>Q and  A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generated using python-pptx</dc:description>
  <cp:lastModifiedBy>Adrian Daniel Roman (2312879)</cp:lastModifiedBy>
  <cp:revision>3</cp:revision>
  <dcterms:created xsi:type="dcterms:W3CDTF">2013-01-27T09:14:16Z</dcterms:created>
  <dcterms:modified xsi:type="dcterms:W3CDTF">2025-10-08T08:53:26Z</dcterms:modified>
  <cp:category/>
</cp:coreProperties>
</file>