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62"/>
  </p:notesMasterIdLst>
  <p:handoutMasterIdLst>
    <p:handoutMasterId r:id="rId63"/>
  </p:handoutMasterIdLst>
  <p:sldIdLst>
    <p:sldId id="271" r:id="rId2"/>
    <p:sldId id="312" r:id="rId3"/>
    <p:sldId id="309" r:id="rId4"/>
    <p:sldId id="272" r:id="rId5"/>
    <p:sldId id="273" r:id="rId6"/>
    <p:sldId id="313" r:id="rId7"/>
    <p:sldId id="327" r:id="rId8"/>
    <p:sldId id="301" r:id="rId9"/>
    <p:sldId id="310" r:id="rId10"/>
    <p:sldId id="311" r:id="rId11"/>
    <p:sldId id="277" r:id="rId12"/>
    <p:sldId id="314" r:id="rId13"/>
    <p:sldId id="359" r:id="rId14"/>
    <p:sldId id="360" r:id="rId15"/>
    <p:sldId id="278" r:id="rId16"/>
    <p:sldId id="328" r:id="rId17"/>
    <p:sldId id="353" r:id="rId18"/>
    <p:sldId id="330" r:id="rId19"/>
    <p:sldId id="331" r:id="rId20"/>
    <p:sldId id="332" r:id="rId21"/>
    <p:sldId id="299" r:id="rId22"/>
    <p:sldId id="333" r:id="rId23"/>
    <p:sldId id="334" r:id="rId24"/>
    <p:sldId id="335" r:id="rId25"/>
    <p:sldId id="336" r:id="rId26"/>
    <p:sldId id="337" r:id="rId27"/>
    <p:sldId id="338" r:id="rId28"/>
    <p:sldId id="339" r:id="rId29"/>
    <p:sldId id="346" r:id="rId30"/>
    <p:sldId id="340" r:id="rId31"/>
    <p:sldId id="341" r:id="rId32"/>
    <p:sldId id="357" r:id="rId33"/>
    <p:sldId id="358" r:id="rId34"/>
    <p:sldId id="356" r:id="rId35"/>
    <p:sldId id="289" r:id="rId36"/>
    <p:sldId id="342" r:id="rId37"/>
    <p:sldId id="343" r:id="rId38"/>
    <p:sldId id="344" r:id="rId39"/>
    <p:sldId id="345" r:id="rId40"/>
    <p:sldId id="292" r:id="rId41"/>
    <p:sldId id="315" r:id="rId42"/>
    <p:sldId id="316" r:id="rId43"/>
    <p:sldId id="317" r:id="rId44"/>
    <p:sldId id="318" r:id="rId45"/>
    <p:sldId id="348" r:id="rId46"/>
    <p:sldId id="354" r:id="rId47"/>
    <p:sldId id="350" r:id="rId48"/>
    <p:sldId id="355" r:id="rId49"/>
    <p:sldId id="352" r:id="rId50"/>
    <p:sldId id="320" r:id="rId51"/>
    <p:sldId id="321" r:id="rId52"/>
    <p:sldId id="322" r:id="rId53"/>
    <p:sldId id="323" r:id="rId54"/>
    <p:sldId id="324" r:id="rId55"/>
    <p:sldId id="325" r:id="rId56"/>
    <p:sldId id="304" r:id="rId57"/>
    <p:sldId id="305" r:id="rId58"/>
    <p:sldId id="287" r:id="rId59"/>
    <p:sldId id="326" r:id="rId60"/>
    <p:sldId id="288" r:id="rId61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324" autoAdjust="0"/>
    <p:restoredTop sz="94633" autoAdjust="0"/>
  </p:normalViewPr>
  <p:slideViewPr>
    <p:cSldViewPr snapToGrid="0" snapToObjects="1">
      <p:cViewPr varScale="1">
        <p:scale>
          <a:sx n="115" d="100"/>
          <a:sy n="115" d="100"/>
        </p:scale>
        <p:origin x="216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CF12FD1-8B30-4D3C-9882-D1D40485142A}" type="datetimeFigureOut">
              <a:rPr lang="en-US" smtClean="0"/>
              <a:t>9/28/2018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8526BDA-FC4F-4EA5-81F9-0844255C7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867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F7CCD1A-61D2-1E45-962A-BF49F1150ED6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B1508D1-2A63-C84E-80FE-C4042A513C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7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9/28/2018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7" Type="http://schemas.openxmlformats.org/officeDocument/2006/relationships/hyperlink" Target="https://www.tes.com/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lorify.wellcome.ac.uk/" TargetMode="Externa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?skip=1&amp;lang=cy" TargetMode="External"/><Relationship Id="rId2" Type="http://schemas.openxmlformats.org/officeDocument/2006/relationships/hyperlink" Target="http://learning.gov.wales/docs/learningwales/publications/140624-science-standards-of-progression-poster-en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resources/browse-all/foundation-phase-framework/?lang=cy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40624-science-standards-of-progression-poster-cy.pdf" TargetMode="External"/><Relationship Id="rId2" Type="http://schemas.openxmlformats.org/officeDocument/2006/relationships/hyperlink" Target="http://learning.gov.wales/resources/browse-all/science-in-the-national-curriculum/?lang=c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rning.gov.wales/resources/browse-all/foundation-phase-framework/?lang=cy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lorify.wellcome.ac.uk/" TargetMode="Externa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4469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6000" dirty="0"/>
          </a:p>
          <a:p>
            <a:pPr marL="0" indent="0" algn="ctr">
              <a:buNone/>
            </a:pP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ADCDF,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9646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chemeClr val="tx1"/>
                </a:solidFill>
              </a:rPr>
              <a:t>ECAD4006C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err="1" smtClean="0">
                <a:solidFill>
                  <a:schemeClr val="tx1"/>
                </a:solidFill>
              </a:rPr>
              <a:t>Darlith</a:t>
            </a:r>
            <a:r>
              <a:rPr lang="en-GB" sz="2800" dirty="0" smtClean="0">
                <a:solidFill>
                  <a:schemeClr val="tx1"/>
                </a:solidFill>
              </a:rPr>
              <a:t> 1: Dr Ceri Lewis						</a:t>
            </a:r>
            <a:r>
              <a:rPr lang="en-GB" sz="1400" dirty="0" err="1" smtClean="0">
                <a:solidFill>
                  <a:schemeClr val="tx1"/>
                </a:solidFill>
              </a:rPr>
              <a:t>pbt</a:t>
            </a:r>
            <a:r>
              <a:rPr lang="en-GB" sz="1400" dirty="0" smtClean="0">
                <a:solidFill>
                  <a:schemeClr val="tx1"/>
                </a:solidFill>
              </a:rPr>
              <a:t> 1_ 2_3</a:t>
            </a:r>
            <a:r>
              <a:rPr lang="en-US" sz="2800" dirty="0">
                <a:effectLst/>
              </a:rPr>
              <a:t/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5975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uccess-Quotes-July-2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2898" y="1056595"/>
            <a:ext cx="6761004" cy="4525962"/>
          </a:xfrm>
        </p:spPr>
      </p:pic>
    </p:spTree>
    <p:extLst>
      <p:ext uri="{BB962C8B-B14F-4D97-AF65-F5344CB8AC3E}">
        <p14:creationId xmlns:p14="http://schemas.microsoft.com/office/powerpoint/2010/main" val="620224616"/>
      </p:ext>
    </p:extLst>
  </p:cSld>
  <p:clrMapOvr>
    <a:masterClrMapping/>
  </p:clrMapOvr>
  <p:transition advTm="30547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853166"/>
          </a:xfrm>
        </p:spPr>
        <p:txBody>
          <a:bodyPr/>
          <a:lstStyle/>
          <a:p>
            <a:endParaRPr lang="en-GB" dirty="0" smtClean="0"/>
          </a:p>
          <a:p>
            <a:r>
              <a:rPr lang="en-GB" sz="4400" dirty="0" err="1" smtClean="0"/>
              <a:t>Ble</a:t>
            </a:r>
            <a:r>
              <a:rPr lang="en-GB" sz="4400" dirty="0" smtClean="0"/>
              <a:t> </a:t>
            </a:r>
            <a:r>
              <a:rPr lang="en-GB" sz="4400" dirty="0" err="1" smtClean="0"/>
              <a:t>wyt</a:t>
            </a:r>
            <a:r>
              <a:rPr lang="en-GB" sz="4400" dirty="0" smtClean="0"/>
              <a:t> ti </a:t>
            </a:r>
            <a:r>
              <a:rPr lang="en-GB" sz="4400" dirty="0" err="1" smtClean="0"/>
              <a:t>yn</a:t>
            </a:r>
            <a:r>
              <a:rPr lang="en-GB" sz="4400" dirty="0" smtClean="0"/>
              <a:t> y </a:t>
            </a:r>
            <a:r>
              <a:rPr lang="en-GB" sz="4400" dirty="0" err="1" smtClean="0"/>
              <a:t>baddonau</a:t>
            </a:r>
            <a:r>
              <a:rPr lang="en-GB" sz="4400" dirty="0" smtClean="0"/>
              <a:t> </a:t>
            </a:r>
            <a:r>
              <a:rPr lang="en-GB" sz="4400" dirty="0" err="1" smtClean="0"/>
              <a:t>gwyddoniaeth</a:t>
            </a:r>
            <a:r>
              <a:rPr lang="en-GB" sz="4400" dirty="0" smtClean="0"/>
              <a:t>?</a:t>
            </a:r>
            <a:endParaRPr lang="en-US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Pwll</a:t>
            </a:r>
            <a:r>
              <a:rPr lang="en-GB" dirty="0" smtClean="0"/>
              <a:t> </a:t>
            </a:r>
            <a:r>
              <a:rPr lang="en-GB" dirty="0" err="1" smtClean="0"/>
              <a:t>Nofio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96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Ngwyddoniaeth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chynnal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ymchwiliadau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haddysgu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berthynas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chysyniadau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cyffredinol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llinyn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91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1200" dirty="0"/>
              <a:t>Allen, M. (2016) </a:t>
            </a:r>
            <a:r>
              <a:rPr lang="en-GB" sz="1200" i="1" dirty="0"/>
              <a:t>The best ways to teach primary science, research into practice. </a:t>
            </a:r>
            <a:r>
              <a:rPr lang="en-GB" sz="1200" dirty="0" smtClean="0"/>
              <a:t>London: </a:t>
            </a:r>
            <a:r>
              <a:rPr lang="en-GB" sz="1200" dirty="0"/>
              <a:t>OU </a:t>
            </a:r>
            <a:r>
              <a:rPr lang="en-GB" sz="1200" dirty="0" smtClean="0"/>
              <a:t>Press</a:t>
            </a:r>
          </a:p>
          <a:p>
            <a:pPr lvl="0" fontAlgn="base"/>
            <a:r>
              <a:rPr lang="en-GB" sz="1200" dirty="0" smtClean="0"/>
              <a:t>Goldsworthy, A. &amp; </a:t>
            </a:r>
            <a:r>
              <a:rPr lang="en-GB" sz="1200" dirty="0" err="1" smtClean="0"/>
              <a:t>Ponchoud</a:t>
            </a:r>
            <a:r>
              <a:rPr lang="en-GB" sz="1200" dirty="0" smtClean="0"/>
              <a:t>, R. (2008) </a:t>
            </a:r>
            <a:r>
              <a:rPr lang="en-GB" sz="1200" i="1" dirty="0" err="1" smtClean="0"/>
              <a:t>Gemau</a:t>
            </a:r>
            <a:r>
              <a:rPr lang="en-GB" sz="1200" i="1" dirty="0" smtClean="0"/>
              <a:t> </a:t>
            </a:r>
            <a:r>
              <a:rPr lang="en-GB" sz="1200" i="1" dirty="0" err="1" smtClean="0"/>
              <a:t>Ymholiad</a:t>
            </a:r>
            <a:r>
              <a:rPr lang="en-GB" sz="1200" i="1" dirty="0" smtClean="0"/>
              <a:t> </a:t>
            </a:r>
            <a:r>
              <a:rPr lang="en-GB" sz="1200" i="1" dirty="0" err="1" smtClean="0"/>
              <a:t>Gwyddonol</a:t>
            </a:r>
            <a:r>
              <a:rPr lang="en-GB" sz="1200" i="1" dirty="0" smtClean="0"/>
              <a:t>.</a:t>
            </a:r>
            <a:r>
              <a:rPr lang="en-GB" sz="1200" dirty="0" smtClean="0"/>
              <a:t> </a:t>
            </a:r>
            <a:r>
              <a:rPr lang="en-GB" sz="1200" dirty="0" err="1" smtClean="0"/>
              <a:t>Sandbach</a:t>
            </a:r>
            <a:r>
              <a:rPr lang="en-GB" sz="1200" dirty="0" smtClean="0"/>
              <a:t>: </a:t>
            </a:r>
            <a:r>
              <a:rPr lang="en-GB" sz="1200" dirty="0" err="1" smtClean="0"/>
              <a:t>Millgate</a:t>
            </a:r>
            <a:r>
              <a:rPr lang="en-GB" sz="1200" dirty="0" smtClean="0"/>
              <a:t> House.</a:t>
            </a:r>
            <a:endParaRPr lang="en-US" sz="1200" dirty="0" smtClean="0"/>
          </a:p>
          <a:p>
            <a:pPr lvl="0" fontAlgn="base"/>
            <a:r>
              <a:rPr lang="en-US" sz="1200" dirty="0" err="1" smtClean="0"/>
              <a:t>Harlen</a:t>
            </a:r>
            <a:r>
              <a:rPr lang="en-US" sz="1200" dirty="0"/>
              <a:t>, W. and </a:t>
            </a:r>
            <a:r>
              <a:rPr lang="en-US" sz="1200" dirty="0" err="1"/>
              <a:t>Qualter</a:t>
            </a:r>
            <a:r>
              <a:rPr lang="en-US" sz="1200" dirty="0"/>
              <a:t>, A.(2014) </a:t>
            </a:r>
            <a:r>
              <a:rPr lang="en-US" sz="1200" i="1" dirty="0"/>
              <a:t>The Teaching of Science in Primary Schools</a:t>
            </a:r>
            <a:r>
              <a:rPr lang="en-US" sz="1200" dirty="0"/>
              <a:t>. </a:t>
            </a:r>
            <a:r>
              <a:rPr lang="en-US" sz="1200" dirty="0" smtClean="0"/>
              <a:t>Oxon: </a:t>
            </a:r>
            <a:r>
              <a:rPr lang="en-US" sz="1200" dirty="0"/>
              <a:t>David Fulton.</a:t>
            </a:r>
          </a:p>
          <a:p>
            <a:pPr lvl="0" fontAlgn="base"/>
            <a:r>
              <a:rPr lang="en-GB" sz="1200" dirty="0"/>
              <a:t>Harlen, </a:t>
            </a:r>
            <a:r>
              <a:rPr lang="en-GB" sz="1200" dirty="0" smtClean="0"/>
              <a:t>W. </a:t>
            </a:r>
            <a:r>
              <a:rPr lang="en-GB" sz="1200" dirty="0"/>
              <a:t>(2011) </a:t>
            </a:r>
            <a:r>
              <a:rPr lang="en-GB" sz="1200" i="1" dirty="0"/>
              <a:t>ASE Guide to Primary Science Education. </a:t>
            </a:r>
            <a:r>
              <a:rPr lang="en-GB" sz="1200" dirty="0"/>
              <a:t>ASE</a:t>
            </a:r>
            <a:endParaRPr lang="en-US" sz="1200" dirty="0"/>
          </a:p>
          <a:p>
            <a:pPr lvl="0" fontAlgn="base"/>
            <a:r>
              <a:rPr lang="en-US" sz="1200" dirty="0"/>
              <a:t>Loxley, P. et al. (2014) </a:t>
            </a:r>
            <a:r>
              <a:rPr lang="en-US" sz="1200" i="1" dirty="0"/>
              <a:t>Teaching Primary Science, Promoting Enjoyment and Developing Understanding. </a:t>
            </a:r>
            <a:r>
              <a:rPr lang="en-US" sz="1200" dirty="0" smtClean="0"/>
              <a:t>Oxon: </a:t>
            </a:r>
            <a:r>
              <a:rPr lang="en-US" sz="1200" dirty="0"/>
              <a:t>Routledge.</a:t>
            </a:r>
          </a:p>
          <a:p>
            <a:pPr lvl="0" fontAlgn="base"/>
            <a:r>
              <a:rPr lang="en-GB" sz="1200" dirty="0" smtClean="0"/>
              <a:t>Naylor</a:t>
            </a:r>
            <a:r>
              <a:rPr lang="en-GB" sz="1200" dirty="0"/>
              <a:t>, S. and Keogh, B. (2000) </a:t>
            </a:r>
            <a:r>
              <a:rPr lang="en-GB" sz="1200" i="1" dirty="0"/>
              <a:t>Concept cartoons in science education. </a:t>
            </a:r>
            <a:r>
              <a:rPr lang="en-GB" sz="1200" dirty="0"/>
              <a:t>Cheshire: </a:t>
            </a:r>
            <a:r>
              <a:rPr lang="en-GB" sz="1200" dirty="0" err="1"/>
              <a:t>Millgate</a:t>
            </a:r>
            <a:r>
              <a:rPr lang="en-GB" sz="1200" dirty="0"/>
              <a:t> House.</a:t>
            </a:r>
            <a:endParaRPr lang="en-US" sz="1200" dirty="0"/>
          </a:p>
          <a:p>
            <a:pPr lvl="0" fontAlgn="base"/>
            <a:r>
              <a:rPr lang="en-GB" sz="1200" dirty="0" err="1"/>
              <a:t>Roden</a:t>
            </a:r>
            <a:r>
              <a:rPr lang="en-GB" sz="1200" dirty="0"/>
              <a:t>, J. and Archer, J. (2014) </a:t>
            </a:r>
            <a:r>
              <a:rPr lang="en-GB" sz="1200" i="1" dirty="0"/>
              <a:t>Primary Science for Trainee Teachers.</a:t>
            </a:r>
            <a:r>
              <a:rPr lang="en-GB" sz="1200" dirty="0"/>
              <a:t> </a:t>
            </a:r>
            <a:r>
              <a:rPr lang="en-GB" sz="1200" dirty="0" smtClean="0"/>
              <a:t>London: Learning </a:t>
            </a:r>
            <a:r>
              <a:rPr lang="en-GB" sz="1200" dirty="0"/>
              <a:t>Matters.</a:t>
            </a:r>
            <a:endParaRPr lang="en-US" sz="1200" dirty="0"/>
          </a:p>
          <a:p>
            <a:pPr lvl="0" fontAlgn="base"/>
            <a:r>
              <a:rPr lang="en-US" sz="1200" dirty="0"/>
              <a:t>Peacock, G. et al. (2012) </a:t>
            </a:r>
            <a:r>
              <a:rPr lang="en-US" sz="1200" i="1" dirty="0"/>
              <a:t>Primary Science Knowledge and Understanding. </a:t>
            </a:r>
            <a:r>
              <a:rPr lang="en-US" sz="1200" dirty="0" smtClean="0"/>
              <a:t>London: </a:t>
            </a:r>
            <a:r>
              <a:rPr lang="en-US" sz="1200" dirty="0"/>
              <a:t>Learning Matters</a:t>
            </a:r>
            <a:r>
              <a:rPr lang="en-US" sz="1200" dirty="0" smtClean="0"/>
              <a:t>. (</a:t>
            </a:r>
            <a:r>
              <a:rPr lang="en-US" sz="1200" dirty="0" err="1" smtClean="0"/>
              <a:t>cyhoeddwyd</a:t>
            </a:r>
            <a:r>
              <a:rPr lang="en-US" sz="1200" dirty="0" smtClean="0"/>
              <a:t> </a:t>
            </a:r>
            <a:r>
              <a:rPr lang="en-US" sz="1200" dirty="0" err="1" smtClean="0"/>
              <a:t>gyntaf</a:t>
            </a:r>
            <a:r>
              <a:rPr lang="en-US" sz="1200" dirty="0" smtClean="0"/>
              <a:t> </a:t>
            </a:r>
            <a:r>
              <a:rPr lang="en-US" sz="1200" dirty="0" err="1" smtClean="0"/>
              <a:t>yn</a:t>
            </a:r>
            <a:r>
              <a:rPr lang="en-US" sz="1200" dirty="0" smtClean="0"/>
              <a:t> 2000 – </a:t>
            </a:r>
            <a:r>
              <a:rPr lang="en-US" sz="1200" dirty="0" err="1" smtClean="0"/>
              <a:t>pob</a:t>
            </a:r>
            <a:r>
              <a:rPr lang="en-US" sz="1200" dirty="0" smtClean="0"/>
              <a:t> </a:t>
            </a:r>
            <a:r>
              <a:rPr lang="en-US" sz="1200" dirty="0" err="1" smtClean="0"/>
              <a:t>fersiwn</a:t>
            </a:r>
            <a:r>
              <a:rPr lang="en-US" sz="1200" dirty="0" smtClean="0"/>
              <a:t>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ddefnyddiol</a:t>
            </a:r>
            <a:r>
              <a:rPr lang="en-US" sz="1200" dirty="0" smtClean="0"/>
              <a:t>)</a:t>
            </a:r>
            <a:endParaRPr lang="en-US" sz="1200" dirty="0"/>
          </a:p>
          <a:p>
            <a:pPr lvl="0" fontAlgn="base"/>
            <a:r>
              <a:rPr lang="en-US" sz="1200" dirty="0"/>
              <a:t>Sharp, J. et al. (2014) </a:t>
            </a:r>
            <a:r>
              <a:rPr lang="en-US" sz="1200" i="1" dirty="0"/>
              <a:t>Primary Science Teaching Theory and Practice. </a:t>
            </a:r>
            <a:r>
              <a:rPr lang="en-US" sz="1200" dirty="0" smtClean="0"/>
              <a:t>London: </a:t>
            </a:r>
            <a:r>
              <a:rPr lang="en-US" sz="1200" dirty="0"/>
              <a:t>Learning Matters. (</a:t>
            </a:r>
            <a:r>
              <a:rPr lang="en-US" sz="1200" dirty="0" err="1"/>
              <a:t>cyhoeddwyd</a:t>
            </a:r>
            <a:r>
              <a:rPr lang="en-US" sz="1200" dirty="0"/>
              <a:t> </a:t>
            </a:r>
            <a:r>
              <a:rPr lang="en-US" sz="1200" dirty="0" err="1"/>
              <a:t>gyntaf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2000 –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fersiwn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ddefnyddiol</a:t>
            </a:r>
            <a:r>
              <a:rPr lang="en-US" sz="1200" dirty="0"/>
              <a:t>)</a:t>
            </a:r>
          </a:p>
          <a:p>
            <a:r>
              <a:rPr lang="en-US" sz="1200" dirty="0" smtClean="0"/>
              <a:t>Turner,  J. et al. (2011)</a:t>
            </a:r>
            <a:r>
              <a:rPr lang="en-GB" sz="1200" dirty="0" smtClean="0"/>
              <a:t> </a:t>
            </a:r>
            <a:r>
              <a:rPr lang="en-GB" sz="1200" i="1" dirty="0" smtClean="0"/>
              <a:t>It’s not fair – or is it? A guide to developing children’s ideas through primary science enquiry. </a:t>
            </a:r>
            <a:r>
              <a:rPr lang="en-GB" sz="1200" dirty="0" smtClean="0"/>
              <a:t>Hatfield: ASE.</a:t>
            </a:r>
          </a:p>
          <a:p>
            <a:r>
              <a:rPr lang="en-GB" sz="1200" dirty="0"/>
              <a:t>Ward, H</a:t>
            </a:r>
            <a:r>
              <a:rPr lang="en-GB" sz="1200" dirty="0" smtClean="0"/>
              <a:t>. </a:t>
            </a:r>
            <a:r>
              <a:rPr lang="en-GB" sz="1200" dirty="0"/>
              <a:t>and </a:t>
            </a:r>
            <a:r>
              <a:rPr lang="en-GB" sz="1200" dirty="0" err="1"/>
              <a:t>Roden</a:t>
            </a:r>
            <a:r>
              <a:rPr lang="en-GB" sz="1200" dirty="0"/>
              <a:t>, J. (2016) </a:t>
            </a:r>
            <a:r>
              <a:rPr lang="en-GB" sz="1200" i="1" dirty="0"/>
              <a:t>Teaching Science in The Primary Classroom.</a:t>
            </a:r>
            <a:r>
              <a:rPr lang="en-GB" sz="1200" dirty="0"/>
              <a:t> </a:t>
            </a:r>
            <a:r>
              <a:rPr lang="en-GB" sz="1200" dirty="0" smtClean="0"/>
              <a:t>London: Sage.</a:t>
            </a:r>
          </a:p>
          <a:p>
            <a:pPr marL="109728" indent="0">
              <a:buNone/>
            </a:pPr>
            <a:endParaRPr lang="en-GB" sz="1200" dirty="0" smtClean="0"/>
          </a:p>
          <a:p>
            <a:r>
              <a:rPr lang="en-GB" sz="1200" b="1" dirty="0" err="1" smtClean="0"/>
              <a:t>Cylchgronau</a:t>
            </a:r>
            <a:r>
              <a:rPr lang="en-GB" sz="1200" b="1" dirty="0"/>
              <a:t>		</a:t>
            </a:r>
            <a:endParaRPr lang="en-US" sz="1200" dirty="0"/>
          </a:p>
          <a:p>
            <a:pPr marL="109728" indent="0">
              <a:buNone/>
            </a:pPr>
            <a:r>
              <a:rPr lang="en-GB" sz="1200" i="1" dirty="0"/>
              <a:t> </a:t>
            </a:r>
            <a:r>
              <a:rPr lang="en-GB" sz="1200" i="1" dirty="0" smtClean="0"/>
              <a:t>   Primary Science (e-</a:t>
            </a:r>
            <a:r>
              <a:rPr lang="en-GB" sz="1200" i="1" dirty="0" err="1" smtClean="0"/>
              <a:t>gylchgrawn</a:t>
            </a:r>
            <a:r>
              <a:rPr lang="en-GB" sz="1200" i="1" dirty="0" smtClean="0"/>
              <a:t> </a:t>
            </a:r>
            <a:r>
              <a:rPr lang="en-GB" sz="1200" i="1" dirty="0" err="1" smtClean="0"/>
              <a:t>ar</a:t>
            </a:r>
            <a:r>
              <a:rPr lang="en-GB" sz="1200" i="1" dirty="0" smtClean="0"/>
              <a:t> </a:t>
            </a:r>
            <a:r>
              <a:rPr lang="en-GB" sz="1200" i="1" dirty="0" err="1" smtClean="0"/>
              <a:t>gael</a:t>
            </a:r>
            <a:r>
              <a:rPr lang="en-GB" sz="1200" i="1" dirty="0" smtClean="0"/>
              <a:t> / e-journal available)</a:t>
            </a:r>
            <a:endParaRPr lang="en-US" sz="1200" dirty="0"/>
          </a:p>
          <a:p>
            <a:pPr marL="109728" lvl="0" indent="0" fontAlgn="base">
              <a:buNone/>
            </a:pPr>
            <a:endParaRPr lang="en-GB" sz="1200" dirty="0" smtClean="0"/>
          </a:p>
          <a:p>
            <a:pPr lvl="0" fontAlgn="base"/>
            <a:r>
              <a:rPr lang="en-GB" sz="1200" b="1" dirty="0" err="1" smtClean="0"/>
              <a:t>Dangos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enghreifftiau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o’r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deunyddiau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cefnogi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ardderchog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sydd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ar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gael</a:t>
            </a:r>
            <a:r>
              <a:rPr lang="en-GB" sz="1200" b="1" dirty="0" smtClean="0"/>
              <a:t>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gyda’ch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bersonol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chysyniadau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pherthnasu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87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err="1" smtClean="0"/>
              <a:t>Gweithgaredd</a:t>
            </a:r>
            <a:r>
              <a:rPr lang="en-GB" dirty="0" smtClean="0"/>
              <a:t>: </a:t>
            </a:r>
            <a:r>
              <a:rPr lang="en-GB" dirty="0" err="1" smtClean="0"/>
              <a:t>Echdynnu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cychwynnol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 </a:t>
            </a:r>
            <a:r>
              <a:rPr lang="en-GB" dirty="0" err="1" smtClean="0"/>
              <a:t>siarad</a:t>
            </a:r>
            <a:r>
              <a:rPr lang="en-GB" dirty="0" smtClean="0"/>
              <a:t> am </a:t>
            </a:r>
            <a:r>
              <a:rPr lang="en-GB" dirty="0" err="1" smtClean="0"/>
              <a:t>gysyniadau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r>
              <a:rPr lang="en-GB" dirty="0" smtClean="0"/>
              <a:t> – </a:t>
            </a:r>
            <a:r>
              <a:rPr lang="en-GB" dirty="0" err="1" smtClean="0"/>
              <a:t>Cartwnau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Cytuno</a:t>
            </a:r>
            <a:r>
              <a:rPr lang="en-GB" dirty="0" smtClean="0"/>
              <a:t>? </a:t>
            </a:r>
            <a:r>
              <a:rPr lang="en-GB" dirty="0" err="1" smtClean="0"/>
              <a:t>Anghytuno</a:t>
            </a:r>
            <a:r>
              <a:rPr lang="en-GB" dirty="0" smtClean="0"/>
              <a:t>?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siwr</a:t>
            </a:r>
            <a:r>
              <a:rPr lang="en-GB" dirty="0" smtClean="0"/>
              <a:t>?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allwn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ati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?</a:t>
            </a:r>
          </a:p>
          <a:p>
            <a:endParaRPr lang="en-GB" i="1" dirty="0" smtClean="0"/>
          </a:p>
          <a:p>
            <a:r>
              <a:rPr lang="en-GB" i="1" dirty="0" smtClean="0"/>
              <a:t>“The science you need to know” </a:t>
            </a:r>
            <a:r>
              <a:rPr lang="en-GB" i="1" dirty="0" err="1" smtClean="0"/>
              <a:t>ar</a:t>
            </a:r>
            <a:r>
              <a:rPr lang="en-GB" i="1" dirty="0" smtClean="0"/>
              <a:t> Moodle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Hyder </a:t>
            </a:r>
            <a:r>
              <a:rPr lang="en-GB" sz="2800" dirty="0" err="1">
                <a:solidFill>
                  <a:schemeClr val="tx1"/>
                </a:solidFill>
              </a:rPr>
              <a:t>athro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ddatblygu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gwybodaeth</a:t>
            </a:r>
            <a:r>
              <a:rPr lang="en-GB" sz="2800" dirty="0">
                <a:solidFill>
                  <a:schemeClr val="tx1"/>
                </a:solidFill>
              </a:rPr>
              <a:t> a </a:t>
            </a:r>
            <a:r>
              <a:rPr lang="en-GB" sz="2800" dirty="0" err="1">
                <a:solidFill>
                  <a:schemeClr val="tx1"/>
                </a:solidFill>
              </a:rPr>
              <a:t>dealltwriaeth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wyddonol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dysgwyr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79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</a:t>
            </a:r>
            <a:r>
              <a:rPr lang="en-GB" u="sng" dirty="0" smtClean="0"/>
              <a:t>2018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endParaRPr lang="en-GB" u="sng" dirty="0" smtClean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endParaRPr lang="en-GB" u="sng" dirty="0" smtClean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u="sng" dirty="0" smtClean="0">
              <a:hlinkClick r:id="rId6"/>
            </a:endParaRPr>
          </a:p>
          <a:p>
            <a:pPr marL="109728" indent="0">
              <a:buNone/>
            </a:pP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EXPLORIFY</a:t>
            </a:r>
            <a:endParaRPr lang="en-GB" u="sng" dirty="0">
              <a:hlinkClick r:id="rId6"/>
            </a:endParaRPr>
          </a:p>
          <a:p>
            <a:r>
              <a:rPr lang="en-GB" u="sng" dirty="0" smtClean="0">
                <a:hlinkClick r:id="rId6"/>
              </a:rPr>
              <a:t>https</a:t>
            </a:r>
            <a:r>
              <a:rPr lang="en-GB" u="sng" dirty="0">
                <a:hlinkClick r:id="rId6"/>
              </a:rPr>
              <a:t>://explorify.wellcome.ac.uk</a:t>
            </a:r>
            <a:r>
              <a:rPr lang="en-GB" u="sng" dirty="0" smtClean="0">
                <a:hlinkClick r:id="rId6"/>
              </a:rPr>
              <a:t>/</a:t>
            </a:r>
            <a:r>
              <a:rPr lang="en-GB" u="sng" dirty="0" smtClean="0"/>
              <a:t> </a:t>
            </a:r>
          </a:p>
          <a:p>
            <a:pPr marL="109728" indent="0">
              <a:buNone/>
            </a:pP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TES</a:t>
            </a:r>
            <a:endParaRPr lang="en-GB" u="sng" dirty="0">
              <a:hlinkClick r:id="rId7"/>
            </a:endParaRPr>
          </a:p>
          <a:p>
            <a:r>
              <a:rPr lang="en-GB" u="sng" dirty="0" smtClean="0">
                <a:hlinkClick r:id="rId7"/>
              </a:rPr>
              <a:t>https</a:t>
            </a:r>
            <a:r>
              <a:rPr lang="en-GB" u="sng" dirty="0">
                <a:hlinkClick r:id="rId7"/>
              </a:rPr>
              <a:t>://www.tes.com/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Gwefannau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245051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err="1" smtClean="0"/>
              <a:t>Ymgyfarwyddo</a:t>
            </a:r>
            <a:r>
              <a:rPr lang="en-GB" dirty="0" smtClean="0"/>
              <a:t> â </a:t>
            </a:r>
            <a:r>
              <a:rPr lang="en-GB" dirty="0" err="1" smtClean="0"/>
              <a:t>gwyddoniaeth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Rhyngweithio</a:t>
            </a:r>
            <a:r>
              <a:rPr lang="en-GB" dirty="0" smtClean="0"/>
              <a:t> â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endParaRPr lang="en-GB" dirty="0" smtClean="0"/>
          </a:p>
          <a:p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Ffyrdd</a:t>
            </a:r>
            <a:r>
              <a:rPr lang="en-GB" dirty="0" smtClean="0"/>
              <a:t> o </a:t>
            </a:r>
            <a:r>
              <a:rPr lang="en-GB" dirty="0" err="1" smtClean="0"/>
              <a:t>ddod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atebion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gwestiynau</a:t>
            </a:r>
            <a:r>
              <a:rPr lang="en-GB" dirty="0" smtClean="0"/>
              <a:t> </a:t>
            </a:r>
          </a:p>
          <a:p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Amcanion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sesiwn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12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alt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 gr</a:t>
            </a:r>
            <a:r>
              <a:rPr lang="en-US" alt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alt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</a:p>
          <a:p>
            <a:pPr>
              <a:lnSpc>
                <a:spcPct val="90000"/>
              </a:lnSpc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gr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p,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atgofion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(a)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(b) </a:t>
            </a:r>
            <a:r>
              <a:rPr lang="en-GB" alt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baragraff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gr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crynhoi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credwch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barn chi.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at Wyddoniaeth?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61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35417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harchwilio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na’u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derbyn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dwyn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gof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Gwyddoniaeth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ymdrech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ffisegol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cynhyrchu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herio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ddulliau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082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</a:t>
            </a: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wahaniaethol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ddibyniaeth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drostynt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weithredol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broses o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ymholiad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caffael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ynyddol</a:t>
            </a: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gysyniadau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wyddonol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hannog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rhesymegol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godwyd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arsylwadau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"bob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cwmpas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400" b="1" i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Gweler</a:t>
            </a:r>
            <a:r>
              <a:rPr lang="en-GB" altLang="en-US" sz="2400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Anon.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(2013) “What is science”, Primary Science, 126, </a:t>
            </a:r>
            <a:r>
              <a:rPr lang="en-GB" altLang="en-US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January/February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, p3</a:t>
            </a:r>
            <a:r>
              <a:rPr lang="en-GB" altLang="en-US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Proses Gwyddoniaeth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60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pecyn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</a:t>
            </a:r>
            <a:r>
              <a:rPr lang="en-GB" dirty="0" err="1" smtClean="0"/>
              <a:t>gwyddoniaeth</a:t>
            </a:r>
            <a:endParaRPr lang="en-GB" dirty="0" smtClean="0"/>
          </a:p>
          <a:p>
            <a:r>
              <a:rPr lang="en-GB" dirty="0" smtClean="0"/>
              <a:t>Model </a:t>
            </a:r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gwyddoniaeth</a:t>
            </a:r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cyfeiriol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Moodle:</a:t>
            </a:r>
          </a:p>
          <a:p>
            <a:r>
              <a:rPr lang="en-GB" dirty="0" smtClean="0"/>
              <a:t>Harlen, W. (2015) </a:t>
            </a:r>
            <a:r>
              <a:rPr lang="en-GB" i="1" dirty="0" smtClean="0"/>
              <a:t>Working with the Big Ideas of science education</a:t>
            </a:r>
            <a:r>
              <a:rPr lang="en-GB" dirty="0" smtClean="0"/>
              <a:t>. Trieste. SEP.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Fframwaith</a:t>
            </a:r>
            <a:r>
              <a:rPr lang="en-GB" sz="2800" dirty="0" smtClean="0"/>
              <a:t> </a:t>
            </a:r>
            <a:r>
              <a:rPr lang="en-GB" sz="2800" dirty="0" err="1" smtClean="0"/>
              <a:t>dealltwriaeth</a:t>
            </a:r>
            <a:r>
              <a:rPr lang="en-GB" sz="2800" dirty="0" smtClean="0"/>
              <a:t> o wyddoniaeth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ysgol</a:t>
            </a:r>
            <a:r>
              <a:rPr lang="en-GB" sz="2800" dirty="0" smtClean="0"/>
              <a:t> a </a:t>
            </a:r>
            <a:r>
              <a:rPr lang="en-GB" sz="2800" dirty="0" err="1" smtClean="0"/>
              <a:t>gytunwyd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1799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7b2cdc0-c69c-42b2-b10b-15d83116f795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86" y="215864"/>
            <a:ext cx="8066314" cy="6152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651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Geirfa’r</a:t>
            </a:r>
            <a:r>
              <a:rPr lang="en-GB" dirty="0" smtClean="0"/>
              <a:t> Model </a:t>
            </a:r>
            <a:r>
              <a:rPr lang="en-GB" dirty="0" err="1" smtClean="0"/>
              <a:t>Ymholi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/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ymholi</a:t>
            </a:r>
            <a:endParaRPr lang="en-GB" dirty="0" smtClean="0"/>
          </a:p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 smtClean="0"/>
          </a:p>
          <a:p>
            <a:r>
              <a:rPr lang="en-GB" dirty="0" err="1" smtClean="0"/>
              <a:t>Rhagfynegiad</a:t>
            </a:r>
            <a:endParaRPr lang="en-GB" dirty="0" smtClean="0"/>
          </a:p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gasglu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endParaRPr lang="en-GB" dirty="0" smtClean="0"/>
          </a:p>
          <a:p>
            <a:r>
              <a:rPr lang="en-GB" dirty="0" err="1" smtClean="0"/>
              <a:t>Trafod</a:t>
            </a:r>
            <a:r>
              <a:rPr lang="en-GB" dirty="0" smtClean="0"/>
              <a:t> y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ymharu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rhagfynegiad</a:t>
            </a:r>
            <a:endParaRPr lang="en-GB" dirty="0" smtClean="0"/>
          </a:p>
          <a:p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gasgliad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endParaRPr lang="en-GB" dirty="0" smtClean="0"/>
          </a:p>
          <a:p>
            <a:r>
              <a:rPr lang="en-GB" dirty="0" err="1" smtClean="0"/>
              <a:t>Cysylltiad</a:t>
            </a:r>
            <a:r>
              <a:rPr lang="en-GB" dirty="0" smtClean="0"/>
              <a:t> – </a:t>
            </a:r>
            <a:r>
              <a:rPr lang="en-GB" dirty="0" err="1" smtClean="0"/>
              <a:t>atgyfnerthu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/>
              <a:t>t</a:t>
            </a:r>
            <a:r>
              <a:rPr lang="en-GB" dirty="0" err="1" smtClean="0"/>
              <a:t>ystiolaeth</a:t>
            </a:r>
            <a:endParaRPr lang="en-GB" dirty="0" smtClean="0"/>
          </a:p>
          <a:p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y </a:t>
            </a:r>
            <a:r>
              <a:rPr lang="en-GB" dirty="0" err="1" smtClean="0"/>
              <a:t>syniad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517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(7-11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mlwydd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>
              <a:buNone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         1.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)  </a:t>
            </a: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         2.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		     </a:t>
            </a:r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cysyniadau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109728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4200" b="1" u="sng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4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4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4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gyfeiriol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ymgyfarwyddo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atynt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400" dirty="0"/>
              <a:t>Gwyddoniaeth </a:t>
            </a:r>
            <a:r>
              <a:rPr lang="en-GB" altLang="en-US" sz="2400" dirty="0" err="1" smtClean="0"/>
              <a:t>yng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Nghwricwlwm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Cenedlaethol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Cymru</a:t>
            </a:r>
            <a:r>
              <a:rPr lang="en-GB" altLang="en-US" sz="2400" dirty="0"/>
              <a:t>: </a:t>
            </a:r>
            <a:r>
              <a:rPr lang="en-GB" altLang="en-US" sz="2400" dirty="0" err="1"/>
              <a:t>Canllawiau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gael</a:t>
            </a:r>
            <a:r>
              <a:rPr lang="en-GB" altLang="en-US" sz="2400" dirty="0" smtClean="0"/>
              <a:t>:</a:t>
            </a:r>
            <a:r>
              <a:rPr lang="en-GB" altLang="en-US" sz="2400" dirty="0">
                <a:hlinkClick r:id="rId3"/>
              </a:rPr>
              <a:t> http://learning.gov.wales/?skip=1&amp;lang=cy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89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Cyd-ddibyniaeth</a:t>
            </a:r>
            <a:r>
              <a:rPr lang="en-GB" dirty="0" smtClean="0"/>
              <a:t> </a:t>
            </a:r>
            <a:r>
              <a:rPr lang="en-GB" dirty="0" err="1" smtClean="0"/>
              <a:t>organebau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 </a:t>
            </a:r>
            <a:r>
              <a:rPr lang="en-GB" dirty="0" err="1" smtClean="0"/>
              <a:t>Ddaear</a:t>
            </a:r>
            <a:r>
              <a:rPr lang="en-GB" dirty="0" smtClean="0"/>
              <a:t> </a:t>
            </a:r>
            <a:r>
              <a:rPr lang="en-GB" dirty="0" err="1" smtClean="0"/>
              <a:t>Gynaliadwy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pethau’n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YSTOD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89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Beth yw ymholiad gwyddonol?</a:t>
            </a:r>
            <a:endParaRPr lang="en-US" altLang="en-US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altLang="en-US" dirty="0" err="1" smtClean="0"/>
              <a:t>Ymholiad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gwyddonol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yw’r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hyn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wna</a:t>
            </a:r>
            <a:r>
              <a:rPr lang="en-GB" altLang="en-US" dirty="0" smtClean="0"/>
              <a:t> plant </a:t>
            </a:r>
            <a:r>
              <a:rPr lang="en-GB" altLang="en-US" dirty="0" err="1" smtClean="0"/>
              <a:t>er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mwyn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ateb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cwestiynau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penodol</a:t>
            </a:r>
            <a:r>
              <a:rPr lang="en-GB" altLang="en-US" dirty="0" smtClean="0"/>
              <a:t> am y </a:t>
            </a:r>
            <a:r>
              <a:rPr lang="en-GB" altLang="en-US" dirty="0" err="1" smtClean="0"/>
              <a:t>byd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o’u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cwmpas</a:t>
            </a:r>
            <a:r>
              <a:rPr lang="en-GB" altLang="en-US" dirty="0" smtClean="0"/>
              <a:t>. </a:t>
            </a:r>
            <a:endParaRPr lang="en-US" altLang="en-US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0364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100" dirty="0" smtClean="0"/>
          </a:p>
          <a:p>
            <a:pPr lvl="0"/>
            <a:r>
              <a:rPr lang="cy-GB" sz="2000" b="1" dirty="0" smtClean="0"/>
              <a:t>Profi </a:t>
            </a:r>
            <a:r>
              <a:rPr lang="cy-GB" sz="2000" b="1" dirty="0"/>
              <a:t>teg </a:t>
            </a:r>
            <a:r>
              <a:rPr lang="cy-GB" sz="2000" dirty="0" smtClean="0"/>
              <a:t>– newid un ffactor ac arsylwi/mesur yr effaith, tra’n cadw ffactorau eraill yr un fath </a:t>
            </a:r>
          </a:p>
          <a:p>
            <a:r>
              <a:rPr lang="cy-GB" sz="2000" b="1" dirty="0"/>
              <a:t>Dosbarthu ac </a:t>
            </a:r>
            <a:r>
              <a:rPr lang="cy-GB" sz="2000" b="1" dirty="0" smtClean="0"/>
              <a:t>adnabod – </a:t>
            </a:r>
            <a:r>
              <a:rPr lang="cy-GB" sz="2000" dirty="0" smtClean="0"/>
              <a:t>grwpio yn ôl nodweddion/ priodweddau </a:t>
            </a:r>
          </a:p>
          <a:p>
            <a:pPr lvl="0"/>
            <a:r>
              <a:rPr lang="cy-GB" sz="2000" b="1" dirty="0" smtClean="0"/>
              <a:t>Archwilio – </a:t>
            </a:r>
            <a:r>
              <a:rPr lang="cy-GB" sz="2000" dirty="0" smtClean="0"/>
              <a:t>e.e. drwy arsylwi/mesur dros </a:t>
            </a:r>
            <a:r>
              <a:rPr lang="cy-GB" sz="2000" dirty="0"/>
              <a:t>gyfnod o </a:t>
            </a:r>
            <a:r>
              <a:rPr lang="cy-GB" sz="2000" dirty="0" smtClean="0"/>
              <a:t>amser </a:t>
            </a:r>
          </a:p>
          <a:p>
            <a:r>
              <a:rPr lang="cy-GB" sz="2000" b="1" dirty="0"/>
              <a:t>Chwilio am batrymau </a:t>
            </a:r>
            <a:r>
              <a:rPr lang="cy-GB" sz="2000" dirty="0" smtClean="0"/>
              <a:t>– e.e. </a:t>
            </a:r>
            <a:r>
              <a:rPr lang="cy-GB" sz="2000" dirty="0"/>
              <a:t>g</a:t>
            </a:r>
            <a:r>
              <a:rPr lang="cy-GB" sz="2000" dirty="0" smtClean="0"/>
              <a:t>wneud arolwg</a:t>
            </a:r>
          </a:p>
          <a:p>
            <a:pPr lvl="0"/>
            <a:r>
              <a:rPr lang="cy-GB" sz="2000" b="1" dirty="0"/>
              <a:t>Gwneud pethau </a:t>
            </a:r>
            <a:r>
              <a:rPr lang="cy-GB" sz="2000" b="1" dirty="0" smtClean="0"/>
              <a:t>– </a:t>
            </a:r>
            <a:r>
              <a:rPr lang="cy-GB" sz="2000" dirty="0" smtClean="0"/>
              <a:t>e.e. i ddatrys problem (cyswllt uniongyrchol â thechnoleg)</a:t>
            </a:r>
          </a:p>
          <a:p>
            <a:r>
              <a:rPr lang="cy-GB" sz="2000" b="1" dirty="0"/>
              <a:t>Cymhwyso a Defnyddio Modelau </a:t>
            </a:r>
            <a:r>
              <a:rPr lang="cy-GB" sz="2000" dirty="0" smtClean="0"/>
              <a:t>– profi esboniad/model i weld a yw’n gweithio e.e. cylch dŵr</a:t>
            </a:r>
          </a:p>
          <a:p>
            <a:pPr lvl="0"/>
            <a:endParaRPr lang="cy-GB" sz="1100" dirty="0" smtClean="0"/>
          </a:p>
          <a:p>
            <a:r>
              <a:rPr lang="en-GB" sz="2000" dirty="0" smtClean="0"/>
              <a:t>Mae </a:t>
            </a:r>
            <a:r>
              <a:rPr lang="en-GB" sz="2000" dirty="0" err="1" smtClean="0"/>
              <a:t>Cyfeirio</a:t>
            </a:r>
            <a:r>
              <a:rPr lang="en-GB" sz="2000" dirty="0" smtClean="0"/>
              <a:t> / </a:t>
            </a:r>
            <a:r>
              <a:rPr lang="en-GB" sz="2000" dirty="0" err="1" smtClean="0"/>
              <a:t>Ymchwil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cyd-destunio</a:t>
            </a:r>
            <a:r>
              <a:rPr lang="en-GB" sz="2000" dirty="0" smtClean="0"/>
              <a:t> ac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cefnogi</a:t>
            </a:r>
            <a:r>
              <a:rPr lang="en-GB" sz="2000" dirty="0" smtClean="0"/>
              <a:t> </a:t>
            </a:r>
            <a:r>
              <a:rPr lang="en-GB" sz="2000" dirty="0" err="1" smtClean="0"/>
              <a:t>pob</a:t>
            </a:r>
            <a:r>
              <a:rPr lang="en-GB" sz="2000" dirty="0" smtClean="0"/>
              <a:t> proses </a:t>
            </a:r>
            <a:r>
              <a:rPr lang="en-GB" sz="2000" dirty="0" err="1" smtClean="0"/>
              <a:t>ymholi</a:t>
            </a:r>
            <a:r>
              <a:rPr lang="en-GB" sz="2000" dirty="0" smtClean="0"/>
              <a:t>.</a:t>
            </a:r>
          </a:p>
          <a:p>
            <a:endParaRPr lang="en-GB" sz="1100" dirty="0">
              <a:solidFill>
                <a:srgbClr val="FF000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Gall plant </a:t>
            </a:r>
            <a:r>
              <a:rPr lang="en-GB" sz="2600" dirty="0" err="1" smtClean="0"/>
              <a:t>ateb</a:t>
            </a:r>
            <a:r>
              <a:rPr lang="en-GB" sz="2600" dirty="0" smtClean="0"/>
              <a:t> </a:t>
            </a:r>
            <a:r>
              <a:rPr lang="en-GB" sz="2600" dirty="0" err="1" smtClean="0"/>
              <a:t>cwestiynau</a:t>
            </a:r>
            <a:r>
              <a:rPr lang="en-GB" sz="2600" dirty="0" smtClean="0"/>
              <a:t> </a:t>
            </a:r>
            <a:r>
              <a:rPr lang="en-GB" sz="2600" dirty="0" err="1" smtClean="0"/>
              <a:t>gwyddonol</a:t>
            </a:r>
            <a:r>
              <a:rPr lang="en-GB" sz="2600" dirty="0" smtClean="0"/>
              <a:t> </a:t>
            </a:r>
            <a:r>
              <a:rPr lang="en-GB" sz="2600" dirty="0" err="1" smtClean="0"/>
              <a:t>gan</a:t>
            </a:r>
            <a:r>
              <a:rPr lang="en-GB" sz="2600" dirty="0" smtClean="0"/>
              <a:t> </a:t>
            </a:r>
            <a:r>
              <a:rPr lang="en-GB" sz="2600" dirty="0" err="1" smtClean="0"/>
              <a:t>ddefnyddio’r</a:t>
            </a:r>
            <a:r>
              <a:rPr lang="en-GB" sz="2600" dirty="0" smtClean="0"/>
              <a:t> </a:t>
            </a:r>
            <a:r>
              <a:rPr lang="en-GB" sz="2600" dirty="0" err="1" smtClean="0"/>
              <a:t>prosesau</a:t>
            </a:r>
            <a:r>
              <a:rPr lang="en-GB" sz="2600" dirty="0" smtClean="0"/>
              <a:t> </a:t>
            </a:r>
            <a:r>
              <a:rPr lang="en-GB" sz="2600" dirty="0" err="1" smtClean="0"/>
              <a:t>ymholi</a:t>
            </a:r>
            <a:r>
              <a:rPr lang="en-GB" sz="2600" dirty="0" smtClean="0"/>
              <a:t> </a:t>
            </a:r>
            <a:r>
              <a:rPr lang="en-GB" sz="2600" dirty="0" err="1" smtClean="0"/>
              <a:t>gwyddoniaeth</a:t>
            </a:r>
            <a:r>
              <a:rPr lang="en-GB" sz="2600" dirty="0" smtClean="0"/>
              <a:t>: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2818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1042988" y="301625"/>
            <a:ext cx="7640637" cy="1143000"/>
          </a:xfrm>
        </p:spPr>
        <p:txBody>
          <a:bodyPr>
            <a:normAutofit/>
          </a:bodyPr>
          <a:lstStyle/>
          <a:p>
            <a:r>
              <a:rPr lang="en-GB" altLang="en-US" sz="2700" dirty="0" err="1" smtClean="0">
                <a:ea typeface="ＭＳ Ｐゴシック" pitchFamily="34" charset="-128"/>
              </a:rPr>
              <a:t>Gellir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adnabod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camau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gyfer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pob</a:t>
            </a:r>
            <a:r>
              <a:rPr lang="en-GB" altLang="en-US" sz="2700" dirty="0" smtClean="0">
                <a:ea typeface="ＭＳ Ｐゴシック" pitchFamily="34" charset="-128"/>
              </a:rPr>
              <a:t> math o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635013"/>
              </p:ext>
            </p:extLst>
          </p:nvPr>
        </p:nvGraphicFramePr>
        <p:xfrm>
          <a:off x="1247548" y="1525135"/>
          <a:ext cx="7313612" cy="4389437"/>
        </p:xfrm>
        <a:graphic>
          <a:graphicData uri="http://schemas.openxmlformats.org/drawingml/2006/table">
            <a:tbl>
              <a:tblPr/>
              <a:tblGrid>
                <a:gridCol w="27699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43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8880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datganiad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problem,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syniad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peth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byw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ddigwyddiad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fel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pwynt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cychwyn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1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Casglu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arsylwi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amser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batrymau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adnabod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dosbarthu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ffynonellau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eilaidd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prawf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cofnodi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canfyddiadau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74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boddhaol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datrys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problem,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ateb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datblygu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esboniad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gwerthuso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system,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gyfiawnhau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gwestiynau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iddynt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89819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sgiliau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drwy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“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gynllunio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myfyrio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”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gan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ddefnyddio’r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lawn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mathau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gwahanol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chyd-destunau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 err="1">
                <a:latin typeface="Arial" pitchFamily="34" charset="0"/>
                <a:cs typeface="Arial" pitchFamily="34" charset="0"/>
              </a:rPr>
              <a:t>Cyfathrebu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Mynegi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rhannu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syniadau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chasglu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gwerthuso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tystiolaeth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wrth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galon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addysgu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da.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hyn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cynnwys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defnydd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TGCh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Fframwaith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Cymhwysedd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Digidol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Beth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yw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“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rhifedd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wyddonol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”?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US" sz="2400" dirty="0"/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40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428297"/>
              </p:ext>
            </p:extLst>
          </p:nvPr>
        </p:nvGraphicFramePr>
        <p:xfrm>
          <a:off x="457200" y="1210843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Cynllunio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Darganfod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tystiolaeth</a:t>
                      </a:r>
                      <a:r>
                        <a:rPr lang="en-GB" dirty="0" smtClean="0"/>
                        <a:t>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gwybodaeth</a:t>
                      </a:r>
                      <a:r>
                        <a:rPr lang="en-GB" baseline="0" dirty="0" smtClean="0"/>
                        <a:t> a </a:t>
                      </a:r>
                      <a:r>
                        <a:rPr lang="en-GB" baseline="0" dirty="0" err="1" smtClean="0"/>
                        <a:t>syniadau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Dulliau</a:t>
                      </a:r>
                      <a:r>
                        <a:rPr lang="en-GB" baseline="0" dirty="0" smtClean="0"/>
                        <a:t> a </a:t>
                      </a:r>
                      <a:r>
                        <a:rPr lang="en-GB" baseline="0" dirty="0" err="1" smtClean="0"/>
                        <a:t>strategaethau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Rhagfynegi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Profi’n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deg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Creu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meini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prawf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Llinynnau</a:t>
            </a:r>
            <a:r>
              <a:rPr lang="en-GB" dirty="0" smtClean="0"/>
              <a:t> </a:t>
            </a:r>
            <a:r>
              <a:rPr lang="en-GB" dirty="0" err="1" smtClean="0"/>
              <a:t>dilyniant</a:t>
            </a:r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760914"/>
              </p:ext>
            </p:extLst>
          </p:nvPr>
        </p:nvGraphicFramePr>
        <p:xfrm>
          <a:off x="5112913" y="2137410"/>
          <a:ext cx="3412901" cy="2732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29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0747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Datblygu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Arsylwi</a:t>
                      </a:r>
                      <a:r>
                        <a:rPr lang="en-GB" dirty="0" smtClean="0"/>
                        <a:t>/</a:t>
                      </a:r>
                      <a:r>
                        <a:rPr lang="en-GB" dirty="0" err="1" smtClean="0"/>
                        <a:t>mesur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Monitro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cynnydd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Cyfleu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darganfyddiadau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Adolygu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darganfyddiadau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Esboniad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8072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Casgliadau</a:t>
                      </a:r>
                      <a:r>
                        <a:rPr lang="en-GB" dirty="0" smtClean="0"/>
                        <a:t>/</a:t>
                      </a:r>
                      <a:r>
                        <a:rPr lang="en-GB" dirty="0" err="1" smtClean="0"/>
                        <a:t>penderfyniadau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240815"/>
              </p:ext>
            </p:extLst>
          </p:nvPr>
        </p:nvGraphicFramePr>
        <p:xfrm>
          <a:off x="522516" y="4809836"/>
          <a:ext cx="5272642" cy="147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26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Adfyfyrio</a:t>
                      </a:r>
                      <a:r>
                        <a:rPr lang="en-GB" baseline="0" dirty="0" smtClean="0"/>
                        <a:t>  (</a:t>
                      </a:r>
                      <a:r>
                        <a:rPr lang="en-GB" baseline="0" dirty="0" err="1" smtClean="0"/>
                        <a:t>myfyrio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wedi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nodi</a:t>
                      </a:r>
                      <a:r>
                        <a:rPr lang="en-GB" baseline="0" dirty="0" smtClean="0"/>
                        <a:t>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Adolygu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llwyddiant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Gwerthuso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dysgu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Cysylltu’r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dysgu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543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Defnyddir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wahaniaethu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hadnabod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cynrychioli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bwyntiau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1-3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gyfarwyddo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4-6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Nghanllawiau’r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CS)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2-6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gyfarwyddo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draws CA2. 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fframwaith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83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wybod</a:t>
            </a:r>
            <a:r>
              <a:rPr lang="en-GB" dirty="0" smtClean="0"/>
              <a:t> bod </a:t>
            </a:r>
            <a:r>
              <a:rPr lang="en-GB" dirty="0" err="1" smtClean="0"/>
              <a:t>sawl</a:t>
            </a:r>
            <a:r>
              <a:rPr lang="en-GB" dirty="0" smtClean="0"/>
              <a:t> math </a:t>
            </a:r>
            <a:r>
              <a:rPr lang="en-GB" dirty="0" err="1" smtClean="0"/>
              <a:t>gwahanol</a:t>
            </a:r>
            <a:r>
              <a:rPr lang="en-GB" dirty="0" smtClean="0"/>
              <a:t> o </a:t>
            </a:r>
            <a:r>
              <a:rPr lang="en-GB" dirty="0" err="1" smtClean="0"/>
              <a:t>ymholiad</a:t>
            </a:r>
            <a:r>
              <a:rPr lang="en-GB" dirty="0" smtClean="0"/>
              <a:t>,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unig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err="1" smtClean="0"/>
              <a:t>Dylent</a:t>
            </a:r>
            <a:r>
              <a:rPr lang="en-GB" dirty="0" smtClean="0"/>
              <a:t> </a:t>
            </a:r>
            <a:r>
              <a:rPr lang="en-GB" dirty="0" err="1" smtClean="0"/>
              <a:t>wybod</a:t>
            </a:r>
            <a:r>
              <a:rPr lang="en-GB" dirty="0" smtClean="0"/>
              <a:t> bod </a:t>
            </a:r>
            <a:r>
              <a:rPr lang="en-GB" dirty="0" err="1" smtClean="0"/>
              <a:t>penderfynu</a:t>
            </a:r>
            <a:r>
              <a:rPr lang="en-GB" dirty="0" smtClean="0"/>
              <a:t> pa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ymchwiliad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gam </a:t>
            </a:r>
            <a:r>
              <a:rPr lang="en-GB" dirty="0" err="1" smtClean="0"/>
              <a:t>pwysig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 </a:t>
            </a:r>
            <a:r>
              <a:rPr lang="en-GB" dirty="0" err="1" smtClean="0"/>
              <a:t>ymchwiliad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r>
              <a:rPr lang="en-GB" b="1" dirty="0" err="1" smtClean="0"/>
              <a:t>Gêm</a:t>
            </a:r>
            <a:r>
              <a:rPr lang="en-GB" b="1" dirty="0" smtClean="0"/>
              <a:t> Cwestiynau </a:t>
            </a:r>
            <a:r>
              <a:rPr lang="en-GB" b="1" dirty="0" err="1" smtClean="0"/>
              <a:t>Cynllunio</a:t>
            </a:r>
            <a:r>
              <a:rPr lang="en-GB" b="1" dirty="0" smtClean="0"/>
              <a:t> (Planning Posers)</a:t>
            </a:r>
            <a:endParaRPr lang="en-GB" b="1" dirty="0"/>
          </a:p>
          <a:p>
            <a:pPr marL="109728" indent="0">
              <a:buNone/>
            </a:pPr>
            <a:endParaRPr lang="en-GB" sz="2000" dirty="0" smtClean="0"/>
          </a:p>
          <a:p>
            <a:endParaRPr lang="en-GB" sz="2000" dirty="0"/>
          </a:p>
          <a:p>
            <a:r>
              <a:rPr lang="en-GB" sz="2000" dirty="0" err="1" smtClean="0"/>
              <a:t>Cyfeiriad</a:t>
            </a:r>
            <a:r>
              <a:rPr lang="en-GB" sz="2000" dirty="0" smtClean="0"/>
              <a:t>: Goldsworthy, A. &amp; </a:t>
            </a:r>
            <a:r>
              <a:rPr lang="en-GB" sz="2000" dirty="0" err="1" smtClean="0"/>
              <a:t>Ponchaud</a:t>
            </a:r>
            <a:r>
              <a:rPr lang="en-GB" sz="2000" dirty="0" smtClean="0"/>
              <a:t>, R. (2008) </a:t>
            </a:r>
            <a:r>
              <a:rPr lang="en-GB" sz="2000" i="1" dirty="0" err="1" smtClean="0"/>
              <a:t>Gemau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Ymholiad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Gwyddonol</a:t>
            </a:r>
            <a:r>
              <a:rPr lang="en-GB" sz="2000" dirty="0" smtClean="0"/>
              <a:t>. Hatfield: ASE.</a:t>
            </a:r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Mae </a:t>
            </a:r>
            <a:r>
              <a:rPr lang="en-GB" sz="2800" dirty="0" err="1" smtClean="0"/>
              <a:t>cynllunio</a:t>
            </a:r>
            <a:r>
              <a:rPr lang="en-GB" sz="2800" dirty="0" smtClean="0"/>
              <a:t> </a:t>
            </a: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gynnal</a:t>
            </a:r>
            <a:r>
              <a:rPr lang="en-GB" sz="2800" dirty="0" smtClean="0"/>
              <a:t> </a:t>
            </a:r>
            <a:r>
              <a:rPr lang="en-GB" sz="2800" dirty="0" err="1" smtClean="0"/>
              <a:t>ymholiad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sgil</a:t>
            </a:r>
            <a:r>
              <a:rPr lang="en-GB" sz="2800" dirty="0" smtClean="0"/>
              <a:t> </a:t>
            </a:r>
            <a:r>
              <a:rPr lang="en-GB" sz="2800" dirty="0" err="1" smtClean="0"/>
              <a:t>gwyddonol</a:t>
            </a:r>
            <a:r>
              <a:rPr lang="en-GB" sz="2800" dirty="0" smtClean="0"/>
              <a:t> </a:t>
            </a:r>
            <a:r>
              <a:rPr lang="en-GB" sz="2800" dirty="0" err="1" smtClean="0"/>
              <a:t>pwysig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7107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en-GB" dirty="0" smtClean="0"/>
          </a:p>
          <a:p>
            <a:pPr marL="624078" indent="-514350">
              <a:buAutoNum type="arabicPeriod"/>
            </a:pPr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Eirfa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wybodaeth</a:t>
            </a:r>
            <a:r>
              <a:rPr lang="en-GB" dirty="0" smtClean="0"/>
              <a:t> a </a:t>
            </a:r>
            <a:r>
              <a:rPr lang="en-GB" dirty="0" err="1" smtClean="0"/>
              <a:t>ddosbarthwyd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benderfynu</a:t>
            </a:r>
            <a:r>
              <a:rPr lang="en-GB" dirty="0" smtClean="0"/>
              <a:t> pa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r>
              <a:rPr lang="en-GB" dirty="0" smtClean="0"/>
              <a:t> </a:t>
            </a:r>
            <a:r>
              <a:rPr lang="en-GB" dirty="0" err="1" smtClean="0"/>
              <a:t>fyddai’r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gorau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gasglu’r</a:t>
            </a:r>
            <a:r>
              <a:rPr lang="en-GB" dirty="0" smtClean="0"/>
              <a:t>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a </a:t>
            </a:r>
            <a:r>
              <a:rPr lang="en-GB" dirty="0" err="1" smtClean="0"/>
              <a:t>ofynnir</a:t>
            </a:r>
            <a:r>
              <a:rPr lang="en-GB" dirty="0" smtClean="0"/>
              <a:t>. </a:t>
            </a:r>
          </a:p>
          <a:p>
            <a:pPr marL="624078" indent="-514350">
              <a:buAutoNum type="arabicPeriod"/>
            </a:pPr>
            <a:r>
              <a:rPr lang="en-GB" dirty="0" err="1" smtClean="0"/>
              <a:t>Defnyddiwch</a:t>
            </a:r>
            <a:r>
              <a:rPr lang="en-GB" dirty="0" smtClean="0"/>
              <a:t> y </a:t>
            </a:r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canllaw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benderfynu</a:t>
            </a:r>
            <a:r>
              <a:rPr lang="en-GB" dirty="0" smtClean="0"/>
              <a:t> pa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gofnod</a:t>
            </a:r>
            <a:r>
              <a:rPr lang="en-GB" dirty="0" smtClean="0"/>
              <a:t> data/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math o </a:t>
            </a:r>
            <a:r>
              <a:rPr lang="en-GB" dirty="0" err="1" smtClean="0"/>
              <a:t>ymholi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; </a:t>
            </a:r>
            <a:r>
              <a:rPr lang="en-GB" dirty="0" err="1" smtClean="0"/>
              <a:t>Tabl</a:t>
            </a:r>
            <a:r>
              <a:rPr lang="en-GB" dirty="0" smtClean="0"/>
              <a:t>, </a:t>
            </a:r>
            <a:r>
              <a:rPr lang="en-GB" dirty="0" err="1" smtClean="0"/>
              <a:t>Siart</a:t>
            </a:r>
            <a:r>
              <a:rPr lang="en-GB" dirty="0" smtClean="0"/>
              <a:t> Bar, Graff </a:t>
            </a:r>
            <a:r>
              <a:rPr lang="en-GB" dirty="0" err="1" smtClean="0"/>
              <a:t>Llinell</a:t>
            </a:r>
            <a:r>
              <a:rPr lang="en-GB" dirty="0" smtClean="0"/>
              <a:t>, Graff </a:t>
            </a:r>
            <a:r>
              <a:rPr lang="en-GB" dirty="0" err="1" smtClean="0"/>
              <a:t>Gwasgar</a:t>
            </a:r>
            <a:r>
              <a:rPr lang="en-GB" dirty="0" smtClean="0"/>
              <a:t>. </a:t>
            </a:r>
          </a:p>
          <a:p>
            <a:pPr marL="624078" indent="-514350">
              <a:buAutoNum type="arabicPeriod"/>
            </a:pPr>
            <a:r>
              <a:rPr lang="en-GB" dirty="0" err="1" smtClean="0"/>
              <a:t>Enwebwch</a:t>
            </a:r>
            <a:r>
              <a:rPr lang="en-GB" dirty="0" smtClean="0"/>
              <a:t> “</a:t>
            </a:r>
            <a:r>
              <a:rPr lang="en-GB" dirty="0" err="1" smtClean="0"/>
              <a:t>Poswr</a:t>
            </a:r>
            <a:r>
              <a:rPr lang="en-GB" dirty="0" smtClean="0"/>
              <a:t>”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esbonio</a:t>
            </a:r>
            <a:r>
              <a:rPr lang="en-GB" dirty="0" smtClean="0"/>
              <a:t> a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ddefnyddio’r</a:t>
            </a:r>
            <a:r>
              <a:rPr lang="en-GB" dirty="0" smtClean="0"/>
              <a:t> “</a:t>
            </a:r>
            <a:r>
              <a:rPr lang="en-GB" dirty="0" err="1" smtClean="0"/>
              <a:t>posau</a:t>
            </a:r>
            <a:r>
              <a:rPr lang="en-GB" dirty="0" smtClean="0"/>
              <a:t>” </a:t>
            </a:r>
            <a:r>
              <a:rPr lang="en-GB" dirty="0" err="1" smtClean="0"/>
              <a:t>hyn</a:t>
            </a:r>
            <a:r>
              <a:rPr lang="en-GB" dirty="0" smtClean="0"/>
              <a:t>. </a:t>
            </a:r>
          </a:p>
          <a:p>
            <a:pPr marL="624078" indent="-5143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/>
              <a:t>Gêm</a:t>
            </a:r>
            <a:r>
              <a:rPr lang="en-GB" sz="3200" dirty="0" smtClean="0"/>
              <a:t> </a:t>
            </a:r>
            <a:r>
              <a:rPr lang="en-GB" sz="3200" dirty="0" err="1" smtClean="0"/>
              <a:t>Ymholi</a:t>
            </a:r>
            <a:r>
              <a:rPr lang="en-GB" sz="3200" dirty="0" smtClean="0"/>
              <a:t> </a:t>
            </a:r>
            <a:r>
              <a:rPr lang="en-GB" sz="3200" dirty="0" err="1" smtClean="0"/>
              <a:t>Gwyddoniaeth</a:t>
            </a:r>
            <a:r>
              <a:rPr lang="en-GB" sz="3200" dirty="0" smtClean="0"/>
              <a:t>: </a:t>
            </a:r>
            <a:r>
              <a:rPr lang="en-GB" sz="3200" dirty="0" err="1" smtClean="0"/>
              <a:t>Posau</a:t>
            </a:r>
            <a:r>
              <a:rPr lang="en-GB" sz="3200" dirty="0" smtClean="0"/>
              <a:t> </a:t>
            </a:r>
            <a:r>
              <a:rPr lang="en-GB" sz="3200" dirty="0" err="1" smtClean="0"/>
              <a:t>Cynllunio</a:t>
            </a:r>
            <a:r>
              <a:rPr lang="en-GB" sz="3200" dirty="0" smtClean="0"/>
              <a:t> </a:t>
            </a:r>
            <a:r>
              <a:rPr lang="en-GB" sz="2700" dirty="0" smtClean="0"/>
              <a:t>(</a:t>
            </a:r>
            <a:r>
              <a:rPr lang="en-GB" sz="2700" dirty="0" err="1" smtClean="0"/>
              <a:t>Peidiwch</a:t>
            </a:r>
            <a:r>
              <a:rPr lang="en-GB" sz="2700" dirty="0" smtClean="0"/>
              <a:t> </a:t>
            </a:r>
            <a:r>
              <a:rPr lang="en-GB" sz="2700" dirty="0" err="1" smtClean="0"/>
              <a:t>edrych</a:t>
            </a:r>
            <a:r>
              <a:rPr lang="en-GB" sz="2700" dirty="0" smtClean="0"/>
              <a:t> </a:t>
            </a:r>
            <a:r>
              <a:rPr lang="en-GB" sz="2700" dirty="0" err="1" smtClean="0"/>
              <a:t>ar</a:t>
            </a:r>
            <a:r>
              <a:rPr lang="en-GB" sz="2700" dirty="0" smtClean="0"/>
              <a:t> </a:t>
            </a:r>
            <a:r>
              <a:rPr lang="en-GB" sz="2700" dirty="0" err="1" smtClean="0"/>
              <a:t>yr</a:t>
            </a:r>
            <a:r>
              <a:rPr lang="en-GB" sz="2700" dirty="0" smtClean="0"/>
              <a:t> </a:t>
            </a:r>
            <a:r>
              <a:rPr lang="en-GB" sz="2700" dirty="0" err="1" smtClean="0"/>
              <a:t>atebion</a:t>
            </a:r>
            <a:r>
              <a:rPr lang="en-GB" sz="2700" dirty="0" smtClean="0"/>
              <a:t> </a:t>
            </a:r>
            <a:r>
              <a:rPr lang="en-GB" sz="2700" dirty="0" err="1" smtClean="0"/>
              <a:t>os</a:t>
            </a:r>
            <a:r>
              <a:rPr lang="en-GB" sz="2700" dirty="0" smtClean="0"/>
              <a:t> </a:t>
            </a:r>
            <a:r>
              <a:rPr lang="en-GB" sz="2700" dirty="0" err="1" smtClean="0"/>
              <a:t>gwelwch</a:t>
            </a:r>
            <a:r>
              <a:rPr lang="en-GB" sz="2700" dirty="0" smtClean="0"/>
              <a:t> </a:t>
            </a:r>
            <a:r>
              <a:rPr lang="en-GB" sz="2700" dirty="0" err="1" smtClean="0"/>
              <a:t>yn</a:t>
            </a:r>
            <a:r>
              <a:rPr lang="en-GB" sz="2700" dirty="0" smtClean="0"/>
              <a:t> </a:t>
            </a:r>
            <a:r>
              <a:rPr lang="en-GB" sz="2700" dirty="0" err="1" smtClean="0"/>
              <a:t>dda</a:t>
            </a:r>
            <a:r>
              <a:rPr lang="en-GB" sz="2700" dirty="0" smtClean="0"/>
              <a:t>!)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86827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1" dirty="0"/>
              <a:t>Goldsworthy, A. &amp; </a:t>
            </a:r>
            <a:r>
              <a:rPr lang="en-GB" sz="2800" b="1" dirty="0" err="1"/>
              <a:t>Ponchoud</a:t>
            </a:r>
            <a:r>
              <a:rPr lang="en-GB" sz="2800" b="1" dirty="0"/>
              <a:t>, R</a:t>
            </a:r>
            <a:r>
              <a:rPr lang="en-GB" sz="2800" b="1" dirty="0" smtClean="0"/>
              <a:t>. </a:t>
            </a:r>
            <a:r>
              <a:rPr lang="en-GB" sz="2800" b="1" dirty="0"/>
              <a:t>(2008</a:t>
            </a:r>
            <a:r>
              <a:rPr lang="en-GB" sz="2800" b="1" dirty="0" smtClean="0"/>
              <a:t>)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2800" b="1" i="1" dirty="0" smtClean="0"/>
              <a:t>.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Sandbach</a:t>
            </a:r>
            <a:r>
              <a:rPr lang="en-GB" sz="2800" b="1" dirty="0" smtClean="0"/>
              <a:t>: </a:t>
            </a:r>
            <a:r>
              <a:rPr lang="en-GB" sz="2800" b="1" dirty="0" err="1"/>
              <a:t>Millgate</a:t>
            </a:r>
            <a:r>
              <a:rPr lang="en-GB" sz="2800" b="1" dirty="0"/>
              <a:t> House</a:t>
            </a:r>
            <a:r>
              <a:rPr lang="en-GB" sz="2800" b="1" dirty="0" smtClean="0"/>
              <a:t>.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, J. et al. (2011)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800" b="1" dirty="0">
                <a:latin typeface="Arial" pitchFamily="34" charset="0"/>
                <a:cs typeface="Arial" pitchFamily="34" charset="0"/>
              </a:rPr>
              <a:t>Hatfield: ASE. </a:t>
            </a:r>
          </a:p>
          <a:p>
            <a:pPr marL="109728" indent="0">
              <a:buNone/>
            </a:pPr>
            <a:r>
              <a:rPr lang="en-GB" sz="2800" b="1" dirty="0">
                <a:latin typeface="Arial" pitchFamily="34" charset="0"/>
                <a:cs typeface="Arial" pitchFamily="34" charset="0"/>
              </a:rPr>
              <a:t>  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ARGYMHELLIR HWN YN GRYF 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  <a:p>
            <a:pPr lvl="0"/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Ward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H. and 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Roden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J. (2016)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London: Sage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49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4469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6000" dirty="0"/>
          </a:p>
          <a:p>
            <a:pPr marL="0" indent="0" algn="ctr">
              <a:buNone/>
            </a:pP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ADCDF,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9646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chemeClr val="tx1"/>
                </a:solidFill>
              </a:rPr>
              <a:t>ECAD4006C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err="1" smtClean="0">
                <a:solidFill>
                  <a:schemeClr val="tx1"/>
                </a:solidFill>
              </a:rPr>
              <a:t>Darlith</a:t>
            </a:r>
            <a:r>
              <a:rPr lang="en-GB" sz="2800" dirty="0" smtClean="0">
                <a:solidFill>
                  <a:schemeClr val="tx1"/>
                </a:solidFill>
              </a:rPr>
              <a:t> 2:						</a:t>
            </a:r>
            <a:r>
              <a:rPr lang="en-GB" sz="1400" dirty="0" err="1" smtClean="0">
                <a:solidFill>
                  <a:schemeClr val="tx1"/>
                </a:solidFill>
              </a:rPr>
              <a:t>pbt</a:t>
            </a:r>
            <a:r>
              <a:rPr lang="en-GB" sz="1400" dirty="0" smtClean="0">
                <a:solidFill>
                  <a:schemeClr val="tx1"/>
                </a:solidFill>
              </a:rPr>
              <a:t> 1_2_3</a:t>
            </a:r>
            <a:r>
              <a:rPr lang="en-US" sz="2800" dirty="0">
                <a:effectLst/>
              </a:rPr>
              <a:t/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8714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sz="1400" dirty="0"/>
          </a:p>
          <a:p>
            <a:pPr lvl="0"/>
            <a:r>
              <a:rPr lang="cy-GB" sz="2800" b="1" dirty="0"/>
              <a:t>Profi teg </a:t>
            </a:r>
            <a:r>
              <a:rPr lang="cy-GB" sz="2800" dirty="0"/>
              <a:t>– newid un ffactor ac </a:t>
            </a:r>
            <a:r>
              <a:rPr lang="cy-GB" sz="2800" dirty="0" smtClean="0"/>
              <a:t>arsylwi/mesur </a:t>
            </a:r>
            <a:r>
              <a:rPr lang="cy-GB" sz="2800" dirty="0"/>
              <a:t>yr effaith, tra’n cadw ffactorau eraill yr un fath </a:t>
            </a:r>
          </a:p>
          <a:p>
            <a:r>
              <a:rPr lang="cy-GB" sz="2800" b="1" dirty="0"/>
              <a:t>Dosbarthu ac adnabod – </a:t>
            </a:r>
            <a:r>
              <a:rPr lang="cy-GB" sz="2800" dirty="0"/>
              <a:t>grwpio yn ôl </a:t>
            </a:r>
            <a:r>
              <a:rPr lang="cy-GB" sz="2800" dirty="0" smtClean="0"/>
              <a:t>nodweddion/ </a:t>
            </a:r>
            <a:r>
              <a:rPr lang="cy-GB" sz="2800" dirty="0"/>
              <a:t>priodweddau </a:t>
            </a:r>
          </a:p>
          <a:p>
            <a:pPr lvl="0"/>
            <a:r>
              <a:rPr lang="cy-GB" sz="2800" b="1" dirty="0"/>
              <a:t>Archwilio – </a:t>
            </a:r>
            <a:r>
              <a:rPr lang="cy-GB" sz="2800" dirty="0"/>
              <a:t>e.e. drwy </a:t>
            </a:r>
            <a:r>
              <a:rPr lang="cy-GB" sz="2800" dirty="0" smtClean="0"/>
              <a:t>arsylwi/mesur </a:t>
            </a:r>
            <a:r>
              <a:rPr lang="cy-GB" sz="2800" dirty="0"/>
              <a:t>dros gyfnod o amser </a:t>
            </a:r>
          </a:p>
          <a:p>
            <a:r>
              <a:rPr lang="cy-GB" sz="2800" b="1" dirty="0"/>
              <a:t>Chwilio am batrymau </a:t>
            </a:r>
            <a:r>
              <a:rPr lang="cy-GB" sz="2800" dirty="0"/>
              <a:t>– e.e. gwneud arolwg</a:t>
            </a:r>
          </a:p>
          <a:p>
            <a:pPr lvl="0"/>
            <a:r>
              <a:rPr lang="cy-GB" sz="2800" b="1" dirty="0"/>
              <a:t>Gwneud pethau – </a:t>
            </a:r>
            <a:r>
              <a:rPr lang="cy-GB" sz="2800" dirty="0"/>
              <a:t>e.e. i ddatrys problem (cyswllt uniongyrchol â thechnoleg)</a:t>
            </a:r>
          </a:p>
          <a:p>
            <a:r>
              <a:rPr lang="cy-GB" sz="2800" b="1" dirty="0"/>
              <a:t>Cymhwyso a Defnyddio Modelau </a:t>
            </a:r>
            <a:r>
              <a:rPr lang="cy-GB" sz="2800" dirty="0"/>
              <a:t>– profi esboniad/model i weld a yw’n gweithio e.e. cylch dŵr</a:t>
            </a:r>
          </a:p>
          <a:p>
            <a:pPr lvl="0"/>
            <a:endParaRPr lang="cy-GB" sz="1400" dirty="0"/>
          </a:p>
          <a:p>
            <a:r>
              <a:rPr lang="en-GB" sz="2800" dirty="0"/>
              <a:t>Mae </a:t>
            </a:r>
            <a:r>
              <a:rPr lang="en-GB" sz="2800" dirty="0" err="1" smtClean="0"/>
              <a:t>Cyfeirio</a:t>
            </a:r>
            <a:r>
              <a:rPr lang="en-GB" sz="2800" dirty="0" smtClean="0"/>
              <a:t>/</a:t>
            </a:r>
            <a:r>
              <a:rPr lang="en-GB" sz="2800" dirty="0" err="1" smtClean="0"/>
              <a:t>Ymchwil</a:t>
            </a:r>
            <a:r>
              <a:rPr lang="en-GB" sz="2800" dirty="0" smtClean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 smtClean="0"/>
              <a:t>cyd-destunio</a:t>
            </a:r>
            <a:r>
              <a:rPr lang="en-GB" sz="2800" dirty="0" smtClean="0"/>
              <a:t> </a:t>
            </a:r>
            <a:r>
              <a:rPr lang="en-GB" sz="2800" dirty="0"/>
              <a:t>ac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cefnogi</a:t>
            </a:r>
            <a:r>
              <a:rPr lang="en-GB" sz="2800" dirty="0"/>
              <a:t> </a:t>
            </a:r>
            <a:r>
              <a:rPr lang="en-GB" sz="2800" dirty="0" err="1"/>
              <a:t>pob</a:t>
            </a:r>
            <a:r>
              <a:rPr lang="en-GB" sz="2800" dirty="0"/>
              <a:t> proses </a:t>
            </a:r>
            <a:r>
              <a:rPr lang="en-GB" sz="2800" dirty="0" err="1"/>
              <a:t>ymholi</a:t>
            </a:r>
            <a:r>
              <a:rPr lang="en-GB" sz="2800" dirty="0"/>
              <a:t>.</a:t>
            </a:r>
          </a:p>
          <a:p>
            <a:pPr marL="109728" indent="0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199" y="274638"/>
            <a:ext cx="8311243" cy="1143000"/>
          </a:xfrm>
        </p:spPr>
        <p:txBody>
          <a:bodyPr>
            <a:normAutofit/>
          </a:bodyPr>
          <a:lstStyle/>
          <a:p>
            <a:r>
              <a:rPr lang="en-GB" sz="2600" dirty="0" err="1" smtClean="0"/>
              <a:t>Adolygu</a:t>
            </a:r>
            <a:r>
              <a:rPr lang="en-GB" sz="2600" dirty="0"/>
              <a:t>: Gall plant </a:t>
            </a:r>
            <a:r>
              <a:rPr lang="en-GB" sz="2600" dirty="0" err="1"/>
              <a:t>ateb</a:t>
            </a:r>
            <a:r>
              <a:rPr lang="en-GB" sz="2600" dirty="0"/>
              <a:t> </a:t>
            </a:r>
            <a:r>
              <a:rPr lang="en-GB" sz="2600" dirty="0" err="1"/>
              <a:t>cwestiynau</a:t>
            </a:r>
            <a:r>
              <a:rPr lang="en-GB" sz="2600" dirty="0"/>
              <a:t> </a:t>
            </a:r>
            <a:r>
              <a:rPr lang="en-GB" sz="2600" dirty="0" err="1"/>
              <a:t>gwyddonol</a:t>
            </a:r>
            <a:r>
              <a:rPr lang="en-GB" sz="2600" dirty="0"/>
              <a:t>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ddefnyddio’r</a:t>
            </a:r>
            <a:r>
              <a:rPr lang="en-GB" sz="2600" dirty="0"/>
              <a:t> </a:t>
            </a:r>
            <a:r>
              <a:rPr lang="en-GB" sz="2600" dirty="0" err="1"/>
              <a:t>prosesau</a:t>
            </a:r>
            <a:r>
              <a:rPr lang="en-GB" sz="2600" dirty="0"/>
              <a:t> </a:t>
            </a:r>
            <a:r>
              <a:rPr lang="en-GB" sz="2600" dirty="0" err="1"/>
              <a:t>ymholi</a:t>
            </a:r>
            <a:r>
              <a:rPr lang="en-GB" sz="2600" dirty="0"/>
              <a:t> </a:t>
            </a:r>
            <a:r>
              <a:rPr lang="en-GB" sz="2600" dirty="0" err="1"/>
              <a:t>gwyddoniaeth</a:t>
            </a:r>
            <a:r>
              <a:rPr lang="en-GB" sz="26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60501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1042988" y="301625"/>
            <a:ext cx="7640637" cy="1143000"/>
          </a:xfrm>
        </p:spPr>
        <p:txBody>
          <a:bodyPr>
            <a:normAutofit/>
          </a:bodyPr>
          <a:lstStyle/>
          <a:p>
            <a:r>
              <a:rPr lang="en-GB" altLang="en-US" sz="2700" dirty="0" err="1" smtClean="0">
                <a:ea typeface="ＭＳ Ｐゴシック" pitchFamily="34" charset="-128"/>
              </a:rPr>
              <a:t>Adolygu</a:t>
            </a:r>
            <a:r>
              <a:rPr lang="en-GB" altLang="en-US" sz="2700" dirty="0" smtClean="0">
                <a:ea typeface="ＭＳ Ｐゴシック" pitchFamily="34" charset="-128"/>
              </a:rPr>
              <a:t>: </a:t>
            </a:r>
            <a:r>
              <a:rPr lang="en-GB" altLang="en-US" sz="2700" dirty="0" err="1" smtClean="0">
                <a:ea typeface="ＭＳ Ｐゴシック" pitchFamily="34" charset="-128"/>
              </a:rPr>
              <a:t>Gellir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adnabod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camau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gyfer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pob</a:t>
            </a:r>
            <a:r>
              <a:rPr lang="en-GB" altLang="en-US" sz="2700" dirty="0" smtClean="0">
                <a:ea typeface="ＭＳ Ｐゴシック" pitchFamily="34" charset="-128"/>
              </a:rPr>
              <a:t> math o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765077"/>
              </p:ext>
            </p:extLst>
          </p:nvPr>
        </p:nvGraphicFramePr>
        <p:xfrm>
          <a:off x="1126733" y="1525210"/>
          <a:ext cx="7313612" cy="4389437"/>
        </p:xfrm>
        <a:graphic>
          <a:graphicData uri="http://schemas.openxmlformats.org/drawingml/2006/table">
            <a:tbl>
              <a:tblPr/>
              <a:tblGrid>
                <a:gridCol w="27699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43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8880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datganiad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problem,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syniad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peth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byw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ddigwyddiad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fel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pwynt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cychwyn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1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Casglu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arsylwi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amser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batrymau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adnabod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dosbarthu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ffynonellau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eilaidd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prawf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cofnodi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canfyddiadau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74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boddhaol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datrys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problem,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ateb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datblygu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esboniad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gwerthuso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system,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gyfiawnhau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gwestiynau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iddynt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4071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wahaniaethu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hadnabod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cynrychioli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bwyntiau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1-3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gyfarwyddo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4-6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Nghanllawiau’r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CS)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2-6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gyfarwyddo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draws CA2. 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fframwaith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60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Edrychwch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y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gweithgareddau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gwyddonol a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wnaed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gan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blant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nodwch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natur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y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gweithgaredd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: </a:t>
            </a: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Ymchwil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/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cyfeiriad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Arsylwi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chofnodi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tystiolaeth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e.e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dros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gyfnod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amser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Arolwg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(survey)?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Ymholiad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prawf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teg</a:t>
            </a:r>
            <a:r>
              <a:rPr lang="en-GB" dirty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Gweithgaredd</a:t>
            </a:r>
            <a:r>
              <a:rPr lang="en-GB" sz="3200" dirty="0" smtClean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(</a:t>
            </a:r>
            <a:r>
              <a:rPr lang="en-GB" sz="3200" dirty="0" err="1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gweler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taflen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)</a:t>
            </a:r>
            <a:endParaRPr lang="en-US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306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sz="2800" b="1" dirty="0" err="1" smtClean="0">
                <a:latin typeface="Arial" pitchFamily="34" charset="0"/>
                <a:cs typeface="Arial" pitchFamily="34" charset="0"/>
              </a:rPr>
              <a:t>Gweithgaredd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en-GB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Tomos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Ianto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mwynhau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blas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berwr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(cress) ac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tyfu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berwr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(cress)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hadau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. Mae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berwr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Ianto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barod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cyn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rhai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Tomos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Allwch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chi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helpu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dod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o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hyd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i'r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rheswm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am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hyn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US" sz="3200" b="1" dirty="0">
              <a:latin typeface="Arial" pitchFamily="34" charset="0"/>
              <a:cs typeface="Arial" pitchFamily="34" charset="0"/>
            </a:endParaRPr>
          </a:p>
          <a:p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Defnyddiwch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fframwaith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cynllunio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feddwl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am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ymholiad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prawf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teg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parasiwt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  <a:p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Gweler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Goldsworthy, A. &amp;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Feasey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R. (1997)</a:t>
            </a:r>
            <a:r>
              <a:rPr lang="en-GB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8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Making sense of Primary Science Investigations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. Hatfield: ASE.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Pecyn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Dilyniant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sgiliau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CS a CA2 Turner et al.)</a:t>
            </a:r>
          </a:p>
          <a:p>
            <a:endParaRPr lang="en-GB" sz="18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Gweler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nodiadau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am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gyflwyniad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effectLst/>
                <a:latin typeface="Arial" pitchFamily="34" charset="0"/>
                <a:cs typeface="Arial" pitchFamily="34" charset="0"/>
              </a:rPr>
              <a:t>i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’r fframwaith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gynllunio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‘post it’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ar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gyfer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ymholiad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prawf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teg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.</a:t>
            </a:r>
            <a:endParaRPr lang="en-US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3657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Cysylltiad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parasiwt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? Beth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fesur</a:t>
            </a:r>
            <a:r>
              <a:rPr lang="en-GB" dirty="0" smtClean="0"/>
              <a:t>? Beth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gadw’n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Cwestiwn</a:t>
            </a:r>
            <a:r>
              <a:rPr lang="en-GB" dirty="0" smtClean="0"/>
              <a:t>: Pan </a:t>
            </a:r>
            <a:r>
              <a:rPr lang="en-GB" dirty="0" err="1" smtClean="0"/>
              <a:t>newidiaf</a:t>
            </a:r>
            <a:r>
              <a:rPr lang="en-GB" dirty="0" smtClean="0"/>
              <a:t> ? (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rwyf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)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? (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rwyf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fesur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err="1" smtClean="0"/>
              <a:t>Torrwch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troellwyr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profi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Troellwyr</a:t>
            </a:r>
            <a:r>
              <a:rPr lang="en-GB" dirty="0" smtClean="0"/>
              <a:t> </a:t>
            </a:r>
            <a:r>
              <a:rPr lang="en-GB" dirty="0" err="1" smtClean="0"/>
              <a:t>papur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033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7789178" cy="45259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Enghraifft</a:t>
            </a:r>
            <a:r>
              <a:rPr lang="en-GB" dirty="0" smtClean="0"/>
              <a:t> o </a:t>
            </a:r>
            <a:r>
              <a:rPr lang="en-GB" dirty="0" err="1" smtClean="0"/>
              <a:t>gynllun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</a:t>
            </a:r>
            <a:r>
              <a:rPr lang="en-GB" dirty="0" err="1" smtClean="0"/>
              <a:t>blwyddyn</a:t>
            </a:r>
            <a:r>
              <a:rPr lang="en-GB" dirty="0" smtClean="0"/>
              <a:t> 6 o Hamilton Trust.</a:t>
            </a:r>
          </a:p>
          <a:p>
            <a:endParaRPr lang="en-GB" dirty="0"/>
          </a:p>
          <a:p>
            <a:r>
              <a:rPr lang="en-GB" dirty="0" err="1" smtClean="0"/>
              <a:t>Templed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2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Athrofa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Nodwch</a:t>
            </a:r>
            <a:r>
              <a:rPr lang="en-GB" dirty="0" smtClean="0"/>
              <a:t>: </a:t>
            </a:r>
            <a:r>
              <a:rPr lang="en-GB" dirty="0"/>
              <a:t>Nod(au) </a:t>
            </a:r>
            <a:r>
              <a:rPr lang="en-GB" dirty="0" err="1" smtClean="0"/>
              <a:t>dysgu</a:t>
            </a:r>
            <a:r>
              <a:rPr lang="en-GB" dirty="0" smtClean="0"/>
              <a:t>; </a:t>
            </a:r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r>
              <a:rPr lang="en-GB" dirty="0" smtClean="0"/>
              <a:t>; </a:t>
            </a:r>
            <a:r>
              <a:rPr lang="en-GB" dirty="0" err="1" smtClean="0"/>
              <a:t>Cyflwyniad</a:t>
            </a:r>
            <a:r>
              <a:rPr lang="en-GB" dirty="0" smtClean="0"/>
              <a:t>;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; </a:t>
            </a:r>
            <a:r>
              <a:rPr lang="en-GB" dirty="0" err="1" smtClean="0"/>
              <a:t>Diweddglo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ble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14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4469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6000" dirty="0"/>
          </a:p>
          <a:p>
            <a:pPr marL="0" indent="0" algn="ctr">
              <a:buNone/>
            </a:pP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ADCDF,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9646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chemeClr val="tx1"/>
                </a:solidFill>
              </a:rPr>
              <a:t>ECAD4006C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err="1" smtClean="0">
                <a:solidFill>
                  <a:schemeClr val="tx1"/>
                </a:solidFill>
              </a:rPr>
              <a:t>Darlith</a:t>
            </a:r>
            <a:r>
              <a:rPr lang="en-GB" sz="2800" dirty="0" smtClean="0">
                <a:solidFill>
                  <a:schemeClr val="tx1"/>
                </a:solidFill>
              </a:rPr>
              <a:t> 3:						</a:t>
            </a:r>
            <a:r>
              <a:rPr lang="en-GB" sz="1400" dirty="0" err="1" smtClean="0">
                <a:solidFill>
                  <a:schemeClr val="tx1"/>
                </a:solidFill>
              </a:rPr>
              <a:t>pbt</a:t>
            </a:r>
            <a:r>
              <a:rPr lang="en-GB" sz="1400" dirty="0" smtClean="0">
                <a:solidFill>
                  <a:schemeClr val="tx1"/>
                </a:solidFill>
              </a:rPr>
              <a:t> 1_2_3</a:t>
            </a:r>
            <a:r>
              <a:rPr lang="en-US" sz="2800" dirty="0">
                <a:effectLst/>
              </a:rPr>
              <a:t/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1165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Mae Fframwaith </a:t>
            </a:r>
            <a:r>
              <a:rPr lang="en-GB" altLang="en-US" dirty="0"/>
              <a:t>y </a:t>
            </a:r>
            <a:r>
              <a:rPr lang="en-GB" altLang="en-US" dirty="0" err="1"/>
              <a:t>Cyfnod</a:t>
            </a:r>
            <a:r>
              <a:rPr lang="en-GB" altLang="en-US" dirty="0"/>
              <a:t> </a:t>
            </a:r>
            <a:r>
              <a:rPr lang="en-GB" altLang="en-US" dirty="0" err="1"/>
              <a:t>Sylfaen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gyfer</a:t>
            </a:r>
            <a:r>
              <a:rPr lang="en-GB" altLang="en-US" dirty="0"/>
              <a:t> ‘</a:t>
            </a:r>
            <a:r>
              <a:rPr lang="en-GB" altLang="en-US" dirty="0" err="1"/>
              <a:t>sgiliau</a:t>
            </a:r>
            <a:r>
              <a:rPr lang="en-GB" altLang="en-US" dirty="0"/>
              <a:t>’ ac ‘</a:t>
            </a:r>
            <a:r>
              <a:rPr lang="en-GB" altLang="en-US" dirty="0" err="1"/>
              <a:t>ystod</a:t>
            </a:r>
            <a:r>
              <a:rPr lang="en-GB" altLang="en-US" dirty="0"/>
              <a:t>’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cyfeirio</a:t>
            </a:r>
            <a:r>
              <a:rPr lang="en-GB" altLang="en-US" dirty="0"/>
              <a:t> at </a:t>
            </a:r>
            <a:r>
              <a:rPr lang="en-GB" altLang="en-US" dirty="0" err="1"/>
              <a:t>agweddau</a:t>
            </a:r>
            <a:r>
              <a:rPr lang="en-GB" altLang="en-US" dirty="0"/>
              <a:t> </a:t>
            </a:r>
            <a:r>
              <a:rPr lang="en-GB" altLang="en-US" dirty="0" err="1"/>
              <a:t>o’r</a:t>
            </a:r>
            <a:r>
              <a:rPr lang="en-GB" altLang="en-US" dirty="0"/>
              <a:t> </a:t>
            </a:r>
            <a:r>
              <a:rPr lang="en-GB" altLang="en-US" dirty="0" err="1"/>
              <a:t>pynciau</a:t>
            </a:r>
            <a:r>
              <a:rPr lang="en-GB" altLang="en-US" dirty="0"/>
              <a:t> </a:t>
            </a:r>
            <a:r>
              <a:rPr lang="en-GB" altLang="en-US" dirty="0" err="1"/>
              <a:t>gwyddoniaeth</a:t>
            </a:r>
            <a:r>
              <a:rPr lang="en-GB" altLang="en-US" dirty="0"/>
              <a:t>, </a:t>
            </a:r>
            <a:r>
              <a:rPr lang="en-GB" altLang="en-US" dirty="0" err="1"/>
              <a:t>hanes</a:t>
            </a:r>
            <a:r>
              <a:rPr lang="en-GB" altLang="en-US" dirty="0"/>
              <a:t> a </a:t>
            </a:r>
            <a:r>
              <a:rPr lang="en-GB" altLang="en-US" dirty="0" err="1"/>
              <a:t>daearyddiaeth</a:t>
            </a:r>
            <a:r>
              <a:rPr lang="en-GB" altLang="en-US" dirty="0"/>
              <a:t> ac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adlewyrchu’r</a:t>
            </a:r>
            <a:r>
              <a:rPr lang="en-GB" altLang="en-US" dirty="0"/>
              <a:t> </a:t>
            </a:r>
            <a:r>
              <a:rPr lang="en-GB" altLang="en-US" dirty="0" err="1"/>
              <a:t>datblygiad</a:t>
            </a:r>
            <a:r>
              <a:rPr lang="en-GB" altLang="en-US" dirty="0"/>
              <a:t> a </a:t>
            </a:r>
            <a:r>
              <a:rPr lang="en-GB" altLang="en-US" dirty="0" err="1" smtClean="0"/>
              <a:t>dilyniant</a:t>
            </a:r>
            <a:r>
              <a:rPr lang="en-GB" altLang="en-US" dirty="0" smtClean="0"/>
              <a:t> </a:t>
            </a:r>
            <a:r>
              <a:rPr lang="en-GB" altLang="en-US" dirty="0"/>
              <a:t>o </a:t>
            </a:r>
            <a:r>
              <a:rPr lang="en-GB" altLang="en-US" dirty="0" err="1"/>
              <a:t>oedrannau</a:t>
            </a:r>
            <a:r>
              <a:rPr lang="en-GB" altLang="en-US" dirty="0"/>
              <a:t> 3 </a:t>
            </a:r>
            <a:r>
              <a:rPr lang="en-GB" altLang="en-US" dirty="0" err="1"/>
              <a:t>i</a:t>
            </a:r>
            <a:r>
              <a:rPr lang="en-GB" altLang="en-US" dirty="0"/>
              <a:t> 7 </a:t>
            </a:r>
            <a:r>
              <a:rPr lang="en-GB" altLang="en-US" dirty="0" err="1"/>
              <a:t>mlwydd</a:t>
            </a:r>
            <a:r>
              <a:rPr lang="en-GB" altLang="en-US" dirty="0"/>
              <a:t> </a:t>
            </a:r>
            <a:r>
              <a:rPr lang="en-GB" altLang="en-US" dirty="0" err="1"/>
              <a:t>oed</a:t>
            </a:r>
            <a:r>
              <a:rPr lang="en-GB" altLang="en-US" dirty="0"/>
              <a:t>.  </a:t>
            </a:r>
          </a:p>
          <a:p>
            <a:endParaRPr lang="en-GB" dirty="0" smtClean="0"/>
          </a:p>
          <a:p>
            <a:r>
              <a:rPr lang="en-GB" b="1" i="1" dirty="0" err="1" smtClean="0"/>
              <a:t>Darllenwch</a:t>
            </a:r>
            <a:r>
              <a:rPr lang="en-GB" dirty="0" smtClean="0"/>
              <a:t>  y </a:t>
            </a:r>
            <a:r>
              <a:rPr lang="en-GB" dirty="0" err="1" smtClean="0"/>
              <a:t>ddogfennaeth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://learning.gov.wales/resources/browse-all/foundation-phase-framework/?</a:t>
            </a:r>
            <a:r>
              <a:rPr lang="en-GB" dirty="0" smtClean="0">
                <a:hlinkClick r:id="rId2"/>
              </a:rPr>
              <a:t>lang=cy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90749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Gwyddoniaeth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95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ysgogiadau</a:t>
            </a:r>
            <a:endParaRPr lang="en-GB" dirty="0"/>
          </a:p>
          <a:p>
            <a:r>
              <a:rPr lang="en-GB" dirty="0" err="1"/>
              <a:t>ymdrin</a:t>
            </a:r>
            <a:r>
              <a:rPr lang="en-GB" dirty="0"/>
              <a:t> ag </a:t>
            </a:r>
            <a:r>
              <a:rPr lang="en-GB" dirty="0" err="1"/>
              <a:t>adnoddau</a:t>
            </a:r>
            <a:r>
              <a:rPr lang="en-GB" dirty="0"/>
              <a:t> o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gyd-destunau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ffurfiau</a:t>
            </a:r>
            <a:r>
              <a:rPr lang="en-GB" dirty="0"/>
              <a:t> </a:t>
            </a:r>
            <a:r>
              <a:rPr lang="en-GB" dirty="0" err="1"/>
              <a:t>rhyngweithiol</a:t>
            </a:r>
            <a:endParaRPr lang="en-GB" dirty="0"/>
          </a:p>
          <a:p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geir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do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chynnwys</a:t>
            </a:r>
            <a:r>
              <a:rPr lang="en-GB" dirty="0"/>
              <a:t> </a:t>
            </a:r>
            <a:r>
              <a:rPr lang="en-GB" dirty="0" err="1"/>
              <a:t>amgylchiadau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godi</a:t>
            </a:r>
            <a:endParaRPr lang="en-GB" dirty="0"/>
          </a:p>
          <a:p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ac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a </a:t>
            </a:r>
            <a:r>
              <a:rPr lang="en-GB" dirty="0" err="1"/>
              <a:t>gaiff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rheiny</a:t>
            </a:r>
            <a:r>
              <a:rPr lang="en-GB" dirty="0"/>
              <a:t> a </a:t>
            </a:r>
            <a:r>
              <a:rPr lang="en-GB" dirty="0" err="1"/>
              <a:t>gychwynnir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plant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rheiny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blaenorol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pen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ac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.</a:t>
            </a:r>
          </a:p>
          <a:p>
            <a:pPr marL="109728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, 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15841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100" b="1" dirty="0" err="1" smtClean="0"/>
              <a:t>dysgu</a:t>
            </a:r>
            <a:r>
              <a:rPr lang="en-GB" sz="3100" b="1" dirty="0" smtClean="0"/>
              <a:t> </a:t>
            </a:r>
            <a:r>
              <a:rPr lang="en-GB" sz="3100" b="1" dirty="0" err="1"/>
              <a:t>enwau</a:t>
            </a:r>
            <a:r>
              <a:rPr lang="en-GB" sz="3100" b="1" dirty="0"/>
              <a:t> </a:t>
            </a:r>
            <a:r>
              <a:rPr lang="en-GB" sz="3100" b="1" dirty="0" err="1"/>
              <a:t>prif</a:t>
            </a:r>
            <a:r>
              <a:rPr lang="en-GB" sz="3100" b="1" dirty="0"/>
              <a:t> </a:t>
            </a:r>
            <a:r>
              <a:rPr lang="en-GB" sz="3100" b="1" dirty="0" err="1"/>
              <a:t>rannau</a:t>
            </a:r>
            <a:r>
              <a:rPr lang="en-GB" sz="3100" b="1" dirty="0"/>
              <a:t> </a:t>
            </a:r>
            <a:r>
              <a:rPr lang="en-GB" sz="3100" b="1" dirty="0" err="1"/>
              <a:t>allanol</a:t>
            </a:r>
            <a:r>
              <a:rPr lang="en-GB" sz="3100" b="1" dirty="0"/>
              <a:t> y </a:t>
            </a:r>
            <a:r>
              <a:rPr lang="en-GB" sz="3100" b="1" dirty="0" err="1"/>
              <a:t>corff</a:t>
            </a:r>
            <a:r>
              <a:rPr lang="en-GB" sz="3100" b="1" dirty="0"/>
              <a:t> </a:t>
            </a:r>
            <a:r>
              <a:rPr lang="en-GB" sz="3100" b="1" dirty="0" err="1"/>
              <a:t>dynol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, a </a:t>
            </a:r>
            <a:r>
              <a:rPr lang="en-GB" sz="3100" b="1" dirty="0" err="1"/>
              <a:t>dysgu</a:t>
            </a:r>
            <a:r>
              <a:rPr lang="en-GB" sz="3100" b="1" dirty="0"/>
              <a:t> am y </a:t>
            </a:r>
            <a:r>
              <a:rPr lang="en-GB" sz="3100" b="1" dirty="0" err="1"/>
              <a:t>modd</a:t>
            </a:r>
            <a:r>
              <a:rPr lang="en-GB" sz="3100" b="1" dirty="0"/>
              <a:t> y </a:t>
            </a:r>
            <a:r>
              <a:rPr lang="en-GB" sz="3100" b="1" dirty="0" err="1"/>
              <a:t>cânt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defnyddio</a:t>
            </a:r>
            <a:endParaRPr lang="en-GB" sz="3100" b="1" dirty="0"/>
          </a:p>
          <a:p>
            <a:r>
              <a:rPr lang="en-GB" sz="3100" b="1" dirty="0" err="1"/>
              <a:t>arsylwi</a:t>
            </a:r>
            <a:r>
              <a:rPr lang="en-GB" sz="3100" b="1" dirty="0"/>
              <a:t> </a:t>
            </a:r>
            <a:r>
              <a:rPr lang="en-GB" sz="3100" b="1" dirty="0" err="1"/>
              <a:t>gwahaniaethau</a:t>
            </a:r>
            <a:r>
              <a:rPr lang="en-GB" sz="3100" b="1" dirty="0"/>
              <a:t> </a:t>
            </a:r>
            <a:r>
              <a:rPr lang="en-GB" sz="3100" b="1" dirty="0" err="1"/>
              <a:t>rhwng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, </a:t>
            </a:r>
            <a:r>
              <a:rPr lang="en-GB" sz="3100" b="1" dirty="0" err="1"/>
              <a:t>rhwng</a:t>
            </a:r>
            <a:r>
              <a:rPr lang="en-GB" sz="3100" b="1" dirty="0"/>
              <a:t> </a:t>
            </a:r>
            <a:r>
              <a:rPr lang="en-GB" sz="3100" b="1" dirty="0" err="1"/>
              <a:t>gwahanol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rhwng</a:t>
            </a:r>
            <a:r>
              <a:rPr lang="en-GB" sz="3100" b="1" dirty="0"/>
              <a:t> </a:t>
            </a:r>
            <a:r>
              <a:rPr lang="en-GB" sz="3100" b="1" dirty="0" err="1"/>
              <a:t>gwahanol</a:t>
            </a:r>
            <a:r>
              <a:rPr lang="en-GB" sz="3100" b="1" dirty="0"/>
              <a:t> </a:t>
            </a:r>
            <a:r>
              <a:rPr lang="en-GB" sz="3100" b="1" dirty="0" err="1"/>
              <a:t>blanhigion</a:t>
            </a:r>
            <a:r>
              <a:rPr lang="en-GB" sz="3100" b="1" dirty="0"/>
              <a:t> </a:t>
            </a:r>
            <a:r>
              <a:rPr lang="en-GB" sz="3100" b="1" dirty="0" err="1"/>
              <a:t>er</a:t>
            </a:r>
            <a:r>
              <a:rPr lang="en-GB" sz="3100" b="1" dirty="0"/>
              <a:t> </a:t>
            </a:r>
            <a:r>
              <a:rPr lang="en-GB" sz="3100" b="1" dirty="0" err="1"/>
              <a:t>mwyn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grwpio</a:t>
            </a:r>
            <a:endParaRPr lang="en-GB" sz="3100" b="1" dirty="0"/>
          </a:p>
          <a:p>
            <a:r>
              <a:rPr lang="en-GB" sz="3100" b="1" dirty="0" err="1"/>
              <a:t>adnabod</a:t>
            </a:r>
            <a:r>
              <a:rPr lang="en-GB" sz="3100" b="1" dirty="0"/>
              <a:t> y </a:t>
            </a:r>
            <a:r>
              <a:rPr lang="en-GB" sz="3100" b="1" dirty="0" err="1"/>
              <a:t>tebygrwydd</a:t>
            </a:r>
            <a:r>
              <a:rPr lang="en-GB" sz="3100" b="1" dirty="0"/>
              <a:t> </a:t>
            </a:r>
            <a:r>
              <a:rPr lang="en-GB" sz="3100" b="1" dirty="0" err="1"/>
              <a:t>a’r</a:t>
            </a:r>
            <a:r>
              <a:rPr lang="en-GB" sz="3100" b="1" dirty="0"/>
              <a:t> </a:t>
            </a:r>
            <a:r>
              <a:rPr lang="en-GB" sz="3100" b="1" dirty="0" err="1"/>
              <a:t>gwahaniaethau</a:t>
            </a:r>
            <a:r>
              <a:rPr lang="en-GB" sz="3100" b="1" dirty="0"/>
              <a:t> </a:t>
            </a:r>
            <a:r>
              <a:rPr lang="en-GB" sz="3100" b="1" dirty="0" err="1"/>
              <a:t>rhyngddynt</a:t>
            </a:r>
            <a:r>
              <a:rPr lang="en-GB" sz="3100" b="1" dirty="0"/>
              <a:t> </a:t>
            </a:r>
            <a:r>
              <a:rPr lang="en-GB" sz="3100" b="1" dirty="0" err="1"/>
              <a:t>hwy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hunain</a:t>
            </a:r>
            <a:r>
              <a:rPr lang="en-GB" sz="3100" b="1" dirty="0"/>
              <a:t> a </a:t>
            </a:r>
            <a:r>
              <a:rPr lang="en-GB" sz="3100" b="1" dirty="0" err="1"/>
              <a:t>phlant</a:t>
            </a:r>
            <a:r>
              <a:rPr lang="en-GB" sz="3100" b="1" dirty="0"/>
              <a:t> </a:t>
            </a:r>
            <a:r>
              <a:rPr lang="en-GB" sz="3100" b="1" dirty="0" err="1"/>
              <a:t>eraill</a:t>
            </a:r>
            <a:endParaRPr lang="en-GB" sz="3100" b="1" dirty="0"/>
          </a:p>
          <a:p>
            <a:r>
              <a:rPr lang="en-GB" sz="3100" b="1" dirty="0" err="1"/>
              <a:t>dysgu</a:t>
            </a:r>
            <a:r>
              <a:rPr lang="en-GB" sz="3100" b="1" dirty="0"/>
              <a:t> am y </a:t>
            </a:r>
            <a:r>
              <a:rPr lang="en-GB" sz="3100" b="1" dirty="0" err="1"/>
              <a:t>synhwyrau</a:t>
            </a:r>
            <a:r>
              <a:rPr lang="en-GB" sz="3100" b="1" dirty="0"/>
              <a:t> y </a:t>
            </a:r>
            <a:r>
              <a:rPr lang="en-GB" sz="3100" b="1" dirty="0" err="1"/>
              <a:t>mae</a:t>
            </a:r>
            <a:r>
              <a:rPr lang="en-GB" sz="3100" b="1" dirty="0"/>
              <a:t> </a:t>
            </a:r>
            <a:r>
              <a:rPr lang="en-GB" sz="3100" b="1" dirty="0" err="1"/>
              <a:t>pobl</a:t>
            </a:r>
            <a:r>
              <a:rPr lang="en-GB" sz="3100" b="1" dirty="0"/>
              <a:t> ac </a:t>
            </a:r>
            <a:r>
              <a:rPr lang="en-GB" sz="3100" b="1" dirty="0" err="1"/>
              <a:t>anifeiliaid</a:t>
            </a:r>
            <a:r>
              <a:rPr lang="en-GB" sz="3100" b="1" dirty="0"/>
              <a:t> </a:t>
            </a:r>
            <a:r>
              <a:rPr lang="en-GB" sz="3100" b="1" dirty="0" err="1"/>
              <a:t>eraill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meddu</a:t>
            </a:r>
            <a:r>
              <a:rPr lang="en-GB" sz="3100" b="1" dirty="0"/>
              <a:t> </a:t>
            </a:r>
            <a:r>
              <a:rPr lang="en-GB" sz="3100" b="1" dirty="0" err="1"/>
              <a:t>arnynt</a:t>
            </a:r>
            <a:r>
              <a:rPr lang="en-GB" sz="3100" b="1" dirty="0"/>
              <a:t> ac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defnyddio</a:t>
            </a:r>
            <a:r>
              <a:rPr lang="en-GB" sz="3100" b="1" dirty="0"/>
              <a:t> </a:t>
            </a:r>
            <a:r>
              <a:rPr lang="en-GB" sz="3100" b="1" dirty="0" err="1"/>
              <a:t>i’w</a:t>
            </a:r>
            <a:r>
              <a:rPr lang="en-GB" sz="3100" b="1" dirty="0"/>
              <a:t> </a:t>
            </a:r>
            <a:r>
              <a:rPr lang="en-GB" sz="3100" b="1" dirty="0" err="1"/>
              <a:t>galluogi</a:t>
            </a:r>
            <a:r>
              <a:rPr lang="en-GB" sz="3100" b="1" dirty="0"/>
              <a:t> </a:t>
            </a:r>
            <a:r>
              <a:rPr lang="en-GB" sz="3100" b="1" dirty="0" err="1"/>
              <a:t>i</a:t>
            </a:r>
            <a:r>
              <a:rPr lang="en-GB" sz="3100" b="1" dirty="0"/>
              <a:t> </a:t>
            </a:r>
            <a:r>
              <a:rPr lang="en-GB" sz="3100" b="1" dirty="0" err="1"/>
              <a:t>fod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ymwybodol</a:t>
            </a:r>
            <a:r>
              <a:rPr lang="en-GB" sz="3100" b="1" dirty="0"/>
              <a:t> </a:t>
            </a:r>
            <a:r>
              <a:rPr lang="en-GB" sz="3100" b="1" dirty="0" err="1"/>
              <a:t>o’r</a:t>
            </a:r>
            <a:r>
              <a:rPr lang="en-GB" sz="3100" b="1" dirty="0"/>
              <a:t> </a:t>
            </a:r>
            <a:r>
              <a:rPr lang="en-GB" sz="3100" b="1" dirty="0" err="1"/>
              <a:t>byd</a:t>
            </a:r>
            <a:r>
              <a:rPr lang="en-GB" sz="3100" b="1" dirty="0"/>
              <a:t> </a:t>
            </a:r>
            <a:r>
              <a:rPr lang="en-GB" sz="3100" b="1" dirty="0" err="1"/>
              <a:t>sydd</a:t>
            </a:r>
            <a:r>
              <a:rPr lang="en-GB" sz="3100" b="1" dirty="0"/>
              <a:t> </a:t>
            </a:r>
            <a:r>
              <a:rPr lang="en-GB" sz="3100" b="1" dirty="0" err="1"/>
              <a:t>o’u</a:t>
            </a:r>
            <a:r>
              <a:rPr lang="en-GB" sz="3100" b="1" dirty="0"/>
              <a:t> </a:t>
            </a:r>
            <a:r>
              <a:rPr lang="en-GB" sz="3100" b="1" dirty="0" err="1"/>
              <a:t>cwmpas</a:t>
            </a:r>
            <a:endParaRPr lang="en-GB" sz="3100" b="1" dirty="0"/>
          </a:p>
          <a:p>
            <a:r>
              <a:rPr lang="en-GB" sz="3100" b="1" dirty="0" err="1"/>
              <a:t>adnabod</a:t>
            </a:r>
            <a:r>
              <a:rPr lang="en-GB" sz="3100" b="1" dirty="0"/>
              <a:t> </a:t>
            </a:r>
            <a:r>
              <a:rPr lang="en-GB" sz="3100" b="1" dirty="0" err="1"/>
              <a:t>rhai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 </a:t>
            </a:r>
            <a:r>
              <a:rPr lang="en-GB" sz="3100" b="1" dirty="0" err="1"/>
              <a:t>sy’n</a:t>
            </a:r>
            <a:r>
              <a:rPr lang="en-GB" sz="3100" b="1" dirty="0"/>
              <a:t> </a:t>
            </a:r>
            <a:r>
              <a:rPr lang="en-GB" sz="3100" b="1" dirty="0" err="1"/>
              <a:t>byw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yr</a:t>
            </a:r>
            <a:r>
              <a:rPr lang="en-GB" sz="3100" b="1" dirty="0"/>
              <a:t> </a:t>
            </a:r>
            <a:r>
              <a:rPr lang="en-GB" sz="3100" b="1" dirty="0" err="1"/>
              <a:t>amgylchedd</a:t>
            </a:r>
            <a:r>
              <a:rPr lang="en-GB" sz="3100" b="1" dirty="0"/>
              <a:t> a </a:t>
            </a:r>
            <a:r>
              <a:rPr lang="en-GB" sz="3100" b="1" dirty="0" err="1"/>
              <a:t>geir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yr</a:t>
            </a:r>
            <a:r>
              <a:rPr lang="en-GB" sz="3100" b="1" dirty="0"/>
              <a:t> </a:t>
            </a:r>
            <a:r>
              <a:rPr lang="en-GB" sz="3100" b="1" dirty="0" err="1"/>
              <a:t>awyr</a:t>
            </a:r>
            <a:r>
              <a:rPr lang="en-GB" sz="3100" b="1" dirty="0"/>
              <a:t> </a:t>
            </a:r>
            <a:r>
              <a:rPr lang="en-GB" sz="3100" b="1" dirty="0" err="1"/>
              <a:t>agored</a:t>
            </a:r>
            <a:endParaRPr lang="en-GB" sz="3100" b="1" dirty="0"/>
          </a:p>
          <a:p>
            <a:r>
              <a:rPr lang="en-GB" sz="3100" b="1" dirty="0" err="1"/>
              <a:t>adnabod</a:t>
            </a:r>
            <a:r>
              <a:rPr lang="en-GB" sz="3100" b="1" dirty="0"/>
              <a:t> </a:t>
            </a:r>
            <a:r>
              <a:rPr lang="en-GB" sz="3100" b="1" dirty="0" err="1"/>
              <a:t>yr</a:t>
            </a:r>
            <a:r>
              <a:rPr lang="en-GB" sz="3100" b="1" dirty="0"/>
              <a:t> </a:t>
            </a:r>
            <a:r>
              <a:rPr lang="en-GB" sz="3100" b="1" dirty="0" err="1"/>
              <a:t>effeithiau</a:t>
            </a:r>
            <a:r>
              <a:rPr lang="en-GB" sz="3100" b="1" dirty="0"/>
              <a:t> y </a:t>
            </a:r>
            <a:r>
              <a:rPr lang="en-GB" sz="3100" b="1" dirty="0" err="1"/>
              <a:t>mae’r</a:t>
            </a:r>
            <a:r>
              <a:rPr lang="en-GB" sz="3100" b="1" dirty="0"/>
              <a:t> </a:t>
            </a:r>
            <a:r>
              <a:rPr lang="en-GB" sz="3100" b="1" dirty="0" err="1"/>
              <a:t>gwahanol</a:t>
            </a:r>
            <a:r>
              <a:rPr lang="en-GB" sz="3100" b="1" dirty="0"/>
              <a:t> </a:t>
            </a:r>
            <a:r>
              <a:rPr lang="en-GB" sz="3100" b="1" dirty="0" err="1"/>
              <a:t>dymhorau’n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cael</a:t>
            </a:r>
            <a:r>
              <a:rPr lang="en-GB" sz="3100" b="1" dirty="0"/>
              <a:t> </a:t>
            </a:r>
            <a:r>
              <a:rPr lang="en-GB" sz="3100" b="1" dirty="0" err="1"/>
              <a:t>ar</a:t>
            </a:r>
            <a:r>
              <a:rPr lang="en-GB" sz="3100" b="1" dirty="0"/>
              <a:t> </a:t>
            </a:r>
            <a:r>
              <a:rPr lang="en-GB" sz="3100" b="1" dirty="0" err="1"/>
              <a:t>rai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.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a </a:t>
            </a:r>
            <a:r>
              <a:rPr lang="en-GB" dirty="0" err="1"/>
              <a:t>phethau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22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6100"/>
            <a:ext cx="8229600" cy="4404220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 err="1" smtClean="0"/>
              <a:t>arbrofi</a:t>
            </a:r>
            <a:r>
              <a:rPr lang="en-GB" sz="3200" dirty="0" smtClean="0"/>
              <a:t> </a:t>
            </a:r>
            <a:r>
              <a:rPr lang="en-GB" sz="3200" dirty="0"/>
              <a:t>â </a:t>
            </a:r>
            <a:r>
              <a:rPr lang="en-GB" sz="3200" dirty="0" err="1"/>
              <a:t>gwahanol</a:t>
            </a:r>
            <a:r>
              <a:rPr lang="en-GB" sz="3200" dirty="0"/>
              <a:t> </a:t>
            </a:r>
            <a:r>
              <a:rPr lang="en-GB" sz="3200" dirty="0" err="1"/>
              <a:t>wrthrychau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a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synhwyrau</a:t>
            </a:r>
            <a:r>
              <a:rPr lang="en-GB" sz="3200" dirty="0"/>
              <a:t> </a:t>
            </a:r>
            <a:r>
              <a:rPr lang="en-GB" sz="3200" dirty="0" err="1"/>
              <a:t>i’w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ôl</a:t>
            </a:r>
            <a:r>
              <a:rPr lang="en-GB" sz="3200" dirty="0"/>
              <a:t> </a:t>
            </a:r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syml</a:t>
            </a:r>
            <a:endParaRPr lang="en-GB" sz="3200" dirty="0"/>
          </a:p>
          <a:p>
            <a:r>
              <a:rPr lang="en-GB" sz="3200" dirty="0" err="1"/>
              <a:t>arbrofi</a:t>
            </a:r>
            <a:r>
              <a:rPr lang="en-GB" sz="3200" dirty="0"/>
              <a:t> â </a:t>
            </a:r>
            <a:r>
              <a:rPr lang="en-GB" sz="3200" dirty="0" err="1"/>
              <a:t>gwahanol</a:t>
            </a:r>
            <a:r>
              <a:rPr lang="en-GB" sz="3200" dirty="0"/>
              <a:t> </a:t>
            </a:r>
            <a:r>
              <a:rPr lang="en-GB" sz="3200" dirty="0" err="1"/>
              <a:t>ddefnyddiau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a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synhwyrau</a:t>
            </a:r>
            <a:r>
              <a:rPr lang="en-GB" sz="3200" dirty="0"/>
              <a:t> </a:t>
            </a:r>
            <a:r>
              <a:rPr lang="en-GB" sz="3200" dirty="0" err="1"/>
              <a:t>i’w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ôl</a:t>
            </a:r>
            <a:r>
              <a:rPr lang="en-GB" sz="3200" dirty="0"/>
              <a:t> </a:t>
            </a:r>
            <a:r>
              <a:rPr lang="en-GB" sz="3200" dirty="0" err="1"/>
              <a:t>priodweddau</a:t>
            </a:r>
            <a:r>
              <a:rPr lang="en-GB" sz="3200" dirty="0"/>
              <a:t> </a:t>
            </a:r>
            <a:r>
              <a:rPr lang="en-GB" sz="3200" dirty="0" err="1"/>
              <a:t>syml</a:t>
            </a:r>
            <a:endParaRPr lang="en-GB" sz="3200" dirty="0"/>
          </a:p>
          <a:p>
            <a:r>
              <a:rPr lang="en-GB" sz="3200" dirty="0" err="1"/>
              <a:t>datblygu</a:t>
            </a:r>
            <a:r>
              <a:rPr lang="en-GB" sz="3200" dirty="0"/>
              <a:t> </a:t>
            </a:r>
            <a:r>
              <a:rPr lang="en-GB" sz="3200" dirty="0" err="1"/>
              <a:t>ymwybyddiaeth</a:t>
            </a:r>
            <a:r>
              <a:rPr lang="en-GB" sz="3200" dirty="0"/>
              <a:t> o </a:t>
            </a:r>
            <a:r>
              <a:rPr lang="en-GB" sz="3200" dirty="0" err="1"/>
              <a:t>ddefnyddiau</a:t>
            </a:r>
            <a:r>
              <a:rPr lang="en-GB" sz="3200" dirty="0"/>
              <a:t> </a:t>
            </a:r>
            <a:r>
              <a:rPr lang="en-GB" sz="3200" dirty="0" err="1"/>
              <a:t>synthetig</a:t>
            </a:r>
            <a:r>
              <a:rPr lang="en-GB" sz="3200" dirty="0"/>
              <a:t> a </a:t>
            </a:r>
            <a:r>
              <a:rPr lang="en-GB" sz="3200" dirty="0" err="1"/>
              <a:t>defnyddiau</a:t>
            </a:r>
            <a:r>
              <a:rPr lang="en-GB" sz="3200" dirty="0"/>
              <a:t> </a:t>
            </a:r>
            <a:r>
              <a:rPr lang="en-GB" sz="3200" dirty="0" err="1"/>
              <a:t>naturiol</a:t>
            </a:r>
            <a:r>
              <a:rPr lang="en-GB" sz="3200" dirty="0"/>
              <a:t>, a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gwahaniaethu</a:t>
            </a:r>
            <a:r>
              <a:rPr lang="en-GB" sz="3200" dirty="0"/>
              <a:t> </a:t>
            </a:r>
            <a:r>
              <a:rPr lang="en-GB" sz="3200" dirty="0" err="1"/>
              <a:t>rhyngddynt</a:t>
            </a:r>
            <a:endParaRPr lang="en-GB" sz="3200" dirty="0"/>
          </a:p>
          <a:p>
            <a:r>
              <a:rPr lang="en-GB" sz="3200" dirty="0" err="1"/>
              <a:t>deall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y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rhai</a:t>
            </a:r>
            <a:r>
              <a:rPr lang="en-GB" sz="3200" dirty="0"/>
              <a:t> </a:t>
            </a:r>
            <a:r>
              <a:rPr lang="en-GB" sz="3200" dirty="0" err="1"/>
              <a:t>defnyddiau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newid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siâp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iddynt</a:t>
            </a:r>
            <a:r>
              <a:rPr lang="en-GB" sz="3200" dirty="0"/>
              <a:t> </a:t>
            </a:r>
            <a:r>
              <a:rPr lang="en-GB" sz="3200" dirty="0" err="1"/>
              <a:t>gael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hymestyn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gwasgu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plygu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troi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twymo</a:t>
            </a:r>
            <a:r>
              <a:rPr lang="en-GB" sz="3200" dirty="0"/>
              <a:t> </a:t>
            </a:r>
            <a:r>
              <a:rPr lang="en-GB" sz="3200" dirty="0" err="1"/>
              <a:t>neu’u</a:t>
            </a:r>
            <a:r>
              <a:rPr lang="en-GB" sz="3200" dirty="0"/>
              <a:t> </a:t>
            </a:r>
            <a:r>
              <a:rPr lang="en-GB" sz="3200" dirty="0" err="1"/>
              <a:t>hoeri</a:t>
            </a:r>
            <a:endParaRPr lang="en-GB" sz="3200" dirty="0"/>
          </a:p>
          <a:p>
            <a:r>
              <a:rPr lang="en-GB" sz="3200" dirty="0" err="1"/>
              <a:t>deall</a:t>
            </a:r>
            <a:r>
              <a:rPr lang="en-GB" sz="3200" dirty="0"/>
              <a:t> bod </a:t>
            </a:r>
            <a:r>
              <a:rPr lang="en-GB" sz="3200" dirty="0" err="1"/>
              <a:t>goleuni’n</a:t>
            </a:r>
            <a:r>
              <a:rPr lang="en-GB" sz="3200" dirty="0"/>
              <a:t> </a:t>
            </a:r>
            <a:r>
              <a:rPr lang="en-GB" sz="3200" dirty="0" err="1"/>
              <a:t>dod</a:t>
            </a:r>
            <a:r>
              <a:rPr lang="en-GB" sz="3200" dirty="0"/>
              <a:t> o </a:t>
            </a:r>
            <a:r>
              <a:rPr lang="en-GB" sz="3200" dirty="0" err="1"/>
              <a:t>amrywiaeth</a:t>
            </a:r>
            <a:r>
              <a:rPr lang="en-GB" sz="3200" dirty="0"/>
              <a:t> o </a:t>
            </a:r>
            <a:r>
              <a:rPr lang="en-GB" sz="3200" dirty="0" err="1"/>
              <a:t>ffynonellau</a:t>
            </a:r>
            <a:r>
              <a:rPr lang="en-GB" sz="3200" dirty="0"/>
              <a:t>, </a:t>
            </a:r>
            <a:r>
              <a:rPr lang="en-GB" sz="3200" dirty="0" err="1"/>
              <a:t>megis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Haul, a bod </a:t>
            </a:r>
            <a:r>
              <a:rPr lang="en-GB" sz="3200" dirty="0" err="1"/>
              <a:t>tywyllwch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deillio</a:t>
            </a:r>
            <a:r>
              <a:rPr lang="en-GB" sz="3200" dirty="0"/>
              <a:t> o </a:t>
            </a:r>
            <a:r>
              <a:rPr lang="en-GB" sz="3200" dirty="0" err="1"/>
              <a:t>ddiffyg</a:t>
            </a:r>
            <a:r>
              <a:rPr lang="en-GB" sz="3200" dirty="0"/>
              <a:t> </a:t>
            </a:r>
            <a:r>
              <a:rPr lang="en-GB" sz="3200" dirty="0" err="1"/>
              <a:t>goleuni</a:t>
            </a:r>
            <a:endParaRPr lang="en-GB" sz="3200" dirty="0"/>
          </a:p>
          <a:p>
            <a:r>
              <a:rPr lang="en-GB" sz="3200" dirty="0" err="1"/>
              <a:t>deall</a:t>
            </a:r>
            <a:r>
              <a:rPr lang="en-GB" sz="3200" dirty="0"/>
              <a:t> bod </a:t>
            </a:r>
            <a:r>
              <a:rPr lang="en-GB" sz="3200" dirty="0" err="1"/>
              <a:t>nifer</a:t>
            </a:r>
            <a:r>
              <a:rPr lang="en-GB" sz="3200" dirty="0"/>
              <a:t> o </a:t>
            </a:r>
            <a:r>
              <a:rPr lang="en-GB" sz="3200" dirty="0" err="1"/>
              <a:t>wahanol</a:t>
            </a:r>
            <a:r>
              <a:rPr lang="en-GB" sz="3200" dirty="0"/>
              <a:t> </a:t>
            </a:r>
            <a:r>
              <a:rPr lang="en-GB" sz="3200" dirty="0" err="1"/>
              <a:t>fathau</a:t>
            </a:r>
            <a:r>
              <a:rPr lang="en-GB" sz="3200" dirty="0"/>
              <a:t> a </a:t>
            </a:r>
            <a:r>
              <a:rPr lang="en-GB" sz="3200" dirty="0" err="1"/>
              <a:t>ffynonellau</a:t>
            </a:r>
            <a:r>
              <a:rPr lang="en-GB" sz="3200" dirty="0"/>
              <a:t> o </a:t>
            </a:r>
            <a:r>
              <a:rPr lang="en-GB" sz="3200" dirty="0" err="1" smtClean="0"/>
              <a:t>sŵn</a:t>
            </a:r>
            <a:r>
              <a:rPr lang="en-GB" sz="3200" dirty="0" smtClean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gael</a:t>
            </a:r>
            <a:r>
              <a:rPr lang="en-GB" sz="3200" dirty="0"/>
              <a:t>, a </a:t>
            </a:r>
          </a:p>
          <a:p>
            <a:r>
              <a:rPr lang="en-GB" sz="3200" dirty="0" smtClean="0"/>
              <a:t>bod </a:t>
            </a:r>
            <a:r>
              <a:rPr lang="en-GB" sz="3200" dirty="0" err="1"/>
              <a:t>synau’n</a:t>
            </a:r>
            <a:r>
              <a:rPr lang="en-GB" sz="3200" dirty="0"/>
              <a:t> </a:t>
            </a:r>
            <a:r>
              <a:rPr lang="en-GB" sz="3200" dirty="0" err="1"/>
              <a:t>teithio</a:t>
            </a:r>
            <a:r>
              <a:rPr lang="en-GB" sz="3200" dirty="0"/>
              <a:t> </a:t>
            </a:r>
            <a:r>
              <a:rPr lang="en-GB" sz="3200" dirty="0" err="1"/>
              <a:t>oddi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ffynonellau</a:t>
            </a:r>
            <a:r>
              <a:rPr lang="en-GB" sz="3200" dirty="0"/>
              <a:t> ac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clywed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iddynt</a:t>
            </a:r>
            <a:r>
              <a:rPr lang="en-GB" sz="3200" dirty="0"/>
              <a:t> </a:t>
            </a:r>
            <a:r>
              <a:rPr lang="en-GB" sz="3200" dirty="0" err="1"/>
              <a:t>gyrraedd</a:t>
            </a:r>
            <a:r>
              <a:rPr lang="en-GB" sz="3200" dirty="0"/>
              <a:t> y </a:t>
            </a:r>
            <a:r>
              <a:rPr lang="en-GB" sz="3200" dirty="0" err="1"/>
              <a:t>glust</a:t>
            </a:r>
            <a:r>
              <a:rPr lang="en-GB" sz="3200" dirty="0"/>
              <a:t>.</a:t>
            </a:r>
          </a:p>
          <a:p>
            <a:pPr marL="109728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Fi </a:t>
            </a:r>
            <a:r>
              <a:rPr lang="en-GB" sz="3600" dirty="0" err="1"/>
              <a:t>fy</a:t>
            </a:r>
            <a:r>
              <a:rPr lang="en-GB" sz="3600" dirty="0"/>
              <a:t> </a:t>
            </a:r>
            <a:r>
              <a:rPr lang="en-GB" sz="3600" dirty="0" err="1"/>
              <a:t>hun</a:t>
            </a:r>
            <a:r>
              <a:rPr lang="en-GB" sz="3600" dirty="0"/>
              <a:t> a </a:t>
            </a:r>
            <a:r>
              <a:rPr lang="en-GB" sz="3600" dirty="0" err="1"/>
              <a:t>phethau</a:t>
            </a:r>
            <a:r>
              <a:rPr lang="en-GB" sz="3600" dirty="0"/>
              <a:t> </a:t>
            </a:r>
            <a:r>
              <a:rPr lang="en-GB" sz="3600" dirty="0" err="1"/>
              <a:t>nad</a:t>
            </a:r>
            <a:r>
              <a:rPr lang="en-GB" sz="3600" dirty="0"/>
              <a:t> </a:t>
            </a:r>
            <a:r>
              <a:rPr lang="en-GB" sz="3600" dirty="0" err="1"/>
              <a:t>ydynt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fyw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8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“Mae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phlant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brofiad</a:t>
            </a:r>
            <a:r>
              <a:rPr lang="en-GB" dirty="0" smtClean="0"/>
              <a:t> </a:t>
            </a:r>
            <a:r>
              <a:rPr lang="en-GB" dirty="0" err="1" smtClean="0"/>
              <a:t>llawn</a:t>
            </a:r>
            <a:r>
              <a:rPr lang="en-GB" dirty="0" smtClean="0"/>
              <a:t> </a:t>
            </a:r>
            <a:r>
              <a:rPr lang="en-GB" dirty="0" err="1" smtClean="0"/>
              <a:t>cyffro</a:t>
            </a:r>
            <a:r>
              <a:rPr lang="en-GB" dirty="0" smtClean="0"/>
              <a:t>. Mae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frwdfrydig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ymddiddori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mhopeth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weld </a:t>
            </a:r>
            <a:r>
              <a:rPr lang="en-GB" dirty="0" err="1" smtClean="0"/>
              <a:t>a’i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. Mae </a:t>
            </a:r>
            <a:r>
              <a:rPr lang="en-GB" dirty="0" err="1" smtClean="0"/>
              <a:t>gwyddoniaeth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bwnc</a:t>
            </a:r>
            <a:r>
              <a:rPr lang="en-GB" dirty="0" smtClean="0"/>
              <a:t> </a:t>
            </a:r>
            <a:r>
              <a:rPr lang="en-GB" dirty="0" err="1" smtClean="0"/>
              <a:t>gwych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dal </a:t>
            </a:r>
            <a:r>
              <a:rPr lang="en-GB" dirty="0" err="1" smtClean="0"/>
              <a:t>sylw’r</a:t>
            </a:r>
            <a:r>
              <a:rPr lang="en-GB" dirty="0" smtClean="0"/>
              <a:t> plant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“</a:t>
            </a:r>
            <a:r>
              <a:rPr lang="en-GB" dirty="0" err="1" smtClean="0"/>
              <a:t>waw</a:t>
            </a:r>
            <a:r>
              <a:rPr lang="en-GB" dirty="0" smtClean="0"/>
              <a:t>”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”.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55172" y="335380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 err="1"/>
              <a:t>Gaenor</a:t>
            </a:r>
            <a:r>
              <a:rPr lang="en-GB" sz="2800" dirty="0"/>
              <a:t> Weavers </a:t>
            </a:r>
            <a:r>
              <a:rPr lang="en-GB" sz="2800" dirty="0" smtClean="0"/>
              <a:t>“</a:t>
            </a:r>
            <a:r>
              <a:rPr lang="en-GB" sz="2800" dirty="0" err="1" smtClean="0"/>
              <a:t>Dewch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edrych</a:t>
            </a:r>
            <a:r>
              <a:rPr lang="en-GB" sz="2800" dirty="0" smtClean="0"/>
              <a:t>, </a:t>
            </a:r>
            <a:r>
              <a:rPr lang="en-GB" sz="2800" dirty="0" err="1" smtClean="0"/>
              <a:t>dewch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feddwl</a:t>
            </a:r>
            <a:r>
              <a:rPr lang="en-GB" sz="2800" dirty="0" smtClean="0"/>
              <a:t>, </a:t>
            </a:r>
            <a:r>
              <a:rPr lang="en-GB" sz="2800" dirty="0" err="1" smtClean="0"/>
              <a:t>dewch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siarad</a:t>
            </a:r>
            <a:r>
              <a:rPr lang="en-GB" sz="2800" dirty="0" smtClean="0"/>
              <a:t>” 2011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99889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>
                <a:latin typeface="Arial" pitchFamily="34" charset="0"/>
                <a:cs typeface="Arial" pitchFamily="34" charset="0"/>
              </a:rPr>
              <a:t>Rydym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eisiau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i="1" dirty="0" err="1">
                <a:latin typeface="Arial" pitchFamily="34" charset="0"/>
                <a:cs typeface="Arial" pitchFamily="34" charset="0"/>
              </a:rPr>
              <a:t>dealltwriaeth</a:t>
            </a:r>
            <a:r>
              <a:rPr lang="en-GB" dirty="0">
                <a:latin typeface="Arial" pitchFamily="34" charset="0"/>
                <a:cs typeface="Arial" pitchFamily="34" charset="0"/>
              </a:rPr>
              <a:t>,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dibynnu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ddysgwyr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gweithio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pethau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allan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Mae’n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adlewyrchu</a:t>
            </a:r>
            <a:r>
              <a:rPr lang="en-GB" dirty="0">
                <a:latin typeface="Arial" pitchFamily="34" charset="0"/>
                <a:cs typeface="Arial" pitchFamily="34" charset="0"/>
              </a:rPr>
              <a:t> 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ffordd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gwyddonwyr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gweithio</a:t>
            </a:r>
            <a:r>
              <a:rPr lang="en-GB" dirty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Maent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defnyddio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syniadau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gyntaf</a:t>
            </a:r>
            <a:r>
              <a:rPr lang="en-GB" dirty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rhagfynegiadau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yna’n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arsylwadau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dirty="0">
                <a:latin typeface="Arial" pitchFamily="34" charset="0"/>
                <a:cs typeface="Arial" pitchFamily="34" charset="0"/>
              </a:rPr>
              <a:t> weld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os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oedd</a:t>
            </a:r>
            <a:r>
              <a:rPr lang="en-GB" dirty="0">
                <a:latin typeface="Arial" pitchFamily="34" charset="0"/>
                <a:cs typeface="Arial" pitchFamily="34" charset="0"/>
              </a:rPr>
              <a:t> 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rhagfynegiadau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cefnogi’r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ffeithiau</a:t>
            </a:r>
            <a:r>
              <a:rPr lang="en-GB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Mae’n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unol</a:t>
            </a:r>
            <a:r>
              <a:rPr lang="en-GB" dirty="0">
                <a:latin typeface="Arial" pitchFamily="34" charset="0"/>
                <a:cs typeface="Arial" pitchFamily="34" charset="0"/>
              </a:rPr>
              <a:t> â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sut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plant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dysgu</a:t>
            </a:r>
            <a:r>
              <a:rPr lang="en-GB" dirty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lefel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cynradd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meddwl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wedi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cysylltu’n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agos</a:t>
            </a:r>
            <a:r>
              <a:rPr lang="en-GB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dealltwriaeth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dibynnu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sut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plant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gallu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gweld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datrys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pethau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sz="1400" i="1" dirty="0" smtClean="0">
                <a:latin typeface="Arial" pitchFamily="34" charset="0"/>
                <a:cs typeface="Arial" pitchFamily="34" charset="0"/>
              </a:rPr>
              <a:t>Arfer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gorau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Enghraifft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Dogfen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Polisi</a:t>
            </a:r>
            <a:endParaRPr lang="en-GB" sz="1400" i="1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effectLst/>
                <a:latin typeface="Arial" pitchFamily="34" charset="0"/>
                <a:cs typeface="Arial" pitchFamily="34" charset="0"/>
              </a:rPr>
              <a:t>Dysgu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effectLst/>
                <a:latin typeface="Arial" pitchFamily="34" charset="0"/>
                <a:cs typeface="Arial" pitchFamily="34" charset="0"/>
              </a:rPr>
              <a:t>wrth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effectLst/>
                <a:latin typeface="Arial" pitchFamily="34" charset="0"/>
                <a:cs typeface="Arial" pitchFamily="34" charset="0"/>
              </a:rPr>
              <a:t>ymholi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?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8347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smtClean="0">
                <a:ea typeface="ＭＳ Ｐゴシック" panose="020B0600070205080204" pitchFamily="34" charset="-128"/>
              </a:rPr>
              <a:t>Arsylwi a Deall yn atgyfnerthu ei gilydd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2665" y="1748050"/>
            <a:ext cx="7334250" cy="3724275"/>
          </a:xfrm>
        </p:spPr>
        <p:txBody>
          <a:bodyPr/>
          <a:lstStyle/>
          <a:p>
            <a:pPr algn="just"/>
            <a:r>
              <a:rPr lang="en-GB" altLang="en-US" dirty="0" smtClean="0">
                <a:ea typeface="ＭＳ Ｐゴシック" panose="020B0600070205080204" pitchFamily="34" charset="-128"/>
              </a:rPr>
              <a:t>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mwyaf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ydym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wybod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a’i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ddeall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,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gorau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mwyaf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ydym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mwyaf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ddysgir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.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  <a:p>
            <a:pPr algn="just"/>
            <a:r>
              <a:rPr lang="en-GB" altLang="en-US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gwyddonol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fwy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nag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adnabod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ystyried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gweld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288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413009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400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Athroniaeth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Cyfnod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Sylfaen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adlewyrchu’r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pwyslais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ddarparu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cyfleoedd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dysgu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drwy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archwiliad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gweithredol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ymholiad</a:t>
            </a:r>
            <a:endParaRPr lang="en-GB" altLang="en-US" sz="24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01755"/>
            <a:ext cx="8229600" cy="3384645"/>
          </a:xfrm>
        </p:spPr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Mae </a:t>
            </a:r>
            <a:r>
              <a:rPr lang="en-US" altLang="en-US" b="1" dirty="0" err="1" smtClean="0">
                <a:ea typeface="ＭＳ Ｐゴシック" panose="020B0600070205080204" pitchFamily="34" charset="-128"/>
              </a:rPr>
              <a:t>sylfeini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ymholiadau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gwyddonol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reolir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ddiweddarach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ysgol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gynradd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deillio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o’r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cyfleoedd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ddarperir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i’r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plant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blynyddoedd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cynnar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arsylwi’r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byd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o’u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cwmpas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. 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GB" altLang="en-US" sz="2800" dirty="0" err="1" smtClean="0"/>
              <a:t>Gweler</a:t>
            </a:r>
            <a:r>
              <a:rPr lang="en-GB" altLang="en-US" sz="2800" dirty="0" smtClean="0"/>
              <a:t> </a:t>
            </a:r>
            <a:r>
              <a:rPr lang="en-GB" altLang="en-US" sz="2800" b="1" dirty="0"/>
              <a:t>Johnston, J. (2009) “Observation as an important science enquiry skill” </a:t>
            </a:r>
            <a:r>
              <a:rPr lang="en-GB" altLang="en-US" sz="2800" b="1" i="1" dirty="0"/>
              <a:t>Primary Science, </a:t>
            </a:r>
            <a:r>
              <a:rPr lang="en-GB" altLang="en-US" sz="2800" b="1" dirty="0"/>
              <a:t>106, January, p15-17. </a:t>
            </a:r>
            <a:r>
              <a:rPr lang="en-GB" altLang="en-US" sz="2800" b="1" dirty="0" smtClean="0"/>
              <a:t>(</a:t>
            </a:r>
            <a:r>
              <a:rPr lang="en-GB" altLang="en-US" sz="2800" b="1" dirty="0" err="1" smtClean="0"/>
              <a:t>Ar</a:t>
            </a:r>
            <a:r>
              <a:rPr lang="en-GB" altLang="en-US" sz="2800" b="1" dirty="0" smtClean="0"/>
              <a:t> </a:t>
            </a:r>
            <a:r>
              <a:rPr lang="en-GB" altLang="en-US" sz="2800" b="1" dirty="0"/>
              <a:t>Moodle)</a:t>
            </a:r>
            <a:endParaRPr lang="en-GB" altLang="en-US" dirty="0"/>
          </a:p>
          <a:p>
            <a:pPr eaLnBrk="1" hangingPunct="1"/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8011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>
          <a:xfrm>
            <a:off x="639170" y="461749"/>
            <a:ext cx="8382000" cy="1143000"/>
          </a:xfrm>
        </p:spPr>
        <p:txBody>
          <a:bodyPr/>
          <a:lstStyle/>
          <a:p>
            <a:r>
              <a:rPr lang="en-GB" altLang="en-US" sz="3200" dirty="0" err="1" smtClean="0">
                <a:ea typeface="ＭＳ Ｐゴシック" panose="020B0600070205080204" pitchFamily="34" charset="-128"/>
              </a:rPr>
              <a:t>Dangosyddion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gyfer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meithrin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sgil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o ARSYLWI y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cynllunio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cyfer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48050"/>
            <a:ext cx="7541525" cy="423545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Defnyddio’r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5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synnwyr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Disgrifio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Nodi’r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wahanol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debyg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Cymharu’r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debyg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wahanol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fwy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/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llai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ayyb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Gweld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annisgwyl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Disgrifio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patrymau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Dosbarthu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meini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prawf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grwpiau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ayyb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adnabod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meini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prawf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gyfer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dosbarthu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dyfeisio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meini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prawf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hunain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gyfer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dosbarthu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(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cysylltu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gydag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esbonio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)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 smtClean="0">
                <a:ea typeface="ＭＳ Ｐゴシック" panose="020B0600070205080204" pitchFamily="34" charset="-128"/>
              </a:rPr>
              <a:t>   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Cofiwch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rheol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disgrifio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cymharu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esbonio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wrth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gydnabod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lefelau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gwahanol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ymyrraeth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disgyblion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y ‘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deilliannau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’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a’r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‘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disgrifiadau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lefel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’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500" dirty="0" err="1" smtClean="0">
                <a:ea typeface="ＭＳ Ｐゴシック" panose="020B0600070205080204" pitchFamily="34" charset="-128"/>
              </a:rPr>
              <a:t>Gweler</a:t>
            </a:r>
            <a:r>
              <a:rPr lang="en-GB" altLang="en-US" sz="15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500" dirty="0" err="1" smtClean="0">
                <a:ea typeface="ＭＳ Ｐゴシック" panose="020B0600070205080204" pitchFamily="34" charset="-128"/>
              </a:rPr>
              <a:t>Deilliannau</a:t>
            </a:r>
            <a:r>
              <a:rPr lang="en-GB" altLang="en-US" sz="1500" dirty="0" smtClean="0">
                <a:ea typeface="ＭＳ Ｐゴシック" panose="020B0600070205080204" pitchFamily="34" charset="-128"/>
              </a:rPr>
              <a:t> 4 - 6</a:t>
            </a:r>
          </a:p>
        </p:txBody>
      </p:sp>
    </p:spTree>
    <p:extLst>
      <p:ext uri="{BB962C8B-B14F-4D97-AF65-F5344CB8AC3E}">
        <p14:creationId xmlns:p14="http://schemas.microsoft.com/office/powerpoint/2010/main" val="414286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ea typeface="ＭＳ Ｐゴシック" panose="020B0600070205080204" pitchFamily="34" charset="-128"/>
              </a:rPr>
              <a:t>Sut y gellir annog a datblygu plant </a:t>
            </a:r>
            <a:r>
              <a:rPr lang="en-US" altLang="en-US" sz="3200" smtClean="0">
                <a:ea typeface="ＭＳ Ｐゴシック" panose="020B0600070205080204" pitchFamily="34" charset="-128"/>
              </a:rPr>
              <a:t>i</a:t>
            </a:r>
            <a:r>
              <a:rPr lang="en-GB" altLang="en-US" sz="3200" smtClean="0">
                <a:ea typeface="ＭＳ Ｐゴシック" panose="020B0600070205080204" pitchFamily="34" charset="-128"/>
              </a:rPr>
              <a:t> ddatblygu eu sgiliau arsylwi? 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 smtClean="0">
                <a:ea typeface="ＭＳ Ｐゴシック" panose="020B0600070205080204" pitchFamily="34" charset="-128"/>
              </a:rPr>
              <a:t>Cynllunio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gweithgareddau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defnyddio’r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dangosyddion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sgil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nodwyd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uchod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 </a:t>
            </a:r>
          </a:p>
          <a:p>
            <a:pPr eaLnBrk="1" hangingPunct="1"/>
            <a:r>
              <a:rPr lang="en-GB" altLang="en-US" sz="2400" i="1" dirty="0" smtClean="0">
                <a:ea typeface="ＭＳ Ｐゴシック" panose="020B0600070205080204" pitchFamily="34" charset="-128"/>
              </a:rPr>
              <a:t>Holi –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beth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wyt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ti’n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sylwi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? Beth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wyt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ti’n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ddweud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am …? Mae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cwestiynau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tebyg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plant </a:t>
            </a:r>
            <a:r>
              <a:rPr lang="en-US" altLang="en-US" sz="2400" i="1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ddisgrifio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cymharu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esbonio’n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seiliedig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lefel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profiad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a’u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en-US" sz="2400" dirty="0" err="1" smtClean="0">
                <a:ea typeface="ＭＳ Ｐゴシック" panose="020B0600070205080204" pitchFamily="34" charset="-128"/>
              </a:rPr>
              <a:t>Adnoddau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ymestyn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ystod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synhwyrau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chwyddwydrau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llaw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jariau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chwyddwydrau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meicrosgop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digidol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ayyb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4949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annog</a:t>
            </a:r>
            <a:r>
              <a:rPr lang="en-GB" dirty="0" smtClean="0"/>
              <a:t> y plant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, </a:t>
            </a:r>
            <a:r>
              <a:rPr lang="en-GB" dirty="0" err="1" smtClean="0"/>
              <a:t>siarad</a:t>
            </a:r>
            <a:r>
              <a:rPr lang="en-GB" dirty="0" smtClean="0"/>
              <a:t> a </a:t>
            </a:r>
            <a:r>
              <a:rPr lang="en-GB" dirty="0" err="1" smtClean="0"/>
              <a:t>chwerthin</a:t>
            </a:r>
            <a:r>
              <a:rPr lang="en-GB" dirty="0" smtClean="0"/>
              <a:t>.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hannog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synhwyrau</a:t>
            </a:r>
            <a:r>
              <a:rPr lang="en-GB" dirty="0" smtClean="0"/>
              <a:t>,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wahân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weld,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.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codi</a:t>
            </a:r>
            <a:r>
              <a:rPr lang="en-GB" dirty="0" smtClean="0"/>
              <a:t> </a:t>
            </a:r>
            <a:r>
              <a:rPr lang="en-GB" dirty="0" err="1" smtClean="0"/>
              <a:t>ymwybyddiaeth</a:t>
            </a:r>
            <a:r>
              <a:rPr lang="en-GB" dirty="0" smtClean="0"/>
              <a:t> plant am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un </a:t>
            </a:r>
            <a:r>
              <a:rPr lang="en-GB" dirty="0" err="1" smtClean="0"/>
              <a:t>o’n</a:t>
            </a:r>
            <a:r>
              <a:rPr lang="en-GB" dirty="0" smtClean="0"/>
              <a:t> </a:t>
            </a:r>
            <a:r>
              <a:rPr lang="en-GB" dirty="0" err="1" smtClean="0"/>
              <a:t>synhwyrau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dibynnu</a:t>
            </a:r>
            <a:r>
              <a:rPr lang="en-GB" dirty="0" smtClean="0"/>
              <a:t> </a:t>
            </a:r>
            <a:r>
              <a:rPr lang="en-GB" dirty="0" err="1" smtClean="0"/>
              <a:t>arnyn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fwgwd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70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761f15e-7590-47d1-ae7e-58f1051cfae8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928" y="669472"/>
            <a:ext cx="6096000" cy="560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357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Gofynnir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ofalus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wyneb</a:t>
            </a:r>
            <a:r>
              <a:rPr lang="en-GB" dirty="0" smtClean="0"/>
              <a:t> partner a </a:t>
            </a:r>
            <a:r>
              <a:rPr lang="en-GB" dirty="0" err="1" smtClean="0"/>
              <a:t>thynnu</a:t>
            </a:r>
            <a:r>
              <a:rPr lang="en-GB" dirty="0" smtClean="0"/>
              <a:t> </a:t>
            </a:r>
            <a:r>
              <a:rPr lang="en-GB" dirty="0" err="1" smtClean="0"/>
              <a:t>llun</a:t>
            </a:r>
            <a:r>
              <a:rPr lang="en-GB" dirty="0" smtClean="0"/>
              <a:t> </a:t>
            </a:r>
            <a:r>
              <a:rPr lang="en-GB" dirty="0" err="1" smtClean="0"/>
              <a:t>ohono</a:t>
            </a:r>
            <a:r>
              <a:rPr lang="en-GB" dirty="0" smtClean="0"/>
              <a:t>. </a:t>
            </a:r>
            <a:r>
              <a:rPr lang="en-GB" dirty="0" err="1" smtClean="0"/>
              <a:t>Maen</a:t>
            </a:r>
            <a:r>
              <a:rPr lang="en-GB" dirty="0" smtClean="0"/>
              <a:t>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 smtClean="0"/>
              <a:t>synnu</a:t>
            </a:r>
            <a:r>
              <a:rPr lang="en-GB" dirty="0" smtClean="0"/>
              <a:t> faint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ofalus</a:t>
            </a:r>
            <a:r>
              <a:rPr lang="en-GB" dirty="0" smtClean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Tynnu</a:t>
            </a:r>
            <a:r>
              <a:rPr lang="en-GB" dirty="0" smtClean="0"/>
              <a:t> </a:t>
            </a:r>
            <a:r>
              <a:rPr lang="en-GB" dirty="0" err="1" smtClean="0"/>
              <a:t>lluniau</a:t>
            </a:r>
            <a:r>
              <a:rPr lang="en-GB" dirty="0" smtClean="0"/>
              <a:t> o </a:t>
            </a:r>
            <a:r>
              <a:rPr lang="en-GB" dirty="0" err="1" smtClean="0"/>
              <a:t>bartneriaid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89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6960616-1210-4d94-85b3-f28c85ca5033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00" y="1673679"/>
            <a:ext cx="6096000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799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err="1" smtClean="0"/>
                  <a:t>Bydd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rhesins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sy’n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cael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eu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gollwng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mewn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i</a:t>
                </a:r>
                <a:r>
                  <a:rPr lang="en-GB" dirty="0" smtClean="0"/>
                  <a:t> lemon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/>
                      </a:rPr>
                      <m:t>ê</m:t>
                    </m:r>
                  </m:oMath>
                </a14:m>
                <a:r>
                  <a:rPr lang="en-GB" dirty="0" smtClean="0"/>
                  <a:t>d </a:t>
                </a:r>
                <a:r>
                  <a:rPr lang="en-GB" dirty="0" err="1" smtClean="0"/>
                  <a:t>yn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suddo</a:t>
                </a:r>
                <a:r>
                  <a:rPr lang="en-GB" dirty="0" smtClean="0"/>
                  <a:t> ac </a:t>
                </a:r>
                <a:r>
                  <a:rPr lang="en-GB" dirty="0" err="1" smtClean="0"/>
                  <a:t>yn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codi’n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barhaus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nes</a:t>
                </a:r>
                <a:r>
                  <a:rPr lang="en-GB" dirty="0" smtClean="0"/>
                  <a:t> bod y </a:t>
                </a:r>
                <a:r>
                  <a:rPr lang="en-GB" dirty="0" err="1" smtClean="0"/>
                  <a:t>nwy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wedi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diflannu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o’r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hylif</a:t>
                </a:r>
                <a:r>
                  <a:rPr lang="en-GB" dirty="0" smtClean="0"/>
                  <a:t>.</a:t>
                </a:r>
              </a:p>
              <a:p>
                <a:endParaRPr lang="en-GB" dirty="0" smtClean="0"/>
              </a:p>
              <a:p>
                <a:r>
                  <a:rPr lang="en-GB" dirty="0" smtClean="0"/>
                  <a:t>Mae plant </a:t>
                </a:r>
                <a:r>
                  <a:rPr lang="en-GB" dirty="0" err="1" smtClean="0"/>
                  <a:t>wrth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eu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bodd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yn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gwylio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hyn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yn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digwydd</a:t>
                </a:r>
                <a:r>
                  <a:rPr lang="en-GB" dirty="0" smtClean="0"/>
                  <a:t>. Mae </a:t>
                </a:r>
                <a:r>
                  <a:rPr lang="en-GB" dirty="0" err="1" smtClean="0"/>
                  <a:t>trafod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beth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yn</a:t>
                </a:r>
                <a:r>
                  <a:rPr lang="en-GB" dirty="0" smtClean="0"/>
                  <a:t> union </a:t>
                </a:r>
                <a:r>
                  <a:rPr lang="en-GB" dirty="0" err="1" smtClean="0"/>
                  <a:t>mae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nhw’n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gallu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gweld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yn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cynhyrchu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toreth</a:t>
                </a:r>
                <a:r>
                  <a:rPr lang="en-GB" dirty="0" smtClean="0"/>
                  <a:t> o </a:t>
                </a:r>
                <a:r>
                  <a:rPr lang="en-GB" dirty="0" err="1" smtClean="0"/>
                  <a:t>eiriau</a:t>
                </a:r>
                <a:r>
                  <a:rPr lang="en-GB" dirty="0" smtClean="0"/>
                  <a:t> a </a:t>
                </a:r>
                <a:r>
                  <a:rPr lang="en-GB" dirty="0" err="1" smtClean="0"/>
                  <a:t>syniadau</a:t>
                </a:r>
                <a:r>
                  <a:rPr lang="en-GB" dirty="0" smtClean="0"/>
                  <a:t>.</a:t>
                </a:r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“ </a:t>
            </a:r>
            <a:r>
              <a:rPr lang="en-GB" altLang="en-US" dirty="0" err="1"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fyny</a:t>
            </a:r>
            <a:r>
              <a:rPr lang="en-GB" altLang="en-US" dirty="0">
                <a:ea typeface="ＭＳ Ｐゴシック" panose="020B0600070205080204" pitchFamily="34" charset="-128"/>
              </a:rPr>
              <a:t> (</a:t>
            </a:r>
            <a:r>
              <a:rPr lang="en-GB" altLang="en-US" dirty="0" err="1">
                <a:ea typeface="ＭＳ Ｐゴシック" panose="020B0600070205080204" pitchFamily="34" charset="-128"/>
              </a:rPr>
              <a:t>lan</a:t>
            </a:r>
            <a:r>
              <a:rPr lang="en-GB" altLang="en-US" dirty="0">
                <a:ea typeface="ＭＳ Ｐゴシック" panose="020B0600070205080204" pitchFamily="34" charset="-128"/>
              </a:rPr>
              <a:t>) ac </a:t>
            </a:r>
            <a:r>
              <a:rPr lang="en-GB" altLang="en-US" dirty="0" err="1"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lawr</a:t>
            </a:r>
            <a:r>
              <a:rPr lang="en-GB" altLang="en-US" dirty="0">
                <a:ea typeface="ＭＳ Ｐゴシック" panose="020B0600070205080204" pitchFamily="34" charset="-128"/>
              </a:rPr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83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722313" y="765175"/>
            <a:ext cx="79248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Gweithgaredd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br>
              <a:rPr lang="en-GB" altLang="en-US" dirty="0" smtClean="0">
                <a:ea typeface="ＭＳ Ｐゴシック" panose="020B0600070205080204" pitchFamily="34" charset="-128"/>
              </a:rPr>
            </a:br>
            <a:r>
              <a:rPr lang="en-GB" altLang="en-US" dirty="0" smtClean="0">
                <a:ea typeface="ＭＳ Ｐゴシック" panose="020B0600070205080204" pitchFamily="34" charset="-128"/>
              </a:rPr>
              <a:t>“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fyny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(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lan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) ac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lawr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”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01795"/>
            <a:ext cx="7693025" cy="3948629"/>
          </a:xfrm>
        </p:spPr>
        <p:txBody>
          <a:bodyPr/>
          <a:lstStyle/>
          <a:p>
            <a:pPr marL="533400" indent="-533400">
              <a:lnSpc>
                <a:spcPct val="90000"/>
              </a:lnSpc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Gwaith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â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r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Arllwyswch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gwydr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meddyliwch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chofnodwch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byddech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plant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brofi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effaith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nwy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d.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Gollyngwch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rhesin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 –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arsylwch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cofnodwch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/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labelu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beth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digwydd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Meddyliwch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defnyddio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eich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athro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sgiliau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plant.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Rhestrwch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gwestiynau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gofyn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plant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beth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ddylen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nhw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sylwi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?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Cymysgwch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nad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oes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nwy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swigod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defnyddio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plant? A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ydyn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nhw’n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esbonio’r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gwahaniaeth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9593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Cwestiynau i’w gofyn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1328"/>
            <a:ext cx="8229600" cy="3281741"/>
          </a:xfrm>
        </p:spPr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swigod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teimlo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wyneb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ydych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chi’n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weld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d?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Pam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credwch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rhesin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mynd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fyny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(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lan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) a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lawr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digwydd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pan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rydych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cymysgu’r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lemon</a:t>
            </a:r>
            <a:r>
              <a:rPr lang="en-US" altLang="en-US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d?</a:t>
            </a:r>
          </a:p>
        </p:txBody>
      </p:sp>
    </p:spTree>
    <p:extLst>
      <p:ext uri="{BB962C8B-B14F-4D97-AF65-F5344CB8AC3E}">
        <p14:creationId xmlns:p14="http://schemas.microsoft.com/office/powerpoint/2010/main" val="329061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42938" y="714375"/>
            <a:ext cx="8043862" cy="1190625"/>
          </a:xfrm>
          <a:prstGeom prst="roundRect">
            <a:avLst>
              <a:gd name="adj" fmla="val 50000"/>
            </a:avLst>
          </a:prstGeom>
        </p:spPr>
        <p:txBody>
          <a:bodyPr>
            <a:normAutofit fontScale="90000"/>
          </a:bodyPr>
          <a:lstStyle/>
          <a:p>
            <a:r>
              <a:rPr lang="en-GB" altLang="en-US" sz="2800" smtClean="0">
                <a:ea typeface="ＭＳ Ｐゴシック" panose="020B0600070205080204" pitchFamily="34" charset="-128"/>
              </a:rPr>
              <a:t>Edrych, Meddwl a Siarad ar gyfer dysgu gweithredol yn y Cyfnod Sylfaen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102291"/>
          </a:xfrm>
        </p:spPr>
        <p:txBody>
          <a:bodyPr/>
          <a:lstStyle/>
          <a:p>
            <a:pPr eaLnBrk="1" hangingPunct="1"/>
            <a:endParaRPr lang="en-GB" altLang="en-US" b="1" i="1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 i="1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trafod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dadlau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hyrwyddo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mewn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cyd-destunau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cydweithredol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mwyn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cefnogi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dysgwyr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b="1" i="1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addasu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datblygu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syniadau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b="1" i="1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 i="1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cysyniad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phwrpas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synnwyr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unigol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hyrwyddo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amrywio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ôl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man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cychwyn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pob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dysgwr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5510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Astudiaeth achos: Corryn/Pry Cop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725487" y="1580558"/>
            <a:ext cx="7693025" cy="4744136"/>
          </a:xfrm>
        </p:spPr>
        <p:txBody>
          <a:bodyPr/>
          <a:lstStyle/>
          <a:p>
            <a:r>
              <a:rPr lang="en-GB" altLang="en-US" sz="2400" dirty="0" err="1" smtClean="0">
                <a:ea typeface="ＭＳ Ｐゴシック" panose="020B0600070205080204" pitchFamily="34" charset="-128"/>
              </a:rPr>
              <a:t>Roedd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dosbarth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derbyn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fin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mynd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ati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drin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thrafod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“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”.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Casglodd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rhai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oddi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ysgol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thynnu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ohonyn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nhw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Ni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chawson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nhw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help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wneud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cofnodion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sz="2400" dirty="0" err="1" smtClean="0">
                <a:ea typeface="ＭＳ Ｐゴシック" panose="020B0600070205080204" pitchFamily="34" charset="-128"/>
              </a:rPr>
              <a:t>Tair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wythnos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ddiweddarach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defnyddiwyd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microsgop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digidol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ddangos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wedi’u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chwyddo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byw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fwrdd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gwyn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sz="2400" dirty="0" err="1" smtClean="0">
                <a:ea typeface="ＭＳ Ｐゴシック" panose="020B0600070205080204" pitchFamily="34" charset="-128"/>
              </a:rPr>
              <a:t>Aeth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ati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roi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cynnig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pellach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dynnu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o’u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gymharu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blaenorol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gyda’r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rhai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diweddaraf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</a:t>
            </a:r>
          </a:p>
          <a:p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4783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755650" y="260350"/>
            <a:ext cx="7924800" cy="1143000"/>
          </a:xfrm>
        </p:spPr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1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1741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2820" y="1361436"/>
            <a:ext cx="7848600" cy="39512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48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2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1843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39685" y="1417638"/>
            <a:ext cx="5688013" cy="37242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11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sz="4400" dirty="0" smtClean="0"/>
          </a:p>
          <a:p>
            <a:r>
              <a:rPr lang="en-GB" sz="4400" dirty="0" smtClean="0"/>
              <a:t>Beth </a:t>
            </a:r>
            <a:r>
              <a:rPr lang="en-GB" sz="4400" dirty="0" err="1" smtClean="0"/>
              <a:t>sydd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y </a:t>
            </a:r>
            <a:r>
              <a:rPr lang="en-GB" sz="4400" dirty="0" err="1" smtClean="0"/>
              <a:t>bocs</a:t>
            </a:r>
            <a:r>
              <a:rPr lang="en-GB" sz="4400" dirty="0" smtClean="0"/>
              <a:t>?</a:t>
            </a:r>
            <a:endParaRPr lang="en-US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43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r>
              <a:rPr lang="en-GB" sz="3600" b="1" dirty="0" smtClean="0"/>
              <a:t>Gêm Codi </a:t>
            </a:r>
            <a:r>
              <a:rPr lang="en-GB" sz="3600" b="1" dirty="0" err="1" smtClean="0"/>
              <a:t>cwestiynau</a:t>
            </a:r>
            <a:r>
              <a:rPr lang="en-GB" sz="3600" b="1" dirty="0"/>
              <a:t> </a:t>
            </a:r>
            <a:endParaRPr lang="en-GB" sz="3600" b="1" dirty="0" smtClean="0"/>
          </a:p>
          <a:p>
            <a:pPr marL="109728" indent="0">
              <a:buNone/>
            </a:pPr>
            <a:r>
              <a:rPr lang="en-GB" sz="3600" b="1" dirty="0"/>
              <a:t> </a:t>
            </a:r>
            <a:r>
              <a:rPr lang="en-GB" sz="3600" b="1" dirty="0" smtClean="0"/>
              <a:t> (Question Quibble)</a:t>
            </a:r>
          </a:p>
          <a:p>
            <a:endParaRPr lang="en-GB" sz="2800" b="1" dirty="0"/>
          </a:p>
          <a:p>
            <a:endParaRPr lang="en-GB" sz="2800" b="1" dirty="0" smtClean="0"/>
          </a:p>
          <a:p>
            <a:r>
              <a:rPr lang="en-GB" sz="2800" dirty="0" err="1" smtClean="0"/>
              <a:t>Backlock</a:t>
            </a:r>
            <a:r>
              <a:rPr lang="en-GB" sz="2800" dirty="0"/>
              <a:t>, K</a:t>
            </a:r>
            <a:r>
              <a:rPr lang="en-GB" sz="2800" dirty="0" smtClean="0"/>
              <a:t>. </a:t>
            </a:r>
            <a:r>
              <a:rPr lang="en-GB" sz="2800" dirty="0"/>
              <a:t>et al. (2011) </a:t>
            </a:r>
            <a:r>
              <a:rPr lang="en-GB" sz="2800" i="1" dirty="0" smtClean="0"/>
              <a:t>Science Enquiry Games 4 </a:t>
            </a:r>
            <a:r>
              <a:rPr lang="en-GB" sz="2800" i="1" dirty="0"/>
              <a:t>-7 </a:t>
            </a:r>
            <a:r>
              <a:rPr lang="en-GB" sz="2800" dirty="0" smtClean="0"/>
              <a:t>. </a:t>
            </a:r>
            <a:r>
              <a:rPr lang="en-GB" sz="2800" dirty="0" err="1" smtClean="0"/>
              <a:t>Sandbach</a:t>
            </a:r>
            <a:r>
              <a:rPr lang="en-GB" sz="2800" dirty="0" smtClean="0"/>
              <a:t>: </a:t>
            </a:r>
            <a:r>
              <a:rPr lang="en-GB" sz="2800" dirty="0" err="1"/>
              <a:t>Millgate</a:t>
            </a:r>
            <a:r>
              <a:rPr lang="en-GB" sz="2800" dirty="0"/>
              <a:t> House Education.</a:t>
            </a:r>
            <a:endParaRPr lang="en-US" sz="2800" dirty="0"/>
          </a:p>
          <a:p>
            <a:endParaRPr lang="en-GB" sz="2800" b="1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2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Gwyddoniaeth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Nghwricwlwm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24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en-GB" sz="2400" dirty="0">
                <a:latin typeface="Arial" pitchFamily="34" charset="0"/>
                <a:cs typeface="Arial" pitchFamily="34" charset="0"/>
                <a:hlinkClick r:id="rId2"/>
              </a:rPr>
              <a:t>://learning.gov.wales/resources/browse-all/science-in-the-national-curriculum/?</a:t>
            </a:r>
            <a:r>
              <a:rPr lang="en-GB" sz="2400" dirty="0" smtClean="0">
                <a:latin typeface="Arial" pitchFamily="34" charset="0"/>
                <a:cs typeface="Arial" pitchFamily="34" charset="0"/>
                <a:hlinkClick r:id="rId2"/>
              </a:rPr>
              <a:t>lang=cy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Gwyddoniaeth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Nghwricwlwm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Fframwaith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Gwyddoniaeth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Moodle a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http://learning.gov.wales/docs/learningwales/publications/140624-science-standards-of-progression-poster-cy.pdf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Fframwaith y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2400" dirty="0">
                <a:latin typeface="Arial" pitchFamily="34" charset="0"/>
                <a:cs typeface="Arial" pitchFamily="34" charset="0"/>
                <a:hlinkClick r:id="rId4"/>
              </a:rPr>
              <a:t>http://learning.gov.wales/resources/browse-all/foundation-phase-framework/?</a:t>
            </a:r>
            <a:r>
              <a:rPr lang="en-GB" sz="2400" dirty="0" smtClean="0">
                <a:latin typeface="Arial" pitchFamily="34" charset="0"/>
                <a:cs typeface="Arial" pitchFamily="34" charset="0"/>
                <a:hlinkClick r:id="rId4"/>
              </a:rPr>
              <a:t>lang=cy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 err="1"/>
              <a:t>Harlen</a:t>
            </a:r>
            <a:r>
              <a:rPr lang="en-GB" sz="2400" dirty="0"/>
              <a:t>, W. (2015) “Working with the Big Ideas of science education”. Trieste. SEP</a:t>
            </a:r>
            <a:r>
              <a:rPr lang="en-GB" sz="2400" dirty="0" smtClean="0"/>
              <a:t>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Erthyglau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gwybodaeth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ychwanegol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ar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Moodle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2400" b="1" dirty="0">
                <a:latin typeface="Arial" pitchFamily="34" charset="0"/>
                <a:cs typeface="Arial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cyfeiriedig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11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2017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u="sng" dirty="0" smtClean="0"/>
          </a:p>
          <a:p>
            <a:pPr marL="109728" indent="0">
              <a:buNone/>
            </a:pPr>
            <a:r>
              <a:rPr lang="en-GB" b="1" u="sng" dirty="0"/>
              <a:t>EXPLORIFY</a:t>
            </a:r>
          </a:p>
          <a:p>
            <a:r>
              <a:rPr lang="en-GB" u="sng" dirty="0">
                <a:hlinkClick r:id="rId6"/>
              </a:rPr>
              <a:t>https://explorify.wellcome.ac.uk/</a:t>
            </a:r>
            <a:endParaRPr lang="en-GB" dirty="0"/>
          </a:p>
          <a:p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74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Goldsworthy, A. &amp;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Ponchoud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(2008)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Gwyddoniaeth.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Sandbach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Millgate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House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Goldsworthy,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Feasey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R.(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1997)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Dod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ddeall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Ymchwiliadau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Gwyddoniaeth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Gynradd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6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106, January, p5-8. 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Ward, 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Roden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J. (2016)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50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1675</TotalTime>
  <Words>3657</Words>
  <Application>Microsoft Office PowerPoint</Application>
  <PresentationFormat>On-screen Show (4:3)</PresentationFormat>
  <Paragraphs>388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70" baseType="lpstr">
      <vt:lpstr>ＭＳ Ｐゴシック</vt:lpstr>
      <vt:lpstr>Arial</vt:lpstr>
      <vt:lpstr>Calibri</vt:lpstr>
      <vt:lpstr>Cambria Math</vt:lpstr>
      <vt:lpstr>Lucida Sans Unicode</vt:lpstr>
      <vt:lpstr>Verdana</vt:lpstr>
      <vt:lpstr>Wingdings</vt:lpstr>
      <vt:lpstr>Wingdings 2</vt:lpstr>
      <vt:lpstr>Wingdings 3</vt:lpstr>
      <vt:lpstr>Concourse</vt:lpstr>
      <vt:lpstr> ECAD4006C Darlith 1: Dr Ceri Lewis      pbt 1_ 2_3 </vt:lpstr>
      <vt:lpstr>PowerPoint Presentation</vt:lpstr>
      <vt:lpstr>Y Pwll Nofio</vt:lpstr>
      <vt:lpstr>Nodau cyffredinol y llinyn gwyddonol</vt:lpstr>
      <vt:lpstr>I’ch helpu gyda’ch gwybodaeth a dealltwriaeth bersonol o sgiliau a chysyniadau gwyddonol a pherthnasu hyn i ymarfer addysgu cynradd: </vt:lpstr>
      <vt:lpstr>Hyder athro i ddatblygu gwybodaeth a dealltwriaeth wyddonol dysgwyr</vt:lpstr>
      <vt:lpstr>Gwefannau defnyddiol</vt:lpstr>
      <vt:lpstr>Amcanion y sesiwn</vt:lpstr>
      <vt:lpstr>Agweddau at Wyddoniaeth? </vt:lpstr>
      <vt:lpstr>PowerPoint Presentation</vt:lpstr>
      <vt:lpstr>Proses Gwyddoniaeth </vt:lpstr>
      <vt:lpstr>Fframwaith dealltwriaeth o wyddoniaeth yn yr ysgol a gytunwyd</vt:lpstr>
      <vt:lpstr>PowerPoint Presentation</vt:lpstr>
      <vt:lpstr>Geirfa’r Model Ymholi</vt:lpstr>
      <vt:lpstr>Gwyddoniaeth yng Nghwricwlwm Cenedlaethol Cymru: Canllawiau ar gael: http://learning.gov.wales/?skip=1&amp;lang=cy</vt:lpstr>
      <vt:lpstr>YSTOD</vt:lpstr>
      <vt:lpstr>Beth yw ymholiad gwyddonol?</vt:lpstr>
      <vt:lpstr>Gall plant ateb cwestiynau gwyddonol gan ddefnyddio’r prosesau ymholi gwyddoniaeth:</vt:lpstr>
      <vt:lpstr>Gellir adnabod camau ymchwiliad ar gyfer pob math o ymchwiliad </vt:lpstr>
      <vt:lpstr>Ffocws ar ddatblygu sgiliau </vt:lpstr>
      <vt:lpstr>Nodweddion Llinynnau dilyniant</vt:lpstr>
      <vt:lpstr>Cyflwyniad i’r fframwaith sgiliau gwyddoniaeth</vt:lpstr>
      <vt:lpstr>Mae cynllunio sut i gynnal ymholiad yn sgil gwyddonol pwysig</vt:lpstr>
      <vt:lpstr>Gêm Ymholi Gwyddoniaeth: Posau Cynllunio (Peidiwch edrych ar yr atebion os gwelwch yn dda!)</vt:lpstr>
      <vt:lpstr>Cyfeiriadau</vt:lpstr>
      <vt:lpstr> ECAD4006C Darlith 2:      pbt 1_2_3 </vt:lpstr>
      <vt:lpstr>Adolygu: Gall plant ateb cwestiynau gwyddonol gan ddefnyddio’r prosesau ymholi gwyddoniaeth:</vt:lpstr>
      <vt:lpstr>Adolygu: Gellir adnabod camau ymchwiliad ar gyfer pob math o ymchwiliad </vt:lpstr>
      <vt:lpstr>Cyflwyniad i’r fframwaith sgiliau gwyddoniaeth</vt:lpstr>
      <vt:lpstr>Gweithgaredd  (gweler taflen)</vt:lpstr>
      <vt:lpstr>Gweler nodiadau am gyflwyniad i’r fframwaith gynllunio ‘post it’ ar gyfer ymholiad prawf teg.</vt:lpstr>
      <vt:lpstr>Troellwyr papur</vt:lpstr>
      <vt:lpstr>Beth sy’n mynd ble?</vt:lpstr>
      <vt:lpstr> ECAD4006C Darlith 3:      pbt 1_2_3 </vt:lpstr>
      <vt:lpstr>Y Cyfnod Sylfaen: Gwybodaeth a Dealltwriaeth o’r Byd a Gwyddoniaeth</vt:lpstr>
      <vt:lpstr>Drwy gydol y Cyfnod Sylfaen, dylid rhoi cyfleoedd i blant:</vt:lpstr>
      <vt:lpstr>Fi fy hun a phethau byw eraill </vt:lpstr>
      <vt:lpstr> Fi fy hun a phethau nad ydynt yn fyw </vt:lpstr>
      <vt:lpstr>Gaenor Weavers “Dewch i edrych, dewch i feddwl, dewch i siarad” 2011</vt:lpstr>
      <vt:lpstr>Dysgu wrth ymholi? </vt:lpstr>
      <vt:lpstr>Arsylwi a Deall yn atgyfnerthu ei gilydd</vt:lpstr>
      <vt:lpstr>Mae Athroniaeth y Cyfnod Sylfaen yn adlewyrchu’r pwyslais o ddarparu cyfleoedd dysgu drwy archwiliad gweithredol ac ymholiad</vt:lpstr>
      <vt:lpstr>Dangosyddion ar gyfer meithrin y sgil o ARSYLWI y gellir cynllunio ar eu cyfer:</vt:lpstr>
      <vt:lpstr>Sut y gellir annog a datblygu plant i ddatblygu eu sgiliau arsylwi?  </vt:lpstr>
      <vt:lpstr>Her dan fwgwd</vt:lpstr>
      <vt:lpstr>PowerPoint Presentation</vt:lpstr>
      <vt:lpstr>Tynnu lluniau o bartneriaid</vt:lpstr>
      <vt:lpstr>PowerPoint Presentation</vt:lpstr>
      <vt:lpstr>“ i fyny (lan) ac i lawr”</vt:lpstr>
      <vt:lpstr>Gweithgaredd  “ i fyny (lan) ac i lawr”</vt:lpstr>
      <vt:lpstr>Cwestiynau i’w gofyn</vt:lpstr>
      <vt:lpstr>Edrych, Meddwl a Siarad ar gyfer dysgu gweithredol yn y Cyfnod Sylfaen</vt:lpstr>
      <vt:lpstr>Astudiaeth achos: Corryn/Pry Cop</vt:lpstr>
      <vt:lpstr>1</vt:lpstr>
      <vt:lpstr>2</vt:lpstr>
      <vt:lpstr>Gweithgaredd gofyn cwestiynau </vt:lpstr>
      <vt:lpstr>Gweithgaredd </vt:lpstr>
      <vt:lpstr>Darllen cyfeiriedig</vt:lpstr>
      <vt:lpstr>Cysylltiadau ar gyfer adnoddau dosbarth</vt:lpstr>
      <vt:lpstr>Cyfeiriadau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Cyfleoedd ar Herioed Opportunities and Challenges</dc:title>
  <dc:creator>sarah stretton</dc:creator>
  <cp:lastModifiedBy>Ceri Lewis</cp:lastModifiedBy>
  <cp:revision>133</cp:revision>
  <cp:lastPrinted>2018-09-26T12:12:13Z</cp:lastPrinted>
  <dcterms:created xsi:type="dcterms:W3CDTF">2015-07-27T21:15:15Z</dcterms:created>
  <dcterms:modified xsi:type="dcterms:W3CDTF">2018-09-28T12:42:56Z</dcterms:modified>
</cp:coreProperties>
</file>