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309" r:id="rId5"/>
    <p:sldId id="257" r:id="rId6"/>
    <p:sldId id="285" r:id="rId7"/>
    <p:sldId id="291" r:id="rId8"/>
    <p:sldId id="290" r:id="rId9"/>
    <p:sldId id="293" r:id="rId10"/>
    <p:sldId id="334" r:id="rId11"/>
    <p:sldId id="292" r:id="rId12"/>
    <p:sldId id="310" r:id="rId13"/>
    <p:sldId id="311" r:id="rId14"/>
    <p:sldId id="312" r:id="rId15"/>
    <p:sldId id="313" r:id="rId16"/>
    <p:sldId id="314" r:id="rId17"/>
    <p:sldId id="315" r:id="rId18"/>
    <p:sldId id="316" r:id="rId19"/>
    <p:sldId id="317" r:id="rId20"/>
    <p:sldId id="283" r:id="rId21"/>
    <p:sldId id="333" r:id="rId22"/>
    <p:sldId id="321" r:id="rId23"/>
    <p:sldId id="323" r:id="rId24"/>
    <p:sldId id="324" r:id="rId25"/>
    <p:sldId id="325" r:id="rId26"/>
    <p:sldId id="326" r:id="rId27"/>
    <p:sldId id="329" r:id="rId28"/>
    <p:sldId id="330" r:id="rId29"/>
    <p:sldId id="331" r:id="rId30"/>
    <p:sldId id="332" r:id="rId31"/>
    <p:sldId id="318" r:id="rId32"/>
    <p:sldId id="308"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193C2A-854D-4145-A001-E62BDF9E3DB2}" v="17" dt="2024-02-20T16:21:29.6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771"/>
  </p:normalViewPr>
  <p:slideViewPr>
    <p:cSldViewPr>
      <p:cViewPr varScale="1">
        <p:scale>
          <a:sx n="102" d="100"/>
          <a:sy n="102" d="100"/>
        </p:scale>
        <p:origin x="570"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10/3/2024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jh5U5BnpGN8"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kingsfund.org.uk/sites/default/files/Technology-in-the-NHS-Transforming-patients-experience-of-care-Liddell-Adshead-and-Burgess-Kings-Fund-October-2008_0.pdf" TargetMode="External"/><Relationship Id="rId2" Type="http://schemas.openxmlformats.org/officeDocument/2006/relationships/hyperlink" Target="https://medicalfuturist.com/ten-ways-technology-changing-healthcare/" TargetMode="External"/><Relationship Id="rId1" Type="http://schemas.openxmlformats.org/officeDocument/2006/relationships/slideLayout" Target="../slideLayouts/slideLayout2.xml"/><Relationship Id="rId5" Type="http://schemas.openxmlformats.org/officeDocument/2006/relationships/hyperlink" Target="https://www2.deloitte.com/content/dam/Deloitte/uk/Documents/life-sciences-health-care/deloitte-uk-connected-health.pdf" TargetMode="External"/><Relationship Id="rId4" Type="http://schemas.openxmlformats.org/officeDocument/2006/relationships/hyperlink" Target="https://healthmanagement.org/c/cardio/news/the-impact-of-digital-technology-on-healthcare"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t>Digital Skills and Research Methods (DSR)</a:t>
            </a:r>
            <a:br>
              <a:rPr lang="en-GB" altLang="en-US" b="1" dirty="0"/>
            </a:br>
            <a:r>
              <a:rPr lang="en-GB" altLang="en-US" b="1" dirty="0"/>
              <a:t>LCHS 4007 </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4572000" y="4047208"/>
            <a:ext cx="4320480" cy="1017809"/>
          </a:xfrm>
          <a:prstGeom prst="rect">
            <a:avLst/>
          </a:prstGeom>
        </p:spPr>
        <p:txBody>
          <a:bodyPr vert="horz" lIns="91440" tIns="45720" rIns="91440" bIns="45720" rtlCol="0" anchor="ct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a:t>
            </a:r>
            <a:r>
              <a:rPr lang="en-GB" sz="2400" b="1"/>
              <a:t>2:</a:t>
            </a:r>
            <a:endParaRPr lang="en-GB" sz="2400" b="1" dirty="0"/>
          </a:p>
          <a:p>
            <a:pPr algn="ctr"/>
            <a:r>
              <a:rPr lang="en-GB" sz="2400" b="1" dirty="0"/>
              <a:t>Scope of Digital Technology in </a:t>
            </a:r>
            <a:r>
              <a:rPr lang="en-GB" sz="2400" b="1" dirty="0" err="1"/>
              <a:t>H&amp;Sc</a:t>
            </a:r>
            <a:endParaRPr lang="en-GB" sz="2400" b="1" dirty="0"/>
          </a:p>
        </p:txBody>
      </p:sp>
    </p:spTree>
    <p:extLst>
      <p:ext uri="{BB962C8B-B14F-4D97-AF65-F5344CB8AC3E}">
        <p14:creationId xmlns:p14="http://schemas.microsoft.com/office/powerpoint/2010/main" val="311320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6" name="Content Placeholder 2">
            <a:extLst>
              <a:ext uri="{FF2B5EF4-FFF2-40B4-BE49-F238E27FC236}">
                <a16:creationId xmlns:a16="http://schemas.microsoft.com/office/drawing/2014/main" id="{62F9CC19-CC76-784E-B474-577994337A60}"/>
              </a:ext>
            </a:extLst>
          </p:cNvPr>
          <p:cNvSpPr>
            <a:spLocks noGrp="1"/>
          </p:cNvSpPr>
          <p:nvPr>
            <p:ph idx="1"/>
          </p:nvPr>
        </p:nvSpPr>
        <p:spPr>
          <a:xfrm>
            <a:off x="457200" y="1600201"/>
            <a:ext cx="8229600" cy="3917032"/>
          </a:xfrm>
        </p:spPr>
        <p:txBody>
          <a:bodyPr>
            <a:normAutofit fontScale="92500"/>
          </a:bodyPr>
          <a:lstStyle/>
          <a:p>
            <a:pPr algn="just">
              <a:spcBef>
                <a:spcPct val="0"/>
              </a:spcBef>
            </a:pPr>
            <a:r>
              <a:rPr lang="en-GB" altLang="en-US" sz="2400" dirty="0"/>
              <a:t>Digital Technology – Introduction </a:t>
            </a:r>
          </a:p>
          <a:p>
            <a:pPr algn="just">
              <a:spcBef>
                <a:spcPct val="0"/>
              </a:spcBef>
            </a:pPr>
            <a:r>
              <a:rPr lang="en-GB" sz="2400" dirty="0"/>
              <a:t>Why digital technologies in </a:t>
            </a:r>
            <a:r>
              <a:rPr lang="en-GB" sz="2400" dirty="0" err="1"/>
              <a:t>H&amp;Sc</a:t>
            </a:r>
            <a:r>
              <a:rPr lang="en-GB" sz="2400" dirty="0"/>
              <a:t>? </a:t>
            </a:r>
          </a:p>
          <a:p>
            <a:pPr algn="just">
              <a:spcBef>
                <a:spcPct val="0"/>
              </a:spcBef>
            </a:pPr>
            <a:r>
              <a:rPr lang="en-GB" sz="2400" dirty="0"/>
              <a:t>Roles of technologies in </a:t>
            </a:r>
            <a:r>
              <a:rPr lang="en-GB" sz="2400" dirty="0" err="1"/>
              <a:t>H&amp;Sc</a:t>
            </a:r>
            <a:endParaRPr lang="en-GB" sz="2400" dirty="0"/>
          </a:p>
          <a:p>
            <a:pPr algn="just">
              <a:spcBef>
                <a:spcPct val="0"/>
              </a:spcBef>
            </a:pPr>
            <a:r>
              <a:rPr lang="en-GB" sz="2400" dirty="0"/>
              <a:t>Impacts of digital technologies on Healthcare</a:t>
            </a:r>
          </a:p>
          <a:p>
            <a:pPr algn="just">
              <a:spcBef>
                <a:spcPct val="0"/>
              </a:spcBef>
            </a:pPr>
            <a:r>
              <a:rPr lang="en-GB" sz="2400" dirty="0"/>
              <a:t>How technologies are changing healthcare?</a:t>
            </a:r>
          </a:p>
          <a:p>
            <a:pPr algn="just">
              <a:spcBef>
                <a:spcPct val="0"/>
              </a:spcBef>
            </a:pPr>
            <a:r>
              <a:rPr lang="en-GB" sz="2400" dirty="0"/>
              <a:t>How TEC can help </a:t>
            </a:r>
            <a:r>
              <a:rPr lang="en-GB" sz="2400" dirty="0" err="1"/>
              <a:t>H&amp;Sc</a:t>
            </a:r>
            <a:r>
              <a:rPr lang="en-GB" sz="2400" dirty="0"/>
              <a:t>? </a:t>
            </a:r>
          </a:p>
          <a:p>
            <a:pPr algn="just">
              <a:spcBef>
                <a:spcPct val="0"/>
              </a:spcBef>
            </a:pPr>
            <a:r>
              <a:rPr lang="en-GB" sz="2400" dirty="0"/>
              <a:t>Digital Technology and Patients and Carers View</a:t>
            </a:r>
          </a:p>
          <a:p>
            <a:pPr algn="just">
              <a:spcBef>
                <a:spcPct val="0"/>
              </a:spcBef>
            </a:pPr>
            <a:r>
              <a:rPr lang="en-GB" sz="2400" dirty="0"/>
              <a:t>Significance of Digital Technologies in </a:t>
            </a:r>
            <a:r>
              <a:rPr lang="en-GB" sz="2400" dirty="0" err="1"/>
              <a:t>H&amp;Sc</a:t>
            </a:r>
            <a:endParaRPr lang="en-GB" sz="2400" dirty="0"/>
          </a:p>
          <a:p>
            <a:pPr algn="just">
              <a:spcBef>
                <a:spcPct val="0"/>
              </a:spcBef>
            </a:pPr>
            <a:r>
              <a:rPr lang="en-GB" sz="2400" dirty="0"/>
              <a:t>How Digital Technologies can connect patients?</a:t>
            </a:r>
          </a:p>
          <a:p>
            <a:pPr algn="just">
              <a:spcBef>
                <a:spcPct val="0"/>
              </a:spcBef>
            </a:pPr>
            <a:r>
              <a:rPr lang="en-GB" sz="2400" dirty="0"/>
              <a:t>How digital technologies can be used by HCPs and Patients?</a:t>
            </a:r>
          </a:p>
          <a:p>
            <a:pPr algn="just">
              <a:spcBef>
                <a:spcPct val="0"/>
              </a:spcBef>
            </a:pPr>
            <a:r>
              <a:rPr lang="en-GB" sz="2400" dirty="0"/>
              <a:t>Barriers of Adopting Digital Technologies in </a:t>
            </a:r>
            <a:r>
              <a:rPr lang="en-GB" sz="2400" dirty="0" err="1"/>
              <a:t>H&amp;Sc</a:t>
            </a:r>
            <a:endParaRPr lang="en-GB" sz="2400" dirty="0"/>
          </a:p>
          <a:p>
            <a:pPr algn="just">
              <a:spcBef>
                <a:spcPct val="0"/>
              </a:spcBef>
            </a:pPr>
            <a:endParaRPr lang="en-GB" sz="24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8263E-8434-4C72-A1DD-43705D3C7FA7}"/>
              </a:ext>
            </a:extLst>
          </p:cNvPr>
          <p:cNvSpPr>
            <a:spLocks noGrp="1"/>
          </p:cNvSpPr>
          <p:nvPr>
            <p:ph type="title"/>
          </p:nvPr>
        </p:nvSpPr>
        <p:spPr>
          <a:xfrm>
            <a:off x="457200" y="274638"/>
            <a:ext cx="8229600" cy="778098"/>
          </a:xfrm>
        </p:spPr>
        <p:txBody>
          <a:bodyPr>
            <a:normAutofit/>
          </a:bodyPr>
          <a:lstStyle/>
          <a:p>
            <a:r>
              <a:rPr lang="en-GB" sz="3200" b="1" dirty="0"/>
              <a:t>Introduction</a:t>
            </a:r>
          </a:p>
        </p:txBody>
      </p:sp>
      <p:sp>
        <p:nvSpPr>
          <p:cNvPr id="4" name="Rectangle 3">
            <a:extLst>
              <a:ext uri="{FF2B5EF4-FFF2-40B4-BE49-F238E27FC236}">
                <a16:creationId xmlns:a16="http://schemas.microsoft.com/office/drawing/2014/main" id="{0C15ADF8-CCCD-1E48-A814-FAE3EC244712}"/>
              </a:ext>
            </a:extLst>
          </p:cNvPr>
          <p:cNvSpPr txBox="1">
            <a:spLocks noChangeArrowheads="1"/>
          </p:cNvSpPr>
          <p:nvPr/>
        </p:nvSpPr>
        <p:spPr>
          <a:xfrm>
            <a:off x="323528" y="1124744"/>
            <a:ext cx="8229600" cy="4351338"/>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400" b="1" dirty="0"/>
              <a:t>Technologies in </a:t>
            </a:r>
            <a:r>
              <a:rPr lang="en-GB" sz="2400" b="1" dirty="0" err="1"/>
              <a:t>H&amp;Sc</a:t>
            </a:r>
            <a:endParaRPr lang="en-GB" sz="2400" dirty="0"/>
          </a:p>
          <a:p>
            <a:pPr algn="just"/>
            <a:endParaRPr lang="en-GB" sz="2400" dirty="0"/>
          </a:p>
          <a:p>
            <a:pPr algn="just"/>
            <a:r>
              <a:rPr lang="en-GB" sz="2400" dirty="0"/>
              <a:t>Technologies in </a:t>
            </a:r>
            <a:r>
              <a:rPr lang="en-GB" sz="2400" dirty="0" err="1"/>
              <a:t>H&amp;Sc</a:t>
            </a:r>
            <a:r>
              <a:rPr lang="en-GB" sz="2400" dirty="0"/>
              <a:t> (healthcare) encompass all the devices, medicines, vaccines, procedures and systems designed to streamline healthcare operations, lower costs and enhance the quality of care. </a:t>
            </a:r>
          </a:p>
          <a:p>
            <a:pPr algn="just"/>
            <a:endParaRPr lang="en-GB" sz="2400" dirty="0"/>
          </a:p>
          <a:p>
            <a:pPr algn="just"/>
            <a:r>
              <a:rPr lang="en-GB" sz="2400" dirty="0"/>
              <a:t>Digital technologies like Artificial Intelligence (AI), blockchain, voice search, chatbots and virtual reality (VR) among the most promising digital technologies in 2021 in the </a:t>
            </a:r>
            <a:r>
              <a:rPr lang="en-GB" sz="2400" dirty="0" err="1"/>
              <a:t>H&amp;Sc</a:t>
            </a:r>
            <a:r>
              <a:rPr lang="en-GB" sz="2400" dirty="0"/>
              <a:t>. </a:t>
            </a:r>
          </a:p>
          <a:p>
            <a:pPr algn="just"/>
            <a:endParaRPr lang="en-GB" sz="2800" dirty="0"/>
          </a:p>
        </p:txBody>
      </p:sp>
    </p:spTree>
    <p:extLst>
      <p:ext uri="{BB962C8B-B14F-4D97-AF65-F5344CB8AC3E}">
        <p14:creationId xmlns:p14="http://schemas.microsoft.com/office/powerpoint/2010/main" val="300082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792088"/>
          </a:xfrm>
        </p:spPr>
        <p:txBody>
          <a:bodyPr>
            <a:normAutofit/>
          </a:bodyPr>
          <a:lstStyle/>
          <a:p>
            <a:r>
              <a:rPr lang="en-GB" sz="3200" b="1" dirty="0"/>
              <a:t>Why do we need technologies in </a:t>
            </a:r>
            <a:r>
              <a:rPr lang="en-GB" sz="3200" b="1" dirty="0" err="1"/>
              <a:t>H&amp;Sc</a:t>
            </a:r>
            <a:r>
              <a:rPr lang="en-GB" sz="3200" b="1" dirty="0"/>
              <a:t>?</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980728"/>
            <a:ext cx="8435280" cy="4351338"/>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Digital technologies are considered to be the driving force behind improvements in </a:t>
            </a:r>
            <a:r>
              <a:rPr lang="en-GB" sz="2400" dirty="0" err="1"/>
              <a:t>H&amp;Sc</a:t>
            </a:r>
            <a:endParaRPr lang="en-GB" sz="2400" dirty="0"/>
          </a:p>
          <a:p>
            <a:pPr algn="just"/>
            <a:endParaRPr lang="en-GB" sz="2400" dirty="0"/>
          </a:p>
          <a:p>
            <a:pPr algn="just"/>
            <a:r>
              <a:rPr lang="en-GB" sz="2400" dirty="0"/>
              <a:t>Digital technologies are bringing innovative ways to practice </a:t>
            </a:r>
            <a:r>
              <a:rPr lang="en-GB" sz="2400" dirty="0" err="1"/>
              <a:t>H&amp;Sc</a:t>
            </a:r>
            <a:r>
              <a:rPr lang="en-GB" sz="2400" dirty="0"/>
              <a:t> practitioners in the healthcare</a:t>
            </a:r>
          </a:p>
          <a:p>
            <a:pPr algn="just"/>
            <a:endParaRPr lang="en-GB" sz="2400" dirty="0"/>
          </a:p>
          <a:p>
            <a:pPr algn="just"/>
            <a:r>
              <a:rPr lang="en-GB" sz="2400" dirty="0"/>
              <a:t>Primarily, technologies have changed the </a:t>
            </a:r>
            <a:r>
              <a:rPr lang="en-GB" sz="2400" dirty="0" err="1"/>
              <a:t>H&amp;Sc</a:t>
            </a:r>
            <a:r>
              <a:rPr lang="en-GB" sz="2400" dirty="0"/>
              <a:t> practices by: </a:t>
            </a:r>
          </a:p>
          <a:p>
            <a:pPr marL="0" indent="0" algn="just">
              <a:buNone/>
            </a:pPr>
            <a:r>
              <a:rPr lang="en-GB" sz="2400" dirty="0"/>
              <a:t>	1) providing better and more accessible treatment </a:t>
            </a:r>
          </a:p>
          <a:p>
            <a:pPr marL="0" indent="0" algn="just">
              <a:buNone/>
            </a:pPr>
            <a:r>
              <a:rPr lang="en-GB" sz="2400" dirty="0"/>
              <a:t>	2) Improved care and efficiency </a:t>
            </a:r>
          </a:p>
          <a:p>
            <a:pPr marL="0" indent="0" algn="just">
              <a:buNone/>
            </a:pPr>
            <a:r>
              <a:rPr lang="en-GB" sz="2400" dirty="0"/>
              <a:t>	3) Improved healthcare and disease control </a:t>
            </a:r>
          </a:p>
          <a:p>
            <a:pPr algn="just"/>
            <a:endParaRPr lang="en-GB" sz="2400" dirty="0"/>
          </a:p>
          <a:p>
            <a:pPr algn="just"/>
            <a:endParaRPr lang="en-GB" sz="2000" dirty="0"/>
          </a:p>
          <a:p>
            <a:pPr algn="just"/>
            <a:endParaRPr lang="en-GB" sz="2800" dirty="0"/>
          </a:p>
        </p:txBody>
      </p:sp>
    </p:spTree>
    <p:extLst>
      <p:ext uri="{BB962C8B-B14F-4D97-AF65-F5344CB8AC3E}">
        <p14:creationId xmlns:p14="http://schemas.microsoft.com/office/powerpoint/2010/main" val="2880431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864096"/>
          </a:xfrm>
        </p:spPr>
        <p:txBody>
          <a:bodyPr>
            <a:normAutofit fontScale="90000"/>
          </a:bodyPr>
          <a:lstStyle/>
          <a:p>
            <a:r>
              <a:rPr lang="en-GB" sz="3200" b="1" dirty="0"/>
              <a:t>How is technology helping in the H &amp; Sc sector?</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395536" y="1052736"/>
            <a:ext cx="8229600" cy="475252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In medicine and healthcare, digital technology could help transform unsustainable healthcare systems into sustainable ones </a:t>
            </a:r>
          </a:p>
          <a:p>
            <a:pPr algn="just"/>
            <a:endParaRPr lang="en-GB" dirty="0"/>
          </a:p>
          <a:p>
            <a:pPr algn="just"/>
            <a:r>
              <a:rPr lang="en-GB" dirty="0"/>
              <a:t>Digital technology equalize the relationship between medical professionals and patients and other parties within </a:t>
            </a:r>
            <a:r>
              <a:rPr lang="en-GB" dirty="0" err="1"/>
              <a:t>H&amp;Sc</a:t>
            </a:r>
            <a:r>
              <a:rPr lang="en-GB" dirty="0"/>
              <a:t> </a:t>
            </a:r>
          </a:p>
          <a:p>
            <a:pPr algn="just"/>
            <a:endParaRPr lang="en-GB" dirty="0"/>
          </a:p>
          <a:p>
            <a:pPr algn="just"/>
            <a:r>
              <a:rPr lang="en-GB" dirty="0"/>
              <a:t>Digital technologies can provide cheaper, faster and more effective solutions for diseases </a:t>
            </a:r>
          </a:p>
          <a:p>
            <a:pPr algn="just"/>
            <a:endParaRPr lang="en-GB" dirty="0"/>
          </a:p>
          <a:p>
            <a:pPr algn="just"/>
            <a:r>
              <a:rPr lang="en-GB" dirty="0"/>
              <a:t>Digital technologies could win the battle for us against cancer, AIDS, Ebola, COVID – 19 etc</a:t>
            </a:r>
          </a:p>
          <a:p>
            <a:pPr algn="just"/>
            <a:endParaRPr lang="en-GB" dirty="0"/>
          </a:p>
          <a:p>
            <a:pPr algn="just"/>
            <a:r>
              <a:rPr lang="en-GB" dirty="0"/>
              <a:t> Digital technologies could simply lead to healthier individuals living in healthier communities </a:t>
            </a:r>
          </a:p>
          <a:p>
            <a:pPr algn="just"/>
            <a:endParaRPr lang="en-GB" sz="2800" dirty="0"/>
          </a:p>
        </p:txBody>
      </p:sp>
    </p:spTree>
    <p:extLst>
      <p:ext uri="{BB962C8B-B14F-4D97-AF65-F5344CB8AC3E}">
        <p14:creationId xmlns:p14="http://schemas.microsoft.com/office/powerpoint/2010/main" val="2226769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How is technology helping in the H &amp; Sc sector?</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11560" y="1196752"/>
            <a:ext cx="8075240" cy="424361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Digital technologies have become an integral part of healthcare and is all set to revolutionise the practice of medicine (for example)</a:t>
            </a:r>
          </a:p>
          <a:p>
            <a:pPr algn="just"/>
            <a:endParaRPr lang="en-GB" sz="2800" dirty="0"/>
          </a:p>
          <a:p>
            <a:pPr algn="just"/>
            <a:r>
              <a:rPr lang="en-GB" sz="2800" dirty="0"/>
              <a:t>Digital technologies have greatly improved operational efficiency with respect to standards of medical care </a:t>
            </a:r>
          </a:p>
          <a:p>
            <a:pPr algn="just"/>
            <a:endParaRPr lang="en-GB" sz="2800" dirty="0"/>
          </a:p>
          <a:p>
            <a:pPr algn="just"/>
            <a:r>
              <a:rPr lang="en-GB" sz="2800" dirty="0"/>
              <a:t>The transformation has significantly enhanced the overall experiences of both healthcare professionals and patients </a:t>
            </a:r>
          </a:p>
          <a:p>
            <a:pPr algn="just"/>
            <a:endParaRPr lang="en-GB" sz="2800" dirty="0"/>
          </a:p>
        </p:txBody>
      </p:sp>
    </p:spTree>
    <p:extLst>
      <p:ext uri="{BB962C8B-B14F-4D97-AF65-F5344CB8AC3E}">
        <p14:creationId xmlns:p14="http://schemas.microsoft.com/office/powerpoint/2010/main" val="524050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312594C8-7A60-1F80-DC31-A1D7730121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260648"/>
            <a:ext cx="2664296" cy="266429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at Do Chest X-Rays Show?">
            <a:extLst>
              <a:ext uri="{FF2B5EF4-FFF2-40B4-BE49-F238E27FC236}">
                <a16:creationId xmlns:a16="http://schemas.microsoft.com/office/drawing/2014/main" id="{F0134021-1816-4954-7A87-81D3B6BB963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4572000" y="188640"/>
            <a:ext cx="3921908" cy="314043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op 10 Healthcare Technology Trends - KnowHow">
            <a:extLst>
              <a:ext uri="{FF2B5EF4-FFF2-40B4-BE49-F238E27FC236}">
                <a16:creationId xmlns:a16="http://schemas.microsoft.com/office/drawing/2014/main" id="{3FA1E15B-4E36-14D5-C06F-64373B5C086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55533" y="3552762"/>
            <a:ext cx="3438375" cy="252028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ow AI Robotics is Used in Healthcare: Types of Medical Robotics |  VSINGHBISEN">
            <a:extLst>
              <a:ext uri="{FF2B5EF4-FFF2-40B4-BE49-F238E27FC236}">
                <a16:creationId xmlns:a16="http://schemas.microsoft.com/office/drawing/2014/main" id="{4B7DFBEF-8B04-5923-764A-CA2EFE4FF9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3088916"/>
            <a:ext cx="4211960" cy="2730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1939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620688"/>
            <a:ext cx="8229600" cy="1143000"/>
          </a:xfrm>
        </p:spPr>
        <p:txBody>
          <a:bodyPr>
            <a:normAutofit/>
          </a:bodyPr>
          <a:lstStyle/>
          <a:p>
            <a:r>
              <a:rPr lang="en-GB" sz="3200" b="1" dirty="0"/>
              <a:t>Activity 1</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988840"/>
            <a:ext cx="7886700" cy="316835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t>Are you afraid that robots will take over the jobs of nurses, doctors and other healthcare professionals?</a:t>
            </a:r>
          </a:p>
          <a:p>
            <a:pPr marL="514350" indent="-514350" algn="just">
              <a:buFont typeface="+mj-lt"/>
              <a:buAutoNum type="arabicPeriod"/>
            </a:pPr>
            <a:endParaRPr lang="en-GB" sz="2400" dirty="0"/>
          </a:p>
          <a:p>
            <a:pPr marL="514350" indent="-514350" algn="just">
              <a:buFont typeface="+mj-lt"/>
              <a:buAutoNum type="arabicPeriod"/>
            </a:pPr>
            <a:r>
              <a:rPr lang="en-GB" sz="2400" dirty="0"/>
              <a:t>Are you frightened to have a genetic test because it might reveal the day of your health? </a:t>
            </a:r>
          </a:p>
          <a:p>
            <a:pPr marL="514350" indent="-514350" algn="just">
              <a:buFont typeface="+mj-lt"/>
              <a:buAutoNum type="arabicPeriod"/>
            </a:pPr>
            <a:endParaRPr lang="en-GB" sz="2400" dirty="0"/>
          </a:p>
          <a:p>
            <a:pPr marL="0" indent="0" algn="just">
              <a:buNone/>
            </a:pPr>
            <a:r>
              <a:rPr lang="en-GB" sz="2400" dirty="0"/>
              <a:t>Discuss your answers with your classmates.</a:t>
            </a:r>
          </a:p>
        </p:txBody>
      </p:sp>
    </p:spTree>
    <p:extLst>
      <p:ext uri="{BB962C8B-B14F-4D97-AF65-F5344CB8AC3E}">
        <p14:creationId xmlns:p14="http://schemas.microsoft.com/office/powerpoint/2010/main" val="705262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Impacts of Digital Technologies on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1412776"/>
            <a:ext cx="8229600" cy="424361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AutoNum type="arabicPeriod"/>
            </a:pPr>
            <a:r>
              <a:rPr lang="en-GB" sz="2200" b="1" dirty="0"/>
              <a:t>Improved Access to Medical Information and Data:</a:t>
            </a:r>
            <a:r>
              <a:rPr lang="en-GB" sz="2200" dirty="0"/>
              <a:t> Healthcare professionals can now retrieved patient data from anywhere</a:t>
            </a:r>
          </a:p>
          <a:p>
            <a:pPr marL="514350" indent="-514350" algn="just">
              <a:buAutoNum type="arabicPeriod"/>
            </a:pPr>
            <a:r>
              <a:rPr lang="en-GB" sz="2200" b="1" dirty="0"/>
              <a:t>Improved Lines of Communication: </a:t>
            </a:r>
            <a:r>
              <a:rPr lang="en-GB" sz="2200" dirty="0"/>
              <a:t>Digital technologies have made communication between healthcare providers and patients easy through email, smartphones, teleconference, text messaging etc. </a:t>
            </a:r>
          </a:p>
          <a:p>
            <a:pPr marL="514350" indent="-514350" algn="just">
              <a:buAutoNum type="arabicPeriod"/>
            </a:pPr>
            <a:r>
              <a:rPr lang="en-GB" sz="2200" b="1" dirty="0"/>
              <a:t>Electronic Health Records (EHR): </a:t>
            </a:r>
            <a:r>
              <a:rPr lang="en-GB" sz="2200" dirty="0"/>
              <a:t>Access to EHRs has resulted in a centralised storage of all patient data and faster access for improved care and better outcomes. HER enable faster, smoother and easier medical billing </a:t>
            </a:r>
          </a:p>
        </p:txBody>
      </p:sp>
    </p:spTree>
    <p:extLst>
      <p:ext uri="{BB962C8B-B14F-4D97-AF65-F5344CB8AC3E}">
        <p14:creationId xmlns:p14="http://schemas.microsoft.com/office/powerpoint/2010/main" val="2146188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Impacts of Digital Technologies on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1016732"/>
            <a:ext cx="8229600" cy="4716524"/>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4"/>
            </a:pPr>
            <a:r>
              <a:rPr lang="en-GB" sz="2200" b="1" dirty="0"/>
              <a:t>Telemedicine/Telehealth:</a:t>
            </a:r>
            <a:r>
              <a:rPr lang="en-GB" sz="2200" dirty="0"/>
              <a:t> Telehealth is not only cost effective, but it can also help determine who needs emergency assistance. For example: throughout COVID – 19 pandemic, doctors often deliver counselling via telehealth or video conferencing</a:t>
            </a:r>
          </a:p>
          <a:p>
            <a:pPr marL="457200" indent="-457200" algn="just">
              <a:buFont typeface="+mj-lt"/>
              <a:buAutoNum type="arabicPeriod" startAt="4"/>
            </a:pPr>
            <a:endParaRPr lang="en-GB" sz="2200" b="1" dirty="0"/>
          </a:p>
          <a:p>
            <a:pPr marL="457200" indent="-457200" algn="just">
              <a:buFont typeface="+mj-lt"/>
              <a:buAutoNum type="arabicPeriod" startAt="4"/>
            </a:pPr>
            <a:r>
              <a:rPr lang="en-GB" sz="2200" b="1" dirty="0"/>
              <a:t>Online Education: </a:t>
            </a:r>
            <a:r>
              <a:rPr lang="en-GB" sz="2200" dirty="0"/>
              <a:t>Student are interested in pursuing a career in health &amp; social care can complete their healthcare degree completely online. This enables them to study whenever they want, from wherever they want </a:t>
            </a:r>
          </a:p>
          <a:p>
            <a:pPr marL="457200" indent="-457200" algn="just">
              <a:buFont typeface="+mj-lt"/>
              <a:buAutoNum type="arabicPeriod" startAt="4"/>
            </a:pPr>
            <a:endParaRPr lang="en-GB" sz="2200" b="1" dirty="0"/>
          </a:p>
          <a:p>
            <a:pPr marL="457200" indent="-457200" algn="just">
              <a:buFont typeface="+mj-lt"/>
              <a:buAutoNum type="arabicPeriod" startAt="4"/>
            </a:pPr>
            <a:r>
              <a:rPr lang="en-GB" sz="2200" b="1" dirty="0"/>
              <a:t>Health Apps: </a:t>
            </a:r>
            <a:r>
              <a:rPr lang="en-GB" sz="2200" dirty="0"/>
              <a:t>Health Apps enable patients to monitor their health and diseases, provide them medical information, allow them to access to test results. For example: NHS App</a:t>
            </a:r>
            <a:endParaRPr lang="en-GB" sz="2200" b="1" dirty="0"/>
          </a:p>
          <a:p>
            <a:pPr marL="0" indent="0" algn="just">
              <a:buNone/>
            </a:pPr>
            <a:endParaRPr lang="en-GB" sz="2200" dirty="0"/>
          </a:p>
        </p:txBody>
      </p:sp>
    </p:spTree>
    <p:extLst>
      <p:ext uri="{BB962C8B-B14F-4D97-AF65-F5344CB8AC3E}">
        <p14:creationId xmlns:p14="http://schemas.microsoft.com/office/powerpoint/2010/main" val="1171348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121980"/>
            <a:ext cx="7886700" cy="393215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AutoNum type="arabicPeriod"/>
            </a:pPr>
            <a:r>
              <a:rPr lang="en-GB" sz="2000" b="1" dirty="0"/>
              <a:t>Artificial Intelligence: </a:t>
            </a:r>
            <a:r>
              <a:rPr lang="en-GB" sz="2000" dirty="0"/>
              <a:t>AI is an exciting opportunities for the health and social care professionals to use in their daily practices. The use of AI within the healthcare industry is expected to grow rapidly at an annual rate of 40% through 2021 – to $6.6 billion, from approximately $600 million in 2014. </a:t>
            </a:r>
          </a:p>
          <a:p>
            <a:pPr marL="0" indent="0" algn="just">
              <a:buNone/>
            </a:pPr>
            <a:endParaRPr lang="en-GB" sz="2000" dirty="0"/>
          </a:p>
          <a:p>
            <a:pPr marL="0" indent="0" algn="just">
              <a:buNone/>
            </a:pPr>
            <a:r>
              <a:rPr lang="en-GB" sz="2000" dirty="0"/>
              <a:t>AI engines can reduce and mitigate risk of preventable medical scenarios in three critical ways: </a:t>
            </a:r>
          </a:p>
          <a:p>
            <a:pPr algn="just"/>
            <a:r>
              <a:rPr lang="en-GB" sz="2000" dirty="0"/>
              <a:t>Automate reminders </a:t>
            </a:r>
          </a:p>
          <a:p>
            <a:pPr algn="just"/>
            <a:r>
              <a:rPr lang="en-GB" sz="2000" dirty="0"/>
              <a:t>Identify people at high risk </a:t>
            </a:r>
          </a:p>
          <a:p>
            <a:pPr algn="just"/>
            <a:r>
              <a:rPr lang="en-GB" sz="2000" dirty="0"/>
              <a:t>Deliver personalised dosage recommendations</a:t>
            </a:r>
            <a:r>
              <a:rPr lang="en-GB" sz="2000" b="1" dirty="0"/>
              <a:t> </a:t>
            </a:r>
            <a:endParaRPr lang="en-GB" sz="2000" dirty="0"/>
          </a:p>
        </p:txBody>
      </p:sp>
    </p:spTree>
    <p:extLst>
      <p:ext uri="{BB962C8B-B14F-4D97-AF65-F5344CB8AC3E}">
        <p14:creationId xmlns:p14="http://schemas.microsoft.com/office/powerpoint/2010/main" val="38278628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121980"/>
            <a:ext cx="7886700" cy="393215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2"/>
            </a:pPr>
            <a:r>
              <a:rPr lang="en-GB" sz="2000" b="1" dirty="0"/>
              <a:t>Blockchain: </a:t>
            </a:r>
            <a:r>
              <a:rPr lang="en-GB" sz="2000" dirty="0"/>
              <a:t>Blockchain in healthcare is not just useful for the hype it’s ramped up with bitcoin and other cryptocurrencies but instead it is the digital record-keeping that creates the ledger of transactions that is not only transparent, but impossible to tamper with. </a:t>
            </a:r>
          </a:p>
          <a:p>
            <a:pPr marL="0" indent="0" algn="just">
              <a:buNone/>
            </a:pPr>
            <a:endParaRPr lang="en-GB" sz="2000" dirty="0"/>
          </a:p>
          <a:p>
            <a:pPr marL="0" indent="0" algn="just">
              <a:buNone/>
            </a:pPr>
            <a:r>
              <a:rPr lang="en-GB" sz="2000" dirty="0"/>
              <a:t>It is expected that blockchain to affect digital marketing sphere with three main key points: </a:t>
            </a:r>
          </a:p>
          <a:p>
            <a:pPr algn="just"/>
            <a:r>
              <a:rPr lang="en-GB" sz="2000" dirty="0"/>
              <a:t>Changing data collections</a:t>
            </a:r>
          </a:p>
          <a:p>
            <a:pPr algn="just"/>
            <a:r>
              <a:rPr lang="en-GB" sz="2000" dirty="0"/>
              <a:t>Fixing digital display advertising </a:t>
            </a:r>
          </a:p>
          <a:p>
            <a:pPr algn="just"/>
            <a:r>
              <a:rPr lang="en-GB" sz="2000" dirty="0"/>
              <a:t>Ownership and security of digital assets</a:t>
            </a:r>
          </a:p>
        </p:txBody>
      </p:sp>
    </p:spTree>
    <p:extLst>
      <p:ext uri="{BB962C8B-B14F-4D97-AF65-F5344CB8AC3E}">
        <p14:creationId xmlns:p14="http://schemas.microsoft.com/office/powerpoint/2010/main" val="18610757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121980"/>
            <a:ext cx="7886700" cy="393215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3"/>
            </a:pPr>
            <a:r>
              <a:rPr lang="en-GB" sz="2000" b="1" dirty="0"/>
              <a:t>Voice Search: </a:t>
            </a:r>
          </a:p>
          <a:p>
            <a:pPr algn="just">
              <a:buFontTx/>
              <a:buChar char="-"/>
            </a:pPr>
            <a:r>
              <a:rPr lang="en-GB" sz="2000" dirty="0"/>
              <a:t>Voice search has become incredibly popular around the world (i.e.: 1 in 6 Americans now owing a smart speaker)</a:t>
            </a:r>
          </a:p>
          <a:p>
            <a:pPr algn="just">
              <a:buFontTx/>
              <a:buChar char="-"/>
            </a:pPr>
            <a:r>
              <a:rPr lang="en-GB" sz="2000" dirty="0"/>
              <a:t>About 40% of adults are using voice search once a day </a:t>
            </a:r>
          </a:p>
          <a:p>
            <a:pPr algn="just">
              <a:buFontTx/>
              <a:buChar char="-"/>
            </a:pPr>
            <a:r>
              <a:rPr lang="en-GB" sz="2000" dirty="0"/>
              <a:t>If 1 in 5 people are using voice to find out about healthcare options, it is imperative that you are not missing out on the potential customers </a:t>
            </a:r>
          </a:p>
          <a:p>
            <a:pPr algn="just">
              <a:buFontTx/>
              <a:buChar char="-"/>
            </a:pPr>
            <a:r>
              <a:rPr lang="en-GB" sz="2000" dirty="0"/>
              <a:t>With the rise in popularity of smart speakers and native voice search as Alexa, Siri, Google Now, Cortana, some of the most amazing opportunities healthcare professionals can practice within the healthcare industry in 2021 and beyond</a:t>
            </a:r>
          </a:p>
          <a:p>
            <a:pPr marL="0" indent="0" algn="just">
              <a:buNone/>
            </a:pPr>
            <a:endParaRPr lang="en-GB" sz="2000" dirty="0"/>
          </a:p>
        </p:txBody>
      </p:sp>
    </p:spTree>
    <p:extLst>
      <p:ext uri="{BB962C8B-B14F-4D97-AF65-F5344CB8AC3E}">
        <p14:creationId xmlns:p14="http://schemas.microsoft.com/office/powerpoint/2010/main" val="2507398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121980"/>
            <a:ext cx="7886700" cy="4539268"/>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4"/>
            </a:pPr>
            <a:r>
              <a:rPr lang="en-GB" sz="2000" b="1" dirty="0"/>
              <a:t>Chatbots: </a:t>
            </a:r>
          </a:p>
          <a:p>
            <a:pPr algn="just">
              <a:buFontTx/>
              <a:buChar char="-"/>
            </a:pPr>
            <a:r>
              <a:rPr lang="en-GB" sz="2000" dirty="0"/>
              <a:t>Chatbots in healthcare offers a wide variety of benefits. </a:t>
            </a:r>
          </a:p>
          <a:p>
            <a:pPr algn="just">
              <a:buFontTx/>
              <a:buChar char="-"/>
            </a:pPr>
            <a:r>
              <a:rPr lang="en-GB" sz="2000" dirty="0"/>
              <a:t>In 2021 and beyond, with the help of chatbots, improvement in the organisation of patient pathways, medication management, help in emergency situations or with first aid can be done </a:t>
            </a:r>
          </a:p>
          <a:p>
            <a:pPr algn="just">
              <a:buFontTx/>
              <a:buChar char="-"/>
            </a:pPr>
            <a:r>
              <a:rPr lang="en-GB" sz="2000" dirty="0"/>
              <a:t>Options are endless for chatbots, from customer service to potential diagnosis of mild conditions </a:t>
            </a:r>
          </a:p>
          <a:p>
            <a:pPr marL="0" indent="0" algn="just">
              <a:buNone/>
            </a:pPr>
            <a:endParaRPr lang="en-GB" sz="2000" dirty="0"/>
          </a:p>
          <a:p>
            <a:pPr marL="457200" indent="-457200" algn="just">
              <a:buFont typeface="+mj-lt"/>
              <a:buAutoNum type="arabicPeriod" startAt="5"/>
            </a:pPr>
            <a:r>
              <a:rPr lang="en-GB" sz="2000" b="1" dirty="0"/>
              <a:t>Virtual Reality (VR): </a:t>
            </a:r>
          </a:p>
          <a:p>
            <a:pPr algn="just">
              <a:buFontTx/>
              <a:buChar char="-"/>
            </a:pPr>
            <a:r>
              <a:rPr lang="en-GB" sz="2000" dirty="0"/>
              <a:t>VR is expected to be a 4 billion dollar business by 2021 and there is no reason why healthcare cannot jump in on the action</a:t>
            </a:r>
          </a:p>
          <a:p>
            <a:pPr algn="just">
              <a:buFontTx/>
              <a:buChar char="-"/>
            </a:pPr>
            <a:r>
              <a:rPr lang="en-GB" sz="2000" dirty="0"/>
              <a:t>VR to provide an immersive experience for patients to virtually tour a health facility</a:t>
            </a:r>
          </a:p>
          <a:p>
            <a:pPr algn="just">
              <a:buFontTx/>
              <a:buChar char="-"/>
            </a:pPr>
            <a:r>
              <a:rPr lang="en-GB" sz="2000" dirty="0"/>
              <a:t>Using VR to help patients cope with pain</a:t>
            </a:r>
            <a:endParaRPr lang="en-GB" sz="2000" b="1" dirty="0"/>
          </a:p>
          <a:p>
            <a:pPr algn="just">
              <a:buFontTx/>
              <a:buChar char="-"/>
            </a:pPr>
            <a:endParaRPr lang="en-GB" sz="2000" dirty="0"/>
          </a:p>
          <a:p>
            <a:pPr marL="0" indent="0" algn="just">
              <a:buNone/>
            </a:pPr>
            <a:endParaRPr lang="en-GB" sz="2000" dirty="0"/>
          </a:p>
        </p:txBody>
      </p:sp>
    </p:spTree>
    <p:extLst>
      <p:ext uri="{BB962C8B-B14F-4D97-AF65-F5344CB8AC3E}">
        <p14:creationId xmlns:p14="http://schemas.microsoft.com/office/powerpoint/2010/main" val="2807933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108520" y="-315416"/>
            <a:ext cx="8966770" cy="1404440"/>
          </a:xfrm>
        </p:spPr>
        <p:txBody>
          <a:bodyPr>
            <a:normAutofit/>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764704"/>
            <a:ext cx="8119814" cy="5259348"/>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6"/>
            </a:pPr>
            <a:r>
              <a:rPr lang="en-GB" sz="2000" b="1" dirty="0"/>
              <a:t>Advanced Social Media: </a:t>
            </a:r>
          </a:p>
          <a:p>
            <a:pPr algn="just">
              <a:buFontTx/>
              <a:buChar char="-"/>
            </a:pPr>
            <a:r>
              <a:rPr lang="en-GB" sz="2000" dirty="0"/>
              <a:t>Social media is king in healthcare marketing, that’s no secret </a:t>
            </a:r>
          </a:p>
          <a:p>
            <a:pPr algn="just">
              <a:buFontTx/>
              <a:buChar char="-"/>
            </a:pPr>
            <a:r>
              <a:rPr lang="en-GB" sz="2000" dirty="0"/>
              <a:t>Using real metrics, analytics and user engagement data can all be used to drive adjustments to the social strategy to each network </a:t>
            </a:r>
          </a:p>
          <a:p>
            <a:pPr marL="0" indent="0" algn="just">
              <a:buNone/>
            </a:pPr>
            <a:endParaRPr lang="en-GB" sz="2000" dirty="0"/>
          </a:p>
          <a:p>
            <a:pPr marL="457200" indent="-457200" algn="just">
              <a:buFont typeface="+mj-lt"/>
              <a:buAutoNum type="arabicPeriod" startAt="7"/>
            </a:pPr>
            <a:r>
              <a:rPr lang="en-GB" sz="2000" b="1" dirty="0"/>
              <a:t>Personalised Mobile App: </a:t>
            </a:r>
          </a:p>
          <a:p>
            <a:pPr algn="just">
              <a:buFontTx/>
              <a:buChar char="-"/>
            </a:pPr>
            <a:r>
              <a:rPr lang="en-GB" sz="2000" dirty="0"/>
              <a:t>There are so many patient scenarios that can be served by a powerful native mobile application in 2021</a:t>
            </a:r>
          </a:p>
          <a:p>
            <a:pPr algn="just">
              <a:buFontTx/>
              <a:buChar char="-"/>
            </a:pPr>
            <a:r>
              <a:rPr lang="en-GB" sz="2000" dirty="0"/>
              <a:t>From requesting physicians appointments, checking in, uploading a patient’s medical history to getting test results can be done via a mobile app</a:t>
            </a:r>
          </a:p>
          <a:p>
            <a:pPr algn="just">
              <a:buFontTx/>
              <a:buChar char="-"/>
            </a:pPr>
            <a:r>
              <a:rPr lang="en-GB" sz="2000" dirty="0"/>
              <a:t>Mobile apps also relieve some of the pressure on the medical staffs, waiting times and receptionist duties, resulting in a significant reduction in operational costs</a:t>
            </a:r>
          </a:p>
          <a:p>
            <a:pPr algn="just">
              <a:buFontTx/>
              <a:buChar char="-"/>
            </a:pPr>
            <a:r>
              <a:rPr lang="en-GB" sz="2000" dirty="0"/>
              <a:t>Mobile app a great way to communicate and stay in touch with your patients, long after they left your health facilities</a:t>
            </a:r>
          </a:p>
          <a:p>
            <a:pPr marL="0" indent="0" algn="just">
              <a:buNone/>
            </a:pPr>
            <a:endParaRPr lang="en-GB" sz="2000" dirty="0"/>
          </a:p>
          <a:p>
            <a:pPr algn="just">
              <a:buFontTx/>
              <a:buChar char="-"/>
            </a:pPr>
            <a:endParaRPr lang="en-GB" sz="2000" dirty="0"/>
          </a:p>
          <a:p>
            <a:pPr marL="0" indent="0" algn="just">
              <a:buNone/>
            </a:pPr>
            <a:endParaRPr lang="en-GB" sz="2000" dirty="0"/>
          </a:p>
        </p:txBody>
      </p:sp>
    </p:spTree>
    <p:extLst>
      <p:ext uri="{BB962C8B-B14F-4D97-AF65-F5344CB8AC3E}">
        <p14:creationId xmlns:p14="http://schemas.microsoft.com/office/powerpoint/2010/main" val="4251541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0105" y="1089024"/>
            <a:ext cx="7903790" cy="47162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8"/>
            </a:pPr>
            <a:r>
              <a:rPr lang="en-GB" sz="2000" b="1" dirty="0"/>
              <a:t>Video Marketing: </a:t>
            </a:r>
          </a:p>
          <a:p>
            <a:pPr algn="just">
              <a:buFontTx/>
              <a:buChar char="-"/>
            </a:pPr>
            <a:r>
              <a:rPr lang="en-GB" sz="2000" dirty="0"/>
              <a:t>Video is a fantastic for humanizing the health brand you are promoting</a:t>
            </a:r>
          </a:p>
          <a:p>
            <a:pPr algn="just">
              <a:buFontTx/>
              <a:buChar char="-"/>
            </a:pPr>
            <a:r>
              <a:rPr lang="en-GB" sz="2000" dirty="0"/>
              <a:t>It is estimated that in 2021, about 8% of all mobile traffic will be video including physicians video consultations </a:t>
            </a:r>
          </a:p>
          <a:p>
            <a:pPr marL="0" indent="0" algn="just">
              <a:buNone/>
            </a:pPr>
            <a:endParaRPr lang="en-GB" sz="2000" dirty="0"/>
          </a:p>
          <a:p>
            <a:pPr marL="457200" indent="-457200" algn="just">
              <a:buFont typeface="+mj-lt"/>
              <a:buAutoNum type="arabicPeriod" startAt="9"/>
            </a:pPr>
            <a:r>
              <a:rPr lang="en-GB" sz="2000" b="1" dirty="0"/>
              <a:t>Robotics: </a:t>
            </a:r>
            <a:endParaRPr lang="en-GB" sz="2000" dirty="0"/>
          </a:p>
          <a:p>
            <a:pPr algn="just">
              <a:buFontTx/>
              <a:buChar char="-"/>
            </a:pPr>
            <a:r>
              <a:rPr lang="en-GB" sz="2000" dirty="0"/>
              <a:t>One of the most exciting and fastest growing fields of healthcare is robotics</a:t>
            </a:r>
          </a:p>
          <a:p>
            <a:pPr algn="just">
              <a:buFontTx/>
              <a:buChar char="-"/>
            </a:pPr>
            <a:r>
              <a:rPr lang="en-GB" sz="2000" dirty="0"/>
              <a:t>Robot companions also have their place in healthcare to help alleviate loneliness, treat mental health issues or even help children with chronic illness </a:t>
            </a:r>
          </a:p>
          <a:p>
            <a:pPr algn="just">
              <a:buFontTx/>
              <a:buChar char="-"/>
            </a:pPr>
            <a:r>
              <a:rPr lang="en-GB" sz="2000" b="1" dirty="0"/>
              <a:t>For example</a:t>
            </a:r>
            <a:r>
              <a:rPr lang="en-GB" sz="2000" dirty="0"/>
              <a:t>: </a:t>
            </a:r>
            <a:r>
              <a:rPr lang="en-GB" sz="2000" dirty="0" err="1"/>
              <a:t>Ikki</a:t>
            </a:r>
            <a:r>
              <a:rPr lang="en-GB" sz="2000" dirty="0"/>
              <a:t> from an Australian start-up is helping children with chronic illness, monitor their medications, temperature and breathing rate while keeping them company with music and stories</a:t>
            </a:r>
          </a:p>
          <a:p>
            <a:pPr marL="0" indent="0" algn="ctr">
              <a:buNone/>
            </a:pPr>
            <a:endParaRPr lang="en-GB" sz="1600" dirty="0"/>
          </a:p>
          <a:p>
            <a:pPr marL="0" indent="0" algn="ctr">
              <a:buNone/>
            </a:pPr>
            <a:endParaRPr lang="en-GB" sz="1700" b="1" dirty="0">
              <a:solidFill>
                <a:srgbClr val="FF0000"/>
              </a:solidFill>
            </a:endParaRPr>
          </a:p>
          <a:p>
            <a:pPr marL="0" indent="0" algn="just">
              <a:buNone/>
            </a:pPr>
            <a:endParaRPr lang="en-GB" sz="2000" dirty="0"/>
          </a:p>
        </p:txBody>
      </p:sp>
    </p:spTree>
    <p:extLst>
      <p:ext uri="{BB962C8B-B14F-4D97-AF65-F5344CB8AC3E}">
        <p14:creationId xmlns:p14="http://schemas.microsoft.com/office/powerpoint/2010/main" val="3792796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634082"/>
          </a:xfrm>
        </p:spPr>
        <p:txBody>
          <a:bodyPr>
            <a:normAutofit/>
          </a:bodyPr>
          <a:lstStyle/>
          <a:p>
            <a:r>
              <a:rPr lang="en-GB" sz="3200" b="1" dirty="0"/>
              <a:t>The future of technologies in </a:t>
            </a:r>
            <a:r>
              <a:rPr lang="en-GB" sz="3200" b="1" dirty="0" err="1"/>
              <a:t>H&amp;Sc</a:t>
            </a:r>
            <a:r>
              <a:rPr lang="en-GB" sz="3200" b="1" dirty="0"/>
              <a:t> sector</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11560" y="1253331"/>
            <a:ext cx="8075240" cy="4351338"/>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The future of healthcare is shaping up in front of our very eyes with advances in digital healthcare technologies </a:t>
            </a:r>
          </a:p>
          <a:p>
            <a:pPr algn="just"/>
            <a:endParaRPr lang="en-GB" sz="2400" dirty="0"/>
          </a:p>
          <a:p>
            <a:pPr algn="just"/>
            <a:r>
              <a:rPr lang="en-GB" sz="2400" dirty="0"/>
              <a:t>The future of </a:t>
            </a:r>
            <a:r>
              <a:rPr lang="en-GB" sz="2400" dirty="0" err="1"/>
              <a:t>H&amp;Sc</a:t>
            </a:r>
            <a:r>
              <a:rPr lang="en-GB" sz="2400" dirty="0"/>
              <a:t> lies in working hand-in-hand with technology and healthcare workers have to embrace emerging healthcare technologies in order to stay relevant in the coming years</a:t>
            </a:r>
          </a:p>
          <a:p>
            <a:pPr algn="just"/>
            <a:endParaRPr lang="en-GB" sz="2400" dirty="0"/>
          </a:p>
          <a:p>
            <a:pPr algn="just"/>
            <a:r>
              <a:rPr lang="en-GB" sz="2400" dirty="0"/>
              <a:t>Technology can only aid and improve our lives if we stand on its shoulder. To adhere to this rule, the cooperation between people and technology could result in amazing achievements </a:t>
            </a:r>
          </a:p>
          <a:p>
            <a:pPr algn="just"/>
            <a:endParaRPr lang="en-GB" sz="2400" dirty="0"/>
          </a:p>
          <a:p>
            <a:pPr algn="just"/>
            <a:r>
              <a:rPr lang="en-GB" sz="2400" dirty="0"/>
              <a:t>Technology and humans hand-in-hand is the only way forward for a better health and social care</a:t>
            </a:r>
          </a:p>
        </p:txBody>
      </p:sp>
    </p:spTree>
    <p:extLst>
      <p:ext uri="{BB962C8B-B14F-4D97-AF65-F5344CB8AC3E}">
        <p14:creationId xmlns:p14="http://schemas.microsoft.com/office/powerpoint/2010/main" val="2435289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298C5-74E4-A934-C1BC-94A68D442ECE}"/>
              </a:ext>
            </a:extLst>
          </p:cNvPr>
          <p:cNvSpPr>
            <a:spLocks noGrp="1"/>
          </p:cNvSpPr>
          <p:nvPr>
            <p:ph type="title"/>
          </p:nvPr>
        </p:nvSpPr>
        <p:spPr/>
        <p:txBody>
          <a:bodyPr/>
          <a:lstStyle/>
          <a:p>
            <a:r>
              <a:rPr lang="en-GB" dirty="0"/>
              <a:t>Video</a:t>
            </a:r>
          </a:p>
        </p:txBody>
      </p:sp>
      <p:sp>
        <p:nvSpPr>
          <p:cNvPr id="3" name="Content Placeholder 2">
            <a:extLst>
              <a:ext uri="{FF2B5EF4-FFF2-40B4-BE49-F238E27FC236}">
                <a16:creationId xmlns:a16="http://schemas.microsoft.com/office/drawing/2014/main" id="{8C053192-3DD3-F2E3-0FC2-F2D5065C62E4}"/>
              </a:ext>
            </a:extLst>
          </p:cNvPr>
          <p:cNvSpPr>
            <a:spLocks noGrp="1"/>
          </p:cNvSpPr>
          <p:nvPr>
            <p:ph idx="1"/>
          </p:nvPr>
        </p:nvSpPr>
        <p:spPr/>
        <p:txBody>
          <a:bodyPr/>
          <a:lstStyle/>
          <a:p>
            <a:pPr marL="0" indent="0">
              <a:buNone/>
            </a:pPr>
            <a:r>
              <a:rPr lang="en-GB" dirty="0"/>
              <a:t>  Watch this video and discuss</a:t>
            </a:r>
          </a:p>
          <a:p>
            <a:pPr marL="0" indent="0">
              <a:buNone/>
            </a:pPr>
            <a:endParaRPr lang="en-GB" dirty="0"/>
          </a:p>
          <a:p>
            <a:r>
              <a:rPr lang="en-GB" dirty="0">
                <a:hlinkClick r:id="rId2"/>
              </a:rPr>
              <a:t>The Future of Healthcare (youtube.com)</a:t>
            </a:r>
            <a:endParaRPr lang="en-GB" dirty="0"/>
          </a:p>
        </p:txBody>
      </p:sp>
    </p:spTree>
    <p:extLst>
      <p:ext uri="{BB962C8B-B14F-4D97-AF65-F5344CB8AC3E}">
        <p14:creationId xmlns:p14="http://schemas.microsoft.com/office/powerpoint/2010/main" val="2660585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How can Technology Enabled Care (TEC) Help </a:t>
            </a:r>
            <a:r>
              <a:rPr lang="en-GB" sz="3200" b="1" dirty="0" err="1"/>
              <a:t>H&amp;Sc</a:t>
            </a:r>
            <a:r>
              <a:rPr lang="en-GB" sz="3200" b="1" dirty="0"/>
              <a:t> sector?  </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908720"/>
            <a:ext cx="8291264" cy="431561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1800" dirty="0"/>
              <a:t>In the UK, people with long term conditions use a significant proportion (50% of all GP appointments and 70% of days spent in hospital beds) of healthcare services </a:t>
            </a:r>
          </a:p>
          <a:p>
            <a:pPr algn="just"/>
            <a:endParaRPr lang="en-GB" sz="1800" dirty="0"/>
          </a:p>
          <a:p>
            <a:pPr algn="just"/>
            <a:r>
              <a:rPr lang="en-GB" sz="1800" dirty="0"/>
              <a:t>Care absorbs 70% of hospital and primary care budget in England </a:t>
            </a:r>
          </a:p>
          <a:p>
            <a:pPr algn="just"/>
            <a:endParaRPr lang="en-GB" sz="1800" dirty="0"/>
          </a:p>
          <a:p>
            <a:pPr algn="just"/>
            <a:r>
              <a:rPr lang="en-GB" sz="1800" dirty="0"/>
              <a:t>By 2021, NHS England is facing a £30 billion funding gap at the time of constrained health and social care budgets</a:t>
            </a:r>
          </a:p>
          <a:p>
            <a:pPr algn="just"/>
            <a:endParaRPr lang="en-GB" sz="1800" dirty="0"/>
          </a:p>
          <a:p>
            <a:pPr algn="just"/>
            <a:r>
              <a:rPr lang="en-GB" sz="1800" dirty="0"/>
              <a:t>Research showing that TEC, in particular mobile and digitally enabled technology has the potential to reduce healthcare cost and increase access and improve outcomes</a:t>
            </a:r>
          </a:p>
          <a:p>
            <a:pPr algn="just"/>
            <a:endParaRPr lang="en-GB" sz="1800" dirty="0"/>
          </a:p>
          <a:p>
            <a:pPr algn="just"/>
            <a:r>
              <a:rPr lang="en-GB" sz="1800" dirty="0"/>
              <a:t>Technology can improve access, overcome shortage of Health Care Professionals (HCPs), while providing a more versatile and personalised approach to healthcare</a:t>
            </a:r>
          </a:p>
        </p:txBody>
      </p:sp>
    </p:spTree>
    <p:extLst>
      <p:ext uri="{BB962C8B-B14F-4D97-AF65-F5344CB8AC3E}">
        <p14:creationId xmlns:p14="http://schemas.microsoft.com/office/powerpoint/2010/main" val="20286041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
            <a:ext cx="8229600" cy="1055166"/>
          </a:xfrm>
        </p:spPr>
        <p:txBody>
          <a:bodyPr>
            <a:normAutofit fontScale="90000"/>
          </a:bodyPr>
          <a:lstStyle/>
          <a:p>
            <a:r>
              <a:rPr lang="en-GB" sz="3200" b="1" dirty="0"/>
              <a:t>How can Technology Enabled Care (TEC) Help </a:t>
            </a:r>
            <a:r>
              <a:rPr lang="en-GB" sz="3200" b="1" dirty="0" err="1"/>
              <a:t>H&amp;Sc</a:t>
            </a:r>
            <a:r>
              <a:rPr lang="en-GB" sz="3200" b="1" dirty="0"/>
              <a:t> sector? </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107504" y="1412776"/>
            <a:ext cx="4248472" cy="4104456"/>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There are enormous potential for digital technologies to improve many aspects of health and social care provisions</a:t>
            </a:r>
          </a:p>
          <a:p>
            <a:pPr algn="just"/>
            <a:endParaRPr lang="en-GB" sz="2800" dirty="0"/>
          </a:p>
          <a:p>
            <a:pPr algn="just"/>
            <a:r>
              <a:rPr lang="en-GB" sz="2800" dirty="0"/>
              <a:t>TEC is capable of providing cost-effective solutions at a time when the demands on health and social care services continue to increase </a:t>
            </a:r>
          </a:p>
          <a:p>
            <a:pPr algn="just"/>
            <a:endParaRPr lang="en-GB" sz="2800" dirty="0"/>
          </a:p>
          <a:p>
            <a:pPr algn="just"/>
            <a:r>
              <a:rPr lang="en-GB" sz="2800" dirty="0"/>
              <a:t>TEC has the potential to reduce healthcare costs, increase access and improve outcomes </a:t>
            </a:r>
          </a:p>
          <a:p>
            <a:pPr algn="just"/>
            <a:endParaRPr lang="en-GB" sz="2800" dirty="0"/>
          </a:p>
          <a:p>
            <a:pPr algn="just"/>
            <a:endParaRPr lang="en-GB" sz="2800" dirty="0"/>
          </a:p>
        </p:txBody>
      </p:sp>
      <p:pic>
        <p:nvPicPr>
          <p:cNvPr id="5" name="Picture 4">
            <a:extLst>
              <a:ext uri="{FF2B5EF4-FFF2-40B4-BE49-F238E27FC236}">
                <a16:creationId xmlns:a16="http://schemas.microsoft.com/office/drawing/2014/main" id="{2A09CC10-D2AB-A04C-ABD3-458461CA6D8F}"/>
              </a:ext>
            </a:extLst>
          </p:cNvPr>
          <p:cNvPicPr>
            <a:picLocks noChangeAspect="1"/>
          </p:cNvPicPr>
          <p:nvPr/>
        </p:nvPicPr>
        <p:blipFill>
          <a:blip r:embed="rId2"/>
          <a:stretch>
            <a:fillRect/>
          </a:stretch>
        </p:blipFill>
        <p:spPr>
          <a:xfrm>
            <a:off x="4427984" y="977911"/>
            <a:ext cx="4608512" cy="4469744"/>
          </a:xfrm>
          <a:prstGeom prst="rect">
            <a:avLst/>
          </a:prstGeom>
        </p:spPr>
      </p:pic>
    </p:spTree>
    <p:extLst>
      <p:ext uri="{BB962C8B-B14F-4D97-AF65-F5344CB8AC3E}">
        <p14:creationId xmlns:p14="http://schemas.microsoft.com/office/powerpoint/2010/main" val="3522228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792088"/>
          </a:xfrm>
        </p:spPr>
        <p:txBody>
          <a:bodyPr>
            <a:normAutofit fontScale="90000"/>
          </a:bodyPr>
          <a:lstStyle/>
          <a:p>
            <a:r>
              <a:rPr lang="en-GB" sz="3200" b="1" dirty="0"/>
              <a:t>Digital </a:t>
            </a:r>
            <a:r>
              <a:rPr lang="en-GB" sz="3200" b="1" dirty="0" err="1"/>
              <a:t>Technlogies</a:t>
            </a:r>
            <a:r>
              <a:rPr lang="en-GB" sz="3200" b="1" dirty="0"/>
              <a:t> in </a:t>
            </a:r>
            <a:r>
              <a:rPr lang="en-GB" sz="3200" b="1" dirty="0" err="1"/>
              <a:t>H&amp;Sc</a:t>
            </a:r>
            <a:br>
              <a:rPr lang="en-GB" sz="3200" b="1" dirty="0"/>
            </a:br>
            <a:r>
              <a:rPr lang="en-GB" sz="3200" b="1" dirty="0"/>
              <a:t>Patient vs HCP view </a:t>
            </a:r>
          </a:p>
        </p:txBody>
      </p:sp>
      <p:pic>
        <p:nvPicPr>
          <p:cNvPr id="3" name="Picture 2">
            <a:extLst>
              <a:ext uri="{FF2B5EF4-FFF2-40B4-BE49-F238E27FC236}">
                <a16:creationId xmlns:a16="http://schemas.microsoft.com/office/drawing/2014/main" id="{F483AED6-31A0-3845-AFDE-866E933070BC}"/>
              </a:ext>
            </a:extLst>
          </p:cNvPr>
          <p:cNvPicPr>
            <a:picLocks noChangeAspect="1"/>
          </p:cNvPicPr>
          <p:nvPr/>
        </p:nvPicPr>
        <p:blipFill>
          <a:blip r:embed="rId2"/>
          <a:stretch>
            <a:fillRect/>
          </a:stretch>
        </p:blipFill>
        <p:spPr>
          <a:xfrm>
            <a:off x="611560" y="1124744"/>
            <a:ext cx="7776864" cy="4248472"/>
          </a:xfrm>
          <a:prstGeom prst="rect">
            <a:avLst/>
          </a:prstGeom>
        </p:spPr>
      </p:pic>
    </p:spTree>
    <p:extLst>
      <p:ext uri="{BB962C8B-B14F-4D97-AF65-F5344CB8AC3E}">
        <p14:creationId xmlns:p14="http://schemas.microsoft.com/office/powerpoint/2010/main" val="35026692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346646"/>
            <a:ext cx="8229600" cy="706090"/>
          </a:xfrm>
        </p:spPr>
        <p:txBody>
          <a:bodyPr>
            <a:normAutofit fontScale="90000"/>
          </a:bodyPr>
          <a:lstStyle/>
          <a:p>
            <a:r>
              <a:rPr lang="en-GB" sz="3200" b="1" dirty="0"/>
              <a:t>Digital Technologies (Health Apps): What do Patients and Carers want from it? </a:t>
            </a:r>
          </a:p>
        </p:txBody>
      </p:sp>
      <p:pic>
        <p:nvPicPr>
          <p:cNvPr id="5" name="Picture 4">
            <a:extLst>
              <a:ext uri="{FF2B5EF4-FFF2-40B4-BE49-F238E27FC236}">
                <a16:creationId xmlns:a16="http://schemas.microsoft.com/office/drawing/2014/main" id="{15789170-3BFD-FC42-A960-BB9A468F3ED4}"/>
              </a:ext>
            </a:extLst>
          </p:cNvPr>
          <p:cNvPicPr>
            <a:picLocks noChangeAspect="1"/>
          </p:cNvPicPr>
          <p:nvPr/>
        </p:nvPicPr>
        <p:blipFill>
          <a:blip r:embed="rId2"/>
          <a:stretch>
            <a:fillRect/>
          </a:stretch>
        </p:blipFill>
        <p:spPr>
          <a:xfrm>
            <a:off x="683568" y="1530350"/>
            <a:ext cx="8003232" cy="3914874"/>
          </a:xfrm>
          <a:prstGeom prst="rect">
            <a:avLst/>
          </a:prstGeom>
        </p:spPr>
      </p:pic>
    </p:spTree>
    <p:extLst>
      <p:ext uri="{BB962C8B-B14F-4D97-AF65-F5344CB8AC3E}">
        <p14:creationId xmlns:p14="http://schemas.microsoft.com/office/powerpoint/2010/main" val="17173070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548680"/>
            <a:ext cx="8229600" cy="634082"/>
          </a:xfrm>
        </p:spPr>
        <p:txBody>
          <a:bodyPr>
            <a:normAutofit fontScale="90000"/>
          </a:bodyPr>
          <a:lstStyle/>
          <a:p>
            <a:r>
              <a:rPr lang="en-GB" sz="3200" b="1" dirty="0"/>
              <a:t>Significance of Digital Technologies in </a:t>
            </a:r>
            <a:r>
              <a:rPr lang="en-GB" sz="3200" b="1" dirty="0" err="1"/>
              <a:t>H&amp;Sc</a:t>
            </a:r>
            <a:endParaRPr lang="en-GB" sz="3200" b="1" dirty="0"/>
          </a:p>
        </p:txBody>
      </p:sp>
      <p:pic>
        <p:nvPicPr>
          <p:cNvPr id="4" name="Picture 3">
            <a:extLst>
              <a:ext uri="{FF2B5EF4-FFF2-40B4-BE49-F238E27FC236}">
                <a16:creationId xmlns:a16="http://schemas.microsoft.com/office/drawing/2014/main" id="{E721D602-23EF-174E-B279-B69C26A6F215}"/>
              </a:ext>
            </a:extLst>
          </p:cNvPr>
          <p:cNvPicPr>
            <a:picLocks noChangeAspect="1"/>
          </p:cNvPicPr>
          <p:nvPr/>
        </p:nvPicPr>
        <p:blipFill>
          <a:blip r:embed="rId2"/>
          <a:stretch>
            <a:fillRect/>
          </a:stretch>
        </p:blipFill>
        <p:spPr>
          <a:xfrm>
            <a:off x="827584" y="1413892"/>
            <a:ext cx="7416824" cy="4175348"/>
          </a:xfrm>
          <a:prstGeom prst="rect">
            <a:avLst/>
          </a:prstGeom>
        </p:spPr>
      </p:pic>
    </p:spTree>
    <p:extLst>
      <p:ext uri="{BB962C8B-B14F-4D97-AF65-F5344CB8AC3E}">
        <p14:creationId xmlns:p14="http://schemas.microsoft.com/office/powerpoint/2010/main" val="1889876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382366"/>
            <a:ext cx="8229600" cy="814386"/>
          </a:xfrm>
        </p:spPr>
        <p:txBody>
          <a:bodyPr>
            <a:normAutofit fontScale="90000"/>
          </a:bodyPr>
          <a:lstStyle/>
          <a:p>
            <a:r>
              <a:rPr lang="en-GB" sz="3200" b="1" dirty="0"/>
              <a:t>Digital Technologies &amp; Connected Patients: Shifting the Balance of Power</a:t>
            </a:r>
          </a:p>
        </p:txBody>
      </p:sp>
      <p:pic>
        <p:nvPicPr>
          <p:cNvPr id="3" name="Picture 2">
            <a:extLst>
              <a:ext uri="{FF2B5EF4-FFF2-40B4-BE49-F238E27FC236}">
                <a16:creationId xmlns:a16="http://schemas.microsoft.com/office/drawing/2014/main" id="{E79ED800-3EC8-C84F-B5F8-DD5598F443C7}"/>
              </a:ext>
            </a:extLst>
          </p:cNvPr>
          <p:cNvPicPr>
            <a:picLocks noChangeAspect="1"/>
          </p:cNvPicPr>
          <p:nvPr/>
        </p:nvPicPr>
        <p:blipFill>
          <a:blip r:embed="rId2"/>
          <a:stretch>
            <a:fillRect/>
          </a:stretch>
        </p:blipFill>
        <p:spPr>
          <a:xfrm>
            <a:off x="611560" y="1628800"/>
            <a:ext cx="7920880" cy="3600400"/>
          </a:xfrm>
          <a:prstGeom prst="rect">
            <a:avLst/>
          </a:prstGeom>
        </p:spPr>
      </p:pic>
    </p:spTree>
    <p:extLst>
      <p:ext uri="{BB962C8B-B14F-4D97-AF65-F5344CB8AC3E}">
        <p14:creationId xmlns:p14="http://schemas.microsoft.com/office/powerpoint/2010/main" val="33663298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Digital Technologies can be Used to Connect HCPs &amp; Patients? </a:t>
            </a:r>
          </a:p>
        </p:txBody>
      </p:sp>
      <p:pic>
        <p:nvPicPr>
          <p:cNvPr id="3" name="Picture 2">
            <a:extLst>
              <a:ext uri="{FF2B5EF4-FFF2-40B4-BE49-F238E27FC236}">
                <a16:creationId xmlns:a16="http://schemas.microsoft.com/office/drawing/2014/main" id="{ED577816-9544-504D-B95D-2D41D01D5EA7}"/>
              </a:ext>
            </a:extLst>
          </p:cNvPr>
          <p:cNvPicPr>
            <a:picLocks noChangeAspect="1"/>
          </p:cNvPicPr>
          <p:nvPr/>
        </p:nvPicPr>
        <p:blipFill>
          <a:blip r:embed="rId2"/>
          <a:stretch>
            <a:fillRect/>
          </a:stretch>
        </p:blipFill>
        <p:spPr>
          <a:xfrm>
            <a:off x="457200" y="1196752"/>
            <a:ext cx="8075240" cy="4536504"/>
          </a:xfrm>
          <a:prstGeom prst="rect">
            <a:avLst/>
          </a:prstGeom>
        </p:spPr>
      </p:pic>
    </p:spTree>
    <p:extLst>
      <p:ext uri="{BB962C8B-B14F-4D97-AF65-F5344CB8AC3E}">
        <p14:creationId xmlns:p14="http://schemas.microsoft.com/office/powerpoint/2010/main" val="25467184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404664"/>
            <a:ext cx="8229600" cy="814386"/>
          </a:xfrm>
        </p:spPr>
        <p:txBody>
          <a:bodyPr>
            <a:normAutofit fontScale="90000"/>
          </a:bodyPr>
          <a:lstStyle/>
          <a:p>
            <a:r>
              <a:rPr lang="en-GB" sz="3200" b="1" dirty="0"/>
              <a:t>Barriers of Adopting Digital Technologies in </a:t>
            </a:r>
            <a:r>
              <a:rPr lang="en-GB" sz="3200" b="1" dirty="0" err="1"/>
              <a:t>H&amp;Sc</a:t>
            </a:r>
            <a:endParaRPr lang="en-GB" sz="3200" b="1" dirty="0"/>
          </a:p>
        </p:txBody>
      </p:sp>
      <p:pic>
        <p:nvPicPr>
          <p:cNvPr id="3" name="Picture 2">
            <a:extLst>
              <a:ext uri="{FF2B5EF4-FFF2-40B4-BE49-F238E27FC236}">
                <a16:creationId xmlns:a16="http://schemas.microsoft.com/office/drawing/2014/main" id="{F127A28B-81BE-4C49-8B10-DCC4F3752CC4}"/>
              </a:ext>
            </a:extLst>
          </p:cNvPr>
          <p:cNvPicPr>
            <a:picLocks noChangeAspect="1"/>
          </p:cNvPicPr>
          <p:nvPr/>
        </p:nvPicPr>
        <p:blipFill>
          <a:blip r:embed="rId2"/>
          <a:stretch>
            <a:fillRect/>
          </a:stretch>
        </p:blipFill>
        <p:spPr>
          <a:xfrm>
            <a:off x="683568" y="1556792"/>
            <a:ext cx="7848871" cy="3816424"/>
          </a:xfrm>
          <a:prstGeom prst="rect">
            <a:avLst/>
          </a:prstGeom>
        </p:spPr>
      </p:pic>
    </p:spTree>
    <p:extLst>
      <p:ext uri="{BB962C8B-B14F-4D97-AF65-F5344CB8AC3E}">
        <p14:creationId xmlns:p14="http://schemas.microsoft.com/office/powerpoint/2010/main" val="16179548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620688"/>
            <a:ext cx="8229600" cy="1143000"/>
          </a:xfrm>
        </p:spPr>
        <p:txBody>
          <a:bodyPr>
            <a:normAutofit/>
          </a:bodyPr>
          <a:lstStyle/>
          <a:p>
            <a:r>
              <a:rPr lang="en-GB" sz="3200" b="1" dirty="0"/>
              <a:t>Activity 2</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285750" y="1988840"/>
            <a:ext cx="8229600" cy="302433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t>Discuss the list of Technology Enabled Care (TEC) you are providing at your work? </a:t>
            </a:r>
          </a:p>
          <a:p>
            <a:pPr marL="514350" indent="-514350" algn="just">
              <a:buFont typeface="+mj-lt"/>
              <a:buAutoNum type="arabicPeriod"/>
            </a:pPr>
            <a:endParaRPr lang="en-GB" sz="2400" dirty="0"/>
          </a:p>
          <a:p>
            <a:pPr marL="514350" indent="-514350" algn="just">
              <a:buFont typeface="+mj-lt"/>
              <a:buAutoNum type="arabicPeriod"/>
            </a:pPr>
            <a:r>
              <a:rPr lang="en-GB" sz="2400" dirty="0"/>
              <a:t>Discuss how your local GP is using TEC</a:t>
            </a:r>
          </a:p>
          <a:p>
            <a:pPr marL="514350" indent="-514350" algn="just">
              <a:buFont typeface="+mj-lt"/>
              <a:buAutoNum type="arabicPeriod"/>
            </a:pPr>
            <a:endParaRPr lang="en-GB" sz="2400" dirty="0"/>
          </a:p>
          <a:p>
            <a:pPr marL="514350" indent="-514350" algn="just">
              <a:buFont typeface="+mj-lt"/>
              <a:buAutoNum type="arabicPeriod"/>
            </a:pPr>
            <a:r>
              <a:rPr lang="en-GB" sz="2400" dirty="0"/>
              <a:t>Identify potentials barriers causing delay in adopting digital technologies in </a:t>
            </a:r>
            <a:r>
              <a:rPr lang="en-GB" sz="2400" dirty="0" err="1"/>
              <a:t>H&amp;Sc</a:t>
            </a:r>
            <a:endParaRPr lang="en-GB" sz="2400" dirty="0"/>
          </a:p>
        </p:txBody>
      </p:sp>
    </p:spTree>
    <p:extLst>
      <p:ext uri="{BB962C8B-B14F-4D97-AF65-F5344CB8AC3E}">
        <p14:creationId xmlns:p14="http://schemas.microsoft.com/office/powerpoint/2010/main" val="42440545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60648"/>
            <a:ext cx="8229600" cy="648072"/>
          </a:xfrm>
        </p:spPr>
        <p:txBody>
          <a:bodyPr>
            <a:normAutofit/>
          </a:bodyPr>
          <a:lstStyle/>
          <a:p>
            <a:r>
              <a:rPr lang="en-GB" sz="3200" b="1" dirty="0"/>
              <a:t>References</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836712"/>
            <a:ext cx="7886700" cy="3528392"/>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t>TFM (2020) 10 Ways Technology Is Changing Healthcare [Online] </a:t>
            </a:r>
            <a:r>
              <a:rPr lang="en-GB" sz="2400" dirty="0">
                <a:hlinkClick r:id="rId2"/>
              </a:rPr>
              <a:t>https://medicalfuturist.com/ten-ways-technology-changing-healthcare/</a:t>
            </a:r>
            <a:endParaRPr lang="en-GB" sz="2400" dirty="0"/>
          </a:p>
          <a:p>
            <a:pPr marL="514350" indent="-514350" algn="just">
              <a:buFont typeface="+mj-lt"/>
              <a:buAutoNum type="arabicPeriod"/>
            </a:pPr>
            <a:endParaRPr lang="en-GB" sz="2400" dirty="0"/>
          </a:p>
          <a:p>
            <a:pPr marL="514350" indent="-514350" algn="just">
              <a:buFont typeface="+mj-lt"/>
              <a:buAutoNum type="arabicPeriod"/>
            </a:pPr>
            <a:r>
              <a:rPr lang="en-GB" sz="2400" dirty="0"/>
              <a:t>Liddell, A. (2008) Technology in the NHS: Transforming the patient’s experience [Online] </a:t>
            </a:r>
            <a:r>
              <a:rPr lang="en-GB" sz="2400" dirty="0">
                <a:hlinkClick r:id="rId3"/>
              </a:rPr>
              <a:t>https://www.kingsfund.org.uk/sites/default/files/Technology-in-the-NHS-Transforming-patients-experience-of-care-Liddell-Adshead-and-Burgess-Kings-Fund-October-2008_0.pdf</a:t>
            </a:r>
            <a:endParaRPr lang="en-GB" sz="2400" dirty="0"/>
          </a:p>
          <a:p>
            <a:pPr marL="514350" indent="-514350" algn="just">
              <a:buFont typeface="+mj-lt"/>
              <a:buAutoNum type="arabicPeriod"/>
            </a:pPr>
            <a:endParaRPr lang="en-GB" sz="2400" dirty="0"/>
          </a:p>
          <a:p>
            <a:pPr marL="514350" indent="-514350" algn="just">
              <a:buFont typeface="+mj-lt"/>
              <a:buAutoNum type="arabicPeriod"/>
            </a:pPr>
            <a:r>
              <a:rPr lang="en-GB" sz="2400" dirty="0" err="1"/>
              <a:t>Healthmanagement</a:t>
            </a:r>
            <a:r>
              <a:rPr lang="en-GB" sz="2400" dirty="0"/>
              <a:t> (2020) The Impact of Digital Technology on Healthcare  [Online] </a:t>
            </a:r>
            <a:r>
              <a:rPr lang="en-GB" sz="2400" dirty="0">
                <a:hlinkClick r:id="rId4"/>
              </a:rPr>
              <a:t>https://healthmanagement.org/c/cardio/news/the-impact-of-digital-technology-on-healthcare</a:t>
            </a:r>
            <a:endParaRPr lang="en-GB" sz="2400" dirty="0"/>
          </a:p>
          <a:p>
            <a:pPr marL="514350" indent="-514350" algn="just">
              <a:buFont typeface="+mj-lt"/>
              <a:buAutoNum type="arabicPeriod"/>
            </a:pPr>
            <a:endParaRPr lang="en-GB" sz="2400" dirty="0"/>
          </a:p>
          <a:p>
            <a:pPr marL="514350" indent="-514350" algn="just">
              <a:buFont typeface="+mj-lt"/>
              <a:buAutoNum type="arabicPeriod"/>
            </a:pPr>
            <a:r>
              <a:rPr lang="en-GB" sz="2400" dirty="0"/>
              <a:t>Taylor, K. (2015) How digital technology is transforming health and social care. [Online] </a:t>
            </a:r>
            <a:r>
              <a:rPr lang="en-GB" sz="2400" dirty="0">
                <a:hlinkClick r:id="rId5"/>
              </a:rPr>
              <a:t>https://www2.deloitte.com/content/dam/Deloitte/uk/Documents/life-sciences-health-care/deloitte-uk-connected-health.pdf</a:t>
            </a:r>
            <a:endParaRPr lang="en-GB" sz="2400" dirty="0"/>
          </a:p>
          <a:p>
            <a:pPr marL="514350" indent="-514350" algn="just">
              <a:buFont typeface="+mj-lt"/>
              <a:buAutoNum type="arabicPeriod"/>
            </a:pPr>
            <a:endParaRPr lang="en-GB" sz="2400" dirty="0"/>
          </a:p>
          <a:p>
            <a:pPr marL="514350" indent="-514350" algn="just">
              <a:buFont typeface="+mj-lt"/>
              <a:buAutoNum type="arabicPeriod"/>
            </a:pPr>
            <a:endParaRPr lang="en-GB" sz="2400" dirty="0"/>
          </a:p>
        </p:txBody>
      </p:sp>
    </p:spTree>
    <p:extLst>
      <p:ext uri="{BB962C8B-B14F-4D97-AF65-F5344CB8AC3E}">
        <p14:creationId xmlns:p14="http://schemas.microsoft.com/office/powerpoint/2010/main" val="19960881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539552" y="116632"/>
            <a:ext cx="8064896" cy="4893647"/>
          </a:xfrm>
          <a:prstGeom prst="rect">
            <a:avLst/>
          </a:prstGeom>
          <a:noFill/>
        </p:spPr>
        <p:txBody>
          <a:bodyPr wrap="square" rtlCol="0">
            <a:spAutoFit/>
          </a:bodyPr>
          <a:lstStyle/>
          <a:p>
            <a:pPr algn="ctr"/>
            <a:endParaRPr lang="en-US" sz="3600" b="1" dirty="0">
              <a:solidFill>
                <a:srgbClr val="FF0000"/>
              </a:solidFill>
            </a:endParaRPr>
          </a:p>
          <a:p>
            <a:pPr algn="ctr"/>
            <a:endParaRPr lang="en-US" sz="3600" b="1" dirty="0">
              <a:solidFill>
                <a:srgbClr val="FF0000"/>
              </a:solidFill>
            </a:endParaRPr>
          </a:p>
          <a:p>
            <a:pPr algn="ctr"/>
            <a:r>
              <a:rPr lang="en-US" sz="2400" b="1" dirty="0">
                <a:latin typeface="Arial" panose="020B0604020202020204" pitchFamily="34" charset="0"/>
                <a:cs typeface="Arial" panose="020B0604020202020204" pitchFamily="34" charset="0"/>
              </a:rPr>
              <a:t>Create  Groups of  5.</a:t>
            </a:r>
          </a:p>
          <a:p>
            <a:pPr algn="ctr"/>
            <a:endParaRPr lang="en-US" sz="2400" b="1" dirty="0">
              <a:latin typeface="Arial" panose="020B0604020202020204" pitchFamily="34" charset="0"/>
              <a:cs typeface="Arial" panose="020B0604020202020204" pitchFamily="34" charset="0"/>
            </a:endParaRPr>
          </a:p>
          <a:p>
            <a:pPr algn="ctr"/>
            <a:r>
              <a:rPr lang="en-US" sz="2400" b="1" dirty="0">
                <a:latin typeface="Arial" panose="020B0604020202020204" pitchFamily="34" charset="0"/>
                <a:cs typeface="Arial" panose="020B0604020202020204" pitchFamily="34" charset="0"/>
              </a:rPr>
              <a:t>Give the list of names in the group to the lecture.</a:t>
            </a:r>
          </a:p>
          <a:p>
            <a:pPr algn="ctr"/>
            <a:endParaRPr lang="en-US" sz="2400" b="1" dirty="0">
              <a:latin typeface="Arial" panose="020B0604020202020204" pitchFamily="34" charset="0"/>
              <a:cs typeface="Arial" panose="020B0604020202020204" pitchFamily="34" charset="0"/>
            </a:endParaRPr>
          </a:p>
          <a:p>
            <a:pPr algn="ctr"/>
            <a:r>
              <a:rPr lang="en-US" sz="2400" b="1" dirty="0">
                <a:latin typeface="Arial" panose="020B0604020202020204" pitchFamily="34" charset="0"/>
                <a:cs typeface="Arial" panose="020B0604020202020204" pitchFamily="34" charset="0"/>
              </a:rPr>
              <a:t>This will be your group for the Assessment in Week 7.</a:t>
            </a:r>
          </a:p>
          <a:p>
            <a:pPr algn="ctr"/>
            <a:endParaRPr lang="en-US" sz="2400" b="1" dirty="0">
              <a:latin typeface="Arial" panose="020B0604020202020204" pitchFamily="34" charset="0"/>
              <a:cs typeface="Arial" panose="020B0604020202020204" pitchFamily="34" charset="0"/>
            </a:endParaRPr>
          </a:p>
          <a:p>
            <a:pPr algn="ctr"/>
            <a:endParaRPr lang="en-US" sz="2400" b="1" dirty="0">
              <a:latin typeface="Arial" panose="020B0604020202020204" pitchFamily="34" charset="0"/>
              <a:cs typeface="Arial" panose="020B0604020202020204" pitchFamily="34" charset="0"/>
            </a:endParaRPr>
          </a:p>
          <a:p>
            <a:pPr algn="ctr"/>
            <a:endParaRPr lang="en-US" sz="2400" b="1" dirty="0">
              <a:latin typeface="Arial" panose="020B0604020202020204" pitchFamily="34" charset="0"/>
              <a:cs typeface="Arial" panose="020B0604020202020204" pitchFamily="34" charset="0"/>
            </a:endParaRPr>
          </a:p>
          <a:p>
            <a:pPr algn="ctr"/>
            <a:endParaRPr lang="en-US" sz="2400" b="1" dirty="0">
              <a:latin typeface="Arial" panose="020B0604020202020204" pitchFamily="34" charset="0"/>
              <a:cs typeface="Arial" panose="020B0604020202020204" pitchFamily="34" charset="0"/>
            </a:endParaRPr>
          </a:p>
          <a:p>
            <a:pPr algn="ctr"/>
            <a:r>
              <a:rPr lang="en-US" sz="2400" b="1" dirty="0">
                <a:latin typeface="Arial" panose="020B0604020202020204" pitchFamily="34" charset="0"/>
                <a:cs typeface="Arial" panose="020B0604020202020204" pitchFamily="34" charset="0"/>
              </a:rPr>
              <a:t>Discuss the Assessment 1 (Presentation) on Moodle</a:t>
            </a:r>
          </a:p>
        </p:txBody>
      </p:sp>
    </p:spTree>
    <p:extLst>
      <p:ext uri="{BB962C8B-B14F-4D97-AF65-F5344CB8AC3E}">
        <p14:creationId xmlns:p14="http://schemas.microsoft.com/office/powerpoint/2010/main" val="41435257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1904</Words>
  <Application>Microsoft Office PowerPoint</Application>
  <PresentationFormat>On-screen Show (4:3)</PresentationFormat>
  <Paragraphs>174</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Myriad Pro</vt:lpstr>
      <vt:lpstr>Arial</vt:lpstr>
      <vt:lpstr>Calibri</vt:lpstr>
      <vt:lpstr>20140311PresentationUWTSDTemplate</vt:lpstr>
      <vt:lpstr>Digital Skills and Research Methods (DSR) LCHS 4007 </vt:lpstr>
      <vt:lpstr>Learning Outcome</vt:lpstr>
      <vt:lpstr>Introduction</vt:lpstr>
      <vt:lpstr>Why do we need technologies in H&amp;Sc?</vt:lpstr>
      <vt:lpstr>How is technology helping in the H &amp; Sc sector?</vt:lpstr>
      <vt:lpstr>How is technology helping in the H &amp; Sc sector?</vt:lpstr>
      <vt:lpstr>PowerPoint Presentation</vt:lpstr>
      <vt:lpstr>Activity 1</vt:lpstr>
      <vt:lpstr>Impacts of Digital Technologies on Healthcare?</vt:lpstr>
      <vt:lpstr>Impacts of Digital Technologies on Healthcare?</vt:lpstr>
      <vt:lpstr>How Technologies are Changing Healthcare?</vt:lpstr>
      <vt:lpstr>How Technologies are Changing Healthcare?</vt:lpstr>
      <vt:lpstr>How Technologies are Changing Healthcare?</vt:lpstr>
      <vt:lpstr>How Technologies are Changing Healthcare?</vt:lpstr>
      <vt:lpstr>How Technologies are Changing Healthcare?</vt:lpstr>
      <vt:lpstr>How Technologies are Changing Healthcare?</vt:lpstr>
      <vt:lpstr>The future of technologies in H&amp;Sc sector</vt:lpstr>
      <vt:lpstr>Video</vt:lpstr>
      <vt:lpstr>How can Technology Enabled Care (TEC) Help H&amp;Sc sector?  </vt:lpstr>
      <vt:lpstr>How can Technology Enabled Care (TEC) Help H&amp;Sc sector? </vt:lpstr>
      <vt:lpstr>Digital Technlogies in H&amp;Sc Patient vs HCP view </vt:lpstr>
      <vt:lpstr>Digital Technologies (Health Apps): What do Patients and Carers want from it? </vt:lpstr>
      <vt:lpstr>Significance of Digital Technologies in H&amp;Sc</vt:lpstr>
      <vt:lpstr>Digital Technologies &amp; Connected Patients: Shifting the Balance of Power</vt:lpstr>
      <vt:lpstr>How Digital Technologies can be Used to Connect HCPs &amp; Patients? </vt:lpstr>
      <vt:lpstr>Barriers of Adopting Digital Technologies in H&amp;Sc</vt:lpstr>
      <vt:lpstr>Activity 2</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Patronella Ganza</cp:lastModifiedBy>
  <cp:revision>169</cp:revision>
  <dcterms:created xsi:type="dcterms:W3CDTF">2015-04-14T15:21:28Z</dcterms:created>
  <dcterms:modified xsi:type="dcterms:W3CDTF">2024-10-03T10:59:32Z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