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94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C9263DA-648A-0D89-7FCD-B9A8A66914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676" y="899692"/>
            <a:ext cx="3874124" cy="2092025"/>
          </a:xfrm>
          <a:prstGeom prst="rect">
            <a:avLst/>
          </a:prstGeom>
        </p:spPr>
      </p:pic>
      <p:pic>
        <p:nvPicPr>
          <p:cNvPr id="7" name="Graphic 6" descr="Tick">
            <a:extLst>
              <a:ext uri="{FF2B5EF4-FFF2-40B4-BE49-F238E27FC236}">
                <a16:creationId xmlns:a16="http://schemas.microsoft.com/office/drawing/2014/main" id="{F95E9B96-E669-255F-0ACA-B867BF6B218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236308" y="3586297"/>
            <a:ext cx="2644860" cy="2644860"/>
          </a:xfrm>
          <a:prstGeom prst="rect">
            <a:avLst/>
          </a:prstGeom>
        </p:spPr>
      </p:pic>
      <p:sp>
        <p:nvSpPr>
          <p:cNvPr id="42" name="Right Triangle 41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029" y="623275"/>
            <a:ext cx="6570797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5465659" y="1188637"/>
            <a:ext cx="5642312" cy="15972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b="1"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>
                <a:latin typeface="+mj-lt"/>
                <a:ea typeface="+mj-ea"/>
                <a:cs typeface="+mj-cs"/>
              </a:rPr>
              <a:t>Stroke Care Plan Presentation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b="1">
              <a:latin typeface="+mj-lt"/>
              <a:ea typeface="+mj-ea"/>
              <a:cs typeface="+mj-cs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5465660" y="2998278"/>
            <a:ext cx="4505654" cy="27281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1900"/>
              <a:t>Name: Khatera Omari</a:t>
            </a:r>
          </a:p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1900"/>
              <a:t>Student ID: 2428550</a:t>
            </a:r>
          </a:p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1900"/>
              <a:t>Module: BMHP5023 Introduction to Physiology</a:t>
            </a:r>
          </a:p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1900"/>
              <a:t>Assessment Component 2: Voice-over PowerPoint</a:t>
            </a:r>
          </a:p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1900"/>
              <a:t>Topic: Evidence-based Care Plan for a Fictional Patient with Stroke</a:t>
            </a:r>
          </a:p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1900"/>
              <a:t>Lecturer name: DR.SOBAN SADIQ</a:t>
            </a:r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E20FFBEC-D452-0A78-74AA-DABD0A0AD1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662"/>
    </mc:Choice>
    <mc:Fallback>
      <p:transition spd="slow" advTm="426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123356" y="1188637"/>
            <a:ext cx="9984615" cy="15972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>
                <a:latin typeface="+mj-lt"/>
                <a:ea typeface="+mj-ea"/>
                <a:cs typeface="+mj-cs"/>
              </a:rPr>
              <a:t>Introduction</a:t>
            </a:r>
          </a:p>
        </p:txBody>
      </p:sp>
      <p:pic>
        <p:nvPicPr>
          <p:cNvPr id="5" name="Picture 4" descr="Scan of a human brain in a neurology clinic">
            <a:extLst>
              <a:ext uri="{FF2B5EF4-FFF2-40B4-BE49-F238E27FC236}">
                <a16:creationId xmlns:a16="http://schemas.microsoft.com/office/drawing/2014/main" id="{78B9BCE2-95BC-BCB2-546F-AF2BE3D21DE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848"/>
          <a:stretch>
            <a:fillRect/>
          </a:stretch>
        </p:blipFill>
        <p:spPr>
          <a:xfrm>
            <a:off x="1123357" y="3018327"/>
            <a:ext cx="3533985" cy="272819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255260" y="2998278"/>
            <a:ext cx="4428236" cy="27281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1700"/>
              <a:t>Stroke is a sudden loss of brain function caused by interruption of cerebral blood flow or intracranial bleeding. Brain cells begin to die within minutes when deprived of oxygen and glucose (NHS, 2025).</a:t>
            </a:r>
          </a:p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1700"/>
              <a:t>Stroke is a medical emergency and a leading cause of adult disability in the UK. Rapid recognition and treatment improve survival and reduce long-term impairment (Stroke Association, 2025).</a:t>
            </a:r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A055E634-CC5E-7F16-4283-ED3589CA2D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542"/>
    </mc:Choice>
    <mc:Fallback>
      <p:transition spd="slow" advTm="805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Types of Stroke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85240" y="2969469"/>
            <a:ext cx="8074815" cy="28003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/>
              <a:t>Ischaemic stroke accounts for approximately 85% of cases and is caused by thrombosis or embolism obstructing a cerebral artery (WHO, 2024).</a:t>
            </a:r>
          </a:p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/>
              <a:t>Haemorrhagic stroke occurs when a blood vessel ruptures causing bleeding into or around the brain, increasing intracranial pressure. Transient ischaemic attack (TIA) is a temporary blockage with warning symptoms.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D0EB016E-A575-987C-ACC9-636E35920E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329"/>
    </mc:Choice>
    <mc:Fallback>
      <p:transition spd="slow" advTm="613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Fictional Patient Profile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85240" y="2969469"/>
            <a:ext cx="8074815" cy="28003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/>
              <a:t>Mr A is a 68-year-old widower living alone in Birmingham. He has hypertension, type 2 diabetes, obesity and a 30-year smoking history.</a:t>
            </a:r>
          </a:p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/>
              <a:t>He developed sudden facial droop, right-sided weakness and slurred speech. CT imaging confirmed a left-sided ischaemic stroke affecting speech and movement areas (NICE, 2022).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DE5E137D-EDBF-BE77-206A-E285DD9AB7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08"/>
    </mc:Choice>
    <mc:Fallback>
      <p:transition spd="slow" advTm="430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Relevant Anatomy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85240" y="2969469"/>
            <a:ext cx="8074815" cy="28003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/>
              <a:t>The cerebrum is divided into hemispheres that control movement, sensation, language and cognition. The left hemisphere commonly controls speech production and understanding.</a:t>
            </a:r>
          </a:p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/>
              <a:t>The carotid and vertebral arteries supply oxygenated blood to the brain. The motor cortex initiates voluntary movement while Broca’s area supports speech expression (Tortora and Derrickson, 2023).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67B64A1A-1134-D48E-EDA5-C8FC48C298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388"/>
    </mc:Choice>
    <mc:Fallback>
      <p:transition spd="slow" advTm="473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Normal Physiology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85240" y="2969469"/>
            <a:ext cx="8074815" cy="28003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/>
              <a:t>Neurons require continuous oxygen and glucose to generate ATP for membrane pumps and neurotransmission. Unlike many tissues, the brain stores minimal energy reserves.</a:t>
            </a:r>
          </a:p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/>
              <a:t>Cerebral autoregulation helps maintain constant blood flow despite moderate blood pressure changes, protecting tissue function (Kumar et al., 2021).</a:t>
            </a:r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1041EF32-6BC1-8770-1A1D-7F31A3606D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3864"/>
    </mc:Choice>
    <mc:Fallback>
      <p:transition spd="slow" advTm="1038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Pathophysiology of Stroke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85240" y="2969469"/>
            <a:ext cx="8074815" cy="28003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/>
              <a:t>When blood flow falls below critical levels, ATP depletion causes pump failure, sodium and water influx, cellular swelling and neuronal death.</a:t>
            </a:r>
          </a:p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/>
              <a:t>Inflammation, free radicals and glutamate excitotoxicity can extend damage to surrounding tissue. Delayed treatment therefore worsens outcomes significantly (Kumar et al., 2021).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9A56C77C-7DC2-1AD4-D101-9304A680FB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578"/>
    </mc:Choice>
    <mc:Fallback>
      <p:transition spd="slow" advTm="1075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Signs and Symptoms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85240" y="2969469"/>
            <a:ext cx="8074815" cy="28003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/>
              <a:t>FAST supports early recognition: Face drooping, Arm weakness, Speech difficulty, Time to call emergency services immediately (NHS, 2025).</a:t>
            </a:r>
          </a:p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/>
              <a:t>Other symptoms may include sudden visual loss, severe headache, dizziness, confusion, swallowing difficulty and reduced coordination.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458B356-2730-CA1E-21B8-0EC8AF60D2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460"/>
    </mc:Choice>
    <mc:Fallback>
      <p:transition spd="slow" advTm="414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Risk Factors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85240" y="2969469"/>
            <a:ext cx="8074815" cy="28003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/>
              <a:t>Modifiable risks include smoking, hypertension, diabetes, atrial fibrillation, high cholesterol, obesity, poor diet, alcohol excess and inactivity.</a:t>
            </a:r>
          </a:p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/>
              <a:t>Non-modifiable risks include age, sex, ethnicity and family history. Blood pressure control is one of the most effective prevention strategies (NICE, 2022).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C5A588D-5BBB-3703-CF2C-2713636560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720"/>
    </mc:Choice>
    <mc:Fallback>
      <p:transition spd="slow" advTm="477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Immediate Management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85240" y="2969469"/>
            <a:ext cx="8074815" cy="28003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/>
              <a:t>Urgent CT or MRI is required to distinguish ischaemic from haemorrhagic stroke because treatment differs. Eligible patients may receive thrombolysis or thrombectomy.</a:t>
            </a:r>
          </a:p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/>
              <a:t>Airway, breathing, circulation, blood glucose, hydration and swallow status should be assessed immediately to reduce complications (RCP, 2023).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8E62934-9914-290C-DC4E-D30FB47A4D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989"/>
    </mc:Choice>
    <mc:Fallback>
      <p:transition spd="slow" advTm="489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Care Plan: Ongoing Nursing Care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85240" y="2969469"/>
            <a:ext cx="8074815" cy="28003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/>
              <a:t>Provide pressure area care, falls prevention, continence support and assistance with personal hygiene while promoting dignity and independence.</a:t>
            </a:r>
          </a:p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/>
              <a:t>Complete swallow screening before oral intake to reduce aspiration risk. Monitor nutrition and hydration and refer to dietetics when required (NICE, 2022).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D2E682A-D0A4-9282-7D65-5671C2CAF6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338"/>
    </mc:Choice>
    <mc:Fallback>
      <p:transition spd="slow" advTm="433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Rehabilitation and Communication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85240" y="2969469"/>
            <a:ext cx="8074815" cy="28003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/>
              <a:t>Physiotherapy improves balance, strength and mobility. Occupational therapy supports activities of daily living and safe discharge planning.</a:t>
            </a:r>
          </a:p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/>
              <a:t>Speech and language therapy is essential for aphasia or dysarthria. Staff should use short sentences, eye contact and allow extra response time (Stroke Association, 2025).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370C0CBD-D04F-A6E6-48CE-D2727A1BAA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867"/>
    </mc:Choice>
    <mc:Fallback>
      <p:transition spd="slow" advTm="538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Lifestyle and Secondary Prevention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85240" y="2969469"/>
            <a:ext cx="8074815" cy="28003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/>
              <a:t>Smoking cessation, weight reduction, healthy diet and regular physical activity reduce recurrent stroke risk. Mediterranean-style diets are associated with better cardiovascular outcomes.</a:t>
            </a:r>
          </a:p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/>
              <a:t>Medication adherence is essential, including antihypertensives, statins, antiplatelets or anticoagulants when prescribed (WHO, 2024).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389B9BE6-5114-7B09-21BF-0C9A19236C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422"/>
    </mc:Choice>
    <mc:Fallback>
      <p:transition spd="slow" advTm="614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Ethical Issues and Conclusion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85240" y="2969469"/>
            <a:ext cx="8074815" cy="28003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/>
              <a:t>Care should remain person-centred with informed consent, privacy, equality and respect for cultural preferences. Capacity assessments may be needed after cognitive impairment.</a:t>
            </a:r>
          </a:p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/>
              <a:t>In conclusion, stroke requires rapid emergency treatment followed by multidisciplinary rehabilitation and long-term risk reduction. Early intervention and personalised care can significantly improve independence and quality of life (NICE, 2022).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E2F763F-AF5F-E2F3-FCFC-C787698DE4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437"/>
    </mc:Choice>
    <mc:Fallback>
      <p:transition spd="slow" advTm="954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ight Triangle 1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285240" y="2969469"/>
            <a:ext cx="8074815" cy="28003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1300"/>
              <a:t>Johnson, W. et al. (2019) 'Stroke: a global response is needed', Bulletin of the World Health Organization, 94(9), pp. 634–634A.</a:t>
            </a:r>
          </a:p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1300"/>
              <a:t>Kumar, V., Abbas, A.K. and Aster, J.C. (2021) Robbins Basic Pathology. 11th edn. Philadelphia: Elsevier.</a:t>
            </a:r>
          </a:p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1300"/>
              <a:t>NHS (2025) Stroke. Available at: https://www.nhs.uk/conditions/stroke/ (Accessed: 22 April 2026).</a:t>
            </a:r>
          </a:p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1300"/>
              <a:t>NICE (2022) Stroke rehabilitation in adults [CG162]. London: National Institute for Health and Care Excellence.</a:t>
            </a:r>
          </a:p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1300"/>
              <a:t>Royal College of Physicians (2023) National Clinical Guideline for Stroke. London: RCP.</a:t>
            </a:r>
          </a:p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1300"/>
              <a:t>Stroke Association (2025) Stroke statistics. Available at: https://www.stroke.org.uk (Accessed: 22 April 2026).</a:t>
            </a:r>
          </a:p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1300"/>
              <a:t>Tortora, G.J. and Derrickson, B. (2023) Principles of Anatomy and Physiology. 16th edn. Hoboken: Wiley.</a:t>
            </a:r>
          </a:p>
          <a:p>
            <a:pPr indent="-228600" defTabSz="914400">
              <a:lnSpc>
                <a:spcPct val="90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1300"/>
              <a:t>World Health Organization (2024) Cardiovascular diseases. Available at: https://www.who.int (Accessed: 22 April 2026).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E5A80BF-522D-A961-7660-00B8B00B30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598"/>
    </mc:Choice>
    <mc:Fallback>
      <p:transition spd="slow" advTm="315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982</Words>
  <Application>Microsoft Office PowerPoint</Application>
  <PresentationFormat>Widescreen</PresentationFormat>
  <Paragraphs>56</Paragraphs>
  <Slides>15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30098002 Mohammad Omari</dc:creator>
  <cp:keywords/>
  <dc:description>generated using python-pptx</dc:description>
  <cp:lastModifiedBy>30098002 Mohammad Omari</cp:lastModifiedBy>
  <cp:revision>2</cp:revision>
  <dcterms:created xsi:type="dcterms:W3CDTF">2013-01-27T09:14:16Z</dcterms:created>
  <dcterms:modified xsi:type="dcterms:W3CDTF">2026-04-22T12:28:03Z</dcterms:modified>
  <cp:category/>
</cp:coreProperties>
</file>