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3" r:id="rId2"/>
    <p:sldId id="270" r:id="rId3"/>
    <p:sldId id="257" r:id="rId4"/>
    <p:sldId id="269" r:id="rId5"/>
    <p:sldId id="259" r:id="rId6"/>
    <p:sldId id="265" r:id="rId7"/>
    <p:sldId id="261" r:id="rId8"/>
    <p:sldId id="271" r:id="rId9"/>
    <p:sldId id="27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FB2ED"/>
    <a:srgbClr val="BAE3EF"/>
    <a:srgbClr val="72E8A1"/>
    <a:srgbClr val="ECCA62"/>
    <a:srgbClr val="EB98AB"/>
    <a:srgbClr val="ED83AD"/>
    <a:srgbClr val="ED458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F8CE5-A195-6200-100F-719D8900675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27B57ED-26DE-43EC-475F-B2CE19898C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FD53D7-027A-9454-39AF-3DA7DDAFE1C8}"/>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5" name="Footer Placeholder 4">
            <a:extLst>
              <a:ext uri="{FF2B5EF4-FFF2-40B4-BE49-F238E27FC236}">
                <a16:creationId xmlns:a16="http://schemas.microsoft.com/office/drawing/2014/main" id="{A5632F28-2224-E63F-E058-5E1161F47D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2D7C58-6E5E-E640-06BA-9C6E8A009A65}"/>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574617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9C0E1-7BB5-BB6F-823D-1430284297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2DF840-47E4-4F2F-C0AF-354F317410A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96ABB6-BA6E-1BC5-7879-3C45B255E087}"/>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5" name="Footer Placeholder 4">
            <a:extLst>
              <a:ext uri="{FF2B5EF4-FFF2-40B4-BE49-F238E27FC236}">
                <a16:creationId xmlns:a16="http://schemas.microsoft.com/office/drawing/2014/main" id="{02046FB9-EDFD-5E6B-5909-F14B5C085E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99FEFB-68BF-AFFA-525A-906B92B4A254}"/>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258025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F2F35-AE23-CBDD-9596-619FFF3FAA3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8856884-DC03-7D20-94D2-B98DCD81F1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3328AF-8BA3-D10B-6ABC-F7B21F2190C0}"/>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5" name="Footer Placeholder 4">
            <a:extLst>
              <a:ext uri="{FF2B5EF4-FFF2-40B4-BE49-F238E27FC236}">
                <a16:creationId xmlns:a16="http://schemas.microsoft.com/office/drawing/2014/main" id="{022A7252-D21C-B9F1-5593-273AF8DAF7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EB4C64-C161-99E3-7E85-015D84340DBB}"/>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2804327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7C814-A0AD-D2B3-E74E-BB54DE45C7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27FCC7A-3C18-E214-2102-01362BCC49A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1ACE51D-E978-5A7C-1682-BDBBA4E1E6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D30C113-A6BA-9EA0-47B8-FCDD843DC667}"/>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6" name="Footer Placeholder 5">
            <a:extLst>
              <a:ext uri="{FF2B5EF4-FFF2-40B4-BE49-F238E27FC236}">
                <a16:creationId xmlns:a16="http://schemas.microsoft.com/office/drawing/2014/main" id="{5EEE48F2-C2F8-59E4-561B-95CA7E4055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4ED48F-402B-D3ED-239A-34A7B13B900D}"/>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1504287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6AA63-A317-9AC8-8CE2-5975F48B1D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3AAAC0-C51F-F470-6C07-59391CB575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4C2151F-BA61-5772-805E-49E76880133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7038E96-CE7E-097C-ABB0-D89CC94268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13B9581-A97B-D07B-E55F-55497ED8A52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2857E2A-ABC7-C605-B233-33D1B0692517}"/>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8" name="Footer Placeholder 7">
            <a:extLst>
              <a:ext uri="{FF2B5EF4-FFF2-40B4-BE49-F238E27FC236}">
                <a16:creationId xmlns:a16="http://schemas.microsoft.com/office/drawing/2014/main" id="{D7390119-D7B6-A3BF-CEB4-2A6C925D89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8C9074A-FD29-13F9-08E3-462DDDD9E95F}"/>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300834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7A2D4-E098-B6D3-1D57-4DB9F4ECE8D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87ED03A-5B98-B306-DEEC-06E889973881}"/>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4" name="Footer Placeholder 3">
            <a:extLst>
              <a:ext uri="{FF2B5EF4-FFF2-40B4-BE49-F238E27FC236}">
                <a16:creationId xmlns:a16="http://schemas.microsoft.com/office/drawing/2014/main" id="{6817E8AB-85CB-83D1-80F7-4418F890E8B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2DF807-5139-2F6A-4496-DBDECBEA4747}"/>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12412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AC2028-2504-E7F1-A9D8-633728ECDAEA}"/>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3" name="Footer Placeholder 2">
            <a:extLst>
              <a:ext uri="{FF2B5EF4-FFF2-40B4-BE49-F238E27FC236}">
                <a16:creationId xmlns:a16="http://schemas.microsoft.com/office/drawing/2014/main" id="{53AEFEA6-70A0-BCA6-35E3-E5CDD3BCAC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791D13A-612B-420C-FCFB-B522FD1581F6}"/>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1186974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D48A3-9325-6E8D-ACEE-4E74DEB73B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E28268C-28A4-7BFD-537C-A779E13B21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68A0B47-BBAA-D55D-9436-533EDD2452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E2B933-389A-B69E-6D05-8BB1BEBA7A06}"/>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6" name="Footer Placeholder 5">
            <a:extLst>
              <a:ext uri="{FF2B5EF4-FFF2-40B4-BE49-F238E27FC236}">
                <a16:creationId xmlns:a16="http://schemas.microsoft.com/office/drawing/2014/main" id="{AC7E6170-BF9C-64F8-BF14-6FAB0B031C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36E728-E31B-B8F1-12CD-EE69392209AB}"/>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2307262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695BA-9FEF-D600-0435-4D7C00C7A9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BEA7EA-087B-8C8F-5DD7-40EA5A8E3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6499D64-BE2D-A820-1B66-307B45AD90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DE117C-EBBC-D182-66DE-777B1CFEA4E2}"/>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6" name="Footer Placeholder 5">
            <a:extLst>
              <a:ext uri="{FF2B5EF4-FFF2-40B4-BE49-F238E27FC236}">
                <a16:creationId xmlns:a16="http://schemas.microsoft.com/office/drawing/2014/main" id="{78D56339-3648-EE18-6CCE-51BF30FF23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8F8293-DDEC-4457-8AD9-6147A68EDE4A}"/>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2205647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7D574-D719-AFEA-935F-E37784F2BAE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076A6DE-0D03-6280-D701-D02C721538E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6E3A95-0D97-FE41-FC0F-4BB7CEA5BB5E}"/>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5" name="Footer Placeholder 4">
            <a:extLst>
              <a:ext uri="{FF2B5EF4-FFF2-40B4-BE49-F238E27FC236}">
                <a16:creationId xmlns:a16="http://schemas.microsoft.com/office/drawing/2014/main" id="{275A6A92-1EAB-7A7B-EDFF-D03672ADF7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61CA21-C08E-9A32-75FD-EAA4111B201B}"/>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2615017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056F05-CDE4-47AB-09BB-E1A38683A5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D1560C1-8A9C-AB65-EF14-BC28BA8218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257264-82D4-2C7B-0A1A-EA3CA668AB8F}"/>
              </a:ext>
            </a:extLst>
          </p:cNvPr>
          <p:cNvSpPr>
            <a:spLocks noGrp="1"/>
          </p:cNvSpPr>
          <p:nvPr>
            <p:ph type="dt" sz="half" idx="10"/>
          </p:nvPr>
        </p:nvSpPr>
        <p:spPr/>
        <p:txBody>
          <a:bodyPr/>
          <a:lstStyle/>
          <a:p>
            <a:fld id="{CD0CB0B2-DBF3-E94C-8B6B-6CCC55899A13}" type="datetimeFigureOut">
              <a:rPr lang="en-US" smtClean="0"/>
              <a:t>12/22/24</a:t>
            </a:fld>
            <a:endParaRPr lang="en-US"/>
          </a:p>
        </p:txBody>
      </p:sp>
      <p:sp>
        <p:nvSpPr>
          <p:cNvPr id="5" name="Footer Placeholder 4">
            <a:extLst>
              <a:ext uri="{FF2B5EF4-FFF2-40B4-BE49-F238E27FC236}">
                <a16:creationId xmlns:a16="http://schemas.microsoft.com/office/drawing/2014/main" id="{7CF7BD72-A053-1423-D3F4-2F001705CA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652ECE-469B-211B-8564-FA6D943D64FA}"/>
              </a:ext>
            </a:extLst>
          </p:cNvPr>
          <p:cNvSpPr>
            <a:spLocks noGrp="1"/>
          </p:cNvSpPr>
          <p:nvPr>
            <p:ph type="sldNum" sz="quarter" idx="12"/>
          </p:nvPr>
        </p:nvSpPr>
        <p:spPr/>
        <p:txBody>
          <a:bodyPr/>
          <a:lstStyle/>
          <a:p>
            <a:fld id="{17C813D5-F919-CC4C-A4B9-F4B48557851A}" type="slidenum">
              <a:rPr lang="en-US" smtClean="0"/>
              <a:t>‹#›</a:t>
            </a:fld>
            <a:endParaRPr lang="en-US"/>
          </a:p>
        </p:txBody>
      </p:sp>
    </p:spTree>
    <p:extLst>
      <p:ext uri="{BB962C8B-B14F-4D97-AF65-F5344CB8AC3E}">
        <p14:creationId xmlns:p14="http://schemas.microsoft.com/office/powerpoint/2010/main" val="4097191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C10381-B980-484F-1ED2-CBACF307AD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CC049F-0E29-4E08-8555-445454A48A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FB1CA8-49D0-942E-D85C-FB94F5151B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0CB0B2-DBF3-E94C-8B6B-6CCC55899A13}" type="datetimeFigureOut">
              <a:rPr lang="en-US" smtClean="0"/>
              <a:t>12/22/24</a:t>
            </a:fld>
            <a:endParaRPr lang="en-US"/>
          </a:p>
        </p:txBody>
      </p:sp>
      <p:sp>
        <p:nvSpPr>
          <p:cNvPr id="5" name="Footer Placeholder 4">
            <a:extLst>
              <a:ext uri="{FF2B5EF4-FFF2-40B4-BE49-F238E27FC236}">
                <a16:creationId xmlns:a16="http://schemas.microsoft.com/office/drawing/2014/main" id="{1E5862A1-804B-9AA3-F1B4-33EF33A2D8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E174223-B481-4E57-BD3D-BF5D7A82FE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C813D5-F919-CC4C-A4B9-F4B48557851A}" type="slidenum">
              <a:rPr lang="en-US" smtClean="0"/>
              <a:t>‹#›</a:t>
            </a:fld>
            <a:endParaRPr lang="en-US"/>
          </a:p>
        </p:txBody>
      </p:sp>
    </p:spTree>
    <p:extLst>
      <p:ext uri="{BB962C8B-B14F-4D97-AF65-F5344CB8AC3E}">
        <p14:creationId xmlns:p14="http://schemas.microsoft.com/office/powerpoint/2010/main" val="2471379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hyperlink" Target="https://www.ncbi.nlm.nih.gov/books/NBK448206/" TargetMode="External"/><Relationship Id="rId3" Type="http://schemas.openxmlformats.org/officeDocument/2006/relationships/hyperlink" Target="https://eric.ed.gov/?id=EJ1274368" TargetMode="External"/><Relationship Id="rId7" Type="http://schemas.openxmlformats.org/officeDocument/2006/relationships/hyperlink" Target="https://www.linkedin.com/pulse/tell-me-i-forget-teach-may-remember-involve-learn-peter-nathan" TargetMode="External"/><Relationship Id="rId2" Type="http://schemas.openxmlformats.org/officeDocument/2006/relationships/hyperlink" Target="https://www.linkedin.com/posts/anyaanderson_imagine-learning-to-drive-by-just-reading-activity-7217379267901317120-374" TargetMode="External"/><Relationship Id="rId1" Type="http://schemas.openxmlformats.org/officeDocument/2006/relationships/slideLayout" Target="../slideLayouts/slideLayout1.xml"/><Relationship Id="rId6" Type="http://schemas.openxmlformats.org/officeDocument/2006/relationships/hyperlink" Target="https://www.itausocial.org.br/noticias/jean-piaget-e-a-construcao-do-conhecimento/" TargetMode="External"/><Relationship Id="rId5" Type="http://schemas.openxmlformats.org/officeDocument/2006/relationships/hyperlink" Target="https://www.psychologicalscience.org/observer/jean-piaget" TargetMode="External"/><Relationship Id="rId10" Type="http://schemas.openxmlformats.org/officeDocument/2006/relationships/hyperlink" Target="https://www.theeducationpeople.org/blog/exploring-pedagogy-introducing-jean-piaget/" TargetMode="External"/><Relationship Id="rId4" Type="http://schemas.openxmlformats.org/officeDocument/2006/relationships/hyperlink" Target="https://exceptionallives.org/blog/why-are-we-obsessed-with-milestones/" TargetMode="External"/><Relationship Id="rId9" Type="http://schemas.openxmlformats.org/officeDocument/2006/relationships/hyperlink" Target="https://slideplayer.com/slide/9121129/"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hyperlink" Target="https://www.froebel.org.uk/about-us/froebelian-principles" TargetMode="External"/><Relationship Id="rId2" Type="http://schemas.openxmlformats.org/officeDocument/2006/relationships/hyperlink" Target="https://www.timetoast.com/timelines/friedrich-froebel-1782-1852" TargetMode="External"/><Relationship Id="rId1" Type="http://schemas.openxmlformats.org/officeDocument/2006/relationships/slideLayout" Target="../slideLayouts/slideLayout1.xml"/><Relationship Id="rId6" Type="http://schemas.openxmlformats.org/officeDocument/2006/relationships/hyperlink" Target="https://www.lovethispic.com/image/340155/mother-nature" TargetMode="External"/><Relationship Id="rId5" Type="http://schemas.openxmlformats.org/officeDocument/2006/relationships/hyperlink" Target="https://spielgaben.com/comparison-froebel-montessori-reggio-waldorf-part-1/?srsltid=AfmBOoqAZLbTTBSPmIVeVRT2UMlNDNLVEvVqaH6yyg4_Hxu65JjaOzoL" TargetMode="External"/><Relationship Id="rId4" Type="http://schemas.openxmlformats.org/officeDocument/2006/relationships/hyperlink" Target="https://www.eymatters.co.uk/wp-content/uploads/2020/05/Froebels-Gifts.pd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hyperlink" Target="https://www.allanarobinson.com/early-childhood-theorists-jean-piaget/" TargetMode="External"/><Relationship Id="rId3" Type="http://schemas.openxmlformats.org/officeDocument/2006/relationships/hyperlink" Target="https://www.careforkids.com.au/blog/the-froebel-approach" TargetMode="External"/><Relationship Id="rId7" Type="http://schemas.openxmlformats.org/officeDocument/2006/relationships/hyperlink" Target="https://positivepsychology.com/piaget-stages-theory/" TargetMode="External"/><Relationship Id="rId2" Type="http://schemas.openxmlformats.org/officeDocument/2006/relationships/hyperlink" Target="https://www.froebel.org.uk/about-us/the-power-of-play/froebelian-approach-to-childhood-play" TargetMode="External"/><Relationship Id="rId1" Type="http://schemas.openxmlformats.org/officeDocument/2006/relationships/slideLayout" Target="../slideLayouts/slideLayout1.xml"/><Relationship Id="rId6" Type="http://schemas.openxmlformats.org/officeDocument/2006/relationships/hyperlink" Target="https://www.froebel.org.uk/training-and-resources/children-and-nature/forest-school-and-froebel-learning-from-the-past" TargetMode="External"/><Relationship Id="rId11" Type="http://schemas.openxmlformats.org/officeDocument/2006/relationships/hyperlink" Target="https://medium.com/weroam/great-minds-think-differently-efe1cc01c313" TargetMode="External"/><Relationship Id="rId5" Type="http://schemas.openxmlformats.org/officeDocument/2006/relationships/hyperlink" Target="https://earlyyearseducatorguidance.wordpress.com/2020/01/05/theories-of-development-how-they-have-influenced-the-eyfs/" TargetMode="External"/><Relationship Id="rId10" Type="http://schemas.openxmlformats.org/officeDocument/2006/relationships/hyperlink" Target="https://www.froebel.org.uk/uploads/documents/FT-Froebels-principles-and-practice-today.pdf" TargetMode="External"/><Relationship Id="rId4" Type="http://schemas.openxmlformats.org/officeDocument/2006/relationships/hyperlink" Target="https://www.verywellmind.com/piagets-stages-of-cognitive-development-2795457" TargetMode="External"/><Relationship Id="rId9" Type="http://schemas.openxmlformats.org/officeDocument/2006/relationships/hyperlink" Target="https://stenbergcollege.com/blog/3-theorists-who-influenced-modern-ece-traini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mindstretchers.academy/shop/introduction-to-floorbooks" TargetMode="External"/><Relationship Id="rId13" Type="http://schemas.openxmlformats.org/officeDocument/2006/relationships/hyperlink" Target="https://www.st-blaise.oxon.sch.uk/outdoor-explorers-building-bridges/" TargetMode="External"/><Relationship Id="rId3" Type="http://schemas.openxmlformats.org/officeDocument/2006/relationships/hyperlink" Target="https://extension.psu.edu/programs/betterkidcare/early-care/tip-pages/all/loose-parts-what-does-this-mean" TargetMode="External"/><Relationship Id="rId7" Type="http://schemas.openxmlformats.org/officeDocument/2006/relationships/hyperlink" Target="https://www.froebel.org.uk/news/schemas-outdoor-play-and-froebel" TargetMode="External"/><Relationship Id="rId12" Type="http://schemas.openxmlformats.org/officeDocument/2006/relationships/hyperlink" Target="https://blog.prepscholar.com/vygotsky-scaffolding-zone-of-proximal-development" TargetMode="External"/><Relationship Id="rId2" Type="http://schemas.openxmlformats.org/officeDocument/2006/relationships/hyperlink" Target="https://www.pentagonplay.co.uk/news-and-info/benefits-of-construction-play" TargetMode="External"/><Relationship Id="rId16" Type="http://schemas.openxmlformats.org/officeDocument/2006/relationships/hyperlink" Target="https://www.structural-learning.com/post/floor-books" TargetMode="External"/><Relationship Id="rId1" Type="http://schemas.openxmlformats.org/officeDocument/2006/relationships/slideLayout" Target="../slideLayouts/slideLayout1.xml"/><Relationship Id="rId6" Type="http://schemas.openxmlformats.org/officeDocument/2006/relationships/hyperlink" Target="https://link.springer.com/referenceworkentry/10.1007/978-1-4419-1698-3_130" TargetMode="External"/><Relationship Id="rId11" Type="http://schemas.openxmlformats.org/officeDocument/2006/relationships/hyperlink" Target="https://mrsstone.com/2019/11/03/scaffolding-and-tiering/" TargetMode="External"/><Relationship Id="rId5" Type="http://schemas.openxmlformats.org/officeDocument/2006/relationships/hyperlink" Target="https://www.classdojo.com/en-gb/about/?redirect=true" TargetMode="External"/><Relationship Id="rId15" Type="http://schemas.openxmlformats.org/officeDocument/2006/relationships/hyperlink" Target="https://www.explorepsychology.com/positive-reinforcement-definition-examples-and-tips/" TargetMode="External"/><Relationship Id="rId10" Type="http://schemas.openxmlformats.org/officeDocument/2006/relationships/hyperlink" Target="https://www.myteachingcupboard.com/blog/benefits-of-loose-parts-play" TargetMode="External"/><Relationship Id="rId4" Type="http://schemas.openxmlformats.org/officeDocument/2006/relationships/hyperlink" Target="https://www.teachermagazine.com/au_en/articles/the-importance-of-instructional-scaffolding" TargetMode="External"/><Relationship Id="rId9" Type="http://schemas.openxmlformats.org/officeDocument/2006/relationships/hyperlink" Target="https://learningpowerkids.com/project/01-collaboration/" TargetMode="External"/><Relationship Id="rId14" Type="http://schemas.openxmlformats.org/officeDocument/2006/relationships/hyperlink" Target="https://strategiesforspecialinterventions.weebly.com/activating-prior-knowledge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2EC3953-6315-93DC-FA5A-D88A04CEE81F}"/>
              </a:ext>
            </a:extLst>
          </p:cNvPr>
          <p:cNvSpPr/>
          <p:nvPr/>
        </p:nvSpPr>
        <p:spPr>
          <a:xfrm>
            <a:off x="221910" y="222841"/>
            <a:ext cx="11759331" cy="901765"/>
          </a:xfrm>
          <a:prstGeom prst="roundRect">
            <a:avLst/>
          </a:prstGeom>
          <a:solidFill>
            <a:schemeClr val="accent6">
              <a:lumMod val="60000"/>
              <a:lumOff val="4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a:solidFill>
                  <a:schemeClr val="tx1"/>
                </a:solidFill>
              </a:rPr>
              <a:t>Contents page</a:t>
            </a:r>
          </a:p>
        </p:txBody>
      </p:sp>
      <p:sp>
        <p:nvSpPr>
          <p:cNvPr id="5" name="Rounded Rectangle 4">
            <a:extLst>
              <a:ext uri="{FF2B5EF4-FFF2-40B4-BE49-F238E27FC236}">
                <a16:creationId xmlns:a16="http://schemas.microsoft.com/office/drawing/2014/main" id="{98E385E5-E498-735E-7144-150CDE51AA1B}"/>
              </a:ext>
            </a:extLst>
          </p:cNvPr>
          <p:cNvSpPr/>
          <p:nvPr/>
        </p:nvSpPr>
        <p:spPr>
          <a:xfrm>
            <a:off x="3426940" y="1569309"/>
            <a:ext cx="6260757" cy="4559642"/>
          </a:xfrm>
          <a:prstGeom prst="roundRect">
            <a:avLst/>
          </a:prstGeom>
          <a:solidFill>
            <a:schemeClr val="bg1"/>
          </a:solid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Name – Sarah </a:t>
            </a:r>
            <a:r>
              <a:rPr lang="en-US" sz="2400" dirty="0" err="1">
                <a:solidFill>
                  <a:schemeClr val="tx1"/>
                </a:solidFill>
              </a:rPr>
              <a:t>Havard</a:t>
            </a:r>
            <a:endParaRPr lang="en-US" sz="2400" dirty="0">
              <a:solidFill>
                <a:schemeClr val="tx1"/>
              </a:solidFill>
            </a:endParaRPr>
          </a:p>
          <a:p>
            <a:pPr algn="ctr"/>
            <a:r>
              <a:rPr lang="en-US" sz="2400" dirty="0">
                <a:solidFill>
                  <a:schemeClr val="tx1"/>
                </a:solidFill>
              </a:rPr>
              <a:t>Student reference number – 2315254</a:t>
            </a:r>
          </a:p>
          <a:p>
            <a:pPr algn="ctr"/>
            <a:r>
              <a:rPr lang="en-US" sz="2400" dirty="0">
                <a:solidFill>
                  <a:schemeClr val="tx1"/>
                </a:solidFill>
              </a:rPr>
              <a:t>Module ECIE4012 – Principles of Learning and Teaching.</a:t>
            </a:r>
          </a:p>
          <a:p>
            <a:pPr algn="ctr"/>
            <a:endParaRPr lang="en-US" sz="2400" dirty="0">
              <a:solidFill>
                <a:schemeClr val="tx1"/>
              </a:solidFill>
            </a:endParaRPr>
          </a:p>
          <a:p>
            <a:pPr algn="ctr"/>
            <a:r>
              <a:rPr lang="en-US" sz="2400" u="sng" dirty="0">
                <a:solidFill>
                  <a:schemeClr val="tx1"/>
                </a:solidFill>
              </a:rPr>
              <a:t>Contents</a:t>
            </a:r>
          </a:p>
          <a:p>
            <a:pPr algn="ctr"/>
            <a:r>
              <a:rPr lang="en-US" sz="2400" dirty="0">
                <a:solidFill>
                  <a:schemeClr val="tx1"/>
                </a:solidFill>
              </a:rPr>
              <a:t>Blog 1 and reference page – Slide 2 and 3</a:t>
            </a:r>
          </a:p>
          <a:p>
            <a:pPr algn="ctr"/>
            <a:r>
              <a:rPr lang="en-US" sz="2400" dirty="0">
                <a:solidFill>
                  <a:schemeClr val="tx1"/>
                </a:solidFill>
              </a:rPr>
              <a:t>Blog 2 and reference page – Slide 4 and 5</a:t>
            </a:r>
          </a:p>
          <a:p>
            <a:pPr algn="ctr"/>
            <a:r>
              <a:rPr lang="en-US" sz="2400" dirty="0">
                <a:solidFill>
                  <a:schemeClr val="tx1"/>
                </a:solidFill>
              </a:rPr>
              <a:t>Blog 3 and reference page – Slide 6 and 7</a:t>
            </a:r>
          </a:p>
          <a:p>
            <a:pPr algn="ctr"/>
            <a:r>
              <a:rPr lang="en-US" sz="2400" dirty="0">
                <a:solidFill>
                  <a:schemeClr val="tx1"/>
                </a:solidFill>
              </a:rPr>
              <a:t>Blog 4 and reference page – Slide 8, 9 and 10 </a:t>
            </a:r>
          </a:p>
        </p:txBody>
      </p:sp>
    </p:spTree>
    <p:extLst>
      <p:ext uri="{BB962C8B-B14F-4D97-AF65-F5344CB8AC3E}">
        <p14:creationId xmlns:p14="http://schemas.microsoft.com/office/powerpoint/2010/main" val="1672728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129422A-6274-67FB-8FA9-C9E147121CBE}"/>
              </a:ext>
            </a:extLst>
          </p:cNvPr>
          <p:cNvPicPr>
            <a:picLocks noChangeAspect="1"/>
          </p:cNvPicPr>
          <p:nvPr/>
        </p:nvPicPr>
        <p:blipFill rotWithShape="1">
          <a:blip r:embed="rId2"/>
          <a:srcRect l="5170" t="7032" b="5955"/>
          <a:stretch/>
        </p:blipFill>
        <p:spPr>
          <a:xfrm>
            <a:off x="10468134" y="1307537"/>
            <a:ext cx="1554203" cy="1426084"/>
          </a:xfrm>
          <a:prstGeom prst="rect">
            <a:avLst/>
          </a:prstGeom>
          <a:ln w="57150">
            <a:solidFill>
              <a:schemeClr val="tx1"/>
            </a:solidFill>
          </a:ln>
          <a:effectLst/>
        </p:spPr>
      </p:pic>
      <p:sp>
        <p:nvSpPr>
          <p:cNvPr id="5" name="Rounded Rectangle 4">
            <a:extLst>
              <a:ext uri="{FF2B5EF4-FFF2-40B4-BE49-F238E27FC236}">
                <a16:creationId xmlns:a16="http://schemas.microsoft.com/office/drawing/2014/main" id="{8802FE22-9237-531B-4269-04020CA5EE58}"/>
              </a:ext>
            </a:extLst>
          </p:cNvPr>
          <p:cNvSpPr/>
          <p:nvPr/>
        </p:nvSpPr>
        <p:spPr>
          <a:xfrm>
            <a:off x="221910" y="212332"/>
            <a:ext cx="11759331" cy="835632"/>
          </a:xfrm>
          <a:prstGeom prst="roundRect">
            <a:avLst/>
          </a:prstGeom>
          <a:solidFill>
            <a:schemeClr val="accent4">
              <a:lumMod val="60000"/>
              <a:lumOff val="4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a:solidFill>
                  <a:schemeClr val="tx1"/>
                </a:solidFill>
              </a:rPr>
              <a:t>Head and shoulders above the rest….</a:t>
            </a:r>
          </a:p>
        </p:txBody>
      </p:sp>
      <p:sp>
        <p:nvSpPr>
          <p:cNvPr id="6" name="Rounded Rectangle 5">
            <a:extLst>
              <a:ext uri="{FF2B5EF4-FFF2-40B4-BE49-F238E27FC236}">
                <a16:creationId xmlns:a16="http://schemas.microsoft.com/office/drawing/2014/main" id="{4BA17131-D259-E89D-280D-86AC79399B7F}"/>
              </a:ext>
            </a:extLst>
          </p:cNvPr>
          <p:cNvSpPr/>
          <p:nvPr/>
        </p:nvSpPr>
        <p:spPr>
          <a:xfrm>
            <a:off x="221910" y="1120165"/>
            <a:ext cx="2849654" cy="1716108"/>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rPr>
              <a:t>Revolutionary, modernistic, cutting edge, some of the ways to describe a modern-day gadget we have come to know and love…. You would be mistaken. I am describing the time travelling wizard that is Piaget. As the title suggests, his theory of cognitive development was ahead of its time! </a:t>
            </a:r>
            <a:r>
              <a:rPr lang="en-GB" sz="1200" b="0" i="0" u="none" strike="noStrike" dirty="0">
                <a:solidFill>
                  <a:schemeClr val="tx1"/>
                </a:solidFill>
                <a:effectLst/>
              </a:rPr>
              <a:t>(Scott and Cogburn, 2023)</a:t>
            </a:r>
            <a:endParaRPr lang="en-US" sz="1200" dirty="0">
              <a:solidFill>
                <a:schemeClr val="tx1"/>
              </a:solidFill>
            </a:endParaRPr>
          </a:p>
        </p:txBody>
      </p:sp>
      <p:sp>
        <p:nvSpPr>
          <p:cNvPr id="9" name="Rounded Rectangle 8">
            <a:extLst>
              <a:ext uri="{FF2B5EF4-FFF2-40B4-BE49-F238E27FC236}">
                <a16:creationId xmlns:a16="http://schemas.microsoft.com/office/drawing/2014/main" id="{36524D16-7484-C8C9-080A-BD614D1034A9}"/>
              </a:ext>
            </a:extLst>
          </p:cNvPr>
          <p:cNvSpPr/>
          <p:nvPr/>
        </p:nvSpPr>
        <p:spPr>
          <a:xfrm>
            <a:off x="6635575" y="1185244"/>
            <a:ext cx="3613262" cy="2642952"/>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tx1"/>
              </a:solidFill>
            </a:endParaRPr>
          </a:p>
          <a:p>
            <a:pPr algn="ctr"/>
            <a:r>
              <a:rPr lang="en-US" sz="1400" dirty="0">
                <a:solidFill>
                  <a:schemeClr val="tx1"/>
                </a:solidFill>
              </a:rPr>
              <a:t>Swiss born Piaget based his theory of cognitive development on observations of his own 3 children – Impressive don’t you think, considering the complexity of his work </a:t>
            </a:r>
            <a:r>
              <a:rPr lang="en-GB" sz="1400" b="0" i="0" u="none" strike="noStrike" dirty="0">
                <a:solidFill>
                  <a:schemeClr val="tx1"/>
                </a:solidFill>
                <a:effectLst/>
              </a:rPr>
              <a:t>(The Education People, 2021)</a:t>
            </a:r>
            <a:r>
              <a:rPr lang="en-US" sz="1400" b="0" i="0" u="none" strike="noStrike" dirty="0">
                <a:solidFill>
                  <a:schemeClr val="tx1"/>
                </a:solidFill>
                <a:effectLst/>
              </a:rPr>
              <a:t>.</a:t>
            </a:r>
            <a:endParaRPr lang="en-US" sz="1400" dirty="0">
              <a:solidFill>
                <a:schemeClr val="tx1"/>
              </a:solidFill>
            </a:endParaRPr>
          </a:p>
          <a:p>
            <a:pPr algn="ctr"/>
            <a:r>
              <a:rPr lang="en-US" sz="1400" dirty="0">
                <a:solidFill>
                  <a:schemeClr val="tx1"/>
                </a:solidFill>
              </a:rPr>
              <a:t>Piaget put a big emphasis on active learners, there is nothing to be gained from passive learning experiences.</a:t>
            </a:r>
          </a:p>
          <a:p>
            <a:pPr algn="ctr"/>
            <a:r>
              <a:rPr lang="en-US" sz="1400" dirty="0">
                <a:solidFill>
                  <a:schemeClr val="tx1"/>
                </a:solidFill>
              </a:rPr>
              <a:t>He often described children as lone scientists who can create their own understanding of the world around them</a:t>
            </a:r>
          </a:p>
          <a:p>
            <a:pPr algn="ctr"/>
            <a:r>
              <a:rPr lang="en-GB" sz="1400" b="0" i="0" u="none" strike="noStrike" dirty="0">
                <a:solidFill>
                  <a:schemeClr val="tx1"/>
                </a:solidFill>
                <a:effectLst/>
              </a:rPr>
              <a:t>(Gray and </a:t>
            </a:r>
            <a:r>
              <a:rPr lang="en-GB" sz="1400" b="0" i="0" u="none" strike="noStrike" dirty="0" err="1">
                <a:solidFill>
                  <a:schemeClr val="tx1"/>
                </a:solidFill>
                <a:effectLst/>
              </a:rPr>
              <a:t>Macblain</a:t>
            </a:r>
            <a:r>
              <a:rPr lang="en-GB" sz="1400" b="0" i="0" u="none" strike="noStrike" dirty="0">
                <a:solidFill>
                  <a:schemeClr val="tx1"/>
                </a:solidFill>
                <a:effectLst/>
              </a:rPr>
              <a:t>, 2015, p. 66).</a:t>
            </a:r>
            <a:endParaRPr lang="en-US" sz="1400" dirty="0">
              <a:solidFill>
                <a:schemeClr val="tx1"/>
              </a:solidFill>
            </a:endParaRPr>
          </a:p>
          <a:p>
            <a:pPr algn="ctr"/>
            <a:endParaRPr lang="en-US" dirty="0">
              <a:solidFill>
                <a:schemeClr val="tx1"/>
              </a:solidFill>
            </a:endParaRPr>
          </a:p>
        </p:txBody>
      </p:sp>
      <p:sp>
        <p:nvSpPr>
          <p:cNvPr id="12" name="Rounded Rectangle 11">
            <a:extLst>
              <a:ext uri="{FF2B5EF4-FFF2-40B4-BE49-F238E27FC236}">
                <a16:creationId xmlns:a16="http://schemas.microsoft.com/office/drawing/2014/main" id="{694A6D55-2D85-6E97-BE80-D7B0470989DA}"/>
              </a:ext>
            </a:extLst>
          </p:cNvPr>
          <p:cNvSpPr/>
          <p:nvPr/>
        </p:nvSpPr>
        <p:spPr>
          <a:xfrm>
            <a:off x="5801959" y="3927606"/>
            <a:ext cx="2329008" cy="2880745"/>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There are 4 stages of development according to Piaget’s theory</a:t>
            </a:r>
          </a:p>
          <a:p>
            <a:pPr algn="ctr"/>
            <a:r>
              <a:rPr lang="en-US" sz="1400" dirty="0">
                <a:solidFill>
                  <a:schemeClr val="tx1"/>
                </a:solidFill>
              </a:rPr>
              <a:t>-Sensorimotor (0-2 years)</a:t>
            </a:r>
          </a:p>
          <a:p>
            <a:pPr algn="ctr"/>
            <a:r>
              <a:rPr lang="en-US" sz="1400" dirty="0">
                <a:solidFill>
                  <a:schemeClr val="tx1"/>
                </a:solidFill>
              </a:rPr>
              <a:t>-Pre-operational (2-7 years)</a:t>
            </a:r>
          </a:p>
          <a:p>
            <a:pPr algn="ctr"/>
            <a:r>
              <a:rPr lang="en-US" sz="1400" dirty="0">
                <a:solidFill>
                  <a:schemeClr val="tx1"/>
                </a:solidFill>
              </a:rPr>
              <a:t>-Concrete operational (7-11 years)</a:t>
            </a:r>
          </a:p>
          <a:p>
            <a:pPr algn="ctr"/>
            <a:r>
              <a:rPr lang="en-US" sz="1400" dirty="0">
                <a:solidFill>
                  <a:schemeClr val="tx1"/>
                </a:solidFill>
              </a:rPr>
              <a:t>-Formal operational (11-15 years)</a:t>
            </a:r>
          </a:p>
          <a:p>
            <a:pPr algn="ctr"/>
            <a:r>
              <a:rPr lang="en-GB" sz="1400" b="0" i="0" u="none" strike="noStrike" dirty="0">
                <a:solidFill>
                  <a:schemeClr val="tx1"/>
                </a:solidFill>
                <a:effectLst/>
              </a:rPr>
              <a:t>(Aubrey and Riley, 2022, p.36,7,8).</a:t>
            </a:r>
            <a:endParaRPr lang="en-US" sz="1400" dirty="0">
              <a:solidFill>
                <a:schemeClr val="tx1"/>
              </a:solidFill>
            </a:endParaRPr>
          </a:p>
        </p:txBody>
      </p:sp>
      <p:sp>
        <p:nvSpPr>
          <p:cNvPr id="13" name="Rounded Rectangle 12">
            <a:extLst>
              <a:ext uri="{FF2B5EF4-FFF2-40B4-BE49-F238E27FC236}">
                <a16:creationId xmlns:a16="http://schemas.microsoft.com/office/drawing/2014/main" id="{42FD76A4-215D-ED18-78EC-67369B819276}"/>
              </a:ext>
            </a:extLst>
          </p:cNvPr>
          <p:cNvSpPr/>
          <p:nvPr/>
        </p:nvSpPr>
        <p:spPr>
          <a:xfrm>
            <a:off x="8243692" y="3927606"/>
            <a:ext cx="3854246" cy="2851130"/>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cs typeface="Thonburi" pitchFamily="2" charset="-34"/>
            </a:endParaRPr>
          </a:p>
          <a:p>
            <a:pPr algn="ctr"/>
            <a:endParaRPr lang="en-US" sz="1200" dirty="0">
              <a:solidFill>
                <a:schemeClr val="tx1"/>
              </a:solidFill>
              <a:cs typeface="Thonburi" pitchFamily="2" charset="-34"/>
            </a:endParaRPr>
          </a:p>
          <a:p>
            <a:pPr algn="ctr"/>
            <a:r>
              <a:rPr lang="en-US" sz="1400" dirty="0">
                <a:solidFill>
                  <a:schemeClr val="tx1"/>
                </a:solidFill>
                <a:cs typeface="Thonburi" pitchFamily="2" charset="-34"/>
              </a:rPr>
              <a:t>A critique of Piaget’s theory are the 4 stages of development. They do not take in to account the backgrounds of all children </a:t>
            </a:r>
            <a:r>
              <a:rPr lang="en-GB" sz="1400" b="0" i="0" u="none" strike="noStrike" dirty="0">
                <a:solidFill>
                  <a:schemeClr val="tx1"/>
                </a:solidFill>
                <a:effectLst/>
              </a:rPr>
              <a:t>(Hopkins, 2011)</a:t>
            </a:r>
            <a:r>
              <a:rPr lang="en-US" sz="1400" dirty="0">
                <a:solidFill>
                  <a:schemeClr val="tx1"/>
                </a:solidFill>
                <a:cs typeface="Thonburi" pitchFamily="2" charset="-34"/>
              </a:rPr>
              <a:t>. The children in our care have not had the exact same experiences or lifestyles, this is where his observations on his own children didn’t always show the broader picture.</a:t>
            </a:r>
          </a:p>
          <a:p>
            <a:pPr algn="ctr"/>
            <a:r>
              <a:rPr lang="en-US" sz="1400" dirty="0">
                <a:solidFill>
                  <a:schemeClr val="tx1"/>
                </a:solidFill>
                <a:cs typeface="Thonburi" pitchFamily="2" charset="-34"/>
              </a:rPr>
              <a:t>Some would say the 4 stages didn’t always correspond with the ages of the children stated and that all children develop at different rates </a:t>
            </a:r>
            <a:r>
              <a:rPr lang="en-GB" sz="1400" b="0" i="0" u="none" strike="noStrike" dirty="0">
                <a:solidFill>
                  <a:schemeClr val="tx1"/>
                </a:solidFill>
                <a:effectLst/>
                <a:cs typeface="Thonburi" pitchFamily="2" charset="-34"/>
              </a:rPr>
              <a:t>(</a:t>
            </a:r>
            <a:r>
              <a:rPr lang="en-GB" sz="1400" b="0" i="0" u="none" strike="noStrike" dirty="0" err="1">
                <a:solidFill>
                  <a:schemeClr val="tx1"/>
                </a:solidFill>
                <a:effectLst/>
                <a:cs typeface="Thonburi" pitchFamily="2" charset="-34"/>
              </a:rPr>
              <a:t>Babakr</a:t>
            </a:r>
            <a:r>
              <a:rPr lang="en-GB" sz="1400" b="0" i="0" u="none" strike="noStrike" dirty="0">
                <a:solidFill>
                  <a:schemeClr val="tx1"/>
                </a:solidFill>
                <a:effectLst/>
                <a:cs typeface="Thonburi" pitchFamily="2" charset="-34"/>
              </a:rPr>
              <a:t>, </a:t>
            </a:r>
            <a:r>
              <a:rPr lang="en-GB" sz="1400" b="0" i="0" u="none" strike="noStrike" dirty="0" err="1">
                <a:solidFill>
                  <a:schemeClr val="tx1"/>
                </a:solidFill>
                <a:effectLst/>
                <a:cs typeface="Thonburi" pitchFamily="2" charset="-34"/>
              </a:rPr>
              <a:t>Mohamedamin</a:t>
            </a:r>
            <a:r>
              <a:rPr lang="en-GB" sz="1400" b="0" i="0" u="none" strike="noStrike" dirty="0">
                <a:solidFill>
                  <a:schemeClr val="tx1"/>
                </a:solidFill>
                <a:effectLst/>
                <a:cs typeface="Thonburi" pitchFamily="2" charset="-34"/>
              </a:rPr>
              <a:t> and </a:t>
            </a:r>
            <a:r>
              <a:rPr lang="en-GB" sz="1400" b="0" i="0" u="none" strike="noStrike" dirty="0" err="1">
                <a:solidFill>
                  <a:schemeClr val="tx1"/>
                </a:solidFill>
                <a:effectLst/>
                <a:cs typeface="Thonburi" pitchFamily="2" charset="-34"/>
              </a:rPr>
              <a:t>Kakamad</a:t>
            </a:r>
            <a:r>
              <a:rPr lang="en-GB" sz="1400" b="0" i="0" u="none" strike="noStrike" dirty="0">
                <a:solidFill>
                  <a:schemeClr val="tx1"/>
                </a:solidFill>
                <a:effectLst/>
                <a:cs typeface="Thonburi" pitchFamily="2" charset="-34"/>
              </a:rPr>
              <a:t>, 2019).</a:t>
            </a:r>
            <a:endParaRPr lang="en-US" sz="1400" dirty="0">
              <a:solidFill>
                <a:schemeClr val="tx1"/>
              </a:solidFill>
              <a:cs typeface="Thonburi" pitchFamily="2" charset="-34"/>
            </a:endParaRPr>
          </a:p>
          <a:p>
            <a:pPr algn="ctr"/>
            <a:endParaRPr lang="en-US" sz="1200" dirty="0">
              <a:solidFill>
                <a:schemeClr val="tx1"/>
              </a:solidFill>
            </a:endParaRPr>
          </a:p>
          <a:p>
            <a:pPr algn="ctr"/>
            <a:endParaRPr lang="en-US" sz="1200" dirty="0">
              <a:solidFill>
                <a:schemeClr val="tx1"/>
              </a:solidFill>
            </a:endParaRPr>
          </a:p>
        </p:txBody>
      </p:sp>
      <p:pic>
        <p:nvPicPr>
          <p:cNvPr id="2" name="Picture 1">
            <a:extLst>
              <a:ext uri="{FF2B5EF4-FFF2-40B4-BE49-F238E27FC236}">
                <a16:creationId xmlns:a16="http://schemas.microsoft.com/office/drawing/2014/main" id="{85DF69A9-0448-0413-C310-FCC3633E8226}"/>
              </a:ext>
            </a:extLst>
          </p:cNvPr>
          <p:cNvPicPr>
            <a:picLocks noChangeAspect="1"/>
          </p:cNvPicPr>
          <p:nvPr/>
        </p:nvPicPr>
        <p:blipFill rotWithShape="1">
          <a:blip r:embed="rId3"/>
          <a:srcRect l="13483" r="29079" b="4414"/>
          <a:stretch/>
        </p:blipFill>
        <p:spPr>
          <a:xfrm>
            <a:off x="3308810" y="2167008"/>
            <a:ext cx="1450950" cy="1311093"/>
          </a:xfrm>
          <a:prstGeom prst="rect">
            <a:avLst/>
          </a:prstGeom>
          <a:ln w="57150">
            <a:solidFill>
              <a:schemeClr val="tx1"/>
            </a:solidFill>
          </a:ln>
        </p:spPr>
      </p:pic>
      <p:sp>
        <p:nvSpPr>
          <p:cNvPr id="4" name="TextBox 3">
            <a:extLst>
              <a:ext uri="{FF2B5EF4-FFF2-40B4-BE49-F238E27FC236}">
                <a16:creationId xmlns:a16="http://schemas.microsoft.com/office/drawing/2014/main" id="{CFFEB637-3F2B-392A-E390-B00331129D3E}"/>
              </a:ext>
            </a:extLst>
          </p:cNvPr>
          <p:cNvSpPr txBox="1"/>
          <p:nvPr/>
        </p:nvSpPr>
        <p:spPr>
          <a:xfrm>
            <a:off x="3233335" y="3277527"/>
            <a:ext cx="1058242" cy="215444"/>
          </a:xfrm>
          <a:prstGeom prst="rect">
            <a:avLst/>
          </a:prstGeom>
          <a:noFill/>
        </p:spPr>
        <p:txBody>
          <a:bodyPr wrap="square">
            <a:spAutoFit/>
          </a:bodyPr>
          <a:lstStyle/>
          <a:p>
            <a:r>
              <a:rPr lang="en-GB" sz="800" b="0" i="0" u="none" strike="noStrike" dirty="0">
                <a:solidFill>
                  <a:schemeClr val="bg1"/>
                </a:solidFill>
                <a:effectLst/>
                <a:latin typeface="Roboto" panose="020F0502020204030204" pitchFamily="34" charset="0"/>
              </a:rPr>
              <a:t>(Itaú Social, 2023)</a:t>
            </a:r>
            <a:endParaRPr lang="en-US" sz="800" dirty="0">
              <a:solidFill>
                <a:schemeClr val="bg1"/>
              </a:solidFill>
            </a:endParaRPr>
          </a:p>
        </p:txBody>
      </p:sp>
      <p:pic>
        <p:nvPicPr>
          <p:cNvPr id="14" name="Picture 13">
            <a:extLst>
              <a:ext uri="{FF2B5EF4-FFF2-40B4-BE49-F238E27FC236}">
                <a16:creationId xmlns:a16="http://schemas.microsoft.com/office/drawing/2014/main" id="{3F77B737-1322-97DF-8FFA-E32DC9A2A60E}"/>
              </a:ext>
            </a:extLst>
          </p:cNvPr>
          <p:cNvPicPr>
            <a:picLocks noChangeAspect="1"/>
          </p:cNvPicPr>
          <p:nvPr/>
        </p:nvPicPr>
        <p:blipFill rotWithShape="1">
          <a:blip r:embed="rId4"/>
          <a:srcRect l="16286" r="14898"/>
          <a:stretch/>
        </p:blipFill>
        <p:spPr>
          <a:xfrm>
            <a:off x="4909236" y="1694823"/>
            <a:ext cx="1526131" cy="1241908"/>
          </a:xfrm>
          <a:prstGeom prst="rect">
            <a:avLst/>
          </a:prstGeom>
          <a:ln w="57150">
            <a:solidFill>
              <a:schemeClr val="tx1"/>
            </a:solidFill>
          </a:ln>
        </p:spPr>
      </p:pic>
      <p:sp>
        <p:nvSpPr>
          <p:cNvPr id="16" name="TextBox 15">
            <a:extLst>
              <a:ext uri="{FF2B5EF4-FFF2-40B4-BE49-F238E27FC236}">
                <a16:creationId xmlns:a16="http://schemas.microsoft.com/office/drawing/2014/main" id="{E920C5FE-BD15-F70D-2993-32082E44A667}"/>
              </a:ext>
            </a:extLst>
          </p:cNvPr>
          <p:cNvSpPr txBox="1"/>
          <p:nvPr/>
        </p:nvSpPr>
        <p:spPr>
          <a:xfrm>
            <a:off x="4903633" y="1789747"/>
            <a:ext cx="1119886" cy="230832"/>
          </a:xfrm>
          <a:prstGeom prst="rect">
            <a:avLst/>
          </a:prstGeom>
          <a:noFill/>
        </p:spPr>
        <p:txBody>
          <a:bodyPr wrap="square">
            <a:spAutoFit/>
          </a:bodyPr>
          <a:lstStyle/>
          <a:p>
            <a:r>
              <a:rPr lang="en-GB" sz="900" b="0" i="0" u="none" strike="noStrike" dirty="0">
                <a:solidFill>
                  <a:srgbClr val="2C3E50"/>
                </a:solidFill>
                <a:effectLst/>
                <a:latin typeface="Roboto" panose="02000000000000000000" pitchFamily="2" charset="0"/>
              </a:rPr>
              <a:t>(Nathan, 2023)</a:t>
            </a:r>
            <a:endParaRPr lang="en-US" sz="900" dirty="0"/>
          </a:p>
        </p:txBody>
      </p:sp>
      <p:sp>
        <p:nvSpPr>
          <p:cNvPr id="18" name="TextBox 17">
            <a:extLst>
              <a:ext uri="{FF2B5EF4-FFF2-40B4-BE49-F238E27FC236}">
                <a16:creationId xmlns:a16="http://schemas.microsoft.com/office/drawing/2014/main" id="{624208CB-4A34-EEE5-0746-37CEA9328CE0}"/>
              </a:ext>
            </a:extLst>
          </p:cNvPr>
          <p:cNvSpPr txBox="1"/>
          <p:nvPr/>
        </p:nvSpPr>
        <p:spPr>
          <a:xfrm>
            <a:off x="10758923" y="2357021"/>
            <a:ext cx="972623" cy="214270"/>
          </a:xfrm>
          <a:prstGeom prst="rect">
            <a:avLst/>
          </a:prstGeom>
          <a:noFill/>
        </p:spPr>
        <p:txBody>
          <a:bodyPr wrap="square">
            <a:spAutoFit/>
          </a:bodyPr>
          <a:lstStyle/>
          <a:p>
            <a:r>
              <a:rPr lang="en-GB" sz="800" b="0" i="0" u="none" strike="noStrike" dirty="0">
                <a:solidFill>
                  <a:srgbClr val="2C3E50"/>
                </a:solidFill>
                <a:effectLst/>
                <a:latin typeface="Roboto" panose="02000000000000000000" pitchFamily="2" charset="0"/>
              </a:rPr>
              <a:t>(Anderson, 2024)</a:t>
            </a:r>
            <a:endParaRPr lang="en-US" sz="800" dirty="0"/>
          </a:p>
        </p:txBody>
      </p:sp>
      <p:pic>
        <p:nvPicPr>
          <p:cNvPr id="26" name="Picture 25">
            <a:extLst>
              <a:ext uri="{FF2B5EF4-FFF2-40B4-BE49-F238E27FC236}">
                <a16:creationId xmlns:a16="http://schemas.microsoft.com/office/drawing/2014/main" id="{054B4886-F3AA-240E-F209-C0FA5C45E43D}"/>
              </a:ext>
            </a:extLst>
          </p:cNvPr>
          <p:cNvPicPr>
            <a:picLocks noChangeAspect="1"/>
          </p:cNvPicPr>
          <p:nvPr/>
        </p:nvPicPr>
        <p:blipFill rotWithShape="1">
          <a:blip r:embed="rId5"/>
          <a:srcRect r="23279" b="1536"/>
          <a:stretch/>
        </p:blipFill>
        <p:spPr>
          <a:xfrm>
            <a:off x="3275304" y="4468336"/>
            <a:ext cx="2413930" cy="2322488"/>
          </a:xfrm>
          <a:prstGeom prst="rect">
            <a:avLst/>
          </a:prstGeom>
        </p:spPr>
      </p:pic>
      <p:sp>
        <p:nvSpPr>
          <p:cNvPr id="28" name="TextBox 27">
            <a:extLst>
              <a:ext uri="{FF2B5EF4-FFF2-40B4-BE49-F238E27FC236}">
                <a16:creationId xmlns:a16="http://schemas.microsoft.com/office/drawing/2014/main" id="{0530A909-B7B0-7B2C-DA9F-0838979CD351}"/>
              </a:ext>
            </a:extLst>
          </p:cNvPr>
          <p:cNvSpPr txBox="1"/>
          <p:nvPr/>
        </p:nvSpPr>
        <p:spPr>
          <a:xfrm>
            <a:off x="3272060" y="6530252"/>
            <a:ext cx="982589" cy="230832"/>
          </a:xfrm>
          <a:prstGeom prst="rect">
            <a:avLst/>
          </a:prstGeom>
          <a:noFill/>
        </p:spPr>
        <p:txBody>
          <a:bodyPr wrap="square">
            <a:spAutoFit/>
          </a:bodyPr>
          <a:lstStyle/>
          <a:p>
            <a:r>
              <a:rPr lang="en-GB" sz="900" b="0" i="0" u="none" strike="noStrike" dirty="0">
                <a:solidFill>
                  <a:schemeClr val="bg1"/>
                </a:solidFill>
                <a:effectLst/>
                <a:latin typeface="Roboto" panose="02000000000000000000" pitchFamily="2" charset="0"/>
              </a:rPr>
              <a:t>(Scott, 2017)</a:t>
            </a:r>
            <a:endParaRPr lang="en-US" sz="900" dirty="0">
              <a:solidFill>
                <a:schemeClr val="bg1"/>
              </a:solidFill>
            </a:endParaRPr>
          </a:p>
        </p:txBody>
      </p:sp>
      <p:pic>
        <p:nvPicPr>
          <p:cNvPr id="29" name="Picture 28">
            <a:extLst>
              <a:ext uri="{FF2B5EF4-FFF2-40B4-BE49-F238E27FC236}">
                <a16:creationId xmlns:a16="http://schemas.microsoft.com/office/drawing/2014/main" id="{F40090B3-765F-23EE-F61F-6A7AE2730820}"/>
              </a:ext>
            </a:extLst>
          </p:cNvPr>
          <p:cNvPicPr>
            <a:picLocks noChangeAspect="1"/>
          </p:cNvPicPr>
          <p:nvPr/>
        </p:nvPicPr>
        <p:blipFill>
          <a:blip r:embed="rId6"/>
          <a:stretch>
            <a:fillRect/>
          </a:stretch>
        </p:blipFill>
        <p:spPr>
          <a:xfrm>
            <a:off x="10382723" y="2936910"/>
            <a:ext cx="1668779" cy="746630"/>
          </a:xfrm>
          <a:prstGeom prst="rect">
            <a:avLst/>
          </a:prstGeom>
          <a:ln w="57150">
            <a:solidFill>
              <a:schemeClr val="tx1"/>
            </a:solidFill>
          </a:ln>
        </p:spPr>
      </p:pic>
      <p:sp>
        <p:nvSpPr>
          <p:cNvPr id="31" name="TextBox 30">
            <a:extLst>
              <a:ext uri="{FF2B5EF4-FFF2-40B4-BE49-F238E27FC236}">
                <a16:creationId xmlns:a16="http://schemas.microsoft.com/office/drawing/2014/main" id="{9286F1E4-053A-A371-60A6-33F2EEA4EC6A}"/>
              </a:ext>
            </a:extLst>
          </p:cNvPr>
          <p:cNvSpPr txBox="1"/>
          <p:nvPr/>
        </p:nvSpPr>
        <p:spPr>
          <a:xfrm>
            <a:off x="10382723" y="3516562"/>
            <a:ext cx="1440951" cy="215444"/>
          </a:xfrm>
          <a:prstGeom prst="rect">
            <a:avLst/>
          </a:prstGeom>
          <a:noFill/>
        </p:spPr>
        <p:txBody>
          <a:bodyPr wrap="square">
            <a:spAutoFit/>
          </a:bodyPr>
          <a:lstStyle/>
          <a:p>
            <a:r>
              <a:rPr lang="en-GB" sz="800" b="0" i="0" u="none" strike="noStrike" dirty="0">
                <a:effectLst/>
                <a:latin typeface="Roboto" panose="02000000000000000000" pitchFamily="2" charset="0"/>
              </a:rPr>
              <a:t>(</a:t>
            </a:r>
            <a:r>
              <a:rPr lang="en-GB" sz="800" b="0" i="0" u="none" strike="noStrike" dirty="0" err="1">
                <a:effectLst/>
                <a:latin typeface="Roboto" panose="02000000000000000000" pitchFamily="2" charset="0"/>
              </a:rPr>
              <a:t>exceptionallives.org</a:t>
            </a:r>
            <a:r>
              <a:rPr lang="en-GB" sz="800" b="0" i="0" u="none" strike="noStrike" dirty="0">
                <a:effectLst/>
                <a:latin typeface="Roboto" panose="02000000000000000000" pitchFamily="2" charset="0"/>
              </a:rPr>
              <a:t>, 2019)</a:t>
            </a:r>
            <a:endParaRPr lang="en-US" sz="800" dirty="0"/>
          </a:p>
        </p:txBody>
      </p:sp>
      <p:sp>
        <p:nvSpPr>
          <p:cNvPr id="3" name="Rounded Rectangle 2">
            <a:extLst>
              <a:ext uri="{FF2B5EF4-FFF2-40B4-BE49-F238E27FC236}">
                <a16:creationId xmlns:a16="http://schemas.microsoft.com/office/drawing/2014/main" id="{EE45236E-46A5-9743-2C2F-AD1A0B965F73}"/>
              </a:ext>
            </a:extLst>
          </p:cNvPr>
          <p:cNvSpPr/>
          <p:nvPr/>
        </p:nvSpPr>
        <p:spPr>
          <a:xfrm>
            <a:off x="96372" y="2907956"/>
            <a:ext cx="3062963" cy="3870780"/>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rPr>
              <a:t>Assimilation, accommodation and schemas played a role in Piaget’s theory. </a:t>
            </a:r>
          </a:p>
          <a:p>
            <a:pPr algn="ctr"/>
            <a:r>
              <a:rPr lang="en-US" sz="1200" dirty="0">
                <a:solidFill>
                  <a:schemeClr val="tx1"/>
                </a:solidFill>
              </a:rPr>
              <a:t>Picture this a lovely walk in the countryside with little Tommy and the dog, you see another family walking their dog, little Tommy says “Look, a dog!” that’s assimilation. </a:t>
            </a:r>
          </a:p>
          <a:p>
            <a:pPr algn="ctr"/>
            <a:r>
              <a:rPr lang="en-US" sz="1200" dirty="0">
                <a:solidFill>
                  <a:schemeClr val="tx1"/>
                </a:solidFill>
              </a:rPr>
              <a:t>You continue your walk, and young Tommy sees a Cat “Look, A dog!”</a:t>
            </a:r>
          </a:p>
          <a:p>
            <a:pPr algn="ctr"/>
            <a:r>
              <a:rPr lang="en-US" sz="1200" dirty="0">
                <a:solidFill>
                  <a:schemeClr val="tx1"/>
                </a:solidFill>
              </a:rPr>
              <a:t>You correct him and say that’s a cat.</a:t>
            </a:r>
          </a:p>
          <a:p>
            <a:pPr algn="ctr"/>
            <a:r>
              <a:rPr lang="en-US" sz="1200" dirty="0">
                <a:solidFill>
                  <a:schemeClr val="tx1"/>
                </a:solidFill>
              </a:rPr>
              <a:t>Tommy looks puzzled, but in his brain, he is now developing a new cat schema to go along with his initial dog schema.</a:t>
            </a:r>
          </a:p>
          <a:p>
            <a:pPr algn="ctr"/>
            <a:endParaRPr lang="en-US" sz="1200" dirty="0">
              <a:solidFill>
                <a:schemeClr val="tx1"/>
              </a:solidFill>
            </a:endParaRPr>
          </a:p>
          <a:p>
            <a:pPr algn="ctr"/>
            <a:r>
              <a:rPr lang="en-GB" sz="1200" dirty="0">
                <a:solidFill>
                  <a:schemeClr val="tx1"/>
                </a:solidFill>
              </a:rPr>
              <a:t>So, when children have a new experience, they form mental representations for the things they see, this often means they go between a state of equilibrium and disequilibrium </a:t>
            </a:r>
            <a:r>
              <a:rPr lang="en-GB" sz="1200" b="0" i="0" u="none" strike="noStrike" dirty="0">
                <a:solidFill>
                  <a:schemeClr val="tx1"/>
                </a:solidFill>
                <a:effectLst/>
              </a:rPr>
              <a:t>(Pound, 2014, p.37).</a:t>
            </a:r>
            <a:endParaRPr lang="en-US" sz="1200" dirty="0">
              <a:solidFill>
                <a:schemeClr val="tx1"/>
              </a:solidFill>
            </a:endParaRPr>
          </a:p>
        </p:txBody>
      </p:sp>
      <p:sp>
        <p:nvSpPr>
          <p:cNvPr id="19" name="Punched Tape 18">
            <a:extLst>
              <a:ext uri="{FF2B5EF4-FFF2-40B4-BE49-F238E27FC236}">
                <a16:creationId xmlns:a16="http://schemas.microsoft.com/office/drawing/2014/main" id="{E14B3382-04C0-1437-DEB8-3BA162E995A9}"/>
              </a:ext>
            </a:extLst>
          </p:cNvPr>
          <p:cNvSpPr/>
          <p:nvPr/>
        </p:nvSpPr>
        <p:spPr>
          <a:xfrm rot="20821165">
            <a:off x="3704660" y="2982512"/>
            <a:ext cx="3140976" cy="1395901"/>
          </a:xfrm>
          <a:prstGeom prst="flowChartPunchedTape">
            <a:avLst/>
          </a:prstGeom>
          <a:solidFill>
            <a:schemeClr val="bg2">
              <a:lumMod val="5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352CA310-37D6-5DE6-923E-074A302D2434}"/>
              </a:ext>
            </a:extLst>
          </p:cNvPr>
          <p:cNvSpPr/>
          <p:nvPr/>
        </p:nvSpPr>
        <p:spPr>
          <a:xfrm rot="20718696">
            <a:off x="3982891" y="3308650"/>
            <a:ext cx="2629234" cy="787764"/>
          </a:xfrm>
          <a:prstGeom prst="rect">
            <a:avLst/>
          </a:prstGeom>
          <a:noFill/>
        </p:spPr>
        <p:txBody>
          <a:bodyPr wrap="none" lIns="91440" tIns="45720" rIns="91440" bIns="45720">
            <a:prstTxWarp prst="textWave2">
              <a:avLst>
                <a:gd name="adj1" fmla="val 11144"/>
                <a:gd name="adj2" fmla="val -1164"/>
              </a:avLst>
            </a:prstTxWarp>
            <a:spAutoFit/>
          </a:bodyPr>
          <a:lstStyle/>
          <a:p>
            <a:pPr algn="ctr"/>
            <a:r>
              <a:rPr lang="en-GB" sz="5400" b="0" cap="none" spc="0" dirty="0">
                <a:ln w="0">
                  <a:solidFill>
                    <a:schemeClr val="tx1"/>
                  </a:solidFill>
                </a:ln>
                <a:solidFill>
                  <a:schemeClr val="bg1"/>
                </a:solidFill>
                <a:effectLst>
                  <a:outerShdw blurRad="38100" dist="19050" dir="2700000" algn="tl" rotWithShape="0">
                    <a:schemeClr val="dk1">
                      <a:alpha val="40000"/>
                    </a:schemeClr>
                  </a:outerShdw>
                </a:effectLst>
                <a:latin typeface="Bernard MT Condensed" panose="02050806060905020404" pitchFamily="18" charset="77"/>
              </a:rPr>
              <a:t>The road 4 success.</a:t>
            </a:r>
          </a:p>
        </p:txBody>
      </p:sp>
      <p:sp>
        <p:nvSpPr>
          <p:cNvPr id="8" name="TextBox 7">
            <a:extLst>
              <a:ext uri="{FF2B5EF4-FFF2-40B4-BE49-F238E27FC236}">
                <a16:creationId xmlns:a16="http://schemas.microsoft.com/office/drawing/2014/main" id="{AD57023C-2BEE-0557-C20D-AA860C4CE3BE}"/>
              </a:ext>
            </a:extLst>
          </p:cNvPr>
          <p:cNvSpPr txBox="1"/>
          <p:nvPr/>
        </p:nvSpPr>
        <p:spPr>
          <a:xfrm>
            <a:off x="3239317" y="1212610"/>
            <a:ext cx="3197185" cy="369332"/>
          </a:xfrm>
          <a:prstGeom prst="rect">
            <a:avLst/>
          </a:prstGeom>
          <a:solidFill>
            <a:schemeClr val="bg1"/>
          </a:solidFill>
          <a:ln w="3810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dirty="0"/>
              <a:t>Jean Piaget (1896 – 1980)</a:t>
            </a:r>
          </a:p>
        </p:txBody>
      </p:sp>
    </p:spTree>
    <p:extLst>
      <p:ext uri="{BB962C8B-B14F-4D97-AF65-F5344CB8AC3E}">
        <p14:creationId xmlns:p14="http://schemas.microsoft.com/office/powerpoint/2010/main" val="2657314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8802FE22-9237-531B-4269-04020CA5EE58}"/>
              </a:ext>
            </a:extLst>
          </p:cNvPr>
          <p:cNvSpPr/>
          <p:nvPr/>
        </p:nvSpPr>
        <p:spPr>
          <a:xfrm>
            <a:off x="441789" y="349320"/>
            <a:ext cx="11568701" cy="6339155"/>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tx1"/>
              </a:solidFill>
            </a:endParaRPr>
          </a:p>
          <a:p>
            <a:pPr algn="ctr"/>
            <a:endParaRPr lang="en-US" sz="1400" dirty="0">
              <a:solidFill>
                <a:schemeClr val="tx1"/>
              </a:solidFill>
            </a:endParaRPr>
          </a:p>
          <a:p>
            <a:pPr algn="ctr"/>
            <a:endParaRPr lang="en-US" sz="1400" dirty="0">
              <a:solidFill>
                <a:schemeClr val="tx1"/>
              </a:solidFill>
            </a:endParaRPr>
          </a:p>
          <a:p>
            <a:pPr algn="ctr"/>
            <a:endParaRPr lang="en-US" sz="1400" dirty="0">
              <a:solidFill>
                <a:schemeClr val="tx1"/>
              </a:solidFill>
            </a:endParaRPr>
          </a:p>
          <a:p>
            <a:pPr algn="ctr"/>
            <a:endParaRPr lang="en-US" sz="1400" dirty="0">
              <a:solidFill>
                <a:schemeClr val="tx1"/>
              </a:solidFill>
            </a:endParaRPr>
          </a:p>
          <a:p>
            <a:pPr algn="ctr"/>
            <a:endParaRPr lang="en-US" sz="1400" dirty="0">
              <a:solidFill>
                <a:schemeClr val="tx1"/>
              </a:solidFill>
            </a:endParaRPr>
          </a:p>
          <a:p>
            <a:pPr algn="ctr"/>
            <a:r>
              <a:rPr lang="en-US" sz="1400" dirty="0">
                <a:solidFill>
                  <a:schemeClr val="tx1"/>
                </a:solidFill>
              </a:rPr>
              <a:t>Reference page</a:t>
            </a:r>
          </a:p>
          <a:p>
            <a:pPr algn="l"/>
            <a:endParaRPr lang="en-GB" sz="1200" dirty="0">
              <a:solidFill>
                <a:srgbClr val="2C3E50"/>
              </a:solidFill>
              <a:latin typeface="Roboto" panose="02000000000000000000" pitchFamily="2" charset="0"/>
            </a:endParaRPr>
          </a:p>
          <a:p>
            <a:pPr algn="l"/>
            <a:r>
              <a:rPr lang="en-GB" sz="1200" dirty="0">
                <a:solidFill>
                  <a:srgbClr val="2C3E50"/>
                </a:solidFill>
                <a:latin typeface="Roboto" panose="02000000000000000000" pitchFamily="2" charset="0"/>
              </a:rPr>
              <a:t>-</a:t>
            </a:r>
            <a:r>
              <a:rPr lang="en-GB" sz="1200" b="0" i="0" u="none" strike="noStrike" dirty="0">
                <a:solidFill>
                  <a:srgbClr val="000000"/>
                </a:solidFill>
                <a:effectLst/>
                <a:latin typeface="Calibri" panose="020F0502020204030204" pitchFamily="34" charset="0"/>
              </a:rPr>
              <a:t>Anderson, A. (2024). </a:t>
            </a:r>
            <a:r>
              <a:rPr lang="en-GB" sz="1200" b="0" i="1" u="none" strike="noStrike" dirty="0">
                <a:solidFill>
                  <a:srgbClr val="000000"/>
                </a:solidFill>
                <a:effectLst/>
                <a:latin typeface="Calibri" panose="020F0502020204030204" pitchFamily="34" charset="0"/>
              </a:rPr>
              <a:t>Anya Anderson on LinkedIn: Imagine learning to drive by just reading a manual. 📚Crazy, right? Yet…</a:t>
            </a:r>
            <a:r>
              <a:rPr lang="en-GB" sz="1200" b="0" i="0" u="none" strike="noStrike" dirty="0">
                <a:solidFill>
                  <a:srgbClr val="000000"/>
                </a:solidFill>
                <a:effectLst/>
                <a:latin typeface="Calibri" panose="020F0502020204030204" pitchFamily="34" charset="0"/>
              </a:rPr>
              <a:t>. [online] </a:t>
            </a:r>
            <a:r>
              <a:rPr lang="en-GB" sz="1200" b="0" i="0" u="none" strike="noStrike" dirty="0" err="1">
                <a:solidFill>
                  <a:srgbClr val="000000"/>
                </a:solidFill>
                <a:effectLst/>
                <a:latin typeface="Calibri" panose="020F0502020204030204" pitchFamily="34" charset="0"/>
              </a:rPr>
              <a:t>Linkedin.com</a:t>
            </a:r>
            <a:r>
              <a:rPr lang="en-GB" sz="1200" b="0" i="0" u="none" strike="noStrike" dirty="0">
                <a:solidFill>
                  <a:srgbClr val="000000"/>
                </a:solidFill>
                <a:effectLst/>
                <a:latin typeface="Calibri" panose="020F0502020204030204" pitchFamily="34" charset="0"/>
              </a:rPr>
              <a:t>. Available at: </a:t>
            </a:r>
            <a:r>
              <a:rPr lang="en-GB" sz="1200" b="0" i="0" u="none" strike="noStrike" dirty="0">
                <a:solidFill>
                  <a:srgbClr val="000000"/>
                </a:solidFill>
                <a:effectLst/>
                <a:latin typeface="Calibri" panose="020F0502020204030204" pitchFamily="34" charset="0"/>
                <a:hlinkClick r:id="rId2"/>
              </a:rPr>
              <a:t>https://www.linkedin.com/posts/anyaanderson_imagine-learning-to-drive-by-just-reading-activity-7217379267901317120-374</a:t>
            </a:r>
            <a:r>
              <a:rPr lang="en-GB" sz="1200" b="0" i="0" u="none" strike="noStrike" dirty="0">
                <a:solidFill>
                  <a:srgbClr val="000000"/>
                </a:solidFill>
                <a:effectLst/>
                <a:latin typeface="Calibri" panose="020F0502020204030204" pitchFamily="34" charset="0"/>
              </a:rPr>
              <a:t> [Accessed 9 Nov. 2024].</a:t>
            </a:r>
          </a:p>
          <a:p>
            <a:pPr algn="l"/>
            <a:endParaRPr lang="en-GB" sz="1200" b="0" i="0" u="none" strike="noStrike" dirty="0">
              <a:solidFill>
                <a:srgbClr val="000000"/>
              </a:solidFill>
              <a:effectLst/>
              <a:latin typeface="Calibri" panose="020F0502020204030204" pitchFamily="34" charset="0"/>
            </a:endParaRPr>
          </a:p>
          <a:p>
            <a:pPr algn="l"/>
            <a:r>
              <a:rPr lang="en-GB" sz="1200" dirty="0">
                <a:solidFill>
                  <a:srgbClr val="000000"/>
                </a:solidFill>
                <a:latin typeface="Calibri" panose="020F0502020204030204" pitchFamily="34" charset="0"/>
              </a:rPr>
              <a:t>-</a:t>
            </a:r>
            <a:r>
              <a:rPr lang="en-GB" sz="1200" b="0" i="0" u="none" strike="noStrike" dirty="0">
                <a:solidFill>
                  <a:srgbClr val="000000"/>
                </a:solidFill>
                <a:effectLst/>
                <a:latin typeface="Calibri" panose="020F0502020204030204" pitchFamily="34" charset="0"/>
              </a:rPr>
              <a:t>Aubrey, K. and Riley, A. (2022). </a:t>
            </a:r>
            <a:r>
              <a:rPr lang="en-GB" sz="1200" b="0" i="1" u="none" strike="noStrike" dirty="0">
                <a:solidFill>
                  <a:srgbClr val="000000"/>
                </a:solidFill>
                <a:effectLst/>
                <a:latin typeface="Calibri" panose="020F0502020204030204" pitchFamily="34" charset="0"/>
              </a:rPr>
              <a:t>Understanding &amp; using educational theories</a:t>
            </a:r>
            <a:r>
              <a:rPr lang="en-GB" sz="1200" b="0" i="0" u="none" strike="noStrike" dirty="0">
                <a:solidFill>
                  <a:srgbClr val="000000"/>
                </a:solidFill>
                <a:effectLst/>
                <a:latin typeface="Calibri" panose="020F0502020204030204" pitchFamily="34" charset="0"/>
              </a:rPr>
              <a:t>. 3rd ed. Los Angeles: Sage.</a:t>
            </a:r>
          </a:p>
          <a:p>
            <a:pPr algn="l"/>
            <a:endParaRPr lang="en-GB" sz="1200" b="0" i="0" u="none" strike="noStrike" dirty="0">
              <a:solidFill>
                <a:srgbClr val="000000"/>
              </a:solidFill>
              <a:effectLst/>
              <a:latin typeface="Calibri" panose="020F0502020204030204" pitchFamily="34" charset="0"/>
            </a:endParaRPr>
          </a:p>
          <a:p>
            <a:pPr algn="l"/>
            <a:r>
              <a:rPr lang="en-GB" sz="1200" dirty="0">
                <a:solidFill>
                  <a:srgbClr val="000000"/>
                </a:solidFill>
                <a:latin typeface="Calibri" panose="020F0502020204030204" pitchFamily="34" charset="0"/>
              </a:rPr>
              <a:t>-</a:t>
            </a:r>
            <a:r>
              <a:rPr lang="en-GB" sz="1200" b="0" i="0" u="none" strike="noStrike" dirty="0" err="1">
                <a:solidFill>
                  <a:srgbClr val="000000"/>
                </a:solidFill>
                <a:effectLst/>
                <a:latin typeface="Calibri" panose="020F0502020204030204" pitchFamily="34" charset="0"/>
              </a:rPr>
              <a:t>Babakr</a:t>
            </a:r>
            <a:r>
              <a:rPr lang="en-GB" sz="1200" b="0" i="0" u="none" strike="noStrike" dirty="0">
                <a:solidFill>
                  <a:srgbClr val="000000"/>
                </a:solidFill>
                <a:effectLst/>
                <a:latin typeface="Calibri" panose="020F0502020204030204" pitchFamily="34" charset="0"/>
              </a:rPr>
              <a:t>, Z.H., </a:t>
            </a:r>
            <a:r>
              <a:rPr lang="en-GB" sz="1200" b="0" i="0" u="none" strike="noStrike" dirty="0" err="1">
                <a:solidFill>
                  <a:srgbClr val="000000"/>
                </a:solidFill>
                <a:effectLst/>
                <a:latin typeface="Calibri" panose="020F0502020204030204" pitchFamily="34" charset="0"/>
              </a:rPr>
              <a:t>Mohamedamin</a:t>
            </a:r>
            <a:r>
              <a:rPr lang="en-GB" sz="1200" b="0" i="0" u="none" strike="noStrike" dirty="0">
                <a:solidFill>
                  <a:srgbClr val="000000"/>
                </a:solidFill>
                <a:effectLst/>
                <a:latin typeface="Calibri" panose="020F0502020204030204" pitchFamily="34" charset="0"/>
              </a:rPr>
              <a:t>, P. and </a:t>
            </a:r>
            <a:r>
              <a:rPr lang="en-GB" sz="1200" b="0" i="0" u="none" strike="noStrike" dirty="0" err="1">
                <a:solidFill>
                  <a:srgbClr val="000000"/>
                </a:solidFill>
                <a:effectLst/>
                <a:latin typeface="Calibri" panose="020F0502020204030204" pitchFamily="34" charset="0"/>
              </a:rPr>
              <a:t>Kakamad</a:t>
            </a:r>
            <a:r>
              <a:rPr lang="en-GB" sz="1200" b="0" i="0" u="none" strike="noStrike" dirty="0">
                <a:solidFill>
                  <a:srgbClr val="000000"/>
                </a:solidFill>
                <a:effectLst/>
                <a:latin typeface="Calibri" panose="020F0502020204030204" pitchFamily="34" charset="0"/>
              </a:rPr>
              <a:t>, K. (2019). Piaget’s Cognitive Developmental Theory: Critical Review. </a:t>
            </a:r>
            <a:r>
              <a:rPr lang="en-GB" sz="1200" b="0" i="1" u="none" strike="noStrike" dirty="0">
                <a:solidFill>
                  <a:srgbClr val="000000"/>
                </a:solidFill>
                <a:effectLst/>
                <a:latin typeface="Calibri" panose="020F0502020204030204" pitchFamily="34" charset="0"/>
              </a:rPr>
              <a:t>Education Quarterly Reviews</a:t>
            </a:r>
            <a:r>
              <a:rPr lang="en-GB" sz="1200" b="0" i="0" u="none" strike="noStrike" dirty="0">
                <a:solidFill>
                  <a:srgbClr val="000000"/>
                </a:solidFill>
                <a:effectLst/>
                <a:latin typeface="Calibri" panose="020F0502020204030204" pitchFamily="34" charset="0"/>
              </a:rPr>
              <a:t>, [online] 2(3), pp.517–524. Available at: </a:t>
            </a:r>
            <a:r>
              <a:rPr lang="en-GB" sz="1200" b="0" i="0" u="none" strike="noStrike" dirty="0">
                <a:solidFill>
                  <a:srgbClr val="000000"/>
                </a:solidFill>
                <a:effectLst/>
                <a:latin typeface="Calibri" panose="020F0502020204030204" pitchFamily="34" charset="0"/>
                <a:hlinkClick r:id="rId3"/>
              </a:rPr>
              <a:t>https://eric.ed.gov/?id=EJ1274368</a:t>
            </a:r>
            <a:r>
              <a:rPr lang="en-GB" sz="1200" b="0" i="0" u="none" strike="noStrike" dirty="0">
                <a:solidFill>
                  <a:srgbClr val="000000"/>
                </a:solidFill>
                <a:effectLst/>
                <a:latin typeface="Calibri" panose="020F0502020204030204" pitchFamily="34" charset="0"/>
              </a:rPr>
              <a:t> [Accessed 9 Nov. 2024].</a:t>
            </a:r>
          </a:p>
          <a:p>
            <a:pPr algn="l"/>
            <a:endParaRPr lang="en-GB" sz="1200" dirty="0">
              <a:solidFill>
                <a:srgbClr val="000000"/>
              </a:solidFill>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t>
            </a:r>
            <a:r>
              <a:rPr lang="en-GB" sz="1200" b="0" i="0" u="none" strike="noStrike" dirty="0" err="1">
                <a:solidFill>
                  <a:srgbClr val="000000"/>
                </a:solidFill>
                <a:effectLst/>
                <a:latin typeface="Calibri" panose="020F0502020204030204" pitchFamily="34" charset="0"/>
              </a:rPr>
              <a:t>exceptionallives.org</a:t>
            </a:r>
            <a:r>
              <a:rPr lang="en-GB" sz="1200" b="0" i="0" u="none" strike="noStrike" dirty="0">
                <a:solidFill>
                  <a:srgbClr val="000000"/>
                </a:solidFill>
                <a:effectLst/>
                <a:latin typeface="Calibri" panose="020F0502020204030204" pitchFamily="34" charset="0"/>
              </a:rPr>
              <a:t>. (2019). </a:t>
            </a:r>
            <a:r>
              <a:rPr lang="en-GB" sz="1200" b="0" i="1" u="none" strike="noStrike" dirty="0">
                <a:solidFill>
                  <a:srgbClr val="000000"/>
                </a:solidFill>
                <a:effectLst/>
                <a:latin typeface="Calibri" panose="020F0502020204030204" pitchFamily="34" charset="0"/>
              </a:rPr>
              <a:t>Why are We Obsessed with Milestones? | Exceptional Lives</a:t>
            </a:r>
            <a:r>
              <a:rPr lang="en-GB" sz="1200" b="0" i="0" u="none" strike="noStrike" dirty="0">
                <a:solidFill>
                  <a:srgbClr val="000000"/>
                </a:solidFill>
                <a:effectLst/>
                <a:latin typeface="Calibri" panose="020F0502020204030204" pitchFamily="34" charset="0"/>
              </a:rPr>
              <a:t>. [online] Available at: </a:t>
            </a:r>
            <a:r>
              <a:rPr lang="en-GB" sz="1200" b="0" i="0" u="none" strike="noStrike" dirty="0">
                <a:solidFill>
                  <a:srgbClr val="000000"/>
                </a:solidFill>
                <a:effectLst/>
                <a:latin typeface="Calibri" panose="020F0502020204030204" pitchFamily="34" charset="0"/>
                <a:hlinkClick r:id="rId4"/>
              </a:rPr>
              <a:t>https://exceptionallives.org/blog/why-are-we-obsessed-with-milestones/</a:t>
            </a:r>
            <a:r>
              <a:rPr lang="en-GB" sz="1200" b="0" i="0" u="none" strike="noStrike" dirty="0">
                <a:solidFill>
                  <a:srgbClr val="000000"/>
                </a:solidFill>
                <a:effectLst/>
                <a:latin typeface="Calibri" panose="020F0502020204030204" pitchFamily="34" charset="0"/>
              </a:rPr>
              <a:t> [Accessed 9 Nov. 2024].</a:t>
            </a:r>
          </a:p>
          <a:p>
            <a:pPr algn="l"/>
            <a:r>
              <a:rPr lang="en-GB" sz="1200" b="0" i="0" u="none" strike="noStrike" dirty="0">
                <a:solidFill>
                  <a:srgbClr val="000000"/>
                </a:solidFill>
                <a:effectLst/>
                <a:latin typeface="Calibri" panose="020F0502020204030204" pitchFamily="34" charset="0"/>
              </a:rPr>
              <a:t>‌</a:t>
            </a:r>
          </a:p>
          <a:p>
            <a:pPr algn="l"/>
            <a:r>
              <a:rPr lang="en-GB" sz="1200" dirty="0">
                <a:solidFill>
                  <a:srgbClr val="000000"/>
                </a:solidFill>
                <a:latin typeface="Calibri" panose="020F0502020204030204" pitchFamily="34" charset="0"/>
              </a:rPr>
              <a:t>-</a:t>
            </a:r>
            <a:r>
              <a:rPr lang="en-GB" sz="1200" b="0" i="0" u="none" strike="noStrike" dirty="0">
                <a:solidFill>
                  <a:srgbClr val="000000"/>
                </a:solidFill>
                <a:effectLst/>
                <a:latin typeface="Calibri" panose="020F0502020204030204" pitchFamily="34" charset="0"/>
              </a:rPr>
              <a:t>Gray, C. and </a:t>
            </a:r>
            <a:r>
              <a:rPr lang="en-GB" sz="1200" b="0" i="0" u="none" strike="noStrike" dirty="0" err="1">
                <a:solidFill>
                  <a:srgbClr val="000000"/>
                </a:solidFill>
                <a:effectLst/>
                <a:latin typeface="Calibri" panose="020F0502020204030204" pitchFamily="34" charset="0"/>
              </a:rPr>
              <a:t>Macblain</a:t>
            </a:r>
            <a:r>
              <a:rPr lang="en-GB" sz="1200" b="0" i="0" u="none" strike="noStrike" dirty="0">
                <a:solidFill>
                  <a:srgbClr val="000000"/>
                </a:solidFill>
                <a:effectLst/>
                <a:latin typeface="Calibri" panose="020F0502020204030204" pitchFamily="34" charset="0"/>
              </a:rPr>
              <a:t>, S. (2015). </a:t>
            </a:r>
            <a:r>
              <a:rPr lang="en-GB" sz="1200" b="0" i="1" u="none" strike="noStrike" dirty="0">
                <a:solidFill>
                  <a:srgbClr val="000000"/>
                </a:solidFill>
                <a:effectLst/>
                <a:latin typeface="Calibri" panose="020F0502020204030204" pitchFamily="34" charset="0"/>
              </a:rPr>
              <a:t>Learning theories in childhood</a:t>
            </a:r>
            <a:r>
              <a:rPr lang="en-GB" sz="1200" b="0" i="0" u="none" strike="noStrike" dirty="0">
                <a:solidFill>
                  <a:srgbClr val="000000"/>
                </a:solidFill>
                <a:effectLst/>
                <a:latin typeface="Calibri" panose="020F0502020204030204" pitchFamily="34" charset="0"/>
              </a:rPr>
              <a:t>. 2nd ed. London: Sage.</a:t>
            </a:r>
          </a:p>
          <a:p>
            <a:pPr algn="l"/>
            <a:endParaRPr lang="en-GB" sz="1200" b="0" i="0" u="none" strike="noStrike" dirty="0">
              <a:solidFill>
                <a:srgbClr val="000000"/>
              </a:solidFill>
              <a:effectLst/>
              <a:latin typeface="Calibri" panose="020F0502020204030204" pitchFamily="34" charset="0"/>
            </a:endParaRPr>
          </a:p>
          <a:p>
            <a:pPr algn="l"/>
            <a:r>
              <a:rPr lang="en-GB" sz="1200" dirty="0">
                <a:solidFill>
                  <a:srgbClr val="000000"/>
                </a:solidFill>
                <a:latin typeface="Calibri" panose="020F0502020204030204" pitchFamily="34" charset="0"/>
              </a:rPr>
              <a:t>-</a:t>
            </a:r>
            <a:r>
              <a:rPr lang="en-GB" sz="1200" b="0" i="0" u="none" strike="noStrike" dirty="0">
                <a:solidFill>
                  <a:srgbClr val="000000"/>
                </a:solidFill>
                <a:effectLst/>
                <a:latin typeface="Calibri" panose="020F0502020204030204" pitchFamily="34" charset="0"/>
              </a:rPr>
              <a:t>Hopkins, J.R. (2011). The enduring influence of Jean Piaget. </a:t>
            </a:r>
            <a:r>
              <a:rPr lang="en-GB" sz="1200" b="0" i="1" u="none" strike="noStrike" dirty="0">
                <a:solidFill>
                  <a:srgbClr val="000000"/>
                </a:solidFill>
                <a:effectLst/>
                <a:latin typeface="Calibri" panose="020F0502020204030204" pitchFamily="34" charset="0"/>
              </a:rPr>
              <a:t>APS Observer</a:t>
            </a:r>
            <a:r>
              <a:rPr lang="en-GB" sz="1200" b="0" i="0" u="none" strike="noStrike" dirty="0">
                <a:solidFill>
                  <a:srgbClr val="000000"/>
                </a:solidFill>
                <a:effectLst/>
                <a:latin typeface="Calibri" panose="020F0502020204030204" pitchFamily="34" charset="0"/>
              </a:rPr>
              <a:t>, [online] 24(10). Available at: </a:t>
            </a:r>
            <a:r>
              <a:rPr lang="en-GB" sz="1200" b="0" i="0" u="none" strike="noStrike" dirty="0">
                <a:solidFill>
                  <a:srgbClr val="000000"/>
                </a:solidFill>
                <a:effectLst/>
                <a:latin typeface="Calibri" panose="020F0502020204030204" pitchFamily="34" charset="0"/>
                <a:hlinkClick r:id="rId5"/>
              </a:rPr>
              <a:t>https://www.psychologicalscience.org/observer/jean-piaget</a:t>
            </a:r>
            <a:r>
              <a:rPr lang="en-GB" sz="1200" dirty="0">
                <a:solidFill>
                  <a:srgbClr val="000000"/>
                </a:solidFill>
                <a:latin typeface="Calibri" panose="020F0502020204030204" pitchFamily="34" charset="0"/>
              </a:rPr>
              <a:t> [Accessed 14 Nov. 2024].</a:t>
            </a:r>
            <a:endParaRPr lang="en-GB" sz="1200" b="0" i="0" u="none" strike="noStrike" dirty="0">
              <a:solidFill>
                <a:srgbClr val="000000"/>
              </a:solidFill>
              <a:effectLst/>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t>
            </a:r>
          </a:p>
          <a:p>
            <a:pPr algn="l"/>
            <a:r>
              <a:rPr lang="en-GB" sz="1200" b="0" i="0" u="none" strike="noStrike" dirty="0">
                <a:solidFill>
                  <a:srgbClr val="000000"/>
                </a:solidFill>
                <a:effectLst/>
                <a:latin typeface="Calibri" panose="020F0502020204030204" pitchFamily="34" charset="0"/>
              </a:rPr>
              <a:t>‌</a:t>
            </a:r>
            <a:r>
              <a:rPr lang="en-US" sz="1200" dirty="0">
                <a:solidFill>
                  <a:schemeClr val="tx1"/>
                </a:solidFill>
              </a:rPr>
              <a:t>-</a:t>
            </a:r>
            <a:r>
              <a:rPr lang="en-GB" sz="1200" b="0" i="0" u="none" strike="noStrike" dirty="0">
                <a:solidFill>
                  <a:srgbClr val="000000"/>
                </a:solidFill>
                <a:effectLst/>
                <a:latin typeface="Calibri" panose="020F0502020204030204" pitchFamily="34" charset="0"/>
              </a:rPr>
              <a:t>Itaú Social. (2023). </a:t>
            </a:r>
            <a:r>
              <a:rPr lang="en-GB" sz="1200" b="0" i="1" u="none" strike="noStrike" dirty="0">
                <a:solidFill>
                  <a:srgbClr val="000000"/>
                </a:solidFill>
                <a:effectLst/>
                <a:latin typeface="Calibri" panose="020F0502020204030204" pitchFamily="34" charset="0"/>
              </a:rPr>
              <a:t>Jean Piaget e a </a:t>
            </a:r>
            <a:r>
              <a:rPr lang="en-GB" sz="1200" b="0" i="1" u="none" strike="noStrike" dirty="0" err="1">
                <a:solidFill>
                  <a:srgbClr val="000000"/>
                </a:solidFill>
                <a:effectLst/>
                <a:latin typeface="Calibri" panose="020F0502020204030204" pitchFamily="34" charset="0"/>
              </a:rPr>
              <a:t>construção</a:t>
            </a:r>
            <a:r>
              <a:rPr lang="en-GB" sz="1200" b="0" i="1" u="none" strike="noStrike" dirty="0">
                <a:solidFill>
                  <a:srgbClr val="000000"/>
                </a:solidFill>
                <a:effectLst/>
                <a:latin typeface="Calibri" panose="020F0502020204030204" pitchFamily="34" charset="0"/>
              </a:rPr>
              <a:t> do </a:t>
            </a:r>
            <a:r>
              <a:rPr lang="en-GB" sz="1200" b="0" i="1" u="none" strike="noStrike" dirty="0" err="1">
                <a:solidFill>
                  <a:srgbClr val="000000"/>
                </a:solidFill>
                <a:effectLst/>
                <a:latin typeface="Calibri" panose="020F0502020204030204" pitchFamily="34" charset="0"/>
              </a:rPr>
              <a:t>conhecimento</a:t>
            </a:r>
            <a:r>
              <a:rPr lang="en-GB" sz="1200" b="0" i="0" u="none" strike="noStrike" dirty="0">
                <a:solidFill>
                  <a:srgbClr val="000000"/>
                </a:solidFill>
                <a:effectLst/>
                <a:latin typeface="Calibri" panose="020F0502020204030204" pitchFamily="34" charset="0"/>
              </a:rPr>
              <a:t>. [online] Available at: </a:t>
            </a:r>
            <a:r>
              <a:rPr lang="en-GB" sz="1200" b="0" i="0" u="none" strike="noStrike" dirty="0">
                <a:solidFill>
                  <a:srgbClr val="000000"/>
                </a:solidFill>
                <a:effectLst/>
                <a:latin typeface="Calibri" panose="020F0502020204030204" pitchFamily="34" charset="0"/>
                <a:hlinkClick r:id="rId6"/>
              </a:rPr>
              <a:t>https://www.itausocial.org.br/noticias/jean-piaget-e-a-construcao-do-conhecimento/</a:t>
            </a:r>
            <a:r>
              <a:rPr lang="en-GB" sz="1200" b="0" i="0" u="none" strike="noStrike" dirty="0">
                <a:solidFill>
                  <a:srgbClr val="000000"/>
                </a:solidFill>
                <a:effectLst/>
                <a:latin typeface="Calibri" panose="020F0502020204030204" pitchFamily="34" charset="0"/>
              </a:rPr>
              <a:t> [Accessed 9 Nov. 2024].</a:t>
            </a:r>
          </a:p>
          <a:p>
            <a:endParaRPr lang="en-GB" sz="1200" dirty="0">
              <a:solidFill>
                <a:srgbClr val="000000"/>
              </a:solidFill>
              <a:latin typeface="Calibri" panose="020F0502020204030204" pitchFamily="34" charset="0"/>
            </a:endParaRPr>
          </a:p>
          <a:p>
            <a:r>
              <a:rPr lang="en-GB" sz="1200" dirty="0">
                <a:solidFill>
                  <a:srgbClr val="000000"/>
                </a:solidFill>
                <a:latin typeface="Calibri" panose="020F0502020204030204" pitchFamily="34" charset="0"/>
              </a:rPr>
              <a:t>-</a:t>
            </a:r>
            <a:r>
              <a:rPr lang="en-GB" sz="1200" b="0" i="0" u="none" strike="noStrike" dirty="0">
                <a:solidFill>
                  <a:srgbClr val="000000"/>
                </a:solidFill>
                <a:effectLst/>
                <a:latin typeface="Calibri" panose="020F0502020204030204" pitchFamily="34" charset="0"/>
              </a:rPr>
              <a:t>Nathan, P. (2023). </a:t>
            </a:r>
            <a:r>
              <a:rPr lang="en-GB" sz="1200" dirty="0">
                <a:solidFill>
                  <a:srgbClr val="000000"/>
                </a:solidFill>
                <a:latin typeface="Calibri" panose="020F0502020204030204" pitchFamily="34" charset="0"/>
              </a:rPr>
              <a:t>Tell me and I forget. Teach me and I may remember. Involve me and I learn. </a:t>
            </a:r>
            <a:r>
              <a:rPr lang="en-GB" sz="1200" b="0" i="0" u="none" strike="noStrike" dirty="0">
                <a:solidFill>
                  <a:srgbClr val="000000"/>
                </a:solidFill>
                <a:effectLst/>
                <a:latin typeface="Calibri" panose="020F0502020204030204" pitchFamily="34" charset="0"/>
              </a:rPr>
              <a:t>[online] </a:t>
            </a:r>
            <a:r>
              <a:rPr lang="en-GB" sz="1200" b="0" i="0" u="none" strike="noStrike" dirty="0" err="1">
                <a:solidFill>
                  <a:srgbClr val="000000"/>
                </a:solidFill>
                <a:effectLst/>
                <a:latin typeface="Calibri" panose="020F0502020204030204" pitchFamily="34" charset="0"/>
              </a:rPr>
              <a:t>Linkedin.com</a:t>
            </a:r>
            <a:r>
              <a:rPr lang="en-GB" sz="1200" b="0" i="0" u="none" strike="noStrike" dirty="0">
                <a:solidFill>
                  <a:srgbClr val="000000"/>
                </a:solidFill>
                <a:effectLst/>
                <a:latin typeface="Calibri" panose="020F0502020204030204" pitchFamily="34" charset="0"/>
              </a:rPr>
              <a:t>. Available at: </a:t>
            </a:r>
            <a:r>
              <a:rPr lang="en-GB" sz="1200" b="0" i="0" u="none" strike="noStrike" dirty="0">
                <a:solidFill>
                  <a:srgbClr val="000000"/>
                </a:solidFill>
                <a:effectLst/>
                <a:latin typeface="Calibri" panose="020F0502020204030204" pitchFamily="34" charset="0"/>
                <a:hlinkClick r:id="rId7"/>
              </a:rPr>
              <a:t>https://www.linkedin.com/pulse/tell-me-i-forget-teach-may-remember-involve-learn-peter-nathan</a:t>
            </a:r>
            <a:r>
              <a:rPr lang="en-GB" sz="1200" b="0" i="0" u="none" strike="noStrike" dirty="0">
                <a:solidFill>
                  <a:srgbClr val="000000"/>
                </a:solidFill>
                <a:effectLst/>
                <a:latin typeface="Calibri" panose="020F0502020204030204" pitchFamily="34" charset="0"/>
              </a:rPr>
              <a:t> [Accessed 9 Nov. 2024].</a:t>
            </a:r>
          </a:p>
          <a:p>
            <a:pPr algn="l"/>
            <a:endParaRPr lang="en-GB" sz="1200" dirty="0">
              <a:solidFill>
                <a:srgbClr val="000000"/>
              </a:solidFill>
              <a:latin typeface="Calibri" panose="020F0502020204030204" pitchFamily="34" charset="0"/>
            </a:endParaRPr>
          </a:p>
          <a:p>
            <a:pPr algn="l"/>
            <a:r>
              <a:rPr lang="en-GB" sz="1200" dirty="0">
                <a:solidFill>
                  <a:srgbClr val="000000"/>
                </a:solidFill>
                <a:latin typeface="Calibri" panose="020F0502020204030204" pitchFamily="34" charset="0"/>
              </a:rPr>
              <a:t>-</a:t>
            </a:r>
            <a:r>
              <a:rPr lang="en-GB" sz="1200" b="0" i="0" u="none" strike="noStrike" dirty="0">
                <a:solidFill>
                  <a:srgbClr val="000000"/>
                </a:solidFill>
                <a:effectLst/>
                <a:latin typeface="Calibri" panose="020F0502020204030204" pitchFamily="34" charset="0"/>
              </a:rPr>
              <a:t>Pound, L. (2014). </a:t>
            </a:r>
            <a:r>
              <a:rPr lang="en-GB" sz="1200" b="0" i="1" u="none" strike="noStrike" dirty="0">
                <a:solidFill>
                  <a:srgbClr val="000000"/>
                </a:solidFill>
                <a:effectLst/>
                <a:latin typeface="Calibri" panose="020F0502020204030204" pitchFamily="34" charset="0"/>
              </a:rPr>
              <a:t>How Children Learn</a:t>
            </a:r>
            <a:r>
              <a:rPr lang="en-GB" sz="1200" b="0" i="0" u="none" strike="noStrike" dirty="0">
                <a:solidFill>
                  <a:srgbClr val="000000"/>
                </a:solidFill>
                <a:effectLst/>
                <a:latin typeface="Calibri" panose="020F0502020204030204" pitchFamily="34" charset="0"/>
              </a:rPr>
              <a:t>. London: Practical Pre-School Books.</a:t>
            </a:r>
          </a:p>
          <a:p>
            <a:pPr algn="l"/>
            <a:endParaRPr lang="en-GB" sz="1200" dirty="0">
              <a:solidFill>
                <a:srgbClr val="000000"/>
              </a:solidFill>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-Scott, H.K. and Cogburn, M. (2023). </a:t>
            </a:r>
            <a:r>
              <a:rPr lang="en-GB" sz="1200" b="0" i="1" u="none" strike="noStrike" dirty="0">
                <a:solidFill>
                  <a:srgbClr val="000000"/>
                </a:solidFill>
                <a:effectLst/>
                <a:latin typeface="Calibri" panose="020F0502020204030204" pitchFamily="34" charset="0"/>
              </a:rPr>
              <a:t>Piaget</a:t>
            </a:r>
            <a:r>
              <a:rPr lang="en-GB" sz="1200" b="0" i="0" u="none" strike="noStrike" dirty="0">
                <a:solidFill>
                  <a:srgbClr val="000000"/>
                </a:solidFill>
                <a:effectLst/>
                <a:latin typeface="Calibri" panose="020F0502020204030204" pitchFamily="34" charset="0"/>
              </a:rPr>
              <a:t>. [online] National Library of Medicine. Available at: </a:t>
            </a:r>
            <a:r>
              <a:rPr lang="en-GB" sz="1200" b="0" i="0" u="none" strike="noStrike" dirty="0">
                <a:solidFill>
                  <a:srgbClr val="000000"/>
                </a:solidFill>
                <a:effectLst/>
                <a:latin typeface="Calibri" panose="020F0502020204030204" pitchFamily="34" charset="0"/>
                <a:hlinkClick r:id="rId8"/>
              </a:rPr>
              <a:t>https://www.ncbi.nlm.nih.gov/books/NBK448206/</a:t>
            </a:r>
            <a:r>
              <a:rPr lang="en-GB" sz="1200" b="0" i="0" u="none" strike="noStrike" dirty="0">
                <a:solidFill>
                  <a:srgbClr val="000000"/>
                </a:solidFill>
                <a:effectLst/>
                <a:latin typeface="Calibri" panose="020F0502020204030204" pitchFamily="34" charset="0"/>
              </a:rPr>
              <a:t> [Accessed 9 Nov. 2024].</a:t>
            </a:r>
          </a:p>
          <a:p>
            <a:pPr algn="l"/>
            <a:endParaRPr lang="en-GB" sz="1200" dirty="0">
              <a:solidFill>
                <a:srgbClr val="000000"/>
              </a:solidFill>
              <a:latin typeface="Calibri" panose="020F0502020204030204" pitchFamily="34" charset="0"/>
            </a:endParaRPr>
          </a:p>
          <a:p>
            <a:pPr algn="l"/>
            <a:r>
              <a:rPr lang="en-GB" sz="1200" dirty="0">
                <a:solidFill>
                  <a:srgbClr val="000000"/>
                </a:solidFill>
                <a:latin typeface="Calibri" panose="020F0502020204030204" pitchFamily="34" charset="0"/>
              </a:rPr>
              <a:t>-</a:t>
            </a:r>
            <a:r>
              <a:rPr lang="en-GB" sz="1200" b="0" i="0" u="none" strike="noStrike" dirty="0">
                <a:solidFill>
                  <a:srgbClr val="000000"/>
                </a:solidFill>
                <a:effectLst/>
                <a:latin typeface="Calibri" panose="020F0502020204030204" pitchFamily="34" charset="0"/>
              </a:rPr>
              <a:t>Scott, M. (2017). </a:t>
            </a:r>
            <a:r>
              <a:rPr lang="en-GB" sz="1200" b="0" i="1" u="none" strike="noStrike" dirty="0">
                <a:solidFill>
                  <a:srgbClr val="000000"/>
                </a:solidFill>
                <a:effectLst/>
                <a:latin typeface="Calibri" panose="020F0502020204030204" pitchFamily="34" charset="0"/>
              </a:rPr>
              <a:t>SUCCESS FOR ALL LEARNERS</a:t>
            </a:r>
            <a:r>
              <a:rPr lang="en-GB" sz="1200" b="0" i="0" u="none" strike="noStrike" dirty="0">
                <a:solidFill>
                  <a:srgbClr val="000000"/>
                </a:solidFill>
                <a:effectLst/>
                <a:latin typeface="Calibri" panose="020F0502020204030204" pitchFamily="34" charset="0"/>
              </a:rPr>
              <a:t>. [online] </a:t>
            </a:r>
            <a:r>
              <a:rPr lang="en-GB" sz="1200" b="0" i="0" u="none" strike="noStrike" dirty="0" err="1">
                <a:solidFill>
                  <a:srgbClr val="000000"/>
                </a:solidFill>
                <a:effectLst/>
                <a:latin typeface="Calibri" panose="020F0502020204030204" pitchFamily="34" charset="0"/>
              </a:rPr>
              <a:t>Slideplayer.com</a:t>
            </a:r>
            <a:r>
              <a:rPr lang="en-GB" sz="1200" b="0" i="0" u="none" strike="noStrike" dirty="0">
                <a:solidFill>
                  <a:srgbClr val="000000"/>
                </a:solidFill>
                <a:effectLst/>
                <a:latin typeface="Calibri" panose="020F0502020204030204" pitchFamily="34" charset="0"/>
              </a:rPr>
              <a:t>. Available at: </a:t>
            </a:r>
            <a:r>
              <a:rPr lang="en-GB" sz="1200" b="0" i="0" u="none" strike="noStrike" dirty="0">
                <a:solidFill>
                  <a:srgbClr val="000000"/>
                </a:solidFill>
                <a:effectLst/>
                <a:latin typeface="Calibri" panose="020F0502020204030204" pitchFamily="34" charset="0"/>
                <a:hlinkClick r:id="rId9"/>
              </a:rPr>
              <a:t>https://slideplayer.com/slide/9121129/</a:t>
            </a:r>
            <a:r>
              <a:rPr lang="en-GB" sz="1200" b="0" i="0" u="none" strike="noStrike" dirty="0">
                <a:solidFill>
                  <a:srgbClr val="000000"/>
                </a:solidFill>
                <a:effectLst/>
                <a:latin typeface="Calibri" panose="020F0502020204030204" pitchFamily="34" charset="0"/>
              </a:rPr>
              <a:t> [Accessed 9 Nov. 2024].</a:t>
            </a:r>
          </a:p>
          <a:p>
            <a:pPr algn="l"/>
            <a:endParaRPr lang="en-GB" sz="1200" dirty="0">
              <a:solidFill>
                <a:srgbClr val="000000"/>
              </a:solidFill>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-The Education People (2021). </a:t>
            </a:r>
            <a:r>
              <a:rPr lang="en-GB" sz="1200" b="0" i="1" u="none" strike="noStrike" dirty="0">
                <a:solidFill>
                  <a:srgbClr val="000000"/>
                </a:solidFill>
                <a:effectLst/>
                <a:latin typeface="Calibri" panose="020F0502020204030204" pitchFamily="34" charset="0"/>
              </a:rPr>
              <a:t>Exploring Pedagogy - Introducing Jean Piaget</a:t>
            </a:r>
            <a:r>
              <a:rPr lang="en-GB" sz="1200" b="0" i="0" u="none" strike="noStrike" dirty="0">
                <a:solidFill>
                  <a:srgbClr val="000000"/>
                </a:solidFill>
                <a:effectLst/>
                <a:latin typeface="Calibri" panose="020F0502020204030204" pitchFamily="34" charset="0"/>
              </a:rPr>
              <a:t>. [online] The Education People. Available at: </a:t>
            </a:r>
            <a:r>
              <a:rPr lang="en-GB" sz="1200" b="0" i="0" u="none" strike="noStrike" dirty="0">
                <a:solidFill>
                  <a:srgbClr val="000000"/>
                </a:solidFill>
                <a:effectLst/>
                <a:latin typeface="Calibri" panose="020F0502020204030204" pitchFamily="34" charset="0"/>
                <a:hlinkClick r:id="rId10"/>
              </a:rPr>
              <a:t>https://www.theeducationpeople.org/blog/exploring-pedagogy-introducing-jean-piaget/</a:t>
            </a:r>
            <a:r>
              <a:rPr lang="en-GB" sz="1200" b="0" i="0" u="none" strike="noStrike" dirty="0">
                <a:solidFill>
                  <a:srgbClr val="000000"/>
                </a:solidFill>
                <a:effectLst/>
                <a:latin typeface="Calibri" panose="020F0502020204030204" pitchFamily="34" charset="0"/>
              </a:rPr>
              <a:t> [Accessed 20 Nov. 2024].</a:t>
            </a:r>
          </a:p>
          <a:p>
            <a:pPr algn="l"/>
            <a:r>
              <a:rPr lang="en-GB" sz="1200" b="0" i="0" u="none" strike="noStrike" dirty="0">
                <a:solidFill>
                  <a:srgbClr val="000000"/>
                </a:solidFill>
                <a:effectLst/>
                <a:latin typeface="Calibri" panose="020F0502020204030204" pitchFamily="34" charset="0"/>
              </a:rPr>
              <a:t>‌</a:t>
            </a:r>
          </a:p>
          <a:p>
            <a:pPr algn="l"/>
            <a:endParaRPr lang="en-GB" sz="1200" b="0" i="0" u="none" strike="noStrike" dirty="0">
              <a:solidFill>
                <a:srgbClr val="000000"/>
              </a:solidFill>
              <a:effectLst/>
              <a:latin typeface="Calibri" panose="020F0502020204030204" pitchFamily="34" charset="0"/>
            </a:endParaRPr>
          </a:p>
          <a:p>
            <a:pPr algn="l"/>
            <a:r>
              <a:rPr lang="en-GB" sz="1050" b="0" i="0" u="none" strike="noStrike" dirty="0">
                <a:solidFill>
                  <a:srgbClr val="000000"/>
                </a:solidFill>
                <a:effectLst/>
                <a:latin typeface="Calibri" panose="020F0502020204030204" pitchFamily="34" charset="0"/>
              </a:rPr>
              <a:t>‌</a:t>
            </a:r>
          </a:p>
          <a:p>
            <a:endParaRPr lang="en-GB" sz="1050" b="0" i="0" u="none" strike="noStrike" dirty="0">
              <a:solidFill>
                <a:srgbClr val="000000"/>
              </a:solidFill>
              <a:effectLst/>
              <a:latin typeface="Calibri" panose="020F0502020204030204" pitchFamily="34" charset="0"/>
            </a:endParaRPr>
          </a:p>
          <a:p>
            <a:pPr algn="l"/>
            <a:r>
              <a:rPr lang="en-GB" sz="1050" b="0" i="0" u="none" strike="noStrike" dirty="0">
                <a:solidFill>
                  <a:srgbClr val="000000"/>
                </a:solidFill>
                <a:effectLst/>
                <a:latin typeface="Calibri" panose="020F0502020204030204" pitchFamily="34" charset="0"/>
              </a:rPr>
              <a:t>‌</a:t>
            </a:r>
          </a:p>
          <a:p>
            <a:pPr algn="l"/>
            <a:endParaRPr lang="en-GB" sz="1050" b="0" i="0" u="none" strike="noStrike" dirty="0">
              <a:solidFill>
                <a:srgbClr val="000000"/>
              </a:solidFill>
              <a:effectLst/>
              <a:latin typeface="Calibri" panose="020F0502020204030204" pitchFamily="34" charset="0"/>
            </a:endParaRPr>
          </a:p>
          <a:p>
            <a:pPr algn="l"/>
            <a:r>
              <a:rPr lang="en-GB" b="0" i="0" u="none" strike="noStrike" dirty="0">
                <a:solidFill>
                  <a:srgbClr val="000000"/>
                </a:solidFill>
                <a:effectLst/>
                <a:latin typeface="Calibri" panose="020F0502020204030204" pitchFamily="34" charset="0"/>
              </a:rPr>
              <a:t>‌</a:t>
            </a:r>
          </a:p>
          <a:p>
            <a:endParaRPr lang="en-US" dirty="0">
              <a:solidFill>
                <a:schemeClr val="tx1"/>
              </a:solidFill>
            </a:endParaRPr>
          </a:p>
        </p:txBody>
      </p:sp>
    </p:spTree>
    <p:extLst>
      <p:ext uri="{BB962C8B-B14F-4D97-AF65-F5344CB8AC3E}">
        <p14:creationId xmlns:p14="http://schemas.microsoft.com/office/powerpoint/2010/main" val="3994713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8802FE22-9237-531B-4269-04020CA5EE58}"/>
              </a:ext>
            </a:extLst>
          </p:cNvPr>
          <p:cNvSpPr/>
          <p:nvPr/>
        </p:nvSpPr>
        <p:spPr>
          <a:xfrm>
            <a:off x="130588" y="262291"/>
            <a:ext cx="11902842" cy="835632"/>
          </a:xfrm>
          <a:prstGeom prst="roundRect">
            <a:avLst/>
          </a:prstGeom>
          <a:solidFill>
            <a:schemeClr val="accent6">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a:solidFill>
                  <a:schemeClr val="tx1"/>
                </a:solidFill>
              </a:rPr>
              <a:t>Thinking outside the box.</a:t>
            </a:r>
          </a:p>
        </p:txBody>
      </p:sp>
      <p:sp>
        <p:nvSpPr>
          <p:cNvPr id="6" name="Rounded Rectangle 5">
            <a:extLst>
              <a:ext uri="{FF2B5EF4-FFF2-40B4-BE49-F238E27FC236}">
                <a16:creationId xmlns:a16="http://schemas.microsoft.com/office/drawing/2014/main" id="{4BA17131-D259-E89D-280D-86AC79399B7F}"/>
              </a:ext>
            </a:extLst>
          </p:cNvPr>
          <p:cNvSpPr/>
          <p:nvPr/>
        </p:nvSpPr>
        <p:spPr>
          <a:xfrm>
            <a:off x="130588" y="1229080"/>
            <a:ext cx="2589690" cy="2770862"/>
          </a:xfrm>
          <a:prstGeom prst="roundRect">
            <a:avLst/>
          </a:prstGeom>
          <a:solidFill>
            <a:schemeClr val="accent6">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Freddie Mercury to music, Freddie Flintoff to cricket, Here is another Fred we need to talk about… His work was revolutionary in his time of life, with </a:t>
            </a:r>
            <a:r>
              <a:rPr lang="en-US" sz="1400" dirty="0" err="1">
                <a:solidFill>
                  <a:schemeClr val="tx1"/>
                </a:solidFill>
              </a:rPr>
              <a:t>Freidrich</a:t>
            </a:r>
            <a:r>
              <a:rPr lang="en-US" sz="1400" dirty="0">
                <a:solidFill>
                  <a:schemeClr val="tx1"/>
                </a:solidFill>
              </a:rPr>
              <a:t> Froebel being labelled a pioneer in his field with his ideas standing firmly in the current education system </a:t>
            </a:r>
            <a:r>
              <a:rPr lang="en-GB" sz="1400" b="0" i="0" u="none" strike="noStrike" dirty="0">
                <a:solidFill>
                  <a:schemeClr val="tx1"/>
                </a:solidFill>
                <a:effectLst/>
              </a:rPr>
              <a:t>(FROEBEL TRUST, 2022).</a:t>
            </a:r>
            <a:endParaRPr lang="en-US" sz="1400" dirty="0">
              <a:solidFill>
                <a:schemeClr val="tx1"/>
              </a:solidFill>
            </a:endParaRPr>
          </a:p>
        </p:txBody>
      </p:sp>
      <p:sp>
        <p:nvSpPr>
          <p:cNvPr id="9" name="Rounded Rectangle 8">
            <a:extLst>
              <a:ext uri="{FF2B5EF4-FFF2-40B4-BE49-F238E27FC236}">
                <a16:creationId xmlns:a16="http://schemas.microsoft.com/office/drawing/2014/main" id="{36524D16-7484-C8C9-080A-BD614D1034A9}"/>
              </a:ext>
            </a:extLst>
          </p:cNvPr>
          <p:cNvSpPr/>
          <p:nvPr/>
        </p:nvSpPr>
        <p:spPr>
          <a:xfrm>
            <a:off x="120699" y="4074490"/>
            <a:ext cx="2672800" cy="2681695"/>
          </a:xfrm>
          <a:prstGeom prst="roundRect">
            <a:avLst/>
          </a:prstGeom>
          <a:solidFill>
            <a:schemeClr val="accent6">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Play is an intrinsic part of a child’s development according to Froebel, although he labelled the adults ‘gardeners’ to a child’s potential. He believed it was our duty as educators to provide the best environment and resources to help a child succeed </a:t>
            </a:r>
            <a:r>
              <a:rPr lang="en-GB" sz="1400" b="0" i="0" u="none" strike="noStrike" dirty="0">
                <a:solidFill>
                  <a:schemeClr val="tx1"/>
                </a:solidFill>
                <a:effectLst/>
              </a:rPr>
              <a:t>(</a:t>
            </a:r>
            <a:r>
              <a:rPr lang="en-GB" sz="1400" b="0" i="0" u="none" strike="noStrike" dirty="0" err="1">
                <a:solidFill>
                  <a:schemeClr val="tx1"/>
                </a:solidFill>
                <a:effectLst/>
              </a:rPr>
              <a:t>Spielgaben</a:t>
            </a:r>
            <a:r>
              <a:rPr lang="en-GB" sz="1400" b="0" i="0" u="none" strike="noStrike" dirty="0">
                <a:solidFill>
                  <a:schemeClr val="tx1"/>
                </a:solidFill>
                <a:effectLst/>
              </a:rPr>
              <a:t>, 2013).</a:t>
            </a:r>
            <a:endParaRPr lang="en-US" sz="1400" dirty="0">
              <a:solidFill>
                <a:schemeClr val="tx1"/>
              </a:solidFill>
            </a:endParaRPr>
          </a:p>
        </p:txBody>
      </p:sp>
      <p:sp>
        <p:nvSpPr>
          <p:cNvPr id="13" name="Rounded Rectangle 12">
            <a:extLst>
              <a:ext uri="{FF2B5EF4-FFF2-40B4-BE49-F238E27FC236}">
                <a16:creationId xmlns:a16="http://schemas.microsoft.com/office/drawing/2014/main" id="{42FD76A4-215D-ED18-78EC-67369B819276}"/>
              </a:ext>
            </a:extLst>
          </p:cNvPr>
          <p:cNvSpPr/>
          <p:nvPr/>
        </p:nvSpPr>
        <p:spPr>
          <a:xfrm>
            <a:off x="5587232" y="1184235"/>
            <a:ext cx="3275756" cy="1688891"/>
          </a:xfrm>
          <a:prstGeom prst="roundRect">
            <a:avLst/>
          </a:prstGeom>
          <a:solidFill>
            <a:schemeClr val="accent6">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According to Pound (2014, p.15) Froebel stated there was a huge importance in the role of women in education, very much going against the grain of what was seen as correct at the time, with male educators being at the forefront of teaching.</a:t>
            </a:r>
          </a:p>
        </p:txBody>
      </p:sp>
      <p:pic>
        <p:nvPicPr>
          <p:cNvPr id="2" name="Picture 1">
            <a:extLst>
              <a:ext uri="{FF2B5EF4-FFF2-40B4-BE49-F238E27FC236}">
                <a16:creationId xmlns:a16="http://schemas.microsoft.com/office/drawing/2014/main" id="{7E1494D3-5DB8-B09C-5ED5-87E60F9E6E99}"/>
              </a:ext>
            </a:extLst>
          </p:cNvPr>
          <p:cNvPicPr>
            <a:picLocks noChangeAspect="1"/>
          </p:cNvPicPr>
          <p:nvPr/>
        </p:nvPicPr>
        <p:blipFill rotWithShape="1">
          <a:blip r:embed="rId2"/>
          <a:srcRect b="19636"/>
          <a:stretch/>
        </p:blipFill>
        <p:spPr>
          <a:xfrm>
            <a:off x="2922058" y="1305997"/>
            <a:ext cx="2295216" cy="2324101"/>
          </a:xfrm>
          <a:prstGeom prst="rect">
            <a:avLst/>
          </a:prstGeom>
          <a:ln w="57150">
            <a:solidFill>
              <a:schemeClr val="tx1"/>
            </a:solidFill>
          </a:ln>
          <a:effectLst>
            <a:softEdge rad="31750"/>
          </a:effectLst>
        </p:spPr>
      </p:pic>
      <p:sp>
        <p:nvSpPr>
          <p:cNvPr id="4" name="TextBox 3">
            <a:extLst>
              <a:ext uri="{FF2B5EF4-FFF2-40B4-BE49-F238E27FC236}">
                <a16:creationId xmlns:a16="http://schemas.microsoft.com/office/drawing/2014/main" id="{321C8C9B-FFBE-2FE9-7B0A-D275421BFFFF}"/>
              </a:ext>
            </a:extLst>
          </p:cNvPr>
          <p:cNvSpPr txBox="1"/>
          <p:nvPr/>
        </p:nvSpPr>
        <p:spPr>
          <a:xfrm>
            <a:off x="3232821" y="3368488"/>
            <a:ext cx="1215020" cy="261610"/>
          </a:xfrm>
          <a:prstGeom prst="rect">
            <a:avLst/>
          </a:prstGeom>
          <a:noFill/>
        </p:spPr>
        <p:txBody>
          <a:bodyPr wrap="square">
            <a:spAutoFit/>
          </a:bodyPr>
          <a:lstStyle/>
          <a:p>
            <a:r>
              <a:rPr lang="en-GB" sz="1050" dirty="0">
                <a:solidFill>
                  <a:schemeClr val="bg1"/>
                </a:solidFill>
              </a:rPr>
              <a:t>(De </a:t>
            </a:r>
            <a:r>
              <a:rPr lang="en-GB" sz="1050" dirty="0" err="1">
                <a:solidFill>
                  <a:schemeClr val="bg1"/>
                </a:solidFill>
              </a:rPr>
              <a:t>Hoyos</a:t>
            </a:r>
            <a:r>
              <a:rPr lang="en-GB" sz="1050" dirty="0">
                <a:solidFill>
                  <a:schemeClr val="bg1"/>
                </a:solidFill>
              </a:rPr>
              <a:t>,</a:t>
            </a:r>
            <a:r>
              <a:rPr lang="en-GB" sz="1050" b="0" i="0" u="none" strike="noStrike" dirty="0">
                <a:solidFill>
                  <a:schemeClr val="bg1"/>
                </a:solidFill>
                <a:effectLst/>
              </a:rPr>
              <a:t>, 2007)</a:t>
            </a:r>
            <a:endParaRPr lang="en-US" sz="1050" dirty="0">
              <a:solidFill>
                <a:schemeClr val="bg1"/>
              </a:solidFill>
            </a:endParaRPr>
          </a:p>
        </p:txBody>
      </p:sp>
      <p:pic>
        <p:nvPicPr>
          <p:cNvPr id="15" name="Picture 14">
            <a:extLst>
              <a:ext uri="{FF2B5EF4-FFF2-40B4-BE49-F238E27FC236}">
                <a16:creationId xmlns:a16="http://schemas.microsoft.com/office/drawing/2014/main" id="{59F85916-C7CF-091B-6D03-EA48ED8EDBEE}"/>
              </a:ext>
            </a:extLst>
          </p:cNvPr>
          <p:cNvPicPr>
            <a:picLocks noChangeAspect="1"/>
          </p:cNvPicPr>
          <p:nvPr/>
        </p:nvPicPr>
        <p:blipFill rotWithShape="1">
          <a:blip r:embed="rId3"/>
          <a:srcRect l="7861" t="9456" r="12187" b="16320"/>
          <a:stretch/>
        </p:blipFill>
        <p:spPr>
          <a:xfrm>
            <a:off x="2970215" y="4841756"/>
            <a:ext cx="2395036" cy="1803778"/>
          </a:xfrm>
          <a:prstGeom prst="rect">
            <a:avLst/>
          </a:prstGeom>
          <a:ln w="57150">
            <a:solidFill>
              <a:schemeClr val="tx1"/>
            </a:solidFill>
          </a:ln>
        </p:spPr>
      </p:pic>
      <p:sp>
        <p:nvSpPr>
          <p:cNvPr id="17" name="TextBox 16">
            <a:extLst>
              <a:ext uri="{FF2B5EF4-FFF2-40B4-BE49-F238E27FC236}">
                <a16:creationId xmlns:a16="http://schemas.microsoft.com/office/drawing/2014/main" id="{0F6B0586-A840-C52C-04D7-6AA2515A4C08}"/>
              </a:ext>
            </a:extLst>
          </p:cNvPr>
          <p:cNvSpPr txBox="1"/>
          <p:nvPr/>
        </p:nvSpPr>
        <p:spPr>
          <a:xfrm>
            <a:off x="3009181" y="6383924"/>
            <a:ext cx="1964933" cy="261610"/>
          </a:xfrm>
          <a:prstGeom prst="rect">
            <a:avLst/>
          </a:prstGeom>
          <a:noFill/>
        </p:spPr>
        <p:txBody>
          <a:bodyPr wrap="square">
            <a:spAutoFit/>
          </a:bodyPr>
          <a:lstStyle/>
          <a:p>
            <a:r>
              <a:rPr lang="en-GB" sz="1050" b="0" i="0" u="none" strike="noStrike" dirty="0">
                <a:solidFill>
                  <a:schemeClr val="bg1"/>
                </a:solidFill>
                <a:effectLst/>
              </a:rPr>
              <a:t>(</a:t>
            </a:r>
            <a:r>
              <a:rPr lang="en-GB" sz="1050" dirty="0" err="1">
                <a:solidFill>
                  <a:schemeClr val="bg1"/>
                </a:solidFill>
              </a:rPr>
              <a:t>Trudzines</a:t>
            </a:r>
            <a:r>
              <a:rPr lang="en-GB" sz="1050" b="0" i="0" u="none" strike="noStrike" dirty="0">
                <a:solidFill>
                  <a:schemeClr val="bg1"/>
                </a:solidFill>
                <a:effectLst/>
              </a:rPr>
              <a:t>, 2024)</a:t>
            </a:r>
            <a:endParaRPr lang="en-US" sz="1050" dirty="0">
              <a:solidFill>
                <a:schemeClr val="bg1"/>
              </a:solidFill>
            </a:endParaRPr>
          </a:p>
        </p:txBody>
      </p:sp>
      <p:sp>
        <p:nvSpPr>
          <p:cNvPr id="3" name="Rounded Rectangle 2">
            <a:extLst>
              <a:ext uri="{FF2B5EF4-FFF2-40B4-BE49-F238E27FC236}">
                <a16:creationId xmlns:a16="http://schemas.microsoft.com/office/drawing/2014/main" id="{5B94691D-4258-7672-EC80-CB0E1A88D9C2}"/>
              </a:ext>
            </a:extLst>
          </p:cNvPr>
          <p:cNvSpPr/>
          <p:nvPr/>
        </p:nvSpPr>
        <p:spPr>
          <a:xfrm>
            <a:off x="5587232" y="4228627"/>
            <a:ext cx="3349134" cy="2565811"/>
          </a:xfrm>
          <a:prstGeom prst="roundRect">
            <a:avLst/>
          </a:prstGeom>
          <a:solidFill>
            <a:schemeClr val="accent6">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An important element to Froebel’s theory was the introduction of gifts and occupations. The gifts were a selection of objects such as wooden blocks which children could use and explore in a creative process. Occupations were objects that could be adapted or changed during the process of exploration such as clay, whereas gifts were unable to be changed and had to be used as they were </a:t>
            </a:r>
            <a:r>
              <a:rPr lang="en-GB" sz="1400" b="0" i="0" u="none" strike="noStrike" dirty="0">
                <a:solidFill>
                  <a:schemeClr val="tx1"/>
                </a:solidFill>
                <a:effectLst/>
              </a:rPr>
              <a:t>(Quinn, 2013).</a:t>
            </a:r>
            <a:endParaRPr lang="en-US" sz="1400" dirty="0">
              <a:solidFill>
                <a:schemeClr val="tx1"/>
              </a:solidFill>
            </a:endParaRPr>
          </a:p>
        </p:txBody>
      </p:sp>
      <p:pic>
        <p:nvPicPr>
          <p:cNvPr id="7" name="Picture 6">
            <a:extLst>
              <a:ext uri="{FF2B5EF4-FFF2-40B4-BE49-F238E27FC236}">
                <a16:creationId xmlns:a16="http://schemas.microsoft.com/office/drawing/2014/main" id="{7953F610-5745-7502-9384-F7C21ADB4CE7}"/>
              </a:ext>
            </a:extLst>
          </p:cNvPr>
          <p:cNvPicPr>
            <a:picLocks noChangeAspect="1"/>
          </p:cNvPicPr>
          <p:nvPr/>
        </p:nvPicPr>
        <p:blipFill>
          <a:blip r:embed="rId4"/>
          <a:stretch>
            <a:fillRect/>
          </a:stretch>
        </p:blipFill>
        <p:spPr>
          <a:xfrm>
            <a:off x="6004577" y="3008626"/>
            <a:ext cx="2548625" cy="1075432"/>
          </a:xfrm>
          <a:prstGeom prst="rect">
            <a:avLst/>
          </a:prstGeom>
          <a:ln w="57150">
            <a:solidFill>
              <a:schemeClr val="tx1"/>
            </a:solidFill>
          </a:ln>
        </p:spPr>
      </p:pic>
      <p:sp>
        <p:nvSpPr>
          <p:cNvPr id="12" name="TextBox 11">
            <a:extLst>
              <a:ext uri="{FF2B5EF4-FFF2-40B4-BE49-F238E27FC236}">
                <a16:creationId xmlns:a16="http://schemas.microsoft.com/office/drawing/2014/main" id="{524C1765-A334-2EEA-CD11-F3D93BABE862}"/>
              </a:ext>
            </a:extLst>
          </p:cNvPr>
          <p:cNvSpPr txBox="1"/>
          <p:nvPr/>
        </p:nvSpPr>
        <p:spPr>
          <a:xfrm>
            <a:off x="7209278" y="2974648"/>
            <a:ext cx="1343924" cy="199329"/>
          </a:xfrm>
          <a:prstGeom prst="rect">
            <a:avLst/>
          </a:prstGeom>
          <a:noFill/>
        </p:spPr>
        <p:txBody>
          <a:bodyPr wrap="square">
            <a:spAutoFit/>
          </a:bodyPr>
          <a:lstStyle/>
          <a:p>
            <a:r>
              <a:rPr lang="en-GB" sz="700" b="0" i="0" u="none" strike="noStrike" dirty="0">
                <a:effectLst/>
                <a:latin typeface="Roboto" panose="02000000000000000000" pitchFamily="2" charset="0"/>
              </a:rPr>
              <a:t>(</a:t>
            </a:r>
            <a:r>
              <a:rPr lang="en-GB" sz="700" b="0" i="0" u="none" strike="noStrike" dirty="0" err="1">
                <a:effectLst/>
                <a:latin typeface="Roboto" panose="02000000000000000000" pitchFamily="2" charset="0"/>
              </a:rPr>
              <a:t>Chatfieldprivateclient</a:t>
            </a:r>
            <a:r>
              <a:rPr lang="en-GB" sz="700" b="0" i="0" u="none" strike="noStrike" dirty="0">
                <a:effectLst/>
                <a:latin typeface="Roboto" panose="02000000000000000000" pitchFamily="2" charset="0"/>
              </a:rPr>
              <a:t>, 2018)</a:t>
            </a:r>
            <a:endParaRPr lang="en-US" sz="700" dirty="0"/>
          </a:p>
        </p:txBody>
      </p:sp>
      <p:sp>
        <p:nvSpPr>
          <p:cNvPr id="18" name="Rounded Rectangle 17">
            <a:extLst>
              <a:ext uri="{FF2B5EF4-FFF2-40B4-BE49-F238E27FC236}">
                <a16:creationId xmlns:a16="http://schemas.microsoft.com/office/drawing/2014/main" id="{E9BB520C-466F-2978-909C-768241CC22F5}"/>
              </a:ext>
            </a:extLst>
          </p:cNvPr>
          <p:cNvSpPr/>
          <p:nvPr/>
        </p:nvSpPr>
        <p:spPr>
          <a:xfrm>
            <a:off x="9158676" y="5024650"/>
            <a:ext cx="2819732" cy="1769787"/>
          </a:xfrm>
          <a:prstGeom prst="roundRect">
            <a:avLst/>
          </a:prstGeom>
          <a:solidFill>
            <a:schemeClr val="accent6">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According to Bates (2016, p.208) Froebel believed parents were key in education with them being a child’s primary source of information, </a:t>
            </a:r>
            <a:r>
              <a:rPr lang="en-US" sz="1400">
                <a:solidFill>
                  <a:schemeClr val="tx1"/>
                </a:solidFill>
              </a:rPr>
              <a:t>he also </a:t>
            </a:r>
            <a:r>
              <a:rPr lang="en-US" sz="1400" dirty="0">
                <a:solidFill>
                  <a:schemeClr val="tx1"/>
                </a:solidFill>
              </a:rPr>
              <a:t>stressed the importance of home to school links.</a:t>
            </a:r>
          </a:p>
        </p:txBody>
      </p:sp>
      <p:pic>
        <p:nvPicPr>
          <p:cNvPr id="19" name="Picture 18">
            <a:extLst>
              <a:ext uri="{FF2B5EF4-FFF2-40B4-BE49-F238E27FC236}">
                <a16:creationId xmlns:a16="http://schemas.microsoft.com/office/drawing/2014/main" id="{53713272-B8ED-52BA-A8BD-75D6A5A61A60}"/>
              </a:ext>
            </a:extLst>
          </p:cNvPr>
          <p:cNvPicPr>
            <a:picLocks noChangeAspect="1"/>
          </p:cNvPicPr>
          <p:nvPr/>
        </p:nvPicPr>
        <p:blipFill>
          <a:blip r:embed="rId5"/>
          <a:stretch>
            <a:fillRect/>
          </a:stretch>
        </p:blipFill>
        <p:spPr>
          <a:xfrm>
            <a:off x="9385256" y="3307224"/>
            <a:ext cx="2305991" cy="1534532"/>
          </a:xfrm>
          <a:prstGeom prst="rect">
            <a:avLst/>
          </a:prstGeom>
          <a:ln w="57150">
            <a:solidFill>
              <a:schemeClr val="tx1"/>
            </a:solidFill>
          </a:ln>
        </p:spPr>
      </p:pic>
      <p:sp>
        <p:nvSpPr>
          <p:cNvPr id="21" name="TextBox 20">
            <a:extLst>
              <a:ext uri="{FF2B5EF4-FFF2-40B4-BE49-F238E27FC236}">
                <a16:creationId xmlns:a16="http://schemas.microsoft.com/office/drawing/2014/main" id="{E2E07DF7-3228-EBDC-13F6-531039457FC3}"/>
              </a:ext>
            </a:extLst>
          </p:cNvPr>
          <p:cNvSpPr txBox="1"/>
          <p:nvPr/>
        </p:nvSpPr>
        <p:spPr>
          <a:xfrm>
            <a:off x="9385256" y="3321278"/>
            <a:ext cx="1266290" cy="215444"/>
          </a:xfrm>
          <a:prstGeom prst="rect">
            <a:avLst/>
          </a:prstGeom>
          <a:noFill/>
        </p:spPr>
        <p:txBody>
          <a:bodyPr wrap="square">
            <a:spAutoFit/>
          </a:bodyPr>
          <a:lstStyle/>
          <a:p>
            <a:r>
              <a:rPr lang="en-GB" sz="800" b="0" i="0" u="none" strike="noStrike" dirty="0">
                <a:solidFill>
                  <a:srgbClr val="2C3E50"/>
                </a:solidFill>
                <a:effectLst/>
              </a:rPr>
              <a:t>(</a:t>
            </a:r>
            <a:r>
              <a:rPr lang="en-GB" sz="800" dirty="0">
                <a:solidFill>
                  <a:srgbClr val="2C3E50"/>
                </a:solidFill>
              </a:rPr>
              <a:t>Getty Images</a:t>
            </a:r>
            <a:r>
              <a:rPr lang="en-GB" sz="800" b="0" i="0" u="none" strike="noStrike" dirty="0">
                <a:solidFill>
                  <a:srgbClr val="2C3E50"/>
                </a:solidFill>
                <a:effectLst/>
              </a:rPr>
              <a:t>, 2020)</a:t>
            </a:r>
            <a:endParaRPr lang="en-US" sz="800" dirty="0"/>
          </a:p>
        </p:txBody>
      </p:sp>
      <p:sp>
        <p:nvSpPr>
          <p:cNvPr id="22" name="Rounded Rectangle 21">
            <a:extLst>
              <a:ext uri="{FF2B5EF4-FFF2-40B4-BE49-F238E27FC236}">
                <a16:creationId xmlns:a16="http://schemas.microsoft.com/office/drawing/2014/main" id="{2DCF64D5-3E9E-14C5-8A85-7028F91C793B}"/>
              </a:ext>
            </a:extLst>
          </p:cNvPr>
          <p:cNvSpPr/>
          <p:nvPr/>
        </p:nvSpPr>
        <p:spPr>
          <a:xfrm>
            <a:off x="9064093" y="1184234"/>
            <a:ext cx="2948315" cy="1940095"/>
          </a:xfrm>
          <a:prstGeom prst="roundRect">
            <a:avLst/>
          </a:prstGeom>
          <a:solidFill>
            <a:schemeClr val="accent6">
              <a:lumMod val="75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One critique of Froebel’s theory is that there needed to be more focus on core subjects, like reading, writing and arithmetic, and that a more balanced approach to learning could cater to all children’s learning needs (Bates, 2016, p.209).</a:t>
            </a:r>
          </a:p>
        </p:txBody>
      </p:sp>
      <p:sp>
        <p:nvSpPr>
          <p:cNvPr id="23" name="Punched Tape 22">
            <a:extLst>
              <a:ext uri="{FF2B5EF4-FFF2-40B4-BE49-F238E27FC236}">
                <a16:creationId xmlns:a16="http://schemas.microsoft.com/office/drawing/2014/main" id="{95FF96C2-E269-61D5-02DF-3C1207EE842D}"/>
              </a:ext>
            </a:extLst>
          </p:cNvPr>
          <p:cNvSpPr/>
          <p:nvPr/>
        </p:nvSpPr>
        <p:spPr>
          <a:xfrm rot="859944">
            <a:off x="2419195" y="3677363"/>
            <a:ext cx="3395710" cy="1061304"/>
          </a:xfrm>
          <a:prstGeom prst="flowChartPunchedTape">
            <a:avLst/>
          </a:prstGeom>
          <a:solidFill>
            <a:schemeClr val="accent2">
              <a:lumMod val="60000"/>
              <a:lumOff val="40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solidFill>
                <a:schemeClr val="tx1"/>
              </a:solidFill>
            </a:endParaRPr>
          </a:p>
          <a:p>
            <a:pPr algn="ctr"/>
            <a:endParaRPr lang="en-US" dirty="0"/>
          </a:p>
        </p:txBody>
      </p:sp>
      <p:sp>
        <p:nvSpPr>
          <p:cNvPr id="24" name="Rectangle 23">
            <a:extLst>
              <a:ext uri="{FF2B5EF4-FFF2-40B4-BE49-F238E27FC236}">
                <a16:creationId xmlns:a16="http://schemas.microsoft.com/office/drawing/2014/main" id="{5382503B-9BE5-C983-312B-9E5E3AC8229C}"/>
              </a:ext>
            </a:extLst>
          </p:cNvPr>
          <p:cNvSpPr/>
          <p:nvPr/>
        </p:nvSpPr>
        <p:spPr>
          <a:xfrm rot="474839">
            <a:off x="2703116" y="3972949"/>
            <a:ext cx="2925243" cy="546250"/>
          </a:xfrm>
          <a:prstGeom prst="rect">
            <a:avLst/>
          </a:prstGeom>
          <a:noFill/>
        </p:spPr>
        <p:txBody>
          <a:bodyPr wrap="none" lIns="91440" tIns="45720" rIns="91440" bIns="45720">
            <a:prstTxWarp prst="textWave4">
              <a:avLst>
                <a:gd name="adj1" fmla="val 12500"/>
                <a:gd name="adj2" fmla="val 241"/>
              </a:avLst>
            </a:prstTxWarp>
            <a:spAutoFit/>
          </a:bodyPr>
          <a:lstStyle/>
          <a:p>
            <a:pPr algn="ctr"/>
            <a:r>
              <a:rPr lang="en-US" sz="5400" b="1" cap="none" spc="0" dirty="0">
                <a:ln w="0"/>
                <a:solidFill>
                  <a:schemeClr val="tx1"/>
                </a:solidFill>
                <a:effectLst>
                  <a:outerShdw blurRad="38100" dist="19050" dir="2700000" algn="tl" rotWithShape="0">
                    <a:schemeClr val="dk1">
                      <a:alpha val="40000"/>
                    </a:schemeClr>
                  </a:outerShdw>
                </a:effectLst>
              </a:rPr>
              <a:t>Friedrich Froebel (1782 – 1852) </a:t>
            </a:r>
          </a:p>
        </p:txBody>
      </p:sp>
    </p:spTree>
    <p:extLst>
      <p:ext uri="{BB962C8B-B14F-4D97-AF65-F5344CB8AC3E}">
        <p14:creationId xmlns:p14="http://schemas.microsoft.com/office/powerpoint/2010/main" val="2609454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8802FE22-9237-531B-4269-04020CA5EE58}"/>
              </a:ext>
            </a:extLst>
          </p:cNvPr>
          <p:cNvSpPr/>
          <p:nvPr/>
        </p:nvSpPr>
        <p:spPr>
          <a:xfrm>
            <a:off x="441789" y="349320"/>
            <a:ext cx="11507195" cy="6286257"/>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u="sng" dirty="0">
                <a:solidFill>
                  <a:schemeClr val="tx1"/>
                </a:solidFill>
              </a:rPr>
              <a:t>Reference page</a:t>
            </a:r>
          </a:p>
          <a:p>
            <a:pPr algn="ctr"/>
            <a:endParaRPr lang="en-US" sz="1200" dirty="0">
              <a:solidFill>
                <a:schemeClr val="tx1"/>
              </a:solidFill>
            </a:endParaRPr>
          </a:p>
          <a:p>
            <a:pPr algn="l"/>
            <a:r>
              <a:rPr lang="en-US" sz="1200" dirty="0">
                <a:solidFill>
                  <a:schemeClr val="tx1"/>
                </a:solidFill>
              </a:rPr>
              <a:t>-</a:t>
            </a:r>
            <a:r>
              <a:rPr lang="en-GB" sz="1200" b="0" i="0" u="none" strike="noStrike" dirty="0" err="1">
                <a:solidFill>
                  <a:srgbClr val="000000"/>
                </a:solidFill>
                <a:effectLst/>
                <a:latin typeface="Calibri" panose="020F0502020204030204" pitchFamily="34" charset="0"/>
              </a:rPr>
              <a:t>Chatfieldprivateclient.com</a:t>
            </a:r>
            <a:r>
              <a:rPr lang="en-GB" sz="1200" b="0" i="0" u="none" strike="noStrike" dirty="0">
                <a:solidFill>
                  <a:srgbClr val="000000"/>
                </a:solidFill>
                <a:effectLst/>
                <a:latin typeface="Calibri" panose="020F0502020204030204" pitchFamily="34" charset="0"/>
              </a:rPr>
              <a:t>. (2018). </a:t>
            </a:r>
            <a:r>
              <a:rPr lang="en-GB" sz="1200" b="0" i="1" u="none" strike="noStrike" dirty="0">
                <a:solidFill>
                  <a:srgbClr val="000000"/>
                </a:solidFill>
                <a:effectLst/>
                <a:latin typeface="Calibri" panose="020F0502020204030204" pitchFamily="34" charset="0"/>
              </a:rPr>
              <a:t>Why We Challenge the Status Quo | Chatfield</a:t>
            </a:r>
            <a:r>
              <a:rPr lang="en-GB" sz="1200" b="0" i="0" u="none" strike="noStrike" dirty="0">
                <a:solidFill>
                  <a:srgbClr val="000000"/>
                </a:solidFill>
                <a:effectLst/>
                <a:latin typeface="Calibri" panose="020F0502020204030204" pitchFamily="34" charset="0"/>
              </a:rPr>
              <a:t>. [online] Available at: https://</a:t>
            </a:r>
            <a:r>
              <a:rPr lang="en-GB" sz="1200" b="0" i="0" u="none" strike="noStrike" dirty="0" err="1">
                <a:solidFill>
                  <a:srgbClr val="000000"/>
                </a:solidFill>
                <a:effectLst/>
                <a:latin typeface="Calibri" panose="020F0502020204030204" pitchFamily="34" charset="0"/>
              </a:rPr>
              <a:t>chatfieldprivateclient.com</a:t>
            </a:r>
            <a:r>
              <a:rPr lang="en-GB" sz="1200" b="0" i="0" u="none" strike="noStrike" dirty="0">
                <a:solidFill>
                  <a:srgbClr val="000000"/>
                </a:solidFill>
                <a:effectLst/>
                <a:latin typeface="Calibri" panose="020F0502020204030204" pitchFamily="34" charset="0"/>
              </a:rPr>
              <a:t>/why-we-challenge-the-status-quo/ [Accessed 15 Nov. 2024].</a:t>
            </a:r>
          </a:p>
          <a:p>
            <a:pPr algn="l"/>
            <a:endParaRPr lang="en-GB" sz="1200" b="0" i="0" u="none" strike="noStrike" dirty="0">
              <a:solidFill>
                <a:srgbClr val="000000"/>
              </a:solidFill>
              <a:effectLst/>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t>
            </a:r>
            <a:r>
              <a:rPr lang="en-US" sz="1200" dirty="0">
                <a:solidFill>
                  <a:schemeClr val="tx1"/>
                </a:solidFill>
              </a:rPr>
              <a:t>-</a:t>
            </a:r>
            <a:r>
              <a:rPr lang="en-GB" sz="1200" b="0" i="0" u="none" strike="noStrike" dirty="0">
                <a:solidFill>
                  <a:srgbClr val="000000"/>
                </a:solidFill>
                <a:effectLst/>
                <a:latin typeface="Calibri" panose="020F0502020204030204" pitchFamily="34" charset="0"/>
              </a:rPr>
              <a:t>De </a:t>
            </a:r>
            <a:r>
              <a:rPr lang="en-GB" sz="1200" b="0" i="0" u="none" strike="noStrike" dirty="0" err="1">
                <a:solidFill>
                  <a:srgbClr val="000000"/>
                </a:solidFill>
                <a:effectLst/>
                <a:latin typeface="Calibri" panose="020F0502020204030204" pitchFamily="34" charset="0"/>
              </a:rPr>
              <a:t>Hoyos</a:t>
            </a:r>
            <a:r>
              <a:rPr lang="en-GB" sz="1200" b="0" i="0" u="none" strike="noStrike" dirty="0">
                <a:solidFill>
                  <a:srgbClr val="000000"/>
                </a:solidFill>
                <a:effectLst/>
                <a:latin typeface="Calibri" panose="020F0502020204030204" pitchFamily="34" charset="0"/>
              </a:rPr>
              <a:t>, L ( 2007). </a:t>
            </a:r>
            <a:r>
              <a:rPr lang="en-GB" sz="1200" b="0" i="1" u="none" strike="noStrike" dirty="0" err="1">
                <a:solidFill>
                  <a:srgbClr val="000000"/>
                </a:solidFill>
                <a:effectLst/>
                <a:latin typeface="Calibri" panose="020F0502020204030204" pitchFamily="34" charset="0"/>
              </a:rPr>
              <a:t>Timetoast</a:t>
            </a:r>
            <a:r>
              <a:rPr lang="en-GB" sz="1200" b="0" i="0" u="none" strike="noStrike" dirty="0">
                <a:solidFill>
                  <a:srgbClr val="000000"/>
                </a:solidFill>
                <a:effectLst/>
                <a:latin typeface="Calibri" panose="020F0502020204030204" pitchFamily="34" charset="0"/>
              </a:rPr>
              <a:t>. [online] </a:t>
            </a:r>
            <a:r>
              <a:rPr lang="en-GB" sz="1200" b="0" i="0" u="none" strike="noStrike" dirty="0" err="1">
                <a:solidFill>
                  <a:srgbClr val="000000"/>
                </a:solidFill>
                <a:effectLst/>
                <a:latin typeface="Calibri" panose="020F0502020204030204" pitchFamily="34" charset="0"/>
              </a:rPr>
              <a:t>Timetoast</a:t>
            </a:r>
            <a:r>
              <a:rPr lang="en-GB" sz="1200" b="0" i="0" u="none" strike="noStrike" dirty="0">
                <a:solidFill>
                  <a:srgbClr val="000000"/>
                </a:solidFill>
                <a:effectLst/>
                <a:latin typeface="Calibri" panose="020F0502020204030204" pitchFamily="34" charset="0"/>
              </a:rPr>
              <a:t> Timelines. Available at: </a:t>
            </a:r>
            <a:r>
              <a:rPr lang="en-GB" sz="1200" b="0" i="0" u="none" strike="noStrike" dirty="0">
                <a:solidFill>
                  <a:srgbClr val="000000"/>
                </a:solidFill>
                <a:effectLst/>
                <a:latin typeface="Calibri" panose="020F0502020204030204" pitchFamily="34" charset="0"/>
                <a:hlinkClick r:id="rId2"/>
              </a:rPr>
              <a:t>https://www.timetoast.com/timelines/friedrich-froebel-1782-1852</a:t>
            </a:r>
            <a:r>
              <a:rPr lang="en-GB" sz="1200" b="0" i="0" u="none" strike="noStrike" dirty="0">
                <a:solidFill>
                  <a:srgbClr val="000000"/>
                </a:solidFill>
                <a:effectLst/>
                <a:latin typeface="Calibri" panose="020F0502020204030204" pitchFamily="34" charset="0"/>
              </a:rPr>
              <a:t> [Accessed 14 Nov. 2024].</a:t>
            </a:r>
          </a:p>
          <a:p>
            <a:pPr algn="l"/>
            <a:endParaRPr lang="en-GB" sz="1200" dirty="0">
              <a:solidFill>
                <a:srgbClr val="000000"/>
              </a:solidFill>
              <a:latin typeface="Calibri" panose="020F0502020204030204" pitchFamily="34" charset="0"/>
            </a:endParaRPr>
          </a:p>
          <a:p>
            <a:pPr algn="l"/>
            <a:r>
              <a:rPr lang="en-GB" sz="1200" dirty="0">
                <a:solidFill>
                  <a:srgbClr val="000000"/>
                </a:solidFill>
                <a:latin typeface="Calibri" panose="020F0502020204030204" pitchFamily="34" charset="0"/>
              </a:rPr>
              <a:t>-</a:t>
            </a:r>
            <a:r>
              <a:rPr lang="en-GB" sz="1200" b="0" i="0" u="none" strike="noStrike" dirty="0">
                <a:solidFill>
                  <a:srgbClr val="000000"/>
                </a:solidFill>
                <a:effectLst/>
                <a:latin typeface="Calibri" panose="020F0502020204030204" pitchFamily="34" charset="0"/>
              </a:rPr>
              <a:t>FROEBEL TRUST (2022). </a:t>
            </a:r>
            <a:r>
              <a:rPr lang="en-GB" sz="1200" b="0" i="1" u="none" strike="noStrike" dirty="0">
                <a:solidFill>
                  <a:srgbClr val="000000"/>
                </a:solidFill>
                <a:effectLst/>
                <a:latin typeface="Calibri" panose="020F0502020204030204" pitchFamily="34" charset="0"/>
              </a:rPr>
              <a:t>Froebelian principles</a:t>
            </a:r>
            <a:r>
              <a:rPr lang="en-GB" sz="1200" b="0" i="0" u="none" strike="noStrike" dirty="0">
                <a:solidFill>
                  <a:srgbClr val="000000"/>
                </a:solidFill>
                <a:effectLst/>
                <a:latin typeface="Calibri" panose="020F0502020204030204" pitchFamily="34" charset="0"/>
              </a:rPr>
              <a:t>. [online] Froebel Trust. Available at: </a:t>
            </a:r>
            <a:r>
              <a:rPr lang="en-GB" sz="1200" b="0" i="0" u="none" strike="noStrike" dirty="0">
                <a:solidFill>
                  <a:srgbClr val="000000"/>
                </a:solidFill>
                <a:effectLst/>
                <a:latin typeface="Calibri" panose="020F0502020204030204" pitchFamily="34" charset="0"/>
                <a:hlinkClick r:id="rId3"/>
              </a:rPr>
              <a:t>https://www.froebel.org.uk/about-us/froebelian-principles</a:t>
            </a:r>
            <a:r>
              <a:rPr lang="en-GB" sz="1200" b="0" i="0" u="none" strike="noStrike" dirty="0">
                <a:solidFill>
                  <a:srgbClr val="000000"/>
                </a:solidFill>
                <a:effectLst/>
                <a:latin typeface="Calibri" panose="020F0502020204030204" pitchFamily="34" charset="0"/>
              </a:rPr>
              <a:t> [Accessed 14 Nov. 2024].</a:t>
            </a:r>
          </a:p>
          <a:p>
            <a:pPr algn="l"/>
            <a:endParaRPr lang="en-GB" sz="1200" dirty="0">
              <a:solidFill>
                <a:srgbClr val="000000"/>
              </a:solidFill>
              <a:latin typeface="Calibri" panose="020F0502020204030204" pitchFamily="34" charset="0"/>
            </a:endParaRPr>
          </a:p>
          <a:p>
            <a:pPr algn="l"/>
            <a:r>
              <a:rPr lang="en-GB" sz="1200" dirty="0">
                <a:solidFill>
                  <a:srgbClr val="000000"/>
                </a:solidFill>
                <a:latin typeface="Calibri" panose="020F0502020204030204" pitchFamily="34" charset="0"/>
              </a:rPr>
              <a:t>-Getty images</a:t>
            </a:r>
            <a:r>
              <a:rPr lang="en-GB" sz="1200" b="0" i="0" u="none" strike="noStrike" dirty="0">
                <a:solidFill>
                  <a:srgbClr val="000000"/>
                </a:solidFill>
                <a:effectLst/>
                <a:latin typeface="Calibri" panose="020F0502020204030204" pitchFamily="34" charset="0"/>
              </a:rPr>
              <a:t>. (2020). </a:t>
            </a:r>
            <a:r>
              <a:rPr lang="en-GB" sz="1200" b="0" i="1" u="none" strike="noStrike" dirty="0">
                <a:solidFill>
                  <a:srgbClr val="000000"/>
                </a:solidFill>
                <a:effectLst/>
                <a:latin typeface="Calibri" panose="020F0502020204030204" pitchFamily="34" charset="0"/>
              </a:rPr>
              <a:t>Two kid playing on seesaw outdoors during sunset</a:t>
            </a:r>
            <a:r>
              <a:rPr lang="en-GB" sz="1200" b="0" i="0" u="none" strike="noStrike" dirty="0">
                <a:solidFill>
                  <a:srgbClr val="000000"/>
                </a:solidFill>
                <a:effectLst/>
                <a:latin typeface="Calibri" panose="020F0502020204030204" pitchFamily="34" charset="0"/>
              </a:rPr>
              <a:t>. [online] iStock. Available at: https://</a:t>
            </a:r>
            <a:r>
              <a:rPr lang="en-GB" sz="1200" b="0" i="0" u="none" strike="noStrike" dirty="0" err="1">
                <a:solidFill>
                  <a:srgbClr val="000000"/>
                </a:solidFill>
                <a:effectLst/>
                <a:latin typeface="Calibri" panose="020F0502020204030204" pitchFamily="34" charset="0"/>
              </a:rPr>
              <a:t>www.istockphoto.com</a:t>
            </a:r>
            <a:r>
              <a:rPr lang="en-GB" sz="1200" b="0" i="0" u="none" strike="noStrike" dirty="0">
                <a:solidFill>
                  <a:srgbClr val="000000"/>
                </a:solidFill>
                <a:effectLst/>
                <a:latin typeface="Calibri" panose="020F0502020204030204" pitchFamily="34" charset="0"/>
              </a:rPr>
              <a:t>/photo/two-kid-playing-on-seesaw-outdoors-during-sunset-gm1225164246-360519165 [Accessed 14 Nov. 2024].</a:t>
            </a:r>
          </a:p>
          <a:p>
            <a:pPr algn="l"/>
            <a:endParaRPr lang="en-GB" sz="1200" dirty="0">
              <a:solidFill>
                <a:srgbClr val="000000"/>
              </a:solidFill>
              <a:latin typeface="Calibri" panose="020F0502020204030204" pitchFamily="34" charset="0"/>
            </a:endParaRPr>
          </a:p>
          <a:p>
            <a:pPr algn="l"/>
            <a:r>
              <a:rPr lang="en-GB" sz="1200" dirty="0">
                <a:solidFill>
                  <a:srgbClr val="000000"/>
                </a:solidFill>
                <a:latin typeface="Calibri" panose="020F0502020204030204" pitchFamily="34" charset="0"/>
              </a:rPr>
              <a:t>-</a:t>
            </a:r>
            <a:r>
              <a:rPr lang="en-GB" sz="1200" b="0" i="0" u="none" strike="noStrike" dirty="0">
                <a:solidFill>
                  <a:srgbClr val="000000"/>
                </a:solidFill>
                <a:effectLst/>
                <a:latin typeface="Calibri" panose="020F0502020204030204" pitchFamily="34" charset="0"/>
              </a:rPr>
              <a:t>Pound, L. (2014). </a:t>
            </a:r>
            <a:r>
              <a:rPr lang="en-GB" sz="1200" b="0" i="1" u="none" strike="noStrike" dirty="0">
                <a:solidFill>
                  <a:srgbClr val="000000"/>
                </a:solidFill>
                <a:effectLst/>
                <a:latin typeface="Calibri" panose="020F0502020204030204" pitchFamily="34" charset="0"/>
              </a:rPr>
              <a:t>How Children Learn</a:t>
            </a:r>
            <a:r>
              <a:rPr lang="en-GB" sz="1200" b="0" i="0" u="none" strike="noStrike" dirty="0">
                <a:solidFill>
                  <a:srgbClr val="000000"/>
                </a:solidFill>
                <a:effectLst/>
                <a:latin typeface="Calibri" panose="020F0502020204030204" pitchFamily="34" charset="0"/>
              </a:rPr>
              <a:t>. London: Practical Pre-School Books.</a:t>
            </a:r>
          </a:p>
          <a:p>
            <a:pPr algn="l"/>
            <a:endParaRPr lang="en-GB" sz="1200" dirty="0">
              <a:solidFill>
                <a:srgbClr val="000000"/>
              </a:solidFill>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-Quinn, S. (2013). </a:t>
            </a:r>
            <a:r>
              <a:rPr lang="en-GB" sz="1200" b="0" i="1" u="none" strike="noStrike" dirty="0">
                <a:solidFill>
                  <a:srgbClr val="000000"/>
                </a:solidFill>
                <a:effectLst/>
                <a:latin typeface="Calibri" panose="020F0502020204030204" pitchFamily="34" charset="0"/>
              </a:rPr>
              <a:t>Froebel’s Gifts</a:t>
            </a:r>
            <a:r>
              <a:rPr lang="en-GB" sz="1200" b="0" i="0" u="none" strike="noStrike" dirty="0">
                <a:solidFill>
                  <a:srgbClr val="000000"/>
                </a:solidFill>
                <a:effectLst/>
                <a:latin typeface="Calibri" panose="020F0502020204030204" pitchFamily="34" charset="0"/>
              </a:rPr>
              <a:t>. [online] Available at: </a:t>
            </a:r>
            <a:r>
              <a:rPr lang="en-GB" sz="1200" b="0" i="0" u="none" strike="noStrike" dirty="0">
                <a:solidFill>
                  <a:srgbClr val="000000"/>
                </a:solidFill>
                <a:effectLst/>
                <a:latin typeface="Calibri" panose="020F0502020204030204" pitchFamily="34" charset="0"/>
                <a:hlinkClick r:id="rId4"/>
              </a:rPr>
              <a:t>https://www.eymatters.co.uk/wp-content/uploads/2020/05/Froebels-Gifts.pdf</a:t>
            </a:r>
            <a:r>
              <a:rPr lang="en-GB" sz="1200" dirty="0">
                <a:solidFill>
                  <a:srgbClr val="000000"/>
                </a:solidFill>
                <a:latin typeface="Calibri" panose="020F0502020204030204" pitchFamily="34" charset="0"/>
              </a:rPr>
              <a:t> [Accessed 15 Nov. 2024].</a:t>
            </a:r>
            <a:endParaRPr lang="en-GB" sz="1200" b="0" i="0" u="none" strike="noStrike" dirty="0">
              <a:solidFill>
                <a:srgbClr val="000000"/>
              </a:solidFill>
              <a:effectLst/>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t>
            </a:r>
          </a:p>
          <a:p>
            <a:pPr algn="l"/>
            <a:r>
              <a:rPr lang="en-GB" sz="1200" dirty="0">
                <a:solidFill>
                  <a:srgbClr val="000000"/>
                </a:solidFill>
                <a:latin typeface="Calibri" panose="020F0502020204030204" pitchFamily="34" charset="0"/>
              </a:rPr>
              <a:t>-</a:t>
            </a:r>
            <a:r>
              <a:rPr lang="en-GB" sz="1200" b="0" i="0" u="none" strike="noStrike" dirty="0" err="1">
                <a:solidFill>
                  <a:srgbClr val="000000"/>
                </a:solidFill>
                <a:effectLst/>
                <a:latin typeface="Calibri" panose="020F0502020204030204" pitchFamily="34" charset="0"/>
              </a:rPr>
              <a:t>Spielgaben</a:t>
            </a:r>
            <a:r>
              <a:rPr lang="en-GB" sz="1200" b="0" i="0" u="none" strike="noStrike" dirty="0">
                <a:solidFill>
                  <a:srgbClr val="000000"/>
                </a:solidFill>
                <a:effectLst/>
                <a:latin typeface="Calibri" panose="020F0502020204030204" pitchFamily="34" charset="0"/>
              </a:rPr>
              <a:t> (2013). </a:t>
            </a:r>
            <a:r>
              <a:rPr lang="en-GB" sz="1200" b="0" i="1" u="none" strike="noStrike" dirty="0">
                <a:solidFill>
                  <a:srgbClr val="000000"/>
                </a:solidFill>
                <a:effectLst/>
                <a:latin typeface="Calibri" panose="020F0502020204030204" pitchFamily="34" charset="0"/>
              </a:rPr>
              <a:t>Comparison among Froebel, Montessori, Reggio Emilia and Waldorf-Steiner Methods-Part 1</a:t>
            </a:r>
            <a:r>
              <a:rPr lang="en-GB" sz="1200" b="0" i="0" u="none" strike="noStrike" dirty="0">
                <a:solidFill>
                  <a:srgbClr val="000000"/>
                </a:solidFill>
                <a:effectLst/>
                <a:latin typeface="Calibri" panose="020F0502020204030204" pitchFamily="34" charset="0"/>
              </a:rPr>
              <a:t>. [online] </a:t>
            </a:r>
            <a:r>
              <a:rPr lang="en-GB" sz="1200" b="0" i="0" u="none" strike="noStrike" dirty="0" err="1">
                <a:solidFill>
                  <a:srgbClr val="000000"/>
                </a:solidFill>
                <a:effectLst/>
                <a:latin typeface="Calibri" panose="020F0502020204030204" pitchFamily="34" charset="0"/>
              </a:rPr>
              <a:t>Spielgaben</a:t>
            </a:r>
            <a:r>
              <a:rPr lang="en-GB" sz="1200" b="0" i="0" u="none" strike="noStrike" dirty="0">
                <a:solidFill>
                  <a:srgbClr val="000000"/>
                </a:solidFill>
                <a:effectLst/>
                <a:latin typeface="Calibri" panose="020F0502020204030204" pitchFamily="34" charset="0"/>
              </a:rPr>
              <a:t>. Available at: </a:t>
            </a:r>
            <a:r>
              <a:rPr lang="en-GB" sz="1200" b="0" i="0" u="none" strike="noStrike" dirty="0">
                <a:solidFill>
                  <a:srgbClr val="000000"/>
                </a:solidFill>
                <a:effectLst/>
                <a:latin typeface="Calibri" panose="020F0502020204030204" pitchFamily="34" charset="0"/>
                <a:hlinkClick r:id="rId5"/>
              </a:rPr>
              <a:t>https://spielgaben.com/comparison-froebel-montessori-reggio-waldorf-part-1/?srsltid=AfmBOoqAZLbTTBSPmIVeVRT2UMlNDNLVEvVqaH6yyg4_Hxu65JjaOzoL</a:t>
            </a:r>
            <a:r>
              <a:rPr lang="en-GB" sz="1200" b="0" i="0" u="none" strike="noStrike" dirty="0">
                <a:solidFill>
                  <a:srgbClr val="000000"/>
                </a:solidFill>
                <a:effectLst/>
                <a:latin typeface="Calibri" panose="020F0502020204030204" pitchFamily="34" charset="0"/>
              </a:rPr>
              <a:t> [Accessed 14 Nov. 2024].</a:t>
            </a:r>
          </a:p>
          <a:p>
            <a:pPr algn="l"/>
            <a:endParaRPr lang="en-GB" sz="1200" b="0" i="0" u="none" strike="noStrike" dirty="0">
              <a:solidFill>
                <a:srgbClr val="000000"/>
              </a:solidFill>
              <a:effectLst/>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t>
            </a:r>
            <a:r>
              <a:rPr lang="en-GB" sz="1200" b="0" i="0" u="none" strike="noStrike" dirty="0" err="1">
                <a:solidFill>
                  <a:srgbClr val="000000"/>
                </a:solidFill>
                <a:effectLst/>
                <a:latin typeface="Calibri" panose="020F0502020204030204" pitchFamily="34" charset="0"/>
              </a:rPr>
              <a:t>Trudzines</a:t>
            </a:r>
            <a:r>
              <a:rPr lang="en-GB" sz="1200" dirty="0">
                <a:solidFill>
                  <a:srgbClr val="000000"/>
                </a:solidFill>
                <a:latin typeface="Calibri" panose="020F0502020204030204" pitchFamily="34" charset="0"/>
              </a:rPr>
              <a:t>. </a:t>
            </a:r>
            <a:r>
              <a:rPr lang="en-GB" sz="1200" b="0" i="0" u="none" strike="noStrike" dirty="0" err="1">
                <a:solidFill>
                  <a:srgbClr val="000000"/>
                </a:solidFill>
                <a:effectLst/>
                <a:latin typeface="Calibri" panose="020F0502020204030204" pitchFamily="34" charset="0"/>
              </a:rPr>
              <a:t>LoveThisPic</a:t>
            </a:r>
            <a:r>
              <a:rPr lang="en-GB" sz="1200" b="0" i="0" u="none" strike="noStrike" dirty="0">
                <a:solidFill>
                  <a:srgbClr val="000000"/>
                </a:solidFill>
                <a:effectLst/>
                <a:latin typeface="Calibri" panose="020F0502020204030204" pitchFamily="34" charset="0"/>
              </a:rPr>
              <a:t>. (2024). </a:t>
            </a:r>
            <a:r>
              <a:rPr lang="en-GB" sz="1200" b="0" i="1" u="none" strike="noStrike" dirty="0">
                <a:solidFill>
                  <a:srgbClr val="000000"/>
                </a:solidFill>
                <a:effectLst/>
                <a:latin typeface="Calibri" panose="020F0502020204030204" pitchFamily="34" charset="0"/>
              </a:rPr>
              <a:t>Mother nature</a:t>
            </a:r>
            <a:r>
              <a:rPr lang="en-GB" sz="1200" b="0" i="0" u="none" strike="noStrike" dirty="0">
                <a:solidFill>
                  <a:srgbClr val="000000"/>
                </a:solidFill>
                <a:effectLst/>
                <a:latin typeface="Calibri" panose="020F0502020204030204" pitchFamily="34" charset="0"/>
              </a:rPr>
              <a:t>. [online] Available at: </a:t>
            </a:r>
            <a:r>
              <a:rPr lang="en-GB" sz="1200" b="0" i="0" u="none" strike="noStrike" dirty="0">
                <a:solidFill>
                  <a:srgbClr val="000000"/>
                </a:solidFill>
                <a:effectLst/>
                <a:latin typeface="Calibri" panose="020F0502020204030204" pitchFamily="34" charset="0"/>
                <a:hlinkClick r:id="rId6"/>
              </a:rPr>
              <a:t>https://www.lovethispic.com/image/340155/mother-nature</a:t>
            </a:r>
            <a:r>
              <a:rPr lang="en-GB" sz="1200" b="0" i="0" u="none" strike="noStrike" dirty="0">
                <a:solidFill>
                  <a:srgbClr val="000000"/>
                </a:solidFill>
                <a:effectLst/>
                <a:latin typeface="Calibri" panose="020F0502020204030204" pitchFamily="34" charset="0"/>
              </a:rPr>
              <a:t> [Accessed 14 Nov. 2024].</a:t>
            </a:r>
          </a:p>
          <a:p>
            <a:pPr algn="l"/>
            <a:endParaRPr lang="en-GB" sz="1200" dirty="0">
              <a:solidFill>
                <a:srgbClr val="000000"/>
              </a:solidFill>
              <a:latin typeface="Calibri" panose="020F0502020204030204" pitchFamily="34" charset="0"/>
            </a:endParaRPr>
          </a:p>
          <a:p>
            <a:pPr algn="l"/>
            <a:endParaRPr lang="en-GB" sz="1200" b="0" i="0" u="none" strike="noStrike" dirty="0">
              <a:solidFill>
                <a:srgbClr val="000000"/>
              </a:solidFill>
              <a:effectLst/>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t>
            </a:r>
          </a:p>
          <a:p>
            <a:pPr algn="l"/>
            <a:endParaRPr lang="en-GB" sz="1200" b="0" i="0" u="none" strike="noStrike" dirty="0">
              <a:solidFill>
                <a:srgbClr val="000000"/>
              </a:solidFill>
              <a:effectLst/>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t>
            </a:r>
          </a:p>
          <a:p>
            <a:pPr algn="l"/>
            <a:endParaRPr lang="en-GB" sz="1200" b="0" i="0" u="none" strike="noStrike" dirty="0">
              <a:solidFill>
                <a:srgbClr val="000000"/>
              </a:solidFill>
              <a:effectLst/>
              <a:latin typeface="Calibri" panose="020F0502020204030204" pitchFamily="34" charset="0"/>
            </a:endParaRPr>
          </a:p>
          <a:p>
            <a:pPr algn="l"/>
            <a:r>
              <a:rPr lang="en-GB" b="0" i="0" u="none" strike="noStrike" dirty="0">
                <a:solidFill>
                  <a:srgbClr val="000000"/>
                </a:solidFill>
                <a:effectLst/>
                <a:latin typeface="Calibri" panose="020F0502020204030204" pitchFamily="34" charset="0"/>
              </a:rPr>
              <a:t>‌</a:t>
            </a:r>
          </a:p>
          <a:p>
            <a:pPr algn="ctr"/>
            <a:endParaRPr lang="en-US" dirty="0">
              <a:solidFill>
                <a:schemeClr val="tx1"/>
              </a:solidFill>
            </a:endParaRPr>
          </a:p>
        </p:txBody>
      </p:sp>
    </p:spTree>
    <p:extLst>
      <p:ext uri="{BB962C8B-B14F-4D97-AF65-F5344CB8AC3E}">
        <p14:creationId xmlns:p14="http://schemas.microsoft.com/office/powerpoint/2010/main" val="3715320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12" name="Rounded Rectangle 11">
            <a:extLst>
              <a:ext uri="{FF2B5EF4-FFF2-40B4-BE49-F238E27FC236}">
                <a16:creationId xmlns:a16="http://schemas.microsoft.com/office/drawing/2014/main" id="{694A6D55-2D85-6E97-BE80-D7B0470989DA}"/>
              </a:ext>
            </a:extLst>
          </p:cNvPr>
          <p:cNvSpPr/>
          <p:nvPr/>
        </p:nvSpPr>
        <p:spPr>
          <a:xfrm>
            <a:off x="82193" y="5400785"/>
            <a:ext cx="11979668" cy="1362343"/>
          </a:xfrm>
          <a:prstGeom prst="roundRect">
            <a:avLst>
              <a:gd name="adj" fmla="val 50000"/>
            </a:avLst>
          </a:prstGeom>
          <a:solidFill>
            <a:schemeClr val="accent5">
              <a:lumMod val="60000"/>
              <a:lumOff val="4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It comes down to a flip of a coin. In my eyes both have merit in the development of children. The coin goes up, poised ready for the winner… Piaget heads, Froebel tails… Heads for the win! Both worthy candidates for theorist of the year but Piaget gets it for me, his </a:t>
            </a:r>
          </a:p>
          <a:p>
            <a:pPr algn="ctr"/>
            <a:r>
              <a:rPr lang="en-US" sz="1600" dirty="0">
                <a:solidFill>
                  <a:schemeClr val="tx1"/>
                </a:solidFill>
              </a:rPr>
              <a:t>well-rounded approach to child development is more up my street. Children learning through exploration is laced through both theories however Piaget’s theory suggests that children adapt to their environment, meaning learning experiences can take place anywhere as long as the place of learning has been set up by the adult to be engaging and inviting for the learner </a:t>
            </a:r>
            <a:r>
              <a:rPr lang="en-GB" sz="1600" b="0" i="0" u="none" strike="noStrike" dirty="0">
                <a:solidFill>
                  <a:schemeClr val="tx1"/>
                </a:solidFill>
                <a:effectLst/>
              </a:rPr>
              <a:t>(Robinson, 2018).</a:t>
            </a:r>
            <a:endParaRPr lang="en-US" sz="1600" dirty="0">
              <a:solidFill>
                <a:schemeClr val="tx1"/>
              </a:solidFill>
            </a:endParaRPr>
          </a:p>
        </p:txBody>
      </p:sp>
      <p:sp>
        <p:nvSpPr>
          <p:cNvPr id="17" name="Oval 16">
            <a:extLst>
              <a:ext uri="{FF2B5EF4-FFF2-40B4-BE49-F238E27FC236}">
                <a16:creationId xmlns:a16="http://schemas.microsoft.com/office/drawing/2014/main" id="{A5145E1E-1C37-E660-5202-11AACEC52930}"/>
              </a:ext>
            </a:extLst>
          </p:cNvPr>
          <p:cNvSpPr/>
          <p:nvPr/>
        </p:nvSpPr>
        <p:spPr>
          <a:xfrm>
            <a:off x="4863099" y="1524721"/>
            <a:ext cx="6981291" cy="3769040"/>
          </a:xfrm>
          <a:prstGeom prst="ellipse">
            <a:avLst/>
          </a:prstGeom>
          <a:solidFill>
            <a:srgbClr val="ECCA62"/>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B206A87-657B-32D5-BF91-3D3F8340F742}"/>
              </a:ext>
            </a:extLst>
          </p:cNvPr>
          <p:cNvSpPr/>
          <p:nvPr/>
        </p:nvSpPr>
        <p:spPr>
          <a:xfrm>
            <a:off x="347609" y="1524721"/>
            <a:ext cx="6440185" cy="3769040"/>
          </a:xfrm>
          <a:prstGeom prst="ellipse">
            <a:avLst/>
          </a:prstGeom>
          <a:solidFill>
            <a:srgbClr val="ECCA62"/>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F767794B-0E12-3837-40D8-26B3D22EF84C}"/>
              </a:ext>
            </a:extLst>
          </p:cNvPr>
          <p:cNvSpPr/>
          <p:nvPr/>
        </p:nvSpPr>
        <p:spPr>
          <a:xfrm>
            <a:off x="3613013" y="1681725"/>
            <a:ext cx="4458985" cy="3494550"/>
          </a:xfrm>
          <a:prstGeom prst="ellipse">
            <a:avLst/>
          </a:prstGeom>
          <a:solidFill>
            <a:schemeClr val="bg2">
              <a:lumMod val="75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2CF41702-69D7-8A5B-F6E7-44C0B667EC3E}"/>
              </a:ext>
            </a:extLst>
          </p:cNvPr>
          <p:cNvPicPr>
            <a:picLocks noChangeAspect="1"/>
          </p:cNvPicPr>
          <p:nvPr/>
        </p:nvPicPr>
        <p:blipFill>
          <a:blip r:embed="rId2"/>
          <a:stretch>
            <a:fillRect/>
          </a:stretch>
        </p:blipFill>
        <p:spPr>
          <a:xfrm>
            <a:off x="9547830" y="178603"/>
            <a:ext cx="2378754" cy="1239094"/>
          </a:xfrm>
          <a:prstGeom prst="rect">
            <a:avLst/>
          </a:prstGeom>
          <a:ln w="57150">
            <a:solidFill>
              <a:schemeClr val="tx1"/>
            </a:solidFill>
          </a:ln>
        </p:spPr>
      </p:pic>
      <p:sp>
        <p:nvSpPr>
          <p:cNvPr id="22" name="TextBox 21">
            <a:extLst>
              <a:ext uri="{FF2B5EF4-FFF2-40B4-BE49-F238E27FC236}">
                <a16:creationId xmlns:a16="http://schemas.microsoft.com/office/drawing/2014/main" id="{AE4F070C-32EC-681D-EFAD-A418D2FE5596}"/>
              </a:ext>
            </a:extLst>
          </p:cNvPr>
          <p:cNvSpPr txBox="1"/>
          <p:nvPr/>
        </p:nvSpPr>
        <p:spPr>
          <a:xfrm>
            <a:off x="9547830" y="1198896"/>
            <a:ext cx="1040259" cy="246221"/>
          </a:xfrm>
          <a:prstGeom prst="rect">
            <a:avLst/>
          </a:prstGeom>
          <a:noFill/>
        </p:spPr>
        <p:txBody>
          <a:bodyPr wrap="square">
            <a:spAutoFit/>
          </a:bodyPr>
          <a:lstStyle/>
          <a:p>
            <a:r>
              <a:rPr lang="en-GB" sz="1000" b="0" i="0" u="none" strike="noStrike" dirty="0">
                <a:solidFill>
                  <a:schemeClr val="bg1"/>
                </a:solidFill>
                <a:effectLst/>
                <a:latin typeface="Roboto" panose="02000000000000000000" pitchFamily="2" charset="0"/>
              </a:rPr>
              <a:t>(WY_CO, 2017)</a:t>
            </a:r>
            <a:endParaRPr lang="en-US" sz="1000" dirty="0">
              <a:solidFill>
                <a:schemeClr val="bg1"/>
              </a:solidFill>
            </a:endParaRPr>
          </a:p>
        </p:txBody>
      </p:sp>
      <p:sp>
        <p:nvSpPr>
          <p:cNvPr id="23" name="Rounded Rectangle 22">
            <a:extLst>
              <a:ext uri="{FF2B5EF4-FFF2-40B4-BE49-F238E27FC236}">
                <a16:creationId xmlns:a16="http://schemas.microsoft.com/office/drawing/2014/main" id="{99E5A48D-8613-245B-E96E-29063D69174D}"/>
              </a:ext>
            </a:extLst>
          </p:cNvPr>
          <p:cNvSpPr/>
          <p:nvPr/>
        </p:nvSpPr>
        <p:spPr>
          <a:xfrm>
            <a:off x="349322" y="232747"/>
            <a:ext cx="6782656" cy="1020294"/>
          </a:xfrm>
          <a:prstGeom prst="roundRect">
            <a:avLst>
              <a:gd name="adj" fmla="val 50000"/>
            </a:avLst>
          </a:prstGeom>
          <a:solidFill>
            <a:schemeClr val="accent2">
              <a:lumMod val="60000"/>
              <a:lumOff val="4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4400" dirty="0">
                <a:solidFill>
                  <a:schemeClr val="tx1"/>
                </a:solidFill>
              </a:rPr>
              <a:t>Two sides of the same coin.</a:t>
            </a:r>
          </a:p>
        </p:txBody>
      </p:sp>
      <p:sp>
        <p:nvSpPr>
          <p:cNvPr id="15" name="Rectangle 14">
            <a:extLst>
              <a:ext uri="{FF2B5EF4-FFF2-40B4-BE49-F238E27FC236}">
                <a16:creationId xmlns:a16="http://schemas.microsoft.com/office/drawing/2014/main" id="{6E91B6B0-2AD5-6808-B902-F1F4C90664D1}"/>
              </a:ext>
            </a:extLst>
          </p:cNvPr>
          <p:cNvSpPr/>
          <p:nvPr/>
        </p:nvSpPr>
        <p:spPr>
          <a:xfrm>
            <a:off x="7234177" y="1564240"/>
            <a:ext cx="1629741" cy="646331"/>
          </a:xfrm>
          <a:prstGeom prst="rect">
            <a:avLst/>
          </a:prstGeom>
          <a:noFill/>
        </p:spPr>
        <p:txBody>
          <a:bodyPr wrap="none" lIns="91440" tIns="45720" rIns="91440" bIns="45720">
            <a:spAutoFit/>
          </a:bodyPr>
          <a:lstStyle/>
          <a:p>
            <a:pPr algn="ctr"/>
            <a:r>
              <a:rPr lang="en-GB" sz="3600" b="1" dirty="0">
                <a:ln w="6600">
                  <a:solidFill>
                    <a:schemeClr val="accent2"/>
                  </a:solidFill>
                  <a:prstDash val="solid"/>
                </a:ln>
                <a:solidFill>
                  <a:srgbClr val="FFFFFF"/>
                </a:solidFill>
                <a:effectLst>
                  <a:outerShdw dist="38100" dir="2700000" algn="tl" rotWithShape="0">
                    <a:schemeClr val="accent2"/>
                  </a:outerShdw>
                </a:effectLst>
              </a:rPr>
              <a:t>Froebel</a:t>
            </a:r>
          </a:p>
        </p:txBody>
      </p:sp>
      <p:sp>
        <p:nvSpPr>
          <p:cNvPr id="14" name="Rectangle 13">
            <a:extLst>
              <a:ext uri="{FF2B5EF4-FFF2-40B4-BE49-F238E27FC236}">
                <a16:creationId xmlns:a16="http://schemas.microsoft.com/office/drawing/2014/main" id="{4C27E927-E61A-4017-9C91-B79FC0B607B2}"/>
              </a:ext>
            </a:extLst>
          </p:cNvPr>
          <p:cNvSpPr/>
          <p:nvPr/>
        </p:nvSpPr>
        <p:spPr>
          <a:xfrm>
            <a:off x="3068797" y="1500195"/>
            <a:ext cx="1375633" cy="646331"/>
          </a:xfrm>
          <a:prstGeom prst="rect">
            <a:avLst/>
          </a:prstGeom>
          <a:noFill/>
        </p:spPr>
        <p:txBody>
          <a:bodyPr wrap="none" lIns="91440" tIns="45720" rIns="91440" bIns="45720">
            <a:spAutoFit/>
          </a:bodyPr>
          <a:lstStyle/>
          <a:p>
            <a:pPr algn="ctr"/>
            <a:r>
              <a:rPr lang="en-GB" sz="3600" b="1" dirty="0">
                <a:ln w="6600">
                  <a:solidFill>
                    <a:schemeClr val="accent2"/>
                  </a:solidFill>
                  <a:prstDash val="solid"/>
                </a:ln>
                <a:solidFill>
                  <a:srgbClr val="FFFFFF"/>
                </a:solidFill>
                <a:effectLst>
                  <a:outerShdw dist="38100" dir="2700000" algn="tl" rotWithShape="0">
                    <a:schemeClr val="accent2"/>
                  </a:outerShdw>
                </a:effectLst>
              </a:rPr>
              <a:t>Piaget</a:t>
            </a:r>
          </a:p>
        </p:txBody>
      </p:sp>
      <p:sp>
        <p:nvSpPr>
          <p:cNvPr id="2" name="Rounded Rectangle 1">
            <a:extLst>
              <a:ext uri="{FF2B5EF4-FFF2-40B4-BE49-F238E27FC236}">
                <a16:creationId xmlns:a16="http://schemas.microsoft.com/office/drawing/2014/main" id="{4846763D-E386-5CD5-50A2-DAFE33538E99}"/>
              </a:ext>
            </a:extLst>
          </p:cNvPr>
          <p:cNvSpPr/>
          <p:nvPr/>
        </p:nvSpPr>
        <p:spPr>
          <a:xfrm>
            <a:off x="2284341" y="2129251"/>
            <a:ext cx="1261774" cy="1042891"/>
          </a:xfrm>
          <a:prstGeom prst="roundRect">
            <a:avLst/>
          </a:prstGeom>
          <a:solidFill>
            <a:srgbClr val="DFB2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Piaget believed there were 4 age related stages to a child’s development </a:t>
            </a:r>
            <a:r>
              <a:rPr lang="en-GB" sz="1100" b="0" i="0" u="none" strike="noStrike" dirty="0">
                <a:solidFill>
                  <a:schemeClr val="tx1"/>
                </a:solidFill>
                <a:effectLst/>
              </a:rPr>
              <a:t>(Nortje, 2021)</a:t>
            </a:r>
            <a:r>
              <a:rPr lang="en-US" sz="1100" b="0" i="0" u="none" strike="noStrike" dirty="0">
                <a:solidFill>
                  <a:schemeClr val="tx1"/>
                </a:solidFill>
                <a:effectLst/>
              </a:rPr>
              <a:t>.</a:t>
            </a:r>
            <a:endParaRPr lang="en-US" sz="1100" dirty="0">
              <a:solidFill>
                <a:schemeClr val="tx1"/>
              </a:solidFill>
            </a:endParaRPr>
          </a:p>
        </p:txBody>
      </p:sp>
      <p:sp>
        <p:nvSpPr>
          <p:cNvPr id="3" name="Rounded Rectangle 2">
            <a:extLst>
              <a:ext uri="{FF2B5EF4-FFF2-40B4-BE49-F238E27FC236}">
                <a16:creationId xmlns:a16="http://schemas.microsoft.com/office/drawing/2014/main" id="{3C440207-5E1F-4590-461C-6769E218D016}"/>
              </a:ext>
            </a:extLst>
          </p:cNvPr>
          <p:cNvSpPr/>
          <p:nvPr/>
        </p:nvSpPr>
        <p:spPr>
          <a:xfrm>
            <a:off x="8148904" y="2192383"/>
            <a:ext cx="1747958" cy="916625"/>
          </a:xfrm>
          <a:prstGeom prst="roundRect">
            <a:avLst/>
          </a:prstGeom>
          <a:solidFill>
            <a:srgbClr val="DFB2ED"/>
          </a:solidFill>
          <a:ln>
            <a:solidFill>
              <a:srgbClr val="DFB2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Froebel believed that all children learn at different rates and will start the process when they </a:t>
            </a:r>
            <a:r>
              <a:rPr lang="en-US" sz="1100">
                <a:solidFill>
                  <a:schemeClr val="tx1"/>
                </a:solidFill>
              </a:rPr>
              <a:t>are ready </a:t>
            </a:r>
            <a:r>
              <a:rPr lang="en-GB" sz="1100" b="0" i="0" u="none" strike="noStrike">
                <a:solidFill>
                  <a:schemeClr val="tx1"/>
                </a:solidFill>
                <a:effectLst/>
              </a:rPr>
              <a:t>(</a:t>
            </a:r>
            <a:r>
              <a:rPr lang="en-GB" sz="1100" b="0" i="0" u="none" strike="noStrike" dirty="0">
                <a:solidFill>
                  <a:schemeClr val="tx1"/>
                </a:solidFill>
                <a:effectLst/>
              </a:rPr>
              <a:t>Tovey, 2017).</a:t>
            </a:r>
            <a:endParaRPr lang="en-US" sz="1100" dirty="0">
              <a:solidFill>
                <a:schemeClr val="tx1"/>
              </a:solidFill>
            </a:endParaRPr>
          </a:p>
        </p:txBody>
      </p:sp>
      <p:sp>
        <p:nvSpPr>
          <p:cNvPr id="4" name="Rounded Rectangle 3">
            <a:extLst>
              <a:ext uri="{FF2B5EF4-FFF2-40B4-BE49-F238E27FC236}">
                <a16:creationId xmlns:a16="http://schemas.microsoft.com/office/drawing/2014/main" id="{5B1FA40C-A548-7F49-AFD6-C740B351FD00}"/>
              </a:ext>
            </a:extLst>
          </p:cNvPr>
          <p:cNvSpPr/>
          <p:nvPr/>
        </p:nvSpPr>
        <p:spPr>
          <a:xfrm>
            <a:off x="2193611" y="3997207"/>
            <a:ext cx="1443919" cy="1042891"/>
          </a:xfrm>
          <a:prstGeom prst="round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The cognitive side of a child’s development is where the focus of Piaget’s theory lay </a:t>
            </a:r>
            <a:r>
              <a:rPr lang="en-GB" sz="1100" b="0" i="0" u="none" strike="noStrike" dirty="0">
                <a:solidFill>
                  <a:schemeClr val="tx1"/>
                </a:solidFill>
                <a:effectLst/>
              </a:rPr>
              <a:t>(Cherry, 2024).</a:t>
            </a:r>
            <a:endParaRPr lang="en-US" sz="1100" dirty="0">
              <a:solidFill>
                <a:schemeClr val="tx1"/>
              </a:solidFill>
            </a:endParaRPr>
          </a:p>
        </p:txBody>
      </p:sp>
      <p:sp>
        <p:nvSpPr>
          <p:cNvPr id="5" name="Rounded Rectangle 4">
            <a:extLst>
              <a:ext uri="{FF2B5EF4-FFF2-40B4-BE49-F238E27FC236}">
                <a16:creationId xmlns:a16="http://schemas.microsoft.com/office/drawing/2014/main" id="{7C31B6EB-946D-1982-8321-496DB5F8B78F}"/>
              </a:ext>
            </a:extLst>
          </p:cNvPr>
          <p:cNvSpPr/>
          <p:nvPr/>
        </p:nvSpPr>
        <p:spPr>
          <a:xfrm>
            <a:off x="8133330" y="3529286"/>
            <a:ext cx="1824864" cy="1358434"/>
          </a:xfrm>
          <a:prstGeom prst="round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According to </a:t>
            </a:r>
            <a:r>
              <a:rPr lang="en-GB" sz="1100" b="0" i="0" u="none" strike="noStrike" dirty="0">
                <a:solidFill>
                  <a:schemeClr val="tx1"/>
                </a:solidFill>
                <a:effectLst/>
              </a:rPr>
              <a:t>Care for Kids, 2023 Froebel had a more holistic view to the development of a child, believing play and other similar experiences were the most important.</a:t>
            </a:r>
            <a:endParaRPr lang="en-US" sz="1100" dirty="0">
              <a:solidFill>
                <a:schemeClr val="tx1"/>
              </a:solidFill>
            </a:endParaRPr>
          </a:p>
        </p:txBody>
      </p:sp>
      <p:sp>
        <p:nvSpPr>
          <p:cNvPr id="6" name="Rounded Rectangle 5">
            <a:extLst>
              <a:ext uri="{FF2B5EF4-FFF2-40B4-BE49-F238E27FC236}">
                <a16:creationId xmlns:a16="http://schemas.microsoft.com/office/drawing/2014/main" id="{061FD938-1BBA-A23B-30DA-28BB106262DB}"/>
              </a:ext>
            </a:extLst>
          </p:cNvPr>
          <p:cNvSpPr/>
          <p:nvPr/>
        </p:nvSpPr>
        <p:spPr>
          <a:xfrm>
            <a:off x="9992032" y="2721947"/>
            <a:ext cx="1575372" cy="1259913"/>
          </a:xfrm>
          <a:prstGeom prst="roundRect">
            <a:avLst/>
          </a:prstGeom>
          <a:solidFill>
            <a:srgbClr val="EB98AB"/>
          </a:solidFill>
          <a:ln>
            <a:solidFill>
              <a:srgbClr val="ED83A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There are strong links between Forest schools and </a:t>
            </a:r>
            <a:r>
              <a:rPr lang="en-GB" sz="1100" dirty="0" err="1">
                <a:solidFill>
                  <a:schemeClr val="tx1"/>
                </a:solidFill>
              </a:rPr>
              <a:t>Froebels</a:t>
            </a:r>
            <a:r>
              <a:rPr lang="en-GB" sz="1100" dirty="0">
                <a:solidFill>
                  <a:schemeClr val="tx1"/>
                </a:solidFill>
              </a:rPr>
              <a:t> theory, both agreeing freedom in a </a:t>
            </a:r>
            <a:r>
              <a:rPr lang="en-GB" sz="1100" dirty="0" err="1">
                <a:solidFill>
                  <a:schemeClr val="tx1"/>
                </a:solidFill>
              </a:rPr>
              <a:t>childs</a:t>
            </a:r>
            <a:r>
              <a:rPr lang="en-GB" sz="1100" dirty="0">
                <a:solidFill>
                  <a:schemeClr val="tx1"/>
                </a:solidFill>
              </a:rPr>
              <a:t> development is vital </a:t>
            </a:r>
            <a:r>
              <a:rPr lang="en-GB" sz="1100" b="0" i="0" u="none" strike="noStrike" dirty="0">
                <a:solidFill>
                  <a:schemeClr val="tx1"/>
                </a:solidFill>
                <a:effectLst/>
              </a:rPr>
              <a:t>(Froebel Trust, n.d.).</a:t>
            </a:r>
            <a:r>
              <a:rPr lang="en-GB" sz="1100" dirty="0">
                <a:solidFill>
                  <a:schemeClr val="tx1"/>
                </a:solidFill>
              </a:rPr>
              <a:t> </a:t>
            </a:r>
            <a:endParaRPr lang="en-US" sz="1100" dirty="0">
              <a:solidFill>
                <a:schemeClr val="tx1"/>
              </a:solidFill>
            </a:endParaRPr>
          </a:p>
        </p:txBody>
      </p:sp>
      <p:sp>
        <p:nvSpPr>
          <p:cNvPr id="7" name="Rounded Rectangle 6">
            <a:extLst>
              <a:ext uri="{FF2B5EF4-FFF2-40B4-BE49-F238E27FC236}">
                <a16:creationId xmlns:a16="http://schemas.microsoft.com/office/drawing/2014/main" id="{4176F815-034E-D9E5-FCBA-CDFA67F0A8A4}"/>
              </a:ext>
            </a:extLst>
          </p:cNvPr>
          <p:cNvSpPr/>
          <p:nvPr/>
        </p:nvSpPr>
        <p:spPr>
          <a:xfrm>
            <a:off x="582222" y="2653622"/>
            <a:ext cx="1651583" cy="1456041"/>
          </a:xfrm>
          <a:prstGeom prst="roundRect">
            <a:avLst/>
          </a:prstGeom>
          <a:solidFill>
            <a:srgbClr val="EB98AB"/>
          </a:solidFill>
          <a:ln>
            <a:solidFill>
              <a:srgbClr val="ED83A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An obvious link can be formed between aspects of Piaget’s theory and our current practice in schools following the foundation stage </a:t>
            </a:r>
            <a:r>
              <a:rPr lang="en-GB" sz="1100" b="0" i="0" u="none" strike="noStrike" dirty="0">
                <a:solidFill>
                  <a:schemeClr val="tx1"/>
                </a:solidFill>
                <a:effectLst/>
              </a:rPr>
              <a:t>(EYGuidance1, 2020).</a:t>
            </a:r>
            <a:endParaRPr lang="en-US" sz="1100" dirty="0">
              <a:solidFill>
                <a:schemeClr val="tx1"/>
              </a:solidFill>
            </a:endParaRPr>
          </a:p>
        </p:txBody>
      </p:sp>
      <p:sp>
        <p:nvSpPr>
          <p:cNvPr id="8" name="Rounded Rectangle 7">
            <a:extLst>
              <a:ext uri="{FF2B5EF4-FFF2-40B4-BE49-F238E27FC236}">
                <a16:creationId xmlns:a16="http://schemas.microsoft.com/office/drawing/2014/main" id="{4C016F31-D742-BF91-E39D-943ACF366B47}"/>
              </a:ext>
            </a:extLst>
          </p:cNvPr>
          <p:cNvSpPr/>
          <p:nvPr/>
        </p:nvSpPr>
        <p:spPr>
          <a:xfrm>
            <a:off x="4309452" y="2204021"/>
            <a:ext cx="3009602" cy="1292064"/>
          </a:xfrm>
          <a:prstGeom prst="roundRect">
            <a:avLst/>
          </a:prstGeom>
          <a:solidFill>
            <a:srgbClr val="BAE3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According to </a:t>
            </a:r>
            <a:r>
              <a:rPr lang="en-GB" sz="1100" b="0" i="0" u="none" strike="noStrike" dirty="0">
                <a:solidFill>
                  <a:schemeClr val="tx1"/>
                </a:solidFill>
                <a:effectLst/>
              </a:rPr>
              <a:t>Bruce, 2020 Froebel believed play was important for children to develop, and gaining experiences through exploration, similar to Piaget who thought that play experiences and an engaging environment</a:t>
            </a:r>
            <a:r>
              <a:rPr lang="en-GB" sz="1100" dirty="0">
                <a:solidFill>
                  <a:schemeClr val="tx1"/>
                </a:solidFill>
              </a:rPr>
              <a:t> would help with a child’s development </a:t>
            </a:r>
            <a:r>
              <a:rPr lang="en-GB" sz="1100" b="0" i="0" u="none" strike="noStrike" dirty="0">
                <a:solidFill>
                  <a:schemeClr val="tx1"/>
                </a:solidFill>
                <a:effectLst/>
              </a:rPr>
              <a:t>(Allen and Gordon, 2011, p. 44).</a:t>
            </a:r>
            <a:endParaRPr lang="en-US" sz="1100" dirty="0">
              <a:solidFill>
                <a:schemeClr val="tx1"/>
              </a:solidFill>
            </a:endParaRPr>
          </a:p>
        </p:txBody>
      </p:sp>
      <p:sp>
        <p:nvSpPr>
          <p:cNvPr id="9" name="Rounded Rectangle 8">
            <a:extLst>
              <a:ext uri="{FF2B5EF4-FFF2-40B4-BE49-F238E27FC236}">
                <a16:creationId xmlns:a16="http://schemas.microsoft.com/office/drawing/2014/main" id="{77A11775-DDA2-7A6E-E7A8-CC047C595186}"/>
              </a:ext>
            </a:extLst>
          </p:cNvPr>
          <p:cNvSpPr/>
          <p:nvPr/>
        </p:nvSpPr>
        <p:spPr>
          <a:xfrm>
            <a:off x="4479827" y="3613570"/>
            <a:ext cx="2774694" cy="1042891"/>
          </a:xfrm>
          <a:prstGeom prst="roundRect">
            <a:avLst/>
          </a:prstGeom>
          <a:solidFill>
            <a:srgbClr val="BAE3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Both Froebel and Piaget believed the adult should guide children and not teach them. Promoting a growth mindset in the learners to create curious minds who feel comfortable making mistakes in order to progress </a:t>
            </a:r>
            <a:r>
              <a:rPr lang="en-GB" sz="1100" b="0" i="0" u="none" strike="noStrike" dirty="0">
                <a:solidFill>
                  <a:schemeClr val="tx1"/>
                </a:solidFill>
                <a:effectLst/>
              </a:rPr>
              <a:t>(Stenberg College, 2015).</a:t>
            </a:r>
            <a:endParaRPr lang="en-US" sz="1100" dirty="0">
              <a:solidFill>
                <a:schemeClr val="tx1"/>
              </a:solidFill>
            </a:endParaRPr>
          </a:p>
        </p:txBody>
      </p:sp>
    </p:spTree>
    <p:extLst>
      <p:ext uri="{BB962C8B-B14F-4D97-AF65-F5344CB8AC3E}">
        <p14:creationId xmlns:p14="http://schemas.microsoft.com/office/powerpoint/2010/main" val="27397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8802FE22-9237-531B-4269-04020CA5EE58}"/>
              </a:ext>
            </a:extLst>
          </p:cNvPr>
          <p:cNvSpPr/>
          <p:nvPr/>
        </p:nvSpPr>
        <p:spPr>
          <a:xfrm>
            <a:off x="441789" y="349320"/>
            <a:ext cx="11352944" cy="6154221"/>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u="sng" dirty="0">
                <a:solidFill>
                  <a:schemeClr val="tx1"/>
                </a:solidFill>
              </a:rPr>
              <a:t>Reference page</a:t>
            </a:r>
          </a:p>
          <a:p>
            <a:pPr algn="l"/>
            <a:endParaRPr lang="en-GB" sz="1100" b="0" i="0" u="none" strike="noStrike" dirty="0">
              <a:solidFill>
                <a:srgbClr val="000000"/>
              </a:solidFill>
              <a:effectLst/>
              <a:latin typeface="Calibri" panose="020F0502020204030204" pitchFamily="34" charset="0"/>
            </a:endParaRPr>
          </a:p>
          <a:p>
            <a:pPr algn="l"/>
            <a:r>
              <a:rPr lang="en-GB" sz="1100" b="0" i="0" u="none" strike="noStrike" dirty="0">
                <a:solidFill>
                  <a:srgbClr val="000000"/>
                </a:solidFill>
                <a:effectLst/>
                <a:latin typeface="Calibri" panose="020F0502020204030204" pitchFamily="34" charset="0"/>
              </a:rPr>
              <a:t>-Allen, S. and Gordon, P. (2011). </a:t>
            </a:r>
            <a:r>
              <a:rPr lang="en-GB" sz="1100" b="0" i="1" u="none" strike="noStrike" dirty="0">
                <a:solidFill>
                  <a:srgbClr val="000000"/>
                </a:solidFill>
                <a:effectLst/>
                <a:latin typeface="Calibri" panose="020F0502020204030204" pitchFamily="34" charset="0"/>
              </a:rPr>
              <a:t>How children learn. 4, Thinking on special educational needs and inclusion</a:t>
            </a:r>
            <a:r>
              <a:rPr lang="en-GB" sz="1100" b="0" i="0" u="none" strike="noStrike" dirty="0">
                <a:solidFill>
                  <a:srgbClr val="000000"/>
                </a:solidFill>
                <a:effectLst/>
                <a:latin typeface="Calibri" panose="020F0502020204030204" pitchFamily="34" charset="0"/>
              </a:rPr>
              <a:t>. London: Practical Pre-School Books.</a:t>
            </a:r>
          </a:p>
          <a:p>
            <a:pPr algn="l"/>
            <a:r>
              <a:rPr lang="en-GB" sz="1100" b="0" i="0" u="none" strike="noStrike" dirty="0">
                <a:solidFill>
                  <a:srgbClr val="000000"/>
                </a:solidFill>
                <a:effectLst/>
                <a:highlight>
                  <a:srgbClr val="FFFF00"/>
                </a:highlight>
                <a:latin typeface="Calibri" panose="020F0502020204030204" pitchFamily="34" charset="0"/>
              </a:rPr>
              <a:t>‌</a:t>
            </a:r>
          </a:p>
          <a:p>
            <a:pPr algn="l"/>
            <a:r>
              <a:rPr lang="en-GB" sz="1100" b="0" i="0" u="none" strike="noStrike" dirty="0">
                <a:solidFill>
                  <a:srgbClr val="000000"/>
                </a:solidFill>
                <a:effectLst/>
                <a:latin typeface="Calibri" panose="020F0502020204030204" pitchFamily="34" charset="0"/>
              </a:rPr>
              <a:t>-Bruce, T. (2020). </a:t>
            </a:r>
            <a:r>
              <a:rPr lang="en-GB" sz="1100" b="0" i="1" u="none" strike="noStrike" dirty="0">
                <a:solidFill>
                  <a:srgbClr val="000000"/>
                </a:solidFill>
                <a:effectLst/>
                <a:latin typeface="Calibri" panose="020F0502020204030204" pitchFamily="34" charset="0"/>
              </a:rPr>
              <a:t>Twelve features characterising a Froebelian approach to childhood play</a:t>
            </a:r>
            <a:r>
              <a:rPr lang="en-GB" sz="1100" b="0" i="0" u="none" strike="noStrike" dirty="0">
                <a:solidFill>
                  <a:srgbClr val="000000"/>
                </a:solidFill>
                <a:effectLst/>
                <a:latin typeface="Calibri" panose="020F0502020204030204" pitchFamily="34" charset="0"/>
              </a:rPr>
              <a:t>. [online] Froebel Trust. Available at: </a:t>
            </a:r>
            <a:r>
              <a:rPr lang="en-GB" sz="1100" b="0" i="0" u="none" strike="noStrike" dirty="0">
                <a:solidFill>
                  <a:srgbClr val="000000"/>
                </a:solidFill>
                <a:effectLst/>
                <a:latin typeface="Calibri" panose="020F0502020204030204" pitchFamily="34" charset="0"/>
                <a:hlinkClick r:id="rId2"/>
              </a:rPr>
              <a:t>https://www.froebel.org.uk/about-us/the-power-of-play/froebelian-approach-to-childhood-play</a:t>
            </a:r>
            <a:r>
              <a:rPr lang="en-GB" sz="1100" b="0" i="0" u="none" strike="noStrike" dirty="0">
                <a:solidFill>
                  <a:srgbClr val="000000"/>
                </a:solidFill>
                <a:effectLst/>
                <a:latin typeface="Calibri" panose="020F0502020204030204" pitchFamily="34" charset="0"/>
              </a:rPr>
              <a:t> [</a:t>
            </a:r>
            <a:r>
              <a:rPr lang="en-GB" sz="1100" b="0" i="0" u="none" strike="noStrike" dirty="0" err="1">
                <a:solidFill>
                  <a:srgbClr val="000000"/>
                </a:solidFill>
                <a:effectLst/>
                <a:latin typeface="Calibri" panose="020F0502020204030204" pitchFamily="34" charset="0"/>
              </a:rPr>
              <a:t>Accesed</a:t>
            </a:r>
            <a:r>
              <a:rPr lang="en-GB" sz="1100" b="0" i="0" u="none" strike="noStrike" dirty="0">
                <a:solidFill>
                  <a:srgbClr val="000000"/>
                </a:solidFill>
                <a:effectLst/>
                <a:latin typeface="Calibri" panose="020F0502020204030204" pitchFamily="34" charset="0"/>
              </a:rPr>
              <a:t> 24 Nov. 2024].</a:t>
            </a:r>
          </a:p>
          <a:p>
            <a:pPr algn="l"/>
            <a:r>
              <a:rPr lang="en-GB" sz="1100" b="0" i="0" u="none" strike="noStrike" dirty="0">
                <a:solidFill>
                  <a:srgbClr val="000000"/>
                </a:solidFill>
                <a:effectLst/>
                <a:highlight>
                  <a:srgbClr val="FFFF00"/>
                </a:highlight>
                <a:latin typeface="Calibri" panose="020F0502020204030204" pitchFamily="34" charset="0"/>
              </a:rPr>
              <a:t>‌</a:t>
            </a:r>
          </a:p>
          <a:p>
            <a:pPr algn="l"/>
            <a:r>
              <a:rPr lang="en-GB" sz="1100" b="0" i="0" u="none" strike="noStrike" dirty="0">
                <a:solidFill>
                  <a:srgbClr val="000000"/>
                </a:solidFill>
                <a:effectLst/>
                <a:latin typeface="Calibri" panose="020F0502020204030204" pitchFamily="34" charset="0"/>
              </a:rPr>
              <a:t>-Care for Kids (2023). </a:t>
            </a:r>
            <a:r>
              <a:rPr lang="en-GB" sz="1100" b="0" i="1" u="none" strike="noStrike" dirty="0">
                <a:solidFill>
                  <a:srgbClr val="000000"/>
                </a:solidFill>
                <a:effectLst/>
                <a:latin typeface="Calibri" panose="020F0502020204030204" pitchFamily="34" charset="0"/>
              </a:rPr>
              <a:t>The Froebel Approach</a:t>
            </a:r>
            <a:r>
              <a:rPr lang="en-GB" sz="1100" b="0" i="0" u="none" strike="noStrike" dirty="0">
                <a:solidFill>
                  <a:srgbClr val="000000"/>
                </a:solidFill>
                <a:effectLst/>
                <a:latin typeface="Calibri" panose="020F0502020204030204" pitchFamily="34" charset="0"/>
              </a:rPr>
              <a:t>. [online] </a:t>
            </a:r>
            <a:r>
              <a:rPr lang="en-GB" sz="1100" b="0" i="0" u="none" strike="noStrike" dirty="0" err="1">
                <a:solidFill>
                  <a:srgbClr val="000000"/>
                </a:solidFill>
                <a:effectLst/>
                <a:latin typeface="Calibri" panose="020F0502020204030204" pitchFamily="34" charset="0"/>
              </a:rPr>
              <a:t>www.careforkids.com.au</a:t>
            </a:r>
            <a:r>
              <a:rPr lang="en-GB" sz="1100" b="0" i="0" u="none" strike="noStrike" dirty="0">
                <a:solidFill>
                  <a:srgbClr val="000000"/>
                </a:solidFill>
                <a:effectLst/>
                <a:latin typeface="Calibri" panose="020F0502020204030204" pitchFamily="34" charset="0"/>
              </a:rPr>
              <a:t>. Available at: </a:t>
            </a:r>
            <a:r>
              <a:rPr lang="en-GB" sz="1100" b="0" i="0" u="none" strike="noStrike" dirty="0">
                <a:solidFill>
                  <a:srgbClr val="000000"/>
                </a:solidFill>
                <a:effectLst/>
                <a:latin typeface="Calibri" panose="020F0502020204030204" pitchFamily="34" charset="0"/>
                <a:hlinkClick r:id="rId3"/>
              </a:rPr>
              <a:t>https://www.careforkids.com.au/blog/the-froebel-approach</a:t>
            </a:r>
            <a:r>
              <a:rPr lang="en-GB" sz="1100" b="0" i="0" u="none" strike="noStrike" dirty="0">
                <a:solidFill>
                  <a:srgbClr val="000000"/>
                </a:solidFill>
                <a:effectLst/>
                <a:latin typeface="Calibri" panose="020F0502020204030204" pitchFamily="34" charset="0"/>
              </a:rPr>
              <a:t> [Accessed 24 Nov. 2024].</a:t>
            </a:r>
          </a:p>
          <a:p>
            <a:pPr algn="l"/>
            <a:r>
              <a:rPr lang="en-GB" sz="1100" b="0" i="0" u="none" strike="noStrike" dirty="0">
                <a:solidFill>
                  <a:srgbClr val="000000"/>
                </a:solidFill>
                <a:effectLst/>
                <a:latin typeface="Calibri" panose="020F0502020204030204" pitchFamily="34" charset="0"/>
              </a:rPr>
              <a:t>‌</a:t>
            </a:r>
          </a:p>
          <a:p>
            <a:pPr algn="l"/>
            <a:r>
              <a:rPr lang="en-GB" sz="1100" b="0" i="0" u="none" strike="noStrike" dirty="0">
                <a:solidFill>
                  <a:srgbClr val="000000"/>
                </a:solidFill>
                <a:effectLst/>
                <a:latin typeface="Calibri" panose="020F0502020204030204" pitchFamily="34" charset="0"/>
              </a:rPr>
              <a:t>-Cherry, K. (2024). </a:t>
            </a:r>
            <a:r>
              <a:rPr lang="en-GB" sz="1100" b="0" i="1" u="none" strike="noStrike" dirty="0">
                <a:solidFill>
                  <a:srgbClr val="000000"/>
                </a:solidFill>
                <a:effectLst/>
                <a:latin typeface="Calibri" panose="020F0502020204030204" pitchFamily="34" charset="0"/>
              </a:rPr>
              <a:t>Piaget’s 4 Stages of Cognitive Development Explained</a:t>
            </a:r>
            <a:r>
              <a:rPr lang="en-GB" sz="1100" b="0" i="0" u="none" strike="noStrike" dirty="0">
                <a:solidFill>
                  <a:srgbClr val="000000"/>
                </a:solidFill>
                <a:effectLst/>
                <a:latin typeface="Calibri" panose="020F0502020204030204" pitchFamily="34" charset="0"/>
              </a:rPr>
              <a:t>. [online] </a:t>
            </a:r>
            <a:r>
              <a:rPr lang="en-GB" sz="1100" b="0" i="0" u="none" strike="noStrike" dirty="0" err="1">
                <a:solidFill>
                  <a:srgbClr val="000000"/>
                </a:solidFill>
                <a:effectLst/>
                <a:latin typeface="Calibri" panose="020F0502020204030204" pitchFamily="34" charset="0"/>
              </a:rPr>
              <a:t>Verywell</a:t>
            </a:r>
            <a:r>
              <a:rPr lang="en-GB" sz="1100" b="0" i="0" u="none" strike="noStrike" dirty="0">
                <a:solidFill>
                  <a:srgbClr val="000000"/>
                </a:solidFill>
                <a:effectLst/>
                <a:latin typeface="Calibri" panose="020F0502020204030204" pitchFamily="34" charset="0"/>
              </a:rPr>
              <a:t> Mind. Available at: </a:t>
            </a:r>
            <a:r>
              <a:rPr lang="en-GB" sz="1100" b="0" i="0" u="none" strike="noStrike" dirty="0">
                <a:solidFill>
                  <a:srgbClr val="000000"/>
                </a:solidFill>
                <a:effectLst/>
                <a:latin typeface="Calibri" panose="020F0502020204030204" pitchFamily="34" charset="0"/>
                <a:hlinkClick r:id="rId4"/>
              </a:rPr>
              <a:t>https://www.verywellmind.com/piagets-stages-of-cognitive-development-2795457</a:t>
            </a:r>
            <a:r>
              <a:rPr lang="en-GB" sz="1100" b="0" i="0" u="none" strike="noStrike" dirty="0">
                <a:solidFill>
                  <a:srgbClr val="000000"/>
                </a:solidFill>
                <a:effectLst/>
                <a:latin typeface="Calibri" panose="020F0502020204030204" pitchFamily="34" charset="0"/>
              </a:rPr>
              <a:t> [Accessed 22 Nov. 2024].</a:t>
            </a:r>
          </a:p>
          <a:p>
            <a:pPr algn="l"/>
            <a:endParaRPr lang="en-GB" sz="1100" dirty="0">
              <a:solidFill>
                <a:srgbClr val="000000"/>
              </a:solidFill>
              <a:highlight>
                <a:srgbClr val="FFFF00"/>
              </a:highlight>
              <a:latin typeface="Calibri" panose="020F0502020204030204" pitchFamily="34" charset="0"/>
            </a:endParaRPr>
          </a:p>
          <a:p>
            <a:pPr algn="l"/>
            <a:r>
              <a:rPr lang="en-GB" sz="1100" b="0" i="0" u="none" strike="noStrike" dirty="0">
                <a:solidFill>
                  <a:srgbClr val="000000"/>
                </a:solidFill>
                <a:effectLst/>
                <a:latin typeface="Calibri" panose="020F0502020204030204" pitchFamily="34" charset="0"/>
              </a:rPr>
              <a:t>-EYGuidance1 (2020). </a:t>
            </a:r>
            <a:r>
              <a:rPr lang="en-GB" sz="1100" b="0" i="1" u="none" strike="noStrike" dirty="0">
                <a:solidFill>
                  <a:srgbClr val="000000"/>
                </a:solidFill>
                <a:effectLst/>
                <a:latin typeface="Calibri" panose="020F0502020204030204" pitchFamily="34" charset="0"/>
              </a:rPr>
              <a:t>Theories of Development: How they have influenced the EYFS</a:t>
            </a:r>
            <a:r>
              <a:rPr lang="en-GB" sz="1100" b="0" i="0" u="none" strike="noStrike" dirty="0">
                <a:solidFill>
                  <a:srgbClr val="000000"/>
                </a:solidFill>
                <a:effectLst/>
                <a:latin typeface="Calibri" panose="020F0502020204030204" pitchFamily="34" charset="0"/>
              </a:rPr>
              <a:t>. [online] EYE guidance Blog. Available at: </a:t>
            </a:r>
            <a:r>
              <a:rPr lang="en-GB" sz="1100" b="0" i="0" u="none" strike="noStrike" dirty="0">
                <a:solidFill>
                  <a:srgbClr val="000000"/>
                </a:solidFill>
                <a:effectLst/>
                <a:latin typeface="Calibri" panose="020F0502020204030204" pitchFamily="34" charset="0"/>
                <a:hlinkClick r:id="rId5"/>
              </a:rPr>
              <a:t>https://earlyyearseducatorguidance.wordpress.com/2020/01/05/theories-of-development-how-they-have-influenced-the-eyfs/</a:t>
            </a:r>
            <a:r>
              <a:rPr lang="en-GB" sz="1100" b="0" i="0" u="none" strike="noStrike" dirty="0">
                <a:solidFill>
                  <a:srgbClr val="000000"/>
                </a:solidFill>
                <a:effectLst/>
                <a:latin typeface="Calibri" panose="020F0502020204030204" pitchFamily="34" charset="0"/>
              </a:rPr>
              <a:t> [Accessed 22 Nov. 2024]. </a:t>
            </a:r>
          </a:p>
          <a:p>
            <a:pPr algn="l"/>
            <a:endParaRPr lang="en-GB" sz="1100" dirty="0">
              <a:solidFill>
                <a:srgbClr val="000000"/>
              </a:solidFill>
              <a:highlight>
                <a:srgbClr val="FFFF00"/>
              </a:highlight>
              <a:latin typeface="Calibri" panose="020F0502020204030204" pitchFamily="34" charset="0"/>
            </a:endParaRPr>
          </a:p>
          <a:p>
            <a:pPr algn="l"/>
            <a:r>
              <a:rPr lang="en-GB" sz="1100" b="0" i="0" u="none" strike="noStrike" dirty="0">
                <a:solidFill>
                  <a:srgbClr val="000000"/>
                </a:solidFill>
                <a:effectLst/>
                <a:latin typeface="Calibri" panose="020F0502020204030204" pitchFamily="34" charset="0"/>
              </a:rPr>
              <a:t>-Froebel Trust. (n.d.). </a:t>
            </a:r>
            <a:r>
              <a:rPr lang="en-GB" sz="1100" b="0" i="1" u="none" strike="noStrike" dirty="0">
                <a:solidFill>
                  <a:srgbClr val="000000"/>
                </a:solidFill>
                <a:effectLst/>
                <a:latin typeface="Calibri" panose="020F0502020204030204" pitchFamily="34" charset="0"/>
              </a:rPr>
              <a:t>Forest School and Froebel: Learning from the past</a:t>
            </a:r>
            <a:r>
              <a:rPr lang="en-GB" sz="1100" b="0" i="0" u="none" strike="noStrike" dirty="0">
                <a:solidFill>
                  <a:srgbClr val="000000"/>
                </a:solidFill>
                <a:effectLst/>
                <a:latin typeface="Calibri" panose="020F0502020204030204" pitchFamily="34" charset="0"/>
              </a:rPr>
              <a:t>. [online] Available at: </a:t>
            </a:r>
            <a:r>
              <a:rPr lang="en-GB" sz="1100" b="0" i="0" u="none" strike="noStrike" dirty="0">
                <a:solidFill>
                  <a:srgbClr val="000000"/>
                </a:solidFill>
                <a:effectLst/>
                <a:latin typeface="Calibri" panose="020F0502020204030204" pitchFamily="34" charset="0"/>
                <a:hlinkClick r:id="rId6"/>
              </a:rPr>
              <a:t>https://www.froebel.org.uk/training-and-resources/children-and-nature/forest-school-and-froebel-learning-from-the-past</a:t>
            </a:r>
            <a:r>
              <a:rPr lang="en-GB" sz="1100" b="0" i="0" u="none" strike="noStrike" dirty="0">
                <a:solidFill>
                  <a:srgbClr val="000000"/>
                </a:solidFill>
                <a:effectLst/>
                <a:latin typeface="Calibri" panose="020F0502020204030204" pitchFamily="34" charset="0"/>
              </a:rPr>
              <a:t> [Accessed 22 Nov. 2024].</a:t>
            </a:r>
          </a:p>
          <a:p>
            <a:pPr algn="l"/>
            <a:endParaRPr lang="en-US" sz="1100" u="sng" dirty="0">
              <a:solidFill>
                <a:schemeClr val="tx1"/>
              </a:solidFill>
              <a:highlight>
                <a:srgbClr val="FFFF00"/>
              </a:highlight>
            </a:endParaRPr>
          </a:p>
          <a:p>
            <a:pPr algn="l"/>
            <a:r>
              <a:rPr lang="en-US" sz="1100" u="sng" dirty="0">
                <a:solidFill>
                  <a:schemeClr val="tx1"/>
                </a:solidFill>
              </a:rPr>
              <a:t>-</a:t>
            </a:r>
            <a:r>
              <a:rPr lang="en-GB" sz="1100" b="0" i="0" u="none" strike="noStrike" dirty="0">
                <a:solidFill>
                  <a:srgbClr val="000000"/>
                </a:solidFill>
                <a:effectLst/>
                <a:latin typeface="Calibri" panose="020F0502020204030204" pitchFamily="34" charset="0"/>
              </a:rPr>
              <a:t>Nortje, A. (2021). </a:t>
            </a:r>
            <a:r>
              <a:rPr lang="en-GB" sz="1100" b="0" i="1" u="none" strike="noStrike" dirty="0">
                <a:solidFill>
                  <a:srgbClr val="000000"/>
                </a:solidFill>
                <a:effectLst/>
                <a:latin typeface="Calibri" panose="020F0502020204030204" pitchFamily="34" charset="0"/>
              </a:rPr>
              <a:t>Piaget’s 4 Cognitive Development Stages: Exploring the Theory</a:t>
            </a:r>
            <a:r>
              <a:rPr lang="en-GB" sz="1100" b="0" i="0" u="none" strike="noStrike" dirty="0">
                <a:solidFill>
                  <a:srgbClr val="000000"/>
                </a:solidFill>
                <a:effectLst/>
                <a:latin typeface="Calibri" panose="020F0502020204030204" pitchFamily="34" charset="0"/>
              </a:rPr>
              <a:t>. [online] </a:t>
            </a:r>
            <a:r>
              <a:rPr lang="en-GB" sz="1100" b="0" i="0" u="none" strike="noStrike" dirty="0" err="1">
                <a:solidFill>
                  <a:srgbClr val="000000"/>
                </a:solidFill>
                <a:effectLst/>
                <a:latin typeface="Calibri" panose="020F0502020204030204" pitchFamily="34" charset="0"/>
              </a:rPr>
              <a:t>PositivePsychology.com</a:t>
            </a:r>
            <a:r>
              <a:rPr lang="en-GB" sz="1100" b="0" i="0" u="none" strike="noStrike" dirty="0">
                <a:solidFill>
                  <a:srgbClr val="000000"/>
                </a:solidFill>
                <a:effectLst/>
                <a:latin typeface="Calibri" panose="020F0502020204030204" pitchFamily="34" charset="0"/>
              </a:rPr>
              <a:t>. Available at: </a:t>
            </a:r>
            <a:r>
              <a:rPr lang="en-GB" sz="1100" b="0" i="0" u="none" strike="noStrike" dirty="0">
                <a:solidFill>
                  <a:srgbClr val="000000"/>
                </a:solidFill>
                <a:effectLst/>
                <a:latin typeface="Calibri" panose="020F0502020204030204" pitchFamily="34" charset="0"/>
                <a:hlinkClick r:id="rId7"/>
              </a:rPr>
              <a:t>https://positivepsychology.com/piaget-stages-theory/</a:t>
            </a:r>
            <a:r>
              <a:rPr lang="en-GB" sz="1100" b="0" i="0" u="none" strike="noStrike" dirty="0">
                <a:solidFill>
                  <a:srgbClr val="000000"/>
                </a:solidFill>
                <a:effectLst/>
                <a:latin typeface="Calibri" panose="020F0502020204030204" pitchFamily="34" charset="0"/>
              </a:rPr>
              <a:t> [Accessed 24 Nov. 2024].</a:t>
            </a:r>
          </a:p>
          <a:p>
            <a:pPr algn="l"/>
            <a:endParaRPr lang="en-GB" sz="1100" dirty="0">
              <a:solidFill>
                <a:srgbClr val="000000"/>
              </a:solidFill>
              <a:latin typeface="Calibri" panose="020F0502020204030204" pitchFamily="34" charset="0"/>
            </a:endParaRPr>
          </a:p>
          <a:p>
            <a:pPr algn="l"/>
            <a:r>
              <a:rPr lang="en-GB" sz="1100" b="0" i="0" u="none" strike="noStrike" dirty="0">
                <a:solidFill>
                  <a:srgbClr val="000000"/>
                </a:solidFill>
                <a:effectLst/>
                <a:latin typeface="Calibri" panose="020F0502020204030204" pitchFamily="34" charset="0"/>
              </a:rPr>
              <a:t>-Robinson, A. (2018). </a:t>
            </a:r>
            <a:r>
              <a:rPr lang="en-GB" sz="1100" b="0" i="1" u="none" strike="noStrike" dirty="0">
                <a:solidFill>
                  <a:srgbClr val="000000"/>
                </a:solidFill>
                <a:effectLst/>
                <a:latin typeface="Calibri" panose="020F0502020204030204" pitchFamily="34" charset="0"/>
              </a:rPr>
              <a:t>Early Childhood Theorists: Jean Piaget</a:t>
            </a:r>
            <a:r>
              <a:rPr lang="en-GB" sz="1100" b="0" i="0" u="none" strike="noStrike" dirty="0">
                <a:solidFill>
                  <a:srgbClr val="000000"/>
                </a:solidFill>
                <a:effectLst/>
                <a:latin typeface="Calibri" panose="020F0502020204030204" pitchFamily="34" charset="0"/>
              </a:rPr>
              <a:t>. [online] Uncommon Sense Parenting with Allana Robinson. Available at: </a:t>
            </a:r>
            <a:r>
              <a:rPr lang="en-GB" sz="1100" b="0" i="0" u="none" strike="noStrike" dirty="0">
                <a:solidFill>
                  <a:srgbClr val="000000"/>
                </a:solidFill>
                <a:effectLst/>
                <a:latin typeface="Calibri" panose="020F0502020204030204" pitchFamily="34" charset="0"/>
                <a:hlinkClick r:id="rId8"/>
              </a:rPr>
              <a:t>https://www.allanarobinson.com/early-childhood-theorists-jean-piaget/</a:t>
            </a:r>
            <a:r>
              <a:rPr lang="en-GB" sz="1100" b="0" i="0" u="none" strike="noStrike" dirty="0">
                <a:solidFill>
                  <a:srgbClr val="000000"/>
                </a:solidFill>
                <a:effectLst/>
                <a:latin typeface="Calibri" panose="020F0502020204030204" pitchFamily="34" charset="0"/>
              </a:rPr>
              <a:t> [Accessed 23 Nov. 2024].</a:t>
            </a:r>
          </a:p>
          <a:p>
            <a:pPr algn="l"/>
            <a:r>
              <a:rPr lang="en-GB" sz="1100" b="0" i="0" u="none" strike="noStrike" dirty="0">
                <a:solidFill>
                  <a:srgbClr val="000000"/>
                </a:solidFill>
                <a:effectLst/>
                <a:latin typeface="Calibri" panose="020F0502020204030204" pitchFamily="34" charset="0"/>
              </a:rPr>
              <a:t>‌</a:t>
            </a:r>
          </a:p>
          <a:p>
            <a:pPr algn="l"/>
            <a:r>
              <a:rPr lang="en-GB" sz="1100" dirty="0">
                <a:solidFill>
                  <a:srgbClr val="000000"/>
                </a:solidFill>
                <a:latin typeface="Calibri" panose="020F0502020204030204" pitchFamily="34" charset="0"/>
              </a:rPr>
              <a:t>-</a:t>
            </a:r>
            <a:r>
              <a:rPr lang="en-GB" sz="1100" b="0" i="0" u="none" strike="noStrike" dirty="0">
                <a:solidFill>
                  <a:srgbClr val="000000"/>
                </a:solidFill>
                <a:effectLst/>
                <a:latin typeface="Calibri" panose="020F0502020204030204" pitchFamily="34" charset="0"/>
              </a:rPr>
              <a:t>Stenberg College. (2015). </a:t>
            </a:r>
            <a:r>
              <a:rPr lang="en-GB" sz="1100" b="0" i="1" u="none" strike="noStrike" dirty="0">
                <a:solidFill>
                  <a:srgbClr val="000000"/>
                </a:solidFill>
                <a:effectLst/>
                <a:latin typeface="Calibri" panose="020F0502020204030204" pitchFamily="34" charset="0"/>
              </a:rPr>
              <a:t>3 Theorists Who Influenced Modern ECE Training</a:t>
            </a:r>
            <a:r>
              <a:rPr lang="en-GB" sz="1100" b="0" i="0" u="none" strike="noStrike" dirty="0">
                <a:solidFill>
                  <a:srgbClr val="000000"/>
                </a:solidFill>
                <a:effectLst/>
                <a:latin typeface="Calibri" panose="020F0502020204030204" pitchFamily="34" charset="0"/>
              </a:rPr>
              <a:t>. [online] Available at: </a:t>
            </a:r>
            <a:r>
              <a:rPr lang="en-GB" sz="1100" b="0" i="0" u="none" strike="noStrike" dirty="0">
                <a:solidFill>
                  <a:srgbClr val="000000"/>
                </a:solidFill>
                <a:effectLst/>
                <a:latin typeface="Calibri" panose="020F0502020204030204" pitchFamily="34" charset="0"/>
                <a:hlinkClick r:id="rId9"/>
              </a:rPr>
              <a:t>https://stenbergcollege.com/blog/3-theorists-who-influenced-modern-ece-training/</a:t>
            </a:r>
            <a:r>
              <a:rPr lang="en-GB" sz="1100" b="0" i="0" u="none" strike="noStrike" dirty="0">
                <a:solidFill>
                  <a:srgbClr val="000000"/>
                </a:solidFill>
                <a:effectLst/>
                <a:latin typeface="Calibri" panose="020F0502020204030204" pitchFamily="34" charset="0"/>
              </a:rPr>
              <a:t> [Accessed 23 Nov. 2024].</a:t>
            </a:r>
          </a:p>
          <a:p>
            <a:pPr algn="l"/>
            <a:endParaRPr lang="en-GB" sz="1100" dirty="0">
              <a:solidFill>
                <a:srgbClr val="000000"/>
              </a:solidFill>
              <a:latin typeface="Calibri" panose="020F0502020204030204" pitchFamily="34" charset="0"/>
            </a:endParaRPr>
          </a:p>
          <a:p>
            <a:pPr algn="l"/>
            <a:r>
              <a:rPr lang="en-GB" sz="1100" b="0" i="0" u="none" strike="noStrike" dirty="0">
                <a:solidFill>
                  <a:srgbClr val="000000"/>
                </a:solidFill>
                <a:effectLst/>
                <a:latin typeface="Calibri" panose="020F0502020204030204" pitchFamily="34" charset="0"/>
              </a:rPr>
              <a:t>-Tovey, H. (2017). </a:t>
            </a:r>
            <a:r>
              <a:rPr lang="en-GB" sz="1100" b="0" i="1" u="none" strike="noStrike" dirty="0">
                <a:solidFill>
                  <a:srgbClr val="000000"/>
                </a:solidFill>
                <a:effectLst/>
                <a:latin typeface="Calibri" panose="020F0502020204030204" pitchFamily="34" charset="0"/>
              </a:rPr>
              <a:t>A FROEBELIAN APPROACH: Froebel’s principles and practice today</a:t>
            </a:r>
            <a:r>
              <a:rPr lang="en-GB" sz="1100" b="0" i="0" u="none" strike="noStrike" dirty="0">
                <a:solidFill>
                  <a:srgbClr val="000000"/>
                </a:solidFill>
                <a:effectLst/>
                <a:latin typeface="Calibri" panose="020F0502020204030204" pitchFamily="34" charset="0"/>
              </a:rPr>
              <a:t>. [online] </a:t>
            </a:r>
            <a:r>
              <a:rPr lang="en-GB" sz="1100" b="0" i="1" u="none" strike="noStrike" dirty="0">
                <a:solidFill>
                  <a:srgbClr val="000000"/>
                </a:solidFill>
                <a:effectLst/>
                <a:latin typeface="Calibri" panose="020F0502020204030204" pitchFamily="34" charset="0"/>
              </a:rPr>
              <a:t>Froebel Trust</a:t>
            </a:r>
            <a:r>
              <a:rPr lang="en-GB" sz="1100" b="0" i="0" u="none" strike="noStrike" dirty="0">
                <a:solidFill>
                  <a:srgbClr val="000000"/>
                </a:solidFill>
                <a:effectLst/>
                <a:latin typeface="Calibri" panose="020F0502020204030204" pitchFamily="34" charset="0"/>
              </a:rPr>
              <a:t>, Froebel Trust, pp.1–24. Available at: </a:t>
            </a:r>
            <a:r>
              <a:rPr lang="en-GB" sz="1100" b="0" i="0" u="none" strike="noStrike" dirty="0">
                <a:solidFill>
                  <a:srgbClr val="000000"/>
                </a:solidFill>
                <a:effectLst/>
                <a:latin typeface="Calibri" panose="020F0502020204030204" pitchFamily="34" charset="0"/>
                <a:hlinkClick r:id="rId10"/>
              </a:rPr>
              <a:t>https://www.froebel.org.uk/uploads/documents/FT-Froebels-principles-and-practice-today.pdf</a:t>
            </a:r>
            <a:r>
              <a:rPr lang="en-GB" sz="1100" dirty="0">
                <a:solidFill>
                  <a:srgbClr val="000000"/>
                </a:solidFill>
                <a:latin typeface="Calibri" panose="020F0502020204030204" pitchFamily="34" charset="0"/>
              </a:rPr>
              <a:t> [Accessed 23 Nov. 2024].</a:t>
            </a:r>
            <a:endParaRPr lang="en-GB" sz="1100" b="0" i="0" u="none" strike="noStrike" dirty="0">
              <a:solidFill>
                <a:srgbClr val="000000"/>
              </a:solidFill>
              <a:effectLst/>
              <a:latin typeface="Calibri" panose="020F0502020204030204" pitchFamily="34" charset="0"/>
            </a:endParaRPr>
          </a:p>
          <a:p>
            <a:pPr algn="l"/>
            <a:r>
              <a:rPr lang="en-GB" sz="1100" b="0" i="0" u="none" strike="noStrike" dirty="0">
                <a:solidFill>
                  <a:srgbClr val="000000"/>
                </a:solidFill>
                <a:effectLst/>
                <a:latin typeface="Calibri" panose="020F0502020204030204" pitchFamily="34" charset="0"/>
              </a:rPr>
              <a:t>‌</a:t>
            </a:r>
          </a:p>
          <a:p>
            <a:pPr algn="l"/>
            <a:r>
              <a:rPr lang="en-US" sz="1100" dirty="0">
                <a:solidFill>
                  <a:schemeClr val="tx1"/>
                </a:solidFill>
              </a:rPr>
              <a:t>-</a:t>
            </a:r>
            <a:r>
              <a:rPr lang="en-GB" sz="1100" b="0" i="0" u="none" strike="noStrike" dirty="0">
                <a:solidFill>
                  <a:srgbClr val="000000"/>
                </a:solidFill>
                <a:effectLst/>
                <a:latin typeface="Calibri" panose="020F0502020204030204" pitchFamily="34" charset="0"/>
              </a:rPr>
              <a:t>WY_CO (2017). </a:t>
            </a:r>
            <a:r>
              <a:rPr lang="en-GB" sz="1100" b="0" i="1" u="none" strike="noStrike" dirty="0">
                <a:solidFill>
                  <a:srgbClr val="000000"/>
                </a:solidFill>
                <a:effectLst/>
                <a:latin typeface="Calibri" panose="020F0502020204030204" pitchFamily="34" charset="0"/>
              </a:rPr>
              <a:t>Great Minds Think Differently - WYCO - Medium</a:t>
            </a:r>
            <a:r>
              <a:rPr lang="en-GB" sz="1100" b="0" i="0" u="none" strike="noStrike" dirty="0">
                <a:solidFill>
                  <a:srgbClr val="000000"/>
                </a:solidFill>
                <a:effectLst/>
                <a:latin typeface="Calibri" panose="020F0502020204030204" pitchFamily="34" charset="0"/>
              </a:rPr>
              <a:t>. [online] Medium. Available at: </a:t>
            </a:r>
            <a:r>
              <a:rPr lang="en-GB" sz="1100" b="0" i="0" u="none" strike="noStrike" dirty="0">
                <a:solidFill>
                  <a:srgbClr val="000000"/>
                </a:solidFill>
                <a:effectLst/>
                <a:latin typeface="Calibri" panose="020F0502020204030204" pitchFamily="34" charset="0"/>
                <a:hlinkClick r:id="rId11"/>
              </a:rPr>
              <a:t>https://medium.com/weroam/great-minds-think-differently-efe1cc01c313</a:t>
            </a:r>
            <a:r>
              <a:rPr lang="en-GB" sz="1100" b="0" i="0" u="none" strike="noStrike" dirty="0">
                <a:solidFill>
                  <a:srgbClr val="000000"/>
                </a:solidFill>
                <a:effectLst/>
                <a:latin typeface="Calibri" panose="020F0502020204030204" pitchFamily="34" charset="0"/>
              </a:rPr>
              <a:t> [Accessed 17 Nov. 2024].</a:t>
            </a:r>
          </a:p>
          <a:p>
            <a:pPr algn="l"/>
            <a:r>
              <a:rPr lang="en-GB" sz="1200" b="0" i="0" u="none" strike="noStrike" dirty="0">
                <a:solidFill>
                  <a:srgbClr val="000000"/>
                </a:solidFill>
                <a:effectLst/>
                <a:latin typeface="Calibri" panose="020F0502020204030204" pitchFamily="34" charset="0"/>
              </a:rPr>
              <a:t>‌</a:t>
            </a:r>
          </a:p>
          <a:p>
            <a:pPr algn="ctr"/>
            <a:endParaRPr lang="en-US" dirty="0">
              <a:solidFill>
                <a:schemeClr val="tx1"/>
              </a:solidFill>
            </a:endParaRPr>
          </a:p>
        </p:txBody>
      </p:sp>
    </p:spTree>
    <p:extLst>
      <p:ext uri="{BB962C8B-B14F-4D97-AF65-F5344CB8AC3E}">
        <p14:creationId xmlns:p14="http://schemas.microsoft.com/office/powerpoint/2010/main" val="3190053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riangle 3">
            <a:extLst>
              <a:ext uri="{FF2B5EF4-FFF2-40B4-BE49-F238E27FC236}">
                <a16:creationId xmlns:a16="http://schemas.microsoft.com/office/drawing/2014/main" id="{21E825BD-68BF-BE69-568A-F75178E4F30A}"/>
              </a:ext>
            </a:extLst>
          </p:cNvPr>
          <p:cNvSpPr/>
          <p:nvPr/>
        </p:nvSpPr>
        <p:spPr>
          <a:xfrm rot="16200000">
            <a:off x="6066521" y="-3955887"/>
            <a:ext cx="1574606" cy="10676352"/>
          </a:xfrm>
          <a:prstGeom prst="triangle">
            <a:avLst>
              <a:gd name="adj" fmla="val 7894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DEF546E-5178-CF7E-7886-0BB6C7260567}"/>
              </a:ext>
            </a:extLst>
          </p:cNvPr>
          <p:cNvSpPr/>
          <p:nvPr/>
        </p:nvSpPr>
        <p:spPr>
          <a:xfrm rot="21279958">
            <a:off x="3220501" y="61610"/>
            <a:ext cx="1606456" cy="97405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DC0D0E3-936D-A0C5-81F6-5D63F7E5395A}"/>
              </a:ext>
            </a:extLst>
          </p:cNvPr>
          <p:cNvSpPr/>
          <p:nvPr/>
        </p:nvSpPr>
        <p:spPr>
          <a:xfrm rot="5761737">
            <a:off x="3431051" y="898966"/>
            <a:ext cx="1091938" cy="16363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9FD032FD-4892-8F3F-2984-855BB1A0D2F8}"/>
              </a:ext>
            </a:extLst>
          </p:cNvPr>
          <p:cNvCxnSpPr>
            <a:cxnSpLocks/>
          </p:cNvCxnSpPr>
          <p:nvPr/>
        </p:nvCxnSpPr>
        <p:spPr>
          <a:xfrm>
            <a:off x="0" y="2049762"/>
            <a:ext cx="12192000" cy="1341825"/>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1100C440-760C-436A-9F1F-1A28AD012E4C}"/>
              </a:ext>
            </a:extLst>
          </p:cNvPr>
          <p:cNvSpPr/>
          <p:nvPr/>
        </p:nvSpPr>
        <p:spPr>
          <a:xfrm>
            <a:off x="200416" y="382044"/>
            <a:ext cx="338203" cy="344463"/>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F7CF1766-8BAD-FEC1-8409-5E8C8F53C05C}"/>
              </a:ext>
            </a:extLst>
          </p:cNvPr>
          <p:cNvSpPr/>
          <p:nvPr/>
        </p:nvSpPr>
        <p:spPr>
          <a:xfrm>
            <a:off x="200415" y="1438250"/>
            <a:ext cx="338203" cy="344463"/>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F7364273-4875-0417-3F5A-DBADCC29DC82}"/>
              </a:ext>
            </a:extLst>
          </p:cNvPr>
          <p:cNvSpPr/>
          <p:nvPr/>
        </p:nvSpPr>
        <p:spPr>
          <a:xfrm>
            <a:off x="1521910" y="1523048"/>
            <a:ext cx="338203" cy="344463"/>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119DB31-6A22-942A-1FAC-31946E9C2C45}"/>
              </a:ext>
            </a:extLst>
          </p:cNvPr>
          <p:cNvSpPr/>
          <p:nvPr/>
        </p:nvSpPr>
        <p:spPr>
          <a:xfrm rot="21279958">
            <a:off x="6414386" y="40163"/>
            <a:ext cx="1620301" cy="82654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08D635D-8F02-7299-31E1-1201C9918C68}"/>
              </a:ext>
            </a:extLst>
          </p:cNvPr>
          <p:cNvSpPr/>
          <p:nvPr/>
        </p:nvSpPr>
        <p:spPr>
          <a:xfrm rot="5761737">
            <a:off x="9593918" y="1624698"/>
            <a:ext cx="1021813" cy="158665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D5F4BA0-1D7B-3B90-98C1-CCE5930145D3}"/>
              </a:ext>
            </a:extLst>
          </p:cNvPr>
          <p:cNvSpPr/>
          <p:nvPr/>
        </p:nvSpPr>
        <p:spPr>
          <a:xfrm rot="5761737">
            <a:off x="6700233" y="1260073"/>
            <a:ext cx="1001586" cy="164102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14001CF-96B5-86A2-7F3A-153DFE449503}"/>
              </a:ext>
            </a:extLst>
          </p:cNvPr>
          <p:cNvSpPr/>
          <p:nvPr/>
        </p:nvSpPr>
        <p:spPr>
          <a:xfrm rot="21279958">
            <a:off x="9304357" y="54415"/>
            <a:ext cx="1652884" cy="98342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D61B045B-90FD-9F1F-AC20-69958FA283EB}"/>
              </a:ext>
            </a:extLst>
          </p:cNvPr>
          <p:cNvCxnSpPr>
            <a:stCxn id="4" idx="0"/>
            <a:endCxn id="4" idx="4"/>
          </p:cNvCxnSpPr>
          <p:nvPr/>
        </p:nvCxnSpPr>
        <p:spPr>
          <a:xfrm flipV="1">
            <a:off x="1515648" y="594986"/>
            <a:ext cx="10676352" cy="331502"/>
          </a:xfrm>
          <a:prstGeom prst="line">
            <a:avLst/>
          </a:prstGeom>
          <a:ln w="381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AB0C705-9AB9-FFF5-7F61-867ACB7CB748}"/>
              </a:ext>
            </a:extLst>
          </p:cNvPr>
          <p:cNvCxnSpPr>
            <a:cxnSpLocks/>
          </p:cNvCxnSpPr>
          <p:nvPr/>
        </p:nvCxnSpPr>
        <p:spPr>
          <a:xfrm>
            <a:off x="0" y="3371567"/>
            <a:ext cx="12192000" cy="1341825"/>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8ACFC9C-B09A-7875-BADC-99CEEE27244F}"/>
              </a:ext>
            </a:extLst>
          </p:cNvPr>
          <p:cNvCxnSpPr>
            <a:cxnSpLocks/>
          </p:cNvCxnSpPr>
          <p:nvPr/>
        </p:nvCxnSpPr>
        <p:spPr>
          <a:xfrm>
            <a:off x="0" y="4131622"/>
            <a:ext cx="12192000" cy="1341825"/>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311AA90-7DCC-4F12-72C0-E2A6C1B1E470}"/>
              </a:ext>
            </a:extLst>
          </p:cNvPr>
          <p:cNvCxnSpPr>
            <a:cxnSpLocks/>
          </p:cNvCxnSpPr>
          <p:nvPr/>
        </p:nvCxnSpPr>
        <p:spPr>
          <a:xfrm>
            <a:off x="0" y="4921189"/>
            <a:ext cx="12192000" cy="1341825"/>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FCCDC16-C314-2154-4072-2DAC3291B7E2}"/>
              </a:ext>
            </a:extLst>
          </p:cNvPr>
          <p:cNvCxnSpPr>
            <a:cxnSpLocks/>
          </p:cNvCxnSpPr>
          <p:nvPr/>
        </p:nvCxnSpPr>
        <p:spPr>
          <a:xfrm flipH="1">
            <a:off x="2724411" y="3658636"/>
            <a:ext cx="137786" cy="786685"/>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C0366B-B878-6E98-C5C7-1030FE75184C}"/>
              </a:ext>
            </a:extLst>
          </p:cNvPr>
          <p:cNvCxnSpPr>
            <a:cxnSpLocks/>
          </p:cNvCxnSpPr>
          <p:nvPr/>
        </p:nvCxnSpPr>
        <p:spPr>
          <a:xfrm flipH="1">
            <a:off x="2206669" y="2304789"/>
            <a:ext cx="202894" cy="1282879"/>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548052F-C2A6-F9DA-7F7B-2B335178F142}"/>
              </a:ext>
            </a:extLst>
          </p:cNvPr>
          <p:cNvCxnSpPr>
            <a:cxnSpLocks/>
          </p:cNvCxnSpPr>
          <p:nvPr/>
        </p:nvCxnSpPr>
        <p:spPr>
          <a:xfrm flipH="1">
            <a:off x="5033743" y="2649757"/>
            <a:ext cx="208399" cy="1245372"/>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EB0CA03-E9D3-CA77-D2E2-2A25E2E793AD}"/>
              </a:ext>
            </a:extLst>
          </p:cNvPr>
          <p:cNvCxnSpPr>
            <a:cxnSpLocks/>
          </p:cNvCxnSpPr>
          <p:nvPr/>
        </p:nvCxnSpPr>
        <p:spPr>
          <a:xfrm flipH="1">
            <a:off x="7791740" y="2927818"/>
            <a:ext cx="199865" cy="1295759"/>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688C05A-AC5F-7428-C145-FAD82170FF37}"/>
              </a:ext>
            </a:extLst>
          </p:cNvPr>
          <p:cNvCxnSpPr>
            <a:cxnSpLocks/>
          </p:cNvCxnSpPr>
          <p:nvPr/>
        </p:nvCxnSpPr>
        <p:spPr>
          <a:xfrm flipH="1">
            <a:off x="10441270" y="3202265"/>
            <a:ext cx="199865" cy="1295759"/>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666D9DA-F450-EC82-0DA8-1C8FF79F864F}"/>
              </a:ext>
            </a:extLst>
          </p:cNvPr>
          <p:cNvCxnSpPr>
            <a:cxnSpLocks/>
          </p:cNvCxnSpPr>
          <p:nvPr/>
        </p:nvCxnSpPr>
        <p:spPr>
          <a:xfrm flipH="1">
            <a:off x="4331368" y="3850144"/>
            <a:ext cx="137786" cy="786685"/>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5B48C9C-20A3-DB77-3DC6-B1A23D8BB840}"/>
              </a:ext>
            </a:extLst>
          </p:cNvPr>
          <p:cNvCxnSpPr>
            <a:cxnSpLocks/>
          </p:cNvCxnSpPr>
          <p:nvPr/>
        </p:nvCxnSpPr>
        <p:spPr>
          <a:xfrm flipH="1">
            <a:off x="5869432" y="4017039"/>
            <a:ext cx="137786" cy="786685"/>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4DA4D3D3-27C3-4256-58EB-3D4C0AC3D7BD}"/>
              </a:ext>
            </a:extLst>
          </p:cNvPr>
          <p:cNvSpPr/>
          <p:nvPr/>
        </p:nvSpPr>
        <p:spPr>
          <a:xfrm rot="189398">
            <a:off x="4763067" y="808322"/>
            <a:ext cx="7100085" cy="923330"/>
          </a:xfrm>
          <a:prstGeom prst="rect">
            <a:avLst/>
          </a:prstGeom>
          <a:noFill/>
          <a:ln>
            <a:noFill/>
          </a:ln>
        </p:spPr>
        <p:txBody>
          <a:bodyPr wrap="none" lIns="91440" tIns="45720" rIns="91440" bIns="45720">
            <a:prstTxWarp prst="textFadeLeft">
              <a:avLst/>
            </a:prstTxWarp>
            <a:spAutoFit/>
          </a:bodyPr>
          <a:lstStyle/>
          <a:p>
            <a:pPr algn="ctr"/>
            <a:r>
              <a:rPr lang="en-GB" sz="4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Lights, camera, ACTION!</a:t>
            </a:r>
          </a:p>
        </p:txBody>
      </p:sp>
      <p:cxnSp>
        <p:nvCxnSpPr>
          <p:cNvPr id="47" name="Straight Connector 46">
            <a:extLst>
              <a:ext uri="{FF2B5EF4-FFF2-40B4-BE49-F238E27FC236}">
                <a16:creationId xmlns:a16="http://schemas.microsoft.com/office/drawing/2014/main" id="{6D962230-CCC9-E513-4CC8-DAD4907A2FDE}"/>
              </a:ext>
            </a:extLst>
          </p:cNvPr>
          <p:cNvCxnSpPr>
            <a:cxnSpLocks/>
            <a:stCxn id="4" idx="0"/>
            <a:endCxn id="4" idx="2"/>
          </p:cNvCxnSpPr>
          <p:nvPr/>
        </p:nvCxnSpPr>
        <p:spPr>
          <a:xfrm>
            <a:off x="1515648" y="926488"/>
            <a:ext cx="10676352" cy="1243104"/>
          </a:xfrm>
          <a:prstGeom prst="line">
            <a:avLst/>
          </a:prstGeom>
          <a:ln w="381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50" name="5-point Star 49">
            <a:extLst>
              <a:ext uri="{FF2B5EF4-FFF2-40B4-BE49-F238E27FC236}">
                <a16:creationId xmlns:a16="http://schemas.microsoft.com/office/drawing/2014/main" id="{5EB8CCC6-5238-FCC7-37F9-5988C1D5FF8F}"/>
              </a:ext>
            </a:extLst>
          </p:cNvPr>
          <p:cNvSpPr/>
          <p:nvPr/>
        </p:nvSpPr>
        <p:spPr>
          <a:xfrm rot="20965871">
            <a:off x="107797" y="1601472"/>
            <a:ext cx="2522644" cy="2096570"/>
          </a:xfrm>
          <a:prstGeom prst="star5">
            <a:avLst/>
          </a:prstGeom>
          <a:ln w="28575">
            <a:solidFill>
              <a:schemeClr val="bg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1200" b="1" dirty="0">
                <a:solidFill>
                  <a:schemeClr val="tx1"/>
                </a:solidFill>
              </a:rPr>
              <a:t>Starring role – Jean Piaget</a:t>
            </a:r>
          </a:p>
        </p:txBody>
      </p:sp>
      <p:sp>
        <p:nvSpPr>
          <p:cNvPr id="51" name="Rectangle 50">
            <a:extLst>
              <a:ext uri="{FF2B5EF4-FFF2-40B4-BE49-F238E27FC236}">
                <a16:creationId xmlns:a16="http://schemas.microsoft.com/office/drawing/2014/main" id="{B403CC0F-30B6-346D-D75B-BBFBFD0CFE38}"/>
              </a:ext>
            </a:extLst>
          </p:cNvPr>
          <p:cNvSpPr/>
          <p:nvPr/>
        </p:nvSpPr>
        <p:spPr>
          <a:xfrm>
            <a:off x="501510" y="3592737"/>
            <a:ext cx="2717205" cy="621560"/>
          </a:xfrm>
          <a:prstGeom prst="rect">
            <a:avLst/>
          </a:prstGeom>
          <a:solidFill>
            <a:schemeClr val="bg1"/>
          </a:solidFill>
          <a:effectLst>
            <a:glow rad="228600">
              <a:schemeClr val="accent4">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effectLst>
                  <a:glow rad="228600">
                    <a:schemeClr val="accent4">
                      <a:satMod val="175000"/>
                      <a:alpha val="40000"/>
                    </a:schemeClr>
                  </a:glow>
                </a:effectLst>
              </a:rPr>
              <a:t>Activating prior knowledge</a:t>
            </a:r>
          </a:p>
        </p:txBody>
      </p:sp>
      <p:pic>
        <p:nvPicPr>
          <p:cNvPr id="52" name="Picture 51">
            <a:extLst>
              <a:ext uri="{FF2B5EF4-FFF2-40B4-BE49-F238E27FC236}">
                <a16:creationId xmlns:a16="http://schemas.microsoft.com/office/drawing/2014/main" id="{27B437E2-FF41-9756-2E52-95611F4407A5}"/>
              </a:ext>
            </a:extLst>
          </p:cNvPr>
          <p:cNvPicPr>
            <a:picLocks noChangeAspect="1"/>
          </p:cNvPicPr>
          <p:nvPr/>
        </p:nvPicPr>
        <p:blipFill>
          <a:blip r:embed="rId2"/>
          <a:stretch>
            <a:fillRect/>
          </a:stretch>
        </p:blipFill>
        <p:spPr>
          <a:xfrm>
            <a:off x="2493478" y="4384592"/>
            <a:ext cx="1047523" cy="1047523"/>
          </a:xfrm>
          <a:prstGeom prst="rect">
            <a:avLst/>
          </a:prstGeom>
          <a:ln w="28575">
            <a:solidFill>
              <a:srgbClr val="FFC000"/>
            </a:solidFill>
          </a:ln>
        </p:spPr>
      </p:pic>
      <p:sp>
        <p:nvSpPr>
          <p:cNvPr id="53" name="TextBox 52">
            <a:extLst>
              <a:ext uri="{FF2B5EF4-FFF2-40B4-BE49-F238E27FC236}">
                <a16:creationId xmlns:a16="http://schemas.microsoft.com/office/drawing/2014/main" id="{EBFC74C3-2BF7-8399-4A9F-C6A8CBC9037E}"/>
              </a:ext>
            </a:extLst>
          </p:cNvPr>
          <p:cNvSpPr txBox="1"/>
          <p:nvPr/>
        </p:nvSpPr>
        <p:spPr>
          <a:xfrm>
            <a:off x="2460772" y="5239815"/>
            <a:ext cx="969095" cy="153888"/>
          </a:xfrm>
          <a:prstGeom prst="rect">
            <a:avLst/>
          </a:prstGeom>
          <a:noFill/>
        </p:spPr>
        <p:txBody>
          <a:bodyPr wrap="square">
            <a:spAutoFit/>
          </a:bodyPr>
          <a:lstStyle/>
          <a:p>
            <a:r>
              <a:rPr lang="en-GB" sz="400" b="0" i="0" u="none" strike="noStrike" dirty="0">
                <a:solidFill>
                  <a:srgbClr val="2C3E50"/>
                </a:solidFill>
                <a:effectLst/>
                <a:latin typeface="Roboto" panose="02000000000000000000" pitchFamily="2" charset="0"/>
              </a:rPr>
              <a:t>(Introduction to </a:t>
            </a:r>
            <a:r>
              <a:rPr lang="en-GB" sz="400" b="0" i="0" u="none" strike="noStrike" dirty="0" err="1">
                <a:solidFill>
                  <a:srgbClr val="2C3E50"/>
                </a:solidFill>
                <a:effectLst/>
                <a:latin typeface="Roboto" panose="02000000000000000000" pitchFamily="2" charset="0"/>
              </a:rPr>
              <a:t>Floorbooks</a:t>
            </a:r>
            <a:r>
              <a:rPr lang="en-GB" sz="400" b="0" i="0" u="none" strike="noStrike" dirty="0">
                <a:solidFill>
                  <a:srgbClr val="2C3E50"/>
                </a:solidFill>
                <a:effectLst/>
                <a:latin typeface="Roboto" panose="02000000000000000000" pitchFamily="2" charset="0"/>
              </a:rPr>
              <a:t>, 2024)</a:t>
            </a:r>
            <a:endParaRPr lang="en-US" sz="400" dirty="0"/>
          </a:p>
        </p:txBody>
      </p:sp>
      <p:sp>
        <p:nvSpPr>
          <p:cNvPr id="54" name="Rectangle 53">
            <a:extLst>
              <a:ext uri="{FF2B5EF4-FFF2-40B4-BE49-F238E27FC236}">
                <a16:creationId xmlns:a16="http://schemas.microsoft.com/office/drawing/2014/main" id="{5F9E3079-3BC8-A185-2DFF-08BF4358784F}"/>
              </a:ext>
            </a:extLst>
          </p:cNvPr>
          <p:cNvSpPr/>
          <p:nvPr/>
        </p:nvSpPr>
        <p:spPr>
          <a:xfrm rot="995581">
            <a:off x="2524822" y="4825594"/>
            <a:ext cx="1013546" cy="307777"/>
          </a:xfrm>
          <a:prstGeom prst="rect">
            <a:avLst/>
          </a:prstGeom>
          <a:solidFill>
            <a:schemeClr val="bg1">
              <a:alpha val="81892"/>
            </a:schemeClr>
          </a:solidFill>
          <a:ln>
            <a:noFill/>
          </a:ln>
        </p:spPr>
        <p:txBody>
          <a:bodyPr wrap="none" lIns="91440" tIns="45720" rIns="91440" bIns="45720">
            <a:spAutoFit/>
          </a:bodyPr>
          <a:lstStyle/>
          <a:p>
            <a:pPr algn="ctr"/>
            <a:r>
              <a:rPr lang="en-GB" sz="1400" b="1" cap="none" spc="0" dirty="0" err="1">
                <a:ln w="3175" cmpd="sng">
                  <a:noFill/>
                  <a:prstDash val="solid"/>
                </a:ln>
                <a:effectLst/>
              </a:rPr>
              <a:t>Floorbooks</a:t>
            </a:r>
            <a:endParaRPr lang="en-GB" sz="1400" b="1" cap="none" spc="0" dirty="0">
              <a:ln w="3175" cmpd="sng">
                <a:noFill/>
                <a:prstDash val="solid"/>
              </a:ln>
              <a:effectLst/>
            </a:endParaRPr>
          </a:p>
        </p:txBody>
      </p:sp>
      <p:pic>
        <p:nvPicPr>
          <p:cNvPr id="55" name="Picture 54">
            <a:extLst>
              <a:ext uri="{FF2B5EF4-FFF2-40B4-BE49-F238E27FC236}">
                <a16:creationId xmlns:a16="http://schemas.microsoft.com/office/drawing/2014/main" id="{0CFBC4A5-571A-7D5E-8F09-7F50038DA313}"/>
              </a:ext>
            </a:extLst>
          </p:cNvPr>
          <p:cNvPicPr>
            <a:picLocks noChangeAspect="1"/>
          </p:cNvPicPr>
          <p:nvPr/>
        </p:nvPicPr>
        <p:blipFill>
          <a:blip r:embed="rId3"/>
          <a:stretch>
            <a:fillRect/>
          </a:stretch>
        </p:blipFill>
        <p:spPr>
          <a:xfrm>
            <a:off x="359364" y="4410381"/>
            <a:ext cx="1977401" cy="988701"/>
          </a:xfrm>
          <a:prstGeom prst="rect">
            <a:avLst/>
          </a:prstGeom>
          <a:ln w="38100">
            <a:solidFill>
              <a:srgbClr val="FFC000"/>
            </a:solidFill>
          </a:ln>
        </p:spPr>
      </p:pic>
      <p:sp>
        <p:nvSpPr>
          <p:cNvPr id="57" name="TextBox 56">
            <a:extLst>
              <a:ext uri="{FF2B5EF4-FFF2-40B4-BE49-F238E27FC236}">
                <a16:creationId xmlns:a16="http://schemas.microsoft.com/office/drawing/2014/main" id="{2EB67F49-B93D-05E6-0F16-8CF39E496FB7}"/>
              </a:ext>
            </a:extLst>
          </p:cNvPr>
          <p:cNvSpPr txBox="1"/>
          <p:nvPr/>
        </p:nvSpPr>
        <p:spPr>
          <a:xfrm>
            <a:off x="332003" y="5176803"/>
            <a:ext cx="1738299" cy="230832"/>
          </a:xfrm>
          <a:prstGeom prst="rect">
            <a:avLst/>
          </a:prstGeom>
          <a:noFill/>
        </p:spPr>
        <p:txBody>
          <a:bodyPr wrap="square">
            <a:spAutoFit/>
          </a:bodyPr>
          <a:lstStyle/>
          <a:p>
            <a:r>
              <a:rPr lang="en-GB" sz="900" b="0" i="0" u="none" strike="noStrike" dirty="0">
                <a:solidFill>
                  <a:schemeClr val="bg1"/>
                </a:solidFill>
                <a:effectLst/>
                <a:latin typeface="Roboto" panose="02000000000000000000" pitchFamily="2" charset="0"/>
              </a:rPr>
              <a:t>(Learning Power Kids, 2018)</a:t>
            </a:r>
            <a:endParaRPr lang="en-US" sz="900" dirty="0">
              <a:solidFill>
                <a:schemeClr val="bg1"/>
              </a:solidFill>
            </a:endParaRPr>
          </a:p>
        </p:txBody>
      </p:sp>
      <p:sp>
        <p:nvSpPr>
          <p:cNvPr id="59" name="Rounded Rectangle 58">
            <a:extLst>
              <a:ext uri="{FF2B5EF4-FFF2-40B4-BE49-F238E27FC236}">
                <a16:creationId xmlns:a16="http://schemas.microsoft.com/office/drawing/2014/main" id="{DFD9AF60-FD03-8D32-822E-311DB6027A8F}"/>
              </a:ext>
            </a:extLst>
          </p:cNvPr>
          <p:cNvSpPr/>
          <p:nvPr/>
        </p:nvSpPr>
        <p:spPr>
          <a:xfrm>
            <a:off x="215619" y="5525905"/>
            <a:ext cx="3335171" cy="1154790"/>
          </a:xfrm>
          <a:prstGeom prst="roundRect">
            <a:avLst/>
          </a:prstGeom>
          <a:solidFill>
            <a:schemeClr val="bg1"/>
          </a:solidFill>
          <a:ln w="28575">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Within my current setting we use techniques like the floor book and collaborative learning to help children contribute information about a particular subject we are focusing on.</a:t>
            </a:r>
            <a:endParaRPr lang="en-US" sz="2000" dirty="0">
              <a:solidFill>
                <a:schemeClr val="tx1"/>
              </a:solidFill>
            </a:endParaRPr>
          </a:p>
        </p:txBody>
      </p:sp>
      <p:sp>
        <p:nvSpPr>
          <p:cNvPr id="60" name="Rectangle 59">
            <a:extLst>
              <a:ext uri="{FF2B5EF4-FFF2-40B4-BE49-F238E27FC236}">
                <a16:creationId xmlns:a16="http://schemas.microsoft.com/office/drawing/2014/main" id="{6E4B53EF-A42B-E2DD-4FDC-A730CBEAC7A8}"/>
              </a:ext>
            </a:extLst>
          </p:cNvPr>
          <p:cNvSpPr/>
          <p:nvPr/>
        </p:nvSpPr>
        <p:spPr>
          <a:xfrm>
            <a:off x="250327" y="4884959"/>
            <a:ext cx="2128527" cy="276999"/>
          </a:xfrm>
          <a:prstGeom prst="rect">
            <a:avLst/>
          </a:prstGeom>
          <a:solidFill>
            <a:schemeClr val="bg1">
              <a:alpha val="81892"/>
            </a:schemeClr>
          </a:solidFill>
          <a:ln>
            <a:noFill/>
          </a:ln>
        </p:spPr>
        <p:txBody>
          <a:bodyPr wrap="square" lIns="91440" tIns="45720" rIns="91440" bIns="45720">
            <a:spAutoFit/>
          </a:bodyPr>
          <a:lstStyle/>
          <a:p>
            <a:pPr algn="ctr"/>
            <a:r>
              <a:rPr lang="en-GB" sz="1200" b="1" dirty="0">
                <a:ln w="3175" cmpd="sng">
                  <a:noFill/>
                  <a:prstDash val="solid"/>
                </a:ln>
              </a:rPr>
              <a:t>Collaborative learning group</a:t>
            </a:r>
            <a:r>
              <a:rPr lang="en-GB" sz="1200" b="1" cap="none" spc="0" dirty="0">
                <a:ln w="3175" cmpd="sng">
                  <a:noFill/>
                  <a:prstDash val="solid"/>
                </a:ln>
                <a:effectLst/>
              </a:rPr>
              <a:t>s</a:t>
            </a:r>
          </a:p>
        </p:txBody>
      </p:sp>
      <p:sp>
        <p:nvSpPr>
          <p:cNvPr id="61" name="Oval 60">
            <a:extLst>
              <a:ext uri="{FF2B5EF4-FFF2-40B4-BE49-F238E27FC236}">
                <a16:creationId xmlns:a16="http://schemas.microsoft.com/office/drawing/2014/main" id="{71F1A9CC-3C47-5057-D4A3-5D1476BDD8DD}"/>
              </a:ext>
            </a:extLst>
          </p:cNvPr>
          <p:cNvSpPr/>
          <p:nvPr/>
        </p:nvSpPr>
        <p:spPr>
          <a:xfrm rot="549167">
            <a:off x="2092998" y="1596564"/>
            <a:ext cx="2795618" cy="1709011"/>
          </a:xfrm>
          <a:prstGeom prst="ellipse">
            <a:avLst/>
          </a:prstGeom>
          <a:solidFill>
            <a:srgbClr val="FFC000"/>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b="1" dirty="0">
              <a:solidFill>
                <a:schemeClr val="tx1"/>
              </a:solidFill>
            </a:endParaRPr>
          </a:p>
          <a:p>
            <a:pPr algn="ctr"/>
            <a:endParaRPr lang="en-US" sz="1200" b="1" dirty="0">
              <a:solidFill>
                <a:schemeClr val="tx1"/>
              </a:solidFill>
            </a:endParaRPr>
          </a:p>
          <a:p>
            <a:pPr algn="ctr"/>
            <a:r>
              <a:rPr lang="en-US" sz="1200" b="1" dirty="0">
                <a:solidFill>
                  <a:schemeClr val="tx1"/>
                </a:solidFill>
              </a:rPr>
              <a:t>Activating prior knowledge is an important part of Piaget’s theory. He believed </a:t>
            </a:r>
            <a:r>
              <a:rPr lang="en-US" sz="1200" b="1" dirty="0" err="1">
                <a:solidFill>
                  <a:schemeClr val="tx1"/>
                </a:solidFill>
              </a:rPr>
              <a:t>analysing</a:t>
            </a:r>
            <a:r>
              <a:rPr lang="en-US" sz="1200" b="1" dirty="0">
                <a:solidFill>
                  <a:schemeClr val="tx1"/>
                </a:solidFill>
              </a:rPr>
              <a:t> our own knowledge helps us to  understand new information </a:t>
            </a:r>
            <a:r>
              <a:rPr lang="en-GB" sz="1200" b="1" i="0" u="none" strike="noStrike" dirty="0">
                <a:solidFill>
                  <a:schemeClr val="tx1"/>
                </a:solidFill>
                <a:effectLst/>
              </a:rPr>
              <a:t>(STRATEGIES, 2012). </a:t>
            </a:r>
            <a:endParaRPr lang="en-US" sz="1200" b="1" dirty="0">
              <a:solidFill>
                <a:schemeClr val="tx1"/>
              </a:solidFill>
            </a:endParaRPr>
          </a:p>
          <a:p>
            <a:pPr algn="ctr"/>
            <a:endParaRPr lang="en-US" dirty="0"/>
          </a:p>
        </p:txBody>
      </p:sp>
      <p:sp>
        <p:nvSpPr>
          <p:cNvPr id="74" name="Rectangle 73">
            <a:extLst>
              <a:ext uri="{FF2B5EF4-FFF2-40B4-BE49-F238E27FC236}">
                <a16:creationId xmlns:a16="http://schemas.microsoft.com/office/drawing/2014/main" id="{0338C78C-1786-153F-6255-A256619F5CE9}"/>
              </a:ext>
            </a:extLst>
          </p:cNvPr>
          <p:cNvSpPr/>
          <p:nvPr/>
        </p:nvSpPr>
        <p:spPr>
          <a:xfrm>
            <a:off x="9099908" y="3528279"/>
            <a:ext cx="2717205" cy="621560"/>
          </a:xfrm>
          <a:prstGeom prst="rect">
            <a:avLst/>
          </a:prstGeom>
          <a:solidFill>
            <a:schemeClr val="bg1"/>
          </a:solidFill>
          <a:effectLst>
            <a:glow rad="228600">
              <a:schemeClr val="accent4">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effectLst>
                  <a:glow rad="228600">
                    <a:schemeClr val="accent4">
                      <a:satMod val="175000"/>
                      <a:alpha val="40000"/>
                    </a:schemeClr>
                  </a:glow>
                </a:effectLst>
              </a:rPr>
              <a:t>Loose parts</a:t>
            </a:r>
          </a:p>
        </p:txBody>
      </p:sp>
      <p:pic>
        <p:nvPicPr>
          <p:cNvPr id="76" name="Picture 75">
            <a:extLst>
              <a:ext uri="{FF2B5EF4-FFF2-40B4-BE49-F238E27FC236}">
                <a16:creationId xmlns:a16="http://schemas.microsoft.com/office/drawing/2014/main" id="{8D336DA2-90C7-CE6B-EC83-FB90947C5411}"/>
              </a:ext>
            </a:extLst>
          </p:cNvPr>
          <p:cNvPicPr>
            <a:picLocks noChangeAspect="1"/>
          </p:cNvPicPr>
          <p:nvPr/>
        </p:nvPicPr>
        <p:blipFill>
          <a:blip r:embed="rId4"/>
          <a:stretch>
            <a:fillRect/>
          </a:stretch>
        </p:blipFill>
        <p:spPr>
          <a:xfrm>
            <a:off x="7312455" y="4174463"/>
            <a:ext cx="1787453" cy="1189469"/>
          </a:xfrm>
          <a:prstGeom prst="rect">
            <a:avLst/>
          </a:prstGeom>
          <a:ln w="38100">
            <a:solidFill>
              <a:srgbClr val="FFC000"/>
            </a:solidFill>
          </a:ln>
        </p:spPr>
      </p:pic>
      <p:sp>
        <p:nvSpPr>
          <p:cNvPr id="80" name="TextBox 79">
            <a:extLst>
              <a:ext uri="{FF2B5EF4-FFF2-40B4-BE49-F238E27FC236}">
                <a16:creationId xmlns:a16="http://schemas.microsoft.com/office/drawing/2014/main" id="{08A74EE5-6EEB-E172-A3E2-F5FEA0B34425}"/>
              </a:ext>
            </a:extLst>
          </p:cNvPr>
          <p:cNvSpPr txBox="1"/>
          <p:nvPr/>
        </p:nvSpPr>
        <p:spPr>
          <a:xfrm>
            <a:off x="7275787" y="5099918"/>
            <a:ext cx="926910" cy="246221"/>
          </a:xfrm>
          <a:prstGeom prst="rect">
            <a:avLst/>
          </a:prstGeom>
          <a:noFill/>
        </p:spPr>
        <p:txBody>
          <a:bodyPr wrap="square">
            <a:spAutoFit/>
          </a:bodyPr>
          <a:lstStyle/>
          <a:p>
            <a:r>
              <a:rPr lang="en-GB" sz="1000" b="0" i="0" u="none" strike="noStrike" dirty="0">
                <a:solidFill>
                  <a:schemeClr val="bg1"/>
                </a:solidFill>
                <a:effectLst/>
                <a:latin typeface="Roboto" panose="02000000000000000000" pitchFamily="2" charset="0"/>
              </a:rPr>
              <a:t>(Amin, 2021)</a:t>
            </a:r>
            <a:endParaRPr lang="en-US" sz="1000" dirty="0">
              <a:solidFill>
                <a:schemeClr val="bg1"/>
              </a:solidFill>
            </a:endParaRPr>
          </a:p>
        </p:txBody>
      </p:sp>
      <p:sp>
        <p:nvSpPr>
          <p:cNvPr id="62" name="5-point Star 61">
            <a:extLst>
              <a:ext uri="{FF2B5EF4-FFF2-40B4-BE49-F238E27FC236}">
                <a16:creationId xmlns:a16="http://schemas.microsoft.com/office/drawing/2014/main" id="{7D39DA4A-1575-2D43-2348-9BD86CED3694}"/>
              </a:ext>
            </a:extLst>
          </p:cNvPr>
          <p:cNvSpPr/>
          <p:nvPr/>
        </p:nvSpPr>
        <p:spPr>
          <a:xfrm rot="20218936">
            <a:off x="7846374" y="1751051"/>
            <a:ext cx="2575585" cy="2136540"/>
          </a:xfrm>
          <a:prstGeom prst="star5">
            <a:avLst/>
          </a:prstGeom>
          <a:ln w="28575">
            <a:solidFill>
              <a:schemeClr val="bg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1200" b="1" dirty="0">
                <a:solidFill>
                  <a:schemeClr val="tx1"/>
                </a:solidFill>
              </a:rPr>
              <a:t>Starring role – Friedrich Froebel</a:t>
            </a:r>
          </a:p>
        </p:txBody>
      </p:sp>
      <p:sp>
        <p:nvSpPr>
          <p:cNvPr id="81" name="Rounded Rectangle 80">
            <a:extLst>
              <a:ext uri="{FF2B5EF4-FFF2-40B4-BE49-F238E27FC236}">
                <a16:creationId xmlns:a16="http://schemas.microsoft.com/office/drawing/2014/main" id="{094268A6-B0EC-4ABA-14A6-DF8E722F6FFF}"/>
              </a:ext>
            </a:extLst>
          </p:cNvPr>
          <p:cNvSpPr/>
          <p:nvPr/>
        </p:nvSpPr>
        <p:spPr>
          <a:xfrm>
            <a:off x="7080851" y="5525905"/>
            <a:ext cx="4924946" cy="1154790"/>
          </a:xfrm>
          <a:prstGeom prst="roundRect">
            <a:avLst/>
          </a:prstGeom>
          <a:solidFill>
            <a:schemeClr val="bg1"/>
          </a:solidFill>
          <a:ln w="28575">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Opportunities to use loose parts in school help children to explore different materials around them, the teachers are only there to provide the resources… the children will do the rest! </a:t>
            </a:r>
            <a:r>
              <a:rPr lang="en-GB" sz="1400" b="0" i="0" u="none" strike="noStrike" dirty="0">
                <a:solidFill>
                  <a:schemeClr val="tx1"/>
                </a:solidFill>
                <a:effectLst/>
              </a:rPr>
              <a:t>(Froebel Trust, n.d.).</a:t>
            </a:r>
            <a:endParaRPr lang="en-US" sz="1400" dirty="0">
              <a:solidFill>
                <a:schemeClr val="tx1"/>
              </a:solidFill>
            </a:endParaRPr>
          </a:p>
        </p:txBody>
      </p:sp>
      <p:pic>
        <p:nvPicPr>
          <p:cNvPr id="75" name="Picture 74">
            <a:extLst>
              <a:ext uri="{FF2B5EF4-FFF2-40B4-BE49-F238E27FC236}">
                <a16:creationId xmlns:a16="http://schemas.microsoft.com/office/drawing/2014/main" id="{6BDE4534-DFA3-D631-5759-5A5CD6931080}"/>
              </a:ext>
            </a:extLst>
          </p:cNvPr>
          <p:cNvPicPr>
            <a:picLocks noChangeAspect="1"/>
          </p:cNvPicPr>
          <p:nvPr/>
        </p:nvPicPr>
        <p:blipFill rotWithShape="1">
          <a:blip r:embed="rId5"/>
          <a:srcRect l="1926" t="10798" r="12048" b="14131"/>
          <a:stretch/>
        </p:blipFill>
        <p:spPr>
          <a:xfrm>
            <a:off x="10152016" y="2317074"/>
            <a:ext cx="1691345" cy="1101290"/>
          </a:xfrm>
          <a:prstGeom prst="rect">
            <a:avLst/>
          </a:prstGeom>
          <a:ln w="38100">
            <a:solidFill>
              <a:srgbClr val="FFC000"/>
            </a:solidFill>
          </a:ln>
        </p:spPr>
      </p:pic>
      <p:sp>
        <p:nvSpPr>
          <p:cNvPr id="78" name="TextBox 77">
            <a:extLst>
              <a:ext uri="{FF2B5EF4-FFF2-40B4-BE49-F238E27FC236}">
                <a16:creationId xmlns:a16="http://schemas.microsoft.com/office/drawing/2014/main" id="{A769FE51-45B7-BBFC-FB28-056A09AE2D90}"/>
              </a:ext>
            </a:extLst>
          </p:cNvPr>
          <p:cNvSpPr txBox="1"/>
          <p:nvPr/>
        </p:nvSpPr>
        <p:spPr>
          <a:xfrm>
            <a:off x="10135802" y="3217225"/>
            <a:ext cx="1848039" cy="230832"/>
          </a:xfrm>
          <a:prstGeom prst="rect">
            <a:avLst/>
          </a:prstGeom>
          <a:noFill/>
        </p:spPr>
        <p:txBody>
          <a:bodyPr wrap="square">
            <a:spAutoFit/>
          </a:bodyPr>
          <a:lstStyle/>
          <a:p>
            <a:r>
              <a:rPr lang="en-GB" sz="900" b="0" i="0" u="none" strike="noStrike" dirty="0">
                <a:solidFill>
                  <a:schemeClr val="bg1"/>
                </a:solidFill>
                <a:effectLst/>
                <a:latin typeface="Roboto" panose="02000000000000000000" pitchFamily="2" charset="0"/>
              </a:rPr>
              <a:t>(St </a:t>
            </a:r>
            <a:r>
              <a:rPr lang="en-GB" sz="900" dirty="0">
                <a:solidFill>
                  <a:schemeClr val="bg1"/>
                </a:solidFill>
                <a:latin typeface="Roboto" panose="02000000000000000000" pitchFamily="2" charset="0"/>
              </a:rPr>
              <a:t>Blaise Primary school</a:t>
            </a:r>
            <a:r>
              <a:rPr lang="en-GB" sz="900" b="0" i="0" u="none" strike="noStrike" dirty="0">
                <a:solidFill>
                  <a:schemeClr val="bg1"/>
                </a:solidFill>
                <a:effectLst/>
                <a:latin typeface="Roboto" panose="02000000000000000000" pitchFamily="2" charset="0"/>
              </a:rPr>
              <a:t>, 2022)</a:t>
            </a:r>
            <a:endParaRPr lang="en-US" sz="900" dirty="0">
              <a:solidFill>
                <a:schemeClr val="bg1"/>
              </a:solidFill>
            </a:endParaRPr>
          </a:p>
        </p:txBody>
      </p:sp>
      <p:sp>
        <p:nvSpPr>
          <p:cNvPr id="82" name="Oval 81">
            <a:extLst>
              <a:ext uri="{FF2B5EF4-FFF2-40B4-BE49-F238E27FC236}">
                <a16:creationId xmlns:a16="http://schemas.microsoft.com/office/drawing/2014/main" id="{580F9BE6-54D0-E627-DE71-B0B4D252BAFA}"/>
              </a:ext>
            </a:extLst>
          </p:cNvPr>
          <p:cNvSpPr/>
          <p:nvPr/>
        </p:nvSpPr>
        <p:spPr>
          <a:xfrm rot="717846">
            <a:off x="9500204" y="4053881"/>
            <a:ext cx="2699017" cy="1585636"/>
          </a:xfrm>
          <a:prstGeom prst="ellipse">
            <a:avLst/>
          </a:prstGeom>
          <a:solidFill>
            <a:srgbClr val="FFC000"/>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b="0" i="0" u="none" strike="noStrike" dirty="0">
                <a:solidFill>
                  <a:schemeClr val="tx1"/>
                </a:solidFill>
                <a:effectLst/>
              </a:rPr>
              <a:t>‘Using loose parts in your classroom will have your students developing valuable skills across </a:t>
            </a:r>
            <a:r>
              <a:rPr lang="en-GB" sz="1050" b="1" i="0" u="none" strike="noStrike" dirty="0">
                <a:solidFill>
                  <a:schemeClr val="tx1"/>
                </a:solidFill>
                <a:effectLst/>
              </a:rPr>
              <a:t>the whole curriculum</a:t>
            </a:r>
            <a:r>
              <a:rPr lang="en-GB" sz="1050" b="0" i="0" u="none" strike="noStrike" dirty="0">
                <a:solidFill>
                  <a:schemeClr val="tx1"/>
                </a:solidFill>
                <a:effectLst/>
              </a:rPr>
              <a:t> – in literacy, numeracy, art, science, and more’ </a:t>
            </a:r>
            <a:r>
              <a:rPr lang="en-GB" sz="1000" b="0" i="0" u="none" strike="noStrike" dirty="0">
                <a:solidFill>
                  <a:schemeClr val="tx1"/>
                </a:solidFill>
                <a:effectLst/>
              </a:rPr>
              <a:t>(My Teaching Cupboard, n.d.).</a:t>
            </a:r>
            <a:endParaRPr lang="en-US" sz="1050" dirty="0">
              <a:solidFill>
                <a:schemeClr val="tx1"/>
              </a:solidFill>
            </a:endParaRPr>
          </a:p>
        </p:txBody>
      </p:sp>
      <p:sp>
        <p:nvSpPr>
          <p:cNvPr id="85" name="Rectangle 84">
            <a:extLst>
              <a:ext uri="{FF2B5EF4-FFF2-40B4-BE49-F238E27FC236}">
                <a16:creationId xmlns:a16="http://schemas.microsoft.com/office/drawing/2014/main" id="{156DA596-485B-AD2A-0D59-90B4ADD40B5F}"/>
              </a:ext>
            </a:extLst>
          </p:cNvPr>
          <p:cNvSpPr/>
          <p:nvPr/>
        </p:nvSpPr>
        <p:spPr>
          <a:xfrm rot="543339">
            <a:off x="7475472" y="4825990"/>
            <a:ext cx="1509645" cy="307777"/>
          </a:xfrm>
          <a:prstGeom prst="rect">
            <a:avLst/>
          </a:prstGeom>
          <a:solidFill>
            <a:schemeClr val="bg1">
              <a:alpha val="81892"/>
            </a:schemeClr>
          </a:solidFill>
          <a:ln>
            <a:noFill/>
          </a:ln>
        </p:spPr>
        <p:txBody>
          <a:bodyPr wrap="none" lIns="91440" tIns="45720" rIns="91440" bIns="45720">
            <a:spAutoFit/>
          </a:bodyPr>
          <a:lstStyle/>
          <a:p>
            <a:pPr algn="ctr"/>
            <a:r>
              <a:rPr lang="en-GB" sz="1400" b="1" cap="none" spc="0" dirty="0">
                <a:ln w="3175" cmpd="sng">
                  <a:noFill/>
                  <a:prstDash val="solid"/>
                </a:ln>
                <a:effectLst/>
              </a:rPr>
              <a:t>Gross motor skills</a:t>
            </a:r>
          </a:p>
        </p:txBody>
      </p:sp>
      <p:sp>
        <p:nvSpPr>
          <p:cNvPr id="86" name="Rectangle 85">
            <a:extLst>
              <a:ext uri="{FF2B5EF4-FFF2-40B4-BE49-F238E27FC236}">
                <a16:creationId xmlns:a16="http://schemas.microsoft.com/office/drawing/2014/main" id="{18E28DF5-AB60-1DEE-E552-B1B92194AB9D}"/>
              </a:ext>
            </a:extLst>
          </p:cNvPr>
          <p:cNvSpPr/>
          <p:nvPr/>
        </p:nvSpPr>
        <p:spPr>
          <a:xfrm rot="543339">
            <a:off x="10221173" y="2891689"/>
            <a:ext cx="1566904" cy="307777"/>
          </a:xfrm>
          <a:prstGeom prst="rect">
            <a:avLst/>
          </a:prstGeom>
          <a:solidFill>
            <a:schemeClr val="bg1">
              <a:alpha val="81892"/>
            </a:schemeClr>
          </a:solidFill>
          <a:ln>
            <a:noFill/>
          </a:ln>
        </p:spPr>
        <p:txBody>
          <a:bodyPr wrap="none" lIns="91440" tIns="45720" rIns="91440" bIns="45720">
            <a:spAutoFit/>
          </a:bodyPr>
          <a:lstStyle/>
          <a:p>
            <a:pPr algn="ctr"/>
            <a:r>
              <a:rPr lang="en-GB" sz="1400" b="1" cap="none" spc="0" dirty="0">
                <a:ln w="3175" cmpd="sng">
                  <a:noFill/>
                  <a:prstDash val="solid"/>
                </a:ln>
                <a:effectLst/>
              </a:rPr>
              <a:t>Working as a team</a:t>
            </a:r>
          </a:p>
        </p:txBody>
      </p:sp>
      <p:sp>
        <p:nvSpPr>
          <p:cNvPr id="2" name="Cloud Callout 1">
            <a:extLst>
              <a:ext uri="{FF2B5EF4-FFF2-40B4-BE49-F238E27FC236}">
                <a16:creationId xmlns:a16="http://schemas.microsoft.com/office/drawing/2014/main" id="{24549573-C512-FDD8-1637-A1F765D29161}"/>
              </a:ext>
            </a:extLst>
          </p:cNvPr>
          <p:cNvSpPr/>
          <p:nvPr/>
        </p:nvSpPr>
        <p:spPr>
          <a:xfrm>
            <a:off x="4035290" y="4846699"/>
            <a:ext cx="2782875" cy="1877969"/>
          </a:xfrm>
          <a:prstGeom prst="cloudCallout">
            <a:avLst>
              <a:gd name="adj1" fmla="val -69289"/>
              <a:gd name="adj2" fmla="val -40406"/>
            </a:avLst>
          </a:prstGeom>
          <a:solidFill>
            <a:schemeClr val="bg1"/>
          </a:solid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dirty="0">
              <a:solidFill>
                <a:sysClr val="windowText" lastClr="000000"/>
              </a:solidFill>
            </a:endParaRPr>
          </a:p>
          <a:p>
            <a:pPr algn="ctr"/>
            <a:r>
              <a:rPr lang="en-US" sz="1050" dirty="0">
                <a:solidFill>
                  <a:sysClr val="windowText" lastClr="000000"/>
                </a:solidFill>
              </a:rPr>
              <a:t>A </a:t>
            </a:r>
            <a:r>
              <a:rPr lang="en-US" sz="1050" dirty="0" err="1">
                <a:solidFill>
                  <a:sysClr val="windowText" lastClr="000000"/>
                </a:solidFill>
              </a:rPr>
              <a:t>floorbook</a:t>
            </a:r>
            <a:r>
              <a:rPr lang="en-US" sz="1050" dirty="0">
                <a:solidFill>
                  <a:sysClr val="windowText" lastClr="000000"/>
                </a:solidFill>
              </a:rPr>
              <a:t> is a method of documentation we use in schools to show knowledge children have or have gained from their experiences in and out of school </a:t>
            </a:r>
            <a:r>
              <a:rPr lang="en-GB" sz="1050" b="0" i="0" u="none" strike="noStrike" dirty="0">
                <a:solidFill>
                  <a:srgbClr val="2C3E50"/>
                </a:solidFill>
                <a:effectLst/>
              </a:rPr>
              <a:t>(</a:t>
            </a:r>
            <a:r>
              <a:rPr lang="en-GB" sz="1050" b="0" i="0" u="none" strike="noStrike" dirty="0" err="1">
                <a:solidFill>
                  <a:srgbClr val="2C3E50"/>
                </a:solidFill>
                <a:effectLst/>
              </a:rPr>
              <a:t>www.structural-learning.com</a:t>
            </a:r>
            <a:r>
              <a:rPr lang="en-GB" sz="1050" b="0" i="0" u="none" strike="noStrike" dirty="0">
                <a:solidFill>
                  <a:srgbClr val="2C3E50"/>
                </a:solidFill>
                <a:effectLst/>
              </a:rPr>
              <a:t>, n.d</a:t>
            </a:r>
            <a:r>
              <a:rPr lang="en-GB" sz="1100" b="0" i="0" u="none" strike="noStrike" dirty="0">
                <a:solidFill>
                  <a:srgbClr val="2C3E50"/>
                </a:solidFill>
                <a:effectLst/>
                <a:latin typeface="Roboto" panose="02000000000000000000" pitchFamily="2" charset="0"/>
              </a:rPr>
              <a:t>.)</a:t>
            </a:r>
            <a:endParaRPr lang="en-US" sz="1100" dirty="0"/>
          </a:p>
        </p:txBody>
      </p:sp>
      <p:sp>
        <p:nvSpPr>
          <p:cNvPr id="3" name="Cloud Callout 2">
            <a:extLst>
              <a:ext uri="{FF2B5EF4-FFF2-40B4-BE49-F238E27FC236}">
                <a16:creationId xmlns:a16="http://schemas.microsoft.com/office/drawing/2014/main" id="{1D4BBBC5-E805-718B-79D7-B880C9773938}"/>
              </a:ext>
            </a:extLst>
          </p:cNvPr>
          <p:cNvSpPr/>
          <p:nvPr/>
        </p:nvSpPr>
        <p:spPr>
          <a:xfrm>
            <a:off x="5300771" y="2110727"/>
            <a:ext cx="2874009" cy="2063736"/>
          </a:xfrm>
          <a:prstGeom prst="cloudCallout">
            <a:avLst>
              <a:gd name="adj1" fmla="val 86652"/>
              <a:gd name="adj2" fmla="val 39414"/>
            </a:avLst>
          </a:prstGeom>
          <a:solidFill>
            <a:schemeClr val="bg1"/>
          </a:solid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00" dirty="0">
              <a:solidFill>
                <a:schemeClr val="tx1"/>
              </a:solidFill>
            </a:endParaRPr>
          </a:p>
          <a:p>
            <a:pPr algn="ctr"/>
            <a:r>
              <a:rPr lang="en-GB" sz="1000" dirty="0">
                <a:solidFill>
                  <a:schemeClr val="tx1"/>
                </a:solidFill>
              </a:rPr>
              <a:t>Loose parts are various objects that can be moved or utilised in different ways. This open-ended activity helps children develop problem solving skills as well as build on their imaginations… The opportunities are endless </a:t>
            </a:r>
            <a:r>
              <a:rPr lang="en-GB" sz="1000" b="0" i="0" u="none" strike="noStrike" dirty="0">
                <a:solidFill>
                  <a:schemeClr val="tx1"/>
                </a:solidFill>
                <a:effectLst/>
              </a:rPr>
              <a:t>(Better Kid Care,2019).</a:t>
            </a:r>
            <a:endParaRPr lang="en-US" sz="1000" dirty="0">
              <a:solidFill>
                <a:schemeClr val="tx1"/>
              </a:solidFill>
            </a:endParaRPr>
          </a:p>
        </p:txBody>
      </p:sp>
    </p:spTree>
    <p:extLst>
      <p:ext uri="{BB962C8B-B14F-4D97-AF65-F5344CB8AC3E}">
        <p14:creationId xmlns:p14="http://schemas.microsoft.com/office/powerpoint/2010/main" val="122866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FB2ED"/>
        </a:solidFill>
        <a:effectLst/>
      </p:bgPr>
    </p:bg>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7C9D0E4-692B-FF6C-09A5-6114F187A651}"/>
              </a:ext>
            </a:extLst>
          </p:cNvPr>
          <p:cNvSpPr/>
          <p:nvPr/>
        </p:nvSpPr>
        <p:spPr>
          <a:xfrm>
            <a:off x="2704672" y="211726"/>
            <a:ext cx="6782656" cy="1020294"/>
          </a:xfrm>
          <a:prstGeom prst="roundRect">
            <a:avLst>
              <a:gd name="adj" fmla="val 50000"/>
            </a:avLst>
          </a:prstGeom>
          <a:solidFill>
            <a:schemeClr val="accent4">
              <a:lumMod val="40000"/>
              <a:lumOff val="6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tx1"/>
                </a:solidFill>
              </a:rPr>
              <a:t>Opposite end of the scale</a:t>
            </a:r>
          </a:p>
        </p:txBody>
      </p:sp>
      <p:sp>
        <p:nvSpPr>
          <p:cNvPr id="9" name="Rectangle 8">
            <a:extLst>
              <a:ext uri="{FF2B5EF4-FFF2-40B4-BE49-F238E27FC236}">
                <a16:creationId xmlns:a16="http://schemas.microsoft.com/office/drawing/2014/main" id="{9E2ED2ED-D964-45D8-1DD9-2BF965AE2CB6}"/>
              </a:ext>
            </a:extLst>
          </p:cNvPr>
          <p:cNvSpPr/>
          <p:nvPr/>
        </p:nvSpPr>
        <p:spPr>
          <a:xfrm>
            <a:off x="4887310" y="5709745"/>
            <a:ext cx="2417379" cy="936529"/>
          </a:xfrm>
          <a:prstGeom prst="rect">
            <a:avLst/>
          </a:prstGeom>
          <a:solidFill>
            <a:schemeClr val="accent2"/>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031567-2689-9E43-0901-27A9A9C63122}"/>
              </a:ext>
            </a:extLst>
          </p:cNvPr>
          <p:cNvSpPr/>
          <p:nvPr/>
        </p:nvSpPr>
        <p:spPr>
          <a:xfrm rot="5400000">
            <a:off x="4542818" y="4009419"/>
            <a:ext cx="3166240" cy="234413"/>
          </a:xfrm>
          <a:prstGeom prst="rect">
            <a:avLst/>
          </a:prstGeom>
          <a:solidFill>
            <a:schemeClr val="accent2"/>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0B8FA6-0FAF-F7B9-BBAD-FFC3E8EC3276}"/>
              </a:ext>
            </a:extLst>
          </p:cNvPr>
          <p:cNvSpPr/>
          <p:nvPr/>
        </p:nvSpPr>
        <p:spPr>
          <a:xfrm rot="9851637">
            <a:off x="1216834" y="2398876"/>
            <a:ext cx="9843701" cy="244663"/>
          </a:xfrm>
          <a:prstGeom prst="rect">
            <a:avLst/>
          </a:prstGeom>
          <a:solidFill>
            <a:schemeClr val="accent2"/>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a:extLst>
              <a:ext uri="{FF2B5EF4-FFF2-40B4-BE49-F238E27FC236}">
                <a16:creationId xmlns:a16="http://schemas.microsoft.com/office/drawing/2014/main" id="{4830C856-76DE-EE37-9487-1DED2A08BDA0}"/>
              </a:ext>
            </a:extLst>
          </p:cNvPr>
          <p:cNvSpPr/>
          <p:nvPr/>
        </p:nvSpPr>
        <p:spPr>
          <a:xfrm>
            <a:off x="2459474" y="3762333"/>
            <a:ext cx="2312186" cy="3010525"/>
          </a:xfrm>
          <a:prstGeom prst="roundRect">
            <a:avLst/>
          </a:prstGeom>
          <a:solidFill>
            <a:schemeClr val="accent6">
              <a:lumMod val="60000"/>
              <a:lumOff val="4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Class dojo is an educational tool used in childcare settings to help encourage positive </a:t>
            </a:r>
            <a:r>
              <a:rPr lang="en-US" sz="1400" dirty="0" err="1">
                <a:solidFill>
                  <a:schemeClr val="tx1"/>
                </a:solidFill>
              </a:rPr>
              <a:t>behaviours</a:t>
            </a:r>
            <a:r>
              <a:rPr lang="en-US" sz="1400" dirty="0">
                <a:solidFill>
                  <a:schemeClr val="tx1"/>
                </a:solidFill>
              </a:rPr>
              <a:t>, build strong home school links with families and a safe space to share children’s achievements and successes </a:t>
            </a:r>
            <a:r>
              <a:rPr lang="en-GB" sz="1400" b="0" i="0" u="none" strike="noStrike" dirty="0">
                <a:solidFill>
                  <a:schemeClr val="tx1"/>
                </a:solidFill>
                <a:effectLst/>
              </a:rPr>
              <a:t>(ClassDojo, 2023</a:t>
            </a:r>
            <a:r>
              <a:rPr lang="en-GB" sz="1400" b="0" i="0" u="none" strike="noStrike" dirty="0">
                <a:solidFill>
                  <a:srgbClr val="2C3E50"/>
                </a:solidFill>
                <a:effectLst/>
              </a:rPr>
              <a:t>).</a:t>
            </a:r>
            <a:endParaRPr lang="en-US" sz="1400" dirty="0">
              <a:solidFill>
                <a:schemeClr val="tx1"/>
              </a:solidFill>
            </a:endParaRPr>
          </a:p>
        </p:txBody>
      </p:sp>
      <p:sp>
        <p:nvSpPr>
          <p:cNvPr id="13" name="Cloud 12">
            <a:extLst>
              <a:ext uri="{FF2B5EF4-FFF2-40B4-BE49-F238E27FC236}">
                <a16:creationId xmlns:a16="http://schemas.microsoft.com/office/drawing/2014/main" id="{6B50C033-4241-8180-4ABC-47D3967B567A}"/>
              </a:ext>
            </a:extLst>
          </p:cNvPr>
          <p:cNvSpPr/>
          <p:nvPr/>
        </p:nvSpPr>
        <p:spPr>
          <a:xfrm>
            <a:off x="0" y="1292264"/>
            <a:ext cx="3855308" cy="2042144"/>
          </a:xfrm>
          <a:prstGeom prst="cloud">
            <a:avLst/>
          </a:prstGeom>
          <a:solidFill>
            <a:schemeClr val="accent2">
              <a:lumMod val="60000"/>
              <a:lumOff val="4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tx1"/>
              </a:solidFill>
            </a:endParaRPr>
          </a:p>
          <a:p>
            <a:pPr algn="ctr"/>
            <a:r>
              <a:rPr lang="en-US" sz="1400" dirty="0">
                <a:solidFill>
                  <a:schemeClr val="tx1"/>
                </a:solidFill>
              </a:rPr>
              <a:t>This type of resource links well with Skinner as he believed reinforcing positive </a:t>
            </a:r>
            <a:r>
              <a:rPr lang="en-US" sz="1400" dirty="0" err="1">
                <a:solidFill>
                  <a:schemeClr val="tx1"/>
                </a:solidFill>
              </a:rPr>
              <a:t>behaviour</a:t>
            </a:r>
            <a:r>
              <a:rPr lang="en-US" sz="1400" dirty="0">
                <a:solidFill>
                  <a:schemeClr val="tx1"/>
                </a:solidFill>
              </a:rPr>
              <a:t> with a reward helped to produce a positive outcome for a child </a:t>
            </a:r>
            <a:r>
              <a:rPr lang="en-GB" sz="1400" b="0" i="0" u="none" strike="noStrike" dirty="0">
                <a:solidFill>
                  <a:schemeClr val="tx1"/>
                </a:solidFill>
                <a:effectLst/>
              </a:rPr>
              <a:t>(Doggett and </a:t>
            </a:r>
            <a:r>
              <a:rPr lang="en-GB" sz="1400" b="0" i="0" u="none" strike="noStrike" dirty="0" err="1">
                <a:solidFill>
                  <a:schemeClr val="tx1"/>
                </a:solidFill>
                <a:effectLst/>
              </a:rPr>
              <a:t>Koegel</a:t>
            </a:r>
            <a:r>
              <a:rPr lang="en-GB" sz="1400" b="0" i="0" u="none" strike="noStrike" dirty="0">
                <a:solidFill>
                  <a:schemeClr val="tx1"/>
                </a:solidFill>
                <a:effectLst/>
              </a:rPr>
              <a:t>, 2013).</a:t>
            </a:r>
            <a:endParaRPr lang="en-US" sz="1400" dirty="0">
              <a:solidFill>
                <a:schemeClr val="tx1"/>
              </a:solidFill>
            </a:endParaRPr>
          </a:p>
        </p:txBody>
      </p:sp>
      <p:sp>
        <p:nvSpPr>
          <p:cNvPr id="7" name="Oval 6">
            <a:extLst>
              <a:ext uri="{FF2B5EF4-FFF2-40B4-BE49-F238E27FC236}">
                <a16:creationId xmlns:a16="http://schemas.microsoft.com/office/drawing/2014/main" id="{82CC8CC8-C57B-EB4E-4E7C-E6FD5A97111D}"/>
              </a:ext>
            </a:extLst>
          </p:cNvPr>
          <p:cNvSpPr/>
          <p:nvPr/>
        </p:nvSpPr>
        <p:spPr>
          <a:xfrm>
            <a:off x="230158" y="3362269"/>
            <a:ext cx="1556738" cy="1512656"/>
          </a:xfrm>
          <a:prstGeom prst="ellipse">
            <a:avLst/>
          </a:prstGeom>
          <a:solidFill>
            <a:schemeClr val="accent4">
              <a:lumMod val="40000"/>
              <a:lumOff val="60000"/>
            </a:schemeClr>
          </a:solid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Class dojo</a:t>
            </a:r>
            <a:endParaRPr lang="en-US" dirty="0"/>
          </a:p>
        </p:txBody>
      </p:sp>
      <p:sp>
        <p:nvSpPr>
          <p:cNvPr id="14" name="Oval 13">
            <a:extLst>
              <a:ext uri="{FF2B5EF4-FFF2-40B4-BE49-F238E27FC236}">
                <a16:creationId xmlns:a16="http://schemas.microsoft.com/office/drawing/2014/main" id="{A5156CFC-5CA0-5A9D-7DAE-3C0E022C389B}"/>
              </a:ext>
            </a:extLst>
          </p:cNvPr>
          <p:cNvSpPr/>
          <p:nvPr/>
        </p:nvSpPr>
        <p:spPr>
          <a:xfrm>
            <a:off x="10282802" y="475692"/>
            <a:ext cx="1541336" cy="1512656"/>
          </a:xfrm>
          <a:prstGeom prst="ellipse">
            <a:avLst/>
          </a:prstGeom>
          <a:solidFill>
            <a:schemeClr val="accent4">
              <a:lumMod val="40000"/>
              <a:lumOff val="60000"/>
            </a:schemeClr>
          </a:solid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Scaffolding</a:t>
            </a:r>
            <a:endParaRPr lang="en-US" sz="1600" dirty="0"/>
          </a:p>
        </p:txBody>
      </p:sp>
      <p:sp>
        <p:nvSpPr>
          <p:cNvPr id="15" name="Rounded Rectangle 14">
            <a:extLst>
              <a:ext uri="{FF2B5EF4-FFF2-40B4-BE49-F238E27FC236}">
                <a16:creationId xmlns:a16="http://schemas.microsoft.com/office/drawing/2014/main" id="{4A634FBA-C0FD-EF41-C85A-75F11292C92A}"/>
              </a:ext>
            </a:extLst>
          </p:cNvPr>
          <p:cNvSpPr/>
          <p:nvPr/>
        </p:nvSpPr>
        <p:spPr>
          <a:xfrm>
            <a:off x="6317896" y="2553369"/>
            <a:ext cx="2692548" cy="2593193"/>
          </a:xfrm>
          <a:prstGeom prst="roundRect">
            <a:avLst/>
          </a:prstGeom>
          <a:solidFill>
            <a:schemeClr val="accent6">
              <a:lumMod val="60000"/>
              <a:lumOff val="4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Scaffolding is a method used by teachers in a classroom setting, where they help a learner with no previous experience in a subject to gain knowledge so they can then eventually complete tasks independently </a:t>
            </a:r>
            <a:r>
              <a:rPr lang="en-GB" sz="1400" b="0" i="0" u="none" strike="noStrike" dirty="0">
                <a:solidFill>
                  <a:schemeClr val="tx1"/>
                </a:solidFill>
                <a:effectLst/>
              </a:rPr>
              <a:t>(</a:t>
            </a:r>
            <a:r>
              <a:rPr lang="en-GB" sz="1400" b="0" i="0" u="none" strike="noStrike" dirty="0" err="1">
                <a:solidFill>
                  <a:schemeClr val="tx1"/>
                </a:solidFill>
                <a:effectLst/>
              </a:rPr>
              <a:t>Sarikas</a:t>
            </a:r>
            <a:r>
              <a:rPr lang="en-GB" sz="1400" b="0" i="0" u="none" strike="noStrike" dirty="0">
                <a:solidFill>
                  <a:schemeClr val="tx1"/>
                </a:solidFill>
                <a:effectLst/>
              </a:rPr>
              <a:t>, 2020).</a:t>
            </a:r>
            <a:endParaRPr lang="en-US" sz="1400" dirty="0">
              <a:solidFill>
                <a:schemeClr val="tx1"/>
              </a:solidFill>
            </a:endParaRPr>
          </a:p>
        </p:txBody>
      </p:sp>
      <p:sp>
        <p:nvSpPr>
          <p:cNvPr id="16" name="Cloud 15">
            <a:extLst>
              <a:ext uri="{FF2B5EF4-FFF2-40B4-BE49-F238E27FC236}">
                <a16:creationId xmlns:a16="http://schemas.microsoft.com/office/drawing/2014/main" id="{BB64154B-68C2-FAAE-1B2A-8AC10D6A2E29}"/>
              </a:ext>
            </a:extLst>
          </p:cNvPr>
          <p:cNvSpPr/>
          <p:nvPr/>
        </p:nvSpPr>
        <p:spPr>
          <a:xfrm>
            <a:off x="8209573" y="4435365"/>
            <a:ext cx="3855308" cy="2337493"/>
          </a:xfrm>
          <a:prstGeom prst="cloud">
            <a:avLst/>
          </a:prstGeom>
          <a:solidFill>
            <a:schemeClr val="accent2">
              <a:lumMod val="60000"/>
              <a:lumOff val="4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tx1"/>
              </a:solidFill>
            </a:endParaRPr>
          </a:p>
          <a:p>
            <a:pPr algn="ctr"/>
            <a:r>
              <a:rPr lang="en-GB" sz="1100" dirty="0">
                <a:solidFill>
                  <a:schemeClr val="tx1"/>
                </a:solidFill>
              </a:rPr>
              <a:t>This method of teaching links with Vygotsky’s sociocultural theory by adopting an ‘I do, we do, you do’ style of teaching. This helps children to reach the Zone of Proximal development (ZPD) meaning they feel more confident to complete tasks independently </a:t>
            </a:r>
            <a:r>
              <a:rPr lang="en-GB" sz="1100" b="0" i="0" u="none" strike="noStrike" dirty="0">
                <a:solidFill>
                  <a:schemeClr val="tx1"/>
                </a:solidFill>
                <a:effectLst/>
              </a:rPr>
              <a:t>(Castagno-Dysart, Matera and Traver, 2019).</a:t>
            </a:r>
            <a:endParaRPr lang="en-US" sz="1100" dirty="0">
              <a:solidFill>
                <a:schemeClr val="tx1"/>
              </a:solidFill>
            </a:endParaRPr>
          </a:p>
        </p:txBody>
      </p:sp>
      <p:pic>
        <p:nvPicPr>
          <p:cNvPr id="18" name="Picture 17">
            <a:extLst>
              <a:ext uri="{FF2B5EF4-FFF2-40B4-BE49-F238E27FC236}">
                <a16:creationId xmlns:a16="http://schemas.microsoft.com/office/drawing/2014/main" id="{5C03C357-1DF6-108C-5E87-7B4FE3FCF9CD}"/>
              </a:ext>
            </a:extLst>
          </p:cNvPr>
          <p:cNvPicPr>
            <a:picLocks noChangeAspect="1"/>
          </p:cNvPicPr>
          <p:nvPr/>
        </p:nvPicPr>
        <p:blipFill>
          <a:blip r:embed="rId2"/>
          <a:stretch>
            <a:fillRect/>
          </a:stretch>
        </p:blipFill>
        <p:spPr>
          <a:xfrm>
            <a:off x="133344" y="5056768"/>
            <a:ext cx="2122072" cy="1589505"/>
          </a:xfrm>
          <a:prstGeom prst="rect">
            <a:avLst/>
          </a:prstGeom>
          <a:ln w="38100">
            <a:solidFill>
              <a:schemeClr val="tx1"/>
            </a:solidFill>
          </a:ln>
        </p:spPr>
      </p:pic>
      <p:sp>
        <p:nvSpPr>
          <p:cNvPr id="20" name="TextBox 19">
            <a:extLst>
              <a:ext uri="{FF2B5EF4-FFF2-40B4-BE49-F238E27FC236}">
                <a16:creationId xmlns:a16="http://schemas.microsoft.com/office/drawing/2014/main" id="{30878A26-D53D-4F05-54E1-4A7B3918C378}"/>
              </a:ext>
            </a:extLst>
          </p:cNvPr>
          <p:cNvSpPr txBox="1"/>
          <p:nvPr/>
        </p:nvSpPr>
        <p:spPr>
          <a:xfrm>
            <a:off x="185839" y="6415442"/>
            <a:ext cx="2060116" cy="230832"/>
          </a:xfrm>
          <a:prstGeom prst="rect">
            <a:avLst/>
          </a:prstGeom>
          <a:noFill/>
        </p:spPr>
        <p:txBody>
          <a:bodyPr wrap="square">
            <a:spAutoFit/>
          </a:bodyPr>
          <a:lstStyle/>
          <a:p>
            <a:r>
              <a:rPr lang="en-GB" sz="900" b="0" i="0" u="none" strike="noStrike" dirty="0">
                <a:solidFill>
                  <a:srgbClr val="2C3E50"/>
                </a:solidFill>
                <a:effectLst/>
                <a:latin typeface="Roboto" panose="02000000000000000000" pitchFamily="2" charset="0"/>
              </a:rPr>
              <a:t>(</a:t>
            </a:r>
            <a:r>
              <a:rPr lang="en-GB" sz="900" b="0" i="0" u="none" strike="noStrike" dirty="0" err="1">
                <a:solidFill>
                  <a:srgbClr val="2C3E50"/>
                </a:solidFill>
                <a:effectLst/>
                <a:latin typeface="Roboto" panose="02000000000000000000" pitchFamily="2" charset="0"/>
              </a:rPr>
              <a:t>www.explorepsychology.com</a:t>
            </a:r>
            <a:r>
              <a:rPr lang="en-GB" sz="900" b="0" i="0" u="none" strike="noStrike" dirty="0">
                <a:solidFill>
                  <a:srgbClr val="2C3E50"/>
                </a:solidFill>
                <a:effectLst/>
                <a:latin typeface="Roboto" panose="02000000000000000000" pitchFamily="2" charset="0"/>
              </a:rPr>
              <a:t>, 2023)</a:t>
            </a:r>
            <a:endParaRPr lang="en-US" sz="900" dirty="0"/>
          </a:p>
        </p:txBody>
      </p:sp>
      <p:pic>
        <p:nvPicPr>
          <p:cNvPr id="21" name="Picture 20">
            <a:extLst>
              <a:ext uri="{FF2B5EF4-FFF2-40B4-BE49-F238E27FC236}">
                <a16:creationId xmlns:a16="http://schemas.microsoft.com/office/drawing/2014/main" id="{A690250F-69BD-2E13-8569-6A6467F6F172}"/>
              </a:ext>
            </a:extLst>
          </p:cNvPr>
          <p:cNvPicPr>
            <a:picLocks noChangeAspect="1"/>
          </p:cNvPicPr>
          <p:nvPr/>
        </p:nvPicPr>
        <p:blipFill>
          <a:blip r:embed="rId3"/>
          <a:stretch>
            <a:fillRect/>
          </a:stretch>
        </p:blipFill>
        <p:spPr>
          <a:xfrm>
            <a:off x="9487328" y="2521207"/>
            <a:ext cx="2273117" cy="1512656"/>
          </a:xfrm>
          <a:prstGeom prst="rect">
            <a:avLst/>
          </a:prstGeom>
          <a:ln w="28575">
            <a:solidFill>
              <a:schemeClr val="tx1"/>
            </a:solidFill>
          </a:ln>
        </p:spPr>
      </p:pic>
      <p:sp>
        <p:nvSpPr>
          <p:cNvPr id="23" name="TextBox 22">
            <a:extLst>
              <a:ext uri="{FF2B5EF4-FFF2-40B4-BE49-F238E27FC236}">
                <a16:creationId xmlns:a16="http://schemas.microsoft.com/office/drawing/2014/main" id="{244CB600-C716-475F-91A3-34DB2D1796B2}"/>
              </a:ext>
            </a:extLst>
          </p:cNvPr>
          <p:cNvSpPr txBox="1"/>
          <p:nvPr/>
        </p:nvSpPr>
        <p:spPr>
          <a:xfrm>
            <a:off x="10796692" y="2553369"/>
            <a:ext cx="1054968" cy="200055"/>
          </a:xfrm>
          <a:prstGeom prst="rect">
            <a:avLst/>
          </a:prstGeom>
          <a:noFill/>
        </p:spPr>
        <p:txBody>
          <a:bodyPr wrap="square">
            <a:spAutoFit/>
          </a:bodyPr>
          <a:lstStyle/>
          <a:p>
            <a:r>
              <a:rPr lang="en-GB" sz="700" b="0" i="0" u="none" strike="noStrike" dirty="0">
                <a:solidFill>
                  <a:srgbClr val="2C3E50"/>
                </a:solidFill>
                <a:effectLst/>
                <a:latin typeface="Roboto" panose="02000000000000000000" pitchFamily="2" charset="0"/>
              </a:rPr>
              <a:t>(</a:t>
            </a:r>
            <a:r>
              <a:rPr lang="en-GB" sz="700" b="0" i="0" u="none" strike="noStrike" dirty="0" err="1">
                <a:solidFill>
                  <a:srgbClr val="2C3E50"/>
                </a:solidFill>
                <a:effectLst/>
                <a:latin typeface="Roboto" panose="02000000000000000000" pitchFamily="2" charset="0"/>
              </a:rPr>
              <a:t>MrsBPStone</a:t>
            </a:r>
            <a:r>
              <a:rPr lang="en-GB" sz="700" b="0" i="0" u="none" strike="noStrike" dirty="0">
                <a:solidFill>
                  <a:srgbClr val="2C3E50"/>
                </a:solidFill>
                <a:effectLst/>
                <a:latin typeface="Roboto" panose="02000000000000000000" pitchFamily="2" charset="0"/>
              </a:rPr>
              <a:t>, 2019)</a:t>
            </a:r>
            <a:endParaRPr lang="en-US" sz="700" dirty="0"/>
          </a:p>
        </p:txBody>
      </p:sp>
    </p:spTree>
    <p:extLst>
      <p:ext uri="{BB962C8B-B14F-4D97-AF65-F5344CB8AC3E}">
        <p14:creationId xmlns:p14="http://schemas.microsoft.com/office/powerpoint/2010/main" val="2402491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8802FE22-9237-531B-4269-04020CA5EE58}"/>
              </a:ext>
            </a:extLst>
          </p:cNvPr>
          <p:cNvSpPr/>
          <p:nvPr/>
        </p:nvSpPr>
        <p:spPr>
          <a:xfrm>
            <a:off x="378431" y="290245"/>
            <a:ext cx="11435137" cy="6277510"/>
          </a:xfrm>
          <a:prstGeom prst="roundRect">
            <a:avLst/>
          </a:prstGeom>
          <a:solidFill>
            <a:schemeClr val="bg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00" u="sng" dirty="0">
              <a:solidFill>
                <a:schemeClr val="tx1"/>
              </a:solidFill>
            </a:endParaRPr>
          </a:p>
          <a:p>
            <a:pPr algn="ctr"/>
            <a:r>
              <a:rPr lang="en-US" sz="1000" u="sng" dirty="0">
                <a:solidFill>
                  <a:schemeClr val="tx1"/>
                </a:solidFill>
              </a:rPr>
              <a:t>Reference page</a:t>
            </a:r>
          </a:p>
          <a:p>
            <a:pPr algn="l"/>
            <a:endParaRPr lang="en-US" sz="1000" u="sng" dirty="0">
              <a:solidFill>
                <a:schemeClr val="tx1"/>
              </a:solidFill>
            </a:endParaRPr>
          </a:p>
          <a:p>
            <a:pPr algn="l"/>
            <a:r>
              <a:rPr lang="en-US" sz="1000" u="sng" dirty="0">
                <a:solidFill>
                  <a:schemeClr val="tx1"/>
                </a:solidFill>
              </a:rPr>
              <a:t>-</a:t>
            </a:r>
            <a:r>
              <a:rPr lang="en-GB" sz="1000" b="0" i="0" u="none" strike="noStrike" dirty="0">
                <a:solidFill>
                  <a:srgbClr val="000000"/>
                </a:solidFill>
                <a:effectLst/>
                <a:latin typeface="Calibri" panose="020F0502020204030204" pitchFamily="34" charset="0"/>
              </a:rPr>
              <a:t>Amin, R. (2021). </a:t>
            </a:r>
            <a:r>
              <a:rPr lang="en-GB" sz="1000" b="0" i="1" u="none" strike="noStrike" dirty="0">
                <a:solidFill>
                  <a:srgbClr val="000000"/>
                </a:solidFill>
                <a:effectLst/>
                <a:latin typeface="Calibri" panose="020F0502020204030204" pitchFamily="34" charset="0"/>
              </a:rPr>
              <a:t>The Benefits of Early Years Construction Play!</a:t>
            </a:r>
            <a:r>
              <a:rPr lang="en-GB" sz="1000" b="0" i="0" u="none" strike="noStrike" dirty="0">
                <a:solidFill>
                  <a:srgbClr val="000000"/>
                </a:solidFill>
                <a:effectLst/>
                <a:latin typeface="Calibri" panose="020F0502020204030204" pitchFamily="34" charset="0"/>
              </a:rPr>
              <a:t> [online] Pentagon Play. Available at: </a:t>
            </a:r>
            <a:r>
              <a:rPr lang="en-GB" sz="1000" b="0" i="0" u="none" strike="noStrike" dirty="0">
                <a:solidFill>
                  <a:srgbClr val="000000"/>
                </a:solidFill>
                <a:effectLst/>
                <a:latin typeface="Calibri" panose="020F0502020204030204" pitchFamily="34" charset="0"/>
                <a:hlinkClick r:id="rId2"/>
              </a:rPr>
              <a:t>https://www.pentagonplay.co.uk/news-and-info/benefits-of-construction-play</a:t>
            </a:r>
            <a:r>
              <a:rPr lang="en-GB" sz="1000" b="0" i="0" u="none" strike="noStrike" dirty="0">
                <a:solidFill>
                  <a:srgbClr val="000000"/>
                </a:solidFill>
                <a:effectLst/>
                <a:latin typeface="Calibri" panose="020F0502020204030204" pitchFamily="34" charset="0"/>
              </a:rPr>
              <a:t>.</a:t>
            </a:r>
          </a:p>
          <a:p>
            <a:pPr algn="l"/>
            <a:endParaRPr lang="en-GB" sz="1000" dirty="0">
              <a:solidFill>
                <a:srgbClr val="000000"/>
              </a:solidFill>
              <a:latin typeface="Calibri" panose="020F0502020204030204" pitchFamily="34" charset="0"/>
            </a:endParaRPr>
          </a:p>
          <a:p>
            <a:pPr algn="l"/>
            <a:r>
              <a:rPr lang="en-GB" sz="1000" b="0" i="0" u="none" strike="noStrike" dirty="0">
                <a:solidFill>
                  <a:srgbClr val="000000"/>
                </a:solidFill>
                <a:effectLst/>
                <a:latin typeface="Calibri" panose="020F0502020204030204" pitchFamily="34" charset="0"/>
              </a:rPr>
              <a:t>-Better Kid Care. (2019). </a:t>
            </a:r>
            <a:r>
              <a:rPr lang="en-GB" sz="1000" b="0" i="1" u="none" strike="noStrike" dirty="0">
                <a:solidFill>
                  <a:srgbClr val="000000"/>
                </a:solidFill>
                <a:effectLst/>
                <a:latin typeface="Calibri" panose="020F0502020204030204" pitchFamily="34" charset="0"/>
              </a:rPr>
              <a:t>Loose parts: What does this mean? (Better Kid Care)</a:t>
            </a:r>
            <a:r>
              <a:rPr lang="en-GB" sz="1000" b="0" i="0" u="none" strike="noStrike" dirty="0">
                <a:solidFill>
                  <a:srgbClr val="000000"/>
                </a:solidFill>
                <a:effectLst/>
                <a:latin typeface="Calibri" panose="020F0502020204030204" pitchFamily="34" charset="0"/>
              </a:rPr>
              <a:t>. [online] Available at: </a:t>
            </a:r>
            <a:r>
              <a:rPr lang="en-GB" sz="1000" b="0" i="0" u="none" strike="noStrike" dirty="0">
                <a:solidFill>
                  <a:srgbClr val="000000"/>
                </a:solidFill>
                <a:effectLst/>
                <a:latin typeface="Calibri" panose="020F0502020204030204" pitchFamily="34" charset="0"/>
                <a:hlinkClick r:id="rId3"/>
              </a:rPr>
              <a:t>https://extension.psu.edu/programs/betterkidcare/early-care/tip-pages/all/loose-parts-what-does-this-mean</a:t>
            </a:r>
            <a:r>
              <a:rPr lang="en-GB" sz="1000" b="0" i="0" u="none" strike="noStrike" dirty="0">
                <a:solidFill>
                  <a:srgbClr val="000000"/>
                </a:solidFill>
                <a:effectLst/>
                <a:latin typeface="Calibri" panose="020F0502020204030204" pitchFamily="34" charset="0"/>
              </a:rPr>
              <a:t> [Accessed 21 Dec. 2024].</a:t>
            </a:r>
          </a:p>
          <a:p>
            <a:pPr algn="l"/>
            <a:endParaRPr lang="en-GB" sz="1000" dirty="0">
              <a:solidFill>
                <a:srgbClr val="000000"/>
              </a:solidFill>
              <a:latin typeface="Calibri" panose="020F0502020204030204" pitchFamily="34" charset="0"/>
            </a:endParaRPr>
          </a:p>
          <a:p>
            <a:pPr algn="l"/>
            <a:r>
              <a:rPr lang="en-GB" sz="1000" b="0" i="0" u="none" strike="noStrike" dirty="0">
                <a:solidFill>
                  <a:srgbClr val="000000"/>
                </a:solidFill>
                <a:effectLst/>
                <a:latin typeface="Calibri" panose="020F0502020204030204" pitchFamily="34" charset="0"/>
              </a:rPr>
              <a:t>-Castagno-Dysart, D., Matera, B. and Traver, J. (2019). </a:t>
            </a:r>
            <a:r>
              <a:rPr lang="en-GB" sz="1000" b="0" i="1" u="none" strike="noStrike" dirty="0">
                <a:solidFill>
                  <a:srgbClr val="000000"/>
                </a:solidFill>
                <a:effectLst/>
                <a:latin typeface="Calibri" panose="020F0502020204030204" pitchFamily="34" charset="0"/>
              </a:rPr>
              <a:t>The Importance of Instructional Scaffolding</a:t>
            </a:r>
            <a:r>
              <a:rPr lang="en-GB" sz="1000" b="0" i="0" u="none" strike="noStrike" dirty="0">
                <a:solidFill>
                  <a:srgbClr val="000000"/>
                </a:solidFill>
                <a:effectLst/>
                <a:latin typeface="Calibri" panose="020F0502020204030204" pitchFamily="34" charset="0"/>
              </a:rPr>
              <a:t>. [online] Teacher Magazine. Available at: </a:t>
            </a:r>
            <a:r>
              <a:rPr lang="en-GB" sz="1000" b="0" i="0" u="none" strike="noStrike" dirty="0">
                <a:solidFill>
                  <a:srgbClr val="000000"/>
                </a:solidFill>
                <a:effectLst/>
                <a:latin typeface="Calibri" panose="020F0502020204030204" pitchFamily="34" charset="0"/>
                <a:hlinkClick r:id="rId4"/>
              </a:rPr>
              <a:t>https://www.teachermagazine.com/au_en/articles/the-importance-of-instructional-scaffolding</a:t>
            </a:r>
            <a:r>
              <a:rPr lang="en-GB" sz="1000" b="0" i="0" u="none" strike="noStrike" dirty="0">
                <a:solidFill>
                  <a:srgbClr val="000000"/>
                </a:solidFill>
                <a:effectLst/>
                <a:latin typeface="Calibri" panose="020F0502020204030204" pitchFamily="34" charset="0"/>
              </a:rPr>
              <a:t> [Accessed 22 Dec. 2024].</a:t>
            </a:r>
          </a:p>
          <a:p>
            <a:pPr algn="l"/>
            <a:r>
              <a:rPr lang="en-GB" sz="1000" b="0" i="0" u="none" strike="noStrike" dirty="0">
                <a:solidFill>
                  <a:srgbClr val="000000"/>
                </a:solidFill>
                <a:effectLst/>
                <a:latin typeface="Calibri" panose="020F0502020204030204" pitchFamily="34" charset="0"/>
              </a:rPr>
              <a:t>‌</a:t>
            </a:r>
          </a:p>
          <a:p>
            <a:pPr algn="l"/>
            <a:r>
              <a:rPr lang="en-GB" sz="1000" b="0" i="0" u="none" strike="noStrike" dirty="0">
                <a:solidFill>
                  <a:srgbClr val="000000"/>
                </a:solidFill>
                <a:effectLst/>
                <a:latin typeface="Calibri" panose="020F0502020204030204" pitchFamily="34" charset="0"/>
              </a:rPr>
              <a:t>-ClassDojo (2023). </a:t>
            </a:r>
            <a:r>
              <a:rPr lang="en-GB" sz="1000" b="0" i="1" u="none" strike="noStrike" dirty="0">
                <a:solidFill>
                  <a:srgbClr val="000000"/>
                </a:solidFill>
                <a:effectLst/>
                <a:latin typeface="Calibri" panose="020F0502020204030204" pitchFamily="34" charset="0"/>
              </a:rPr>
              <a:t>About us</a:t>
            </a:r>
            <a:r>
              <a:rPr lang="en-GB" sz="1000" b="0" i="0" u="none" strike="noStrike" dirty="0">
                <a:solidFill>
                  <a:srgbClr val="000000"/>
                </a:solidFill>
                <a:effectLst/>
                <a:latin typeface="Calibri" panose="020F0502020204030204" pitchFamily="34" charset="0"/>
              </a:rPr>
              <a:t>. [online] ClassDojo. Available at: </a:t>
            </a:r>
            <a:r>
              <a:rPr lang="en-GB" sz="1000" b="0" i="0" u="none" strike="noStrike" dirty="0">
                <a:solidFill>
                  <a:srgbClr val="000000"/>
                </a:solidFill>
                <a:effectLst/>
                <a:latin typeface="Calibri" panose="020F0502020204030204" pitchFamily="34" charset="0"/>
                <a:hlinkClick r:id="rId5"/>
              </a:rPr>
              <a:t>https://www.classdojo.com/en-gb/about/?redirect=true</a:t>
            </a:r>
            <a:r>
              <a:rPr lang="en-GB" sz="1000" b="0" i="0" u="none" strike="noStrike" dirty="0">
                <a:solidFill>
                  <a:srgbClr val="000000"/>
                </a:solidFill>
                <a:effectLst/>
                <a:latin typeface="Calibri" panose="020F0502020204030204" pitchFamily="34" charset="0"/>
              </a:rPr>
              <a:t> [Accessed 21 Dec. 2024].</a:t>
            </a:r>
          </a:p>
          <a:p>
            <a:pPr algn="l"/>
            <a:endParaRPr lang="en-GB" sz="1000" dirty="0">
              <a:solidFill>
                <a:srgbClr val="000000"/>
              </a:solidFill>
              <a:latin typeface="Calibri" panose="020F0502020204030204" pitchFamily="34" charset="0"/>
            </a:endParaRPr>
          </a:p>
          <a:p>
            <a:pPr algn="l"/>
            <a:r>
              <a:rPr lang="en-GB" sz="1000" b="0" i="0" u="none" strike="noStrike" dirty="0">
                <a:solidFill>
                  <a:srgbClr val="000000"/>
                </a:solidFill>
                <a:effectLst/>
                <a:latin typeface="Calibri" panose="020F0502020204030204" pitchFamily="34" charset="0"/>
              </a:rPr>
              <a:t>-Doggett, R. and </a:t>
            </a:r>
            <a:r>
              <a:rPr lang="en-GB" sz="1000" b="0" i="0" u="none" strike="noStrike" dirty="0" err="1">
                <a:solidFill>
                  <a:srgbClr val="000000"/>
                </a:solidFill>
                <a:effectLst/>
                <a:latin typeface="Calibri" panose="020F0502020204030204" pitchFamily="34" charset="0"/>
              </a:rPr>
              <a:t>Koegel</a:t>
            </a:r>
            <a:r>
              <a:rPr lang="en-GB" sz="1000" b="0" i="0" u="none" strike="noStrike" dirty="0">
                <a:solidFill>
                  <a:srgbClr val="000000"/>
                </a:solidFill>
                <a:effectLst/>
                <a:latin typeface="Calibri" panose="020F0502020204030204" pitchFamily="34" charset="0"/>
              </a:rPr>
              <a:t>, L. (2013). Positive Reinforcement. </a:t>
            </a:r>
            <a:r>
              <a:rPr lang="en-GB" sz="1000" b="0" i="1" u="none" strike="noStrike" dirty="0" err="1">
                <a:solidFill>
                  <a:srgbClr val="000000"/>
                </a:solidFill>
                <a:effectLst/>
                <a:latin typeface="Calibri" panose="020F0502020204030204" pitchFamily="34" charset="0"/>
              </a:rPr>
              <a:t>Encyclopedia</a:t>
            </a:r>
            <a:r>
              <a:rPr lang="en-GB" sz="1000" b="0" i="1" u="none" strike="noStrike" dirty="0">
                <a:solidFill>
                  <a:srgbClr val="000000"/>
                </a:solidFill>
                <a:effectLst/>
                <a:latin typeface="Calibri" panose="020F0502020204030204" pitchFamily="34" charset="0"/>
              </a:rPr>
              <a:t> of Autism Spectrum Disorders</a:t>
            </a:r>
            <a:r>
              <a:rPr lang="en-GB" sz="1000" b="0" i="0" u="none" strike="noStrike" dirty="0">
                <a:solidFill>
                  <a:srgbClr val="000000"/>
                </a:solidFill>
                <a:effectLst/>
                <a:latin typeface="Calibri" panose="020F0502020204030204" pitchFamily="34" charset="0"/>
              </a:rPr>
              <a:t>, [online] </a:t>
            </a:r>
            <a:r>
              <a:rPr lang="en-GB" sz="1000" b="0" i="0" u="none" strike="noStrike" dirty="0">
                <a:solidFill>
                  <a:srgbClr val="000000"/>
                </a:solidFill>
                <a:effectLst/>
                <a:latin typeface="Calibri" panose="020F0502020204030204" pitchFamily="34" charset="0"/>
                <a:hlinkClick r:id="rId6"/>
              </a:rPr>
              <a:t>https://link.springer.com/referenceworkentry/10.1007/978-1-4419-1698-3_130</a:t>
            </a:r>
            <a:r>
              <a:rPr lang="en-GB" sz="1000" b="0" i="0" u="none" strike="noStrike" dirty="0">
                <a:solidFill>
                  <a:srgbClr val="000000"/>
                </a:solidFill>
                <a:effectLst/>
                <a:latin typeface="Calibri" panose="020F0502020204030204" pitchFamily="34" charset="0"/>
              </a:rPr>
              <a:t> [Accessed 22 Dec. 2024].</a:t>
            </a:r>
          </a:p>
          <a:p>
            <a:pPr algn="l"/>
            <a:r>
              <a:rPr lang="en-GB" sz="1000" b="0" i="0" u="none" strike="noStrike" dirty="0">
                <a:solidFill>
                  <a:srgbClr val="000000"/>
                </a:solidFill>
                <a:effectLst/>
                <a:latin typeface="Calibri" panose="020F0502020204030204" pitchFamily="34" charset="0"/>
              </a:rPr>
              <a:t>‌</a:t>
            </a:r>
          </a:p>
          <a:p>
            <a:pPr algn="l"/>
            <a:r>
              <a:rPr lang="en-GB" sz="1000" b="0" i="0" u="none" strike="noStrike" dirty="0">
                <a:solidFill>
                  <a:srgbClr val="000000"/>
                </a:solidFill>
                <a:effectLst/>
                <a:latin typeface="Calibri" panose="020F0502020204030204" pitchFamily="34" charset="0"/>
              </a:rPr>
              <a:t>-Froebel Trust. (n.d.). </a:t>
            </a:r>
            <a:r>
              <a:rPr lang="en-GB" sz="1000" b="0" i="1" u="none" strike="noStrike" dirty="0">
                <a:solidFill>
                  <a:srgbClr val="000000"/>
                </a:solidFill>
                <a:effectLst/>
                <a:latin typeface="Calibri" panose="020F0502020204030204" pitchFamily="34" charset="0"/>
              </a:rPr>
              <a:t>Schemas, outdoor play and Froebel</a:t>
            </a:r>
            <a:r>
              <a:rPr lang="en-GB" sz="1000" b="0" i="0" u="none" strike="noStrike" dirty="0">
                <a:solidFill>
                  <a:srgbClr val="000000"/>
                </a:solidFill>
                <a:effectLst/>
                <a:latin typeface="Calibri" panose="020F0502020204030204" pitchFamily="34" charset="0"/>
              </a:rPr>
              <a:t>. [online] Available at: </a:t>
            </a:r>
            <a:r>
              <a:rPr lang="en-GB" sz="1000" b="0" i="0" u="none" strike="noStrike" dirty="0">
                <a:solidFill>
                  <a:srgbClr val="000000"/>
                </a:solidFill>
                <a:effectLst/>
                <a:latin typeface="Calibri" panose="020F0502020204030204" pitchFamily="34" charset="0"/>
                <a:hlinkClick r:id="rId7"/>
              </a:rPr>
              <a:t>https://www.froebel.org.uk/news/schemas-outdoor-play-and-froebel</a:t>
            </a:r>
            <a:r>
              <a:rPr lang="en-GB" sz="1000" dirty="0">
                <a:solidFill>
                  <a:srgbClr val="000000"/>
                </a:solidFill>
                <a:latin typeface="Calibri" panose="020F0502020204030204" pitchFamily="34" charset="0"/>
              </a:rPr>
              <a:t> [Accessed 12 Dec. 2024].</a:t>
            </a:r>
            <a:endParaRPr lang="en-GB" sz="1000" b="0" i="0" u="none" strike="noStrike" dirty="0">
              <a:solidFill>
                <a:srgbClr val="000000"/>
              </a:solidFill>
              <a:effectLst/>
              <a:latin typeface="Calibri" panose="020F0502020204030204" pitchFamily="34" charset="0"/>
            </a:endParaRPr>
          </a:p>
          <a:p>
            <a:pPr algn="l"/>
            <a:endParaRPr lang="en-GB" sz="1000" b="0" i="0" u="none" strike="noStrike" dirty="0">
              <a:solidFill>
                <a:srgbClr val="000000"/>
              </a:solidFill>
              <a:effectLst/>
              <a:latin typeface="Calibri" panose="020F0502020204030204" pitchFamily="34" charset="0"/>
            </a:endParaRPr>
          </a:p>
          <a:p>
            <a:pPr algn="l"/>
            <a:r>
              <a:rPr lang="en-GB" sz="1000" b="0" i="0" u="none" strike="noStrike" dirty="0">
                <a:solidFill>
                  <a:srgbClr val="000000"/>
                </a:solidFill>
                <a:effectLst/>
                <a:latin typeface="Calibri" panose="020F0502020204030204" pitchFamily="34" charset="0"/>
              </a:rPr>
              <a:t>‌-Introduction to </a:t>
            </a:r>
            <a:r>
              <a:rPr lang="en-GB" sz="1000" b="0" i="0" u="none" strike="noStrike" dirty="0" err="1">
                <a:solidFill>
                  <a:srgbClr val="000000"/>
                </a:solidFill>
                <a:effectLst/>
                <a:latin typeface="Calibri" panose="020F0502020204030204" pitchFamily="34" charset="0"/>
              </a:rPr>
              <a:t>Floorbooks</a:t>
            </a:r>
            <a:r>
              <a:rPr lang="en-GB" sz="1000" b="0" i="0" u="none" strike="noStrike" dirty="0">
                <a:solidFill>
                  <a:srgbClr val="000000"/>
                </a:solidFill>
                <a:effectLst/>
                <a:latin typeface="Calibri" panose="020F0502020204030204" pitchFamily="34" charset="0"/>
              </a:rPr>
              <a:t> (2024). </a:t>
            </a:r>
            <a:r>
              <a:rPr lang="en-GB" sz="1000" b="0" i="1" u="none" strike="noStrike" dirty="0">
                <a:solidFill>
                  <a:srgbClr val="000000"/>
                </a:solidFill>
                <a:effectLst/>
                <a:latin typeface="Calibri" panose="020F0502020204030204" pitchFamily="34" charset="0"/>
              </a:rPr>
              <a:t>Introduction to </a:t>
            </a:r>
            <a:r>
              <a:rPr lang="en-GB" sz="1000" b="0" i="1" u="none" strike="noStrike" dirty="0" err="1">
                <a:solidFill>
                  <a:srgbClr val="000000"/>
                </a:solidFill>
                <a:effectLst/>
                <a:latin typeface="Calibri" panose="020F0502020204030204" pitchFamily="34" charset="0"/>
              </a:rPr>
              <a:t>Floorbooks</a:t>
            </a:r>
            <a:r>
              <a:rPr lang="en-GB" sz="1000" b="0" i="0" u="none" strike="noStrike" dirty="0">
                <a:solidFill>
                  <a:srgbClr val="000000"/>
                </a:solidFill>
                <a:effectLst/>
                <a:latin typeface="Calibri" panose="020F0502020204030204" pitchFamily="34" charset="0"/>
              </a:rPr>
              <a:t>. [online] </a:t>
            </a:r>
            <a:r>
              <a:rPr lang="en-GB" sz="1000" b="0" i="0" u="none" strike="noStrike" dirty="0" err="1">
                <a:solidFill>
                  <a:srgbClr val="000000"/>
                </a:solidFill>
                <a:effectLst/>
                <a:latin typeface="Calibri" panose="020F0502020204030204" pitchFamily="34" charset="0"/>
              </a:rPr>
              <a:t>Mindstretchers</a:t>
            </a:r>
            <a:r>
              <a:rPr lang="en-GB" sz="1000" b="0" i="0" u="none" strike="noStrike" dirty="0">
                <a:solidFill>
                  <a:srgbClr val="000000"/>
                </a:solidFill>
                <a:effectLst/>
                <a:latin typeface="Calibri" panose="020F0502020204030204" pitchFamily="34" charset="0"/>
              </a:rPr>
              <a:t> Academy. Available at: </a:t>
            </a:r>
            <a:r>
              <a:rPr lang="en-GB" sz="1000" b="0" i="0" u="none" strike="noStrike" dirty="0">
                <a:solidFill>
                  <a:srgbClr val="000000"/>
                </a:solidFill>
                <a:effectLst/>
                <a:latin typeface="Calibri" panose="020F0502020204030204" pitchFamily="34" charset="0"/>
                <a:hlinkClick r:id="rId8"/>
              </a:rPr>
              <a:t>https://mindstretchers.academy/shop/introduction-to-floorbooks</a:t>
            </a:r>
            <a:r>
              <a:rPr lang="en-GB" sz="1000" b="0" i="0" u="none" strike="noStrike" dirty="0">
                <a:solidFill>
                  <a:srgbClr val="000000"/>
                </a:solidFill>
                <a:effectLst/>
                <a:latin typeface="Calibri" panose="020F0502020204030204" pitchFamily="34" charset="0"/>
              </a:rPr>
              <a:t> [Accessed 12 Dec. 2024].</a:t>
            </a:r>
          </a:p>
          <a:p>
            <a:pPr algn="l"/>
            <a:endParaRPr lang="en-GB" sz="1000" dirty="0">
              <a:solidFill>
                <a:srgbClr val="000000"/>
              </a:solidFill>
              <a:latin typeface="Calibri" panose="020F0502020204030204" pitchFamily="34" charset="0"/>
            </a:endParaRPr>
          </a:p>
          <a:p>
            <a:pPr algn="l"/>
            <a:r>
              <a:rPr lang="en-GB" sz="1000" dirty="0">
                <a:solidFill>
                  <a:srgbClr val="000000"/>
                </a:solidFill>
                <a:latin typeface="Calibri" panose="020F0502020204030204" pitchFamily="34" charset="0"/>
              </a:rPr>
              <a:t>-</a:t>
            </a:r>
            <a:r>
              <a:rPr lang="en-GB" sz="1000" b="0" i="0" u="none" strike="noStrike" dirty="0">
                <a:solidFill>
                  <a:srgbClr val="000000"/>
                </a:solidFill>
                <a:effectLst/>
                <a:latin typeface="Calibri" panose="020F0502020204030204" pitchFamily="34" charset="0"/>
              </a:rPr>
              <a:t>Learning Power Kids. (2018). </a:t>
            </a:r>
            <a:r>
              <a:rPr lang="en-GB" sz="1000" b="0" i="1" u="none" strike="noStrike" dirty="0">
                <a:solidFill>
                  <a:srgbClr val="000000"/>
                </a:solidFill>
                <a:effectLst/>
                <a:latin typeface="Calibri" panose="020F0502020204030204" pitchFamily="34" charset="0"/>
              </a:rPr>
              <a:t>01 Collaboration</a:t>
            </a:r>
            <a:r>
              <a:rPr lang="en-GB" sz="1000" b="0" i="0" u="none" strike="noStrike" dirty="0">
                <a:solidFill>
                  <a:srgbClr val="000000"/>
                </a:solidFill>
                <a:effectLst/>
                <a:latin typeface="Calibri" panose="020F0502020204030204" pitchFamily="34" charset="0"/>
              </a:rPr>
              <a:t>. [online] Available at: </a:t>
            </a:r>
            <a:r>
              <a:rPr lang="en-GB" sz="1000" b="0" i="0" u="none" strike="noStrike" dirty="0">
                <a:solidFill>
                  <a:srgbClr val="000000"/>
                </a:solidFill>
                <a:effectLst/>
                <a:latin typeface="Calibri" panose="020F0502020204030204" pitchFamily="34" charset="0"/>
                <a:hlinkClick r:id="rId9"/>
              </a:rPr>
              <a:t>https://learningpowerkids.com/project/01-collaboration/</a:t>
            </a:r>
            <a:r>
              <a:rPr lang="en-GB" sz="1000" b="0" i="0" u="none" strike="noStrike" dirty="0">
                <a:solidFill>
                  <a:srgbClr val="000000"/>
                </a:solidFill>
                <a:effectLst/>
                <a:latin typeface="Calibri" panose="020F0502020204030204" pitchFamily="34" charset="0"/>
              </a:rPr>
              <a:t> [Accessed 12 Dec. 2024].</a:t>
            </a:r>
          </a:p>
          <a:p>
            <a:pPr algn="l"/>
            <a:endParaRPr lang="en-GB" sz="1000" dirty="0">
              <a:solidFill>
                <a:srgbClr val="000000"/>
              </a:solidFill>
              <a:latin typeface="Calibri" panose="020F0502020204030204" pitchFamily="34" charset="0"/>
            </a:endParaRPr>
          </a:p>
          <a:p>
            <a:pPr algn="l"/>
            <a:r>
              <a:rPr lang="en-GB" sz="1000" dirty="0">
                <a:solidFill>
                  <a:srgbClr val="000000"/>
                </a:solidFill>
                <a:latin typeface="Calibri" panose="020F0502020204030204" pitchFamily="34" charset="0"/>
              </a:rPr>
              <a:t>-</a:t>
            </a:r>
            <a:r>
              <a:rPr lang="en-GB" sz="1000" b="0" i="0" u="none" strike="noStrike" dirty="0">
                <a:solidFill>
                  <a:srgbClr val="000000"/>
                </a:solidFill>
                <a:effectLst/>
                <a:latin typeface="Calibri" panose="020F0502020204030204" pitchFamily="34" charset="0"/>
              </a:rPr>
              <a:t>My Teaching Cupboard (n.d.). </a:t>
            </a:r>
            <a:r>
              <a:rPr lang="en-GB" sz="1000" b="0" i="1" u="none" strike="noStrike" dirty="0">
                <a:solidFill>
                  <a:srgbClr val="000000"/>
                </a:solidFill>
                <a:effectLst/>
                <a:latin typeface="Calibri" panose="020F0502020204030204" pitchFamily="34" charset="0"/>
              </a:rPr>
              <a:t>Benefits of loose parts play</a:t>
            </a:r>
            <a:r>
              <a:rPr lang="en-GB" sz="1000" b="0" i="0" u="none" strike="noStrike" dirty="0">
                <a:solidFill>
                  <a:srgbClr val="000000"/>
                </a:solidFill>
                <a:effectLst/>
                <a:latin typeface="Calibri" panose="020F0502020204030204" pitchFamily="34" charset="0"/>
              </a:rPr>
              <a:t>. [online] My Teaching Cupboard. Available at: </a:t>
            </a:r>
            <a:r>
              <a:rPr lang="en-GB" sz="1000" b="0" i="0" u="none" strike="noStrike" dirty="0">
                <a:solidFill>
                  <a:srgbClr val="000000"/>
                </a:solidFill>
                <a:effectLst/>
                <a:latin typeface="Calibri" panose="020F0502020204030204" pitchFamily="34" charset="0"/>
                <a:hlinkClick r:id="rId10"/>
              </a:rPr>
              <a:t>https://www.myteachingcupboard.com/blog/benefits-of-loose-parts-play</a:t>
            </a:r>
            <a:r>
              <a:rPr lang="en-GB" sz="1000" b="0" i="0" u="none" strike="noStrike" dirty="0">
                <a:solidFill>
                  <a:srgbClr val="000000"/>
                </a:solidFill>
                <a:effectLst/>
                <a:latin typeface="Calibri" panose="020F0502020204030204" pitchFamily="34" charset="0"/>
              </a:rPr>
              <a:t> [Accessed 12 Dec. 2024].</a:t>
            </a:r>
          </a:p>
          <a:p>
            <a:pPr algn="l"/>
            <a:endParaRPr lang="en-GB" sz="1000" dirty="0">
              <a:solidFill>
                <a:srgbClr val="000000"/>
              </a:solidFill>
              <a:latin typeface="Calibri" panose="020F0502020204030204" pitchFamily="34" charset="0"/>
            </a:endParaRPr>
          </a:p>
          <a:p>
            <a:pPr algn="l"/>
            <a:r>
              <a:rPr lang="en-GB" sz="1000" dirty="0">
                <a:solidFill>
                  <a:srgbClr val="000000"/>
                </a:solidFill>
                <a:latin typeface="Calibri" panose="020F0502020204030204" pitchFamily="34" charset="0"/>
              </a:rPr>
              <a:t>- </a:t>
            </a:r>
            <a:r>
              <a:rPr lang="en-GB" sz="1000" dirty="0" err="1">
                <a:solidFill>
                  <a:srgbClr val="000000"/>
                </a:solidFill>
                <a:latin typeface="Calibri" panose="020F0502020204030204" pitchFamily="34" charset="0"/>
              </a:rPr>
              <a:t>mrsbptone</a:t>
            </a:r>
            <a:r>
              <a:rPr lang="en-GB" sz="1000" b="0" i="0" u="none" strike="noStrike" dirty="0">
                <a:solidFill>
                  <a:srgbClr val="000000"/>
                </a:solidFill>
                <a:effectLst/>
                <a:latin typeface="Calibri" panose="020F0502020204030204" pitchFamily="34" charset="0"/>
              </a:rPr>
              <a:t>(2019). </a:t>
            </a:r>
            <a:r>
              <a:rPr lang="en-GB" sz="1000" b="0" i="1" u="none" strike="noStrike" dirty="0">
                <a:solidFill>
                  <a:srgbClr val="000000"/>
                </a:solidFill>
                <a:effectLst/>
                <a:latin typeface="Calibri" panose="020F0502020204030204" pitchFamily="34" charset="0"/>
              </a:rPr>
              <a:t>What Does Differentiated Learning Look Like? Scaffolding and Tiering</a:t>
            </a:r>
            <a:r>
              <a:rPr lang="en-GB" sz="1000" b="0" i="0" u="none" strike="noStrike" dirty="0">
                <a:solidFill>
                  <a:srgbClr val="000000"/>
                </a:solidFill>
                <a:effectLst/>
                <a:latin typeface="Calibri" panose="020F0502020204030204" pitchFamily="34" charset="0"/>
              </a:rPr>
              <a:t>. [online] Mrs. Stone. Available at: </a:t>
            </a:r>
            <a:r>
              <a:rPr lang="en-GB" sz="1000" b="0" i="0" u="none" strike="noStrike" dirty="0">
                <a:solidFill>
                  <a:srgbClr val="000000"/>
                </a:solidFill>
                <a:effectLst/>
                <a:latin typeface="Calibri" panose="020F0502020204030204" pitchFamily="34" charset="0"/>
                <a:hlinkClick r:id="rId11"/>
              </a:rPr>
              <a:t>https://mrsstone.com/2019/11/03/scaffolding-and-tiering/</a:t>
            </a:r>
            <a:r>
              <a:rPr lang="en-GB" sz="1000" b="0" i="0" u="none" strike="noStrike" dirty="0">
                <a:solidFill>
                  <a:srgbClr val="000000"/>
                </a:solidFill>
                <a:effectLst/>
                <a:latin typeface="Calibri" panose="020F0502020204030204" pitchFamily="34" charset="0"/>
              </a:rPr>
              <a:t>  [Accessed 22 Dec. 2024].</a:t>
            </a:r>
          </a:p>
          <a:p>
            <a:pPr algn="l"/>
            <a:r>
              <a:rPr lang="en-GB" sz="1000" b="0" i="0" u="none" strike="noStrike" dirty="0">
                <a:solidFill>
                  <a:srgbClr val="000000"/>
                </a:solidFill>
                <a:effectLst/>
                <a:latin typeface="Calibri" panose="020F0502020204030204" pitchFamily="34" charset="0"/>
              </a:rPr>
              <a:t>‌</a:t>
            </a:r>
          </a:p>
          <a:p>
            <a:pPr algn="l"/>
            <a:r>
              <a:rPr lang="en-GB" sz="1000" b="0" i="0" u="none" strike="noStrike" dirty="0">
                <a:solidFill>
                  <a:srgbClr val="000000"/>
                </a:solidFill>
                <a:effectLst/>
                <a:latin typeface="Calibri" panose="020F0502020204030204" pitchFamily="34" charset="0"/>
              </a:rPr>
              <a:t>-</a:t>
            </a:r>
            <a:r>
              <a:rPr lang="en-GB" sz="1000" b="0" i="0" u="none" strike="noStrike" dirty="0" err="1">
                <a:solidFill>
                  <a:srgbClr val="000000"/>
                </a:solidFill>
                <a:effectLst/>
                <a:latin typeface="Calibri" panose="020F0502020204030204" pitchFamily="34" charset="0"/>
              </a:rPr>
              <a:t>Sarikas</a:t>
            </a:r>
            <a:r>
              <a:rPr lang="en-GB" sz="1000" b="0" i="0" u="none" strike="noStrike" dirty="0">
                <a:solidFill>
                  <a:srgbClr val="000000"/>
                </a:solidFill>
                <a:effectLst/>
                <a:latin typeface="Calibri" panose="020F0502020204030204" pitchFamily="34" charset="0"/>
              </a:rPr>
              <a:t>, C. (2020). </a:t>
            </a:r>
            <a:r>
              <a:rPr lang="en-GB" sz="1000" b="0" i="1" u="none" strike="noStrike" dirty="0">
                <a:solidFill>
                  <a:srgbClr val="000000"/>
                </a:solidFill>
                <a:effectLst/>
                <a:latin typeface="Calibri" panose="020F0502020204030204" pitchFamily="34" charset="0"/>
              </a:rPr>
              <a:t>Vygotsky Scaffolding: What It Is and How to Use It</a:t>
            </a:r>
            <a:r>
              <a:rPr lang="en-GB" sz="1000" b="0" i="0" u="none" strike="noStrike" dirty="0">
                <a:solidFill>
                  <a:srgbClr val="000000"/>
                </a:solidFill>
                <a:effectLst/>
                <a:latin typeface="Calibri" panose="020F0502020204030204" pitchFamily="34" charset="0"/>
              </a:rPr>
              <a:t>. [online] </a:t>
            </a:r>
            <a:r>
              <a:rPr lang="en-GB" sz="1000" b="0" i="0" u="none" strike="noStrike" dirty="0" err="1">
                <a:solidFill>
                  <a:srgbClr val="000000"/>
                </a:solidFill>
                <a:effectLst/>
                <a:latin typeface="Calibri" panose="020F0502020204030204" pitchFamily="34" charset="0"/>
              </a:rPr>
              <a:t>PrepScholar</a:t>
            </a:r>
            <a:r>
              <a:rPr lang="en-GB" sz="1000" b="0" i="0" u="none" strike="noStrike" dirty="0">
                <a:solidFill>
                  <a:srgbClr val="000000"/>
                </a:solidFill>
                <a:effectLst/>
                <a:latin typeface="Calibri" panose="020F0502020204030204" pitchFamily="34" charset="0"/>
              </a:rPr>
              <a:t>. Available at: </a:t>
            </a:r>
            <a:r>
              <a:rPr lang="en-GB" sz="1000" b="0" i="0" u="none" strike="noStrike" dirty="0">
                <a:solidFill>
                  <a:srgbClr val="000000"/>
                </a:solidFill>
                <a:effectLst/>
                <a:latin typeface="Calibri" panose="020F0502020204030204" pitchFamily="34" charset="0"/>
                <a:hlinkClick r:id="rId12"/>
              </a:rPr>
              <a:t>https://blog.prepscholar.com/vygotsky-scaffolding-zone-of-proximal-development</a:t>
            </a:r>
            <a:r>
              <a:rPr lang="en-GB" sz="1000" b="0" i="0" u="none" strike="noStrike" dirty="0">
                <a:solidFill>
                  <a:srgbClr val="000000"/>
                </a:solidFill>
                <a:effectLst/>
                <a:latin typeface="Calibri" panose="020F0502020204030204" pitchFamily="34" charset="0"/>
              </a:rPr>
              <a:t> [Accessed 20 Dec. 2024].</a:t>
            </a:r>
          </a:p>
          <a:p>
            <a:endParaRPr lang="en-GB" sz="1000" dirty="0">
              <a:solidFill>
                <a:srgbClr val="000000"/>
              </a:solidFill>
              <a:latin typeface="Calibri" panose="020F0502020204030204" pitchFamily="34" charset="0"/>
            </a:endParaRPr>
          </a:p>
          <a:p>
            <a:r>
              <a:rPr lang="en-GB" sz="1000" dirty="0">
                <a:solidFill>
                  <a:srgbClr val="000000"/>
                </a:solidFill>
                <a:latin typeface="Calibri" panose="020F0502020204030204" pitchFamily="34" charset="0"/>
              </a:rPr>
              <a:t>-</a:t>
            </a:r>
            <a:r>
              <a:rPr lang="en-GB" sz="1000" b="0" i="0" u="none" strike="noStrike" dirty="0">
                <a:solidFill>
                  <a:srgbClr val="000000"/>
                </a:solidFill>
                <a:effectLst/>
                <a:latin typeface="Calibri" panose="020F0502020204030204" pitchFamily="34" charset="0"/>
              </a:rPr>
              <a:t>‌St Blaise Primary School. (2022). </a:t>
            </a:r>
            <a:r>
              <a:rPr lang="en-GB" sz="1000" b="0" i="1" u="none" strike="noStrike" dirty="0">
                <a:solidFill>
                  <a:srgbClr val="000000"/>
                </a:solidFill>
                <a:effectLst/>
                <a:latin typeface="Calibri" panose="020F0502020204030204" pitchFamily="34" charset="0"/>
              </a:rPr>
              <a:t>Outdoor Explorers – Building bridges – St Blaise Primary School</a:t>
            </a:r>
            <a:r>
              <a:rPr lang="en-GB" sz="1000" b="0" i="0" u="none" strike="noStrike" dirty="0">
                <a:solidFill>
                  <a:srgbClr val="000000"/>
                </a:solidFill>
                <a:effectLst/>
                <a:latin typeface="Calibri" panose="020F0502020204030204" pitchFamily="34" charset="0"/>
              </a:rPr>
              <a:t>. [online] </a:t>
            </a:r>
            <a:r>
              <a:rPr lang="en-GB" sz="1000" b="0" i="0" u="none" strike="noStrike" dirty="0" err="1">
                <a:solidFill>
                  <a:srgbClr val="000000"/>
                </a:solidFill>
                <a:effectLst/>
                <a:latin typeface="Calibri" panose="020F0502020204030204" pitchFamily="34" charset="0"/>
              </a:rPr>
              <a:t>Oxon.sch.uk</a:t>
            </a:r>
            <a:r>
              <a:rPr lang="en-GB" sz="1000" b="0" i="0" u="none" strike="noStrike" dirty="0">
                <a:solidFill>
                  <a:srgbClr val="000000"/>
                </a:solidFill>
                <a:effectLst/>
                <a:latin typeface="Calibri" panose="020F0502020204030204" pitchFamily="34" charset="0"/>
              </a:rPr>
              <a:t>. Available at: </a:t>
            </a:r>
            <a:r>
              <a:rPr lang="en-GB" sz="1000" b="0" i="0" u="none" strike="noStrike" dirty="0">
                <a:solidFill>
                  <a:srgbClr val="000000"/>
                </a:solidFill>
                <a:effectLst/>
                <a:latin typeface="Calibri" panose="020F0502020204030204" pitchFamily="34" charset="0"/>
                <a:hlinkClick r:id="rId13"/>
              </a:rPr>
              <a:t>https://www.st-blaise.oxon.sch.uk/outdoor-explorers-building-bridges/</a:t>
            </a:r>
            <a:r>
              <a:rPr lang="en-GB" sz="1000" b="0" i="0" u="none" strike="noStrike" dirty="0">
                <a:solidFill>
                  <a:srgbClr val="000000"/>
                </a:solidFill>
                <a:effectLst/>
                <a:latin typeface="Calibri" panose="020F0502020204030204" pitchFamily="34" charset="0"/>
              </a:rPr>
              <a:t> [Accessed 12 Dec. 2024].</a:t>
            </a:r>
          </a:p>
          <a:p>
            <a:pPr algn="l"/>
            <a:endParaRPr lang="en-US" sz="1000" u="sng" dirty="0">
              <a:solidFill>
                <a:schemeClr val="tx1"/>
              </a:solidFill>
            </a:endParaRPr>
          </a:p>
          <a:p>
            <a:pPr algn="l"/>
            <a:r>
              <a:rPr lang="en-US" sz="1000" u="sng" dirty="0">
                <a:solidFill>
                  <a:schemeClr val="tx1"/>
                </a:solidFill>
              </a:rPr>
              <a:t>-</a:t>
            </a:r>
            <a:r>
              <a:rPr lang="en-GB" sz="1000" b="0" i="0" u="none" strike="noStrike" dirty="0">
                <a:solidFill>
                  <a:srgbClr val="000000"/>
                </a:solidFill>
                <a:effectLst/>
                <a:latin typeface="Calibri" panose="020F0502020204030204" pitchFamily="34" charset="0"/>
              </a:rPr>
              <a:t>STRATEGIES. (2012). </a:t>
            </a:r>
            <a:r>
              <a:rPr lang="en-GB" sz="1000" b="0" i="1" u="none" strike="noStrike" dirty="0">
                <a:solidFill>
                  <a:srgbClr val="000000"/>
                </a:solidFill>
                <a:effectLst/>
                <a:latin typeface="Calibri" panose="020F0502020204030204" pitchFamily="34" charset="0"/>
              </a:rPr>
              <a:t>Activating Prior Knowledge</a:t>
            </a:r>
            <a:r>
              <a:rPr lang="en-GB" sz="1000" b="0" i="0" u="none" strike="noStrike" dirty="0">
                <a:solidFill>
                  <a:srgbClr val="000000"/>
                </a:solidFill>
                <a:effectLst/>
                <a:latin typeface="Calibri" panose="020F0502020204030204" pitchFamily="34" charset="0"/>
              </a:rPr>
              <a:t>. [online] Available at: </a:t>
            </a:r>
            <a:r>
              <a:rPr lang="en-GB" sz="1000" b="0" i="0" u="none" strike="noStrike" dirty="0">
                <a:solidFill>
                  <a:srgbClr val="000000"/>
                </a:solidFill>
                <a:effectLst/>
                <a:latin typeface="Calibri" panose="020F0502020204030204" pitchFamily="34" charset="0"/>
                <a:hlinkClick r:id="rId14"/>
              </a:rPr>
              <a:t>https://strategiesforspecialinterventions.weebly.com/activating-prior-knowledge1.html</a:t>
            </a:r>
            <a:r>
              <a:rPr lang="en-GB" sz="1000" b="0" i="0" u="none" strike="noStrike" dirty="0">
                <a:solidFill>
                  <a:srgbClr val="000000"/>
                </a:solidFill>
                <a:effectLst/>
                <a:latin typeface="Calibri" panose="020F0502020204030204" pitchFamily="34" charset="0"/>
              </a:rPr>
              <a:t> [Accessed 12 Dec. 2024].</a:t>
            </a:r>
          </a:p>
          <a:p>
            <a:pPr algn="l"/>
            <a:endParaRPr lang="en-GB" sz="1000" dirty="0">
              <a:solidFill>
                <a:srgbClr val="000000"/>
              </a:solidFill>
              <a:latin typeface="Calibri" panose="020F0502020204030204" pitchFamily="34" charset="0"/>
            </a:endParaRPr>
          </a:p>
          <a:p>
            <a:pPr algn="l"/>
            <a:r>
              <a:rPr lang="en-GB" sz="1000" dirty="0">
                <a:solidFill>
                  <a:srgbClr val="000000"/>
                </a:solidFill>
                <a:latin typeface="Calibri" panose="020F0502020204030204" pitchFamily="34" charset="0"/>
              </a:rPr>
              <a:t>-</a:t>
            </a:r>
            <a:r>
              <a:rPr lang="en-GB" sz="1000" b="0" i="0" u="none" strike="noStrike" dirty="0" err="1">
                <a:solidFill>
                  <a:srgbClr val="000000"/>
                </a:solidFill>
                <a:effectLst/>
                <a:latin typeface="Calibri" panose="020F0502020204030204" pitchFamily="34" charset="0"/>
              </a:rPr>
              <a:t>www.explorepsychology.com</a:t>
            </a:r>
            <a:r>
              <a:rPr lang="en-GB" sz="1000" b="0" i="0" u="none" strike="noStrike" dirty="0">
                <a:solidFill>
                  <a:srgbClr val="000000"/>
                </a:solidFill>
                <a:effectLst/>
                <a:latin typeface="Calibri" panose="020F0502020204030204" pitchFamily="34" charset="0"/>
              </a:rPr>
              <a:t>. (2023). </a:t>
            </a:r>
            <a:r>
              <a:rPr lang="en-GB" sz="1000" b="0" i="1" u="none" strike="noStrike" dirty="0">
                <a:solidFill>
                  <a:srgbClr val="000000"/>
                </a:solidFill>
                <a:effectLst/>
                <a:latin typeface="Calibri" panose="020F0502020204030204" pitchFamily="34" charset="0"/>
              </a:rPr>
              <a:t>Positive Reinforcement: Definition, Examples, and Tips - Explore Psychology</a:t>
            </a:r>
            <a:r>
              <a:rPr lang="en-GB" sz="1000" b="0" i="0" u="none" strike="noStrike" dirty="0">
                <a:solidFill>
                  <a:srgbClr val="000000"/>
                </a:solidFill>
                <a:effectLst/>
                <a:latin typeface="Calibri" panose="020F0502020204030204" pitchFamily="34" charset="0"/>
              </a:rPr>
              <a:t>. [online] Available at: </a:t>
            </a:r>
            <a:r>
              <a:rPr lang="en-GB" sz="1000" b="0" i="0" u="none" strike="noStrike" dirty="0">
                <a:solidFill>
                  <a:srgbClr val="000000"/>
                </a:solidFill>
                <a:effectLst/>
                <a:latin typeface="Calibri" panose="020F0502020204030204" pitchFamily="34" charset="0"/>
                <a:hlinkClick r:id="rId15"/>
              </a:rPr>
              <a:t>https://www.explorepsychology.com/positive-reinforcement-definition-examples-and-tips/</a:t>
            </a:r>
            <a:r>
              <a:rPr lang="en-GB" sz="1000" b="0" i="0" u="none" strike="noStrike" dirty="0">
                <a:solidFill>
                  <a:srgbClr val="000000"/>
                </a:solidFill>
                <a:effectLst/>
                <a:latin typeface="Calibri" panose="020F0502020204030204" pitchFamily="34" charset="0"/>
              </a:rPr>
              <a:t> [Accessed 21 Dec. 2024].</a:t>
            </a:r>
          </a:p>
          <a:p>
            <a:pPr algn="l"/>
            <a:r>
              <a:rPr lang="en-GB" sz="1000" b="0" i="0" u="none" strike="noStrike" dirty="0">
                <a:solidFill>
                  <a:srgbClr val="000000"/>
                </a:solidFill>
                <a:effectLst/>
                <a:latin typeface="Calibri" panose="020F0502020204030204" pitchFamily="34" charset="0"/>
              </a:rPr>
              <a:t>‌</a:t>
            </a:r>
          </a:p>
          <a:p>
            <a:pPr algn="l"/>
            <a:r>
              <a:rPr lang="en-GB" sz="1000" b="0" i="0" u="none" strike="noStrike" dirty="0">
                <a:solidFill>
                  <a:srgbClr val="000000"/>
                </a:solidFill>
                <a:effectLst/>
                <a:latin typeface="Calibri" panose="020F0502020204030204" pitchFamily="34" charset="0"/>
              </a:rPr>
              <a:t>-</a:t>
            </a:r>
            <a:r>
              <a:rPr lang="en-GB" sz="1000" b="0" i="0" u="none" strike="noStrike" dirty="0" err="1">
                <a:solidFill>
                  <a:srgbClr val="000000"/>
                </a:solidFill>
                <a:effectLst/>
                <a:latin typeface="Calibri" panose="020F0502020204030204" pitchFamily="34" charset="0"/>
              </a:rPr>
              <a:t>www.structural-learning.com</a:t>
            </a:r>
            <a:r>
              <a:rPr lang="en-GB" sz="1000" b="0" i="0" u="none" strike="noStrike" dirty="0">
                <a:solidFill>
                  <a:srgbClr val="000000"/>
                </a:solidFill>
                <a:effectLst/>
                <a:latin typeface="Calibri" panose="020F0502020204030204" pitchFamily="34" charset="0"/>
              </a:rPr>
              <a:t>. (n.d.). </a:t>
            </a:r>
            <a:r>
              <a:rPr lang="en-GB" sz="1000" b="0" i="1" u="none" strike="noStrike" dirty="0">
                <a:solidFill>
                  <a:srgbClr val="000000"/>
                </a:solidFill>
                <a:effectLst/>
                <a:latin typeface="Calibri" panose="020F0502020204030204" pitchFamily="34" charset="0"/>
              </a:rPr>
              <a:t>Floor Books: A teacher’s guide</a:t>
            </a:r>
            <a:r>
              <a:rPr lang="en-GB" sz="1000" b="0" i="0" u="none" strike="noStrike" dirty="0">
                <a:solidFill>
                  <a:srgbClr val="000000"/>
                </a:solidFill>
                <a:effectLst/>
                <a:latin typeface="Calibri" panose="020F0502020204030204" pitchFamily="34" charset="0"/>
              </a:rPr>
              <a:t>. [online] Available at: </a:t>
            </a:r>
            <a:r>
              <a:rPr lang="en-GB" sz="1000" b="0" i="0" u="none" strike="noStrike" dirty="0">
                <a:solidFill>
                  <a:srgbClr val="000000"/>
                </a:solidFill>
                <a:effectLst/>
                <a:latin typeface="Calibri" panose="020F0502020204030204" pitchFamily="34" charset="0"/>
                <a:hlinkClick r:id="rId16"/>
              </a:rPr>
              <a:t>https://www.structural-learning.com/post/floor-books</a:t>
            </a:r>
            <a:r>
              <a:rPr lang="en-GB" sz="1000" b="0" i="0" u="none" strike="noStrike" dirty="0">
                <a:solidFill>
                  <a:srgbClr val="000000"/>
                </a:solidFill>
                <a:effectLst/>
                <a:latin typeface="Calibri" panose="020F0502020204030204" pitchFamily="34" charset="0"/>
              </a:rPr>
              <a:t> [Accessed 22 Dec. 2024].</a:t>
            </a:r>
          </a:p>
          <a:p>
            <a:pPr algn="l"/>
            <a:r>
              <a:rPr lang="en-GB" sz="1100" b="0" i="0" u="none" strike="noStrike" dirty="0">
                <a:solidFill>
                  <a:srgbClr val="000000"/>
                </a:solidFill>
                <a:effectLst/>
                <a:latin typeface="Calibri" panose="020F0502020204030204" pitchFamily="34" charset="0"/>
              </a:rPr>
              <a:t>‌</a:t>
            </a:r>
          </a:p>
          <a:p>
            <a:pPr algn="l"/>
            <a:endParaRPr lang="en-GB" sz="1200" b="0" i="0" u="none" strike="noStrike" dirty="0">
              <a:solidFill>
                <a:srgbClr val="000000"/>
              </a:solidFill>
              <a:effectLst/>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t>
            </a:r>
            <a:endParaRPr lang="en-US" u="sng" dirty="0">
              <a:solidFill>
                <a:schemeClr val="tx1"/>
              </a:solidFill>
            </a:endParaRPr>
          </a:p>
        </p:txBody>
      </p:sp>
    </p:spTree>
    <p:extLst>
      <p:ext uri="{BB962C8B-B14F-4D97-AF65-F5344CB8AC3E}">
        <p14:creationId xmlns:p14="http://schemas.microsoft.com/office/powerpoint/2010/main" val="6102697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827</TotalTime>
  <Words>3704</Words>
  <Application>Microsoft Macintosh PowerPoint</Application>
  <PresentationFormat>Widescreen</PresentationFormat>
  <Paragraphs>222</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Bernard MT Condensed</vt:lpstr>
      <vt:lpstr>Calibri</vt:lpstr>
      <vt:lpstr>Calibri Light</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Havard</dc:creator>
  <cp:lastModifiedBy>Sarah Havard (2315254)</cp:lastModifiedBy>
  <cp:revision>21</cp:revision>
  <dcterms:created xsi:type="dcterms:W3CDTF">2024-11-01T15:37:59Z</dcterms:created>
  <dcterms:modified xsi:type="dcterms:W3CDTF">2024-12-22T20:13:35Z</dcterms:modified>
</cp:coreProperties>
</file>