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67" r:id="rId3"/>
    <p:sldId id="258" r:id="rId4"/>
    <p:sldId id="264" r:id="rId5"/>
    <p:sldId id="259" r:id="rId6"/>
    <p:sldId id="260" r:id="rId7"/>
    <p:sldId id="261" r:id="rId8"/>
    <p:sldId id="262" r:id="rId9"/>
    <p:sldId id="263" r:id="rId10"/>
    <p:sldId id="265" r:id="rId11"/>
    <p:sldId id="257"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603024-E5F8-41A1-9EDF-E433A0574169}" v="107" dt="2023-10-13T07:41:18.184"/>
    <p1510:client id="{ED1A801B-4F23-49F9-94E1-D5EB03739429}" v="314" dt="2023-10-13T09:21:11.4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A2269A-2838-4A9D-9DFC-8B043F36EDE6}" type="datetimeFigureOut">
              <a:t>10/13/2023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709702-D84C-42B3-A788-B1E13B7BE4E6}" type="slidenum">
              <a:t>‹#›</a:t>
            </a:fld>
            <a:endParaRPr lang="en-US"/>
          </a:p>
        </p:txBody>
      </p:sp>
    </p:spTree>
    <p:extLst>
      <p:ext uri="{BB962C8B-B14F-4D97-AF65-F5344CB8AC3E}">
        <p14:creationId xmlns:p14="http://schemas.microsoft.com/office/powerpoint/2010/main" val="21357825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renowned luxury hotel brand Kimpton Hotels and Restaurants is well-known for its remarkable fusion of style and grace. Situated in the </a:t>
            </a:r>
            <a:r>
              <a:rPr lang="en-US" dirty="0" err="1"/>
              <a:t>centre</a:t>
            </a:r>
            <a:r>
              <a:rPr lang="en-US" dirty="0"/>
              <a:t> of the hotel industry, Kimpton has established a distinguished reputation for its skill in creating memorable experiences for its guests. Callaway and King's (2015) research indicates that Kimpton has accomplished remarkable feats through internal brand revitalization and the development of its own formula for success.</a:t>
            </a:r>
          </a:p>
          <a:p>
            <a:r>
              <a:rPr lang="en-US" dirty="0"/>
              <a:t>The hallmark of Kimpton's secret sauce is a profound commitment to offering </a:t>
            </a:r>
            <a:r>
              <a:rPr lang="en-US" dirty="0" err="1"/>
              <a:t>individualised</a:t>
            </a:r>
            <a:r>
              <a:rPr lang="en-US" dirty="0"/>
              <a:t> care, encouraging creativity, and creating unforgettable experiences for its guests. The unique fusion of these components sets Kimpton apart in the world of upscale hospitality, positioning the company as one that constantly questions accepted ideas of luxury in the travel and accommodation sector.</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39709702-D84C-42B3-A788-B1E13B7BE4E6}" type="slidenum">
              <a:t>3</a:t>
            </a:fld>
            <a:endParaRPr lang="en-US"/>
          </a:p>
        </p:txBody>
      </p:sp>
    </p:spTree>
    <p:extLst>
      <p:ext uri="{BB962C8B-B14F-4D97-AF65-F5344CB8AC3E}">
        <p14:creationId xmlns:p14="http://schemas.microsoft.com/office/powerpoint/2010/main" val="2109716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majority of Kimpton's clientele are travellers looking for extraordinary luxury experiences. These astute individuals usually select Kimpton because of a number of important considerations (Callaway &amp; King, 2015).</a:t>
            </a:r>
          </a:p>
          <a:p>
            <a:r>
              <a:rPr lang="en-US" dirty="0"/>
              <a:t>Luxury </a:t>
            </a:r>
            <a:r>
              <a:rPr lang="en-US" dirty="0" err="1"/>
              <a:t>travellers</a:t>
            </a:r>
            <a:r>
              <a:rPr lang="en-US" dirty="0"/>
              <a:t>, who make up the majority of Kimpton's clientele, exhibit a penchant for exclusivity, excellent service, and </a:t>
            </a:r>
            <a:r>
              <a:rPr lang="en-US" dirty="0" err="1"/>
              <a:t>individualised</a:t>
            </a:r>
            <a:r>
              <a:rPr lang="en-US" dirty="0"/>
              <a:t> attention, according to Gupta et al. (2023). People also tend to have a strong preference for unique and aesthetically pleasing accommodations and sophisticated dining establishments. In addition, tourists want the highest degree of comfort throughout their travels in addition to interesting, culturally-enriching experiences and lodging (Gupta et al., 2023).</a:t>
            </a:r>
          </a:p>
          <a:p>
            <a:r>
              <a:rPr lang="en-US" dirty="0"/>
              <a:t>As per Callaway and King (2015), Kimpton, which is well-known for its distinct appeal and commitment to providing </a:t>
            </a:r>
            <a:r>
              <a:rPr lang="en-US" dirty="0" err="1"/>
              <a:t>personalised</a:t>
            </a:r>
            <a:r>
              <a:rPr lang="en-US" dirty="0"/>
              <a:t> customer service, successfully caters to the different preferences of its customers. Callaway and King (2015) state that the Kimpton brand has become more well-known among affluent tourists who have high standards for accommodations, guest services, and an amazing experience when visiting a Kimpton hotel. Understanding the needs and desires of this particular clientele is essential to the brand's success in delivering first-rate luxury hospitality.</a:t>
            </a:r>
          </a:p>
        </p:txBody>
      </p:sp>
      <p:sp>
        <p:nvSpPr>
          <p:cNvPr id="4" name="Slide Number Placeholder 3"/>
          <p:cNvSpPr>
            <a:spLocks noGrp="1"/>
          </p:cNvSpPr>
          <p:nvPr>
            <p:ph type="sldNum" sz="quarter" idx="5"/>
          </p:nvPr>
        </p:nvSpPr>
        <p:spPr/>
        <p:txBody>
          <a:bodyPr/>
          <a:lstStyle/>
          <a:p>
            <a:fld id="{39709702-D84C-42B3-A788-B1E13B7BE4E6}" type="slidenum">
              <a:rPr lang="en-US"/>
              <a:t>4</a:t>
            </a:fld>
            <a:endParaRPr lang="en-US"/>
          </a:p>
        </p:txBody>
      </p:sp>
    </p:spTree>
    <p:extLst>
      <p:ext uri="{BB962C8B-B14F-4D97-AF65-F5344CB8AC3E}">
        <p14:creationId xmlns:p14="http://schemas.microsoft.com/office/powerpoint/2010/main" val="38615690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According to Hayes, Ninemeier, and Miller (2017), Kimpton has skillfully designed its amenities and guest services to meet the highest standards of luxurious hospitality.</a:t>
            </a:r>
          </a:p>
          <a:p>
            <a:r>
              <a:rPr lang="en-US" dirty="0"/>
              <a:t>Visitors to Kimpton hotels can expect a wide array of services and facilities, including concierge services to help guests find nearby activities, award-winning restaurants, first-rate spa and fitness </a:t>
            </a:r>
            <a:r>
              <a:rPr lang="en-US" dirty="0" err="1"/>
              <a:t>centres</a:t>
            </a:r>
            <a:r>
              <a:rPr lang="en-US" dirty="0"/>
              <a:t>, and </a:t>
            </a:r>
            <a:r>
              <a:rPr lang="en-US" dirty="0" err="1"/>
              <a:t>well designed</a:t>
            </a:r>
            <a:r>
              <a:rPr lang="en-US" dirty="0"/>
              <a:t> rooms and suites that </a:t>
            </a:r>
            <a:r>
              <a:rPr lang="en-US" dirty="0" err="1"/>
              <a:t>emphasise</a:t>
            </a:r>
            <a:r>
              <a:rPr lang="en-US" dirty="0"/>
              <a:t> style and comfort. The core of Kimpton's business strategy is </a:t>
            </a:r>
            <a:r>
              <a:rPr lang="en-US" dirty="0" err="1"/>
              <a:t>individualised</a:t>
            </a:r>
            <a:r>
              <a:rPr lang="en-US" dirty="0"/>
              <a:t> service, which aims to meet each guest's unique needs and go above and beyond to provide an outstanding lodging experience.</a:t>
            </a:r>
            <a:endParaRPr lang="en-US" dirty="0">
              <a:ea typeface="Calibri"/>
              <a:cs typeface="Calibri"/>
            </a:endParaRPr>
          </a:p>
          <a:p>
            <a:r>
              <a:rPr lang="en-US" dirty="0"/>
              <a:t>As a premium brand, Kimpton elevates the visitor experience by going above and beyond expectations by providing exceptional services and thoughtfully thought-out amenities. One distinctive feature of Kimpton's approach to offering top-notch hospitality services is their commitment to attaining extraordinary standards.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39709702-D84C-42B3-A788-B1E13B7BE4E6}" type="slidenum">
              <a:t>5</a:t>
            </a:fld>
            <a:endParaRPr lang="en-US"/>
          </a:p>
        </p:txBody>
      </p:sp>
    </p:spTree>
    <p:extLst>
      <p:ext uri="{BB962C8B-B14F-4D97-AF65-F5344CB8AC3E}">
        <p14:creationId xmlns:p14="http://schemas.microsoft.com/office/powerpoint/2010/main" val="1639120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hospitality industry relies heavily on guest services as the cornerstone of its operations. Acknowledging the importance of guest services is crucial to giving customers remarkable and memorable experiences. Le (2010) posits that service quality plays a pivotal role in shaping consumer satisfaction, which in turn impacts customer loyalty and the probability of recurring business in the hotel sector.</a:t>
            </a:r>
          </a:p>
          <a:p>
            <a:r>
              <a:rPr lang="en-US" dirty="0"/>
              <a:t>Moreover, </a:t>
            </a:r>
            <a:r>
              <a:rPr lang="en-US" dirty="0" err="1"/>
              <a:t>Olorunsola</a:t>
            </a:r>
            <a:r>
              <a:rPr lang="en-US" dirty="0"/>
              <a:t> et al., (2022) stress the significance of the guest service experience in eco-friendly hotels, </a:t>
            </a:r>
            <a:r>
              <a:rPr lang="en-US" dirty="0" err="1"/>
              <a:t>emphasising</a:t>
            </a:r>
            <a:r>
              <a:rPr lang="en-US" dirty="0"/>
              <a:t> the long-term benefits that result from offering first-rate guest services. Excellent guest service not only generates positive comments and reviews from visitors, but it also fosters a strong sense of brand loyalty and improves the hotel's reputation in general.</a:t>
            </a:r>
            <a:endParaRPr lang="en-US" dirty="0">
              <a:ea typeface="Calibri"/>
              <a:cs typeface="Calibri"/>
            </a:endParaRPr>
          </a:p>
          <a:p>
            <a:r>
              <a:rPr lang="en-US" dirty="0"/>
              <a:t>It is impossible to overstate the importance of guest services in the context of Kimpton, an upscale hotel brand. Kimpton's success can be ascribed to its steadfast commitment to provide outstanding service and </a:t>
            </a:r>
            <a:r>
              <a:rPr lang="en-US" dirty="0" err="1"/>
              <a:t>personalised</a:t>
            </a:r>
            <a:r>
              <a:rPr lang="en-US" dirty="0"/>
              <a:t> attention to satisfy the needs of its visitors. This commitment has made Kimpton a popular choice for affluent guests with high standards for first-rate guest services.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39709702-D84C-42B3-A788-B1E13B7BE4E6}" type="slidenum">
              <a:t>6</a:t>
            </a:fld>
            <a:endParaRPr lang="en-US"/>
          </a:p>
        </p:txBody>
      </p:sp>
    </p:spTree>
    <p:extLst>
      <p:ext uri="{BB962C8B-B14F-4D97-AF65-F5344CB8AC3E}">
        <p14:creationId xmlns:p14="http://schemas.microsoft.com/office/powerpoint/2010/main" val="8327234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According to Gupta et al. (2023), those who travel in luxury have higher expectations for their hotel experiences. The guests anticipate personalised service that caters to their specific preferences in addition to a pleasurable stay. Gupta et al. (2023) state that great dining options, spa services, first-rate amenities, and a hassle-free experience are anticipated.</a:t>
            </a:r>
          </a:p>
          <a:p>
            <a:r>
              <a:rPr lang="en-US" dirty="0"/>
              <a:t>As a core component of its goal, Kimpton, a well-known hotel brand in the premium market, places a high value on upholding these criteria. Due to its commitment to provide exceptional, </a:t>
            </a:r>
            <a:r>
              <a:rPr lang="en-US" dirty="0" err="1"/>
              <a:t>personalised</a:t>
            </a:r>
            <a:r>
              <a:rPr lang="en-US" dirty="0"/>
              <a:t> service together with first-rate amenities, Kimpton has become a popular choice for wealthy tourists. Kimpton has demonstrated its ongoing commitment to offering great luxury hospitality services by meeting and exceeding these elevated standards.</a:t>
            </a:r>
          </a:p>
        </p:txBody>
      </p:sp>
      <p:sp>
        <p:nvSpPr>
          <p:cNvPr id="4" name="Slide Number Placeholder 3"/>
          <p:cNvSpPr>
            <a:spLocks noGrp="1"/>
          </p:cNvSpPr>
          <p:nvPr>
            <p:ph type="sldNum" sz="quarter" idx="5"/>
          </p:nvPr>
        </p:nvSpPr>
        <p:spPr/>
        <p:txBody>
          <a:bodyPr/>
          <a:lstStyle/>
          <a:p>
            <a:fld id="{39709702-D84C-42B3-A788-B1E13B7BE4E6}" type="slidenum">
              <a:rPr lang="en-US"/>
              <a:t>7</a:t>
            </a:fld>
            <a:endParaRPr lang="en-US"/>
          </a:p>
        </p:txBody>
      </p:sp>
    </p:spTree>
    <p:extLst>
      <p:ext uri="{BB962C8B-B14F-4D97-AF65-F5344CB8AC3E}">
        <p14:creationId xmlns:p14="http://schemas.microsoft.com/office/powerpoint/2010/main" val="2801196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Kimpton Hotels have garnered a notable standing for their resolute commitment to exceeding guests' expectations via their outstanding service. One noteworthy strategy they employ to achieve this goal is the introduction of loyalty programmes. Poincenot (2014) makes a substantial contribution to the best practises used by upscale chain hotels when putting loyalty programmes into place, with Kimpton standing out as a noteworthy example.</a:t>
            </a:r>
          </a:p>
          <a:p>
            <a:r>
              <a:rPr lang="en-US" dirty="0"/>
              <a:t>The free evening wine hours, which encourage a sense of social cohesion and community among guests, are one of the most noteworthy aspects of the Kimpton hotel experience. The act of making a small gesture can go a long way towards increasing guests' feelings of appreciation and hospitality. Moreover, Kimpton's research paper "Forgot It? The goal of the "We Got It!" initiative is to make sure that visitors can retrieve any personal items they may have unintentionally left behind at their accommodation (</a:t>
            </a:r>
            <a:r>
              <a:rPr lang="en-US" dirty="0" err="1"/>
              <a:t>Poincenot</a:t>
            </a:r>
            <a:r>
              <a:rPr lang="en-US" dirty="0"/>
              <a:t>, 2014).</a:t>
            </a:r>
            <a:endParaRPr lang="en-US" dirty="0">
              <a:cs typeface="Calibri"/>
            </a:endParaRPr>
          </a:p>
          <a:p>
            <a:r>
              <a:rPr lang="en-US" dirty="0"/>
              <a:t>Furthermore, Kimpton's dog-accommodation regulations, which include both acceptance of dogs and the provision of specific amenities, demonstrate the company's dedication to giving visitors exceptional experiences. </a:t>
            </a:r>
            <a:r>
              <a:rPr lang="en-US" dirty="0" err="1"/>
              <a:t>Poincenot</a:t>
            </a:r>
            <a:r>
              <a:rPr lang="en-US" dirty="0"/>
              <a:t> (2014) offers multiple examples that show how Kimpton consistently goes above and beyond to create extraordinary and life-changing experiences for its guests.</a:t>
            </a:r>
            <a:endParaRPr lang="en-US" dirty="0">
              <a:cs typeface="Calibri"/>
            </a:endParaRPr>
          </a:p>
        </p:txBody>
      </p:sp>
      <p:sp>
        <p:nvSpPr>
          <p:cNvPr id="4" name="Slide Number Placeholder 3"/>
          <p:cNvSpPr>
            <a:spLocks noGrp="1"/>
          </p:cNvSpPr>
          <p:nvPr>
            <p:ph type="sldNum" sz="quarter" idx="5"/>
          </p:nvPr>
        </p:nvSpPr>
        <p:spPr/>
        <p:txBody>
          <a:bodyPr/>
          <a:lstStyle/>
          <a:p>
            <a:fld id="{39709702-D84C-42B3-A788-B1E13B7BE4E6}" type="slidenum">
              <a:rPr lang="en-US"/>
              <a:t>8</a:t>
            </a:fld>
            <a:endParaRPr lang="en-US"/>
          </a:p>
        </p:txBody>
      </p:sp>
    </p:spTree>
    <p:extLst>
      <p:ext uri="{BB962C8B-B14F-4D97-AF65-F5344CB8AC3E}">
        <p14:creationId xmlns:p14="http://schemas.microsoft.com/office/powerpoint/2010/main" val="36423113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According to Mody et al. (2019), the idea of hospitality encompasses a wide variety of qualities. While Kimpton does not fit into the sharing economy paradigm, the principles of hospitality are said to be universal.</a:t>
            </a:r>
          </a:p>
          <a:p>
            <a:r>
              <a:rPr lang="en-US"/>
              <a:t>At high-end hotels like Kimpton, the level of service goes above and beyond what is expected of it. The aim is to create a welcoming and inclusive atmosphere that makes sure visitors feel appreciated as well as acknowledged. It entails anticipating each person's needs, offering customised services, and encouraging a feeling of community among visitors.</a:t>
            </a:r>
          </a:p>
          <a:p>
            <a:r>
              <a:rPr lang="en-US" dirty="0"/>
              <a:t>From the moment guests arrive until they leave, Kimpton shows remarkable ability to incorporate hospitality into every aspect of the tourist experience. This includes custom features inside the lodgings. Kimpton successfully creates an environment where each guest is made to feel included as a member of a larger familial unit through its definition and application of the art of hospitality. This strategy ensures that their visit will be more than just a visit—it will be a memorable and unforgettable experience.</a:t>
            </a:r>
          </a:p>
        </p:txBody>
      </p:sp>
      <p:sp>
        <p:nvSpPr>
          <p:cNvPr id="4" name="Slide Number Placeholder 3"/>
          <p:cNvSpPr>
            <a:spLocks noGrp="1"/>
          </p:cNvSpPr>
          <p:nvPr>
            <p:ph type="sldNum" sz="quarter" idx="5"/>
          </p:nvPr>
        </p:nvSpPr>
        <p:spPr/>
        <p:txBody>
          <a:bodyPr/>
          <a:lstStyle/>
          <a:p>
            <a:fld id="{39709702-D84C-42B3-A788-B1E13B7BE4E6}" type="slidenum">
              <a:rPr lang="en-US"/>
              <a:t>9</a:t>
            </a:fld>
            <a:endParaRPr lang="en-US"/>
          </a:p>
        </p:txBody>
      </p:sp>
    </p:spTree>
    <p:extLst>
      <p:ext uri="{BB962C8B-B14F-4D97-AF65-F5344CB8AC3E}">
        <p14:creationId xmlns:p14="http://schemas.microsoft.com/office/powerpoint/2010/main" val="27495477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Renowned luxury hotel chain Kimpton Hotels captivates discriminating guests with its first-rate guest services.</a:t>
            </a:r>
          </a:p>
          <a:p>
            <a:r>
              <a:rPr lang="en-US" dirty="0"/>
              <a:t>The secret to its success is the brand's internal renewal, which resulted to the creation of an exceptional and unmatched visitor experience.</a:t>
            </a:r>
          </a:p>
          <a:p>
            <a:r>
              <a:rPr lang="en-US" dirty="0"/>
              <a:t>The expectations of luxury visitors are higher, and they actively seek out aspects of exclusivity, </a:t>
            </a:r>
            <a:r>
              <a:rPr lang="en-US" dirty="0" err="1"/>
              <a:t>individualised</a:t>
            </a:r>
            <a:r>
              <a:rPr lang="en-US" dirty="0"/>
              <a:t> attention, and cultural immersion.</a:t>
            </a:r>
          </a:p>
          <a:p>
            <a:r>
              <a:rPr lang="en-US" dirty="0"/>
              <a:t>With its focus on providing outstanding service, fine dining experiences, and luxurious accommodations, Kimpton meets these expectations.</a:t>
            </a:r>
          </a:p>
          <a:p>
            <a:r>
              <a:rPr lang="en-US" dirty="0"/>
              <a:t>The concept of hospitality, which is defined by friendliness, attentive attention to detail, and guest empowerment, is at the heart of Kimpton's brand.</a:t>
            </a:r>
          </a:p>
          <a:p>
            <a:r>
              <a:rPr lang="en-US" dirty="0"/>
              <a:t>The brand's signature is meeting and surpassing guests' expectations through exceptional service, which is further reinforced by loyalty </a:t>
            </a:r>
            <a:r>
              <a:rPr lang="en-US" dirty="0" err="1"/>
              <a:t>programmes</a:t>
            </a:r>
            <a:r>
              <a:rPr lang="en-US" dirty="0"/>
              <a:t>.</a:t>
            </a:r>
          </a:p>
          <a:p>
            <a:r>
              <a:rPr lang="en-US" dirty="0"/>
              <a:t>Understanding Kimpton's core customer base, which is made up mostly of affluent tourists, is crucial to the brand's success.</a:t>
            </a:r>
          </a:p>
          <a:p>
            <a:r>
              <a:rPr lang="en-US" dirty="0"/>
              <a:t>Kimpton stands out as a leader in the world of upscale hospitality because of its consistent commitment to offering great service and </a:t>
            </a:r>
            <a:r>
              <a:rPr lang="en-US" dirty="0" err="1"/>
              <a:t>customising</a:t>
            </a:r>
            <a:r>
              <a:rPr lang="en-US" dirty="0"/>
              <a:t> experiences for each and every visitor.</a:t>
            </a:r>
          </a:p>
        </p:txBody>
      </p:sp>
      <p:sp>
        <p:nvSpPr>
          <p:cNvPr id="4" name="Slide Number Placeholder 3"/>
          <p:cNvSpPr>
            <a:spLocks noGrp="1"/>
          </p:cNvSpPr>
          <p:nvPr>
            <p:ph type="sldNum" sz="quarter" idx="5"/>
          </p:nvPr>
        </p:nvSpPr>
        <p:spPr/>
        <p:txBody>
          <a:bodyPr/>
          <a:lstStyle/>
          <a:p>
            <a:fld id="{39709702-D84C-42B3-A788-B1E13B7BE4E6}" type="slidenum">
              <a:rPr lang="en-US"/>
              <a:t>10</a:t>
            </a:fld>
            <a:endParaRPr lang="en-US"/>
          </a:p>
        </p:txBody>
      </p:sp>
    </p:spTree>
    <p:extLst>
      <p:ext uri="{BB962C8B-B14F-4D97-AF65-F5344CB8AC3E}">
        <p14:creationId xmlns:p14="http://schemas.microsoft.com/office/powerpoint/2010/main" val="866243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10/13/2023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hyperlink" Target="https://bigboldbeautifulfood.blogspot.com/2009_03_01_archive.html"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caitmuileann.blogspot.com/2018/11/symphonie-of-seas.html" TargetMode="External"/><Relationship Id="rId5" Type="http://schemas.openxmlformats.org/officeDocument/2006/relationships/image" Target="../media/image8.jpeg"/><Relationship Id="rId4" Type="http://schemas.openxmlformats.org/officeDocument/2006/relationships/hyperlink" Target="https://www.mynextmove.org/profile/summary/39-6012.00?print=1"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nagpurtoday.in/hotel-management-could-be-right-choice-for-students-after-12th/06081902"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3065777-41A0-A637-4BB8-44451C21C913}"/>
              </a:ext>
            </a:extLst>
          </p:cNvPr>
          <p:cNvPicPr>
            <a:picLocks noChangeAspect="1"/>
          </p:cNvPicPr>
          <p:nvPr/>
        </p:nvPicPr>
        <p:blipFill rotWithShape="1">
          <a:blip r:embed="rId2"/>
          <a:srcRect t="9091" r="9091"/>
          <a:stretch/>
        </p:blipFill>
        <p:spPr>
          <a:xfrm>
            <a:off x="20" y="10"/>
            <a:ext cx="12191981" cy="6857990"/>
          </a:xfrm>
          <a:prstGeom prst="rect">
            <a:avLst/>
          </a:prstGeom>
        </p:spPr>
      </p:pic>
      <p:sp>
        <p:nvSpPr>
          <p:cNvPr id="18" name="Rectangle 17">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04553" y="3091928"/>
            <a:ext cx="9078562" cy="2387600"/>
          </a:xfrm>
        </p:spPr>
        <p:txBody>
          <a:bodyPr>
            <a:normAutofit/>
          </a:bodyPr>
          <a:lstStyle/>
          <a:p>
            <a:pPr algn="l"/>
            <a:r>
              <a:rPr lang="en-US" sz="5100">
                <a:solidFill>
                  <a:schemeClr val="bg1"/>
                </a:solidFill>
                <a:ea typeface="+mj-lt"/>
                <a:cs typeface="+mj-lt"/>
              </a:rPr>
              <a:t>The Role and Importance of Quality Service, Hospitality, and Guest Services </a:t>
            </a:r>
            <a:endParaRPr lang="en-US" sz="5100">
              <a:solidFill>
                <a:schemeClr val="bg1"/>
              </a:solidFill>
            </a:endParaRPr>
          </a:p>
        </p:txBody>
      </p:sp>
      <p:sp>
        <p:nvSpPr>
          <p:cNvPr id="20" name="Rectangle: Rounded Corners 19">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04553" y="5624945"/>
            <a:ext cx="9078562" cy="592975"/>
          </a:xfrm>
        </p:spPr>
        <p:txBody>
          <a:bodyPr vert="horz" lIns="91440" tIns="45720" rIns="91440" bIns="45720" rtlCol="0" anchor="ctr">
            <a:normAutofit/>
          </a:bodyPr>
          <a:lstStyle/>
          <a:p>
            <a:pPr algn="l"/>
            <a:r>
              <a:rPr lang="en-US">
                <a:solidFill>
                  <a:schemeClr val="bg1"/>
                </a:solidFill>
                <a:ea typeface="+mn-lt"/>
                <a:cs typeface="+mn-lt"/>
              </a:rPr>
              <a:t>Title: Kimpton - Elevating Luxury Hospitality</a:t>
            </a:r>
            <a:endParaRPr lang="en-US">
              <a:solidFill>
                <a:schemeClr val="bg1"/>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803BC6-676D-4F87-FDBD-9C6FC536A0C3}"/>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Contents Page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05DF261-3B36-AD7E-DD93-58E7F4484CF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cs typeface="Calibri"/>
              </a:rPr>
              <a:t>Introduction</a:t>
            </a:r>
          </a:p>
          <a:p>
            <a:r>
              <a:rPr lang="en-US" dirty="0">
                <a:cs typeface="Calibri"/>
              </a:rPr>
              <a:t>Kimptons Main Consumers</a:t>
            </a:r>
          </a:p>
          <a:p>
            <a:r>
              <a:rPr lang="en-US" dirty="0">
                <a:cs typeface="Calibri"/>
              </a:rPr>
              <a:t>Guest Services and Facilities</a:t>
            </a:r>
          </a:p>
          <a:p>
            <a:r>
              <a:rPr lang="en-US" dirty="0">
                <a:cs typeface="Calibri"/>
              </a:rPr>
              <a:t>Guest Services Focus</a:t>
            </a:r>
          </a:p>
          <a:p>
            <a:r>
              <a:rPr lang="en-US" dirty="0">
                <a:cs typeface="Calibri"/>
              </a:rPr>
              <a:t>Guest Expectations</a:t>
            </a:r>
          </a:p>
          <a:p>
            <a:r>
              <a:rPr lang="en-US" dirty="0">
                <a:cs typeface="Calibri"/>
              </a:rPr>
              <a:t>Going Above and Beyond</a:t>
            </a:r>
          </a:p>
          <a:p>
            <a:r>
              <a:rPr lang="en-US" dirty="0">
                <a:cs typeface="Calibri"/>
              </a:rPr>
              <a:t>The Art of Hospitality</a:t>
            </a:r>
          </a:p>
          <a:p>
            <a:r>
              <a:rPr lang="en-US" dirty="0">
                <a:cs typeface="Calibri"/>
              </a:rPr>
              <a:t>Conclusion</a:t>
            </a:r>
          </a:p>
          <a:p>
            <a:r>
              <a:rPr lang="en-US" dirty="0">
                <a:cs typeface="Calibri"/>
              </a:rPr>
              <a:t>References</a:t>
            </a:r>
          </a:p>
          <a:p>
            <a:endParaRPr lang="en-US" dirty="0">
              <a:cs typeface="Calibri"/>
            </a:endParaRPr>
          </a:p>
        </p:txBody>
      </p:sp>
    </p:spTree>
    <p:extLst>
      <p:ext uri="{BB962C8B-B14F-4D97-AF65-F5344CB8AC3E}">
        <p14:creationId xmlns:p14="http://schemas.microsoft.com/office/powerpoint/2010/main" val="2032423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DC6C0-8F9C-C1F9-4831-E939A3687635}"/>
              </a:ext>
            </a:extLst>
          </p:cNvPr>
          <p:cNvSpPr>
            <a:spLocks noGrp="1"/>
          </p:cNvSpPr>
          <p:nvPr>
            <p:ph type="title"/>
          </p:nvPr>
        </p:nvSpPr>
        <p:spPr>
          <a:xfrm>
            <a:off x="640080" y="329184"/>
            <a:ext cx="6894576" cy="1783080"/>
          </a:xfrm>
        </p:spPr>
        <p:txBody>
          <a:bodyPr anchor="b">
            <a:normAutofit/>
          </a:bodyPr>
          <a:lstStyle/>
          <a:p>
            <a:r>
              <a:rPr lang="en-US" sz="5400">
                <a:ea typeface="Calibri Light"/>
                <a:cs typeface="Calibri Light"/>
              </a:rPr>
              <a:t>Introduction</a:t>
            </a:r>
            <a:endParaRPr lang="en-US" sz="5400"/>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C07E48-5E84-E5C4-3E30-76727BAF74D8}"/>
              </a:ext>
            </a:extLst>
          </p:cNvPr>
          <p:cNvSpPr>
            <a:spLocks noGrp="1"/>
          </p:cNvSpPr>
          <p:nvPr>
            <p:ph idx="1"/>
          </p:nvPr>
        </p:nvSpPr>
        <p:spPr>
          <a:xfrm>
            <a:off x="640080" y="2706624"/>
            <a:ext cx="6894576" cy="3483864"/>
          </a:xfrm>
        </p:spPr>
        <p:txBody>
          <a:bodyPr vert="horz" lIns="91440" tIns="45720" rIns="91440" bIns="45720" rtlCol="0">
            <a:normAutofit/>
          </a:bodyPr>
          <a:lstStyle/>
          <a:p>
            <a:r>
              <a:rPr lang="en-US" sz="1900">
                <a:latin typeface="Arial"/>
                <a:ea typeface="Calibri"/>
                <a:cs typeface="Calibri"/>
              </a:rPr>
              <a:t>The renowned luxury hotel brand Kimpton Hotels and Restaurants is well-known for its remarkable fusion of style and grace. Situated in the centre of the hotel industry, </a:t>
            </a:r>
          </a:p>
          <a:p>
            <a:r>
              <a:rPr lang="en-US" sz="1900">
                <a:ea typeface="+mn-lt"/>
                <a:cs typeface="+mn-lt"/>
              </a:rPr>
              <a:t>Kimpton's tagline, "Free to be me," demonstrates the company's strong emphasis on celebrating individuality and aims to instill this belief in its employees (Callway and Kings, 2015).</a:t>
            </a:r>
            <a:endParaRPr lang="en-US" sz="1900">
              <a:latin typeface="Arial"/>
              <a:ea typeface="Calibri"/>
              <a:cs typeface="Calibri"/>
            </a:endParaRPr>
          </a:p>
          <a:p>
            <a:r>
              <a:rPr lang="en-US" sz="1900">
                <a:latin typeface="Arial"/>
                <a:ea typeface="Calibri"/>
                <a:cs typeface="Calibri"/>
              </a:rPr>
              <a:t>Kimpton has established a distinguished reputation for its skill in creating memorable experiences for its guests. Callaway and King's (2015) research indicates that Kimpton has accomplished remarkable feats through internal brand revitalization and the development of its own formula for success.</a:t>
            </a:r>
          </a:p>
        </p:txBody>
      </p:sp>
      <p:pic>
        <p:nvPicPr>
          <p:cNvPr id="5" name="Picture 4" descr="A sign on a building&#10;&#10;Description automatically generated">
            <a:extLst>
              <a:ext uri="{FF2B5EF4-FFF2-40B4-BE49-F238E27FC236}">
                <a16:creationId xmlns:a16="http://schemas.microsoft.com/office/drawing/2014/main" id="{23B3D085-AC76-DB34-A163-8FB6319A93A4}"/>
              </a:ext>
            </a:extLst>
          </p:cNvPr>
          <p:cNvPicPr>
            <a:picLocks noChangeAspect="1"/>
          </p:cNvPicPr>
          <p:nvPr/>
        </p:nvPicPr>
        <p:blipFill>
          <a:blip r:embed="rId3"/>
          <a:stretch>
            <a:fillRect/>
          </a:stretch>
        </p:blipFill>
        <p:spPr>
          <a:xfrm>
            <a:off x="7863840" y="513455"/>
            <a:ext cx="4014216" cy="3061425"/>
          </a:xfrm>
          <a:prstGeom prst="rect">
            <a:avLst/>
          </a:prstGeom>
        </p:spPr>
      </p:pic>
      <p:pic>
        <p:nvPicPr>
          <p:cNvPr id="4" name="Picture 3" descr="A building with a sign on the front&#10;&#10;Description automatically generated">
            <a:extLst>
              <a:ext uri="{FF2B5EF4-FFF2-40B4-BE49-F238E27FC236}">
                <a16:creationId xmlns:a16="http://schemas.microsoft.com/office/drawing/2014/main" id="{CAD87FDD-FE9B-C82C-B5BB-33CD32B1BB89}"/>
              </a:ext>
            </a:extLst>
          </p:cNvPr>
          <p:cNvPicPr>
            <a:picLocks noChangeAspect="1"/>
          </p:cNvPicPr>
          <p:nvPr/>
        </p:nvPicPr>
        <p:blipFill>
          <a:blip r:embed="rId4"/>
          <a:stretch>
            <a:fillRect/>
          </a:stretch>
        </p:blipFill>
        <p:spPr>
          <a:xfrm>
            <a:off x="7918704" y="4079193"/>
            <a:ext cx="3886200" cy="2176272"/>
          </a:xfrm>
          <a:prstGeom prst="rect">
            <a:avLst/>
          </a:prstGeom>
        </p:spPr>
      </p:pic>
    </p:spTree>
    <p:extLst>
      <p:ext uri="{BB962C8B-B14F-4D97-AF65-F5344CB8AC3E}">
        <p14:creationId xmlns:p14="http://schemas.microsoft.com/office/powerpoint/2010/main" val="1054407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5C190-7423-E0D6-DFC9-9A850F69F595}"/>
              </a:ext>
            </a:extLst>
          </p:cNvPr>
          <p:cNvSpPr>
            <a:spLocks noGrp="1"/>
          </p:cNvSpPr>
          <p:nvPr>
            <p:ph type="title"/>
          </p:nvPr>
        </p:nvSpPr>
        <p:spPr>
          <a:xfrm>
            <a:off x="900023" y="586946"/>
            <a:ext cx="5896153" cy="909712"/>
          </a:xfrm>
        </p:spPr>
        <p:txBody>
          <a:bodyPr anchor="b">
            <a:normAutofit/>
          </a:bodyPr>
          <a:lstStyle/>
          <a:p>
            <a:r>
              <a:rPr lang="en-US" sz="3600" b="1" dirty="0">
                <a:latin typeface="Arial"/>
                <a:cs typeface="Calibri Light"/>
              </a:rPr>
              <a:t>Kimpton Main Consumers</a:t>
            </a:r>
          </a:p>
        </p:txBody>
      </p:sp>
      <p:pic>
        <p:nvPicPr>
          <p:cNvPr id="4" name="Picture 3" descr="A sign on a building&#10;&#10;Description automatically generated">
            <a:extLst>
              <a:ext uri="{FF2B5EF4-FFF2-40B4-BE49-F238E27FC236}">
                <a16:creationId xmlns:a16="http://schemas.microsoft.com/office/drawing/2014/main" id="{C74D9507-152A-5738-3C1A-9E8B53C9FA7C}"/>
              </a:ext>
            </a:extLst>
          </p:cNvPr>
          <p:cNvPicPr>
            <a:picLocks noChangeAspect="1"/>
          </p:cNvPicPr>
          <p:nvPr/>
        </p:nvPicPr>
        <p:blipFill rotWithShape="1">
          <a:blip r:embed="rId3"/>
          <a:srcRect t="62" r="-3" b="15555"/>
          <a:stretch/>
        </p:blipFill>
        <p:spPr>
          <a:xfrm>
            <a:off x="8773111" y="585656"/>
            <a:ext cx="2815771" cy="1812020"/>
          </a:xfrm>
          <a:prstGeom prst="rect">
            <a:avLst/>
          </a:prstGeom>
        </p:spPr>
      </p:pic>
      <p:sp>
        <p:nvSpPr>
          <p:cNvPr id="3" name="Content Placeholder 2">
            <a:extLst>
              <a:ext uri="{FF2B5EF4-FFF2-40B4-BE49-F238E27FC236}">
                <a16:creationId xmlns:a16="http://schemas.microsoft.com/office/drawing/2014/main" id="{AEF1041B-99FA-16F6-1421-5C4DEFFC452B}"/>
              </a:ext>
            </a:extLst>
          </p:cNvPr>
          <p:cNvSpPr>
            <a:spLocks noGrp="1"/>
          </p:cNvSpPr>
          <p:nvPr>
            <p:ph idx="1"/>
          </p:nvPr>
        </p:nvSpPr>
        <p:spPr>
          <a:xfrm>
            <a:off x="193236" y="1561074"/>
            <a:ext cx="6588563" cy="4611126"/>
          </a:xfrm>
        </p:spPr>
        <p:txBody>
          <a:bodyPr vert="horz" lIns="91440" tIns="45720" rIns="91440" bIns="45720" rtlCol="0" anchor="t">
            <a:noAutofit/>
          </a:bodyPr>
          <a:lstStyle/>
          <a:p>
            <a:pPr algn="just"/>
            <a:r>
              <a:rPr lang="en-US" sz="1800" dirty="0">
                <a:latin typeface="Arial"/>
                <a:ea typeface="+mn-lt"/>
                <a:cs typeface="+mn-lt"/>
              </a:rPr>
              <a:t>The majority of Kimpton's clientele are </a:t>
            </a:r>
            <a:r>
              <a:rPr lang="en-US" sz="1800" err="1">
                <a:latin typeface="Arial"/>
                <a:ea typeface="+mn-lt"/>
                <a:cs typeface="+mn-lt"/>
              </a:rPr>
              <a:t>travellers</a:t>
            </a:r>
            <a:r>
              <a:rPr lang="en-US" sz="1800" dirty="0">
                <a:latin typeface="Arial"/>
                <a:ea typeface="+mn-lt"/>
                <a:cs typeface="+mn-lt"/>
              </a:rPr>
              <a:t> looking for extraordinary luxury experiences. These astute individuals usually select Kimpton because of a number of important considerations (Callaway &amp; King, 2015).</a:t>
            </a:r>
            <a:endParaRPr lang="en-US" sz="1800">
              <a:latin typeface="Arial"/>
              <a:cs typeface="Calibri" panose="020F0502020204030204"/>
            </a:endParaRPr>
          </a:p>
          <a:p>
            <a:pPr algn="just"/>
            <a:r>
              <a:rPr lang="en-US" sz="1800" dirty="0">
                <a:latin typeface="Arial"/>
                <a:ea typeface="+mn-lt"/>
                <a:cs typeface="+mn-lt"/>
              </a:rPr>
              <a:t>Luxury </a:t>
            </a:r>
            <a:r>
              <a:rPr lang="en-US" sz="1800" err="1">
                <a:latin typeface="Arial"/>
                <a:ea typeface="+mn-lt"/>
                <a:cs typeface="+mn-lt"/>
              </a:rPr>
              <a:t>travellers</a:t>
            </a:r>
            <a:r>
              <a:rPr lang="en-US" sz="1800" dirty="0">
                <a:latin typeface="Arial"/>
                <a:ea typeface="+mn-lt"/>
                <a:cs typeface="+mn-lt"/>
              </a:rPr>
              <a:t>, who make up the majority of Kimpton's clientele, exhibit a penchant for exclusivity, excellent service, and </a:t>
            </a:r>
            <a:r>
              <a:rPr lang="en-US" sz="1800" err="1">
                <a:latin typeface="Arial"/>
                <a:ea typeface="+mn-lt"/>
                <a:cs typeface="+mn-lt"/>
              </a:rPr>
              <a:t>individualised</a:t>
            </a:r>
            <a:r>
              <a:rPr lang="en-US" sz="1800" dirty="0">
                <a:latin typeface="Arial"/>
                <a:ea typeface="+mn-lt"/>
                <a:cs typeface="+mn-lt"/>
              </a:rPr>
              <a:t> attention, according to Gupta et al. (2023). </a:t>
            </a:r>
          </a:p>
          <a:p>
            <a:pPr algn="just"/>
            <a:r>
              <a:rPr lang="en-US" sz="1800" dirty="0">
                <a:latin typeface="Arial"/>
                <a:ea typeface="+mn-lt"/>
                <a:cs typeface="+mn-lt"/>
              </a:rPr>
              <a:t>People also tend to have a strong preference for unique and aesthetically pleasing accommodations and sophisticated dining establishments. In addition, tourists want the highest degree of comfort throughout their travels in addition to interesting, culturally-enriching experiences and lodging (Gupta et al., 2023).</a:t>
            </a:r>
            <a:endParaRPr lang="en-US" sz="1800">
              <a:latin typeface="Arial"/>
              <a:cs typeface="Calibri"/>
            </a:endParaRPr>
          </a:p>
          <a:p>
            <a:pPr algn="just"/>
            <a:r>
              <a:rPr lang="en-US" sz="1800" dirty="0">
                <a:latin typeface="Arial"/>
                <a:ea typeface="+mn-lt"/>
                <a:cs typeface="+mn-lt"/>
              </a:rPr>
              <a:t>As per Callaway and King (2015), Kimpton, which is well-known for its distinct appeal and commitment to providing </a:t>
            </a:r>
            <a:r>
              <a:rPr lang="en-US" sz="1800" err="1">
                <a:latin typeface="Arial"/>
                <a:ea typeface="+mn-lt"/>
                <a:cs typeface="+mn-lt"/>
              </a:rPr>
              <a:t>personalised</a:t>
            </a:r>
            <a:r>
              <a:rPr lang="en-US" sz="1800" dirty="0">
                <a:latin typeface="Arial"/>
                <a:ea typeface="+mn-lt"/>
                <a:cs typeface="+mn-lt"/>
              </a:rPr>
              <a:t> customer service, successfully caters to the different preferences of its customers. </a:t>
            </a:r>
            <a:endParaRPr lang="en-US" sz="1800">
              <a:latin typeface="Arial"/>
              <a:cs typeface="Calibri"/>
            </a:endParaRPr>
          </a:p>
        </p:txBody>
      </p:sp>
      <p:pic>
        <p:nvPicPr>
          <p:cNvPr id="6" name="Picture 5" descr="A bedroom with a bed and a red couch&#10;&#10;Description automatically generated">
            <a:extLst>
              <a:ext uri="{FF2B5EF4-FFF2-40B4-BE49-F238E27FC236}">
                <a16:creationId xmlns:a16="http://schemas.microsoft.com/office/drawing/2014/main" id="{F26A5FB2-BC4A-F3FD-C594-E490256192DE}"/>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15215" r="-6" b="4339"/>
          <a:stretch/>
        </p:blipFill>
        <p:spPr>
          <a:xfrm>
            <a:off x="7809271" y="2528843"/>
            <a:ext cx="2815771" cy="1812018"/>
          </a:xfrm>
          <a:prstGeom prst="rect">
            <a:avLst/>
          </a:prstGeom>
        </p:spPr>
      </p:pic>
      <p:sp>
        <p:nvSpPr>
          <p:cNvPr id="12" name="Freeform: Shape 11">
            <a:extLst>
              <a:ext uri="{FF2B5EF4-FFF2-40B4-BE49-F238E27FC236}">
                <a16:creationId xmlns:a16="http://schemas.microsoft.com/office/drawing/2014/main" id="{3A08F662-48D1-FA03-118F-2635C49D13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831043">
            <a:off x="10804270" y="2608216"/>
            <a:ext cx="328131" cy="32029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35907"/>
              <a:gd name="connsiteY0" fmla="*/ 326 h 5069368"/>
              <a:gd name="connsiteX1" fmla="*/ 3964140 w 4735907"/>
              <a:gd name="connsiteY1" fmla="*/ 591130 h 5069368"/>
              <a:gd name="connsiteX2" fmla="*/ 4735908 w 4735907"/>
              <a:gd name="connsiteY2" fmla="*/ 1906232 h 5069368"/>
              <a:gd name="connsiteX3" fmla="*/ 3419865 w 4735907"/>
              <a:gd name="connsiteY3" fmla="*/ 4845181 h 5069368"/>
              <a:gd name="connsiteX4" fmla="*/ 1074535 w 4735907"/>
              <a:gd name="connsiteY4" fmla="*/ 4657562 h 5069368"/>
              <a:gd name="connsiteX5" fmla="*/ 33359 w 4735907"/>
              <a:gd name="connsiteY5" fmla="*/ 2995991 h 5069368"/>
              <a:gd name="connsiteX6" fmla="*/ 592137 w 4735907"/>
              <a:gd name="connsiteY6" fmla="*/ 806182 h 5069368"/>
              <a:gd name="connsiteX7" fmla="*/ 2649000 w 4735907"/>
              <a:gd name="connsiteY7" fmla="*/ 326 h 5069368"/>
              <a:gd name="connsiteX0" fmla="*/ 2649000 w 4735907"/>
              <a:gd name="connsiteY0" fmla="*/ 326 h 4785324"/>
              <a:gd name="connsiteX1" fmla="*/ 3964140 w 4735907"/>
              <a:gd name="connsiteY1" fmla="*/ 591130 h 4785324"/>
              <a:gd name="connsiteX2" fmla="*/ 4735908 w 4735907"/>
              <a:gd name="connsiteY2" fmla="*/ 1906232 h 4785324"/>
              <a:gd name="connsiteX3" fmla="*/ 3789263 w 4735907"/>
              <a:gd name="connsiteY3" fmla="*/ 4362640 h 4785324"/>
              <a:gd name="connsiteX4" fmla="*/ 1074535 w 4735907"/>
              <a:gd name="connsiteY4" fmla="*/ 4657562 h 4785324"/>
              <a:gd name="connsiteX5" fmla="*/ 33359 w 4735907"/>
              <a:gd name="connsiteY5" fmla="*/ 2995991 h 4785324"/>
              <a:gd name="connsiteX6" fmla="*/ 592137 w 4735907"/>
              <a:gd name="connsiteY6" fmla="*/ 806182 h 4785324"/>
              <a:gd name="connsiteX7" fmla="*/ 2649000 w 4735907"/>
              <a:gd name="connsiteY7" fmla="*/ 326 h 4785324"/>
              <a:gd name="connsiteX0" fmla="*/ 2649000 w 4735907"/>
              <a:gd name="connsiteY0" fmla="*/ 326 h 4673180"/>
              <a:gd name="connsiteX1" fmla="*/ 3964140 w 4735907"/>
              <a:gd name="connsiteY1" fmla="*/ 591130 h 4673180"/>
              <a:gd name="connsiteX2" fmla="*/ 4735908 w 4735907"/>
              <a:gd name="connsiteY2" fmla="*/ 1906232 h 4673180"/>
              <a:gd name="connsiteX3" fmla="*/ 3789263 w 4735907"/>
              <a:gd name="connsiteY3" fmla="*/ 4362640 h 4673180"/>
              <a:gd name="connsiteX4" fmla="*/ 1372888 w 4735907"/>
              <a:gd name="connsiteY4" fmla="*/ 4468894 h 4673180"/>
              <a:gd name="connsiteX5" fmla="*/ 33359 w 4735907"/>
              <a:gd name="connsiteY5" fmla="*/ 2995991 h 4673180"/>
              <a:gd name="connsiteX6" fmla="*/ 592137 w 4735907"/>
              <a:gd name="connsiteY6" fmla="*/ 806182 h 4673180"/>
              <a:gd name="connsiteX7" fmla="*/ 2649000 w 4735907"/>
              <a:gd name="connsiteY7" fmla="*/ 326 h 4673180"/>
              <a:gd name="connsiteX0" fmla="*/ 2637095 w 4724002"/>
              <a:gd name="connsiteY0" fmla="*/ 326 h 4673180"/>
              <a:gd name="connsiteX1" fmla="*/ 3952235 w 4724002"/>
              <a:gd name="connsiteY1" fmla="*/ 591130 h 4673180"/>
              <a:gd name="connsiteX2" fmla="*/ 4724003 w 4724002"/>
              <a:gd name="connsiteY2" fmla="*/ 1906232 h 4673180"/>
              <a:gd name="connsiteX3" fmla="*/ 3777358 w 4724002"/>
              <a:gd name="connsiteY3" fmla="*/ 4362640 h 4673180"/>
              <a:gd name="connsiteX4" fmla="*/ 1360983 w 4724002"/>
              <a:gd name="connsiteY4" fmla="*/ 4468894 h 4673180"/>
              <a:gd name="connsiteX5" fmla="*/ 21454 w 4724002"/>
              <a:gd name="connsiteY5" fmla="*/ 2995991 h 4673180"/>
              <a:gd name="connsiteX6" fmla="*/ 796364 w 4724002"/>
              <a:gd name="connsiteY6" fmla="*/ 829745 h 4673180"/>
              <a:gd name="connsiteX7" fmla="*/ 2637095 w 4724002"/>
              <a:gd name="connsiteY7" fmla="*/ 326 h 4673180"/>
              <a:gd name="connsiteX0" fmla="*/ 2210404 w 4297311"/>
              <a:gd name="connsiteY0" fmla="*/ 326 h 4687649"/>
              <a:gd name="connsiteX1" fmla="*/ 3525544 w 4297311"/>
              <a:gd name="connsiteY1" fmla="*/ 591130 h 4687649"/>
              <a:gd name="connsiteX2" fmla="*/ 4297312 w 4297311"/>
              <a:gd name="connsiteY2" fmla="*/ 1906232 h 4687649"/>
              <a:gd name="connsiteX3" fmla="*/ 3350667 w 4297311"/>
              <a:gd name="connsiteY3" fmla="*/ 4362640 h 4687649"/>
              <a:gd name="connsiteX4" fmla="*/ 934292 w 4297311"/>
              <a:gd name="connsiteY4" fmla="*/ 4468894 h 4687649"/>
              <a:gd name="connsiteX5" fmla="*/ 56643 w 4297311"/>
              <a:gd name="connsiteY5" fmla="*/ 2764811 h 4687649"/>
              <a:gd name="connsiteX6" fmla="*/ 369673 w 4297311"/>
              <a:gd name="connsiteY6" fmla="*/ 829745 h 4687649"/>
              <a:gd name="connsiteX7" fmla="*/ 2210404 w 4297311"/>
              <a:gd name="connsiteY7" fmla="*/ 326 h 4687649"/>
              <a:gd name="connsiteX0" fmla="*/ 2210404 w 4297311"/>
              <a:gd name="connsiteY0" fmla="*/ 326 h 4573093"/>
              <a:gd name="connsiteX1" fmla="*/ 3525544 w 4297311"/>
              <a:gd name="connsiteY1" fmla="*/ 591130 h 4573093"/>
              <a:gd name="connsiteX2" fmla="*/ 4297312 w 4297311"/>
              <a:gd name="connsiteY2" fmla="*/ 1906232 h 4573093"/>
              <a:gd name="connsiteX3" fmla="*/ 3350667 w 4297311"/>
              <a:gd name="connsiteY3" fmla="*/ 4362640 h 4573093"/>
              <a:gd name="connsiteX4" fmla="*/ 867811 w 4297311"/>
              <a:gd name="connsiteY4" fmla="*/ 4160029 h 4573093"/>
              <a:gd name="connsiteX5" fmla="*/ 56643 w 4297311"/>
              <a:gd name="connsiteY5" fmla="*/ 2764811 h 4573093"/>
              <a:gd name="connsiteX6" fmla="*/ 369673 w 4297311"/>
              <a:gd name="connsiteY6" fmla="*/ 829745 h 4573093"/>
              <a:gd name="connsiteX7" fmla="*/ 2210404 w 4297311"/>
              <a:gd name="connsiteY7" fmla="*/ 326 h 4573093"/>
              <a:gd name="connsiteX0" fmla="*/ 2210404 w 4297311"/>
              <a:gd name="connsiteY0" fmla="*/ 326 h 4243749"/>
              <a:gd name="connsiteX1" fmla="*/ 3525544 w 4297311"/>
              <a:gd name="connsiteY1" fmla="*/ 591130 h 4243749"/>
              <a:gd name="connsiteX2" fmla="*/ 4297312 w 4297311"/>
              <a:gd name="connsiteY2" fmla="*/ 1906232 h 4243749"/>
              <a:gd name="connsiteX3" fmla="*/ 3490658 w 4297311"/>
              <a:gd name="connsiteY3" fmla="*/ 3794744 h 4243749"/>
              <a:gd name="connsiteX4" fmla="*/ 867811 w 4297311"/>
              <a:gd name="connsiteY4" fmla="*/ 4160029 h 4243749"/>
              <a:gd name="connsiteX5" fmla="*/ 56643 w 4297311"/>
              <a:gd name="connsiteY5" fmla="*/ 2764811 h 4243749"/>
              <a:gd name="connsiteX6" fmla="*/ 369673 w 4297311"/>
              <a:gd name="connsiteY6" fmla="*/ 829745 h 4243749"/>
              <a:gd name="connsiteX7" fmla="*/ 2210404 w 4297311"/>
              <a:gd name="connsiteY7" fmla="*/ 326 h 424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97311" h="4243749">
                <a:moveTo>
                  <a:pt x="2210404" y="326"/>
                </a:moveTo>
                <a:cubicBezTo>
                  <a:pt x="2752170" y="-12684"/>
                  <a:pt x="3192541" y="366356"/>
                  <a:pt x="3525544" y="591130"/>
                </a:cubicBezTo>
                <a:cubicBezTo>
                  <a:pt x="3942739" y="1033016"/>
                  <a:pt x="4057024" y="1155441"/>
                  <a:pt x="4297312" y="1906232"/>
                </a:cubicBezTo>
                <a:cubicBezTo>
                  <a:pt x="4206600" y="2615241"/>
                  <a:pt x="4100887" y="3336189"/>
                  <a:pt x="3490658" y="3794744"/>
                </a:cubicBezTo>
                <a:cubicBezTo>
                  <a:pt x="2880429" y="4253299"/>
                  <a:pt x="1440147" y="4331684"/>
                  <a:pt x="867811" y="4160029"/>
                </a:cubicBezTo>
                <a:cubicBezTo>
                  <a:pt x="295475" y="3988374"/>
                  <a:pt x="168480" y="3394046"/>
                  <a:pt x="56643" y="2764811"/>
                </a:cubicBezTo>
                <a:cubicBezTo>
                  <a:pt x="-71142" y="2087729"/>
                  <a:pt x="10713" y="1290493"/>
                  <a:pt x="369673" y="829745"/>
                </a:cubicBezTo>
                <a:cubicBezTo>
                  <a:pt x="728633" y="368998"/>
                  <a:pt x="1557731" y="31074"/>
                  <a:pt x="2210404" y="32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Luxury Hotel Lobby Free Stock Photo - Public Domain Pictures">
            <a:extLst>
              <a:ext uri="{FF2B5EF4-FFF2-40B4-BE49-F238E27FC236}">
                <a16:creationId xmlns:a16="http://schemas.microsoft.com/office/drawing/2014/main" id="{BEE116C8-1810-3033-C29B-EC864D3C1AB2}"/>
              </a:ext>
            </a:extLst>
          </p:cNvPr>
          <p:cNvPicPr>
            <a:picLocks noChangeAspect="1"/>
          </p:cNvPicPr>
          <p:nvPr/>
        </p:nvPicPr>
        <p:blipFill rotWithShape="1">
          <a:blip r:embed="rId6"/>
          <a:srcRect t="7234" r="-6" b="3999"/>
          <a:stretch/>
        </p:blipFill>
        <p:spPr>
          <a:xfrm>
            <a:off x="8766629" y="4458720"/>
            <a:ext cx="2815771" cy="1812018"/>
          </a:xfrm>
          <a:prstGeom prst="rect">
            <a:avLst/>
          </a:prstGeom>
        </p:spPr>
      </p:pic>
      <p:grpSp>
        <p:nvGrpSpPr>
          <p:cNvPr id="14" name="Group 13">
            <a:extLst>
              <a:ext uri="{FF2B5EF4-FFF2-40B4-BE49-F238E27FC236}">
                <a16:creationId xmlns:a16="http://schemas.microsoft.com/office/drawing/2014/main" id="{795B4978-8CC6-802D-4FAD-9E4011C638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2403" y="2999395"/>
            <a:ext cx="1439697" cy="792223"/>
            <a:chOff x="10912403" y="2999395"/>
            <a:chExt cx="1439697" cy="792223"/>
          </a:xfrm>
        </p:grpSpPr>
        <p:sp>
          <p:nvSpPr>
            <p:cNvPr id="15" name="Freeform: Shape 14">
              <a:extLst>
                <a:ext uri="{FF2B5EF4-FFF2-40B4-BE49-F238E27FC236}">
                  <a16:creationId xmlns:a16="http://schemas.microsoft.com/office/drawing/2014/main" id="{8E14EDC5-C114-2A0D-EE03-15A25C184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1039">
              <a:off x="10912403" y="2999395"/>
              <a:ext cx="1439697" cy="792223"/>
            </a:xfrm>
            <a:custGeom>
              <a:avLst/>
              <a:gdLst>
                <a:gd name="connsiteX0" fmla="*/ 1396688 w 1545066"/>
                <a:gd name="connsiteY0" fmla="*/ 257336 h 850204"/>
                <a:gd name="connsiteX1" fmla="*/ 1501555 w 1545066"/>
                <a:gd name="connsiteY1" fmla="*/ 398749 h 850204"/>
                <a:gd name="connsiteX2" fmla="*/ 1535472 w 1545066"/>
                <a:gd name="connsiteY2" fmla="*/ 484305 h 850204"/>
                <a:gd name="connsiteX3" fmla="*/ 1545066 w 1545066"/>
                <a:gd name="connsiteY3" fmla="*/ 524331 h 850204"/>
                <a:gd name="connsiteX4" fmla="*/ 1280176 w 1545066"/>
                <a:gd name="connsiteY4" fmla="*/ 798799 h 850204"/>
                <a:gd name="connsiteX5" fmla="*/ 1240517 w 1545066"/>
                <a:gd name="connsiteY5" fmla="*/ 803924 h 850204"/>
                <a:gd name="connsiteX6" fmla="*/ 1202311 w 1545066"/>
                <a:gd name="connsiteY6" fmla="*/ 807073 h 850204"/>
                <a:gd name="connsiteX7" fmla="*/ 1138841 w 1545066"/>
                <a:gd name="connsiteY7" fmla="*/ 511317 h 850204"/>
                <a:gd name="connsiteX8" fmla="*/ 873259 w 1545066"/>
                <a:gd name="connsiteY8" fmla="*/ 347778 h 850204"/>
                <a:gd name="connsiteX9" fmla="*/ 624680 w 1545066"/>
                <a:gd name="connsiteY9" fmla="*/ 374982 h 850204"/>
                <a:gd name="connsiteX10" fmla="*/ 415581 w 1545066"/>
                <a:gd name="connsiteY10" fmla="*/ 532351 h 850204"/>
                <a:gd name="connsiteX11" fmla="*/ 365679 w 1545066"/>
                <a:gd name="connsiteY11" fmla="*/ 829857 h 850204"/>
                <a:gd name="connsiteX12" fmla="*/ 0 w 1545066"/>
                <a:gd name="connsiteY12" fmla="*/ 844340 h 850204"/>
                <a:gd name="connsiteX13" fmla="*/ 27827 w 1545066"/>
                <a:gd name="connsiteY13" fmla="*/ 552933 h 850204"/>
                <a:gd name="connsiteX14" fmla="*/ 291932 w 1545066"/>
                <a:gd name="connsiteY14" fmla="*/ 144599 h 850204"/>
                <a:gd name="connsiteX15" fmla="*/ 923290 w 1545066"/>
                <a:gd name="connsiteY15" fmla="*/ 6693 h 850204"/>
                <a:gd name="connsiteX16" fmla="*/ 1260397 w 1545066"/>
                <a:gd name="connsiteY16" fmla="*/ 145932 h 850204"/>
                <a:gd name="connsiteX17" fmla="*/ 1396688 w 1545066"/>
                <a:gd name="connsiteY17" fmla="*/ 257336 h 85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45066" h="850204">
                  <a:moveTo>
                    <a:pt x="1396688" y="257336"/>
                  </a:moveTo>
                  <a:cubicBezTo>
                    <a:pt x="1438120" y="299202"/>
                    <a:pt x="1474315" y="346070"/>
                    <a:pt x="1501555" y="398749"/>
                  </a:cubicBezTo>
                  <a:cubicBezTo>
                    <a:pt x="1515174" y="425088"/>
                    <a:pt x="1526249" y="453895"/>
                    <a:pt x="1535472" y="484305"/>
                  </a:cubicBezTo>
                  <a:lnTo>
                    <a:pt x="1545066" y="524331"/>
                  </a:lnTo>
                  <a:lnTo>
                    <a:pt x="1280176" y="798799"/>
                  </a:lnTo>
                  <a:lnTo>
                    <a:pt x="1240517" y="803924"/>
                  </a:lnTo>
                  <a:cubicBezTo>
                    <a:pt x="1223868" y="805875"/>
                    <a:pt x="1210454" y="807110"/>
                    <a:pt x="1202311" y="807073"/>
                  </a:cubicBezTo>
                  <a:cubicBezTo>
                    <a:pt x="1190974" y="756691"/>
                    <a:pt x="1193682" y="587866"/>
                    <a:pt x="1138841" y="511317"/>
                  </a:cubicBezTo>
                  <a:cubicBezTo>
                    <a:pt x="1083999" y="434768"/>
                    <a:pt x="958952" y="370500"/>
                    <a:pt x="873259" y="347778"/>
                  </a:cubicBezTo>
                  <a:cubicBezTo>
                    <a:pt x="787565" y="325055"/>
                    <a:pt x="700959" y="344219"/>
                    <a:pt x="624680" y="374982"/>
                  </a:cubicBezTo>
                  <a:cubicBezTo>
                    <a:pt x="548400" y="405744"/>
                    <a:pt x="458748" y="456539"/>
                    <a:pt x="415581" y="532351"/>
                  </a:cubicBezTo>
                  <a:cubicBezTo>
                    <a:pt x="372415" y="608164"/>
                    <a:pt x="364904" y="729351"/>
                    <a:pt x="365679" y="829857"/>
                  </a:cubicBezTo>
                  <a:cubicBezTo>
                    <a:pt x="252427" y="837550"/>
                    <a:pt x="41049" y="861040"/>
                    <a:pt x="0" y="844340"/>
                  </a:cubicBezTo>
                  <a:cubicBezTo>
                    <a:pt x="3489" y="765378"/>
                    <a:pt x="8777" y="680027"/>
                    <a:pt x="27827" y="552933"/>
                  </a:cubicBezTo>
                  <a:cubicBezTo>
                    <a:pt x="46094" y="469025"/>
                    <a:pt x="149753" y="236758"/>
                    <a:pt x="291932" y="144599"/>
                  </a:cubicBezTo>
                  <a:cubicBezTo>
                    <a:pt x="470802" y="38930"/>
                    <a:pt x="671883" y="-20866"/>
                    <a:pt x="923290" y="6693"/>
                  </a:cubicBezTo>
                  <a:cubicBezTo>
                    <a:pt x="1058019" y="8700"/>
                    <a:pt x="1164021" y="80591"/>
                    <a:pt x="1260397" y="145932"/>
                  </a:cubicBezTo>
                  <a:cubicBezTo>
                    <a:pt x="1308587" y="178604"/>
                    <a:pt x="1355256" y="215469"/>
                    <a:pt x="1396688" y="257336"/>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02DEAF04-D40B-0A94-DCC3-0BD156B80B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1039">
              <a:off x="10912403" y="2999395"/>
              <a:ext cx="1439697" cy="792223"/>
            </a:xfrm>
            <a:custGeom>
              <a:avLst/>
              <a:gdLst>
                <a:gd name="connsiteX0" fmla="*/ 1396688 w 1545066"/>
                <a:gd name="connsiteY0" fmla="*/ 257336 h 850204"/>
                <a:gd name="connsiteX1" fmla="*/ 1501555 w 1545066"/>
                <a:gd name="connsiteY1" fmla="*/ 398749 h 850204"/>
                <a:gd name="connsiteX2" fmla="*/ 1535472 w 1545066"/>
                <a:gd name="connsiteY2" fmla="*/ 484305 h 850204"/>
                <a:gd name="connsiteX3" fmla="*/ 1545066 w 1545066"/>
                <a:gd name="connsiteY3" fmla="*/ 524331 h 850204"/>
                <a:gd name="connsiteX4" fmla="*/ 1280176 w 1545066"/>
                <a:gd name="connsiteY4" fmla="*/ 798799 h 850204"/>
                <a:gd name="connsiteX5" fmla="*/ 1240517 w 1545066"/>
                <a:gd name="connsiteY5" fmla="*/ 803924 h 850204"/>
                <a:gd name="connsiteX6" fmla="*/ 1202311 w 1545066"/>
                <a:gd name="connsiteY6" fmla="*/ 807073 h 850204"/>
                <a:gd name="connsiteX7" fmla="*/ 1138841 w 1545066"/>
                <a:gd name="connsiteY7" fmla="*/ 511317 h 850204"/>
                <a:gd name="connsiteX8" fmla="*/ 873259 w 1545066"/>
                <a:gd name="connsiteY8" fmla="*/ 347778 h 850204"/>
                <a:gd name="connsiteX9" fmla="*/ 624680 w 1545066"/>
                <a:gd name="connsiteY9" fmla="*/ 374982 h 850204"/>
                <a:gd name="connsiteX10" fmla="*/ 415581 w 1545066"/>
                <a:gd name="connsiteY10" fmla="*/ 532351 h 850204"/>
                <a:gd name="connsiteX11" fmla="*/ 365679 w 1545066"/>
                <a:gd name="connsiteY11" fmla="*/ 829857 h 850204"/>
                <a:gd name="connsiteX12" fmla="*/ 0 w 1545066"/>
                <a:gd name="connsiteY12" fmla="*/ 844340 h 850204"/>
                <a:gd name="connsiteX13" fmla="*/ 27827 w 1545066"/>
                <a:gd name="connsiteY13" fmla="*/ 552933 h 850204"/>
                <a:gd name="connsiteX14" fmla="*/ 291932 w 1545066"/>
                <a:gd name="connsiteY14" fmla="*/ 144599 h 850204"/>
                <a:gd name="connsiteX15" fmla="*/ 923290 w 1545066"/>
                <a:gd name="connsiteY15" fmla="*/ 6693 h 850204"/>
                <a:gd name="connsiteX16" fmla="*/ 1260397 w 1545066"/>
                <a:gd name="connsiteY16" fmla="*/ 145932 h 850204"/>
                <a:gd name="connsiteX17" fmla="*/ 1396688 w 1545066"/>
                <a:gd name="connsiteY17" fmla="*/ 257336 h 85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45066" h="850204">
                  <a:moveTo>
                    <a:pt x="1396688" y="257336"/>
                  </a:moveTo>
                  <a:cubicBezTo>
                    <a:pt x="1438120" y="299202"/>
                    <a:pt x="1474315" y="346070"/>
                    <a:pt x="1501555" y="398749"/>
                  </a:cubicBezTo>
                  <a:cubicBezTo>
                    <a:pt x="1515174" y="425088"/>
                    <a:pt x="1526249" y="453895"/>
                    <a:pt x="1535472" y="484305"/>
                  </a:cubicBezTo>
                  <a:lnTo>
                    <a:pt x="1545066" y="524331"/>
                  </a:lnTo>
                  <a:lnTo>
                    <a:pt x="1280176" y="798799"/>
                  </a:lnTo>
                  <a:lnTo>
                    <a:pt x="1240517" y="803924"/>
                  </a:lnTo>
                  <a:cubicBezTo>
                    <a:pt x="1223868" y="805875"/>
                    <a:pt x="1210454" y="807110"/>
                    <a:pt x="1202311" y="807073"/>
                  </a:cubicBezTo>
                  <a:cubicBezTo>
                    <a:pt x="1190974" y="756691"/>
                    <a:pt x="1193682" y="587866"/>
                    <a:pt x="1138841" y="511317"/>
                  </a:cubicBezTo>
                  <a:cubicBezTo>
                    <a:pt x="1083999" y="434768"/>
                    <a:pt x="958952" y="370500"/>
                    <a:pt x="873259" y="347778"/>
                  </a:cubicBezTo>
                  <a:cubicBezTo>
                    <a:pt x="787565" y="325055"/>
                    <a:pt x="700959" y="344219"/>
                    <a:pt x="624680" y="374982"/>
                  </a:cubicBezTo>
                  <a:cubicBezTo>
                    <a:pt x="548400" y="405744"/>
                    <a:pt x="458748" y="456539"/>
                    <a:pt x="415581" y="532351"/>
                  </a:cubicBezTo>
                  <a:cubicBezTo>
                    <a:pt x="372415" y="608164"/>
                    <a:pt x="364904" y="729351"/>
                    <a:pt x="365679" y="829857"/>
                  </a:cubicBezTo>
                  <a:cubicBezTo>
                    <a:pt x="252427" y="837550"/>
                    <a:pt x="41049" y="861040"/>
                    <a:pt x="0" y="844340"/>
                  </a:cubicBezTo>
                  <a:cubicBezTo>
                    <a:pt x="3489" y="765378"/>
                    <a:pt x="8777" y="680027"/>
                    <a:pt x="27827" y="552933"/>
                  </a:cubicBezTo>
                  <a:cubicBezTo>
                    <a:pt x="46094" y="469025"/>
                    <a:pt x="149753" y="236758"/>
                    <a:pt x="291932" y="144599"/>
                  </a:cubicBezTo>
                  <a:cubicBezTo>
                    <a:pt x="470802" y="38930"/>
                    <a:pt x="671883" y="-20866"/>
                    <a:pt x="923290" y="6693"/>
                  </a:cubicBezTo>
                  <a:cubicBezTo>
                    <a:pt x="1058019" y="8700"/>
                    <a:pt x="1164021" y="80591"/>
                    <a:pt x="1260397" y="145932"/>
                  </a:cubicBezTo>
                  <a:cubicBezTo>
                    <a:pt x="1308587" y="178604"/>
                    <a:pt x="1355256" y="215469"/>
                    <a:pt x="1396688" y="257336"/>
                  </a:cubicBezTo>
                  <a:close/>
                </a:path>
              </a:pathLst>
            </a:custGeom>
            <a:solidFill>
              <a:schemeClr val="accent4">
                <a:lumMod val="40000"/>
                <a:lumOff val="6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8" name="Freeform: Shape 17">
            <a:extLst>
              <a:ext uri="{FF2B5EF4-FFF2-40B4-BE49-F238E27FC236}">
                <a16:creationId xmlns:a16="http://schemas.microsoft.com/office/drawing/2014/main" id="{1166E49C-3BB5-99B2-C76A-3BC47A7106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6524" flipH="1">
            <a:off x="7296309" y="5207789"/>
            <a:ext cx="1275934" cy="1702175"/>
          </a:xfrm>
          <a:custGeom>
            <a:avLst/>
            <a:gdLst>
              <a:gd name="connsiteX0" fmla="*/ 413414 w 1275934"/>
              <a:gd name="connsiteY0" fmla="*/ 0 h 1702175"/>
              <a:gd name="connsiteX1" fmla="*/ 304774 w 1275934"/>
              <a:gd name="connsiteY1" fmla="*/ 110998 h 1702175"/>
              <a:gd name="connsiteX2" fmla="*/ 198285 w 1275934"/>
              <a:gd name="connsiteY2" fmla="*/ 278691 h 1702175"/>
              <a:gd name="connsiteX3" fmla="*/ 77239 w 1275934"/>
              <a:gd name="connsiteY3" fmla="*/ 584221 h 1702175"/>
              <a:gd name="connsiteX4" fmla="*/ 129 w 1275934"/>
              <a:gd name="connsiteY4" fmla="*/ 1087733 h 1702175"/>
              <a:gd name="connsiteX5" fmla="*/ 40732 w 1275934"/>
              <a:gd name="connsiteY5" fmla="*/ 1520787 h 1702175"/>
              <a:gd name="connsiteX6" fmla="*/ 86143 w 1275934"/>
              <a:gd name="connsiteY6" fmla="*/ 1702175 h 1702175"/>
              <a:gd name="connsiteX7" fmla="*/ 298850 w 1275934"/>
              <a:gd name="connsiteY7" fmla="*/ 1683349 h 1702175"/>
              <a:gd name="connsiteX8" fmla="*/ 288155 w 1275934"/>
              <a:gd name="connsiteY8" fmla="*/ 1645610 h 1702175"/>
              <a:gd name="connsiteX9" fmla="*/ 255343 w 1275934"/>
              <a:gd name="connsiteY9" fmla="*/ 1511493 h 1702175"/>
              <a:gd name="connsiteX10" fmla="*/ 220627 w 1275934"/>
              <a:gd name="connsiteY10" fmla="*/ 1285491 h 1702175"/>
              <a:gd name="connsiteX11" fmla="*/ 226319 w 1275934"/>
              <a:gd name="connsiteY11" fmla="*/ 1254353 h 1702175"/>
              <a:gd name="connsiteX12" fmla="*/ 391543 w 1275934"/>
              <a:gd name="connsiteY12" fmla="*/ 1344187 h 1702175"/>
              <a:gd name="connsiteX13" fmla="*/ 621298 w 1275934"/>
              <a:gd name="connsiteY13" fmla="*/ 1412444 h 1702175"/>
              <a:gd name="connsiteX14" fmla="*/ 825462 w 1275934"/>
              <a:gd name="connsiteY14" fmla="*/ 1420715 h 1702175"/>
              <a:gd name="connsiteX15" fmla="*/ 1082885 w 1275934"/>
              <a:gd name="connsiteY15" fmla="*/ 1355189 h 1702175"/>
              <a:gd name="connsiteX16" fmla="*/ 1245658 w 1275934"/>
              <a:gd name="connsiteY16" fmla="*/ 1250763 h 1702175"/>
              <a:gd name="connsiteX17" fmla="*/ 1262468 w 1275934"/>
              <a:gd name="connsiteY17" fmla="*/ 1200735 h 1702175"/>
              <a:gd name="connsiteX18" fmla="*/ 1096926 w 1275934"/>
              <a:gd name="connsiteY18" fmla="*/ 1125848 h 1702175"/>
              <a:gd name="connsiteX19" fmla="*/ 839504 w 1275934"/>
              <a:gd name="connsiteY19" fmla="*/ 1065003 h 1702175"/>
              <a:gd name="connsiteX20" fmla="*/ 493598 w 1275934"/>
              <a:gd name="connsiteY20" fmla="*/ 1063826 h 1702175"/>
              <a:gd name="connsiteX21" fmla="*/ 383995 w 1275934"/>
              <a:gd name="connsiteY21" fmla="*/ 1050201 h 1702175"/>
              <a:gd name="connsiteX22" fmla="*/ 604208 w 1275934"/>
              <a:gd name="connsiteY22" fmla="*/ 933314 h 1702175"/>
              <a:gd name="connsiteX23" fmla="*/ 784929 w 1275934"/>
              <a:gd name="connsiteY23" fmla="*/ 780538 h 1702175"/>
              <a:gd name="connsiteX24" fmla="*/ 927253 w 1275934"/>
              <a:gd name="connsiteY24" fmla="*/ 591816 h 1702175"/>
              <a:gd name="connsiteX25" fmla="*/ 967526 w 1275934"/>
              <a:gd name="connsiteY25" fmla="*/ 455792 h 1702175"/>
              <a:gd name="connsiteX26" fmla="*/ 959418 w 1275934"/>
              <a:gd name="connsiteY26" fmla="*/ 451230 h 1702175"/>
              <a:gd name="connsiteX27" fmla="*/ 642608 w 1275934"/>
              <a:gd name="connsiteY27" fmla="*/ 523347 h 1702175"/>
              <a:gd name="connsiteX28" fmla="*/ 373188 w 1275934"/>
              <a:gd name="connsiteY28" fmla="*/ 675485 h 1702175"/>
              <a:gd name="connsiteX29" fmla="*/ 371596 w 1275934"/>
              <a:gd name="connsiteY29" fmla="*/ 647133 h 1702175"/>
              <a:gd name="connsiteX30" fmla="*/ 485545 w 1275934"/>
              <a:gd name="connsiteY30" fmla="*/ 436286 h 1702175"/>
              <a:gd name="connsiteX31" fmla="*/ 490122 w 1275934"/>
              <a:gd name="connsiteY31" fmla="*/ 213648 h 1702175"/>
              <a:gd name="connsiteX32" fmla="*/ 413414 w 1275934"/>
              <a:gd name="connsiteY32" fmla="*/ 0 h 1702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75934" h="1702175">
                <a:moveTo>
                  <a:pt x="413414" y="0"/>
                </a:moveTo>
                <a:cubicBezTo>
                  <a:pt x="382900" y="11331"/>
                  <a:pt x="337913" y="70099"/>
                  <a:pt x="304774" y="110998"/>
                </a:cubicBezTo>
                <a:cubicBezTo>
                  <a:pt x="266900" y="157740"/>
                  <a:pt x="236207" y="199821"/>
                  <a:pt x="198285" y="278691"/>
                </a:cubicBezTo>
                <a:cubicBezTo>
                  <a:pt x="160363" y="357562"/>
                  <a:pt x="110266" y="449382"/>
                  <a:pt x="77239" y="584221"/>
                </a:cubicBezTo>
                <a:cubicBezTo>
                  <a:pt x="44213" y="719062"/>
                  <a:pt x="1840" y="934013"/>
                  <a:pt x="129" y="1087733"/>
                </a:cubicBezTo>
                <a:cubicBezTo>
                  <a:pt x="-1584" y="1241451"/>
                  <a:pt x="13884" y="1381282"/>
                  <a:pt x="40732" y="1520787"/>
                </a:cubicBezTo>
                <a:lnTo>
                  <a:pt x="86143" y="1702175"/>
                </a:lnTo>
                <a:lnTo>
                  <a:pt x="298850" y="1683349"/>
                </a:lnTo>
                <a:lnTo>
                  <a:pt x="288155" y="1645610"/>
                </a:lnTo>
                <a:cubicBezTo>
                  <a:pt x="275655" y="1599248"/>
                  <a:pt x="264255" y="1552473"/>
                  <a:pt x="255343" y="1511493"/>
                </a:cubicBezTo>
                <a:cubicBezTo>
                  <a:pt x="237520" y="1429532"/>
                  <a:pt x="225464" y="1328347"/>
                  <a:pt x="220627" y="1285491"/>
                </a:cubicBezTo>
                <a:cubicBezTo>
                  <a:pt x="215790" y="1242634"/>
                  <a:pt x="215241" y="1246646"/>
                  <a:pt x="226319" y="1254353"/>
                </a:cubicBezTo>
                <a:cubicBezTo>
                  <a:pt x="237397" y="1262059"/>
                  <a:pt x="325713" y="1317839"/>
                  <a:pt x="391543" y="1344187"/>
                </a:cubicBezTo>
                <a:cubicBezTo>
                  <a:pt x="457372" y="1370536"/>
                  <a:pt x="548979" y="1399690"/>
                  <a:pt x="621298" y="1412444"/>
                </a:cubicBezTo>
                <a:cubicBezTo>
                  <a:pt x="693618" y="1425199"/>
                  <a:pt x="748530" y="1430257"/>
                  <a:pt x="825462" y="1420715"/>
                </a:cubicBezTo>
                <a:cubicBezTo>
                  <a:pt x="902393" y="1411172"/>
                  <a:pt x="1012852" y="1383514"/>
                  <a:pt x="1082885" y="1355189"/>
                </a:cubicBezTo>
                <a:cubicBezTo>
                  <a:pt x="1152918" y="1326864"/>
                  <a:pt x="1215728" y="1276505"/>
                  <a:pt x="1245658" y="1250763"/>
                </a:cubicBezTo>
                <a:cubicBezTo>
                  <a:pt x="1275588" y="1225020"/>
                  <a:pt x="1287257" y="1221554"/>
                  <a:pt x="1262468" y="1200735"/>
                </a:cubicBezTo>
                <a:cubicBezTo>
                  <a:pt x="1237680" y="1179916"/>
                  <a:pt x="1167420" y="1148470"/>
                  <a:pt x="1096926" y="1125848"/>
                </a:cubicBezTo>
                <a:cubicBezTo>
                  <a:pt x="1026431" y="1103227"/>
                  <a:pt x="940058" y="1075340"/>
                  <a:pt x="839504" y="1065003"/>
                </a:cubicBezTo>
                <a:cubicBezTo>
                  <a:pt x="738949" y="1054666"/>
                  <a:pt x="569517" y="1066293"/>
                  <a:pt x="493598" y="1063826"/>
                </a:cubicBezTo>
                <a:cubicBezTo>
                  <a:pt x="417680" y="1061360"/>
                  <a:pt x="377861" y="1057635"/>
                  <a:pt x="383995" y="1050201"/>
                </a:cubicBezTo>
                <a:cubicBezTo>
                  <a:pt x="390128" y="1042768"/>
                  <a:pt x="537386" y="978258"/>
                  <a:pt x="604208" y="933314"/>
                </a:cubicBezTo>
                <a:cubicBezTo>
                  <a:pt x="671031" y="888370"/>
                  <a:pt x="731089" y="837455"/>
                  <a:pt x="784929" y="780538"/>
                </a:cubicBezTo>
                <a:cubicBezTo>
                  <a:pt x="838771" y="723622"/>
                  <a:pt x="898172" y="646701"/>
                  <a:pt x="927253" y="591816"/>
                </a:cubicBezTo>
                <a:cubicBezTo>
                  <a:pt x="952699" y="543792"/>
                  <a:pt x="980370" y="474232"/>
                  <a:pt x="967526" y="455792"/>
                </a:cubicBezTo>
                <a:cubicBezTo>
                  <a:pt x="965692" y="453157"/>
                  <a:pt x="963031" y="451566"/>
                  <a:pt x="959418" y="451230"/>
                </a:cubicBezTo>
                <a:cubicBezTo>
                  <a:pt x="930516" y="448543"/>
                  <a:pt x="740312" y="485972"/>
                  <a:pt x="642608" y="523347"/>
                </a:cubicBezTo>
                <a:cubicBezTo>
                  <a:pt x="544902" y="560724"/>
                  <a:pt x="418356" y="654855"/>
                  <a:pt x="373188" y="675485"/>
                </a:cubicBezTo>
                <a:cubicBezTo>
                  <a:pt x="328020" y="696116"/>
                  <a:pt x="352870" y="687000"/>
                  <a:pt x="371596" y="647133"/>
                </a:cubicBezTo>
                <a:cubicBezTo>
                  <a:pt x="390322" y="607266"/>
                  <a:pt x="468078" y="521773"/>
                  <a:pt x="485545" y="436286"/>
                </a:cubicBezTo>
                <a:cubicBezTo>
                  <a:pt x="502680" y="352426"/>
                  <a:pt x="502485" y="307479"/>
                  <a:pt x="490122" y="213648"/>
                </a:cubicBezTo>
                <a:cubicBezTo>
                  <a:pt x="474829" y="135158"/>
                  <a:pt x="456534" y="74219"/>
                  <a:pt x="413414" y="0"/>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1A36D83F-5CFA-0F42-AEB3-1EF25A7B7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6524" flipH="1">
            <a:off x="7296309" y="5207789"/>
            <a:ext cx="1275934" cy="1702175"/>
          </a:xfrm>
          <a:custGeom>
            <a:avLst/>
            <a:gdLst>
              <a:gd name="connsiteX0" fmla="*/ 413414 w 1275934"/>
              <a:gd name="connsiteY0" fmla="*/ 0 h 1702175"/>
              <a:gd name="connsiteX1" fmla="*/ 304774 w 1275934"/>
              <a:gd name="connsiteY1" fmla="*/ 110998 h 1702175"/>
              <a:gd name="connsiteX2" fmla="*/ 198285 w 1275934"/>
              <a:gd name="connsiteY2" fmla="*/ 278691 h 1702175"/>
              <a:gd name="connsiteX3" fmla="*/ 77239 w 1275934"/>
              <a:gd name="connsiteY3" fmla="*/ 584221 h 1702175"/>
              <a:gd name="connsiteX4" fmla="*/ 129 w 1275934"/>
              <a:gd name="connsiteY4" fmla="*/ 1087733 h 1702175"/>
              <a:gd name="connsiteX5" fmla="*/ 40732 w 1275934"/>
              <a:gd name="connsiteY5" fmla="*/ 1520787 h 1702175"/>
              <a:gd name="connsiteX6" fmla="*/ 86143 w 1275934"/>
              <a:gd name="connsiteY6" fmla="*/ 1702175 h 1702175"/>
              <a:gd name="connsiteX7" fmla="*/ 298850 w 1275934"/>
              <a:gd name="connsiteY7" fmla="*/ 1683349 h 1702175"/>
              <a:gd name="connsiteX8" fmla="*/ 288155 w 1275934"/>
              <a:gd name="connsiteY8" fmla="*/ 1645610 h 1702175"/>
              <a:gd name="connsiteX9" fmla="*/ 255343 w 1275934"/>
              <a:gd name="connsiteY9" fmla="*/ 1511493 h 1702175"/>
              <a:gd name="connsiteX10" fmla="*/ 220627 w 1275934"/>
              <a:gd name="connsiteY10" fmla="*/ 1285491 h 1702175"/>
              <a:gd name="connsiteX11" fmla="*/ 226319 w 1275934"/>
              <a:gd name="connsiteY11" fmla="*/ 1254353 h 1702175"/>
              <a:gd name="connsiteX12" fmla="*/ 391543 w 1275934"/>
              <a:gd name="connsiteY12" fmla="*/ 1344187 h 1702175"/>
              <a:gd name="connsiteX13" fmla="*/ 621298 w 1275934"/>
              <a:gd name="connsiteY13" fmla="*/ 1412444 h 1702175"/>
              <a:gd name="connsiteX14" fmla="*/ 825462 w 1275934"/>
              <a:gd name="connsiteY14" fmla="*/ 1420715 h 1702175"/>
              <a:gd name="connsiteX15" fmla="*/ 1082885 w 1275934"/>
              <a:gd name="connsiteY15" fmla="*/ 1355189 h 1702175"/>
              <a:gd name="connsiteX16" fmla="*/ 1245658 w 1275934"/>
              <a:gd name="connsiteY16" fmla="*/ 1250763 h 1702175"/>
              <a:gd name="connsiteX17" fmla="*/ 1262468 w 1275934"/>
              <a:gd name="connsiteY17" fmla="*/ 1200735 h 1702175"/>
              <a:gd name="connsiteX18" fmla="*/ 1096926 w 1275934"/>
              <a:gd name="connsiteY18" fmla="*/ 1125848 h 1702175"/>
              <a:gd name="connsiteX19" fmla="*/ 839504 w 1275934"/>
              <a:gd name="connsiteY19" fmla="*/ 1065003 h 1702175"/>
              <a:gd name="connsiteX20" fmla="*/ 493598 w 1275934"/>
              <a:gd name="connsiteY20" fmla="*/ 1063826 h 1702175"/>
              <a:gd name="connsiteX21" fmla="*/ 383995 w 1275934"/>
              <a:gd name="connsiteY21" fmla="*/ 1050201 h 1702175"/>
              <a:gd name="connsiteX22" fmla="*/ 604208 w 1275934"/>
              <a:gd name="connsiteY22" fmla="*/ 933314 h 1702175"/>
              <a:gd name="connsiteX23" fmla="*/ 784929 w 1275934"/>
              <a:gd name="connsiteY23" fmla="*/ 780538 h 1702175"/>
              <a:gd name="connsiteX24" fmla="*/ 927253 w 1275934"/>
              <a:gd name="connsiteY24" fmla="*/ 591816 h 1702175"/>
              <a:gd name="connsiteX25" fmla="*/ 967526 w 1275934"/>
              <a:gd name="connsiteY25" fmla="*/ 455792 h 1702175"/>
              <a:gd name="connsiteX26" fmla="*/ 959418 w 1275934"/>
              <a:gd name="connsiteY26" fmla="*/ 451230 h 1702175"/>
              <a:gd name="connsiteX27" fmla="*/ 642608 w 1275934"/>
              <a:gd name="connsiteY27" fmla="*/ 523347 h 1702175"/>
              <a:gd name="connsiteX28" fmla="*/ 373188 w 1275934"/>
              <a:gd name="connsiteY28" fmla="*/ 675485 h 1702175"/>
              <a:gd name="connsiteX29" fmla="*/ 371596 w 1275934"/>
              <a:gd name="connsiteY29" fmla="*/ 647133 h 1702175"/>
              <a:gd name="connsiteX30" fmla="*/ 485545 w 1275934"/>
              <a:gd name="connsiteY30" fmla="*/ 436286 h 1702175"/>
              <a:gd name="connsiteX31" fmla="*/ 490122 w 1275934"/>
              <a:gd name="connsiteY31" fmla="*/ 213648 h 1702175"/>
              <a:gd name="connsiteX32" fmla="*/ 413414 w 1275934"/>
              <a:gd name="connsiteY32" fmla="*/ 0 h 1702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75934" h="1702175">
                <a:moveTo>
                  <a:pt x="413414" y="0"/>
                </a:moveTo>
                <a:cubicBezTo>
                  <a:pt x="382900" y="11331"/>
                  <a:pt x="337913" y="70099"/>
                  <a:pt x="304774" y="110998"/>
                </a:cubicBezTo>
                <a:cubicBezTo>
                  <a:pt x="266900" y="157740"/>
                  <a:pt x="236207" y="199821"/>
                  <a:pt x="198285" y="278691"/>
                </a:cubicBezTo>
                <a:cubicBezTo>
                  <a:pt x="160363" y="357562"/>
                  <a:pt x="110266" y="449382"/>
                  <a:pt x="77239" y="584221"/>
                </a:cubicBezTo>
                <a:cubicBezTo>
                  <a:pt x="44213" y="719062"/>
                  <a:pt x="1840" y="934013"/>
                  <a:pt x="129" y="1087733"/>
                </a:cubicBezTo>
                <a:cubicBezTo>
                  <a:pt x="-1584" y="1241451"/>
                  <a:pt x="13884" y="1381282"/>
                  <a:pt x="40732" y="1520787"/>
                </a:cubicBezTo>
                <a:lnTo>
                  <a:pt x="86143" y="1702175"/>
                </a:lnTo>
                <a:lnTo>
                  <a:pt x="298850" y="1683349"/>
                </a:lnTo>
                <a:lnTo>
                  <a:pt x="288155" y="1645610"/>
                </a:lnTo>
                <a:cubicBezTo>
                  <a:pt x="275655" y="1599248"/>
                  <a:pt x="264255" y="1552473"/>
                  <a:pt x="255343" y="1511493"/>
                </a:cubicBezTo>
                <a:cubicBezTo>
                  <a:pt x="237520" y="1429532"/>
                  <a:pt x="225464" y="1328347"/>
                  <a:pt x="220627" y="1285491"/>
                </a:cubicBezTo>
                <a:cubicBezTo>
                  <a:pt x="215790" y="1242634"/>
                  <a:pt x="215241" y="1246646"/>
                  <a:pt x="226319" y="1254353"/>
                </a:cubicBezTo>
                <a:cubicBezTo>
                  <a:pt x="237397" y="1262059"/>
                  <a:pt x="325713" y="1317839"/>
                  <a:pt x="391543" y="1344187"/>
                </a:cubicBezTo>
                <a:cubicBezTo>
                  <a:pt x="457372" y="1370536"/>
                  <a:pt x="548979" y="1399690"/>
                  <a:pt x="621298" y="1412444"/>
                </a:cubicBezTo>
                <a:cubicBezTo>
                  <a:pt x="693618" y="1425199"/>
                  <a:pt x="748530" y="1430257"/>
                  <a:pt x="825462" y="1420715"/>
                </a:cubicBezTo>
                <a:cubicBezTo>
                  <a:pt x="902393" y="1411172"/>
                  <a:pt x="1012852" y="1383514"/>
                  <a:pt x="1082885" y="1355189"/>
                </a:cubicBezTo>
                <a:cubicBezTo>
                  <a:pt x="1152918" y="1326864"/>
                  <a:pt x="1215728" y="1276505"/>
                  <a:pt x="1245658" y="1250763"/>
                </a:cubicBezTo>
                <a:cubicBezTo>
                  <a:pt x="1275588" y="1225020"/>
                  <a:pt x="1287257" y="1221554"/>
                  <a:pt x="1262468" y="1200735"/>
                </a:cubicBezTo>
                <a:cubicBezTo>
                  <a:pt x="1237680" y="1179916"/>
                  <a:pt x="1167420" y="1148470"/>
                  <a:pt x="1096926" y="1125848"/>
                </a:cubicBezTo>
                <a:cubicBezTo>
                  <a:pt x="1026431" y="1103227"/>
                  <a:pt x="940058" y="1075340"/>
                  <a:pt x="839504" y="1065003"/>
                </a:cubicBezTo>
                <a:cubicBezTo>
                  <a:pt x="738949" y="1054666"/>
                  <a:pt x="569517" y="1066293"/>
                  <a:pt x="493598" y="1063826"/>
                </a:cubicBezTo>
                <a:cubicBezTo>
                  <a:pt x="417680" y="1061360"/>
                  <a:pt x="377861" y="1057635"/>
                  <a:pt x="383995" y="1050201"/>
                </a:cubicBezTo>
                <a:cubicBezTo>
                  <a:pt x="390128" y="1042768"/>
                  <a:pt x="537386" y="978258"/>
                  <a:pt x="604208" y="933314"/>
                </a:cubicBezTo>
                <a:cubicBezTo>
                  <a:pt x="671031" y="888370"/>
                  <a:pt x="731089" y="837455"/>
                  <a:pt x="784929" y="780538"/>
                </a:cubicBezTo>
                <a:cubicBezTo>
                  <a:pt x="838771" y="723622"/>
                  <a:pt x="898172" y="646701"/>
                  <a:pt x="927253" y="591816"/>
                </a:cubicBezTo>
                <a:cubicBezTo>
                  <a:pt x="952699" y="543792"/>
                  <a:pt x="980370" y="474232"/>
                  <a:pt x="967526" y="455792"/>
                </a:cubicBezTo>
                <a:cubicBezTo>
                  <a:pt x="965692" y="453157"/>
                  <a:pt x="963031" y="451566"/>
                  <a:pt x="959418" y="451230"/>
                </a:cubicBezTo>
                <a:cubicBezTo>
                  <a:pt x="930516" y="448543"/>
                  <a:pt x="740312" y="485972"/>
                  <a:pt x="642608" y="523347"/>
                </a:cubicBezTo>
                <a:cubicBezTo>
                  <a:pt x="544902" y="560724"/>
                  <a:pt x="418356" y="654855"/>
                  <a:pt x="373188" y="675485"/>
                </a:cubicBezTo>
                <a:cubicBezTo>
                  <a:pt x="328020" y="696116"/>
                  <a:pt x="352870" y="687000"/>
                  <a:pt x="371596" y="647133"/>
                </a:cubicBezTo>
                <a:cubicBezTo>
                  <a:pt x="390322" y="607266"/>
                  <a:pt x="468078" y="521773"/>
                  <a:pt x="485545" y="436286"/>
                </a:cubicBezTo>
                <a:cubicBezTo>
                  <a:pt x="502680" y="352426"/>
                  <a:pt x="502485" y="307479"/>
                  <a:pt x="490122" y="213648"/>
                </a:cubicBezTo>
                <a:cubicBezTo>
                  <a:pt x="474829" y="135158"/>
                  <a:pt x="456534" y="74219"/>
                  <a:pt x="413414" y="0"/>
                </a:cubicBezTo>
                <a:close/>
              </a:path>
            </a:pathLst>
          </a:custGeom>
          <a:solidFill>
            <a:schemeClr val="accent3">
              <a:lumMod val="20000"/>
              <a:lumOff val="80000"/>
              <a:alpha val="4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230245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4B1AAB-024D-DB6A-44D5-291D03EF4D06}"/>
              </a:ext>
            </a:extLst>
          </p:cNvPr>
          <p:cNvSpPr>
            <a:spLocks noGrp="1"/>
          </p:cNvSpPr>
          <p:nvPr>
            <p:ph type="title"/>
          </p:nvPr>
        </p:nvSpPr>
        <p:spPr>
          <a:xfrm>
            <a:off x="640080" y="329184"/>
            <a:ext cx="6894576" cy="1783080"/>
          </a:xfrm>
        </p:spPr>
        <p:txBody>
          <a:bodyPr anchor="b">
            <a:normAutofit/>
          </a:bodyPr>
          <a:lstStyle/>
          <a:p>
            <a:r>
              <a:rPr lang="en-US" sz="5400">
                <a:ea typeface="Calibri Light"/>
                <a:cs typeface="Calibri Light"/>
              </a:rPr>
              <a:t>Guest Services and Facilities</a:t>
            </a:r>
            <a:endParaRPr lang="en-US" sz="5400"/>
          </a:p>
        </p:txBody>
      </p:sp>
      <p:sp>
        <p:nvSpPr>
          <p:cNvPr id="1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F1964F-507B-196B-735E-00FF6E1F5C82}"/>
              </a:ext>
            </a:extLst>
          </p:cNvPr>
          <p:cNvSpPr>
            <a:spLocks noGrp="1"/>
          </p:cNvSpPr>
          <p:nvPr>
            <p:ph idx="1"/>
          </p:nvPr>
        </p:nvSpPr>
        <p:spPr>
          <a:xfrm>
            <a:off x="640080" y="2706624"/>
            <a:ext cx="6894576" cy="3483864"/>
          </a:xfrm>
        </p:spPr>
        <p:txBody>
          <a:bodyPr vert="horz" lIns="91440" tIns="45720" rIns="91440" bIns="45720" rtlCol="0">
            <a:normAutofit/>
          </a:bodyPr>
          <a:lstStyle/>
          <a:p>
            <a:r>
              <a:rPr lang="en-US" sz="1500">
                <a:latin typeface="Arial"/>
                <a:ea typeface="Calibri"/>
                <a:cs typeface="Calibri"/>
              </a:rPr>
              <a:t>According to Hayes, Ninemeier, and Miller (2017), Kimpton has skillfully designed its amenities and guest services to meet the highest standards of luxurious hospitality.</a:t>
            </a:r>
            <a:endParaRPr lang="en-US" sz="1500"/>
          </a:p>
          <a:p>
            <a:r>
              <a:rPr lang="en-US" sz="1500">
                <a:latin typeface="Arial"/>
                <a:ea typeface="Calibri"/>
                <a:cs typeface="Calibri"/>
              </a:rPr>
              <a:t>The core of Kimpton's business strategy is individualised service, which aims to meet each guest's unique needs and go above and beyond to provide an outstanding lodging experience.</a:t>
            </a:r>
          </a:p>
          <a:p>
            <a:r>
              <a:rPr lang="en-US" sz="1500">
                <a:ea typeface="+mn-lt"/>
                <a:cs typeface="+mn-lt"/>
              </a:rPr>
              <a:t>Visitors to Kimpton hotels can expect a wide array of services and facilities, including concierge services to help guests find nearby activities, award-winning restaurants, first-rate spa and fitness centres, and well designed rooms and suites that emphasise style and comfort. </a:t>
            </a:r>
            <a:endParaRPr lang="en-US" sz="1500">
              <a:latin typeface="Arial"/>
              <a:ea typeface="Calibri"/>
              <a:cs typeface="Calibri"/>
            </a:endParaRPr>
          </a:p>
          <a:p>
            <a:r>
              <a:rPr lang="en-US" sz="1500">
                <a:latin typeface="Arial"/>
                <a:ea typeface="Calibri"/>
                <a:cs typeface="Calibri"/>
              </a:rPr>
              <a:t>As a premium brand, Kimpton elevates the visitor experience by going above and beyond expectations by providing exceptional services and thoughtfully thought-out amenities.</a:t>
            </a:r>
          </a:p>
          <a:p>
            <a:endParaRPr lang="en-US" sz="1500">
              <a:latin typeface="Arial"/>
              <a:ea typeface="Calibri"/>
              <a:cs typeface="Calibri"/>
            </a:endParaRPr>
          </a:p>
        </p:txBody>
      </p:sp>
      <p:pic>
        <p:nvPicPr>
          <p:cNvPr id="4" name="Picture 3" descr="A sign on a building&#10;&#10;Description automatically generated">
            <a:extLst>
              <a:ext uri="{FF2B5EF4-FFF2-40B4-BE49-F238E27FC236}">
                <a16:creationId xmlns:a16="http://schemas.microsoft.com/office/drawing/2014/main" id="{0C1C524A-8CAD-C635-3B0C-029EFE630A13}"/>
              </a:ext>
            </a:extLst>
          </p:cNvPr>
          <p:cNvPicPr>
            <a:picLocks noChangeAspect="1"/>
          </p:cNvPicPr>
          <p:nvPr/>
        </p:nvPicPr>
        <p:blipFill>
          <a:blip r:embed="rId3"/>
          <a:stretch>
            <a:fillRect/>
          </a:stretch>
        </p:blipFill>
        <p:spPr>
          <a:xfrm>
            <a:off x="7863840" y="513455"/>
            <a:ext cx="4014216" cy="3061425"/>
          </a:xfrm>
          <a:prstGeom prst="rect">
            <a:avLst/>
          </a:prstGeom>
        </p:spPr>
      </p:pic>
      <p:pic>
        <p:nvPicPr>
          <p:cNvPr id="5" name="Picture 4">
            <a:extLst>
              <a:ext uri="{FF2B5EF4-FFF2-40B4-BE49-F238E27FC236}">
                <a16:creationId xmlns:a16="http://schemas.microsoft.com/office/drawing/2014/main" id="{4E644B1F-76FF-4C47-971D-24B58B56EAC9}"/>
              </a:ext>
            </a:extLst>
          </p:cNvPr>
          <p:cNvPicPr>
            <a:picLocks noChangeAspect="1"/>
          </p:cNvPicPr>
          <p:nvPr/>
        </p:nvPicPr>
        <p:blipFill rotWithShape="1">
          <a:blip r:embed="rId4"/>
          <a:srcRect l="789" r="52284" b="6250"/>
          <a:stretch/>
        </p:blipFill>
        <p:spPr>
          <a:xfrm>
            <a:off x="8893499" y="4079193"/>
            <a:ext cx="1936610" cy="2176272"/>
          </a:xfrm>
          <a:prstGeom prst="rect">
            <a:avLst/>
          </a:prstGeom>
        </p:spPr>
      </p:pic>
    </p:spTree>
    <p:extLst>
      <p:ext uri="{BB962C8B-B14F-4D97-AF65-F5344CB8AC3E}">
        <p14:creationId xmlns:p14="http://schemas.microsoft.com/office/powerpoint/2010/main" val="10222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2C6351-47D8-F2E2-7002-2E215F8FDB02}"/>
              </a:ext>
            </a:extLst>
          </p:cNvPr>
          <p:cNvSpPr>
            <a:spLocks noGrp="1"/>
          </p:cNvSpPr>
          <p:nvPr>
            <p:ph type="title"/>
          </p:nvPr>
        </p:nvSpPr>
        <p:spPr>
          <a:xfrm>
            <a:off x="793662" y="386930"/>
            <a:ext cx="10066122" cy="1298448"/>
          </a:xfrm>
        </p:spPr>
        <p:txBody>
          <a:bodyPr anchor="b">
            <a:normAutofit/>
          </a:bodyPr>
          <a:lstStyle/>
          <a:p>
            <a:r>
              <a:rPr lang="en-US" sz="4800">
                <a:ea typeface="Calibri Light"/>
                <a:cs typeface="Calibri Light"/>
              </a:rPr>
              <a:t>Guest Services in Focus</a:t>
            </a:r>
            <a:endParaRPr lang="en-US"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1F9274-2B75-9746-5B3C-E5DD6291734E}"/>
              </a:ext>
            </a:extLst>
          </p:cNvPr>
          <p:cNvSpPr>
            <a:spLocks noGrp="1"/>
          </p:cNvSpPr>
          <p:nvPr>
            <p:ph idx="1"/>
          </p:nvPr>
        </p:nvSpPr>
        <p:spPr>
          <a:xfrm>
            <a:off x="563624" y="2383849"/>
            <a:ext cx="4760935" cy="3826356"/>
          </a:xfrm>
        </p:spPr>
        <p:txBody>
          <a:bodyPr vert="horz" lIns="91440" tIns="45720" rIns="91440" bIns="45720" rtlCol="0" anchor="ctr">
            <a:normAutofit/>
          </a:bodyPr>
          <a:lstStyle/>
          <a:p>
            <a:r>
              <a:rPr lang="en-US" sz="1400">
                <a:latin typeface="Arial"/>
                <a:ea typeface="Calibri"/>
                <a:cs typeface="Calibri"/>
              </a:rPr>
              <a:t>The hospitality industry relies heavily on guest services as the cornerstone of its operations. Acknowledging the importance of guest services is crucial to giving customers remarkable and memorable experiences. Le (2010) posits that service quality plays a pivotal role in shaping consumer satisfaction, which in turn impacts customer loyalty and the probability of recurring business in the hotel sector.</a:t>
            </a:r>
            <a:endParaRPr lang="en-US" sz="1400"/>
          </a:p>
          <a:p>
            <a:r>
              <a:rPr lang="en-US" sz="1400">
                <a:latin typeface="Arial"/>
                <a:ea typeface="Calibri"/>
                <a:cs typeface="Arial"/>
              </a:rPr>
              <a:t>Olorunsola et al., (2022) stress the significance of the guest service experience in eco-friendly hotels, emphasising the long-term benefits that result from offering first-rate guest services. Excellent guest service not only generates positive comments and reviews from visitors, but it also fosters a strong sense of brand loyalty and improves the hotel's reputation in general.</a:t>
            </a:r>
          </a:p>
          <a:p>
            <a:endParaRPr lang="en-US" sz="1400">
              <a:latin typeface="Arial"/>
              <a:ea typeface="Calibri"/>
              <a:cs typeface="Calibri"/>
            </a:endParaRPr>
          </a:p>
          <a:p>
            <a:endParaRPr lang="en-US" sz="1400">
              <a:latin typeface="Arial"/>
              <a:ea typeface="Calibri"/>
              <a:cs typeface="Calibri"/>
            </a:endParaRPr>
          </a:p>
        </p:txBody>
      </p:sp>
      <p:pic>
        <p:nvPicPr>
          <p:cNvPr id="4" name="Picture 3" descr="A person talking on a phone at a reception desk&#10;&#10;Description automatically generated">
            <a:extLst>
              <a:ext uri="{FF2B5EF4-FFF2-40B4-BE49-F238E27FC236}">
                <a16:creationId xmlns:a16="http://schemas.microsoft.com/office/drawing/2014/main" id="{C12E33D5-4BB8-4101-7F6A-30D5E3253DB1}"/>
              </a:ext>
            </a:extLst>
          </p:cNvPr>
          <p:cNvPicPr>
            <a:picLocks noChangeAspect="1"/>
          </p:cNvPicPr>
          <p:nvPr/>
        </p:nvPicPr>
        <p:blipFill rotWithShape="1">
          <a:blip r:embed="rId3"/>
          <a:srcRect l="13958" r="7668" b="1"/>
          <a:stretch/>
        </p:blipFill>
        <p:spPr>
          <a:xfrm>
            <a:off x="5911532" y="2484255"/>
            <a:ext cx="5150277"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1111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C6BD8B-1022-3B75-4DCC-0691E8A914A7}"/>
              </a:ext>
            </a:extLst>
          </p:cNvPr>
          <p:cNvSpPr>
            <a:spLocks noGrp="1"/>
          </p:cNvSpPr>
          <p:nvPr>
            <p:ph type="title"/>
          </p:nvPr>
        </p:nvSpPr>
        <p:spPr>
          <a:xfrm>
            <a:off x="838201" y="365125"/>
            <a:ext cx="3816095" cy="1938076"/>
          </a:xfrm>
        </p:spPr>
        <p:txBody>
          <a:bodyPr>
            <a:normAutofit/>
          </a:bodyPr>
          <a:lstStyle/>
          <a:p>
            <a:r>
              <a:rPr lang="en-US">
                <a:cs typeface="Calibri Light"/>
              </a:rPr>
              <a:t>Guest Expectations</a:t>
            </a:r>
            <a:endParaRPr lang="en-US"/>
          </a:p>
        </p:txBody>
      </p:sp>
      <p:sp>
        <p:nvSpPr>
          <p:cNvPr id="3" name="Content Placeholder 2">
            <a:extLst>
              <a:ext uri="{FF2B5EF4-FFF2-40B4-BE49-F238E27FC236}">
                <a16:creationId xmlns:a16="http://schemas.microsoft.com/office/drawing/2014/main" id="{B59DB10D-AEA8-C27B-F521-D81AE6F7A0DD}"/>
              </a:ext>
            </a:extLst>
          </p:cNvPr>
          <p:cNvSpPr>
            <a:spLocks noGrp="1"/>
          </p:cNvSpPr>
          <p:nvPr>
            <p:ph idx="1"/>
          </p:nvPr>
        </p:nvSpPr>
        <p:spPr>
          <a:xfrm>
            <a:off x="838201" y="2482589"/>
            <a:ext cx="3816096" cy="3694373"/>
          </a:xfrm>
        </p:spPr>
        <p:txBody>
          <a:bodyPr vert="horz" lIns="91440" tIns="45720" rIns="91440" bIns="45720" rtlCol="0">
            <a:normAutofit/>
          </a:bodyPr>
          <a:lstStyle/>
          <a:p>
            <a:r>
              <a:rPr lang="en-US" sz="1300">
                <a:ea typeface="+mn-lt"/>
                <a:cs typeface="+mn-lt"/>
              </a:rPr>
              <a:t>According to Gupta et al. (2023), those who travel in luxury have higher expectations for their hotel experiences. The guests anticipate personalised service that caters to their specific preferences in addition to a pleasurable stay. </a:t>
            </a:r>
          </a:p>
          <a:p>
            <a:r>
              <a:rPr lang="en-US" sz="1300">
                <a:ea typeface="+mn-lt"/>
                <a:cs typeface="+mn-lt"/>
              </a:rPr>
              <a:t>Gupta et al. (2023) state that great dining options, spa services, first-rate amenities, and a hassle-free experience are anticipated.</a:t>
            </a:r>
            <a:endParaRPr lang="en-US" sz="1300">
              <a:cs typeface="Calibri" panose="020F0502020204030204"/>
            </a:endParaRPr>
          </a:p>
          <a:p>
            <a:r>
              <a:rPr lang="en-US" sz="1300">
                <a:ea typeface="+mn-lt"/>
                <a:cs typeface="+mn-lt"/>
              </a:rPr>
              <a:t>As a core component of its goal, Kimpton, a well-known hotel brand in the premium market, places a high value on upholding these criteria. </a:t>
            </a:r>
          </a:p>
          <a:p>
            <a:r>
              <a:rPr lang="en-US" sz="1300">
                <a:ea typeface="+mn-lt"/>
                <a:cs typeface="+mn-lt"/>
              </a:rPr>
              <a:t>Kimpton has demonstrated its ongoing commitment to offering great luxury hospitality services by meeting and exceeding these elevated standards.</a:t>
            </a:r>
            <a:endParaRPr lang="en-US" sz="1300">
              <a:cs typeface="Calibri"/>
            </a:endParaRPr>
          </a:p>
        </p:txBody>
      </p:sp>
      <p:pic>
        <p:nvPicPr>
          <p:cNvPr id="4" name="Picture 3" descr="A person and person standing at a desk&#10;&#10;Description automatically generated">
            <a:extLst>
              <a:ext uri="{FF2B5EF4-FFF2-40B4-BE49-F238E27FC236}">
                <a16:creationId xmlns:a16="http://schemas.microsoft.com/office/drawing/2014/main" id="{4E7181DD-10FB-4E91-3CD1-FC9016B83D8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1" b="9877"/>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8" name="Picture 7" descr="A group of people standing in front of a sign&#10;&#10;Description automatically generated">
            <a:extLst>
              <a:ext uri="{FF2B5EF4-FFF2-40B4-BE49-F238E27FC236}">
                <a16:creationId xmlns:a16="http://schemas.microsoft.com/office/drawing/2014/main" id="{33A19F13-A37E-CAC7-77DC-4096A1944DE1}"/>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8775" b="29975"/>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3857385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EFFA17B-4570-4DBF-B52B-4DA2032CD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7E044B5-BE84-43DF-9B50-2E334209D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0092" y="0"/>
            <a:ext cx="4681908" cy="6858000"/>
          </a:xfrm>
          <a:custGeom>
            <a:avLst/>
            <a:gdLst>
              <a:gd name="connsiteX0" fmla="*/ 1798249 w 4681908"/>
              <a:gd name="connsiteY0" fmla="*/ 0 h 6858000"/>
              <a:gd name="connsiteX1" fmla="*/ 4681908 w 4681908"/>
              <a:gd name="connsiteY1" fmla="*/ 0 h 6858000"/>
              <a:gd name="connsiteX2" fmla="*/ 4681908 w 4681908"/>
              <a:gd name="connsiteY2" fmla="*/ 6858000 h 6858000"/>
              <a:gd name="connsiteX3" fmla="*/ 0 w 4681908"/>
              <a:gd name="connsiteY3" fmla="*/ 6858000 h 6858000"/>
              <a:gd name="connsiteX4" fmla="*/ 1539 w 4681908"/>
              <a:gd name="connsiteY4" fmla="*/ 6856393 h 6858000"/>
              <a:gd name="connsiteX5" fmla="*/ 15349 w 4681908"/>
              <a:gd name="connsiteY5" fmla="*/ 6833717 h 6858000"/>
              <a:gd name="connsiteX6" fmla="*/ 93540 w 4681908"/>
              <a:gd name="connsiteY6" fmla="*/ 6694002 h 6858000"/>
              <a:gd name="connsiteX7" fmla="*/ 124187 w 4681908"/>
              <a:gd name="connsiteY7" fmla="*/ 6533998 h 6858000"/>
              <a:gd name="connsiteX8" fmla="*/ 152268 w 4681908"/>
              <a:gd name="connsiteY8" fmla="*/ 6372437 h 6858000"/>
              <a:gd name="connsiteX9" fmla="*/ 199255 w 4681908"/>
              <a:gd name="connsiteY9" fmla="*/ 6256704 h 6858000"/>
              <a:gd name="connsiteX10" fmla="*/ 294725 w 4681908"/>
              <a:gd name="connsiteY10" fmla="*/ 6095161 h 6858000"/>
              <a:gd name="connsiteX11" fmla="*/ 545477 w 4681908"/>
              <a:gd name="connsiteY11" fmla="*/ 5642612 h 6858000"/>
              <a:gd name="connsiteX12" fmla="*/ 613646 w 4681908"/>
              <a:gd name="connsiteY12" fmla="*/ 5422246 h 6858000"/>
              <a:gd name="connsiteX13" fmla="*/ 652930 w 4681908"/>
              <a:gd name="connsiteY13" fmla="*/ 5061925 h 6858000"/>
              <a:gd name="connsiteX14" fmla="*/ 648134 w 4681908"/>
              <a:gd name="connsiteY14" fmla="*/ 4884700 h 6858000"/>
              <a:gd name="connsiteX15" fmla="*/ 655524 w 4681908"/>
              <a:gd name="connsiteY15" fmla="*/ 4561312 h 6858000"/>
              <a:gd name="connsiteX16" fmla="*/ 664940 w 4681908"/>
              <a:gd name="connsiteY16" fmla="*/ 4326216 h 6858000"/>
              <a:gd name="connsiteX17" fmla="*/ 698135 w 4681908"/>
              <a:gd name="connsiteY17" fmla="*/ 4131832 h 6858000"/>
              <a:gd name="connsiteX18" fmla="*/ 765400 w 4681908"/>
              <a:gd name="connsiteY18" fmla="*/ 3872858 h 6858000"/>
              <a:gd name="connsiteX19" fmla="*/ 799284 w 4681908"/>
              <a:gd name="connsiteY19" fmla="*/ 3744732 h 6858000"/>
              <a:gd name="connsiteX20" fmla="*/ 807627 w 4681908"/>
              <a:gd name="connsiteY20" fmla="*/ 3561990 h 6858000"/>
              <a:gd name="connsiteX21" fmla="*/ 816404 w 4681908"/>
              <a:gd name="connsiteY21" fmla="*/ 3558396 h 6858000"/>
              <a:gd name="connsiteX22" fmla="*/ 837267 w 4681908"/>
              <a:gd name="connsiteY22" fmla="*/ 3494675 h 6858000"/>
              <a:gd name="connsiteX23" fmla="*/ 869574 w 4681908"/>
              <a:gd name="connsiteY23" fmla="*/ 3241478 h 6858000"/>
              <a:gd name="connsiteX24" fmla="*/ 911473 w 4681908"/>
              <a:gd name="connsiteY24" fmla="*/ 3117781 h 6858000"/>
              <a:gd name="connsiteX25" fmla="*/ 932923 w 4681908"/>
              <a:gd name="connsiteY25" fmla="*/ 3078715 h 6858000"/>
              <a:gd name="connsiteX26" fmla="*/ 968445 w 4681908"/>
              <a:gd name="connsiteY26" fmla="*/ 3012958 h 6858000"/>
              <a:gd name="connsiteX27" fmla="*/ 1011340 w 4681908"/>
              <a:gd name="connsiteY27" fmla="*/ 2960757 h 6858000"/>
              <a:gd name="connsiteX28" fmla="*/ 1104578 w 4681908"/>
              <a:gd name="connsiteY28" fmla="*/ 2867961 h 6858000"/>
              <a:gd name="connsiteX29" fmla="*/ 1159252 w 4681908"/>
              <a:gd name="connsiteY29" fmla="*/ 2765291 h 6858000"/>
              <a:gd name="connsiteX30" fmla="*/ 1208779 w 4681908"/>
              <a:gd name="connsiteY30" fmla="*/ 2692681 h 6858000"/>
              <a:gd name="connsiteX31" fmla="*/ 1272110 w 4681908"/>
              <a:gd name="connsiteY31" fmla="*/ 2560718 h 6858000"/>
              <a:gd name="connsiteX32" fmla="*/ 1331138 w 4681908"/>
              <a:gd name="connsiteY32" fmla="*/ 2383805 h 6858000"/>
              <a:gd name="connsiteX33" fmla="*/ 1358622 w 4681908"/>
              <a:gd name="connsiteY33" fmla="*/ 2311485 h 6858000"/>
              <a:gd name="connsiteX34" fmla="*/ 1424084 w 4681908"/>
              <a:gd name="connsiteY34" fmla="*/ 2227529 h 6858000"/>
              <a:gd name="connsiteX35" fmla="*/ 1464279 w 4681908"/>
              <a:gd name="connsiteY35" fmla="*/ 2182389 h 6858000"/>
              <a:gd name="connsiteX36" fmla="*/ 1510638 w 4681908"/>
              <a:gd name="connsiteY36" fmla="*/ 2128292 h 6858000"/>
              <a:gd name="connsiteX37" fmla="*/ 1529893 w 4681908"/>
              <a:gd name="connsiteY37" fmla="*/ 2011609 h 6858000"/>
              <a:gd name="connsiteX38" fmla="*/ 1539225 w 4681908"/>
              <a:gd name="connsiteY38" fmla="*/ 1926204 h 6858000"/>
              <a:gd name="connsiteX39" fmla="*/ 1563554 w 4681908"/>
              <a:gd name="connsiteY39" fmla="*/ 1801454 h 6858000"/>
              <a:gd name="connsiteX40" fmla="*/ 1566638 w 4681908"/>
              <a:gd name="connsiteY40" fmla="*/ 1743950 h 6858000"/>
              <a:gd name="connsiteX41" fmla="*/ 1587121 w 4681908"/>
              <a:gd name="connsiteY41" fmla="*/ 1643314 h 6858000"/>
              <a:gd name="connsiteX42" fmla="*/ 1602170 w 4681908"/>
              <a:gd name="connsiteY42" fmla="*/ 1533847 h 6858000"/>
              <a:gd name="connsiteX43" fmla="*/ 1637966 w 4681908"/>
              <a:gd name="connsiteY43" fmla="*/ 1480393 h 6858000"/>
              <a:gd name="connsiteX44" fmla="*/ 1642359 w 4681908"/>
              <a:gd name="connsiteY44" fmla="*/ 1388013 h 6858000"/>
              <a:gd name="connsiteX45" fmla="*/ 1652762 w 4681908"/>
              <a:gd name="connsiteY45" fmla="*/ 1342661 h 6858000"/>
              <a:gd name="connsiteX46" fmla="*/ 1674754 w 4681908"/>
              <a:gd name="connsiteY46" fmla="*/ 1255098 h 6858000"/>
              <a:gd name="connsiteX47" fmla="*/ 1704878 w 4681908"/>
              <a:gd name="connsiteY47" fmla="*/ 1177596 h 6858000"/>
              <a:gd name="connsiteX48" fmla="*/ 1715570 w 4681908"/>
              <a:gd name="connsiteY48" fmla="*/ 1025163 h 6858000"/>
              <a:gd name="connsiteX49" fmla="*/ 1700083 w 4681908"/>
              <a:gd name="connsiteY49" fmla="*/ 975521 h 6858000"/>
              <a:gd name="connsiteX50" fmla="*/ 1708914 w 4681908"/>
              <a:gd name="connsiteY50" fmla="*/ 918418 h 6858000"/>
              <a:gd name="connsiteX51" fmla="*/ 1698651 w 4681908"/>
              <a:gd name="connsiteY51" fmla="*/ 863412 h 6858000"/>
              <a:gd name="connsiteX52" fmla="*/ 1720022 w 4681908"/>
              <a:gd name="connsiteY52" fmla="*/ 811469 h 6858000"/>
              <a:gd name="connsiteX53" fmla="*/ 1743498 w 4681908"/>
              <a:gd name="connsiteY53" fmla="*/ 738889 h 6858000"/>
              <a:gd name="connsiteX54" fmla="*/ 1742162 w 4681908"/>
              <a:gd name="connsiteY54" fmla="*/ 684770 h 6858000"/>
              <a:gd name="connsiteX55" fmla="*/ 1770672 w 4681908"/>
              <a:gd name="connsiteY55" fmla="*/ 536456 h 6858000"/>
              <a:gd name="connsiteX56" fmla="*/ 1733572 w 4681908"/>
              <a:gd name="connsiteY56" fmla="*/ 385471 h 6858000"/>
              <a:gd name="connsiteX57" fmla="*/ 1765855 w 4681908"/>
              <a:gd name="connsiteY57" fmla="*/ 85543 h 6858000"/>
              <a:gd name="connsiteX58" fmla="*/ 1794092 w 4681908"/>
              <a:gd name="connsiteY58" fmla="*/ 18241 h 6858000"/>
              <a:gd name="connsiteX59" fmla="*/ 1798106 w 4681908"/>
              <a:gd name="connsiteY59" fmla="*/ 32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4681908" h="6858000">
                <a:moveTo>
                  <a:pt x="1798249" y="0"/>
                </a:moveTo>
                <a:lnTo>
                  <a:pt x="4681908" y="0"/>
                </a:lnTo>
                <a:lnTo>
                  <a:pt x="4681908" y="6858000"/>
                </a:lnTo>
                <a:lnTo>
                  <a:pt x="0" y="6858000"/>
                </a:lnTo>
                <a:lnTo>
                  <a:pt x="1539" y="6856393"/>
                </a:lnTo>
                <a:cubicBezTo>
                  <a:pt x="9461" y="6847207"/>
                  <a:pt x="14894" y="6839241"/>
                  <a:pt x="15349" y="6833717"/>
                </a:cubicBezTo>
                <a:cubicBezTo>
                  <a:pt x="-13609" y="6771109"/>
                  <a:pt x="96112" y="6770445"/>
                  <a:pt x="93540" y="6694002"/>
                </a:cubicBezTo>
                <a:cubicBezTo>
                  <a:pt x="101964" y="6598352"/>
                  <a:pt x="126642" y="6616020"/>
                  <a:pt x="124187" y="6533998"/>
                </a:cubicBezTo>
                <a:cubicBezTo>
                  <a:pt x="118551" y="6499074"/>
                  <a:pt x="175406" y="6472745"/>
                  <a:pt x="152268" y="6372437"/>
                </a:cubicBezTo>
                <a:cubicBezTo>
                  <a:pt x="179590" y="6364405"/>
                  <a:pt x="200403" y="6274611"/>
                  <a:pt x="199255" y="6256704"/>
                </a:cubicBezTo>
                <a:cubicBezTo>
                  <a:pt x="208468" y="6182230"/>
                  <a:pt x="277259" y="6172819"/>
                  <a:pt x="294725" y="6095161"/>
                </a:cubicBezTo>
                <a:cubicBezTo>
                  <a:pt x="297658" y="5985388"/>
                  <a:pt x="546656" y="5713550"/>
                  <a:pt x="545477" y="5642612"/>
                </a:cubicBezTo>
                <a:cubicBezTo>
                  <a:pt x="560431" y="5537311"/>
                  <a:pt x="612340" y="5496801"/>
                  <a:pt x="613646" y="5422246"/>
                </a:cubicBezTo>
                <a:cubicBezTo>
                  <a:pt x="621519" y="5240042"/>
                  <a:pt x="644816" y="5249831"/>
                  <a:pt x="652930" y="5061925"/>
                </a:cubicBezTo>
                <a:cubicBezTo>
                  <a:pt x="657570" y="4944789"/>
                  <a:pt x="643495" y="5001836"/>
                  <a:pt x="648134" y="4884700"/>
                </a:cubicBezTo>
                <a:lnTo>
                  <a:pt x="655524" y="4561312"/>
                </a:lnTo>
                <a:cubicBezTo>
                  <a:pt x="660875" y="4551841"/>
                  <a:pt x="662257" y="4340331"/>
                  <a:pt x="664940" y="4326216"/>
                </a:cubicBezTo>
                <a:cubicBezTo>
                  <a:pt x="684686" y="4269827"/>
                  <a:pt x="676409" y="4190482"/>
                  <a:pt x="698135" y="4131832"/>
                </a:cubicBezTo>
                <a:cubicBezTo>
                  <a:pt x="716127" y="4128386"/>
                  <a:pt x="749650" y="3857168"/>
                  <a:pt x="765400" y="3872858"/>
                </a:cubicBezTo>
                <a:cubicBezTo>
                  <a:pt x="759238" y="3830057"/>
                  <a:pt x="783354" y="3770374"/>
                  <a:pt x="799284" y="3744732"/>
                </a:cubicBezTo>
                <a:cubicBezTo>
                  <a:pt x="817682" y="3693457"/>
                  <a:pt x="795916" y="3600378"/>
                  <a:pt x="807627" y="3561990"/>
                </a:cubicBezTo>
                <a:cubicBezTo>
                  <a:pt x="810599" y="3561430"/>
                  <a:pt x="813557" y="3560220"/>
                  <a:pt x="816404" y="3558396"/>
                </a:cubicBezTo>
                <a:cubicBezTo>
                  <a:pt x="832943" y="3547807"/>
                  <a:pt x="842287" y="3519276"/>
                  <a:pt x="837267" y="3494675"/>
                </a:cubicBezTo>
                <a:cubicBezTo>
                  <a:pt x="829947" y="3390102"/>
                  <a:pt x="854503" y="3316294"/>
                  <a:pt x="869574" y="3241478"/>
                </a:cubicBezTo>
                <a:cubicBezTo>
                  <a:pt x="890300" y="3159407"/>
                  <a:pt x="911785" y="3238523"/>
                  <a:pt x="911473" y="3117781"/>
                </a:cubicBezTo>
                <a:cubicBezTo>
                  <a:pt x="927966" y="3116376"/>
                  <a:pt x="932546" y="3104275"/>
                  <a:pt x="932923" y="3078715"/>
                </a:cubicBezTo>
                <a:cubicBezTo>
                  <a:pt x="943973" y="3039527"/>
                  <a:pt x="976055" y="3065796"/>
                  <a:pt x="968445" y="3012958"/>
                </a:cubicBezTo>
                <a:lnTo>
                  <a:pt x="1011340" y="2960757"/>
                </a:lnTo>
                <a:cubicBezTo>
                  <a:pt x="1004876" y="2960646"/>
                  <a:pt x="1100323" y="2883936"/>
                  <a:pt x="1104578" y="2867961"/>
                </a:cubicBezTo>
                <a:lnTo>
                  <a:pt x="1159252" y="2765291"/>
                </a:lnTo>
                <a:cubicBezTo>
                  <a:pt x="1190891" y="2732947"/>
                  <a:pt x="1189970" y="2726776"/>
                  <a:pt x="1208779" y="2692681"/>
                </a:cubicBezTo>
                <a:cubicBezTo>
                  <a:pt x="1227589" y="2658585"/>
                  <a:pt x="1223379" y="2638914"/>
                  <a:pt x="1272110" y="2560718"/>
                </a:cubicBezTo>
                <a:cubicBezTo>
                  <a:pt x="1299758" y="2530054"/>
                  <a:pt x="1290409" y="2444798"/>
                  <a:pt x="1331138" y="2383805"/>
                </a:cubicBezTo>
                <a:cubicBezTo>
                  <a:pt x="1348500" y="2386705"/>
                  <a:pt x="1362194" y="2342095"/>
                  <a:pt x="1358622" y="2311485"/>
                </a:cubicBezTo>
                <a:lnTo>
                  <a:pt x="1424084" y="2227529"/>
                </a:lnTo>
                <a:cubicBezTo>
                  <a:pt x="1448202" y="2231105"/>
                  <a:pt x="1436030" y="2216793"/>
                  <a:pt x="1464279" y="2182389"/>
                </a:cubicBezTo>
                <a:cubicBezTo>
                  <a:pt x="1483624" y="2172809"/>
                  <a:pt x="1488022" y="2154559"/>
                  <a:pt x="1510638" y="2128292"/>
                </a:cubicBezTo>
                <a:cubicBezTo>
                  <a:pt x="1528858" y="2119330"/>
                  <a:pt x="1511922" y="2034304"/>
                  <a:pt x="1529893" y="2011609"/>
                </a:cubicBezTo>
                <a:cubicBezTo>
                  <a:pt x="1542617" y="1987756"/>
                  <a:pt x="1516840" y="1987045"/>
                  <a:pt x="1539225" y="1926204"/>
                </a:cubicBezTo>
                <a:cubicBezTo>
                  <a:pt x="1555410" y="1867659"/>
                  <a:pt x="1547958" y="1863996"/>
                  <a:pt x="1563554" y="1801454"/>
                </a:cubicBezTo>
                <a:cubicBezTo>
                  <a:pt x="1574626" y="1759297"/>
                  <a:pt x="1560184" y="1767049"/>
                  <a:pt x="1566638" y="1743950"/>
                </a:cubicBezTo>
                <a:cubicBezTo>
                  <a:pt x="1595856" y="1715471"/>
                  <a:pt x="1557786" y="1663533"/>
                  <a:pt x="1587121" y="1643314"/>
                </a:cubicBezTo>
                <a:lnTo>
                  <a:pt x="1602170" y="1533847"/>
                </a:lnTo>
                <a:lnTo>
                  <a:pt x="1637966" y="1480393"/>
                </a:lnTo>
                <a:cubicBezTo>
                  <a:pt x="1646856" y="1463577"/>
                  <a:pt x="1638987" y="1400444"/>
                  <a:pt x="1642359" y="1388013"/>
                </a:cubicBezTo>
                <a:cubicBezTo>
                  <a:pt x="1656584" y="1384759"/>
                  <a:pt x="1653549" y="1368952"/>
                  <a:pt x="1652762" y="1342661"/>
                </a:cubicBezTo>
                <a:cubicBezTo>
                  <a:pt x="1660631" y="1301207"/>
                  <a:pt x="1669675" y="1295552"/>
                  <a:pt x="1674754" y="1255098"/>
                </a:cubicBezTo>
                <a:cubicBezTo>
                  <a:pt x="1700138" y="1203692"/>
                  <a:pt x="1696660" y="1233246"/>
                  <a:pt x="1704878" y="1177596"/>
                </a:cubicBezTo>
                <a:cubicBezTo>
                  <a:pt x="1718586" y="1144523"/>
                  <a:pt x="1698499" y="1090500"/>
                  <a:pt x="1715570" y="1025163"/>
                </a:cubicBezTo>
                <a:cubicBezTo>
                  <a:pt x="1729180" y="984416"/>
                  <a:pt x="1691906" y="998408"/>
                  <a:pt x="1700083" y="975521"/>
                </a:cubicBezTo>
                <a:lnTo>
                  <a:pt x="1708914" y="918418"/>
                </a:lnTo>
                <a:lnTo>
                  <a:pt x="1698651" y="863412"/>
                </a:lnTo>
                <a:cubicBezTo>
                  <a:pt x="1696428" y="860295"/>
                  <a:pt x="1725108" y="812899"/>
                  <a:pt x="1720022" y="811469"/>
                </a:cubicBezTo>
                <a:lnTo>
                  <a:pt x="1743498" y="738889"/>
                </a:lnTo>
                <a:lnTo>
                  <a:pt x="1742162" y="684770"/>
                </a:lnTo>
                <a:lnTo>
                  <a:pt x="1770672" y="536456"/>
                </a:lnTo>
                <a:cubicBezTo>
                  <a:pt x="1794771" y="488535"/>
                  <a:pt x="1721652" y="475797"/>
                  <a:pt x="1733572" y="385471"/>
                </a:cubicBezTo>
                <a:cubicBezTo>
                  <a:pt x="1739248" y="310321"/>
                  <a:pt x="1755769" y="146747"/>
                  <a:pt x="1765855" y="85543"/>
                </a:cubicBezTo>
                <a:cubicBezTo>
                  <a:pt x="1750000" y="48730"/>
                  <a:pt x="1784943" y="49967"/>
                  <a:pt x="1794092" y="18241"/>
                </a:cubicBezTo>
                <a:cubicBezTo>
                  <a:pt x="1794781" y="11140"/>
                  <a:pt x="1796242" y="5450"/>
                  <a:pt x="1798106" y="32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1F95AB-7458-7689-BAB8-C4FC6D99F94F}"/>
              </a:ext>
            </a:extLst>
          </p:cNvPr>
          <p:cNvSpPr>
            <a:spLocks noGrp="1"/>
          </p:cNvSpPr>
          <p:nvPr>
            <p:ph type="title"/>
          </p:nvPr>
        </p:nvSpPr>
        <p:spPr>
          <a:xfrm>
            <a:off x="1137034" y="609598"/>
            <a:ext cx="6765020" cy="1330841"/>
          </a:xfrm>
        </p:spPr>
        <p:txBody>
          <a:bodyPr>
            <a:normAutofit/>
          </a:bodyPr>
          <a:lstStyle/>
          <a:p>
            <a:r>
              <a:rPr lang="en-US">
                <a:solidFill>
                  <a:schemeClr val="tx1">
                    <a:lumMod val="85000"/>
                    <a:lumOff val="15000"/>
                  </a:schemeClr>
                </a:solidFill>
                <a:cs typeface="Calibri Light"/>
              </a:rPr>
              <a:t>Going Above and Beyond</a:t>
            </a:r>
          </a:p>
        </p:txBody>
      </p:sp>
      <p:sp>
        <p:nvSpPr>
          <p:cNvPr id="3" name="Content Placeholder 2">
            <a:extLst>
              <a:ext uri="{FF2B5EF4-FFF2-40B4-BE49-F238E27FC236}">
                <a16:creationId xmlns:a16="http://schemas.microsoft.com/office/drawing/2014/main" id="{9270B348-5902-CD04-C631-A1B66453D1EB}"/>
              </a:ext>
            </a:extLst>
          </p:cNvPr>
          <p:cNvSpPr>
            <a:spLocks noGrp="1"/>
          </p:cNvSpPr>
          <p:nvPr>
            <p:ph idx="1"/>
          </p:nvPr>
        </p:nvSpPr>
        <p:spPr>
          <a:xfrm>
            <a:off x="662583" y="1849046"/>
            <a:ext cx="6847509" cy="4280791"/>
          </a:xfrm>
        </p:spPr>
        <p:txBody>
          <a:bodyPr vert="horz" lIns="91440" tIns="45720" rIns="91440" bIns="45720" rtlCol="0" anchor="t">
            <a:noAutofit/>
          </a:bodyPr>
          <a:lstStyle/>
          <a:p>
            <a:pPr algn="just"/>
            <a:r>
              <a:rPr lang="en-US" sz="1800" dirty="0">
                <a:solidFill>
                  <a:schemeClr val="tx1">
                    <a:lumMod val="85000"/>
                    <a:lumOff val="15000"/>
                  </a:schemeClr>
                </a:solidFill>
                <a:latin typeface="Arial"/>
                <a:ea typeface="+mn-lt"/>
                <a:cs typeface="+mn-lt"/>
              </a:rPr>
              <a:t>One of the most notable parts of the Kimpton hotel experience is the free nightly wine hours, which foster a sense of social cohesion and camaraderie among guests. A modest gesture can go a long way towards improving guests' sense of gratitude and hospitality. In addition, Kimpton's study report "Forgot It? The "We Got It!" initiative's purpose is to ensure that guests can retrieve any personal goods they may have inadvertently left behind at their lodging (</a:t>
            </a:r>
            <a:r>
              <a:rPr lang="en-US" sz="1800" err="1">
                <a:solidFill>
                  <a:schemeClr val="tx1">
                    <a:lumMod val="85000"/>
                    <a:lumOff val="15000"/>
                  </a:schemeClr>
                </a:solidFill>
                <a:latin typeface="Arial"/>
                <a:ea typeface="+mn-lt"/>
                <a:cs typeface="+mn-lt"/>
              </a:rPr>
              <a:t>Poincenot</a:t>
            </a:r>
            <a:r>
              <a:rPr lang="en-US" sz="1800" dirty="0">
                <a:solidFill>
                  <a:schemeClr val="tx1">
                    <a:lumMod val="85000"/>
                    <a:lumOff val="15000"/>
                  </a:schemeClr>
                </a:solidFill>
                <a:latin typeface="Arial"/>
                <a:ea typeface="+mn-lt"/>
                <a:cs typeface="+mn-lt"/>
              </a:rPr>
              <a:t>, 2014).</a:t>
            </a:r>
            <a:endParaRPr lang="en-US" sz="1800">
              <a:solidFill>
                <a:schemeClr val="tx1">
                  <a:lumMod val="85000"/>
                  <a:lumOff val="15000"/>
                </a:schemeClr>
              </a:solidFill>
              <a:latin typeface="Arial"/>
              <a:cs typeface="Calibri" panose="020F0502020204030204"/>
            </a:endParaRPr>
          </a:p>
          <a:p>
            <a:pPr algn="just"/>
            <a:r>
              <a:rPr lang="en-US" sz="1800" dirty="0">
                <a:solidFill>
                  <a:schemeClr val="tx1">
                    <a:lumMod val="85000"/>
                    <a:lumOff val="15000"/>
                  </a:schemeClr>
                </a:solidFill>
                <a:latin typeface="Arial"/>
                <a:ea typeface="+mn-lt"/>
                <a:cs typeface="+mn-lt"/>
              </a:rPr>
              <a:t>Furthermore, Kimpton's dog-accommodation policies, which include both dog acceptance and the provision of particular facilities, highlight the company's commitment to providing excellent experiences to visitors. </a:t>
            </a:r>
            <a:r>
              <a:rPr lang="en-US" sz="1800" err="1">
                <a:solidFill>
                  <a:schemeClr val="tx1">
                    <a:lumMod val="85000"/>
                    <a:lumOff val="15000"/>
                  </a:schemeClr>
                </a:solidFill>
                <a:latin typeface="Arial"/>
                <a:ea typeface="+mn-lt"/>
                <a:cs typeface="+mn-lt"/>
              </a:rPr>
              <a:t>Poincenot</a:t>
            </a:r>
            <a:r>
              <a:rPr lang="en-US" sz="1800" dirty="0">
                <a:solidFill>
                  <a:schemeClr val="tx1">
                    <a:lumMod val="85000"/>
                    <a:lumOff val="15000"/>
                  </a:schemeClr>
                </a:solidFill>
                <a:latin typeface="Arial"/>
                <a:ea typeface="+mn-lt"/>
                <a:cs typeface="+mn-lt"/>
              </a:rPr>
              <a:t> (2014) provides numerous examples of how Kimpton goes above and beyond to create amazing and life-changing experiences for its guests.</a:t>
            </a:r>
            <a:endParaRPr lang="en-US" sz="1800">
              <a:solidFill>
                <a:schemeClr val="tx1">
                  <a:lumMod val="85000"/>
                  <a:lumOff val="15000"/>
                </a:schemeClr>
              </a:solidFill>
              <a:latin typeface="Arial"/>
              <a:cs typeface="Arial"/>
            </a:endParaRPr>
          </a:p>
        </p:txBody>
      </p:sp>
      <p:sp>
        <p:nvSpPr>
          <p:cNvPr id="24" name="Freeform: Shape 23">
            <a:extLst>
              <a:ext uri="{FF2B5EF4-FFF2-40B4-BE49-F238E27FC236}">
                <a16:creationId xmlns:a16="http://schemas.microsoft.com/office/drawing/2014/main" id="{A06EE196-46B1-4987-B8E2-2681AD6A9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02554" y="657573"/>
            <a:ext cx="3022685" cy="554285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building with a sign on the front&#10;&#10;Description automatically generated">
            <a:extLst>
              <a:ext uri="{FF2B5EF4-FFF2-40B4-BE49-F238E27FC236}">
                <a16:creationId xmlns:a16="http://schemas.microsoft.com/office/drawing/2014/main" id="{A23CF4F7-AA12-4D02-19E2-F5B45B538F78}"/>
              </a:ext>
            </a:extLst>
          </p:cNvPr>
          <p:cNvPicPr>
            <a:picLocks noChangeAspect="1"/>
          </p:cNvPicPr>
          <p:nvPr/>
        </p:nvPicPr>
        <p:blipFill rotWithShape="1">
          <a:blip r:embed="rId3"/>
          <a:srcRect l="18228" r="23198"/>
          <a:stretch/>
        </p:blipFill>
        <p:spPr>
          <a:xfrm>
            <a:off x="8666329" y="819568"/>
            <a:ext cx="2699424" cy="2580818"/>
          </a:xfrm>
          <a:prstGeom prst="rect">
            <a:avLst/>
          </a:prstGeom>
        </p:spPr>
      </p:pic>
      <p:pic>
        <p:nvPicPr>
          <p:cNvPr id="5" name="Picture 4" descr="Wine glasses on a table">
            <a:extLst>
              <a:ext uri="{FF2B5EF4-FFF2-40B4-BE49-F238E27FC236}">
                <a16:creationId xmlns:a16="http://schemas.microsoft.com/office/drawing/2014/main" id="{BE923C0E-0150-7005-4A43-7D9AC672B0AC}"/>
              </a:ext>
            </a:extLst>
          </p:cNvPr>
          <p:cNvPicPr>
            <a:picLocks noChangeAspect="1"/>
          </p:cNvPicPr>
          <p:nvPr/>
        </p:nvPicPr>
        <p:blipFill rotWithShape="1">
          <a:blip r:embed="rId4"/>
          <a:srcRect l="18356" r="12129"/>
          <a:stretch/>
        </p:blipFill>
        <p:spPr>
          <a:xfrm>
            <a:off x="8666329" y="3454115"/>
            <a:ext cx="2699424" cy="2592028"/>
          </a:xfrm>
          <a:prstGeom prst="rect">
            <a:avLst/>
          </a:prstGeom>
        </p:spPr>
      </p:pic>
      <p:sp>
        <p:nvSpPr>
          <p:cNvPr id="26" name="Rectangle 6">
            <a:extLst>
              <a:ext uri="{FF2B5EF4-FFF2-40B4-BE49-F238E27FC236}">
                <a16:creationId xmlns:a16="http://schemas.microsoft.com/office/drawing/2014/main" id="{C99D11B4-B61D-4ECC-AA3A-DE3A9B692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0083" y="6115460"/>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583115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everal people in a restaurant&#10;&#10;Description automatically generated">
            <a:extLst>
              <a:ext uri="{FF2B5EF4-FFF2-40B4-BE49-F238E27FC236}">
                <a16:creationId xmlns:a16="http://schemas.microsoft.com/office/drawing/2014/main" id="{90517E88-55B8-E622-6B27-89B3060DE5E1}"/>
              </a:ext>
            </a:extLst>
          </p:cNvPr>
          <p:cNvPicPr>
            <a:picLocks noChangeAspect="1"/>
          </p:cNvPicPr>
          <p:nvPr/>
        </p:nvPicPr>
        <p:blipFill rotWithShape="1">
          <a:blip r:embed="rId3">
            <a:alphaModFix amt="35000"/>
            <a:extLst>
              <a:ext uri="{837473B0-CC2E-450A-ABE3-18F120FF3D39}">
                <a1611:picAttrSrcUrl xmlns:a1611="http://schemas.microsoft.com/office/drawing/2016/11/main" r:id="rId4"/>
              </a:ext>
            </a:extLst>
          </a:blip>
          <a:srcRect l="11111"/>
          <a:stretch/>
        </p:blipFill>
        <p:spPr>
          <a:xfrm>
            <a:off x="20" y="10"/>
            <a:ext cx="12191980" cy="6857990"/>
          </a:xfrm>
          <a:prstGeom prst="rect">
            <a:avLst/>
          </a:prstGeom>
        </p:spPr>
      </p:pic>
      <p:sp>
        <p:nvSpPr>
          <p:cNvPr id="2" name="Title 1">
            <a:extLst>
              <a:ext uri="{FF2B5EF4-FFF2-40B4-BE49-F238E27FC236}">
                <a16:creationId xmlns:a16="http://schemas.microsoft.com/office/drawing/2014/main" id="{7AD76641-00C9-99A2-435A-5505B80368EE}"/>
              </a:ext>
            </a:extLst>
          </p:cNvPr>
          <p:cNvSpPr>
            <a:spLocks noGrp="1"/>
          </p:cNvSpPr>
          <p:nvPr>
            <p:ph type="title"/>
          </p:nvPr>
        </p:nvSpPr>
        <p:spPr>
          <a:xfrm>
            <a:off x="838200" y="365125"/>
            <a:ext cx="10515600" cy="1325563"/>
          </a:xfrm>
        </p:spPr>
        <p:txBody>
          <a:bodyPr>
            <a:normAutofit/>
          </a:bodyPr>
          <a:lstStyle/>
          <a:p>
            <a:r>
              <a:rPr lang="en-US">
                <a:solidFill>
                  <a:srgbClr val="FFFFFF"/>
                </a:solidFill>
                <a:cs typeface="Calibri Light"/>
              </a:rPr>
              <a:t>The Art of Hospitality</a:t>
            </a:r>
            <a:endParaRPr lang="en-US">
              <a:solidFill>
                <a:srgbClr val="FFFFFF"/>
              </a:solidFill>
            </a:endParaRPr>
          </a:p>
        </p:txBody>
      </p:sp>
      <p:sp>
        <p:nvSpPr>
          <p:cNvPr id="3" name="Content Placeholder 2">
            <a:extLst>
              <a:ext uri="{FF2B5EF4-FFF2-40B4-BE49-F238E27FC236}">
                <a16:creationId xmlns:a16="http://schemas.microsoft.com/office/drawing/2014/main" id="{D0494E8D-3A55-07A4-8FB1-E99FD862F090}"/>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a:solidFill>
                  <a:srgbClr val="FFFFFF"/>
                </a:solidFill>
                <a:ea typeface="+mn-lt"/>
                <a:cs typeface="+mn-lt"/>
              </a:rPr>
              <a:t>According to Mody et al. (2019), the idea of hospitality encompasses a wide variety of qualities. While Kimpton does not fit into the sharing economy paradigm, the principles of hospitality are said to be universal.</a:t>
            </a:r>
          </a:p>
          <a:p>
            <a:r>
              <a:rPr lang="en-US">
                <a:solidFill>
                  <a:srgbClr val="FFFFFF"/>
                </a:solidFill>
                <a:ea typeface="+mn-lt"/>
                <a:cs typeface="+mn-lt"/>
              </a:rPr>
              <a:t>Giving visitors the chance to actively participate in creating and affecting their own experiences is known as guest empowerment. This means providing visitors with an array of options and instruments to customise their lodgings according to their own preferences (Mody et al.,). </a:t>
            </a:r>
            <a:endParaRPr lang="en-US">
              <a:solidFill>
                <a:srgbClr val="FFFFFF"/>
              </a:solidFill>
              <a:cs typeface="Calibri"/>
            </a:endParaRPr>
          </a:p>
          <a:p>
            <a:endParaRPr lang="en-US">
              <a:solidFill>
                <a:srgbClr val="FFFFFF"/>
              </a:solidFill>
              <a:cs typeface="Calibri"/>
            </a:endParaRPr>
          </a:p>
          <a:p>
            <a:endParaRPr lang="en-US">
              <a:solidFill>
                <a:srgbClr val="FFFFFF"/>
              </a:solidFill>
              <a:cs typeface="Calibri"/>
            </a:endParaRPr>
          </a:p>
        </p:txBody>
      </p:sp>
    </p:spTree>
    <p:extLst>
      <p:ext uri="{BB962C8B-B14F-4D97-AF65-F5344CB8AC3E}">
        <p14:creationId xmlns:p14="http://schemas.microsoft.com/office/powerpoint/2010/main" val="200255271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52E452-5DDE-EA52-C9F1-689747F23ACC}"/>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cs typeface="Calibri Light"/>
              </a:rPr>
              <a:t>Conclusion</a:t>
            </a:r>
            <a:endParaRPr lang="en-US"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4D3D1A-A76D-A5D4-32B9-3C9B2573F41C}"/>
              </a:ext>
            </a:extLst>
          </p:cNvPr>
          <p:cNvSpPr>
            <a:spLocks noGrp="1"/>
          </p:cNvSpPr>
          <p:nvPr>
            <p:ph idx="1"/>
          </p:nvPr>
        </p:nvSpPr>
        <p:spPr>
          <a:xfrm>
            <a:off x="321662" y="2231720"/>
            <a:ext cx="12540703" cy="4620977"/>
          </a:xfrm>
        </p:spPr>
        <p:txBody>
          <a:bodyPr vert="horz" lIns="91440" tIns="45720" rIns="91440" bIns="45720" rtlCol="0" anchor="t">
            <a:noAutofit/>
          </a:bodyPr>
          <a:lstStyle/>
          <a:p>
            <a:pPr algn="just"/>
            <a:r>
              <a:rPr lang="en-US" sz="1800" dirty="0">
                <a:latin typeface="Arial"/>
                <a:ea typeface="+mn-lt"/>
                <a:cs typeface="+mn-lt"/>
              </a:rPr>
              <a:t>Renowned luxury hotel chain Kimpton Hotels captivates discriminating guests with its first-rate guest services.</a:t>
            </a:r>
            <a:endParaRPr lang="en-US" sz="1800">
              <a:latin typeface="Arial"/>
              <a:cs typeface="Calibri" panose="020F0502020204030204"/>
            </a:endParaRPr>
          </a:p>
          <a:p>
            <a:pPr algn="just"/>
            <a:r>
              <a:rPr lang="en-US" sz="1800" dirty="0">
                <a:latin typeface="Arial"/>
                <a:ea typeface="+mn-lt"/>
                <a:cs typeface="+mn-lt"/>
              </a:rPr>
              <a:t>The secret to its success is the brand's internal renewal, which resulted to the creation of an exceptional and unmatched visitor experience.</a:t>
            </a:r>
            <a:endParaRPr lang="en-US" sz="1800">
              <a:latin typeface="Arial"/>
              <a:cs typeface="Calibri"/>
            </a:endParaRPr>
          </a:p>
          <a:p>
            <a:pPr algn="just"/>
            <a:r>
              <a:rPr lang="en-US" sz="1800" dirty="0">
                <a:latin typeface="Arial"/>
                <a:ea typeface="+mn-lt"/>
                <a:cs typeface="+mn-lt"/>
              </a:rPr>
              <a:t>The expectations of luxury visitors are higher, and they actively seek out aspects of exclusivity, </a:t>
            </a:r>
            <a:r>
              <a:rPr lang="en-US" sz="1800" err="1">
                <a:latin typeface="Arial"/>
                <a:ea typeface="+mn-lt"/>
                <a:cs typeface="+mn-lt"/>
              </a:rPr>
              <a:t>individualised</a:t>
            </a:r>
            <a:r>
              <a:rPr lang="en-US" sz="1800" dirty="0">
                <a:latin typeface="Arial"/>
                <a:ea typeface="+mn-lt"/>
                <a:cs typeface="+mn-lt"/>
              </a:rPr>
              <a:t> attention, and cultural immersion.</a:t>
            </a:r>
            <a:endParaRPr lang="en-US" sz="1800">
              <a:latin typeface="Arial"/>
              <a:cs typeface="Calibri"/>
            </a:endParaRPr>
          </a:p>
          <a:p>
            <a:pPr algn="just"/>
            <a:r>
              <a:rPr lang="en-US" sz="1800" dirty="0">
                <a:latin typeface="Arial"/>
                <a:ea typeface="+mn-lt"/>
                <a:cs typeface="+mn-lt"/>
              </a:rPr>
              <a:t>With its focus on providing outstanding service, fine dining experiences, and luxurious accommodations, Kimpton meets these expectations.</a:t>
            </a:r>
            <a:endParaRPr lang="en-US" sz="1800">
              <a:latin typeface="Arial"/>
              <a:cs typeface="Calibri"/>
            </a:endParaRPr>
          </a:p>
          <a:p>
            <a:pPr algn="just"/>
            <a:r>
              <a:rPr lang="en-US" sz="1800" dirty="0">
                <a:latin typeface="Arial"/>
                <a:ea typeface="+mn-lt"/>
                <a:cs typeface="+mn-lt"/>
              </a:rPr>
              <a:t>The concept of hospitality, which is defined by friendliness, attentive attention to detail, and guest empowerment, is at the heart of Kimpton's brand.</a:t>
            </a:r>
            <a:endParaRPr lang="en-US" sz="1800">
              <a:latin typeface="Arial"/>
              <a:cs typeface="Calibri"/>
            </a:endParaRPr>
          </a:p>
          <a:p>
            <a:pPr algn="just"/>
            <a:r>
              <a:rPr lang="en-US" sz="1800" dirty="0">
                <a:latin typeface="Arial"/>
                <a:ea typeface="+mn-lt"/>
                <a:cs typeface="+mn-lt"/>
              </a:rPr>
              <a:t>The brand's signature is meeting and surpassing guests' expectations through exceptional service, which is further reinforced by loyalty </a:t>
            </a:r>
            <a:r>
              <a:rPr lang="en-US" sz="1800" err="1">
                <a:latin typeface="Arial"/>
                <a:ea typeface="+mn-lt"/>
                <a:cs typeface="+mn-lt"/>
              </a:rPr>
              <a:t>programmes</a:t>
            </a:r>
            <a:r>
              <a:rPr lang="en-US" sz="1800" dirty="0">
                <a:latin typeface="Arial"/>
                <a:ea typeface="+mn-lt"/>
                <a:cs typeface="+mn-lt"/>
              </a:rPr>
              <a:t>.</a:t>
            </a:r>
            <a:endParaRPr lang="en-US" sz="1800">
              <a:latin typeface="Arial"/>
              <a:cs typeface="Calibri"/>
            </a:endParaRPr>
          </a:p>
          <a:p>
            <a:pPr algn="just"/>
            <a:r>
              <a:rPr lang="en-US" sz="1800" dirty="0">
                <a:latin typeface="Arial"/>
                <a:ea typeface="+mn-lt"/>
                <a:cs typeface="+mn-lt"/>
              </a:rPr>
              <a:t>Understanding Kimpton's core customer base, which is made up mostly of affluent tourists, is crucial to the brand's success.</a:t>
            </a:r>
            <a:endParaRPr lang="en-US" sz="1800">
              <a:latin typeface="Arial"/>
              <a:cs typeface="Calibri"/>
            </a:endParaRPr>
          </a:p>
          <a:p>
            <a:pPr algn="just"/>
            <a:r>
              <a:rPr lang="en-US" sz="1800" dirty="0">
                <a:latin typeface="Arial"/>
                <a:ea typeface="+mn-lt"/>
                <a:cs typeface="+mn-lt"/>
              </a:rPr>
              <a:t>Kimpton stands out as a leader in the world of upscale hospitality because of its consistent commitment to offering great service and </a:t>
            </a:r>
            <a:r>
              <a:rPr lang="en-US" sz="1800" err="1">
                <a:latin typeface="Arial"/>
                <a:ea typeface="+mn-lt"/>
                <a:cs typeface="+mn-lt"/>
              </a:rPr>
              <a:t>customising</a:t>
            </a:r>
            <a:r>
              <a:rPr lang="en-US" sz="1800" dirty="0">
                <a:latin typeface="Arial"/>
                <a:ea typeface="+mn-lt"/>
                <a:cs typeface="+mn-lt"/>
              </a:rPr>
              <a:t> experiences for each and every visitor.</a:t>
            </a:r>
            <a:endParaRPr lang="en-US" sz="1800">
              <a:latin typeface="Arial"/>
              <a:cs typeface="Calibri"/>
            </a:endParaRPr>
          </a:p>
        </p:txBody>
      </p:sp>
    </p:spTree>
    <p:extLst>
      <p:ext uri="{BB962C8B-B14F-4D97-AF65-F5344CB8AC3E}">
        <p14:creationId xmlns:p14="http://schemas.microsoft.com/office/powerpoint/2010/main" val="3601425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9D0BB0-3E7E-524E-4C50-9BC3BC94F044}"/>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ea typeface="Calibri Light"/>
                <a:cs typeface="Calibri Light"/>
              </a:rPr>
              <a:t>References</a:t>
            </a:r>
            <a:endParaRPr lang="en-US"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135C7E-DB83-9E9C-A3F9-6A9FA0479CB9}"/>
              </a:ext>
            </a:extLst>
          </p:cNvPr>
          <p:cNvSpPr>
            <a:spLocks noGrp="1"/>
          </p:cNvSpPr>
          <p:nvPr>
            <p:ph idx="1"/>
          </p:nvPr>
        </p:nvSpPr>
        <p:spPr>
          <a:xfrm>
            <a:off x="1155548" y="2217343"/>
            <a:ext cx="9880893" cy="3959619"/>
          </a:xfrm>
        </p:spPr>
        <p:txBody>
          <a:bodyPr vert="horz" lIns="91440" tIns="45720" rIns="91440" bIns="45720" rtlCol="0">
            <a:normAutofit/>
          </a:bodyPr>
          <a:lstStyle/>
          <a:p>
            <a:r>
              <a:rPr lang="en-US" sz="2000">
                <a:latin typeface="Arial"/>
                <a:cs typeface="Arial"/>
              </a:rPr>
              <a:t>Callaway, L. and King, C., 2015. </a:t>
            </a:r>
            <a:r>
              <a:rPr lang="en-US" sz="2000" i="1">
                <a:latin typeface="Arial"/>
                <a:cs typeface="Arial"/>
              </a:rPr>
              <a:t>Energizing the Brand From Within: Kimpton’s Secret Sauce for Success</a:t>
            </a:r>
            <a:r>
              <a:rPr lang="en-US" sz="2000">
                <a:latin typeface="Arial"/>
                <a:cs typeface="Arial"/>
              </a:rPr>
              <a:t>. International CHRIE.</a:t>
            </a:r>
            <a:endParaRPr lang="en-US" sz="2000"/>
          </a:p>
          <a:p>
            <a:r>
              <a:rPr lang="en-US" sz="2000">
                <a:latin typeface="Arial"/>
                <a:cs typeface="Arial"/>
              </a:rPr>
              <a:t>Gupta, D.G., Shin, H. and Jain, V., 2023. Luxury experience and consumer behavior: a literature review. </a:t>
            </a:r>
            <a:r>
              <a:rPr lang="en-US" sz="2000" i="1">
                <a:latin typeface="Arial"/>
                <a:cs typeface="Arial"/>
              </a:rPr>
              <a:t>Marketing Intelligence &amp; Planning</a:t>
            </a:r>
            <a:r>
              <a:rPr lang="en-US" sz="2000">
                <a:latin typeface="Arial"/>
                <a:cs typeface="Arial"/>
              </a:rPr>
              <a:t>, </a:t>
            </a:r>
            <a:r>
              <a:rPr lang="en-US" sz="2000" i="1">
                <a:latin typeface="Arial"/>
                <a:cs typeface="Arial"/>
              </a:rPr>
              <a:t>41</a:t>
            </a:r>
            <a:r>
              <a:rPr lang="en-US" sz="2000">
                <a:latin typeface="Arial"/>
                <a:cs typeface="Arial"/>
              </a:rPr>
              <a:t>(2), pp.199-213.</a:t>
            </a:r>
          </a:p>
          <a:p>
            <a:r>
              <a:rPr lang="en-US" sz="2000">
                <a:latin typeface="Arial"/>
                <a:cs typeface="Arial"/>
              </a:rPr>
              <a:t>Mody, M., Suess, C. and Lehto, X., 2019. Using segmentation to compete in the age of the sharing economy: Testing a core-periphery framework. </a:t>
            </a:r>
            <a:r>
              <a:rPr lang="en-US" sz="2000" i="1">
                <a:latin typeface="Arial"/>
                <a:cs typeface="Arial"/>
              </a:rPr>
              <a:t>International Journal of Hospitality Management</a:t>
            </a:r>
            <a:r>
              <a:rPr lang="en-US" sz="2000">
                <a:latin typeface="Arial"/>
                <a:cs typeface="Arial"/>
              </a:rPr>
              <a:t>, </a:t>
            </a:r>
            <a:r>
              <a:rPr lang="en-US" sz="2000" i="1">
                <a:latin typeface="Arial"/>
                <a:cs typeface="Arial"/>
              </a:rPr>
              <a:t>78</a:t>
            </a:r>
            <a:r>
              <a:rPr lang="en-US" sz="2000">
                <a:latin typeface="Arial"/>
                <a:cs typeface="Arial"/>
              </a:rPr>
              <a:t>, pp.199-213.</a:t>
            </a:r>
          </a:p>
          <a:p>
            <a:r>
              <a:rPr lang="en-US" sz="2000">
                <a:latin typeface="Arial"/>
                <a:cs typeface="Arial"/>
              </a:rPr>
              <a:t>Olorunsola, V.O., Saydam, M.B., Arasli, H. and Sulu, D., 2022. Guest service experience in eco-centric hotels: a content analysis. </a:t>
            </a:r>
            <a:r>
              <a:rPr lang="en-US" sz="2000" i="1">
                <a:latin typeface="Arial"/>
                <a:cs typeface="Arial"/>
              </a:rPr>
              <a:t>International Hospitality Review</a:t>
            </a:r>
            <a:r>
              <a:rPr lang="en-US" sz="2000">
                <a:latin typeface="Arial"/>
                <a:cs typeface="Arial"/>
              </a:rPr>
              <a:t>, (ahead-of-print).</a:t>
            </a:r>
          </a:p>
          <a:p>
            <a:r>
              <a:rPr lang="en-US" sz="2000">
                <a:latin typeface="Arial"/>
                <a:cs typeface="Arial"/>
              </a:rPr>
              <a:t>Poincenot, J., 2014. Loyalty Programs: An Examination of the Best Practices in Selected Luxury Chain Hotels.</a:t>
            </a:r>
          </a:p>
        </p:txBody>
      </p:sp>
    </p:spTree>
    <p:extLst>
      <p:ext uri="{BB962C8B-B14F-4D97-AF65-F5344CB8AC3E}">
        <p14:creationId xmlns:p14="http://schemas.microsoft.com/office/powerpoint/2010/main" val="12258611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3862298-AF85-4572-BED3-52E573EB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3E485DD-0C12-45BC-A361-28152A03B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4207" y="0"/>
            <a:ext cx="2472664" cy="6858000"/>
          </a:xfrm>
          <a:custGeom>
            <a:avLst/>
            <a:gdLst>
              <a:gd name="connsiteX0" fmla="*/ 1056708 w 2472664"/>
              <a:gd name="connsiteY0" fmla="*/ 0 h 6858000"/>
              <a:gd name="connsiteX1" fmla="*/ 2472664 w 2472664"/>
              <a:gd name="connsiteY1" fmla="*/ 0 h 6858000"/>
              <a:gd name="connsiteX2" fmla="*/ 2400427 w 2472664"/>
              <a:gd name="connsiteY2" fmla="*/ 75768 h 6858000"/>
              <a:gd name="connsiteX3" fmla="*/ 1104861 w 2472664"/>
              <a:gd name="connsiteY3" fmla="*/ 3429000 h 6858000"/>
              <a:gd name="connsiteX4" fmla="*/ 2400427 w 2472664"/>
              <a:gd name="connsiteY4" fmla="*/ 6782233 h 6858000"/>
              <a:gd name="connsiteX5" fmla="*/ 2472664 w 2472664"/>
              <a:gd name="connsiteY5" fmla="*/ 6858000 h 6858000"/>
              <a:gd name="connsiteX6" fmla="*/ 1056708 w 2472664"/>
              <a:gd name="connsiteY6" fmla="*/ 6858000 h 6858000"/>
              <a:gd name="connsiteX7" fmla="*/ 1040416 w 2472664"/>
              <a:gd name="connsiteY7" fmla="*/ 6835090 h 6858000"/>
              <a:gd name="connsiteX8" fmla="*/ 0 w 2472664"/>
              <a:gd name="connsiteY8" fmla="*/ 3429000 h 6858000"/>
              <a:gd name="connsiteX9" fmla="*/ 1040416 w 2472664"/>
              <a:gd name="connsiteY9" fmla="*/ 2291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2664" h="6858000">
                <a:moveTo>
                  <a:pt x="1056708" y="0"/>
                </a:moveTo>
                <a:lnTo>
                  <a:pt x="2472664" y="0"/>
                </a:lnTo>
                <a:lnTo>
                  <a:pt x="2400427" y="75768"/>
                </a:lnTo>
                <a:cubicBezTo>
                  <a:pt x="1595469" y="961418"/>
                  <a:pt x="1104861" y="2137915"/>
                  <a:pt x="1104861" y="3429000"/>
                </a:cubicBezTo>
                <a:cubicBezTo>
                  <a:pt x="1104861" y="4720086"/>
                  <a:pt x="1595469" y="5896583"/>
                  <a:pt x="2400427" y="6782233"/>
                </a:cubicBezTo>
                <a:lnTo>
                  <a:pt x="2472664" y="6858000"/>
                </a:lnTo>
                <a:lnTo>
                  <a:pt x="1056708" y="6858000"/>
                </a:lnTo>
                <a:lnTo>
                  <a:pt x="1040416" y="6835090"/>
                </a:lnTo>
                <a:cubicBezTo>
                  <a:pt x="383551" y="5862802"/>
                  <a:pt x="0" y="4690693"/>
                  <a:pt x="0" y="3429000"/>
                </a:cubicBezTo>
                <a:cubicBezTo>
                  <a:pt x="0" y="2167308"/>
                  <a:pt x="383551" y="995199"/>
                  <a:pt x="1040416" y="22911"/>
                </a:cubicBezTo>
                <a:close/>
              </a:path>
            </a:pathLst>
          </a:custGeom>
          <a:solidFill>
            <a:schemeClr val="tx1">
              <a:lumMod val="50000"/>
              <a:lumOff val="50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Questions &amp; Answers Free Stock Photo - Public Domain Pictures">
            <a:extLst>
              <a:ext uri="{FF2B5EF4-FFF2-40B4-BE49-F238E27FC236}">
                <a16:creationId xmlns:a16="http://schemas.microsoft.com/office/drawing/2014/main" id="{1DE39EB8-6DBF-CB41-B929-8561A6729C17}"/>
              </a:ext>
            </a:extLst>
          </p:cNvPr>
          <p:cNvPicPr>
            <a:picLocks noChangeAspect="1"/>
          </p:cNvPicPr>
          <p:nvPr/>
        </p:nvPicPr>
        <p:blipFill>
          <a:blip r:embed="rId2">
            <a:duotone>
              <a:prstClr val="black"/>
              <a:prstClr val="white"/>
            </a:duotone>
          </a:blip>
          <a:stretch>
            <a:fillRect/>
          </a:stretch>
        </p:blipFill>
        <p:spPr>
          <a:xfrm>
            <a:off x="3824287" y="1114425"/>
            <a:ext cx="6172200" cy="4629150"/>
          </a:xfrm>
          <a:prstGeom prst="rect">
            <a:avLst/>
          </a:prstGeom>
        </p:spPr>
      </p:pic>
      <p:sp>
        <p:nvSpPr>
          <p:cNvPr id="13" name="Freeform: Shape 12">
            <a:extLst>
              <a:ext uri="{FF2B5EF4-FFF2-40B4-BE49-F238E27FC236}">
                <a16:creationId xmlns:a16="http://schemas.microsoft.com/office/drawing/2014/main" id="{6D6B998F-CA62-4EE6-B7E7-046377D4F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03038" y="1992863"/>
            <a:ext cx="1488962" cy="2872274"/>
          </a:xfrm>
          <a:custGeom>
            <a:avLst/>
            <a:gdLst>
              <a:gd name="connsiteX0" fmla="*/ 1436137 w 1488962"/>
              <a:gd name="connsiteY0" fmla="*/ 0 h 2872274"/>
              <a:gd name="connsiteX1" fmla="*/ 1488962 w 1488962"/>
              <a:gd name="connsiteY1" fmla="*/ 2668 h 2872274"/>
              <a:gd name="connsiteX2" fmla="*/ 1488962 w 1488962"/>
              <a:gd name="connsiteY2" fmla="*/ 2869607 h 2872274"/>
              <a:gd name="connsiteX3" fmla="*/ 1436137 w 1488962"/>
              <a:gd name="connsiteY3" fmla="*/ 2872274 h 2872274"/>
              <a:gd name="connsiteX4" fmla="*/ 0 w 1488962"/>
              <a:gd name="connsiteY4" fmla="*/ 1436137 h 2872274"/>
              <a:gd name="connsiteX5" fmla="*/ 1436137 w 1488962"/>
              <a:gd name="connsiteY5" fmla="*/ 0 h 287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8962" h="2872274">
                <a:moveTo>
                  <a:pt x="1436137" y="0"/>
                </a:moveTo>
                <a:lnTo>
                  <a:pt x="1488962" y="2668"/>
                </a:lnTo>
                <a:lnTo>
                  <a:pt x="1488962" y="2869607"/>
                </a:lnTo>
                <a:lnTo>
                  <a:pt x="1436137" y="2872274"/>
                </a:lnTo>
                <a:cubicBezTo>
                  <a:pt x="642980" y="2872274"/>
                  <a:pt x="0" y="2229294"/>
                  <a:pt x="0" y="1436137"/>
                </a:cubicBezTo>
                <a:cubicBezTo>
                  <a:pt x="0" y="642980"/>
                  <a:pt x="642980" y="0"/>
                  <a:pt x="1436137" y="0"/>
                </a:cubicBez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8782010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8</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The Role and Importance of Quality Service, Hospitality, and Guest Services </vt:lpstr>
      <vt:lpstr>Contents Page</vt:lpstr>
      <vt:lpstr>Introduction</vt:lpstr>
      <vt:lpstr>Kimpton Main Consumers</vt:lpstr>
      <vt:lpstr>Guest Services and Facilities</vt:lpstr>
      <vt:lpstr>Guest Services in Focus</vt:lpstr>
      <vt:lpstr>Guest Expectations</vt:lpstr>
      <vt:lpstr>Going Above and Beyond</vt:lpstr>
      <vt:lpstr>The Art of Hospitality</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169</cp:revision>
  <dcterms:created xsi:type="dcterms:W3CDTF">2023-10-13T06:44:17Z</dcterms:created>
  <dcterms:modified xsi:type="dcterms:W3CDTF">2023-10-13T09:31:37Z</dcterms:modified>
</cp:coreProperties>
</file>