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667" r:id="rId5"/>
    <p:sldId id="673" r:id="rId6"/>
    <p:sldId id="259" r:id="rId7"/>
    <p:sldId id="256" r:id="rId8"/>
    <p:sldId id="257" r:id="rId9"/>
    <p:sldId id="716" r:id="rId10"/>
    <p:sldId id="266" r:id="rId11"/>
    <p:sldId id="717" r:id="rId12"/>
    <p:sldId id="655" r:id="rId13"/>
    <p:sldId id="718" r:id="rId14"/>
    <p:sldId id="719" r:id="rId15"/>
    <p:sldId id="720" r:id="rId16"/>
    <p:sldId id="675" r:id="rId17"/>
    <p:sldId id="260" r:id="rId18"/>
    <p:sldId id="261" r:id="rId19"/>
    <p:sldId id="263" r:id="rId20"/>
    <p:sldId id="680" r:id="rId21"/>
    <p:sldId id="721" r:id="rId22"/>
    <p:sldId id="681" r:id="rId23"/>
    <p:sldId id="682" r:id="rId24"/>
    <p:sldId id="269" r:id="rId25"/>
    <p:sldId id="705" r:id="rId26"/>
    <p:sldId id="708" r:id="rId27"/>
    <p:sldId id="265" r:id="rId28"/>
    <p:sldId id="674" r:id="rId29"/>
    <p:sldId id="715" r:id="rId30"/>
    <p:sldId id="670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FF3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4" autoAdjust="0"/>
    <p:restoredTop sz="94660"/>
  </p:normalViewPr>
  <p:slideViewPr>
    <p:cSldViewPr snapToGrid="0">
      <p:cViewPr varScale="1">
        <p:scale>
          <a:sx n="81" d="100"/>
          <a:sy n="81" d="100"/>
        </p:scale>
        <p:origin x="200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85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4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2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4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>
                <a:solidFill>
                  <a:schemeClr val="bg1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chemeClr val="bg1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chemeClr val="bg1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chemeClr val="bg1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chemeClr val="bg1"/>
                </a:solidFill>
                <a:ea typeface="Calibri"/>
                <a:cs typeface="Calibri"/>
              </a:rPr>
              <a:t> 5 – 27 </a:t>
            </a:r>
            <a:r>
              <a:rPr lang="en-GB" sz="3600" dirty="0" err="1">
                <a:solidFill>
                  <a:schemeClr val="bg1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chemeClr val="bg1"/>
                </a:solidFill>
                <a:ea typeface="Calibri"/>
                <a:cs typeface="Calibri"/>
              </a:rPr>
              <a:t> 2024</a:t>
            </a: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17599" y="899583"/>
            <a:ext cx="6203287" cy="50447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sesiwn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byddwn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ni'n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4400" b="1" dirty="0">
                <a:solidFill>
                  <a:srgbClr val="000000"/>
                </a:solidFill>
                <a:latin typeface="Calibri"/>
                <a:ea typeface="+mj-ea"/>
                <a:cs typeface="Calibri"/>
              </a:rPr>
              <a:t>  </a:t>
            </a:r>
            <a:r>
              <a:rPr lang="en-US" sz="2400" i="1" dirty="0">
                <a:solidFill>
                  <a:srgbClr val="0070C0"/>
                </a:solidFill>
                <a:latin typeface="Calibri"/>
                <a:ea typeface="+mj-ea"/>
                <a:cs typeface="Calibri"/>
              </a:rPr>
              <a:t>In this session, we will be...</a:t>
            </a:r>
            <a:endParaRPr lang="en-US" sz="2400" i="1" dirty="0">
              <a:solidFill>
                <a:srgbClr val="00000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dysgu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sut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roi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cs typeface="Calibri"/>
              </a:rPr>
              <a:t>              </a:t>
            </a:r>
            <a:r>
              <a:rPr lang="en-US" sz="2400" i="1" dirty="0">
                <a:solidFill>
                  <a:srgbClr val="0070C0"/>
                </a:solidFill>
                <a:cs typeface="Calibri"/>
              </a:rPr>
              <a:t>learning how to give feedback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59294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47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3142" y="4628188"/>
            <a:ext cx="5957322" cy="178510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Rhoi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5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Giving Feedback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975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67256" y="250143"/>
            <a:ext cx="8247988" cy="6357715"/>
            <a:chOff x="0" y="0"/>
            <a:chExt cx="16495976" cy="12715430"/>
          </a:xfrm>
        </p:grpSpPr>
        <p:grpSp>
          <p:nvGrpSpPr>
            <p:cNvPr id="3" name="Group 3"/>
            <p:cNvGrpSpPr/>
            <p:nvPr/>
          </p:nvGrpSpPr>
          <p:grpSpPr>
            <a:xfrm>
              <a:off x="433075" y="470220"/>
              <a:ext cx="16062901" cy="1224521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6062901" cy="1224521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0"/>
            <a:ext cx="3562629" cy="900373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494166" y="1752356"/>
            <a:ext cx="5394169" cy="3295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044"/>
              </a:lnSpc>
            </a:pPr>
            <a:r>
              <a:rPr lang="en-US" sz="9100" err="1">
                <a:solidFill>
                  <a:srgbClr val="002060"/>
                </a:solidFill>
                <a:latin typeface="Calibri"/>
                <a:cs typeface="Calibri"/>
              </a:rPr>
              <a:t>Gwella'r</a:t>
            </a:r>
            <a:r>
              <a:rPr lang="en-US" sz="9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9100" err="1">
                <a:solidFill>
                  <a:srgbClr val="002060"/>
                </a:solidFill>
                <a:latin typeface="Calibri"/>
                <a:cs typeface="Calibri"/>
              </a:rPr>
              <a:t>gwaith</a:t>
            </a:r>
            <a:endParaRPr lang="en-US" sz="91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9044"/>
              </a:lnSpc>
            </a:pPr>
            <a:r>
              <a:rPr lang="en-US" sz="3600" i="1" dirty="0">
                <a:solidFill>
                  <a:srgbClr val="002060"/>
                </a:solidFill>
                <a:latin typeface="Calibri"/>
                <a:cs typeface="Calibri"/>
              </a:rPr>
              <a:t>Improving work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97867">
            <a:off x="7177812" y="4562249"/>
            <a:ext cx="2698458" cy="16092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657600" y="2665819"/>
            <a:ext cx="4876800" cy="37241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752850" y="3930588"/>
            <a:ext cx="4876800" cy="3724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8255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227568" y="4958854"/>
            <a:ext cx="1180282" cy="169665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6990">
            <a:off x="710702" y="772421"/>
            <a:ext cx="1521126" cy="70524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158246">
            <a:off x="4057146" y="723782"/>
            <a:ext cx="1521126" cy="70524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483630">
            <a:off x="10194273" y="242709"/>
            <a:ext cx="1616363" cy="15113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6286163" y="939117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 dirty="0" err="1">
                <a:solidFill>
                  <a:srgbClr val="002060"/>
                </a:solidFill>
                <a:latin typeface="Calibri"/>
                <a:cs typeface="Calibri"/>
              </a:rPr>
              <a:t>Syniad</a:t>
            </a:r>
            <a:r>
              <a:rPr lang="en-US" sz="6000" dirty="0">
                <a:solidFill>
                  <a:srgbClr val="002060"/>
                </a:solidFill>
                <a:latin typeface="Calibri"/>
                <a:cs typeface="Calibri"/>
              </a:rPr>
              <a:t> da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86163" y="2205185"/>
            <a:ext cx="5789911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Syniad diddorol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211252" y="6139589"/>
            <a:ext cx="2859707" cy="514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0"/>
              </a:spcBef>
            </a:pP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*</a:t>
            </a:r>
            <a:r>
              <a:rPr lang="en-US" sz="3300" err="1">
                <a:solidFill>
                  <a:srgbClr val="0070C0"/>
                </a:solidFill>
                <a:latin typeface="Calibri"/>
                <a:cs typeface="Calibri"/>
              </a:rPr>
              <a:t>syniad</a:t>
            </a: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 = </a:t>
            </a:r>
            <a:r>
              <a:rPr lang="en-US" sz="3300" i="1" dirty="0">
                <a:solidFill>
                  <a:srgbClr val="0070C0"/>
                </a:solidFill>
                <a:latin typeface="Calibri"/>
                <a:cs typeface="Calibri"/>
              </a:rPr>
              <a:t>idea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86163" y="4677565"/>
            <a:ext cx="6110908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diddorol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87007" y="2485908"/>
            <a:ext cx="4173995" cy="17063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98"/>
              </a:lnSpc>
            </a:pPr>
            <a:r>
              <a:rPr lang="en-US" sz="7050" err="1">
                <a:solidFill>
                  <a:srgbClr val="002060"/>
                </a:solidFill>
                <a:latin typeface="Calibri"/>
                <a:cs typeface="Calibri"/>
              </a:rPr>
              <a:t>Sylwadau</a:t>
            </a:r>
            <a:endParaRPr lang="en-US" sz="705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998"/>
              </a:lnSpc>
            </a:pPr>
            <a:r>
              <a:rPr lang="en-US" sz="4000" i="1" dirty="0">
                <a:solidFill>
                  <a:srgbClr val="002060"/>
                </a:solidFill>
                <a:latin typeface="Calibri"/>
                <a:cs typeface="Calibri"/>
              </a:rPr>
              <a:t>Comments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286163" y="3422650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276" y="292780"/>
            <a:ext cx="11981449" cy="6272440"/>
            <a:chOff x="0" y="0"/>
            <a:chExt cx="4088089" cy="2140166"/>
          </a:xfrm>
        </p:grpSpPr>
        <p:sp>
          <p:nvSpPr>
            <p:cNvPr id="3" name="Freeform 3"/>
            <p:cNvSpPr/>
            <p:nvPr/>
          </p:nvSpPr>
          <p:spPr>
            <a:xfrm>
              <a:off x="0" y="-1270"/>
              <a:ext cx="4089359" cy="2138896"/>
            </a:xfrm>
            <a:custGeom>
              <a:avLst/>
              <a:gdLst/>
              <a:ahLst/>
              <a:cxnLst/>
              <a:rect l="l" t="t" r="r" b="b"/>
              <a:pathLst>
                <a:path w="4089359" h="2138896">
                  <a:moveTo>
                    <a:pt x="4077929" y="27940"/>
                  </a:moveTo>
                  <a:cubicBezTo>
                    <a:pt x="4069040" y="24130"/>
                    <a:pt x="4060149" y="21590"/>
                    <a:pt x="4051260" y="21590"/>
                  </a:cubicBezTo>
                  <a:cubicBezTo>
                    <a:pt x="4024590" y="20320"/>
                    <a:pt x="3964194" y="20320"/>
                    <a:pt x="3897239" y="17780"/>
                  </a:cubicBezTo>
                  <a:cubicBezTo>
                    <a:pt x="3744199" y="12700"/>
                    <a:pt x="3594346" y="6350"/>
                    <a:pt x="3441305" y="3810"/>
                  </a:cubicBezTo>
                  <a:cubicBezTo>
                    <a:pt x="3316960" y="1270"/>
                    <a:pt x="3195803" y="3810"/>
                    <a:pt x="3071457" y="2540"/>
                  </a:cubicBezTo>
                  <a:cubicBezTo>
                    <a:pt x="3017255" y="2540"/>
                    <a:pt x="2963053" y="0"/>
                    <a:pt x="2908851" y="2540"/>
                  </a:cubicBezTo>
                  <a:cubicBezTo>
                    <a:pt x="2778129" y="10160"/>
                    <a:pt x="2647407" y="11430"/>
                    <a:pt x="2513496" y="8890"/>
                  </a:cubicBezTo>
                  <a:cubicBezTo>
                    <a:pt x="2446541" y="7620"/>
                    <a:pt x="2379586" y="7620"/>
                    <a:pt x="2312630" y="7620"/>
                  </a:cubicBezTo>
                  <a:cubicBezTo>
                    <a:pt x="2191473" y="7620"/>
                    <a:pt x="2070316" y="7620"/>
                    <a:pt x="1949158" y="6350"/>
                  </a:cubicBezTo>
                  <a:cubicBezTo>
                    <a:pt x="1821624" y="5080"/>
                    <a:pt x="565415" y="2540"/>
                    <a:pt x="441070" y="1270"/>
                  </a:cubicBezTo>
                  <a:cubicBezTo>
                    <a:pt x="339043" y="0"/>
                    <a:pt x="240204" y="1270"/>
                    <a:pt x="138177" y="1270"/>
                  </a:cubicBezTo>
                  <a:cubicBezTo>
                    <a:pt x="68033" y="1270"/>
                    <a:pt x="33020" y="3810"/>
                    <a:pt x="5080" y="5080"/>
                  </a:cubicBezTo>
                  <a:cubicBezTo>
                    <a:pt x="3810" y="5080"/>
                    <a:pt x="2540" y="7620"/>
                    <a:pt x="0" y="8890"/>
                  </a:cubicBezTo>
                  <a:cubicBezTo>
                    <a:pt x="1270" y="21590"/>
                    <a:pt x="3810" y="34290"/>
                    <a:pt x="5080" y="46990"/>
                  </a:cubicBezTo>
                  <a:cubicBezTo>
                    <a:pt x="15240" y="132354"/>
                    <a:pt x="16510" y="224492"/>
                    <a:pt x="17780" y="315014"/>
                  </a:cubicBezTo>
                  <a:cubicBezTo>
                    <a:pt x="19050" y="407153"/>
                    <a:pt x="17780" y="499291"/>
                    <a:pt x="16510" y="593046"/>
                  </a:cubicBezTo>
                  <a:cubicBezTo>
                    <a:pt x="15240" y="688417"/>
                    <a:pt x="2540" y="1689008"/>
                    <a:pt x="2540" y="1784380"/>
                  </a:cubicBezTo>
                  <a:cubicBezTo>
                    <a:pt x="2540" y="1878134"/>
                    <a:pt x="1270" y="1971889"/>
                    <a:pt x="0" y="2065644"/>
                  </a:cubicBezTo>
                  <a:cubicBezTo>
                    <a:pt x="0" y="2084286"/>
                    <a:pt x="3810" y="2094446"/>
                    <a:pt x="15240" y="2099526"/>
                  </a:cubicBezTo>
                  <a:cubicBezTo>
                    <a:pt x="22860" y="2103336"/>
                    <a:pt x="31750" y="2105876"/>
                    <a:pt x="40640" y="2107146"/>
                  </a:cubicBezTo>
                  <a:cubicBezTo>
                    <a:pt x="134988" y="2112226"/>
                    <a:pt x="256145" y="2116036"/>
                    <a:pt x="377303" y="2121116"/>
                  </a:cubicBezTo>
                  <a:cubicBezTo>
                    <a:pt x="444258" y="2123656"/>
                    <a:pt x="511213" y="2128736"/>
                    <a:pt x="578168" y="2130006"/>
                  </a:cubicBezTo>
                  <a:cubicBezTo>
                    <a:pt x="689761" y="2132546"/>
                    <a:pt x="1933217" y="2133816"/>
                    <a:pt x="2044809" y="2135086"/>
                  </a:cubicBezTo>
                  <a:cubicBezTo>
                    <a:pt x="2060751" y="2135086"/>
                    <a:pt x="2076692" y="2135086"/>
                    <a:pt x="2092634" y="2135086"/>
                  </a:cubicBezTo>
                  <a:cubicBezTo>
                    <a:pt x="2169154" y="2135086"/>
                    <a:pt x="2248863" y="2133816"/>
                    <a:pt x="2325383" y="2133816"/>
                  </a:cubicBezTo>
                  <a:cubicBezTo>
                    <a:pt x="2414657" y="2133816"/>
                    <a:pt x="2500743" y="2135086"/>
                    <a:pt x="2590016" y="2135086"/>
                  </a:cubicBezTo>
                  <a:cubicBezTo>
                    <a:pt x="2720739" y="2135086"/>
                    <a:pt x="2854649" y="2135086"/>
                    <a:pt x="2985372" y="2135086"/>
                  </a:cubicBezTo>
                  <a:cubicBezTo>
                    <a:pt x="3106529" y="2135086"/>
                    <a:pt x="3227686" y="2136356"/>
                    <a:pt x="3348843" y="2137626"/>
                  </a:cubicBezTo>
                  <a:cubicBezTo>
                    <a:pt x="3403045" y="2137626"/>
                    <a:pt x="3460435" y="2138896"/>
                    <a:pt x="3514637" y="2138896"/>
                  </a:cubicBezTo>
                  <a:cubicBezTo>
                    <a:pt x="3689996" y="2137626"/>
                    <a:pt x="3862167" y="2131276"/>
                    <a:pt x="4028399" y="2131276"/>
                  </a:cubicBezTo>
                  <a:cubicBezTo>
                    <a:pt x="4032209" y="2131276"/>
                    <a:pt x="4037290" y="2128736"/>
                    <a:pt x="4041099" y="2126196"/>
                  </a:cubicBezTo>
                  <a:cubicBezTo>
                    <a:pt x="4046179" y="2122386"/>
                    <a:pt x="4048720" y="2116036"/>
                    <a:pt x="4051259" y="2113496"/>
                  </a:cubicBezTo>
                  <a:cubicBezTo>
                    <a:pt x="4052529" y="2054329"/>
                    <a:pt x="4053799" y="1986437"/>
                    <a:pt x="4055070" y="1918546"/>
                  </a:cubicBezTo>
                  <a:cubicBezTo>
                    <a:pt x="4056340" y="1813476"/>
                    <a:pt x="4066499" y="804803"/>
                    <a:pt x="4067770" y="699733"/>
                  </a:cubicBezTo>
                  <a:cubicBezTo>
                    <a:pt x="4067770" y="636691"/>
                    <a:pt x="4069040" y="573648"/>
                    <a:pt x="4070309" y="510606"/>
                  </a:cubicBezTo>
                  <a:cubicBezTo>
                    <a:pt x="4071579" y="442715"/>
                    <a:pt x="4072849" y="374824"/>
                    <a:pt x="4075390" y="306932"/>
                  </a:cubicBezTo>
                  <a:cubicBezTo>
                    <a:pt x="4076659" y="266520"/>
                    <a:pt x="4076659" y="224492"/>
                    <a:pt x="4081740" y="184081"/>
                  </a:cubicBezTo>
                  <a:cubicBezTo>
                    <a:pt x="4086820" y="135587"/>
                    <a:pt x="4089359" y="88709"/>
                    <a:pt x="4088090" y="44450"/>
                  </a:cubicBezTo>
                  <a:cubicBezTo>
                    <a:pt x="4088090" y="38100"/>
                    <a:pt x="4084279" y="30480"/>
                    <a:pt x="4077929" y="27940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sz="1200"/>
            </a:p>
          </p:txBody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830783" y="2044326"/>
            <a:ext cx="2792903" cy="2186389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541284" y="506026"/>
            <a:ext cx="3371901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16"/>
              </a:lnSpc>
              <a:spcBef>
                <a:spcPct val="0"/>
              </a:spcBef>
            </a:pPr>
            <a:r>
              <a:rPr lang="en-US" sz="7597">
                <a:solidFill>
                  <a:srgbClr val="272626"/>
                </a:solidFill>
                <a:latin typeface="More Sugar Thin"/>
              </a:rPr>
              <a:t>siarad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129672" y="4391003"/>
            <a:ext cx="5932656" cy="155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2"/>
              </a:lnSpc>
              <a:spcBef>
                <a:spcPct val="0"/>
              </a:spcBef>
            </a:pPr>
            <a:r>
              <a:rPr lang="en-US" sz="10393" dirty="0" err="1">
                <a:solidFill>
                  <a:srgbClr val="272626"/>
                </a:solidFill>
                <a:latin typeface="More Sugar Thin"/>
              </a:rPr>
              <a:t>siarad</a:t>
            </a:r>
            <a:r>
              <a:rPr lang="en-US" sz="10393" dirty="0" err="1">
                <a:solidFill>
                  <a:srgbClr val="EF9936"/>
                </a:solidFill>
                <a:latin typeface="More Sugar Thin"/>
              </a:rPr>
              <a:t>wch</a:t>
            </a:r>
            <a:endParaRPr lang="en-US" sz="10393" dirty="0">
              <a:solidFill>
                <a:srgbClr val="EF9936"/>
              </a:solidFill>
              <a:latin typeface="More Sugar Thi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276" y="292780"/>
            <a:ext cx="11981449" cy="6272440"/>
            <a:chOff x="0" y="0"/>
            <a:chExt cx="4088089" cy="2140166"/>
          </a:xfrm>
        </p:grpSpPr>
        <p:sp>
          <p:nvSpPr>
            <p:cNvPr id="3" name="Freeform 3"/>
            <p:cNvSpPr/>
            <p:nvPr/>
          </p:nvSpPr>
          <p:spPr>
            <a:xfrm>
              <a:off x="0" y="-1270"/>
              <a:ext cx="4089359" cy="2138896"/>
            </a:xfrm>
            <a:custGeom>
              <a:avLst/>
              <a:gdLst/>
              <a:ahLst/>
              <a:cxnLst/>
              <a:rect l="l" t="t" r="r" b="b"/>
              <a:pathLst>
                <a:path w="4089359" h="2138896">
                  <a:moveTo>
                    <a:pt x="4077929" y="27940"/>
                  </a:moveTo>
                  <a:cubicBezTo>
                    <a:pt x="4069040" y="24130"/>
                    <a:pt x="4060149" y="21590"/>
                    <a:pt x="4051260" y="21590"/>
                  </a:cubicBezTo>
                  <a:cubicBezTo>
                    <a:pt x="4024590" y="20320"/>
                    <a:pt x="3964194" y="20320"/>
                    <a:pt x="3897239" y="17780"/>
                  </a:cubicBezTo>
                  <a:cubicBezTo>
                    <a:pt x="3744199" y="12700"/>
                    <a:pt x="3594346" y="6350"/>
                    <a:pt x="3441305" y="3810"/>
                  </a:cubicBezTo>
                  <a:cubicBezTo>
                    <a:pt x="3316960" y="1270"/>
                    <a:pt x="3195803" y="3810"/>
                    <a:pt x="3071457" y="2540"/>
                  </a:cubicBezTo>
                  <a:cubicBezTo>
                    <a:pt x="3017255" y="2540"/>
                    <a:pt x="2963053" y="0"/>
                    <a:pt x="2908851" y="2540"/>
                  </a:cubicBezTo>
                  <a:cubicBezTo>
                    <a:pt x="2778129" y="10160"/>
                    <a:pt x="2647407" y="11430"/>
                    <a:pt x="2513496" y="8890"/>
                  </a:cubicBezTo>
                  <a:cubicBezTo>
                    <a:pt x="2446541" y="7620"/>
                    <a:pt x="2379586" y="7620"/>
                    <a:pt x="2312630" y="7620"/>
                  </a:cubicBezTo>
                  <a:cubicBezTo>
                    <a:pt x="2191473" y="7620"/>
                    <a:pt x="2070316" y="7620"/>
                    <a:pt x="1949158" y="6350"/>
                  </a:cubicBezTo>
                  <a:cubicBezTo>
                    <a:pt x="1821624" y="5080"/>
                    <a:pt x="565415" y="2540"/>
                    <a:pt x="441070" y="1270"/>
                  </a:cubicBezTo>
                  <a:cubicBezTo>
                    <a:pt x="339043" y="0"/>
                    <a:pt x="240204" y="1270"/>
                    <a:pt x="138177" y="1270"/>
                  </a:cubicBezTo>
                  <a:cubicBezTo>
                    <a:pt x="68033" y="1270"/>
                    <a:pt x="33020" y="3810"/>
                    <a:pt x="5080" y="5080"/>
                  </a:cubicBezTo>
                  <a:cubicBezTo>
                    <a:pt x="3810" y="5080"/>
                    <a:pt x="2540" y="7620"/>
                    <a:pt x="0" y="8890"/>
                  </a:cubicBezTo>
                  <a:cubicBezTo>
                    <a:pt x="1270" y="21590"/>
                    <a:pt x="3810" y="34290"/>
                    <a:pt x="5080" y="46990"/>
                  </a:cubicBezTo>
                  <a:cubicBezTo>
                    <a:pt x="15240" y="132354"/>
                    <a:pt x="16510" y="224492"/>
                    <a:pt x="17780" y="315014"/>
                  </a:cubicBezTo>
                  <a:cubicBezTo>
                    <a:pt x="19050" y="407153"/>
                    <a:pt x="17780" y="499291"/>
                    <a:pt x="16510" y="593046"/>
                  </a:cubicBezTo>
                  <a:cubicBezTo>
                    <a:pt x="15240" y="688417"/>
                    <a:pt x="2540" y="1689008"/>
                    <a:pt x="2540" y="1784380"/>
                  </a:cubicBezTo>
                  <a:cubicBezTo>
                    <a:pt x="2540" y="1878134"/>
                    <a:pt x="1270" y="1971889"/>
                    <a:pt x="0" y="2065644"/>
                  </a:cubicBezTo>
                  <a:cubicBezTo>
                    <a:pt x="0" y="2084286"/>
                    <a:pt x="3810" y="2094446"/>
                    <a:pt x="15240" y="2099526"/>
                  </a:cubicBezTo>
                  <a:cubicBezTo>
                    <a:pt x="22860" y="2103336"/>
                    <a:pt x="31750" y="2105876"/>
                    <a:pt x="40640" y="2107146"/>
                  </a:cubicBezTo>
                  <a:cubicBezTo>
                    <a:pt x="134988" y="2112226"/>
                    <a:pt x="256145" y="2116036"/>
                    <a:pt x="377303" y="2121116"/>
                  </a:cubicBezTo>
                  <a:cubicBezTo>
                    <a:pt x="444258" y="2123656"/>
                    <a:pt x="511213" y="2128736"/>
                    <a:pt x="578168" y="2130006"/>
                  </a:cubicBezTo>
                  <a:cubicBezTo>
                    <a:pt x="689761" y="2132546"/>
                    <a:pt x="1933217" y="2133816"/>
                    <a:pt x="2044809" y="2135086"/>
                  </a:cubicBezTo>
                  <a:cubicBezTo>
                    <a:pt x="2060751" y="2135086"/>
                    <a:pt x="2076692" y="2135086"/>
                    <a:pt x="2092634" y="2135086"/>
                  </a:cubicBezTo>
                  <a:cubicBezTo>
                    <a:pt x="2169154" y="2135086"/>
                    <a:pt x="2248863" y="2133816"/>
                    <a:pt x="2325383" y="2133816"/>
                  </a:cubicBezTo>
                  <a:cubicBezTo>
                    <a:pt x="2414657" y="2133816"/>
                    <a:pt x="2500743" y="2135086"/>
                    <a:pt x="2590016" y="2135086"/>
                  </a:cubicBezTo>
                  <a:cubicBezTo>
                    <a:pt x="2720739" y="2135086"/>
                    <a:pt x="2854649" y="2135086"/>
                    <a:pt x="2985372" y="2135086"/>
                  </a:cubicBezTo>
                  <a:cubicBezTo>
                    <a:pt x="3106529" y="2135086"/>
                    <a:pt x="3227686" y="2136356"/>
                    <a:pt x="3348843" y="2137626"/>
                  </a:cubicBezTo>
                  <a:cubicBezTo>
                    <a:pt x="3403045" y="2137626"/>
                    <a:pt x="3460435" y="2138896"/>
                    <a:pt x="3514637" y="2138896"/>
                  </a:cubicBezTo>
                  <a:cubicBezTo>
                    <a:pt x="3689996" y="2137626"/>
                    <a:pt x="3862167" y="2131276"/>
                    <a:pt x="4028399" y="2131276"/>
                  </a:cubicBezTo>
                  <a:cubicBezTo>
                    <a:pt x="4032209" y="2131276"/>
                    <a:pt x="4037290" y="2128736"/>
                    <a:pt x="4041099" y="2126196"/>
                  </a:cubicBezTo>
                  <a:cubicBezTo>
                    <a:pt x="4046179" y="2122386"/>
                    <a:pt x="4048720" y="2116036"/>
                    <a:pt x="4051259" y="2113496"/>
                  </a:cubicBezTo>
                  <a:cubicBezTo>
                    <a:pt x="4052529" y="2054329"/>
                    <a:pt x="4053799" y="1986437"/>
                    <a:pt x="4055070" y="1918546"/>
                  </a:cubicBezTo>
                  <a:cubicBezTo>
                    <a:pt x="4056340" y="1813476"/>
                    <a:pt x="4066499" y="804803"/>
                    <a:pt x="4067770" y="699733"/>
                  </a:cubicBezTo>
                  <a:cubicBezTo>
                    <a:pt x="4067770" y="636691"/>
                    <a:pt x="4069040" y="573648"/>
                    <a:pt x="4070309" y="510606"/>
                  </a:cubicBezTo>
                  <a:cubicBezTo>
                    <a:pt x="4071579" y="442715"/>
                    <a:pt x="4072849" y="374824"/>
                    <a:pt x="4075390" y="306932"/>
                  </a:cubicBezTo>
                  <a:cubicBezTo>
                    <a:pt x="4076659" y="266520"/>
                    <a:pt x="4076659" y="224492"/>
                    <a:pt x="4081740" y="184081"/>
                  </a:cubicBezTo>
                  <a:cubicBezTo>
                    <a:pt x="4086820" y="135587"/>
                    <a:pt x="4089359" y="88709"/>
                    <a:pt x="4088090" y="44450"/>
                  </a:cubicBezTo>
                  <a:cubicBezTo>
                    <a:pt x="4088090" y="38100"/>
                    <a:pt x="4084279" y="30480"/>
                    <a:pt x="4077929" y="27940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sz="1200"/>
            </a:p>
          </p:txBody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51800" y="2198180"/>
            <a:ext cx="1263025" cy="183712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165558" y="685800"/>
            <a:ext cx="3381609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42"/>
              </a:lnSpc>
              <a:spcBef>
                <a:spcPct val="0"/>
              </a:spcBef>
            </a:pPr>
            <a:r>
              <a:rPr lang="en-US" sz="7618">
                <a:solidFill>
                  <a:srgbClr val="272626"/>
                </a:solidFill>
                <a:latin typeface="More Sugar Thin"/>
              </a:rPr>
              <a:t>eistedd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78438" y="4374654"/>
            <a:ext cx="6235125" cy="1577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16"/>
              </a:lnSpc>
              <a:spcBef>
                <a:spcPct val="0"/>
              </a:spcBef>
            </a:pPr>
            <a:r>
              <a:rPr lang="en-US" sz="10263" dirty="0" err="1">
                <a:solidFill>
                  <a:srgbClr val="272626"/>
                </a:solidFill>
                <a:latin typeface="More Sugar Thin"/>
              </a:rPr>
              <a:t>eistedd</a:t>
            </a:r>
            <a:r>
              <a:rPr lang="en-US" sz="10263" dirty="0" err="1">
                <a:solidFill>
                  <a:srgbClr val="EF9936"/>
                </a:solidFill>
                <a:latin typeface="More Sugar Thin"/>
              </a:rPr>
              <a:t>wch</a:t>
            </a:r>
            <a:endParaRPr lang="en-US" sz="10263" dirty="0">
              <a:solidFill>
                <a:srgbClr val="EF9936"/>
              </a:solidFill>
              <a:latin typeface="More Sugar Thi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276" y="292780"/>
            <a:ext cx="11981449" cy="6272440"/>
            <a:chOff x="0" y="0"/>
            <a:chExt cx="4088089" cy="2140166"/>
          </a:xfrm>
        </p:grpSpPr>
        <p:sp>
          <p:nvSpPr>
            <p:cNvPr id="3" name="Freeform 3"/>
            <p:cNvSpPr/>
            <p:nvPr/>
          </p:nvSpPr>
          <p:spPr>
            <a:xfrm>
              <a:off x="0" y="-1270"/>
              <a:ext cx="4089359" cy="2138896"/>
            </a:xfrm>
            <a:custGeom>
              <a:avLst/>
              <a:gdLst/>
              <a:ahLst/>
              <a:cxnLst/>
              <a:rect l="l" t="t" r="r" b="b"/>
              <a:pathLst>
                <a:path w="4089359" h="2138896">
                  <a:moveTo>
                    <a:pt x="4077929" y="27940"/>
                  </a:moveTo>
                  <a:cubicBezTo>
                    <a:pt x="4069040" y="24130"/>
                    <a:pt x="4060149" y="21590"/>
                    <a:pt x="4051260" y="21590"/>
                  </a:cubicBezTo>
                  <a:cubicBezTo>
                    <a:pt x="4024590" y="20320"/>
                    <a:pt x="3964194" y="20320"/>
                    <a:pt x="3897239" y="17780"/>
                  </a:cubicBezTo>
                  <a:cubicBezTo>
                    <a:pt x="3744199" y="12700"/>
                    <a:pt x="3594346" y="6350"/>
                    <a:pt x="3441305" y="3810"/>
                  </a:cubicBezTo>
                  <a:cubicBezTo>
                    <a:pt x="3316960" y="1270"/>
                    <a:pt x="3195803" y="3810"/>
                    <a:pt x="3071457" y="2540"/>
                  </a:cubicBezTo>
                  <a:cubicBezTo>
                    <a:pt x="3017255" y="2540"/>
                    <a:pt x="2963053" y="0"/>
                    <a:pt x="2908851" y="2540"/>
                  </a:cubicBezTo>
                  <a:cubicBezTo>
                    <a:pt x="2778129" y="10160"/>
                    <a:pt x="2647407" y="11430"/>
                    <a:pt x="2513496" y="8890"/>
                  </a:cubicBezTo>
                  <a:cubicBezTo>
                    <a:pt x="2446541" y="7620"/>
                    <a:pt x="2379586" y="7620"/>
                    <a:pt x="2312630" y="7620"/>
                  </a:cubicBezTo>
                  <a:cubicBezTo>
                    <a:pt x="2191473" y="7620"/>
                    <a:pt x="2070316" y="7620"/>
                    <a:pt x="1949158" y="6350"/>
                  </a:cubicBezTo>
                  <a:cubicBezTo>
                    <a:pt x="1821624" y="5080"/>
                    <a:pt x="565415" y="2540"/>
                    <a:pt x="441070" y="1270"/>
                  </a:cubicBezTo>
                  <a:cubicBezTo>
                    <a:pt x="339043" y="0"/>
                    <a:pt x="240204" y="1270"/>
                    <a:pt x="138177" y="1270"/>
                  </a:cubicBezTo>
                  <a:cubicBezTo>
                    <a:pt x="68033" y="1270"/>
                    <a:pt x="33020" y="3810"/>
                    <a:pt x="5080" y="5080"/>
                  </a:cubicBezTo>
                  <a:cubicBezTo>
                    <a:pt x="3810" y="5080"/>
                    <a:pt x="2540" y="7620"/>
                    <a:pt x="0" y="8890"/>
                  </a:cubicBezTo>
                  <a:cubicBezTo>
                    <a:pt x="1270" y="21590"/>
                    <a:pt x="3810" y="34290"/>
                    <a:pt x="5080" y="46990"/>
                  </a:cubicBezTo>
                  <a:cubicBezTo>
                    <a:pt x="15240" y="132354"/>
                    <a:pt x="16510" y="224492"/>
                    <a:pt x="17780" y="315014"/>
                  </a:cubicBezTo>
                  <a:cubicBezTo>
                    <a:pt x="19050" y="407153"/>
                    <a:pt x="17780" y="499291"/>
                    <a:pt x="16510" y="593046"/>
                  </a:cubicBezTo>
                  <a:cubicBezTo>
                    <a:pt x="15240" y="688417"/>
                    <a:pt x="2540" y="1689008"/>
                    <a:pt x="2540" y="1784380"/>
                  </a:cubicBezTo>
                  <a:cubicBezTo>
                    <a:pt x="2540" y="1878134"/>
                    <a:pt x="1270" y="1971889"/>
                    <a:pt x="0" y="2065644"/>
                  </a:cubicBezTo>
                  <a:cubicBezTo>
                    <a:pt x="0" y="2084286"/>
                    <a:pt x="3810" y="2094446"/>
                    <a:pt x="15240" y="2099526"/>
                  </a:cubicBezTo>
                  <a:cubicBezTo>
                    <a:pt x="22860" y="2103336"/>
                    <a:pt x="31750" y="2105876"/>
                    <a:pt x="40640" y="2107146"/>
                  </a:cubicBezTo>
                  <a:cubicBezTo>
                    <a:pt x="134988" y="2112226"/>
                    <a:pt x="256145" y="2116036"/>
                    <a:pt x="377303" y="2121116"/>
                  </a:cubicBezTo>
                  <a:cubicBezTo>
                    <a:pt x="444258" y="2123656"/>
                    <a:pt x="511213" y="2128736"/>
                    <a:pt x="578168" y="2130006"/>
                  </a:cubicBezTo>
                  <a:cubicBezTo>
                    <a:pt x="689761" y="2132546"/>
                    <a:pt x="1933217" y="2133816"/>
                    <a:pt x="2044809" y="2135086"/>
                  </a:cubicBezTo>
                  <a:cubicBezTo>
                    <a:pt x="2060751" y="2135086"/>
                    <a:pt x="2076692" y="2135086"/>
                    <a:pt x="2092634" y="2135086"/>
                  </a:cubicBezTo>
                  <a:cubicBezTo>
                    <a:pt x="2169154" y="2135086"/>
                    <a:pt x="2248863" y="2133816"/>
                    <a:pt x="2325383" y="2133816"/>
                  </a:cubicBezTo>
                  <a:cubicBezTo>
                    <a:pt x="2414657" y="2133816"/>
                    <a:pt x="2500743" y="2135086"/>
                    <a:pt x="2590016" y="2135086"/>
                  </a:cubicBezTo>
                  <a:cubicBezTo>
                    <a:pt x="2720739" y="2135086"/>
                    <a:pt x="2854649" y="2135086"/>
                    <a:pt x="2985372" y="2135086"/>
                  </a:cubicBezTo>
                  <a:cubicBezTo>
                    <a:pt x="3106529" y="2135086"/>
                    <a:pt x="3227686" y="2136356"/>
                    <a:pt x="3348843" y="2137626"/>
                  </a:cubicBezTo>
                  <a:cubicBezTo>
                    <a:pt x="3403045" y="2137626"/>
                    <a:pt x="3460435" y="2138896"/>
                    <a:pt x="3514637" y="2138896"/>
                  </a:cubicBezTo>
                  <a:cubicBezTo>
                    <a:pt x="3689996" y="2137626"/>
                    <a:pt x="3862167" y="2131276"/>
                    <a:pt x="4028399" y="2131276"/>
                  </a:cubicBezTo>
                  <a:cubicBezTo>
                    <a:pt x="4032209" y="2131276"/>
                    <a:pt x="4037290" y="2128736"/>
                    <a:pt x="4041099" y="2126196"/>
                  </a:cubicBezTo>
                  <a:cubicBezTo>
                    <a:pt x="4046179" y="2122386"/>
                    <a:pt x="4048720" y="2116036"/>
                    <a:pt x="4051259" y="2113496"/>
                  </a:cubicBezTo>
                  <a:cubicBezTo>
                    <a:pt x="4052529" y="2054329"/>
                    <a:pt x="4053799" y="1986437"/>
                    <a:pt x="4055070" y="1918546"/>
                  </a:cubicBezTo>
                  <a:cubicBezTo>
                    <a:pt x="4056340" y="1813476"/>
                    <a:pt x="4066499" y="804803"/>
                    <a:pt x="4067770" y="699733"/>
                  </a:cubicBezTo>
                  <a:cubicBezTo>
                    <a:pt x="4067770" y="636691"/>
                    <a:pt x="4069040" y="573648"/>
                    <a:pt x="4070309" y="510606"/>
                  </a:cubicBezTo>
                  <a:cubicBezTo>
                    <a:pt x="4071579" y="442715"/>
                    <a:pt x="4072849" y="374824"/>
                    <a:pt x="4075390" y="306932"/>
                  </a:cubicBezTo>
                  <a:cubicBezTo>
                    <a:pt x="4076659" y="266520"/>
                    <a:pt x="4076659" y="224492"/>
                    <a:pt x="4081740" y="184081"/>
                  </a:cubicBezTo>
                  <a:cubicBezTo>
                    <a:pt x="4086820" y="135587"/>
                    <a:pt x="4089359" y="88709"/>
                    <a:pt x="4088090" y="44450"/>
                  </a:cubicBezTo>
                  <a:cubicBezTo>
                    <a:pt x="4088090" y="38100"/>
                    <a:pt x="4084279" y="30480"/>
                    <a:pt x="4077929" y="27940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sz="120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720532" y="445967"/>
            <a:ext cx="3343941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40"/>
              </a:lnSpc>
              <a:spcBef>
                <a:spcPct val="0"/>
              </a:spcBef>
            </a:pPr>
            <a:r>
              <a:rPr lang="en-US" sz="7534">
                <a:solidFill>
                  <a:srgbClr val="272626"/>
                </a:solidFill>
                <a:latin typeface="More Sugar Thin"/>
              </a:rPr>
              <a:t>darllen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78603" y="4641700"/>
            <a:ext cx="6034795" cy="14875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625"/>
              </a:lnSpc>
              <a:spcBef>
                <a:spcPct val="0"/>
              </a:spcBef>
            </a:pPr>
            <a:r>
              <a:rPr lang="en-US" sz="9688" dirty="0" err="1">
                <a:solidFill>
                  <a:srgbClr val="272626"/>
                </a:solidFill>
                <a:latin typeface="More Sugar Thin"/>
              </a:rPr>
              <a:t>darllen</a:t>
            </a:r>
            <a:r>
              <a:rPr lang="en-US" sz="9688" dirty="0" err="1">
                <a:solidFill>
                  <a:srgbClr val="EF9936"/>
                </a:solidFill>
                <a:latin typeface="More Sugar Thin"/>
              </a:rPr>
              <a:t>wch</a:t>
            </a:r>
            <a:endParaRPr lang="en-US" sz="9688" dirty="0">
              <a:solidFill>
                <a:srgbClr val="EF9936"/>
              </a:solidFill>
              <a:latin typeface="More Sugar Thin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4A33C982-BD95-3D7A-1CEB-8D988EED14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863275" y="2057400"/>
            <a:ext cx="2465451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6810-8179-FD96-7130-CBCD2990B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4699000" cy="4802186"/>
          </a:xfrm>
        </p:spPr>
        <p:txBody>
          <a:bodyPr>
            <a:normAutofit/>
          </a:bodyPr>
          <a:lstStyle/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Cofiwch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Siaradwch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Ysgrifennwch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Gorffennwch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Tanlinellwch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Eboniwch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Ysgrifennwch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Gwyliwch</a:t>
            </a:r>
            <a:endParaRPr lang="en-US" sz="3200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DAD34EE-6EBC-FF58-1B7E-2990B8F6803F}"/>
              </a:ext>
            </a:extLst>
          </p:cNvPr>
          <p:cNvSpPr txBox="1">
            <a:spLocks/>
          </p:cNvSpPr>
          <p:nvPr/>
        </p:nvSpPr>
        <p:spPr>
          <a:xfrm>
            <a:off x="4112246" y="1706956"/>
            <a:ext cx="3251200" cy="48021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60960" tIns="30480" rIns="60960" bIns="30480" rtlCol="0">
            <a:normAutofit lnSpcReduction="10000"/>
          </a:bodyPr>
          <a:lstStyle>
            <a:lvl1pPr marL="342900" indent="-342900" algn="l" defTabSz="13716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4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8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714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00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861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7719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457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143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829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Cofia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Siarada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Ysgrifenna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Gorffenna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Tanlinella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Esbonia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Ysgrifenna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r>
              <a:rPr lang="en-US" sz="3200" dirty="0" err="1"/>
              <a:t>Gwylia</a:t>
            </a:r>
            <a:endParaRPr lang="en-US" sz="3200" dirty="0"/>
          </a:p>
          <a:p>
            <a:endParaRPr lang="en-US" sz="28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7B068D-8C31-D6A2-CE3B-2D1E62700213}"/>
              </a:ext>
            </a:extLst>
          </p:cNvPr>
          <p:cNvSpPr txBox="1">
            <a:spLocks/>
          </p:cNvSpPr>
          <p:nvPr/>
        </p:nvSpPr>
        <p:spPr>
          <a:xfrm>
            <a:off x="7734298" y="1690688"/>
            <a:ext cx="3737265" cy="48021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60960" tIns="30480" rIns="60960" bIns="30480" rtlCol="0">
            <a:normAutofit/>
          </a:bodyPr>
          <a:lstStyle>
            <a:lvl1pPr marL="342900" indent="-342900" algn="l" defTabSz="13716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4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8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714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00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861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7719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457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143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829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dirty="0" err="1"/>
              <a:t>Cofio</a:t>
            </a:r>
            <a:r>
              <a:rPr lang="en-US" sz="2800" dirty="0"/>
              <a:t> – to remember</a:t>
            </a:r>
          </a:p>
          <a:p>
            <a:pPr marL="0" indent="0">
              <a:buNone/>
            </a:pPr>
            <a:r>
              <a:rPr lang="en-US" sz="2800" dirty="0" err="1"/>
              <a:t>Siarad</a:t>
            </a:r>
            <a:r>
              <a:rPr lang="en-US" sz="2800" dirty="0"/>
              <a:t> – to speak</a:t>
            </a:r>
          </a:p>
          <a:p>
            <a:pPr marL="0" indent="0">
              <a:buNone/>
            </a:pPr>
            <a:r>
              <a:rPr lang="en-US" sz="2800" dirty="0" err="1"/>
              <a:t>Ysgrifennu</a:t>
            </a:r>
            <a:r>
              <a:rPr lang="en-US" sz="2800" dirty="0"/>
              <a:t> – to write</a:t>
            </a:r>
          </a:p>
          <a:p>
            <a:pPr marL="0" indent="0">
              <a:buNone/>
            </a:pPr>
            <a:r>
              <a:rPr lang="en-US" sz="2800" dirty="0" err="1"/>
              <a:t>Gorffen</a:t>
            </a:r>
            <a:r>
              <a:rPr lang="en-US" sz="2800" dirty="0"/>
              <a:t> – to finish</a:t>
            </a:r>
          </a:p>
          <a:p>
            <a:pPr marL="0" indent="0">
              <a:buNone/>
            </a:pPr>
            <a:r>
              <a:rPr lang="en-US" sz="2800" dirty="0" err="1"/>
              <a:t>Tanlinellu</a:t>
            </a:r>
            <a:r>
              <a:rPr lang="en-US" sz="2800" dirty="0"/>
              <a:t> – to underline</a:t>
            </a:r>
          </a:p>
          <a:p>
            <a:pPr marL="0" indent="0">
              <a:buNone/>
            </a:pPr>
            <a:r>
              <a:rPr lang="en-US" sz="2800" dirty="0" err="1"/>
              <a:t>Esbonio</a:t>
            </a:r>
            <a:r>
              <a:rPr lang="en-US" sz="2800" dirty="0"/>
              <a:t> – to explain</a:t>
            </a:r>
          </a:p>
          <a:p>
            <a:pPr marL="0" indent="0">
              <a:buNone/>
            </a:pPr>
            <a:r>
              <a:rPr lang="en-US" sz="2800" dirty="0" err="1"/>
              <a:t>Ysgrifennu</a:t>
            </a:r>
            <a:r>
              <a:rPr lang="en-US" sz="2800" dirty="0"/>
              <a:t> – to write</a:t>
            </a:r>
          </a:p>
          <a:p>
            <a:pPr marL="0" indent="0">
              <a:buNone/>
            </a:pPr>
            <a:r>
              <a:rPr lang="en-US" sz="2800" dirty="0" err="1"/>
              <a:t>Gwylio</a:t>
            </a:r>
            <a:r>
              <a:rPr lang="en-US" sz="2800" dirty="0"/>
              <a:t> – to watch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0584DAA-196A-DA68-AE4C-DD9E932E6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1784"/>
          </a:xfrm>
        </p:spPr>
        <p:txBody>
          <a:bodyPr>
            <a:normAutofit/>
          </a:bodyPr>
          <a:lstStyle/>
          <a:p>
            <a:r>
              <a:rPr lang="en-GB" sz="2400" b="1" dirty="0"/>
              <a:t>More than one learner</a:t>
            </a:r>
            <a:r>
              <a:rPr lang="en-GB" sz="2800" b="1" dirty="0"/>
              <a:t>	</a:t>
            </a:r>
            <a:r>
              <a:rPr lang="en-GB" sz="2400" b="1" dirty="0"/>
              <a:t>One learner</a:t>
            </a:r>
            <a:endParaRPr sz="2800" b="1" dirty="0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A089E9D6-61D7-110D-F95B-C8066FBD0859}"/>
              </a:ext>
            </a:extLst>
          </p:cNvPr>
          <p:cNvSpPr/>
          <p:nvPr/>
        </p:nvSpPr>
        <p:spPr>
          <a:xfrm>
            <a:off x="2090057" y="1021278"/>
            <a:ext cx="641268" cy="6531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37767DD2-B3B0-FF7E-9C11-E90115F20999}"/>
              </a:ext>
            </a:extLst>
          </p:cNvPr>
          <p:cNvSpPr/>
          <p:nvPr/>
        </p:nvSpPr>
        <p:spPr>
          <a:xfrm>
            <a:off x="4895932" y="1021277"/>
            <a:ext cx="641268" cy="6531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00957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6810-8179-FD96-7130-CBCD2990B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3" y="1903061"/>
            <a:ext cx="3318164" cy="4802186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Triwch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Ceisiwch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Rhowch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Eisteddwch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Ysgrifennwch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Tanlinellwch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Gwyliwch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Peidiwch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Dewch</a:t>
            </a:r>
            <a:r>
              <a:rPr lang="en-US" sz="3200" dirty="0"/>
              <a:t> </a:t>
            </a:r>
            <a:r>
              <a:rPr lang="en-US" sz="3200" dirty="0" err="1"/>
              <a:t>yma</a:t>
            </a:r>
            <a:endParaRPr lang="en-US" sz="3200" dirty="0"/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0584DAA-196A-DA68-AE4C-DD9E932E6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1784"/>
          </a:xfrm>
        </p:spPr>
        <p:txBody>
          <a:bodyPr>
            <a:normAutofit/>
          </a:bodyPr>
          <a:lstStyle/>
          <a:p>
            <a:r>
              <a:rPr lang="en-GB" sz="2400" b="1" dirty="0"/>
              <a:t>More than one learner</a:t>
            </a:r>
            <a:r>
              <a:rPr lang="en-GB" sz="2800" b="1" dirty="0"/>
              <a:t>	</a:t>
            </a:r>
            <a:r>
              <a:rPr lang="en-GB" sz="2400" b="1" dirty="0"/>
              <a:t>One learner</a:t>
            </a:r>
            <a:endParaRPr sz="2800" b="1" dirty="0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A089E9D6-61D7-110D-F95B-C8066FBD0859}"/>
              </a:ext>
            </a:extLst>
          </p:cNvPr>
          <p:cNvSpPr/>
          <p:nvPr/>
        </p:nvSpPr>
        <p:spPr>
          <a:xfrm>
            <a:off x="2090057" y="1021278"/>
            <a:ext cx="641268" cy="6531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37767DD2-B3B0-FF7E-9C11-E90115F20999}"/>
              </a:ext>
            </a:extLst>
          </p:cNvPr>
          <p:cNvSpPr/>
          <p:nvPr/>
        </p:nvSpPr>
        <p:spPr>
          <a:xfrm>
            <a:off x="4895932" y="1021277"/>
            <a:ext cx="641268" cy="6531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4BFFA95-9922-DFAD-2CDA-DBB7457FDD13}"/>
              </a:ext>
            </a:extLst>
          </p:cNvPr>
          <p:cNvSpPr txBox="1">
            <a:spLocks/>
          </p:cNvSpPr>
          <p:nvPr/>
        </p:nvSpPr>
        <p:spPr>
          <a:xfrm>
            <a:off x="3971307" y="1903061"/>
            <a:ext cx="3318164" cy="4802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Tria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Ceisia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/>
              <a:t>Rho / </a:t>
            </a:r>
            <a:r>
              <a:rPr lang="en-US" sz="3200" dirty="0" err="1"/>
              <a:t>Rhoia</a:t>
            </a:r>
            <a:r>
              <a:rPr lang="en-US" sz="3200" dirty="0"/>
              <a:t>*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Eistedda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Ysgrifenna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Tanlinella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Gwylia</a:t>
            </a:r>
            <a:endParaRPr lang="en-US" sz="3200" dirty="0"/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/>
              <a:t>Paid*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Dere</a:t>
            </a:r>
            <a:r>
              <a:rPr lang="en-US" sz="3200" dirty="0"/>
              <a:t> </a:t>
            </a:r>
            <a:r>
              <a:rPr lang="en-US" sz="3200" dirty="0" err="1"/>
              <a:t>yma</a:t>
            </a:r>
            <a:r>
              <a:rPr lang="en-US" sz="3200" dirty="0"/>
              <a:t>*</a:t>
            </a:r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738D19E-C6C5-7048-632C-3E271F342684}"/>
              </a:ext>
            </a:extLst>
          </p:cNvPr>
          <p:cNvSpPr txBox="1">
            <a:spLocks/>
          </p:cNvSpPr>
          <p:nvPr/>
        </p:nvSpPr>
        <p:spPr>
          <a:xfrm>
            <a:off x="7089569" y="1903061"/>
            <a:ext cx="5011387" cy="48021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/>
              <a:t>Trio – to try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Ceisio</a:t>
            </a:r>
            <a:r>
              <a:rPr lang="en-US" sz="3200" dirty="0"/>
              <a:t> – to try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Rhoi</a:t>
            </a:r>
            <a:r>
              <a:rPr lang="en-US" sz="3200" dirty="0"/>
              <a:t> – to put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Eistedd</a:t>
            </a:r>
            <a:r>
              <a:rPr lang="en-US" sz="3200" dirty="0"/>
              <a:t> – to sit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Ysgrifennu</a:t>
            </a:r>
            <a:r>
              <a:rPr lang="en-US" sz="3200" dirty="0"/>
              <a:t> – to write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Tanlinellu</a:t>
            </a:r>
            <a:r>
              <a:rPr lang="en-US" sz="3200" dirty="0"/>
              <a:t> – to underline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Gwylio</a:t>
            </a:r>
            <a:r>
              <a:rPr lang="en-US" sz="3200" dirty="0"/>
              <a:t> – to watch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Peidio</a:t>
            </a:r>
            <a:r>
              <a:rPr lang="en-US" sz="3200" dirty="0"/>
              <a:t> – to stop</a:t>
            </a:r>
          </a:p>
          <a:p>
            <a:pPr marL="609630" indent="-609630">
              <a:spcBef>
                <a:spcPts val="300"/>
              </a:spcBef>
              <a:buFont typeface="+mj-lt"/>
              <a:buAutoNum type="arabicPeriod"/>
            </a:pPr>
            <a:r>
              <a:rPr lang="en-US" sz="3200" dirty="0" err="1"/>
              <a:t>Dod</a:t>
            </a:r>
            <a:r>
              <a:rPr lang="en-US" sz="3200" dirty="0"/>
              <a:t> – to come</a:t>
            </a:r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pPr marL="609630" indent="-609630">
              <a:buFont typeface="+mj-lt"/>
              <a:buAutoNum type="arabicPeriod"/>
            </a:pP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94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51894-24BE-6355-5252-22023A0A6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3771"/>
            <a:ext cx="10515600" cy="5393192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b="1" dirty="0" err="1"/>
              <a:t>Taflen</a:t>
            </a:r>
            <a:r>
              <a:rPr lang="en-GB" sz="4800" b="1" dirty="0"/>
              <a:t> </a:t>
            </a:r>
            <a:r>
              <a:rPr lang="en-GB" sz="4800" b="1" dirty="0" err="1"/>
              <a:t>waith</a:t>
            </a:r>
            <a:r>
              <a:rPr lang="en-GB" sz="4800" b="1" dirty="0"/>
              <a:t> 1 </a:t>
            </a:r>
          </a:p>
          <a:p>
            <a:pPr marL="0" indent="0" algn="ctr">
              <a:buNone/>
            </a:pPr>
            <a:r>
              <a:rPr lang="en-GB" sz="4800" b="1" dirty="0"/>
              <a:t>/ </a:t>
            </a:r>
            <a:r>
              <a:rPr lang="en-GB" sz="4800" i="1" dirty="0"/>
              <a:t>Worksheet 1</a:t>
            </a:r>
            <a:endParaRPr sz="4800" i="1" dirty="0"/>
          </a:p>
        </p:txBody>
      </p:sp>
    </p:spTree>
    <p:extLst>
      <p:ext uri="{BB962C8B-B14F-4D97-AF65-F5344CB8AC3E}">
        <p14:creationId xmlns:p14="http://schemas.microsoft.com/office/powerpoint/2010/main" val="29924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51894-24BE-6355-5252-22023A0A6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3771"/>
            <a:ext cx="10515600" cy="5393192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b="1" dirty="0" err="1"/>
              <a:t>Taflen</a:t>
            </a:r>
            <a:r>
              <a:rPr lang="en-GB" sz="4800" b="1" dirty="0"/>
              <a:t> </a:t>
            </a:r>
            <a:r>
              <a:rPr lang="en-GB" sz="4800" b="1" dirty="0" err="1"/>
              <a:t>waith</a:t>
            </a:r>
            <a:r>
              <a:rPr lang="en-GB" sz="4800" b="1" dirty="0"/>
              <a:t> 2 </a:t>
            </a:r>
          </a:p>
          <a:p>
            <a:pPr marL="0" indent="0" algn="ctr">
              <a:buNone/>
            </a:pPr>
            <a:r>
              <a:rPr lang="en-GB" sz="4800" b="1" dirty="0"/>
              <a:t>/ </a:t>
            </a:r>
            <a:r>
              <a:rPr lang="en-GB" sz="4800" i="1" dirty="0"/>
              <a:t>Worksheet 2</a:t>
            </a:r>
            <a:endParaRPr sz="4800" i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95569-58E0-9BDF-A3BE-86251033DD5C}"/>
              </a:ext>
            </a:extLst>
          </p:cNvPr>
          <p:cNvSpPr txBox="1"/>
          <p:nvPr/>
        </p:nvSpPr>
        <p:spPr>
          <a:xfrm>
            <a:off x="1959429" y="4286992"/>
            <a:ext cx="83364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Remember – you can write feedback in Welsh on an English piece of work.</a:t>
            </a:r>
            <a:endParaRPr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47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5351461" y="1565707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</a:t>
            </a:r>
            <a:r>
              <a:rPr lang="cy-GB" sz="4000" dirty="0" err="1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a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51460" y="2911914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</a:t>
            </a:r>
            <a:r>
              <a:rPr lang="cy-GB" sz="4000" dirty="0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a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351460" y="4462986"/>
            <a:ext cx="273498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</a:t>
            </a:r>
            <a:r>
              <a:rPr lang="cy-GB" sz="4000" dirty="0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a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86951" y="1525236"/>
            <a:ext cx="253549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</a:t>
            </a:r>
            <a:r>
              <a:rPr lang="cy-GB" sz="4000" dirty="0" err="1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wch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786951" y="2915486"/>
            <a:ext cx="298452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</a:t>
            </a:r>
            <a:r>
              <a:rPr lang="cy-GB" sz="4000" dirty="0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eto!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86951" y="4462985"/>
            <a:ext cx="3283886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</a:t>
            </a:r>
            <a:r>
              <a:rPr lang="cy-GB" sz="4000" dirty="0">
                <a:solidFill>
                  <a:srgbClr val="002060"/>
                </a:solidFill>
                <a:highlight>
                  <a:srgbClr val="00FFFF"/>
                </a:highlight>
                <a:latin typeface="Calibri"/>
                <a:cs typeface="Calibri"/>
              </a:rPr>
              <a:t>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46" name="TextBox 5">
            <a:extLst>
              <a:ext uri="{FF2B5EF4-FFF2-40B4-BE49-F238E27FC236}">
                <a16:creationId xmlns:a16="http://schemas.microsoft.com/office/drawing/2014/main" id="{CA9AE3FC-8844-1008-B994-B0638F08DE95}"/>
              </a:ext>
            </a:extLst>
          </p:cNvPr>
          <p:cNvSpPr txBox="1"/>
          <p:nvPr/>
        </p:nvSpPr>
        <p:spPr>
          <a:xfrm>
            <a:off x="5147389" y="181597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ti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  <p:sp>
        <p:nvSpPr>
          <p:cNvPr id="47" name="TextBox 5">
            <a:extLst>
              <a:ext uri="{FF2B5EF4-FFF2-40B4-BE49-F238E27FC236}">
                <a16:creationId xmlns:a16="http://schemas.microsoft.com/office/drawing/2014/main" id="{B6D31B2A-2971-49EF-942D-CA24C0EBFAA9}"/>
              </a:ext>
            </a:extLst>
          </p:cNvPr>
          <p:cNvSpPr txBox="1"/>
          <p:nvPr/>
        </p:nvSpPr>
        <p:spPr>
          <a:xfrm>
            <a:off x="8685246" y="181596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chi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8F4574-7C7C-C2EE-61CD-C81662E02F65}"/>
              </a:ext>
            </a:extLst>
          </p:cNvPr>
          <p:cNvSpPr txBox="1"/>
          <p:nvPr/>
        </p:nvSpPr>
        <p:spPr>
          <a:xfrm>
            <a:off x="296419" y="497655"/>
            <a:ext cx="4572000" cy="54476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y-GB" sz="18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cy-GB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cy-GB" sz="18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cy-GB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Trio – </a:t>
            </a:r>
            <a:r>
              <a:rPr lang="cy-GB" sz="4000" i="1" dirty="0">
                <a:solidFill>
                  <a:srgbClr val="002060"/>
                </a:solidFill>
                <a:latin typeface="Calibri"/>
                <a:cs typeface="Calibri"/>
              </a:rPr>
              <a:t>to try</a:t>
            </a:r>
          </a:p>
          <a:p>
            <a:endParaRPr lang="cy-GB" sz="54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Ceisio – </a:t>
            </a:r>
            <a:r>
              <a:rPr lang="cy-GB" sz="4000" i="1" dirty="0">
                <a:solidFill>
                  <a:srgbClr val="002060"/>
                </a:solidFill>
                <a:latin typeface="Calibri"/>
                <a:cs typeface="Calibri"/>
              </a:rPr>
              <a:t>to try</a:t>
            </a:r>
          </a:p>
          <a:p>
            <a:endParaRPr lang="cy-GB" sz="54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Esbonio – </a:t>
            </a:r>
            <a:r>
              <a:rPr lang="cy-GB" sz="4000" i="1" dirty="0">
                <a:solidFill>
                  <a:srgbClr val="002060"/>
                </a:solidFill>
                <a:latin typeface="Calibri"/>
                <a:cs typeface="Calibri"/>
              </a:rPr>
              <a:t>to explain</a:t>
            </a:r>
          </a:p>
          <a:p>
            <a:endParaRPr lang="cy-GB" sz="4800" i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363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3" grpId="0"/>
      <p:bldP spid="17" grpId="0"/>
      <p:bldP spid="21" grpId="0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27221" y="425212"/>
            <a:ext cx="7793747" cy="6007577"/>
            <a:chOff x="0" y="0"/>
            <a:chExt cx="15587495" cy="12015154"/>
          </a:xfrm>
        </p:grpSpPr>
        <p:grpSp>
          <p:nvGrpSpPr>
            <p:cNvPr id="3" name="Group 3"/>
            <p:cNvGrpSpPr/>
            <p:nvPr/>
          </p:nvGrpSpPr>
          <p:grpSpPr>
            <a:xfrm>
              <a:off x="409224" y="444324"/>
              <a:ext cx="15178270" cy="1157083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78270" cy="1157083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3034200" y="4052034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Tanlinellwch y teitl.</a:t>
            </a:r>
          </a:p>
          <a:p>
            <a:pPr algn="ctr">
              <a:lnSpc>
                <a:spcPts val="5979"/>
              </a:lnSpc>
            </a:pPr>
            <a:r>
              <a:rPr lang="cy-GB" sz="4950" b="1" dirty="0">
                <a:solidFill>
                  <a:srgbClr val="002060"/>
                </a:solidFill>
                <a:latin typeface="Calibri"/>
                <a:cs typeface="Calibri"/>
              </a:rPr>
              <a:t>Tanlinella'r teitl.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34200" y="1135629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Gorffennwch y gwaith.</a:t>
            </a:r>
          </a:p>
          <a:p>
            <a:pPr algn="ctr">
              <a:lnSpc>
                <a:spcPts val="5979"/>
              </a:lnSpc>
            </a:pPr>
            <a:r>
              <a:rPr lang="cy-GB" sz="4950" b="1" dirty="0">
                <a:solidFill>
                  <a:srgbClr val="002060"/>
                </a:solidFill>
                <a:latin typeface="Calibri"/>
                <a:cs typeface="Calibri"/>
              </a:rPr>
              <a:t>Gorffenna'r gwaith.</a:t>
            </a:r>
            <a:endParaRPr lang="cy-GB" sz="4950" b="1" dirty="0">
              <a:solidFill>
                <a:srgbClr val="002060"/>
              </a:solidFill>
              <a:latin typeface="Calibri"/>
              <a:ea typeface="Chewy"/>
              <a:cs typeface="Calibri"/>
            </a:endParaRP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7455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7201" y="573639"/>
            <a:ext cx="7816515" cy="6025127"/>
            <a:chOff x="0" y="0"/>
            <a:chExt cx="15633031" cy="12050254"/>
          </a:xfrm>
        </p:grpSpPr>
        <p:grpSp>
          <p:nvGrpSpPr>
            <p:cNvPr id="3" name="Group 3"/>
            <p:cNvGrpSpPr/>
            <p:nvPr/>
          </p:nvGrpSpPr>
          <p:grpSpPr>
            <a:xfrm>
              <a:off x="410420" y="445622"/>
              <a:ext cx="15222611" cy="1160463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222611" cy="1160463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038407" y="1312057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 sillafu.</a:t>
            </a:r>
          </a:p>
          <a:p>
            <a:pPr algn="ctr">
              <a:lnSpc>
                <a:spcPts val="5979"/>
              </a:lnSpc>
            </a:pPr>
            <a:r>
              <a:rPr lang="cy-GB" sz="4950" b="1" dirty="0">
                <a:solidFill>
                  <a:srgbClr val="002060"/>
                </a:solidFill>
                <a:latin typeface="Calibri"/>
                <a:cs typeface="Calibri"/>
              </a:rPr>
              <a:t>Gwylia'r sillafu.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38407" y="4068316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yr atalnodi.</a:t>
            </a:r>
          </a:p>
          <a:p>
            <a:pPr algn="ctr">
              <a:lnSpc>
                <a:spcPts val="5979"/>
              </a:lnSpc>
            </a:pPr>
            <a:r>
              <a:rPr lang="cy-GB" sz="4950" b="1" dirty="0">
                <a:solidFill>
                  <a:srgbClr val="002060"/>
                </a:solidFill>
                <a:latin typeface="Calibri"/>
                <a:cs typeface="Calibri"/>
              </a:rPr>
              <a:t>Gwylia'r atalnodi.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546253" y="5662894"/>
            <a:ext cx="2496069" cy="1018613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9695932" y="5806168"/>
            <a:ext cx="2494137" cy="7255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atalnodi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punctuation</a:t>
            </a:r>
          </a:p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sillafu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spelling</a:t>
            </a:r>
          </a:p>
          <a:p>
            <a:pPr marL="332740" lvl="1" indent="-166370">
              <a:lnSpc>
                <a:spcPts val="1852"/>
              </a:lnSpc>
              <a:spcBef>
                <a:spcPct val="0"/>
              </a:spcBef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Gwylia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Watch </a:t>
            </a:r>
          </a:p>
        </p:txBody>
      </p:sp>
      <p:pic>
        <p:nvPicPr>
          <p:cNvPr id="17" name="Picture 14">
            <a:extLst>
              <a:ext uri="{FF2B5EF4-FFF2-40B4-BE49-F238E27FC236}">
                <a16:creationId xmlns:a16="http://schemas.microsoft.com/office/drawing/2014/main" id="{AB6E8976-9F1D-2B39-A6F1-8D1382624C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598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6033" y="561574"/>
            <a:ext cx="7771662" cy="5990553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641383" y="1121752"/>
            <a:ext cx="6909235" cy="5001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Ysgrifennwch </a:t>
            </a:r>
          </a:p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baragraff arall.</a:t>
            </a:r>
          </a:p>
          <a:p>
            <a:pPr algn="ctr">
              <a:lnSpc>
                <a:spcPts val="6542"/>
              </a:lnSpc>
            </a:pPr>
            <a:endParaRPr lang="cy-GB" sz="5452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6542"/>
              </a:lnSpc>
            </a:pPr>
            <a:endParaRPr lang="cy-GB" sz="54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542"/>
              </a:lnSpc>
            </a:pPr>
            <a:r>
              <a:rPr lang="cy-GB" sz="5450" b="1" dirty="0">
                <a:solidFill>
                  <a:srgbClr val="002060"/>
                </a:solidFill>
                <a:latin typeface="Calibri"/>
                <a:cs typeface="Calibri"/>
              </a:rPr>
              <a:t>Ysgrifenna </a:t>
            </a:r>
          </a:p>
          <a:p>
            <a:pPr algn="ctr">
              <a:lnSpc>
                <a:spcPts val="6542"/>
              </a:lnSpc>
            </a:pPr>
            <a:r>
              <a:rPr lang="cy-GB" sz="5450" b="1" dirty="0">
                <a:solidFill>
                  <a:srgbClr val="002060"/>
                </a:solidFill>
                <a:latin typeface="Calibri"/>
                <a:cs typeface="Calibri"/>
              </a:rPr>
              <a:t>baragraff arall.</a:t>
            </a:r>
            <a:endParaRPr lang="cy-GB" b="1" dirty="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91596" y="191591"/>
            <a:ext cx="1808810" cy="7399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13730" y="3359588"/>
            <a:ext cx="2164540" cy="54703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65812" y="1770044"/>
            <a:ext cx="2595412" cy="50879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63146" y="78580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510710"/>
            <a:ext cx="3562629" cy="90037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002181" y="3313270"/>
            <a:ext cx="2242566" cy="2743200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3282531" y="1377746"/>
            <a:ext cx="5817439" cy="2300923"/>
            <a:chOff x="0" y="-66675"/>
            <a:chExt cx="11634878" cy="4601844"/>
          </a:xfrm>
        </p:grpSpPr>
        <p:sp>
          <p:nvSpPr>
            <p:cNvPr id="12" name="TextBox 12"/>
            <p:cNvSpPr txBox="1"/>
            <p:nvPr/>
          </p:nvSpPr>
          <p:spPr>
            <a:xfrm>
              <a:off x="0" y="655775"/>
              <a:ext cx="11634878" cy="38793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67"/>
                </a:lnSpc>
              </a:pPr>
              <a:r>
                <a:rPr lang="en-US" sz="9100" spc="147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9100" spc="147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8067"/>
                </a:lnSpc>
              </a:pPr>
              <a:r>
                <a:rPr lang="en-US" sz="3600" i="1" spc="147" dirty="0">
                  <a:solidFill>
                    <a:srgbClr val="002060"/>
                  </a:solidFill>
                  <a:latin typeface="Calibri"/>
                  <a:cs typeface="Calibri"/>
                </a:rPr>
                <a:t>Praise</a:t>
              </a:r>
              <a:endParaRPr lang="en-US" sz="7300" spc="147" dirty="0">
                <a:solidFill>
                  <a:srgbClr val="002060"/>
                </a:solidFill>
                <a:latin typeface="Calibri"/>
                <a:cs typeface="Calibri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3855022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314883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6858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416073" y="337254"/>
            <a:ext cx="1704003" cy="69709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36953" y="1257059"/>
            <a:ext cx="3323071" cy="4343883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6585504" y="593756"/>
            <a:ext cx="5072745" cy="2235966"/>
            <a:chOff x="0" y="0"/>
            <a:chExt cx="10145489" cy="4471932"/>
          </a:xfrm>
        </p:grpSpPr>
        <p:sp>
          <p:nvSpPr>
            <p:cNvPr id="13" name="TextBox 13"/>
            <p:cNvSpPr txBox="1"/>
            <p:nvPr/>
          </p:nvSpPr>
          <p:spPr>
            <a:xfrm>
              <a:off x="0" y="0"/>
              <a:ext cx="10145489" cy="3241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6800"/>
                </a:lnSpc>
              </a:pPr>
              <a:r>
                <a:rPr lang="en-US" sz="5650" dirty="0" err="1">
                  <a:solidFill>
                    <a:srgbClr val="002060"/>
                  </a:solidFill>
                  <a:latin typeface="Calibri"/>
                  <a:cs typeface="Calibri"/>
                </a:rPr>
                <a:t>Geiriau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 </a:t>
              </a:r>
              <a:r>
                <a:rPr lang="en-US" sz="5650" dirty="0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5650" dirty="0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6800"/>
                </a:lnSpc>
              </a:pPr>
              <a:r>
                <a:rPr lang="en-US" sz="3200" i="1" dirty="0">
                  <a:solidFill>
                    <a:srgbClr val="0070C0"/>
                  </a:solidFill>
                  <a:latin typeface="Calibri"/>
                  <a:cs typeface="Calibri"/>
                </a:rPr>
                <a:t>Words of Praise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8528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703859" y="3167956"/>
            <a:ext cx="3111341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 da!                  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                 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  <a:r>
              <a:rPr lang="en-US" sz="2500" dirty="0">
                <a:solidFill>
                  <a:srgbClr val="000000"/>
                </a:solidFill>
                <a:latin typeface="DM Sans"/>
              </a:rPr>
              <a:t>       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438634" y="3176862"/>
            <a:ext cx="2432826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        ?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        ?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Excellent!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       ?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Brilliant!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      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B00B3A-7B09-8609-2D40-B45C2EA3F0E1}"/>
              </a:ext>
            </a:extLst>
          </p:cNvPr>
          <p:cNvSpPr txBox="1"/>
          <p:nvPr/>
        </p:nvSpPr>
        <p:spPr>
          <a:xfrm>
            <a:off x="6217356" y="2520160"/>
            <a:ext cx="5547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Ffeindiwch</a:t>
            </a:r>
            <a:r>
              <a:rPr lang="en-GB" sz="2400" b="1" dirty="0"/>
              <a:t> y </a:t>
            </a:r>
            <a:r>
              <a:rPr lang="en-GB" sz="2400" b="1" dirty="0" err="1"/>
              <a:t>parau</a:t>
            </a:r>
            <a:r>
              <a:rPr lang="en-GB" sz="2400" b="1" dirty="0"/>
              <a:t> / Find the pairs</a:t>
            </a:r>
            <a:endParaRPr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6443AE6-C0A4-2997-EDD5-5AFAB7813484}"/>
              </a:ext>
            </a:extLst>
          </p:cNvPr>
          <p:cNvSpPr txBox="1"/>
          <p:nvPr/>
        </p:nvSpPr>
        <p:spPr>
          <a:xfrm>
            <a:off x="6585503" y="5756702"/>
            <a:ext cx="4831623" cy="830997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        Wonderful !       Great! 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        Very good!         Quite good!</a:t>
            </a:r>
            <a:endParaRPr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96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6858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416073" y="337254"/>
            <a:ext cx="1704003" cy="69709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36953" y="1257059"/>
            <a:ext cx="3323071" cy="4343883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6585504" y="593756"/>
            <a:ext cx="5072745" cy="2235966"/>
            <a:chOff x="0" y="0"/>
            <a:chExt cx="10145489" cy="4471932"/>
          </a:xfrm>
        </p:grpSpPr>
        <p:sp>
          <p:nvSpPr>
            <p:cNvPr id="13" name="TextBox 13"/>
            <p:cNvSpPr txBox="1"/>
            <p:nvPr/>
          </p:nvSpPr>
          <p:spPr>
            <a:xfrm>
              <a:off x="0" y="0"/>
              <a:ext cx="10145489" cy="3241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Geiriau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 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5650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6800"/>
                </a:lnSpc>
              </a:pPr>
              <a:r>
                <a:rPr lang="en-US" sz="3200" i="1" dirty="0">
                  <a:solidFill>
                    <a:srgbClr val="0070C0"/>
                  </a:solidFill>
                  <a:latin typeface="Calibri"/>
                  <a:cs typeface="Calibri"/>
                </a:rPr>
                <a:t>Words of Praise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8528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493596" y="2711283"/>
            <a:ext cx="3111341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 da!                  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                 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  <a:r>
              <a:rPr lang="en-US" sz="2500" dirty="0">
                <a:solidFill>
                  <a:srgbClr val="000000"/>
                </a:solidFill>
                <a:latin typeface="DM Sans"/>
              </a:rPr>
              <a:t>       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301259" y="2674941"/>
            <a:ext cx="2432826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Quite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Very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Excellent!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Wonderful!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Brilliant!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Great!</a:t>
            </a:r>
          </a:p>
        </p:txBody>
      </p:sp>
    </p:spTree>
    <p:extLst>
      <p:ext uri="{BB962C8B-B14F-4D97-AF65-F5344CB8AC3E}">
        <p14:creationId xmlns:p14="http://schemas.microsoft.com/office/powerpoint/2010/main" val="354050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67896" y="69055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553546" y="1564930"/>
            <a:ext cx="5522863" cy="52895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     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taclus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>
                <a:solidFill>
                  <a:srgbClr val="002060"/>
                </a:solidFill>
                <a:latin typeface="Calibri"/>
                <a:cs typeface="Calibri"/>
              </a:rPr>
              <a:t>Gwaith da!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   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</a:t>
            </a:r>
          </a:p>
          <a:p>
            <a:pPr>
              <a:lnSpc>
                <a:spcPts val="5230"/>
              </a:lnSpc>
            </a:pPr>
            <a:endParaRPr lang="en-US" sz="871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245505" y="4610980"/>
            <a:ext cx="3161409" cy="192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0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16200000">
            <a:off x="4972619" y="514629"/>
            <a:ext cx="4598135" cy="7272705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921103" y="2547344"/>
            <a:ext cx="6489488" cy="3485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466"/>
              </a:lnSpc>
            </a:pP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Daliwch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5867">
              <a:solidFill>
                <a:srgbClr val="000000"/>
              </a:solidFill>
              <a:latin typeface="Gloria Hallelujah"/>
              <a:cs typeface="Calibri"/>
            </a:endParaRPr>
          </a:p>
          <a:p>
            <a:pPr algn="ctr">
              <a:lnSpc>
                <a:spcPts val="5466"/>
              </a:lnSpc>
            </a:pPr>
            <a:br>
              <a:rPr lang="en-US" sz="5850" dirty="0">
                <a:solidFill>
                  <a:srgbClr val="002060"/>
                </a:solidFill>
                <a:latin typeface="Calibri"/>
              </a:rPr>
            </a:b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Dal </a:t>
            </a:r>
            <a:r>
              <a:rPr lang="en-US" sz="585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5466"/>
              </a:lnSpc>
            </a:pPr>
            <a:endParaRPr lang="en-US" sz="58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5466"/>
              </a:lnSpc>
            </a:pPr>
            <a:r>
              <a:rPr lang="en-US" sz="4000" i="1" dirty="0">
                <a:solidFill>
                  <a:srgbClr val="0070C0"/>
                </a:solidFill>
                <a:latin typeface="Calibri"/>
                <a:cs typeface="Calibri"/>
              </a:rPr>
              <a:t>Keep at it!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686837" y="2997877"/>
            <a:ext cx="3287811" cy="3279592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685801" y="347030"/>
            <a:ext cx="7432515" cy="1372366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Gorchmynion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 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eto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140314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7250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8796" y="850183"/>
            <a:ext cx="2276341" cy="540377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382260" y="2666092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9600" err="1">
                <a:solidFill>
                  <a:srgbClr val="002060"/>
                </a:solidFill>
                <a:latin typeface="Calibri"/>
                <a:cs typeface="Calibri"/>
              </a:rPr>
              <a:t>Ymestyn</a:t>
            </a:r>
            <a:r>
              <a:rPr lang="en-US" sz="9600" dirty="0">
                <a:solidFill>
                  <a:srgbClr val="002060"/>
                </a:solidFill>
                <a:latin typeface="Calibri"/>
                <a:cs typeface="Calibri"/>
              </a:rPr>
              <a:t>.... 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</p:spTree>
    <p:extLst>
      <p:ext uri="{BB962C8B-B14F-4D97-AF65-F5344CB8AC3E}">
        <p14:creationId xmlns:p14="http://schemas.microsoft.com/office/powerpoint/2010/main" val="296972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several pictures&#10;&#10;Description automatically generated">
            <a:extLst>
              <a:ext uri="{FF2B5EF4-FFF2-40B4-BE49-F238E27FC236}">
                <a16:creationId xmlns:a16="http://schemas.microsoft.com/office/drawing/2014/main" id="{C091A479-C387-1CDC-074A-E0F7A7DAF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209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497927-59C4-E202-9BEE-6B9D2963AF23}"/>
              </a:ext>
            </a:extLst>
          </p:cNvPr>
          <p:cNvSpPr txBox="1"/>
          <p:nvPr/>
        </p:nvSpPr>
        <p:spPr>
          <a:xfrm>
            <a:off x="655865" y="220436"/>
            <a:ext cx="9329056" cy="650178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Athrawes:      Gorffennwch eich gwaith nawr, blant.  Rydych chi wedi </a:t>
            </a:r>
            <a:endParaRPr lang="en-US" noProof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                        gweithio'n galed iawn. Nel, ga i dy weld di?</a:t>
            </a:r>
            <a:endParaRPr lang="en-US" noProof="1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2450" noProof="1">
              <a:solidFill>
                <a:srgbClr val="002060"/>
              </a:solidFill>
              <a:cs typeface="Calibri"/>
            </a:endParaRP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Nel:                 Wrth gwrs!</a:t>
            </a:r>
          </a:p>
          <a:p>
            <a:endParaRPr lang="en-US" sz="2450" noProof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Athrawes:      Rwyt ti wedi gweithio'n galed iawn heddiw, Nel. Rwyt ti </a:t>
            </a: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                        wedi defnyddio geiriau newydd fel ‘</a:t>
            </a:r>
            <a:r>
              <a:rPr lang="en-US" sz="2450" u="sng" noProof="1">
                <a:solidFill>
                  <a:srgbClr val="002060"/>
                </a:solidFill>
                <a:latin typeface="Calibri"/>
                <a:cs typeface="Calibri"/>
              </a:rPr>
              <a:t>clust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' ac rwyt ti wedi  </a:t>
            </a:r>
            <a:endParaRPr lang="en-US" noProof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u="sng" noProof="1">
                <a:solidFill>
                  <a:srgbClr val="002060"/>
                </a:solidFill>
                <a:latin typeface="Calibri"/>
                <a:cs typeface="Calibri"/>
              </a:rPr>
              <a:t>sillafu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'n gywir. </a:t>
            </a:r>
            <a:r>
              <a:rPr lang="en-US" sz="2450" u="sng" noProof="1">
                <a:solidFill>
                  <a:srgbClr val="002060"/>
                </a:solidFill>
                <a:latin typeface="Calibri"/>
                <a:cs typeface="Calibri"/>
              </a:rPr>
              <a:t>Cofia atalnodi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.  </a:t>
            </a:r>
            <a:r>
              <a:rPr lang="en-US" sz="2450" u="sng" noProof="1">
                <a:solidFill>
                  <a:srgbClr val="002060"/>
                </a:solidFill>
                <a:latin typeface="Calibri"/>
                <a:cs typeface="Calibri"/>
              </a:rPr>
              <a:t>Tanlinella’r teitl hefyd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.  		           Ond gwaith </a:t>
            </a:r>
            <a:r>
              <a:rPr lang="en-US" sz="2450" u="sng" noProof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r>
              <a:rPr lang="en-US" noProof="1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Dylet ti deimlo’n hapus! </a:t>
            </a:r>
          </a:p>
          <a:p>
            <a:r>
              <a:rPr lang="en-US" sz="2450" noProof="1">
                <a:solidFill>
                  <a:srgbClr val="002060"/>
                </a:solidFill>
                <a:latin typeface="Calibri"/>
                <a:cs typeface="Calibri"/>
              </a:rPr>
              <a:t>	           Dal ati!</a:t>
            </a:r>
          </a:p>
          <a:p>
            <a:endParaRPr lang="en-US" sz="2450" noProof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nawr – now</a:t>
            </a: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Rydych chi wedi – </a:t>
            </a:r>
            <a:r>
              <a:rPr lang="en-US" sz="2450" i="1" noProof="1">
                <a:solidFill>
                  <a:srgbClr val="0070C0"/>
                </a:solidFill>
                <a:latin typeface="Calibri"/>
                <a:cs typeface="Calibri"/>
              </a:rPr>
              <a:t>You have [done something] </a:t>
            </a:r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– plural</a:t>
            </a: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ga i di weld di? – may I see you?</a:t>
            </a: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Rwyt ti wedi – </a:t>
            </a:r>
            <a:r>
              <a:rPr lang="en-US" sz="2450" i="1" noProof="1">
                <a:solidFill>
                  <a:srgbClr val="0070C0"/>
                </a:solidFill>
                <a:latin typeface="Calibri"/>
                <a:cs typeface="Calibri"/>
              </a:rPr>
              <a:t>You have [done something] </a:t>
            </a:r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– singular</a:t>
            </a: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defnyddio – </a:t>
            </a:r>
            <a:r>
              <a:rPr lang="en-US" sz="2450" i="1" noProof="1">
                <a:solidFill>
                  <a:srgbClr val="0070C0"/>
                </a:solidFill>
                <a:latin typeface="Calibri"/>
                <a:cs typeface="Calibri"/>
              </a:rPr>
              <a:t>to use</a:t>
            </a:r>
          </a:p>
          <a:p>
            <a:r>
              <a:rPr lang="en-US" sz="2450" noProof="1">
                <a:solidFill>
                  <a:srgbClr val="0070C0"/>
                </a:solidFill>
                <a:latin typeface="Calibri"/>
                <a:cs typeface="Calibri"/>
              </a:rPr>
              <a:t>geiriau newydd fel – </a:t>
            </a:r>
            <a:r>
              <a:rPr lang="en-US" sz="2450" i="1" noProof="1">
                <a:solidFill>
                  <a:srgbClr val="0070C0"/>
                </a:solidFill>
                <a:latin typeface="Calibri"/>
                <a:cs typeface="Calibri"/>
              </a:rPr>
              <a:t>new words like</a:t>
            </a:r>
          </a:p>
        </p:txBody>
      </p:sp>
    </p:spTree>
    <p:extLst>
      <p:ext uri="{BB962C8B-B14F-4D97-AF65-F5344CB8AC3E}">
        <p14:creationId xmlns:p14="http://schemas.microsoft.com/office/powerpoint/2010/main" val="14222691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AEC444-F6EE-A2F9-34A7-9A0BBB75C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30" y="203697"/>
            <a:ext cx="11498036" cy="64872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184762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 rot="16200000">
            <a:off x="7665741" y="2939206"/>
            <a:ext cx="7325795" cy="1447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4400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/>
              </a:rPr>
              <a:t> / </a:t>
            </a:r>
            <a:r>
              <a:rPr lang="en-US" sz="4400" i="1" dirty="0">
                <a:solidFill>
                  <a:srgbClr val="002060"/>
                </a:solidFill>
                <a:latin typeface="Calibri"/>
                <a:cs typeface="Calibri"/>
              </a:rPr>
              <a:t>Phrases</a:t>
            </a:r>
            <a:endParaRPr lang="en-US" sz="9650" i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744856" y="5935766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>
                <a:solidFill>
                  <a:srgbClr val="002060"/>
                </a:solidFill>
                <a:latin typeface="Calibri"/>
                <a:cs typeface="Calibri"/>
              </a:rPr>
              <a:t> 2 - Sylfaen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2" descr="A group of children running&#10;&#10;Description automatically generated">
            <a:extLst>
              <a:ext uri="{FF2B5EF4-FFF2-40B4-BE49-F238E27FC236}">
                <a16:creationId xmlns:a16="http://schemas.microsoft.com/office/drawing/2014/main" id="{26F2B9D1-B063-4914-410D-F034AF0C1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7350" y="4761366"/>
            <a:ext cx="4405992" cy="18179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F03133-8B8F-1F71-5CB5-8F1409498642}"/>
              </a:ext>
            </a:extLst>
          </p:cNvPr>
          <p:cNvSpPr txBox="1"/>
          <p:nvPr/>
        </p:nvSpPr>
        <p:spPr>
          <a:xfrm>
            <a:off x="683079" y="492578"/>
            <a:ext cx="3886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â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gweiddi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ac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gwm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? 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bin!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D2B64D-B64A-975F-83D3-05C950FE7ABF}"/>
              </a:ext>
            </a:extLst>
          </p:cNvPr>
          <p:cNvSpPr txBox="1"/>
          <p:nvPr/>
        </p:nvSpPr>
        <p:spPr>
          <a:xfrm>
            <a:off x="5010150" y="492578"/>
            <a:ext cx="456655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Sit quietly.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No talking now.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Don't shout.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Come to class and sit down. 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your bags on the floor.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your bag on the floor.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Are you chewing gum?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it in the bin!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B0EC89-90A1-27CE-3583-E42590B0EA46}"/>
              </a:ext>
            </a:extLst>
          </p:cNvPr>
          <p:cNvSpPr txBox="1"/>
          <p:nvPr/>
        </p:nvSpPr>
        <p:spPr>
          <a:xfrm>
            <a:off x="683079" y="3622221"/>
            <a:ext cx="609055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nawrte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dirty="0">
                <a:latin typeface="Calibri"/>
                <a:cs typeface="Calibri"/>
              </a:rPr>
              <a:t>                                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now then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dyna chi   </a:t>
            </a:r>
            <a:r>
              <a:rPr lang="en-US" sz="2000" dirty="0">
                <a:latin typeface="Calibri"/>
                <a:cs typeface="Calibri"/>
              </a:rPr>
              <a:t>                            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there you are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please (plural)</a:t>
            </a:r>
          </a:p>
          <a:p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please (singular)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diwedd</a:t>
            </a:r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       </a:t>
            </a:r>
            <a:r>
              <a:rPr lang="en-US" sz="2000" i="1">
                <a:solidFill>
                  <a:srgbClr val="0070C0"/>
                </a:solidFill>
                <a:latin typeface="Calibri"/>
                <a:cs typeface="Calibri"/>
              </a:rPr>
              <a:t>at last</a:t>
            </a: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               </a:t>
            </a:r>
            <a:r>
              <a:rPr lang="en-US" sz="2000" i="1">
                <a:solidFill>
                  <a:srgbClr val="0070C0"/>
                </a:solidFill>
                <a:latin typeface="Calibri"/>
                <a:cs typeface="Calibri"/>
              </a:rPr>
              <a:t>the lesson</a:t>
            </a:r>
          </a:p>
        </p:txBody>
      </p:sp>
    </p:spTree>
    <p:extLst>
      <p:ext uri="{BB962C8B-B14F-4D97-AF65-F5344CB8AC3E}">
        <p14:creationId xmlns:p14="http://schemas.microsoft.com/office/powerpoint/2010/main" val="31983154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FEFF">
            <a:alpha val="3158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581502"/>
            <a:ext cx="6451823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7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1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7" y="5609424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78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34A20C-5D59-442A-A84F-3EFEC319EACC}">
  <ds:schemaRefs>
    <ds:schemaRef ds:uri="http://schemas.microsoft.com/office/2006/metadata/properties"/>
    <ds:schemaRef ds:uri="http://schemas.microsoft.com/office/infopath/2007/PartnerControls"/>
    <ds:schemaRef ds:uri="c0bc5e67-24c2-4fc5-b969-f791d200abd2"/>
    <ds:schemaRef ds:uri="497e3025-69b6-416a-8642-3c6d06f66ac5"/>
  </ds:schemaRefs>
</ds:datastoreItem>
</file>

<file path=customXml/itemProps2.xml><?xml version="1.0" encoding="utf-8"?>
<ds:datastoreItem xmlns:ds="http://schemas.openxmlformats.org/officeDocument/2006/customXml" ds:itemID="{DC411891-5544-4C33-B8EC-3953099DFDC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1400F9-AFFC-47A1-A04C-8767777445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</TotalTime>
  <Words>672</Words>
  <Application>Microsoft Macintosh PowerPoint</Application>
  <PresentationFormat>Widescreen</PresentationFormat>
  <Paragraphs>214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Calibri Light</vt:lpstr>
      <vt:lpstr>Chewy</vt:lpstr>
      <vt:lpstr>DM Sans</vt:lpstr>
      <vt:lpstr>Gloria Hallelujah</vt:lpstr>
      <vt:lpstr>More Sugar Thin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More than one learner One learner</vt:lpstr>
      <vt:lpstr>More than one learner One learner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Abbott</cp:lastModifiedBy>
  <cp:revision>812</cp:revision>
  <dcterms:created xsi:type="dcterms:W3CDTF">2024-02-15T10:03:11Z</dcterms:created>
  <dcterms:modified xsi:type="dcterms:W3CDTF">2024-02-16T08:22:28Z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