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13452152291032271"/>
          <c:y val="3.2152855893013373E-2"/>
          <c:w val="0.625459864391951"/>
          <c:h val="0.78907074115735532"/>
        </c:manualLayout>
      </c:layout>
      <c:lineChart>
        <c:grouping val="standard"/>
        <c:varyColors val="0"/>
        <c:ser>
          <c:idx val="0"/>
          <c:order val="0"/>
          <c:tx>
            <c:strRef>
              <c:f>Sheet1!$A$2</c:f>
              <c:strCache>
                <c:ptCount val="1"/>
                <c:pt idx="0">
                  <c:v>Emerging adult</c:v>
                </c:pt>
              </c:strCache>
            </c:strRef>
          </c:tx>
          <c:spPr>
            <a:ln>
              <a:solidFill>
                <a:srgbClr val="4F81BD">
                  <a:lumMod val="40000"/>
                  <a:lumOff val="60000"/>
                </a:srgbClr>
              </a:solidFill>
            </a:ln>
          </c:spPr>
          <c:marker>
            <c:symbol val="none"/>
          </c:marker>
          <c:cat>
            <c:strRef>
              <c:f>Sheet1!$B$1:$C$1</c:f>
              <c:strCache>
                <c:ptCount val="2"/>
                <c:pt idx="0">
                  <c:v>Low sensation seeker</c:v>
                </c:pt>
                <c:pt idx="1">
                  <c:v>High sensation seeker</c:v>
                </c:pt>
              </c:strCache>
            </c:strRef>
          </c:cat>
          <c:val>
            <c:numRef>
              <c:f>Sheet1!$B$2:$C$2</c:f>
              <c:numCache>
                <c:formatCode>General</c:formatCode>
                <c:ptCount val="2"/>
                <c:pt idx="0">
                  <c:v>7.1529999999999996</c:v>
                </c:pt>
                <c:pt idx="1">
                  <c:v>6.4340000000000002</c:v>
                </c:pt>
              </c:numCache>
            </c:numRef>
          </c:val>
          <c:smooth val="0"/>
        </c:ser>
        <c:ser>
          <c:idx val="1"/>
          <c:order val="1"/>
          <c:tx>
            <c:strRef>
              <c:f>Sheet1!$A$3</c:f>
              <c:strCache>
                <c:ptCount val="1"/>
                <c:pt idx="0">
                  <c:v>Adult</c:v>
                </c:pt>
              </c:strCache>
            </c:strRef>
          </c:tx>
          <c:spPr>
            <a:ln>
              <a:solidFill>
                <a:srgbClr val="0070C0"/>
              </a:solidFill>
            </a:ln>
          </c:spPr>
          <c:marker>
            <c:symbol val="none"/>
          </c:marker>
          <c:cat>
            <c:strRef>
              <c:f>Sheet1!$B$1:$C$1</c:f>
              <c:strCache>
                <c:ptCount val="2"/>
                <c:pt idx="0">
                  <c:v>Low sensation seeker</c:v>
                </c:pt>
                <c:pt idx="1">
                  <c:v>High sensation seeker</c:v>
                </c:pt>
              </c:strCache>
            </c:strRef>
          </c:cat>
          <c:val>
            <c:numRef>
              <c:f>Sheet1!$B$3:$C$3</c:f>
              <c:numCache>
                <c:formatCode>General</c:formatCode>
                <c:ptCount val="2"/>
                <c:pt idx="0">
                  <c:v>4.6669999999999998</c:v>
                </c:pt>
                <c:pt idx="1">
                  <c:v>8.7409999999999997</c:v>
                </c:pt>
              </c:numCache>
            </c:numRef>
          </c:val>
          <c:smooth val="0"/>
        </c:ser>
        <c:dLbls>
          <c:showLegendKey val="0"/>
          <c:showVal val="0"/>
          <c:showCatName val="0"/>
          <c:showSerName val="0"/>
          <c:showPercent val="0"/>
          <c:showBubbleSize val="0"/>
        </c:dLbls>
        <c:smooth val="0"/>
        <c:axId val="139599704"/>
        <c:axId val="139641672"/>
      </c:lineChart>
      <c:catAx>
        <c:axId val="139599704"/>
        <c:scaling>
          <c:orientation val="minMax"/>
        </c:scaling>
        <c:delete val="0"/>
        <c:axPos val="b"/>
        <c:numFmt formatCode="General" sourceLinked="1"/>
        <c:majorTickMark val="out"/>
        <c:minorTickMark val="none"/>
        <c:tickLblPos val="nextTo"/>
        <c:crossAx val="139641672"/>
        <c:crosses val="autoZero"/>
        <c:auto val="1"/>
        <c:lblAlgn val="ctr"/>
        <c:lblOffset val="100"/>
        <c:noMultiLvlLbl val="0"/>
      </c:catAx>
      <c:valAx>
        <c:axId val="139641672"/>
        <c:scaling>
          <c:orientation val="minMax"/>
          <c:min val="4"/>
        </c:scaling>
        <c:delete val="0"/>
        <c:axPos val="l"/>
        <c:majorGridlines/>
        <c:numFmt formatCode="General" sourceLinked="1"/>
        <c:majorTickMark val="out"/>
        <c:minorTickMark val="none"/>
        <c:tickLblPos val="nextTo"/>
        <c:crossAx val="139599704"/>
        <c:crosses val="autoZero"/>
        <c:crossBetween val="between"/>
      </c:valAx>
    </c:plotArea>
    <c:plotVisOnly val="1"/>
    <c:dispBlanksAs val="gap"/>
    <c:showDLblsOverMax val="0"/>
  </c:chart>
  <c:externalData r:id="rId2">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20/01/2017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2729255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20/01/2017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225309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051206-07A9-48BE-B71B-862CE8BAA81D}" type="datetimeFigureOut">
              <a:rPr lang="en-GB" smtClean="0"/>
              <a:t>20/01/2017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46431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051206-07A9-48BE-B71B-862CE8BAA81D}" type="datetimeFigureOut">
              <a:rPr lang="en-GB" smtClean="0"/>
              <a:t>20/01/2017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062225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051206-07A9-48BE-B71B-862CE8BAA81D}" type="datetimeFigureOut">
              <a:rPr lang="en-GB" smtClean="0"/>
              <a:t>20/01/2017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888925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051206-07A9-48BE-B71B-862CE8BAA81D}" type="datetimeFigureOut">
              <a:rPr lang="en-GB" smtClean="0"/>
              <a:t>20/01/2017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50145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51206-07A9-48BE-B71B-862CE8BAA81D}" type="datetimeFigureOut">
              <a:rPr lang="en-GB" smtClean="0"/>
              <a:t>20/01/2017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76422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051206-07A9-48BE-B71B-862CE8BAA81D}" type="datetimeFigureOut">
              <a:rPr lang="en-GB" smtClean="0"/>
              <a:t>20/01/2017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20041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051206-07A9-48BE-B71B-862CE8BAA81D}" type="datetimeFigureOut">
              <a:rPr lang="en-GB" smtClean="0"/>
              <a:t>20/01/2017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65014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20/01/2017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259733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20/01/2017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2930781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51206-07A9-48BE-B71B-862CE8BAA81D}" type="datetimeFigureOut">
              <a:rPr lang="en-GB" smtClean="0"/>
              <a:t>20/01/2017</a:t>
            </a:fld>
            <a:endParaRPr lang="en-GB"/>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0D76C7-2023-47A0-A480-916A433365D0}" type="slidenum">
              <a:rPr lang="en-GB" smtClean="0"/>
              <a:t>‹#›</a:t>
            </a:fld>
            <a:endParaRPr lang="en-GB"/>
          </a:p>
        </p:txBody>
      </p:sp>
    </p:spTree>
    <p:extLst>
      <p:ext uri="{BB962C8B-B14F-4D97-AF65-F5344CB8AC3E}">
        <p14:creationId xmlns:p14="http://schemas.microsoft.com/office/powerpoint/2010/main" val="386507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4179837" y="941856"/>
            <a:ext cx="763984" cy="29746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15" name="Rounded Rectangle 14"/>
          <p:cNvSpPr/>
          <p:nvPr/>
        </p:nvSpPr>
        <p:spPr>
          <a:xfrm>
            <a:off x="1403647" y="0"/>
            <a:ext cx="6408713" cy="65617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079500" cy="743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3409" y="0"/>
            <a:ext cx="1079500" cy="743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403647" y="9847"/>
            <a:ext cx="6408712" cy="646331"/>
          </a:xfrm>
          <a:prstGeom prst="rect">
            <a:avLst/>
          </a:prstGeom>
          <a:noFill/>
        </p:spPr>
        <p:txBody>
          <a:bodyPr wrap="square" rtlCol="0">
            <a:spAutoFit/>
          </a:bodyPr>
          <a:lstStyle/>
          <a:p>
            <a:pPr algn="ctr"/>
            <a:r>
              <a:rPr lang="en-GB" b="1" dirty="0">
                <a:solidFill>
                  <a:srgbClr val="00B0F0"/>
                </a:solidFill>
              </a:rPr>
              <a:t>Do Sensation Seeking Tendencies Affect Arousal in a Simulated Betting Situation</a:t>
            </a:r>
            <a:r>
              <a:rPr lang="en-GB" b="1" dirty="0" smtClean="0">
                <a:solidFill>
                  <a:srgbClr val="00B0F0"/>
                </a:solidFill>
              </a:rPr>
              <a:t>?</a:t>
            </a:r>
            <a:endParaRPr lang="en-GB" b="1" dirty="0">
              <a:solidFill>
                <a:srgbClr val="00B0F0"/>
              </a:solidFill>
            </a:endParaRPr>
          </a:p>
        </p:txBody>
      </p:sp>
      <p:sp>
        <p:nvSpPr>
          <p:cNvPr id="10" name="TextBox 9"/>
          <p:cNvSpPr txBox="1"/>
          <p:nvPr/>
        </p:nvSpPr>
        <p:spPr>
          <a:xfrm>
            <a:off x="1491319" y="684333"/>
            <a:ext cx="6321039" cy="276999"/>
          </a:xfrm>
          <a:prstGeom prst="rect">
            <a:avLst/>
          </a:prstGeom>
          <a:noFill/>
        </p:spPr>
        <p:txBody>
          <a:bodyPr wrap="square" rtlCol="0">
            <a:spAutoFit/>
          </a:bodyPr>
          <a:lstStyle/>
          <a:p>
            <a:r>
              <a:rPr lang="en-GB" sz="1200" dirty="0" smtClean="0"/>
              <a:t>Stacey Coleman			            Swansea Metropolitan University</a:t>
            </a:r>
          </a:p>
        </p:txBody>
      </p:sp>
      <p:sp>
        <p:nvSpPr>
          <p:cNvPr id="11" name="TextBox 10"/>
          <p:cNvSpPr txBox="1"/>
          <p:nvPr/>
        </p:nvSpPr>
        <p:spPr>
          <a:xfrm>
            <a:off x="1092" y="1259379"/>
            <a:ext cx="9142908" cy="646331"/>
          </a:xfrm>
          <a:prstGeom prst="rect">
            <a:avLst/>
          </a:prstGeom>
          <a:noFill/>
        </p:spPr>
        <p:txBody>
          <a:bodyPr wrap="square" rtlCol="0">
            <a:spAutoFit/>
          </a:bodyPr>
          <a:lstStyle/>
          <a:p>
            <a:r>
              <a:rPr lang="en-GB" sz="900" dirty="0" smtClean="0"/>
              <a:t>The </a:t>
            </a:r>
            <a:r>
              <a:rPr lang="en-GB" sz="900" dirty="0"/>
              <a:t>aim of this study was to determine the effect of sensation seeking on arousal in a fake betting scenario. </a:t>
            </a:r>
            <a:r>
              <a:rPr lang="en-GB" sz="900" dirty="0" smtClean="0"/>
              <a:t>The </a:t>
            </a:r>
            <a:r>
              <a:rPr lang="en-GB" sz="900" dirty="0"/>
              <a:t>main hypothesis was that level of sensation seeking would significantly affect arousal.  A three-way between-subjects ANOVA found that the main effect of sensation seeking was significantly associated with level of arousal </a:t>
            </a:r>
            <a:r>
              <a:rPr lang="en-GB" sz="900" i="1" dirty="0"/>
              <a:t>F</a:t>
            </a:r>
            <a:r>
              <a:rPr lang="en-GB" sz="900" dirty="0"/>
              <a:t> (1,58) = 4.12, </a:t>
            </a:r>
            <a:r>
              <a:rPr lang="en-GB" sz="900" i="1" dirty="0"/>
              <a:t>p</a:t>
            </a:r>
            <a:r>
              <a:rPr lang="en-GB" sz="900" dirty="0"/>
              <a:t> &lt;.05., indicating higher sensation seekers became more aroused, with a significant interaction between age and sensation seeking (</a:t>
            </a:r>
            <a:r>
              <a:rPr lang="en-GB" sz="900" i="1" dirty="0"/>
              <a:t>F</a:t>
            </a:r>
            <a:r>
              <a:rPr lang="en-GB" sz="900" dirty="0"/>
              <a:t> (1,58) = 8.41, </a:t>
            </a:r>
            <a:r>
              <a:rPr lang="en-GB" sz="900" i="1" dirty="0"/>
              <a:t>p</a:t>
            </a:r>
            <a:r>
              <a:rPr lang="en-GB" sz="900" dirty="0"/>
              <a:t> = .005) showing that this is only true in participants over 26 years.  Results also indicate high sensation seekers between 18 and 25 became far more aroused when losing and may be more susceptible to developing a gambling problem</a:t>
            </a:r>
            <a:r>
              <a:rPr lang="en-GB" sz="900" dirty="0" smtClean="0"/>
              <a:t>.</a:t>
            </a:r>
            <a:endParaRPr lang="en-GB" sz="900" dirty="0"/>
          </a:p>
        </p:txBody>
      </p:sp>
      <p:sp>
        <p:nvSpPr>
          <p:cNvPr id="12" name="TextBox 11"/>
          <p:cNvSpPr txBox="1"/>
          <p:nvPr/>
        </p:nvSpPr>
        <p:spPr>
          <a:xfrm>
            <a:off x="4184860" y="941856"/>
            <a:ext cx="846286" cy="276999"/>
          </a:xfrm>
          <a:prstGeom prst="rect">
            <a:avLst/>
          </a:prstGeom>
          <a:noFill/>
        </p:spPr>
        <p:txBody>
          <a:bodyPr wrap="square" rtlCol="0">
            <a:spAutoFit/>
          </a:bodyPr>
          <a:lstStyle/>
          <a:p>
            <a:r>
              <a:rPr lang="en-GB" sz="1200" b="1" dirty="0" smtClean="0">
                <a:solidFill>
                  <a:srgbClr val="00B0F0"/>
                </a:solidFill>
              </a:rPr>
              <a:t>Abstract</a:t>
            </a:r>
            <a:endParaRPr lang="en-GB" sz="1200" b="1" dirty="0">
              <a:solidFill>
                <a:srgbClr val="00B0F0"/>
              </a:solidFill>
            </a:endParaRPr>
          </a:p>
        </p:txBody>
      </p:sp>
      <p:cxnSp>
        <p:nvCxnSpPr>
          <p:cNvPr id="17" name="Straight Connector 16"/>
          <p:cNvCxnSpPr/>
          <p:nvPr/>
        </p:nvCxnSpPr>
        <p:spPr>
          <a:xfrm>
            <a:off x="117873" y="1916290"/>
            <a:ext cx="8928992"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990872" y="1966208"/>
            <a:ext cx="1018285" cy="29746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19" name="TextBox 18"/>
          <p:cNvSpPr txBox="1"/>
          <p:nvPr/>
        </p:nvSpPr>
        <p:spPr>
          <a:xfrm>
            <a:off x="1004950" y="1983551"/>
            <a:ext cx="1018282" cy="276999"/>
          </a:xfrm>
          <a:prstGeom prst="rect">
            <a:avLst/>
          </a:prstGeom>
          <a:noFill/>
        </p:spPr>
        <p:txBody>
          <a:bodyPr wrap="square" rtlCol="0">
            <a:spAutoFit/>
          </a:bodyPr>
          <a:lstStyle/>
          <a:p>
            <a:r>
              <a:rPr lang="en-GB" sz="1200" b="1" dirty="0" smtClean="0">
                <a:solidFill>
                  <a:srgbClr val="00B0F0"/>
                </a:solidFill>
              </a:rPr>
              <a:t>Introduction</a:t>
            </a:r>
            <a:endParaRPr lang="en-GB" sz="1200" b="1" dirty="0">
              <a:solidFill>
                <a:srgbClr val="00B0F0"/>
              </a:solidFill>
            </a:endParaRPr>
          </a:p>
        </p:txBody>
      </p:sp>
      <p:sp>
        <p:nvSpPr>
          <p:cNvPr id="20" name="TextBox 19"/>
          <p:cNvSpPr txBox="1"/>
          <p:nvPr/>
        </p:nvSpPr>
        <p:spPr>
          <a:xfrm>
            <a:off x="6649" y="2260550"/>
            <a:ext cx="2986732" cy="2446824"/>
          </a:xfrm>
          <a:prstGeom prst="rect">
            <a:avLst/>
          </a:prstGeom>
          <a:noFill/>
        </p:spPr>
        <p:txBody>
          <a:bodyPr wrap="square" rtlCol="0">
            <a:spAutoFit/>
          </a:bodyPr>
          <a:lstStyle/>
          <a:p>
            <a:r>
              <a:rPr lang="en-GB" sz="900" dirty="0" smtClean="0"/>
              <a:t>Sensation seeking (SS) involves structuring ones’ life around specific types of ‘risky’ activities in order to increase arousal, and has been shown to be significantly related to gambling problems in young adults.</a:t>
            </a:r>
          </a:p>
          <a:p>
            <a:r>
              <a:rPr lang="en-GB" sz="900" dirty="0"/>
              <a:t>Increased arousal is experience across many betting situations. Sharpe (2004) concluded that it is highly probable that responding to losses over a win with increased arousal may be an obvious indication of an individual who will have a problem with gambling</a:t>
            </a:r>
            <a:r>
              <a:rPr lang="en-GB" sz="900" dirty="0" smtClean="0"/>
              <a:t>.</a:t>
            </a:r>
            <a:endParaRPr lang="en-GB" sz="900" dirty="0"/>
          </a:p>
          <a:p>
            <a:r>
              <a:rPr lang="en-GB" sz="900" dirty="0" smtClean="0"/>
              <a:t>The </a:t>
            </a:r>
            <a:r>
              <a:rPr lang="en-GB" sz="900" dirty="0"/>
              <a:t>primary aim of this study is to determine the extent to which levels of </a:t>
            </a:r>
            <a:r>
              <a:rPr lang="en-GB" sz="900" dirty="0" smtClean="0"/>
              <a:t>SS tendencies </a:t>
            </a:r>
            <a:r>
              <a:rPr lang="en-GB" sz="900" dirty="0"/>
              <a:t>affect arousal levels in non-problem gambling participants in a fake betting situation</a:t>
            </a:r>
            <a:r>
              <a:rPr lang="en-GB" sz="900" dirty="0" smtClean="0"/>
              <a:t>.</a:t>
            </a:r>
          </a:p>
          <a:p>
            <a:r>
              <a:rPr lang="en-GB" sz="900" dirty="0" smtClean="0"/>
              <a:t>It is hypothesised </a:t>
            </a:r>
            <a:r>
              <a:rPr lang="en-GB" sz="900" dirty="0"/>
              <a:t>that </a:t>
            </a:r>
            <a:r>
              <a:rPr lang="en-GB" sz="900" dirty="0" smtClean="0"/>
              <a:t>SS levels </a:t>
            </a:r>
            <a:r>
              <a:rPr lang="en-GB" sz="900" dirty="0"/>
              <a:t>will significantly affect arousal, irrespective of any of the other variables, and also that winning the bet will lead to higher arousal across all participants. The interaction between age and level of </a:t>
            </a:r>
            <a:r>
              <a:rPr lang="en-GB" sz="900" dirty="0" smtClean="0"/>
              <a:t>SS </a:t>
            </a:r>
            <a:r>
              <a:rPr lang="en-GB" sz="900" dirty="0"/>
              <a:t>is expected to be significant </a:t>
            </a:r>
            <a:r>
              <a:rPr lang="en-GB" sz="900" dirty="0" smtClean="0"/>
              <a:t>on </a:t>
            </a:r>
            <a:r>
              <a:rPr lang="en-GB" sz="900" dirty="0"/>
              <a:t>arousal</a:t>
            </a:r>
            <a:r>
              <a:rPr lang="en-GB" sz="900" dirty="0" smtClean="0"/>
              <a:t>.</a:t>
            </a:r>
            <a:endParaRPr lang="en-GB" sz="900" dirty="0"/>
          </a:p>
        </p:txBody>
      </p:sp>
      <p:sp>
        <p:nvSpPr>
          <p:cNvPr id="24" name="Rounded Rectangle 23"/>
          <p:cNvSpPr/>
          <p:nvPr/>
        </p:nvSpPr>
        <p:spPr>
          <a:xfrm>
            <a:off x="1089448" y="4663419"/>
            <a:ext cx="740693" cy="29746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5" name="Rounded Rectangle 24"/>
          <p:cNvSpPr/>
          <p:nvPr/>
        </p:nvSpPr>
        <p:spPr>
          <a:xfrm>
            <a:off x="4068639" y="3961763"/>
            <a:ext cx="749572" cy="29746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6" name="Rounded Rectangle 25"/>
          <p:cNvSpPr/>
          <p:nvPr/>
        </p:nvSpPr>
        <p:spPr>
          <a:xfrm>
            <a:off x="7189954" y="3407766"/>
            <a:ext cx="846584" cy="29746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7" name="TextBox 26"/>
          <p:cNvSpPr txBox="1"/>
          <p:nvPr/>
        </p:nvSpPr>
        <p:spPr>
          <a:xfrm>
            <a:off x="1089448" y="4683887"/>
            <a:ext cx="816273" cy="276999"/>
          </a:xfrm>
          <a:prstGeom prst="rect">
            <a:avLst/>
          </a:prstGeom>
          <a:noFill/>
        </p:spPr>
        <p:txBody>
          <a:bodyPr wrap="square" rtlCol="0">
            <a:spAutoFit/>
          </a:bodyPr>
          <a:lstStyle/>
          <a:p>
            <a:r>
              <a:rPr lang="en-GB" sz="1200" b="1" dirty="0" smtClean="0">
                <a:solidFill>
                  <a:srgbClr val="00B0F0"/>
                </a:solidFill>
              </a:rPr>
              <a:t>Method</a:t>
            </a:r>
            <a:endParaRPr lang="en-GB" sz="1200" b="1" dirty="0">
              <a:solidFill>
                <a:srgbClr val="00B0F0"/>
              </a:solidFill>
            </a:endParaRPr>
          </a:p>
        </p:txBody>
      </p:sp>
      <p:sp>
        <p:nvSpPr>
          <p:cNvPr id="28" name="TextBox 27"/>
          <p:cNvSpPr txBox="1"/>
          <p:nvPr/>
        </p:nvSpPr>
        <p:spPr>
          <a:xfrm>
            <a:off x="1" y="4981607"/>
            <a:ext cx="2982638" cy="1785104"/>
          </a:xfrm>
          <a:prstGeom prst="rect">
            <a:avLst/>
          </a:prstGeom>
          <a:noFill/>
        </p:spPr>
        <p:txBody>
          <a:bodyPr wrap="square" rtlCol="0">
            <a:spAutoFit/>
          </a:bodyPr>
          <a:lstStyle/>
          <a:p>
            <a:r>
              <a:rPr lang="en-GB" sz="1000" dirty="0" smtClean="0">
                <a:solidFill>
                  <a:srgbClr val="00B0F0"/>
                </a:solidFill>
              </a:rPr>
              <a:t>Participants</a:t>
            </a:r>
          </a:p>
          <a:p>
            <a:r>
              <a:rPr lang="en-GB" sz="900" dirty="0" smtClean="0"/>
              <a:t>Sixty-six </a:t>
            </a:r>
            <a:r>
              <a:rPr lang="en-GB" sz="900" dirty="0"/>
              <a:t>(19 male, 47 female) undergraduate Psychology students from Swansea Metropolitan University </a:t>
            </a:r>
            <a:r>
              <a:rPr lang="en-GB" sz="900" dirty="0" smtClean="0"/>
              <a:t>ranging </a:t>
            </a:r>
            <a:r>
              <a:rPr lang="en-GB" sz="900" dirty="0"/>
              <a:t>in age from 18 years to 60 years (</a:t>
            </a:r>
            <a:r>
              <a:rPr lang="en-GB" sz="900" i="1" dirty="0"/>
              <a:t>M</a:t>
            </a:r>
            <a:r>
              <a:rPr lang="en-GB" sz="900" dirty="0"/>
              <a:t> = 25.35, </a:t>
            </a:r>
            <a:r>
              <a:rPr lang="en-GB" sz="900" i="1" dirty="0"/>
              <a:t>SD</a:t>
            </a:r>
            <a:r>
              <a:rPr lang="en-GB" sz="900" dirty="0"/>
              <a:t> = 9.46</a:t>
            </a:r>
            <a:r>
              <a:rPr lang="en-GB" sz="900" dirty="0" smtClean="0"/>
              <a:t>).</a:t>
            </a:r>
          </a:p>
          <a:p>
            <a:endParaRPr lang="en-GB" sz="900" dirty="0" smtClean="0"/>
          </a:p>
          <a:p>
            <a:r>
              <a:rPr lang="en-GB" sz="1000" dirty="0">
                <a:solidFill>
                  <a:srgbClr val="00B0F0"/>
                </a:solidFill>
              </a:rPr>
              <a:t>Materials</a:t>
            </a:r>
          </a:p>
          <a:p>
            <a:r>
              <a:rPr lang="en-GB" sz="900" dirty="0"/>
              <a:t>The Arnett Inventory Sensation Scale (AISS; Arnett, </a:t>
            </a:r>
            <a:r>
              <a:rPr lang="en-GB" sz="900" dirty="0" smtClean="0"/>
              <a:t>1994). The </a:t>
            </a:r>
            <a:r>
              <a:rPr lang="en-GB" sz="900" dirty="0"/>
              <a:t>horse race simulation used in this study was a clip taken from YouTube </a:t>
            </a:r>
            <a:r>
              <a:rPr lang="en-GB" sz="900" dirty="0" smtClean="0"/>
              <a:t>of </a:t>
            </a:r>
            <a:r>
              <a:rPr lang="en-GB" sz="900" dirty="0"/>
              <a:t>a previously run race from July 1</a:t>
            </a:r>
            <a:r>
              <a:rPr lang="en-GB" sz="900" baseline="30000" dirty="0"/>
              <a:t>st</a:t>
            </a:r>
            <a:r>
              <a:rPr lang="en-GB" sz="900" dirty="0"/>
              <a:t> </a:t>
            </a:r>
            <a:r>
              <a:rPr lang="en-GB" sz="900" dirty="0" smtClean="0"/>
              <a:t>2012.</a:t>
            </a:r>
          </a:p>
          <a:p>
            <a:r>
              <a:rPr lang="en-GB" sz="900" dirty="0" smtClean="0"/>
              <a:t>Arousal </a:t>
            </a:r>
            <a:r>
              <a:rPr lang="en-GB" sz="900" dirty="0"/>
              <a:t>was measured using a temporal perception task </a:t>
            </a:r>
            <a:r>
              <a:rPr lang="en-GB" sz="900" dirty="0" smtClean="0"/>
              <a:t>based on </a:t>
            </a:r>
            <a:r>
              <a:rPr lang="en-GB" sz="900" dirty="0" err="1" smtClean="0"/>
              <a:t>Droit-Volet</a:t>
            </a:r>
            <a:r>
              <a:rPr lang="en-GB" sz="900" dirty="0" smtClean="0"/>
              <a:t> et al.’s (2004) experiment, using a pink oval (12cm x 16cm) as the stimulus object.</a:t>
            </a:r>
            <a:endParaRPr lang="en-GB" sz="900" dirty="0"/>
          </a:p>
        </p:txBody>
      </p:sp>
      <p:cxnSp>
        <p:nvCxnSpPr>
          <p:cNvPr id="32" name="Straight Connector 31"/>
          <p:cNvCxnSpPr/>
          <p:nvPr/>
        </p:nvCxnSpPr>
        <p:spPr>
          <a:xfrm>
            <a:off x="2993381" y="1948800"/>
            <a:ext cx="0" cy="4864576"/>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084168" y="1948800"/>
            <a:ext cx="0" cy="4864576"/>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2979464" y="1948800"/>
            <a:ext cx="3104703" cy="1908215"/>
          </a:xfrm>
          <a:prstGeom prst="rect">
            <a:avLst/>
          </a:prstGeom>
          <a:noFill/>
        </p:spPr>
        <p:txBody>
          <a:bodyPr wrap="square" rtlCol="0">
            <a:spAutoFit/>
          </a:bodyPr>
          <a:lstStyle/>
          <a:p>
            <a:r>
              <a:rPr lang="en-GB" sz="1000" dirty="0" smtClean="0">
                <a:solidFill>
                  <a:srgbClr val="00B0F0"/>
                </a:solidFill>
              </a:rPr>
              <a:t>Procedure</a:t>
            </a:r>
          </a:p>
          <a:p>
            <a:r>
              <a:rPr lang="en-GB" sz="900" dirty="0" smtClean="0"/>
              <a:t>Participants </a:t>
            </a:r>
            <a:r>
              <a:rPr lang="en-GB" sz="900" dirty="0"/>
              <a:t>first complete the paper based AISS and were presented with the race card in order to choose what horse they would like to ‘bet’ on. After this, they watched the race on the computer screen. Once the race had finished, participants were instructed to complete the temporal perception task to measure arousal levels. Participants were firstly trained on the oval being displayed for a long period of time (1600ms) and a short period of time (400ms). The experimental phase of the task consisted of 22 random presentations of the oval for 400, 800, 1000, 1200 or 1600ms. The oval displayed for 1000ms was presented ten times as this would determine over- or under-estimation of time</a:t>
            </a:r>
            <a:r>
              <a:rPr lang="en-GB" sz="900" dirty="0" smtClean="0"/>
              <a:t>.</a:t>
            </a:r>
            <a:endParaRPr lang="en-GB" sz="1000" dirty="0"/>
          </a:p>
        </p:txBody>
      </p:sp>
      <p:sp>
        <p:nvSpPr>
          <p:cNvPr id="35" name="TextBox 34"/>
          <p:cNvSpPr txBox="1"/>
          <p:nvPr/>
        </p:nvSpPr>
        <p:spPr>
          <a:xfrm>
            <a:off x="4116449" y="3982231"/>
            <a:ext cx="652561" cy="276999"/>
          </a:xfrm>
          <a:prstGeom prst="rect">
            <a:avLst/>
          </a:prstGeom>
          <a:noFill/>
        </p:spPr>
        <p:txBody>
          <a:bodyPr wrap="square" rtlCol="0">
            <a:spAutoFit/>
          </a:bodyPr>
          <a:lstStyle/>
          <a:p>
            <a:r>
              <a:rPr lang="en-GB" sz="1200" b="1" dirty="0" smtClean="0">
                <a:solidFill>
                  <a:srgbClr val="00B0F0"/>
                </a:solidFill>
              </a:rPr>
              <a:t>Results</a:t>
            </a:r>
            <a:endParaRPr lang="en-GB" sz="1200" b="1" dirty="0">
              <a:solidFill>
                <a:srgbClr val="00B0F0"/>
              </a:solidFill>
            </a:endParaRPr>
          </a:p>
        </p:txBody>
      </p:sp>
      <p:sp>
        <p:nvSpPr>
          <p:cNvPr id="38" name="TextBox 37"/>
          <p:cNvSpPr txBox="1"/>
          <p:nvPr/>
        </p:nvSpPr>
        <p:spPr>
          <a:xfrm>
            <a:off x="2993381" y="4259230"/>
            <a:ext cx="3090787" cy="646331"/>
          </a:xfrm>
          <a:prstGeom prst="rect">
            <a:avLst/>
          </a:prstGeom>
          <a:noFill/>
        </p:spPr>
        <p:txBody>
          <a:bodyPr wrap="square" rtlCol="0">
            <a:spAutoFit/>
          </a:bodyPr>
          <a:lstStyle/>
          <a:p>
            <a:r>
              <a:rPr lang="en-GB" sz="900" dirty="0" smtClean="0"/>
              <a:t>A 2 (emerging adults 18-25/adults 26+) x 2 (high SS/low SS) x 2 (win/lose) ANOVA was conducted  to determine the affects on arousal. </a:t>
            </a:r>
            <a:r>
              <a:rPr lang="en-GB" sz="900" dirty="0"/>
              <a:t>The three-way interaction between </a:t>
            </a:r>
            <a:r>
              <a:rPr lang="en-GB" sz="900" dirty="0" smtClean="0"/>
              <a:t>the variables </a:t>
            </a:r>
            <a:r>
              <a:rPr lang="en-GB" sz="900" dirty="0"/>
              <a:t>was non-significant, </a:t>
            </a:r>
            <a:r>
              <a:rPr lang="en-GB" sz="900" i="1" dirty="0"/>
              <a:t>F</a:t>
            </a:r>
            <a:r>
              <a:rPr lang="en-GB" sz="900" dirty="0"/>
              <a:t> (1, 58) = .21, </a:t>
            </a:r>
            <a:r>
              <a:rPr lang="en-GB" sz="900" i="1" dirty="0"/>
              <a:t>p</a:t>
            </a:r>
            <a:r>
              <a:rPr lang="en-GB" sz="900" dirty="0"/>
              <a:t> &gt; .</a:t>
            </a:r>
            <a:r>
              <a:rPr lang="en-GB" sz="900" dirty="0" smtClean="0"/>
              <a:t>05</a:t>
            </a:r>
          </a:p>
        </p:txBody>
      </p:sp>
      <p:graphicFrame>
        <p:nvGraphicFramePr>
          <p:cNvPr id="40" name="Chart 39"/>
          <p:cNvGraphicFramePr>
            <a:graphicFrameLocks noChangeAspect="1"/>
          </p:cNvGraphicFramePr>
          <p:nvPr>
            <p:extLst>
              <p:ext uri="{D42A27DB-BD31-4B8C-83A1-F6EECF244321}">
                <p14:modId xmlns:p14="http://schemas.microsoft.com/office/powerpoint/2010/main" val="1096083451"/>
              </p:ext>
            </p:extLst>
          </p:nvPr>
        </p:nvGraphicFramePr>
        <p:xfrm>
          <a:off x="3047156" y="4960886"/>
          <a:ext cx="2128713" cy="1296000"/>
        </p:xfrm>
        <a:graphic>
          <a:graphicData uri="http://schemas.openxmlformats.org/drawingml/2006/chart">
            <c:chart xmlns:c="http://schemas.openxmlformats.org/drawingml/2006/chart" xmlns:r="http://schemas.openxmlformats.org/officeDocument/2006/relationships" r:id="rId3"/>
          </a:graphicData>
        </a:graphic>
      </p:graphicFrame>
      <p:sp>
        <p:nvSpPr>
          <p:cNvPr id="41" name="TextBox 40"/>
          <p:cNvSpPr txBox="1"/>
          <p:nvPr/>
        </p:nvSpPr>
        <p:spPr>
          <a:xfrm>
            <a:off x="7189954" y="3421443"/>
            <a:ext cx="970509" cy="276999"/>
          </a:xfrm>
          <a:prstGeom prst="rect">
            <a:avLst/>
          </a:prstGeom>
          <a:noFill/>
        </p:spPr>
        <p:txBody>
          <a:bodyPr wrap="square" rtlCol="0">
            <a:spAutoFit/>
          </a:bodyPr>
          <a:lstStyle/>
          <a:p>
            <a:r>
              <a:rPr lang="en-GB" sz="1200" b="1" dirty="0" smtClean="0">
                <a:solidFill>
                  <a:srgbClr val="00B0F0"/>
                </a:solidFill>
              </a:rPr>
              <a:t>Discussion</a:t>
            </a:r>
            <a:endParaRPr lang="en-GB" sz="1200" b="1" dirty="0">
              <a:solidFill>
                <a:srgbClr val="00B0F0"/>
              </a:solidFill>
            </a:endParaRPr>
          </a:p>
        </p:txBody>
      </p:sp>
      <p:sp>
        <p:nvSpPr>
          <p:cNvPr id="42" name="TextBox 41"/>
          <p:cNvSpPr txBox="1"/>
          <p:nvPr/>
        </p:nvSpPr>
        <p:spPr>
          <a:xfrm>
            <a:off x="6084168" y="1936000"/>
            <a:ext cx="3059832" cy="1477328"/>
          </a:xfrm>
          <a:prstGeom prst="rect">
            <a:avLst/>
          </a:prstGeom>
          <a:noFill/>
        </p:spPr>
        <p:txBody>
          <a:bodyPr wrap="square" rtlCol="0">
            <a:spAutoFit/>
          </a:bodyPr>
          <a:lstStyle/>
          <a:p>
            <a:r>
              <a:rPr lang="en-GB" sz="900" dirty="0"/>
              <a:t>The main effect of SS was significant, </a:t>
            </a:r>
            <a:r>
              <a:rPr lang="en-GB" sz="900" i="1" dirty="0"/>
              <a:t>F</a:t>
            </a:r>
            <a:r>
              <a:rPr lang="en-GB" sz="900" dirty="0"/>
              <a:t> (1,58) = 4.12, </a:t>
            </a:r>
            <a:r>
              <a:rPr lang="en-GB" sz="900" i="1" dirty="0"/>
              <a:t>p</a:t>
            </a:r>
            <a:r>
              <a:rPr lang="en-GB" sz="900" dirty="0"/>
              <a:t> &lt; .05, but the main effect for age was non-significant. However, the interaction effect between age and level of SS was significant,</a:t>
            </a:r>
            <a:r>
              <a:rPr lang="en-GB" sz="900" i="1" dirty="0"/>
              <a:t> F</a:t>
            </a:r>
            <a:r>
              <a:rPr lang="en-GB" sz="900" dirty="0"/>
              <a:t> (1,58) = .84, </a:t>
            </a:r>
            <a:r>
              <a:rPr lang="en-GB" sz="900" i="1" dirty="0"/>
              <a:t>p</a:t>
            </a:r>
            <a:r>
              <a:rPr lang="en-GB" sz="900" dirty="0"/>
              <a:t> = .005. The interaction means show that adult high sensation seekers became more aroused than low sensation seekers, but emerging adult high sensation seekers were less aroused than low sensation </a:t>
            </a:r>
            <a:r>
              <a:rPr lang="en-GB" sz="900" dirty="0" smtClean="0"/>
              <a:t>seekers (see figure 1).</a:t>
            </a:r>
          </a:p>
          <a:p>
            <a:endParaRPr lang="en-GB" sz="900" dirty="0"/>
          </a:p>
          <a:p>
            <a:r>
              <a:rPr lang="en-GB" sz="900" dirty="0"/>
              <a:t>There was no significant </a:t>
            </a:r>
            <a:r>
              <a:rPr lang="en-GB" sz="900" dirty="0" smtClean="0"/>
              <a:t>main effect on </a:t>
            </a:r>
            <a:r>
              <a:rPr lang="en-GB" sz="900" dirty="0"/>
              <a:t>arousal levels for </a:t>
            </a:r>
            <a:r>
              <a:rPr lang="en-GB" sz="900" dirty="0" smtClean="0"/>
              <a:t>the outcome of the bet, </a:t>
            </a:r>
            <a:r>
              <a:rPr lang="en-GB" sz="900" i="1" dirty="0"/>
              <a:t>F</a:t>
            </a:r>
            <a:r>
              <a:rPr lang="en-GB" sz="900" dirty="0"/>
              <a:t> (1,58) = </a:t>
            </a:r>
            <a:r>
              <a:rPr lang="en-GB" sz="900" dirty="0" smtClean="0"/>
              <a:t>.032, </a:t>
            </a:r>
            <a:r>
              <a:rPr lang="en-GB" sz="900" i="1" dirty="0" smtClean="0"/>
              <a:t>p</a:t>
            </a:r>
            <a:r>
              <a:rPr lang="en-GB" sz="900" dirty="0" smtClean="0"/>
              <a:t> &gt; </a:t>
            </a:r>
            <a:r>
              <a:rPr lang="en-GB" sz="900" dirty="0"/>
              <a:t>.</a:t>
            </a:r>
            <a:r>
              <a:rPr lang="en-GB" sz="900" dirty="0" smtClean="0"/>
              <a:t>05.</a:t>
            </a:r>
            <a:endParaRPr lang="en-GB" sz="900" dirty="0"/>
          </a:p>
        </p:txBody>
      </p:sp>
      <p:cxnSp>
        <p:nvCxnSpPr>
          <p:cNvPr id="45" name="Straight Connector 44"/>
          <p:cNvCxnSpPr/>
          <p:nvPr/>
        </p:nvCxnSpPr>
        <p:spPr>
          <a:xfrm>
            <a:off x="5188557" y="5091281"/>
            <a:ext cx="216024" cy="0"/>
          </a:xfrm>
          <a:prstGeom prst="line">
            <a:avLst/>
          </a:prstGeom>
          <a:ln w="25400">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5188557" y="5589240"/>
            <a:ext cx="216024" cy="0"/>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5296569" y="5091281"/>
            <a:ext cx="896192" cy="707886"/>
          </a:xfrm>
          <a:prstGeom prst="rect">
            <a:avLst/>
          </a:prstGeom>
          <a:noFill/>
        </p:spPr>
        <p:txBody>
          <a:bodyPr wrap="square" rtlCol="0">
            <a:spAutoFit/>
          </a:bodyPr>
          <a:lstStyle/>
          <a:p>
            <a:r>
              <a:rPr lang="en-GB" sz="800" dirty="0" smtClean="0"/>
              <a:t>Emerging adult</a:t>
            </a:r>
          </a:p>
          <a:p>
            <a:endParaRPr lang="en-GB" sz="800" dirty="0" smtClean="0"/>
          </a:p>
          <a:p>
            <a:endParaRPr lang="en-GB" sz="800" dirty="0" smtClean="0"/>
          </a:p>
          <a:p>
            <a:endParaRPr lang="en-GB" sz="800" dirty="0"/>
          </a:p>
          <a:p>
            <a:r>
              <a:rPr lang="en-GB" sz="800" dirty="0" smtClean="0"/>
              <a:t>Adult </a:t>
            </a:r>
            <a:endParaRPr lang="en-GB" sz="800" dirty="0"/>
          </a:p>
        </p:txBody>
      </p:sp>
      <p:sp>
        <p:nvSpPr>
          <p:cNvPr id="49" name="TextBox 48"/>
          <p:cNvSpPr txBox="1"/>
          <p:nvPr/>
        </p:nvSpPr>
        <p:spPr>
          <a:xfrm>
            <a:off x="3039269" y="6288927"/>
            <a:ext cx="2808312" cy="338554"/>
          </a:xfrm>
          <a:prstGeom prst="rect">
            <a:avLst/>
          </a:prstGeom>
          <a:noFill/>
        </p:spPr>
        <p:txBody>
          <a:bodyPr wrap="square" rtlCol="0">
            <a:spAutoFit/>
          </a:bodyPr>
          <a:lstStyle/>
          <a:p>
            <a:r>
              <a:rPr lang="en-GB" sz="800" dirty="0" smtClean="0"/>
              <a:t>Figure 1. </a:t>
            </a:r>
            <a:r>
              <a:rPr lang="en-GB" sz="800" i="1" dirty="0"/>
              <a:t>Graph showing the interaction between age and sensation seeking on arousal.</a:t>
            </a:r>
            <a:endParaRPr lang="en-GB" sz="800" dirty="0"/>
          </a:p>
        </p:txBody>
      </p:sp>
      <p:sp>
        <p:nvSpPr>
          <p:cNvPr id="50" name="TextBox 49"/>
          <p:cNvSpPr txBox="1"/>
          <p:nvPr/>
        </p:nvSpPr>
        <p:spPr>
          <a:xfrm>
            <a:off x="6084167" y="3705233"/>
            <a:ext cx="3058159" cy="2446824"/>
          </a:xfrm>
          <a:prstGeom prst="rect">
            <a:avLst/>
          </a:prstGeom>
          <a:noFill/>
        </p:spPr>
        <p:txBody>
          <a:bodyPr wrap="square" rtlCol="0">
            <a:spAutoFit/>
          </a:bodyPr>
          <a:lstStyle/>
          <a:p>
            <a:r>
              <a:rPr lang="en-GB" sz="900" dirty="0"/>
              <a:t>The significant effect of </a:t>
            </a:r>
            <a:r>
              <a:rPr lang="en-GB" sz="900" dirty="0" smtClean="0"/>
              <a:t>SS </a:t>
            </a:r>
            <a:r>
              <a:rPr lang="en-GB" sz="900" dirty="0"/>
              <a:t>specifies that the mean arousal score was significantly greater for high sensation seekers than low sensation seekers. The interaction means between age and level of SS assert that the significant effect of high sensation seeking on arousal is only true for adults</a:t>
            </a:r>
            <a:r>
              <a:rPr lang="en-GB" sz="900" dirty="0" smtClean="0"/>
              <a:t>. However, it may be possible that </a:t>
            </a:r>
            <a:r>
              <a:rPr lang="en-GB" sz="900" dirty="0"/>
              <a:t>increased arousal is a natural feature of being a high sensation </a:t>
            </a:r>
            <a:r>
              <a:rPr lang="en-GB" sz="900" dirty="0" smtClean="0"/>
              <a:t>seeker; something that should be explored in future research.</a:t>
            </a:r>
          </a:p>
          <a:p>
            <a:r>
              <a:rPr lang="en-GB" sz="900" dirty="0"/>
              <a:t>The outcome of the race did not result in a </a:t>
            </a:r>
            <a:r>
              <a:rPr lang="en-GB" sz="900" dirty="0" smtClean="0"/>
              <a:t>change </a:t>
            </a:r>
            <a:r>
              <a:rPr lang="en-GB" sz="900" dirty="0"/>
              <a:t>in arousal in participants. Having used non-problem gambling participants, it was expected that higher arousal would be evident in the ‘win’ condition of the race. Although non-significant, the pattern of arousal for problem gambling (</a:t>
            </a:r>
            <a:r>
              <a:rPr lang="en-GB" sz="900" dirty="0" err="1"/>
              <a:t>ie</a:t>
            </a:r>
            <a:r>
              <a:rPr lang="en-GB" sz="900" dirty="0"/>
              <a:t>, increased arousal to losing a bet) is present in emerging adults (see means in table 1</a:t>
            </a:r>
            <a:r>
              <a:rPr lang="en-GB" sz="900" dirty="0" smtClean="0"/>
              <a:t>). This indicates that individuals between the ages of 18 and 25 may be more susceptible to developing a gambling problem.</a:t>
            </a:r>
            <a:endParaRPr lang="en-GB" sz="900" dirty="0"/>
          </a:p>
        </p:txBody>
      </p:sp>
      <p:graphicFrame>
        <p:nvGraphicFramePr>
          <p:cNvPr id="52" name="Table 51"/>
          <p:cNvGraphicFramePr>
            <a:graphicFrameLocks noGrp="1"/>
          </p:cNvGraphicFramePr>
          <p:nvPr>
            <p:extLst>
              <p:ext uri="{D42A27DB-BD31-4B8C-83A1-F6EECF244321}">
                <p14:modId xmlns:p14="http://schemas.microsoft.com/office/powerpoint/2010/main" val="2408204544"/>
              </p:ext>
            </p:extLst>
          </p:nvPr>
        </p:nvGraphicFramePr>
        <p:xfrm>
          <a:off x="6706373" y="6220723"/>
          <a:ext cx="1815422" cy="421833"/>
        </p:xfrm>
        <a:graphic>
          <a:graphicData uri="http://schemas.openxmlformats.org/drawingml/2006/table">
            <a:tbl>
              <a:tblPr firstRow="1" firstCol="1" bandRow="1">
                <a:tableStyleId>{7DF18680-E054-41AD-8BC1-D1AEF772440D}</a:tableStyleId>
              </a:tblPr>
              <a:tblGrid>
                <a:gridCol w="357127"/>
                <a:gridCol w="791709"/>
                <a:gridCol w="666586"/>
              </a:tblGrid>
              <a:tr h="141417">
                <a:tc>
                  <a:txBody>
                    <a:bodyPr/>
                    <a:lstStyle/>
                    <a:p>
                      <a:pPr algn="ctr">
                        <a:lnSpc>
                          <a:spcPct val="115000"/>
                        </a:lnSpc>
                        <a:spcAft>
                          <a:spcPts val="0"/>
                        </a:spcAft>
                      </a:pPr>
                      <a:r>
                        <a:rPr lang="en-GB" sz="800" dirty="0">
                          <a:effectLst/>
                        </a:rPr>
                        <a:t> </a:t>
                      </a:r>
                      <a:endParaRPr lang="en-GB" sz="800" dirty="0">
                        <a:effectLst/>
                        <a:latin typeface="Calibri"/>
                        <a:ea typeface="Calibri"/>
                        <a:cs typeface="Times New Roman"/>
                      </a:endParaRPr>
                    </a:p>
                  </a:txBody>
                  <a:tcPr marL="68580" marR="68580" marT="0" marB="0">
                    <a:solidFill>
                      <a:srgbClr val="00B0F0"/>
                    </a:solidFill>
                  </a:tcPr>
                </a:tc>
                <a:tc>
                  <a:txBody>
                    <a:bodyPr/>
                    <a:lstStyle/>
                    <a:p>
                      <a:pPr algn="ctr">
                        <a:lnSpc>
                          <a:spcPct val="115000"/>
                        </a:lnSpc>
                        <a:spcAft>
                          <a:spcPts val="0"/>
                        </a:spcAft>
                      </a:pPr>
                      <a:r>
                        <a:rPr lang="en-GB" sz="800">
                          <a:effectLst/>
                        </a:rPr>
                        <a:t>Emerging adult</a:t>
                      </a:r>
                      <a:endParaRPr lang="en-GB" sz="800">
                        <a:effectLst/>
                        <a:latin typeface="Calibri"/>
                        <a:ea typeface="Calibri"/>
                        <a:cs typeface="Times New Roman"/>
                      </a:endParaRPr>
                    </a:p>
                  </a:txBody>
                  <a:tcPr marL="68580" marR="68580" marT="0" marB="0">
                    <a:solidFill>
                      <a:srgbClr val="00B0F0"/>
                    </a:solidFill>
                  </a:tcPr>
                </a:tc>
                <a:tc>
                  <a:txBody>
                    <a:bodyPr/>
                    <a:lstStyle/>
                    <a:p>
                      <a:pPr algn="ctr">
                        <a:lnSpc>
                          <a:spcPct val="115000"/>
                        </a:lnSpc>
                        <a:spcAft>
                          <a:spcPts val="0"/>
                        </a:spcAft>
                      </a:pPr>
                      <a:r>
                        <a:rPr lang="en-GB" sz="800" dirty="0">
                          <a:effectLst/>
                        </a:rPr>
                        <a:t>Adult</a:t>
                      </a:r>
                      <a:endParaRPr lang="en-GB" sz="800" dirty="0">
                        <a:effectLst/>
                        <a:latin typeface="Calibri"/>
                        <a:ea typeface="Calibri"/>
                        <a:cs typeface="Times New Roman"/>
                      </a:endParaRPr>
                    </a:p>
                  </a:txBody>
                  <a:tcPr marL="68580" marR="68580" marT="0" marB="0">
                    <a:solidFill>
                      <a:srgbClr val="00B0F0"/>
                    </a:solidFill>
                  </a:tcPr>
                </a:tc>
              </a:tr>
              <a:tr h="137882">
                <a:tc>
                  <a:txBody>
                    <a:bodyPr/>
                    <a:lstStyle/>
                    <a:p>
                      <a:pPr algn="ctr">
                        <a:lnSpc>
                          <a:spcPct val="115000"/>
                        </a:lnSpc>
                        <a:spcAft>
                          <a:spcPts val="0"/>
                        </a:spcAft>
                      </a:pPr>
                      <a:r>
                        <a:rPr lang="en-GB" sz="800">
                          <a:effectLst/>
                        </a:rPr>
                        <a:t>Win</a:t>
                      </a:r>
                      <a:endParaRPr lang="en-GB" sz="800">
                        <a:effectLst/>
                        <a:latin typeface="Calibri"/>
                        <a:ea typeface="Calibri"/>
                        <a:cs typeface="Times New Roman"/>
                      </a:endParaRPr>
                    </a:p>
                  </a:txBody>
                  <a:tcPr marL="68580" marR="68580" marT="0" marB="0">
                    <a:solidFill>
                      <a:srgbClr val="00B0F0"/>
                    </a:solidFill>
                  </a:tcPr>
                </a:tc>
                <a:tc>
                  <a:txBody>
                    <a:bodyPr/>
                    <a:lstStyle/>
                    <a:p>
                      <a:pPr algn="ctr">
                        <a:lnSpc>
                          <a:spcPct val="115000"/>
                        </a:lnSpc>
                        <a:spcAft>
                          <a:spcPts val="0"/>
                        </a:spcAft>
                      </a:pPr>
                      <a:r>
                        <a:rPr lang="en-GB" sz="800">
                          <a:effectLst/>
                        </a:rPr>
                        <a:t>6.42</a:t>
                      </a:r>
                      <a:endParaRPr lang="en-GB" sz="800">
                        <a:effectLst/>
                        <a:latin typeface="Calibri"/>
                        <a:ea typeface="Calibri"/>
                        <a:cs typeface="Times New Roman"/>
                      </a:endParaRPr>
                    </a:p>
                  </a:txBody>
                  <a:tcPr marL="68580" marR="68580" marT="0" marB="0">
                    <a:solidFill>
                      <a:schemeClr val="bg1"/>
                    </a:solidFill>
                  </a:tcPr>
                </a:tc>
                <a:tc>
                  <a:txBody>
                    <a:bodyPr/>
                    <a:lstStyle/>
                    <a:p>
                      <a:pPr algn="ctr">
                        <a:lnSpc>
                          <a:spcPct val="115000"/>
                        </a:lnSpc>
                        <a:spcAft>
                          <a:spcPts val="0"/>
                        </a:spcAft>
                      </a:pPr>
                      <a:r>
                        <a:rPr lang="en-GB" sz="800" dirty="0">
                          <a:effectLst/>
                        </a:rPr>
                        <a:t>6.93</a:t>
                      </a:r>
                      <a:endParaRPr lang="en-GB" sz="800" dirty="0">
                        <a:effectLst/>
                        <a:latin typeface="Calibri"/>
                        <a:ea typeface="Calibri"/>
                        <a:cs typeface="Times New Roman"/>
                      </a:endParaRPr>
                    </a:p>
                  </a:txBody>
                  <a:tcPr marL="68580" marR="68580" marT="0" marB="0">
                    <a:solidFill>
                      <a:schemeClr val="bg1"/>
                    </a:solidFill>
                  </a:tcPr>
                </a:tc>
              </a:tr>
              <a:tr h="89942">
                <a:tc>
                  <a:txBody>
                    <a:bodyPr/>
                    <a:lstStyle/>
                    <a:p>
                      <a:pPr algn="ctr">
                        <a:lnSpc>
                          <a:spcPct val="115000"/>
                        </a:lnSpc>
                        <a:spcAft>
                          <a:spcPts val="0"/>
                        </a:spcAft>
                      </a:pPr>
                      <a:r>
                        <a:rPr lang="en-GB" sz="800" dirty="0">
                          <a:effectLst/>
                        </a:rPr>
                        <a:t>Lose</a:t>
                      </a:r>
                      <a:endParaRPr lang="en-GB" sz="800" dirty="0">
                        <a:effectLst/>
                        <a:latin typeface="Calibri"/>
                        <a:ea typeface="Calibri"/>
                        <a:cs typeface="Times New Roman"/>
                      </a:endParaRPr>
                    </a:p>
                  </a:txBody>
                  <a:tcPr marL="68580" marR="68580" marT="0" marB="0">
                    <a:solidFill>
                      <a:srgbClr val="00B0F0"/>
                    </a:solidFill>
                  </a:tcPr>
                </a:tc>
                <a:tc>
                  <a:txBody>
                    <a:bodyPr/>
                    <a:lstStyle/>
                    <a:p>
                      <a:pPr algn="ctr">
                        <a:lnSpc>
                          <a:spcPct val="115000"/>
                        </a:lnSpc>
                        <a:spcAft>
                          <a:spcPts val="0"/>
                        </a:spcAft>
                      </a:pPr>
                      <a:r>
                        <a:rPr lang="en-GB" sz="800" dirty="0">
                          <a:effectLst/>
                        </a:rPr>
                        <a:t>7.17</a:t>
                      </a:r>
                      <a:endParaRPr lang="en-GB" sz="800" dirty="0">
                        <a:effectLst/>
                        <a:latin typeface="Calibri"/>
                        <a:ea typeface="Calibri"/>
                        <a:cs typeface="Times New Roman"/>
                      </a:endParaRPr>
                    </a:p>
                  </a:txBody>
                  <a:tcPr marL="68580" marR="68580" marT="0" marB="0">
                    <a:solidFill>
                      <a:schemeClr val="bg1"/>
                    </a:solidFill>
                  </a:tcPr>
                </a:tc>
                <a:tc>
                  <a:txBody>
                    <a:bodyPr/>
                    <a:lstStyle/>
                    <a:p>
                      <a:pPr algn="ctr">
                        <a:lnSpc>
                          <a:spcPct val="115000"/>
                        </a:lnSpc>
                        <a:spcAft>
                          <a:spcPts val="0"/>
                        </a:spcAft>
                      </a:pPr>
                      <a:r>
                        <a:rPr lang="en-GB" sz="800" dirty="0">
                          <a:effectLst/>
                        </a:rPr>
                        <a:t>6.48</a:t>
                      </a:r>
                      <a:endParaRPr lang="en-GB" sz="800" dirty="0">
                        <a:effectLst/>
                        <a:latin typeface="Calibri"/>
                        <a:ea typeface="Calibri"/>
                        <a:cs typeface="Times New Roman"/>
                      </a:endParaRPr>
                    </a:p>
                  </a:txBody>
                  <a:tcPr marL="68580" marR="68580" marT="0" marB="0">
                    <a:solidFill>
                      <a:schemeClr val="bg1"/>
                    </a:solidFill>
                  </a:tcPr>
                </a:tc>
              </a:tr>
            </a:tbl>
          </a:graphicData>
        </a:graphic>
      </p:graphicFrame>
      <p:sp>
        <p:nvSpPr>
          <p:cNvPr id="53" name="TextBox 52"/>
          <p:cNvSpPr txBox="1"/>
          <p:nvPr/>
        </p:nvSpPr>
        <p:spPr>
          <a:xfrm>
            <a:off x="6588224" y="6642556"/>
            <a:ext cx="2771800" cy="215444"/>
          </a:xfrm>
          <a:prstGeom prst="rect">
            <a:avLst/>
          </a:prstGeom>
          <a:noFill/>
        </p:spPr>
        <p:txBody>
          <a:bodyPr wrap="square" rtlCol="0">
            <a:spAutoFit/>
          </a:bodyPr>
          <a:lstStyle/>
          <a:p>
            <a:r>
              <a:rPr lang="en-GB" sz="800" dirty="0" smtClean="0"/>
              <a:t>Table 1. </a:t>
            </a:r>
            <a:r>
              <a:rPr lang="en-GB" sz="800" i="1" dirty="0" smtClean="0"/>
              <a:t>Result of race x age interaction means.</a:t>
            </a:r>
            <a:endParaRPr lang="en-GB" sz="800" i="1" dirty="0"/>
          </a:p>
        </p:txBody>
      </p:sp>
    </p:spTree>
    <p:extLst>
      <p:ext uri="{BB962C8B-B14F-4D97-AF65-F5344CB8AC3E}">
        <p14:creationId xmlns:p14="http://schemas.microsoft.com/office/powerpoint/2010/main" val="3140354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288</TotalTime>
  <Words>938</Words>
  <Application>Microsoft Office PowerPoint</Application>
  <PresentationFormat>On-screen Show (4:3)</PresentationFormat>
  <Paragraphs>42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Coleman Stacey Leigh</dc:creator>
  <cp:lastModifiedBy>Stacey Coleman</cp:lastModifiedBy>
  <cp:revision>20</cp:revision>
  <dcterms:created xsi:type="dcterms:W3CDTF">2013-04-30T08:51:17Z</dcterms:created>
  <dcterms:modified xsi:type="dcterms:W3CDTF">2017-01-20T12:45:59Z</dcterms:modified>
</cp:coreProperties>
</file>