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2"/>
  </p:sldMasterIdLst>
  <p:notesMasterIdLst>
    <p:notesMasterId r:id="rId30"/>
  </p:notesMasterIdLst>
  <p:sldIdLst>
    <p:sldId id="261" r:id="rId3"/>
    <p:sldId id="305" r:id="rId4"/>
    <p:sldId id="306" r:id="rId5"/>
    <p:sldId id="288" r:id="rId6"/>
    <p:sldId id="267" r:id="rId7"/>
    <p:sldId id="279" r:id="rId8"/>
    <p:sldId id="280" r:id="rId9"/>
    <p:sldId id="281" r:id="rId10"/>
    <p:sldId id="282" r:id="rId11"/>
    <p:sldId id="283" r:id="rId12"/>
    <p:sldId id="284" r:id="rId13"/>
    <p:sldId id="285" r:id="rId14"/>
    <p:sldId id="286" r:id="rId15"/>
    <p:sldId id="287" r:id="rId16"/>
    <p:sldId id="289" r:id="rId17"/>
    <p:sldId id="307" r:id="rId18"/>
    <p:sldId id="314" r:id="rId19"/>
    <p:sldId id="308" r:id="rId20"/>
    <p:sldId id="316" r:id="rId21"/>
    <p:sldId id="315" r:id="rId22"/>
    <p:sldId id="309" r:id="rId23"/>
    <p:sldId id="310" r:id="rId24"/>
    <p:sldId id="311" r:id="rId25"/>
    <p:sldId id="312" r:id="rId26"/>
    <p:sldId id="313" r:id="rId27"/>
    <p:sldId id="317" r:id="rId28"/>
    <p:sldId id="30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1" autoAdjust="0"/>
    <p:restoredTop sz="42526" autoAdjust="0"/>
  </p:normalViewPr>
  <p:slideViewPr>
    <p:cSldViewPr>
      <p:cViewPr varScale="1">
        <p:scale>
          <a:sx n="69" d="100"/>
          <a:sy n="69" d="100"/>
        </p:scale>
        <p:origin x="-748" y="-76"/>
      </p:cViewPr>
      <p:guideLst>
        <p:guide orient="horz" pos="2160"/>
        <p:guide pos="2880"/>
      </p:guideLst>
    </p:cSldViewPr>
  </p:slideViewPr>
  <p:notesTextViewPr>
    <p:cViewPr>
      <p:scale>
        <a:sx n="1" d="1"/>
        <a:sy n="1" d="1"/>
      </p:scale>
      <p:origin x="0" y="0"/>
    </p:cViewPr>
  </p:notesTextViewPr>
  <p:sorterViewPr>
    <p:cViewPr varScale="1">
      <p:scale>
        <a:sx n="1" d="1"/>
        <a:sy n="1" d="1"/>
      </p:scale>
      <p:origin x="0" y="-272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1EABA4C-4756-4486-A800-9F749C43BFC1}" type="datetimeFigureOut">
              <a:rPr lang="en-US" smtClean="0"/>
              <a:pPr/>
              <a:t>10/31/2015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935717A-2BB9-4939-A777-F9E8A091473F}" type="slidenum">
              <a:rPr lang="en-US" smtClean="0"/>
              <a:pPr/>
              <a:t>‹#›</a:t>
            </a:fld>
            <a:endParaRPr lang="en-US"/>
          </a:p>
        </p:txBody>
      </p:sp>
    </p:spTree>
    <p:extLst>
      <p:ext uri="{BB962C8B-B14F-4D97-AF65-F5344CB8AC3E}">
        <p14:creationId xmlns="" xmlns:p14="http://schemas.microsoft.com/office/powerpoint/2010/main" val="2447954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10/31/2015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2241098607"/>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10/31/2015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 xmlns:p14="http://schemas.microsoft.com/office/powerpoint/2010/main" val="136816066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10/31/2015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713581749"/>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A4C7614-15A9-43A8-9E98-106A33ED6C41}" type="datetimeFigureOut">
              <a:rPr lang="en-US" smtClean="0">
                <a:solidFill>
                  <a:prstClr val="black">
                    <a:tint val="75000"/>
                  </a:prstClr>
                </a:solidFill>
              </a:rPr>
              <a:pPr/>
              <a:t>10/31/2015</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 xmlns:p14="http://schemas.microsoft.com/office/powerpoint/2010/main" val="66701478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A4C7614-15A9-43A8-9E98-106A33ED6C41}" type="datetimeFigureOut">
              <a:rPr lang="en-US" smtClean="0">
                <a:solidFill>
                  <a:prstClr val="black">
                    <a:tint val="75000"/>
                  </a:prstClr>
                </a:solidFill>
              </a:rPr>
              <a:pPr/>
              <a:t>10/31/2015</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 xmlns:p14="http://schemas.microsoft.com/office/powerpoint/2010/main" val="1776313201"/>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A4C7614-15A9-43A8-9E98-106A33ED6C41}" type="datetimeFigureOut">
              <a:rPr lang="en-US" smtClean="0">
                <a:solidFill>
                  <a:prstClr val="black">
                    <a:tint val="75000"/>
                  </a:prstClr>
                </a:solidFill>
              </a:rPr>
              <a:pPr/>
              <a:t>10/31/2015</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 xmlns:p14="http://schemas.microsoft.com/office/powerpoint/2010/main" val="3338247739"/>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A4C7614-15A9-43A8-9E98-106A33ED6C41}" type="datetimeFigureOut">
              <a:rPr lang="en-US" smtClean="0">
                <a:solidFill>
                  <a:prstClr val="black">
                    <a:tint val="75000"/>
                  </a:prstClr>
                </a:solidFill>
              </a:rPr>
              <a:pPr/>
              <a:t>10/31/2015</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 xmlns:p14="http://schemas.microsoft.com/office/powerpoint/2010/main" val="3993798482"/>
      </p:ext>
    </p:extLst>
  </p:cSld>
  <p:clrMapOvr>
    <a:masterClrMapping/>
  </p:clrMapOvr>
  <p:transition>
    <p:fade/>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FA4C7614-15A9-43A8-9E98-106A33ED6C41}" type="datetimeFigureOut">
              <a:rPr lang="en-US" smtClean="0">
                <a:solidFill>
                  <a:prstClr val="black">
                    <a:tint val="75000"/>
                  </a:prstClr>
                </a:solidFill>
              </a:rPr>
              <a:pPr/>
              <a:t>10/31/2015</a:t>
            </a:fld>
            <a:endParaRPr lang="en-US">
              <a:solidFill>
                <a:prstClr val="black">
                  <a:tint val="75000"/>
                </a:prstClr>
              </a:solidFill>
            </a:endParaRPr>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 xmlns:p14="http://schemas.microsoft.com/office/powerpoint/2010/main" val="4058272894"/>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cstate="print"/>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4C7614-15A9-43A8-9E98-106A33ED6C41}" type="datetimeFigureOut">
              <a:rPr lang="en-US" smtClean="0">
                <a:solidFill>
                  <a:prstClr val="black">
                    <a:tint val="75000"/>
                  </a:prstClr>
                </a:solidFill>
              </a:rPr>
              <a:pPr/>
              <a:t>10/31/2015</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 xmlns:p14="http://schemas.microsoft.com/office/powerpoint/2010/main" val="176437753"/>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10/31/2015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 xmlns:p14="http://schemas.microsoft.com/office/powerpoint/2010/main" val="2377008190"/>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A4C7614-15A9-43A8-9E98-106A33ED6C41}" type="datetimeFigureOut">
              <a:rPr lang="en-US" smtClean="0">
                <a:solidFill>
                  <a:prstClr val="black">
                    <a:tint val="75000"/>
                  </a:prstClr>
                </a:solidFill>
              </a:rPr>
              <a:pPr/>
              <a:t>10/31/2015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 xmlns:p14="http://schemas.microsoft.com/office/powerpoint/2010/main" val="4135422933"/>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FA4C7614-15A9-43A8-9E98-106A33ED6C41}" type="datetimeFigureOut">
              <a:rPr lang="en-US" smtClean="0">
                <a:solidFill>
                  <a:prstClr val="black">
                    <a:tint val="75000"/>
                  </a:prstClr>
                </a:solidFill>
              </a:rPr>
              <a:pPr/>
              <a:t>10/31/2015</a:t>
            </a:fld>
            <a:endParaRPr lang="en-US">
              <a:solidFill>
                <a:prstClr val="black">
                  <a:tint val="75000"/>
                </a:prstClr>
              </a:solidFill>
            </a:endParaRPr>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EFED3CB9-049B-4F4F-82D1-8A95299C975C}" type="slidenum">
              <a:rPr lang="en-US" smtClean="0">
                <a:solidFill>
                  <a:prstClr val="black">
                    <a:tint val="75000"/>
                  </a:prstClr>
                </a:solidFill>
              </a:rPr>
              <a:pPr/>
              <a:t>‹#›</a:t>
            </a:fld>
            <a:endParaRPr lang="en-US">
              <a:solidFill>
                <a:prstClr val="black">
                  <a:tint val="75000"/>
                </a:prstClr>
              </a:solidFill>
            </a:endParaRPr>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666016979"/>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ransition>
    <p:fade/>
  </p:transition>
  <p:timing>
    <p:tnLst>
      <p:par>
        <p:cTn id="1" dur="indefinite" restart="never" nodeType="tmRoot"/>
      </p:par>
    </p:tnLst>
  </p:timing>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bbc.co.uk/news/uk-11626806"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DJaMcujh3V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dera.ioe.ac.uk/8646/1/12_03_09_children.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communitycare.co.uk/2009/03/13/laming-report-index-of-recommendation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175391/Munro-Review.pdf"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ssiacymru.org.uk/resource/0_4_Procedures.pdf" TargetMode="External"/><Relationship Id="rId2" Type="http://schemas.openxmlformats.org/officeDocument/2006/relationships/hyperlink" Target="https://www.gov.uk/government/uploads/system/uploads/attachment_data/file/419595/Working_Together_to_Safeguard_Children.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Peter Connelly</a:t>
            </a:r>
            <a:endParaRPr lang="en-GB" dirty="0"/>
          </a:p>
        </p:txBody>
      </p:sp>
      <p:sp>
        <p:nvSpPr>
          <p:cNvPr id="3" name="Subtitle 2"/>
          <p:cNvSpPr>
            <a:spLocks noGrp="1"/>
          </p:cNvSpPr>
          <p:nvPr>
            <p:ph type="subTitle" idx="1"/>
          </p:nvPr>
        </p:nvSpPr>
        <p:spPr/>
        <p:txBody>
          <a:bodyPr/>
          <a:lstStyle/>
          <a:p>
            <a:endParaRPr lang="en-GB" dirty="0"/>
          </a:p>
        </p:txBody>
      </p:sp>
      <p:pic>
        <p:nvPicPr>
          <p:cNvPr id="4" name="Picture 3"/>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7020272" y="2852936"/>
            <a:ext cx="1906905" cy="3524965"/>
          </a:xfrm>
          <a:prstGeom prst="rect">
            <a:avLst/>
          </a:prstGeom>
          <a:effectLst>
            <a:softEdge rad="63500"/>
          </a:effectLst>
        </p:spPr>
      </p:pic>
    </p:spTree>
    <p:extLst>
      <p:ext uri="{BB962C8B-B14F-4D97-AF65-F5344CB8AC3E}">
        <p14:creationId xmlns="" xmlns:p14="http://schemas.microsoft.com/office/powerpoint/2010/main" val="35549413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Peter Connelly</a:t>
            </a:r>
            <a:endParaRPr lang="en-GB" dirty="0"/>
          </a:p>
        </p:txBody>
      </p:sp>
      <p:sp>
        <p:nvSpPr>
          <p:cNvPr id="3" name="Content Placeholder 2"/>
          <p:cNvSpPr>
            <a:spLocks noGrp="1"/>
          </p:cNvSpPr>
          <p:nvPr>
            <p:ph idx="1"/>
          </p:nvPr>
        </p:nvSpPr>
        <p:spPr/>
        <p:txBody>
          <a:bodyPr>
            <a:normAutofit/>
          </a:bodyPr>
          <a:lstStyle/>
          <a:p>
            <a:r>
              <a:rPr lang="en-GB" dirty="0"/>
              <a:t>On 3 August 2007, Peter Connelly was found dead in his cot 48 hours after a doctor failed to spot the child’s severe injuries, including a broken spine. </a:t>
            </a:r>
            <a:endParaRPr lang="en-GB" dirty="0" smtClean="0"/>
          </a:p>
          <a:p>
            <a:r>
              <a:rPr lang="en-GB" dirty="0" smtClean="0"/>
              <a:t>The </a:t>
            </a:r>
            <a:r>
              <a:rPr lang="en-GB" dirty="0"/>
              <a:t>toddler was on Haringey Council’s child protection register throughout eight months of </a:t>
            </a:r>
            <a:r>
              <a:rPr lang="en-GB" dirty="0" smtClean="0"/>
              <a:t>abuse, </a:t>
            </a:r>
            <a:r>
              <a:rPr lang="en-GB" dirty="0"/>
              <a:t>in which he suffered more than 50 injuries. </a:t>
            </a:r>
            <a:endParaRPr lang="en-GB" dirty="0" smtClean="0"/>
          </a:p>
          <a:p>
            <a:r>
              <a:rPr lang="en-GB" dirty="0" smtClean="0"/>
              <a:t>His </a:t>
            </a:r>
            <a:r>
              <a:rPr lang="en-GB" dirty="0"/>
              <a:t>family had been seen 60 times by agencies, including social workers from the </a:t>
            </a:r>
            <a:r>
              <a:rPr lang="en-GB" dirty="0" smtClean="0"/>
              <a:t>Council</a:t>
            </a:r>
            <a:r>
              <a:rPr lang="en-GB" dirty="0"/>
              <a:t>, which previously found itself at the centre of a national outcry over the murder of Victoria </a:t>
            </a:r>
            <a:r>
              <a:rPr lang="en-GB" dirty="0" err="1"/>
              <a:t>Climbié</a:t>
            </a:r>
            <a:r>
              <a:rPr lang="en-GB" dirty="0"/>
              <a:t> by her great-aunt and her boyfriend.</a:t>
            </a:r>
          </a:p>
          <a:p>
            <a:endParaRPr lang="en-GB" dirty="0"/>
          </a:p>
        </p:txBody>
      </p:sp>
    </p:spTree>
    <p:extLst>
      <p:ext uri="{BB962C8B-B14F-4D97-AF65-F5344CB8AC3E}">
        <p14:creationId xmlns="" xmlns:p14="http://schemas.microsoft.com/office/powerpoint/2010/main" val="6753300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a:t>
            </a:r>
          </a:p>
        </p:txBody>
      </p:sp>
      <p:sp>
        <p:nvSpPr>
          <p:cNvPr id="3" name="Content Placeholder 2"/>
          <p:cNvSpPr>
            <a:spLocks noGrp="1"/>
          </p:cNvSpPr>
          <p:nvPr>
            <p:ph idx="1"/>
          </p:nvPr>
        </p:nvSpPr>
        <p:spPr/>
        <p:txBody>
          <a:bodyPr/>
          <a:lstStyle/>
          <a:p>
            <a:r>
              <a:rPr lang="en-GB" dirty="0"/>
              <a:t>Baby P was 17 months old when he died. </a:t>
            </a:r>
            <a:endParaRPr lang="en-GB" dirty="0" smtClean="0"/>
          </a:p>
          <a:p>
            <a:r>
              <a:rPr lang="en-GB" dirty="0" smtClean="0"/>
              <a:t>On </a:t>
            </a:r>
            <a:r>
              <a:rPr lang="en-GB" dirty="0"/>
              <a:t>11 November 2008, Peter’s step-father, Steven Barker, and Barker’s brother, Jason Owen, were convicted of causing or allowing the child’s death. </a:t>
            </a:r>
            <a:endParaRPr lang="en-GB" dirty="0" smtClean="0"/>
          </a:p>
          <a:p>
            <a:r>
              <a:rPr lang="en-GB" dirty="0" smtClean="0"/>
              <a:t>Peter’s </a:t>
            </a:r>
            <a:r>
              <a:rPr lang="en-GB" dirty="0"/>
              <a:t>mother, Tracey Connelly, had already pleaded guilty to this charge. </a:t>
            </a:r>
            <a:endParaRPr lang="en-GB" dirty="0" smtClean="0"/>
          </a:p>
          <a:p>
            <a:r>
              <a:rPr lang="en-GB" dirty="0" smtClean="0"/>
              <a:t>This </a:t>
            </a:r>
            <a:r>
              <a:rPr lang="en-GB" dirty="0"/>
              <a:t>complex case took many twists and turns – both in and out of the courtroom, as explained in the timeline (below).</a:t>
            </a:r>
          </a:p>
          <a:p>
            <a:endParaRPr lang="en-GB" dirty="0"/>
          </a:p>
        </p:txBody>
      </p:sp>
    </p:spTree>
    <p:extLst>
      <p:ext uri="{BB962C8B-B14F-4D97-AF65-F5344CB8AC3E}">
        <p14:creationId xmlns="" xmlns:p14="http://schemas.microsoft.com/office/powerpoint/2010/main" val="2868835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Timeline</a:t>
            </a:r>
            <a:endParaRPr lang="en-GB" dirty="0"/>
          </a:p>
        </p:txBody>
      </p:sp>
      <p:sp>
        <p:nvSpPr>
          <p:cNvPr id="3" name="Content Placeholder 2"/>
          <p:cNvSpPr>
            <a:spLocks noGrp="1"/>
          </p:cNvSpPr>
          <p:nvPr>
            <p:ph idx="1"/>
          </p:nvPr>
        </p:nvSpPr>
        <p:spPr/>
        <p:txBody>
          <a:bodyPr>
            <a:normAutofit/>
          </a:bodyPr>
          <a:lstStyle/>
          <a:p>
            <a:endParaRPr lang="en-GB" sz="2400" dirty="0"/>
          </a:p>
          <a:p>
            <a:r>
              <a:rPr lang="en-GB" sz="2400" dirty="0" smtClean="0"/>
              <a:t>The BBC provide a useful timeline in the case of Baby P – Peter Connelly</a:t>
            </a:r>
          </a:p>
          <a:p>
            <a:pPr marL="0" indent="0">
              <a:buNone/>
            </a:pPr>
            <a:endParaRPr lang="en-GB" sz="2400" dirty="0"/>
          </a:p>
          <a:p>
            <a:r>
              <a:rPr lang="en-GB" dirty="0" smtClean="0">
                <a:hlinkClick r:id="rId2"/>
              </a:rPr>
              <a:t>http://www.bbc.co.uk/news/uk-11626806</a:t>
            </a:r>
            <a:endParaRPr lang="en-GB" dirty="0" smtClean="0"/>
          </a:p>
          <a:p>
            <a:endParaRPr lang="en-GB" dirty="0"/>
          </a:p>
        </p:txBody>
      </p:sp>
    </p:spTree>
    <p:extLst>
      <p:ext uri="{BB962C8B-B14F-4D97-AF65-F5344CB8AC3E}">
        <p14:creationId xmlns="" xmlns:p14="http://schemas.microsoft.com/office/powerpoint/2010/main" val="34348163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Peter </a:t>
            </a:r>
            <a:r>
              <a:rPr lang="en-GB" smtClean="0"/>
              <a:t>Connelly 2007</a:t>
            </a:r>
            <a:endParaRPr lang="en-GB" dirty="0"/>
          </a:p>
        </p:txBody>
      </p:sp>
      <p:sp>
        <p:nvSpPr>
          <p:cNvPr id="3" name="Content Placeholder 2"/>
          <p:cNvSpPr>
            <a:spLocks noGrp="1"/>
          </p:cNvSpPr>
          <p:nvPr>
            <p:ph idx="1"/>
          </p:nvPr>
        </p:nvSpPr>
        <p:spPr/>
        <p:txBody>
          <a:bodyPr>
            <a:noAutofit/>
          </a:bodyPr>
          <a:lstStyle/>
          <a:p>
            <a:r>
              <a:rPr lang="en-GB" sz="1800" b="1" dirty="0">
                <a:latin typeface="Arial" panose="020B0604020202020204" pitchFamily="34" charset="0"/>
                <a:cs typeface="Arial" panose="020B0604020202020204" pitchFamily="34" charset="0"/>
              </a:rPr>
              <a:t>1 March 2006</a:t>
            </a:r>
            <a:r>
              <a:rPr lang="en-GB" sz="1800" dirty="0">
                <a:latin typeface="Arial" panose="020B0604020202020204" pitchFamily="34" charset="0"/>
                <a:cs typeface="Arial" panose="020B0604020202020204" pitchFamily="34" charset="0"/>
              </a:rPr>
              <a:t>: Baby Peter is born to Tracey Connelly.</a:t>
            </a:r>
          </a:p>
          <a:p>
            <a:r>
              <a:rPr lang="en-GB" sz="1800" b="1" dirty="0" smtClean="0">
                <a:latin typeface="Arial" panose="020B0604020202020204" pitchFamily="34" charset="0"/>
                <a:cs typeface="Arial" panose="020B0604020202020204" pitchFamily="34" charset="0"/>
              </a:rPr>
              <a:t>June </a:t>
            </a:r>
            <a:r>
              <a:rPr lang="en-GB" sz="1800" b="1" dirty="0">
                <a:latin typeface="Arial" panose="020B0604020202020204" pitchFamily="34" charset="0"/>
                <a:cs typeface="Arial" panose="020B0604020202020204" pitchFamily="34" charset="0"/>
              </a:rPr>
              <a:t>2006</a:t>
            </a:r>
            <a:r>
              <a:rPr lang="en-GB" sz="1800" dirty="0">
                <a:latin typeface="Arial" panose="020B0604020202020204" pitchFamily="34" charset="0"/>
                <a:cs typeface="Arial" panose="020B0604020202020204" pitchFamily="34" charset="0"/>
              </a:rPr>
              <a:t>: Connelly begins a relationship with a new boyfriend Steven Barker.</a:t>
            </a:r>
          </a:p>
          <a:p>
            <a:r>
              <a:rPr lang="en-GB" sz="1800" b="1" dirty="0" smtClean="0">
                <a:latin typeface="Arial" panose="020B0604020202020204" pitchFamily="34" charset="0"/>
                <a:cs typeface="Arial" panose="020B0604020202020204" pitchFamily="34" charset="0"/>
              </a:rPr>
              <a:t>November </a:t>
            </a:r>
            <a:r>
              <a:rPr lang="en-GB" sz="1800" b="1" dirty="0">
                <a:latin typeface="Arial" panose="020B0604020202020204" pitchFamily="34" charset="0"/>
                <a:cs typeface="Arial" panose="020B0604020202020204" pitchFamily="34" charset="0"/>
              </a:rPr>
              <a:t>2006</a:t>
            </a:r>
            <a:r>
              <a:rPr lang="en-GB" sz="1800" dirty="0">
                <a:latin typeface="Arial" panose="020B0604020202020204" pitchFamily="34" charset="0"/>
                <a:cs typeface="Arial" panose="020B0604020202020204" pitchFamily="34" charset="0"/>
              </a:rPr>
              <a:t>: Barker moves into Connelly's home.</a:t>
            </a:r>
          </a:p>
          <a:p>
            <a:r>
              <a:rPr lang="en-GB" sz="1800" b="1" dirty="0" smtClean="0">
                <a:latin typeface="Arial" panose="020B0604020202020204" pitchFamily="34" charset="0"/>
                <a:cs typeface="Arial" panose="020B0604020202020204" pitchFamily="34" charset="0"/>
              </a:rPr>
              <a:t>December </a:t>
            </a:r>
            <a:r>
              <a:rPr lang="en-GB" sz="1800" b="1" dirty="0">
                <a:latin typeface="Arial" panose="020B0604020202020204" pitchFamily="34" charset="0"/>
                <a:cs typeface="Arial" panose="020B0604020202020204" pitchFamily="34" charset="0"/>
              </a:rPr>
              <a:t>2006</a:t>
            </a:r>
            <a:r>
              <a:rPr lang="en-GB" sz="1800" dirty="0">
                <a:latin typeface="Arial" panose="020B0604020202020204" pitchFamily="34" charset="0"/>
                <a:cs typeface="Arial" panose="020B0604020202020204" pitchFamily="34" charset="0"/>
              </a:rPr>
              <a:t>: Connelly is arrested after bruises are spotted on the boy's face and chest by a GP.</a:t>
            </a:r>
          </a:p>
          <a:p>
            <a:r>
              <a:rPr lang="en-GB" sz="1800" b="1" dirty="0" smtClean="0">
                <a:latin typeface="Arial" panose="020B0604020202020204" pitchFamily="34" charset="0"/>
                <a:cs typeface="Arial" panose="020B0604020202020204" pitchFamily="34" charset="0"/>
              </a:rPr>
              <a:t>January </a:t>
            </a:r>
            <a:r>
              <a:rPr lang="en-GB" sz="1800" b="1" dirty="0">
                <a:latin typeface="Arial" panose="020B0604020202020204" pitchFamily="34" charset="0"/>
                <a:cs typeface="Arial" panose="020B0604020202020204" pitchFamily="34" charset="0"/>
              </a:rPr>
              <a:t>2007</a:t>
            </a:r>
            <a:r>
              <a:rPr lang="en-GB" sz="1800" dirty="0">
                <a:latin typeface="Arial" panose="020B0604020202020204" pitchFamily="34" charset="0"/>
                <a:cs typeface="Arial" panose="020B0604020202020204" pitchFamily="34" charset="0"/>
              </a:rPr>
              <a:t>: The boy is returned home five weeks after being put in the care of a family friend.</a:t>
            </a:r>
          </a:p>
          <a:p>
            <a:r>
              <a:rPr lang="en-GB" sz="1800" b="1" dirty="0" smtClean="0">
                <a:latin typeface="Arial" panose="020B0604020202020204" pitchFamily="34" charset="0"/>
                <a:cs typeface="Arial" panose="020B0604020202020204" pitchFamily="34" charset="0"/>
              </a:rPr>
              <a:t>February </a:t>
            </a:r>
            <a:r>
              <a:rPr lang="en-GB" sz="1800" b="1" dirty="0">
                <a:latin typeface="Arial" panose="020B0604020202020204" pitchFamily="34" charset="0"/>
                <a:cs typeface="Arial" panose="020B0604020202020204" pitchFamily="34" charset="0"/>
              </a:rPr>
              <a:t>2007</a:t>
            </a:r>
            <a:r>
              <a:rPr lang="en-GB" sz="1800" dirty="0">
                <a:latin typeface="Arial" panose="020B0604020202020204" pitchFamily="34" charset="0"/>
                <a:cs typeface="Arial" panose="020B0604020202020204" pitchFamily="34" charset="0"/>
              </a:rPr>
              <a:t>: A whistle-blower, former social worker </a:t>
            </a:r>
            <a:r>
              <a:rPr lang="en-GB" sz="1800" dirty="0" err="1">
                <a:latin typeface="Arial" panose="020B0604020202020204" pitchFamily="34" charset="0"/>
                <a:cs typeface="Arial" panose="020B0604020202020204" pitchFamily="34" charset="0"/>
              </a:rPr>
              <a:t>Nevres</a:t>
            </a:r>
            <a:r>
              <a:rPr lang="en-GB" sz="1800" dirty="0">
                <a:latin typeface="Arial" panose="020B0604020202020204" pitchFamily="34" charset="0"/>
                <a:cs typeface="Arial" panose="020B0604020202020204" pitchFamily="34" charset="0"/>
              </a:rPr>
              <a:t> Kemal, sends a letter about her concerns over alleged failings in child protection in Haringey to the Department of Health.</a:t>
            </a:r>
          </a:p>
        </p:txBody>
      </p:sp>
    </p:spTree>
    <p:extLst>
      <p:ext uri="{BB962C8B-B14F-4D97-AF65-F5344CB8AC3E}">
        <p14:creationId xmlns="" xmlns:p14="http://schemas.microsoft.com/office/powerpoint/2010/main" val="18419689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Peter Connelly </a:t>
            </a:r>
            <a:r>
              <a:rPr lang="en-GB" dirty="0" smtClean="0">
                <a:solidFill>
                  <a:srgbClr val="000000">
                    <a:lumMod val="75000"/>
                    <a:lumOff val="25000"/>
                  </a:srgbClr>
                </a:solidFill>
              </a:rPr>
              <a:t>2007</a:t>
            </a:r>
            <a:endParaRPr lang="en-GB" dirty="0"/>
          </a:p>
        </p:txBody>
      </p:sp>
      <p:sp>
        <p:nvSpPr>
          <p:cNvPr id="3" name="Content Placeholder 2"/>
          <p:cNvSpPr>
            <a:spLocks noGrp="1"/>
          </p:cNvSpPr>
          <p:nvPr>
            <p:ph idx="1"/>
          </p:nvPr>
        </p:nvSpPr>
        <p:spPr/>
        <p:txBody>
          <a:bodyPr>
            <a:noAutofit/>
          </a:bodyPr>
          <a:lstStyle/>
          <a:p>
            <a:r>
              <a:rPr lang="en-GB" sz="1800" b="1" dirty="0" smtClean="0">
                <a:latin typeface="Arial" panose="020B0604020202020204" pitchFamily="34" charset="0"/>
                <a:cs typeface="Arial" panose="020B0604020202020204" pitchFamily="34" charset="0"/>
              </a:rPr>
              <a:t>12 </a:t>
            </a:r>
            <a:r>
              <a:rPr lang="en-GB" sz="1800" b="1" dirty="0">
                <a:latin typeface="Arial" panose="020B0604020202020204" pitchFamily="34" charset="0"/>
                <a:cs typeface="Arial" panose="020B0604020202020204" pitchFamily="34" charset="0"/>
              </a:rPr>
              <a:t>March 2007</a:t>
            </a:r>
            <a:r>
              <a:rPr lang="en-GB" sz="1800" dirty="0">
                <a:latin typeface="Arial" panose="020B0604020202020204" pitchFamily="34" charset="0"/>
                <a:cs typeface="Arial" panose="020B0604020202020204" pitchFamily="34" charset="0"/>
              </a:rPr>
              <a:t>: Commission for Social Care Inspection (</a:t>
            </a:r>
            <a:r>
              <a:rPr lang="en-GB" sz="1800" dirty="0" smtClean="0">
                <a:latin typeface="Arial" panose="020B0604020202020204" pitchFamily="34" charset="0"/>
                <a:cs typeface="Arial" panose="020B0604020202020204" pitchFamily="34" charset="0"/>
              </a:rPr>
              <a:t>CSCI), now Quality Care </a:t>
            </a:r>
            <a:r>
              <a:rPr lang="en-GB" sz="1800" dirty="0" err="1" smtClean="0">
                <a:latin typeface="Arial" panose="020B0604020202020204" pitchFamily="34" charset="0"/>
                <a:cs typeface="Arial" panose="020B0604020202020204" pitchFamily="34" charset="0"/>
              </a:rPr>
              <a:t>Comission</a:t>
            </a:r>
            <a:r>
              <a:rPr lang="en-GB" sz="1800" dirty="0" smtClean="0">
                <a:latin typeface="Arial" panose="020B0604020202020204" pitchFamily="34" charset="0"/>
                <a:cs typeface="Arial" panose="020B0604020202020204" pitchFamily="34" charset="0"/>
              </a:rPr>
              <a:t> (CQC) inspectors </a:t>
            </a:r>
            <a:r>
              <a:rPr lang="en-GB" sz="1800" dirty="0">
                <a:latin typeface="Arial" panose="020B0604020202020204" pitchFamily="34" charset="0"/>
                <a:cs typeface="Arial" panose="020B0604020202020204" pitchFamily="34" charset="0"/>
              </a:rPr>
              <a:t>meet Haringey officials to discuss concerns raised by Ms Kemal in the letter sent by her lawyer, which was dated 16 February 2007</a:t>
            </a:r>
            <a:r>
              <a:rPr lang="en-GB"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April 2007</a:t>
            </a:r>
            <a:r>
              <a:rPr lang="en-GB" sz="1800" dirty="0">
                <a:latin typeface="Arial" panose="020B0604020202020204" pitchFamily="34" charset="0"/>
                <a:cs typeface="Arial" panose="020B0604020202020204" pitchFamily="34" charset="0"/>
              </a:rPr>
              <a:t>: Baby Peter is admitted to North Middlesex hospital with bruises, two black eyes and swelling on the left side of his head</a:t>
            </a:r>
            <a:r>
              <a:rPr lang="en-GB"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1 April 2007</a:t>
            </a:r>
            <a:r>
              <a:rPr lang="en-GB" sz="1800" dirty="0">
                <a:latin typeface="Arial" panose="020B0604020202020204" pitchFamily="34" charset="0"/>
                <a:cs typeface="Arial" panose="020B0604020202020204" pitchFamily="34" charset="0"/>
              </a:rPr>
              <a:t>: Ofsted takes over responsibility for inspecting children's services from the CSCI</a:t>
            </a:r>
            <a:r>
              <a:rPr lang="en-GB" sz="1800" dirty="0" smtClean="0">
                <a:latin typeface="Arial" panose="020B0604020202020204" pitchFamily="34" charset="0"/>
                <a:cs typeface="Arial" panose="020B0604020202020204" pitchFamily="34" charset="0"/>
              </a:rPr>
              <a:t>.</a:t>
            </a:r>
          </a:p>
          <a:p>
            <a:r>
              <a:rPr lang="en-GB" sz="1800" b="1" dirty="0">
                <a:latin typeface="Arial" panose="020B0604020202020204" pitchFamily="34" charset="0"/>
                <a:cs typeface="Arial" panose="020B0604020202020204" pitchFamily="34" charset="0"/>
              </a:rPr>
              <a:t>May 2007</a:t>
            </a:r>
            <a:r>
              <a:rPr lang="en-GB" sz="1800" dirty="0">
                <a:latin typeface="Arial" panose="020B0604020202020204" pitchFamily="34" charset="0"/>
                <a:cs typeface="Arial" panose="020B0604020202020204" pitchFamily="34" charset="0"/>
              </a:rPr>
              <a:t>: After seeing marks on the boy's face, a social worker sends Baby Peter to the North Middlesex where 12 areas of bruises and scratches are found. Connelly is re-arrested.</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2499570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Peter Connelly 2007</a:t>
            </a:r>
            <a:endParaRPr lang="en-GB" dirty="0"/>
          </a:p>
        </p:txBody>
      </p:sp>
      <p:sp>
        <p:nvSpPr>
          <p:cNvPr id="3" name="Content Placeholder 2"/>
          <p:cNvSpPr>
            <a:spLocks noGrp="1"/>
          </p:cNvSpPr>
          <p:nvPr>
            <p:ph idx="1"/>
          </p:nvPr>
        </p:nvSpPr>
        <p:spPr/>
        <p:txBody>
          <a:bodyPr>
            <a:noAutofit/>
          </a:bodyPr>
          <a:lstStyle/>
          <a:p>
            <a:r>
              <a:rPr lang="en-GB" sz="1800" b="1" dirty="0" smtClean="0">
                <a:latin typeface="Arial" panose="020B0604020202020204" pitchFamily="34" charset="0"/>
                <a:cs typeface="Arial" panose="020B0604020202020204" pitchFamily="34" charset="0"/>
              </a:rPr>
              <a:t>June </a:t>
            </a:r>
            <a:r>
              <a:rPr lang="en-GB" sz="1800" b="1" dirty="0">
                <a:latin typeface="Arial" panose="020B0604020202020204" pitchFamily="34" charset="0"/>
                <a:cs typeface="Arial" panose="020B0604020202020204" pitchFamily="34" charset="0"/>
              </a:rPr>
              <a:t>2007</a:t>
            </a:r>
            <a:r>
              <a:rPr lang="en-GB" sz="1800" dirty="0">
                <a:latin typeface="Arial" panose="020B0604020202020204" pitchFamily="34" charset="0"/>
                <a:cs typeface="Arial" panose="020B0604020202020204" pitchFamily="34" charset="0"/>
              </a:rPr>
              <a:t>: Barker's brother, Jason Owen, moves into the home with a 15-year-old girl.</a:t>
            </a:r>
          </a:p>
          <a:p>
            <a:r>
              <a:rPr lang="en-GB" sz="1800" b="1" dirty="0">
                <a:latin typeface="Arial" panose="020B0604020202020204" pitchFamily="34" charset="0"/>
                <a:cs typeface="Arial" panose="020B0604020202020204" pitchFamily="34" charset="0"/>
              </a:rPr>
              <a:t>30 July 2007</a:t>
            </a:r>
            <a:r>
              <a:rPr lang="en-GB" sz="1800" dirty="0">
                <a:latin typeface="Arial" panose="020B0604020202020204" pitchFamily="34" charset="0"/>
                <a:cs typeface="Arial" panose="020B0604020202020204" pitchFamily="34" charset="0"/>
              </a:rPr>
              <a:t>: Injuries to Baby Peter's face and hands are missed by a social worker after the boy is deliberately smeared with chocolate to hide them</a:t>
            </a:r>
            <a:r>
              <a:rPr lang="en-GB"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1 August 2007</a:t>
            </a:r>
            <a:r>
              <a:rPr lang="en-GB" sz="1800" dirty="0">
                <a:latin typeface="Arial" panose="020B0604020202020204" pitchFamily="34" charset="0"/>
                <a:cs typeface="Arial" panose="020B0604020202020204" pitchFamily="34" charset="0"/>
              </a:rPr>
              <a:t>: The boy is examined at a child development clinic</a:t>
            </a:r>
            <a:r>
              <a:rPr lang="en-GB"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2 August 2007</a:t>
            </a:r>
            <a:r>
              <a:rPr lang="en-GB" sz="1800" dirty="0">
                <a:latin typeface="Arial" panose="020B0604020202020204" pitchFamily="34" charset="0"/>
                <a:cs typeface="Arial" panose="020B0604020202020204" pitchFamily="34" charset="0"/>
              </a:rPr>
              <a:t>: Police tell Connelly she will not be prosecuted after her case is considered by the Crown Prosecution Service</a:t>
            </a:r>
            <a:r>
              <a:rPr lang="en-GB"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3 August 2007</a:t>
            </a:r>
            <a:r>
              <a:rPr lang="en-GB" sz="1800" dirty="0">
                <a:latin typeface="Arial" panose="020B0604020202020204" pitchFamily="34" charset="0"/>
                <a:cs typeface="Arial" panose="020B0604020202020204" pitchFamily="34" charset="0"/>
              </a:rPr>
              <a:t>: Baby Peter is found dead in his cot.</a:t>
            </a:r>
          </a:p>
        </p:txBody>
      </p:sp>
    </p:spTree>
    <p:extLst>
      <p:ext uri="{BB962C8B-B14F-4D97-AF65-F5344CB8AC3E}">
        <p14:creationId xmlns="" xmlns:p14="http://schemas.microsoft.com/office/powerpoint/2010/main" val="2675590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Peter Connelly 2007</a:t>
            </a:r>
            <a:endParaRPr lang="en-GB" dirty="0"/>
          </a:p>
        </p:txBody>
      </p:sp>
      <p:sp>
        <p:nvSpPr>
          <p:cNvPr id="3" name="Content Placeholder 2"/>
          <p:cNvSpPr>
            <a:spLocks noGrp="1"/>
          </p:cNvSpPr>
          <p:nvPr>
            <p:ph idx="1"/>
          </p:nvPr>
        </p:nvSpPr>
        <p:spPr/>
        <p:txBody>
          <a:bodyPr>
            <a:noAutofit/>
          </a:bodyPr>
          <a:lstStyle/>
          <a:p>
            <a:r>
              <a:rPr lang="en-GB" sz="1800" b="1" dirty="0">
                <a:latin typeface="Arial" panose="020B0604020202020204" pitchFamily="34" charset="0"/>
                <a:cs typeface="Arial" panose="020B0604020202020204" pitchFamily="34" charset="0"/>
              </a:rPr>
              <a:t>11 November 2008</a:t>
            </a:r>
            <a:r>
              <a:rPr lang="en-GB" sz="1800" dirty="0">
                <a:latin typeface="Arial" panose="020B0604020202020204" pitchFamily="34" charset="0"/>
                <a:cs typeface="Arial" panose="020B0604020202020204" pitchFamily="34" charset="0"/>
              </a:rPr>
              <a:t>: Owen, 36, from Bromley, and Barker, then 32, are found guilty of causing the death of Baby Peter. Connelly had pleaded guilty to the same charge</a:t>
            </a:r>
            <a:r>
              <a:rPr lang="en-GB"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13 November 2008</a:t>
            </a:r>
            <a:r>
              <a:rPr lang="en-GB" sz="1800" dirty="0">
                <a:latin typeface="Arial" panose="020B0604020202020204" pitchFamily="34" charset="0"/>
                <a:cs typeface="Arial" panose="020B0604020202020204" pitchFamily="34" charset="0"/>
              </a:rPr>
              <a:t>: Children's Minister Ed Balls orders an inquiry into the role of the local authority, the health authority and the police in the case of Baby Peter</a:t>
            </a:r>
            <a:r>
              <a:rPr lang="en-GB"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14 November 2008</a:t>
            </a:r>
            <a:r>
              <a:rPr lang="en-GB" sz="1800" dirty="0">
                <a:latin typeface="Arial" panose="020B0604020202020204" pitchFamily="34" charset="0"/>
                <a:cs typeface="Arial" panose="020B0604020202020204" pitchFamily="34" charset="0"/>
              </a:rPr>
              <a:t>: Downing Street denies accusations of "buck-passing" after details of whistle-blower </a:t>
            </a:r>
            <a:r>
              <a:rPr lang="en-GB" sz="1800" dirty="0" err="1">
                <a:latin typeface="Arial" panose="020B0604020202020204" pitchFamily="34" charset="0"/>
                <a:cs typeface="Arial" panose="020B0604020202020204" pitchFamily="34" charset="0"/>
              </a:rPr>
              <a:t>Nevres</a:t>
            </a:r>
            <a:r>
              <a:rPr lang="en-GB" sz="1800" dirty="0">
                <a:latin typeface="Arial" panose="020B0604020202020204" pitchFamily="34" charset="0"/>
                <a:cs typeface="Arial" panose="020B0604020202020204" pitchFamily="34" charset="0"/>
              </a:rPr>
              <a:t> Kemal's letter about Haringey's failings emerge</a:t>
            </a:r>
            <a:r>
              <a:rPr lang="en-GB"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1 December 2008</a:t>
            </a:r>
            <a:r>
              <a:rPr lang="en-GB" sz="1800" dirty="0">
                <a:latin typeface="Arial" panose="020B0604020202020204" pitchFamily="34" charset="0"/>
                <a:cs typeface="Arial" panose="020B0604020202020204" pitchFamily="34" charset="0"/>
              </a:rPr>
              <a:t>: Following a report into Haringey Children's Services, its leader George Meehan and cabinet member for children and young people Liz </a:t>
            </a:r>
            <a:r>
              <a:rPr lang="en-GB" sz="1800" dirty="0" err="1">
                <a:latin typeface="Arial" panose="020B0604020202020204" pitchFamily="34" charset="0"/>
                <a:cs typeface="Arial" panose="020B0604020202020204" pitchFamily="34" charset="0"/>
              </a:rPr>
              <a:t>Santry</a:t>
            </a:r>
            <a:r>
              <a:rPr lang="en-GB" sz="1800" dirty="0">
                <a:latin typeface="Arial" panose="020B0604020202020204" pitchFamily="34" charset="0"/>
                <a:cs typeface="Arial" panose="020B0604020202020204" pitchFamily="34" charset="0"/>
              </a:rPr>
              <a:t> resign. Sharon </a:t>
            </a:r>
            <a:r>
              <a:rPr lang="en-GB" sz="1800" dirty="0" err="1">
                <a:latin typeface="Arial" panose="020B0604020202020204" pitchFamily="34" charset="0"/>
                <a:cs typeface="Arial" panose="020B0604020202020204" pitchFamily="34" charset="0"/>
              </a:rPr>
              <a:t>Shoesmith</a:t>
            </a:r>
            <a:r>
              <a:rPr lang="en-GB" sz="1800" dirty="0">
                <a:latin typeface="Arial" panose="020B0604020202020204" pitchFamily="34" charset="0"/>
                <a:cs typeface="Arial" panose="020B0604020202020204" pitchFamily="34" charset="0"/>
              </a:rPr>
              <a:t> is removed as the local authority's director of children's services.</a:t>
            </a:r>
          </a:p>
        </p:txBody>
      </p:sp>
    </p:spTree>
    <p:extLst>
      <p:ext uri="{BB962C8B-B14F-4D97-AF65-F5344CB8AC3E}">
        <p14:creationId xmlns="" xmlns:p14="http://schemas.microsoft.com/office/powerpoint/2010/main" val="5505369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Peter Connelly 2007</a:t>
            </a:r>
            <a:endParaRPr lang="en-GB" dirty="0"/>
          </a:p>
        </p:txBody>
      </p:sp>
      <p:sp>
        <p:nvSpPr>
          <p:cNvPr id="3" name="Content Placeholder 2"/>
          <p:cNvSpPr>
            <a:spLocks noGrp="1"/>
          </p:cNvSpPr>
          <p:nvPr>
            <p:ph idx="1"/>
          </p:nvPr>
        </p:nvSpPr>
        <p:spPr/>
        <p:txBody>
          <a:bodyPr>
            <a:noAutofit/>
          </a:bodyPr>
          <a:lstStyle/>
          <a:p>
            <a:r>
              <a:rPr lang="en-GB" sz="1800" b="1" dirty="0" smtClean="0">
                <a:latin typeface="Arial" panose="020B0604020202020204" pitchFamily="34" charset="0"/>
                <a:cs typeface="Arial" panose="020B0604020202020204" pitchFamily="34" charset="0"/>
              </a:rPr>
              <a:t>8 December 2008</a:t>
            </a:r>
            <a:r>
              <a:rPr lang="en-GB" sz="1800" dirty="0" smtClean="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Ms </a:t>
            </a:r>
            <a:r>
              <a:rPr lang="en-GB" sz="1800" dirty="0" err="1">
                <a:latin typeface="Arial" panose="020B0604020202020204" pitchFamily="34" charset="0"/>
                <a:cs typeface="Arial" panose="020B0604020202020204" pitchFamily="34" charset="0"/>
              </a:rPr>
              <a:t>Shoesmith</a:t>
            </a:r>
            <a:r>
              <a:rPr lang="en-GB" sz="1800" dirty="0">
                <a:latin typeface="Arial" panose="020B0604020202020204" pitchFamily="34" charset="0"/>
                <a:cs typeface="Arial" panose="020B0604020202020204" pitchFamily="34" charset="0"/>
              </a:rPr>
              <a:t> is sacked by a panel of councillors with immediate </a:t>
            </a:r>
            <a:r>
              <a:rPr lang="en-GB" sz="1800" dirty="0" smtClean="0">
                <a:latin typeface="Arial" panose="020B0604020202020204" pitchFamily="34" charset="0"/>
                <a:cs typeface="Arial" panose="020B0604020202020204" pitchFamily="34" charset="0"/>
              </a:rPr>
              <a:t>effect.</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7 February 2009</a:t>
            </a:r>
            <a:r>
              <a:rPr lang="en-GB" sz="1800" dirty="0">
                <a:latin typeface="Arial" panose="020B0604020202020204" pitchFamily="34" charset="0"/>
                <a:cs typeface="Arial" panose="020B0604020202020204" pitchFamily="34" charset="0"/>
              </a:rPr>
              <a:t>: Ms </a:t>
            </a:r>
            <a:r>
              <a:rPr lang="en-GB" sz="1800" dirty="0" err="1">
                <a:latin typeface="Arial" panose="020B0604020202020204" pitchFamily="34" charset="0"/>
                <a:cs typeface="Arial" panose="020B0604020202020204" pitchFamily="34" charset="0"/>
              </a:rPr>
              <a:t>Shoesmith</a:t>
            </a:r>
            <a:r>
              <a:rPr lang="en-GB" sz="1800" dirty="0">
                <a:latin typeface="Arial" panose="020B0604020202020204" pitchFamily="34" charset="0"/>
                <a:cs typeface="Arial" panose="020B0604020202020204" pitchFamily="34" charset="0"/>
              </a:rPr>
              <a:t> says the way ministers handled the Baby Peter case was "breathtakingly reckless</a:t>
            </a:r>
            <a:r>
              <a:rPr lang="en-GB"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19 February 2009</a:t>
            </a:r>
            <a:r>
              <a:rPr lang="en-GB" sz="1800" dirty="0">
                <a:latin typeface="Arial" panose="020B0604020202020204" pitchFamily="34" charset="0"/>
                <a:cs typeface="Arial" panose="020B0604020202020204" pitchFamily="34" charset="0"/>
              </a:rPr>
              <a:t>: Dr Jerome </a:t>
            </a:r>
            <a:r>
              <a:rPr lang="en-GB" sz="1800" dirty="0" err="1">
                <a:latin typeface="Arial" panose="020B0604020202020204" pitchFamily="34" charset="0"/>
                <a:cs typeface="Arial" panose="020B0604020202020204" pitchFamily="34" charset="0"/>
              </a:rPr>
              <a:t>Ikwueke</a:t>
            </a:r>
            <a:r>
              <a:rPr lang="en-GB" sz="1800" dirty="0">
                <a:latin typeface="Arial" panose="020B0604020202020204" pitchFamily="34" charset="0"/>
                <a:cs typeface="Arial" panose="020B0604020202020204" pitchFamily="34" charset="0"/>
              </a:rPr>
              <a:t>, a GP who saw Baby Peter 14 times before his death, is suspended by the General Medical Council</a:t>
            </a:r>
            <a:r>
              <a:rPr lang="en-GB"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9 March 2009</a:t>
            </a:r>
            <a:r>
              <a:rPr lang="en-GB" sz="1800" dirty="0">
                <a:latin typeface="Arial" panose="020B0604020202020204" pitchFamily="34" charset="0"/>
                <a:cs typeface="Arial" panose="020B0604020202020204" pitchFamily="34" charset="0"/>
              </a:rPr>
              <a:t>: Ms </a:t>
            </a:r>
            <a:r>
              <a:rPr lang="en-GB" sz="1800" dirty="0" err="1">
                <a:latin typeface="Arial" panose="020B0604020202020204" pitchFamily="34" charset="0"/>
                <a:cs typeface="Arial" panose="020B0604020202020204" pitchFamily="34" charset="0"/>
              </a:rPr>
              <a:t>Shoesmith</a:t>
            </a:r>
            <a:r>
              <a:rPr lang="en-GB" sz="1800" dirty="0">
                <a:latin typeface="Arial" panose="020B0604020202020204" pitchFamily="34" charset="0"/>
                <a:cs typeface="Arial" panose="020B0604020202020204" pitchFamily="34" charset="0"/>
              </a:rPr>
              <a:t> lodges an employment tribunal claim against Haringey Council</a:t>
            </a:r>
            <a:r>
              <a:rPr lang="en-GB" sz="1800" dirty="0" smtClean="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15 March 2009</a:t>
            </a:r>
            <a:r>
              <a:rPr lang="en-GB" sz="1800" dirty="0">
                <a:latin typeface="Arial" panose="020B0604020202020204" pitchFamily="34" charset="0"/>
                <a:cs typeface="Arial" panose="020B0604020202020204" pitchFamily="34" charset="0"/>
              </a:rPr>
              <a:t>: A leaked report into the death of Baby Peter suggests there were further missed opportunities to save him from abuse</a:t>
            </a:r>
            <a:r>
              <a:rPr lang="en-GB" sz="1800" dirty="0" smtClean="0">
                <a:latin typeface="Arial" panose="020B0604020202020204" pitchFamily="34" charset="0"/>
                <a:cs typeface="Arial" panose="020B0604020202020204" pitchFamily="34" charset="0"/>
              </a:rPr>
              <a:t>.</a:t>
            </a:r>
          </a:p>
          <a:p>
            <a:r>
              <a:rPr lang="en-GB" sz="1800" b="1" dirty="0">
                <a:latin typeface="Arial" panose="020B0604020202020204" pitchFamily="34" charset="0"/>
                <a:cs typeface="Arial" panose="020B0604020202020204" pitchFamily="34" charset="0"/>
              </a:rPr>
              <a:t>29 April 2009: </a:t>
            </a:r>
            <a:r>
              <a:rPr lang="en-GB" sz="1800" dirty="0">
                <a:latin typeface="Arial" panose="020B0604020202020204" pitchFamily="34" charset="0"/>
                <a:cs typeface="Arial" panose="020B0604020202020204" pitchFamily="34" charset="0"/>
              </a:rPr>
              <a:t>Haringey Council dismisses a social worker and three managers for failings in the care of Baby Peter</a:t>
            </a:r>
            <a:r>
              <a:rPr lang="en-GB" sz="1800" dirty="0" smtClean="0">
                <a:latin typeface="Arial" panose="020B0604020202020204" pitchFamily="34" charset="0"/>
                <a:cs typeface="Arial" panose="020B0604020202020204" pitchFamily="34" charset="0"/>
              </a:rPr>
              <a:t>.</a:t>
            </a:r>
          </a:p>
        </p:txBody>
      </p:sp>
    </p:spTree>
    <p:extLst>
      <p:ext uri="{BB962C8B-B14F-4D97-AF65-F5344CB8AC3E}">
        <p14:creationId xmlns="" xmlns:p14="http://schemas.microsoft.com/office/powerpoint/2010/main" val="41676989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Peter Connelly 2007</a:t>
            </a:r>
            <a:endParaRPr lang="en-GB" dirty="0"/>
          </a:p>
        </p:txBody>
      </p:sp>
      <p:sp>
        <p:nvSpPr>
          <p:cNvPr id="3" name="Content Placeholder 2"/>
          <p:cNvSpPr>
            <a:spLocks noGrp="1"/>
          </p:cNvSpPr>
          <p:nvPr>
            <p:ph idx="1"/>
          </p:nvPr>
        </p:nvSpPr>
        <p:spPr/>
        <p:txBody>
          <a:bodyPr>
            <a:noAutofit/>
          </a:bodyPr>
          <a:lstStyle/>
          <a:p>
            <a:r>
              <a:rPr lang="en-GB" sz="1800" b="1" dirty="0">
                <a:solidFill>
                  <a:srgbClr val="333333"/>
                </a:solidFill>
                <a:latin typeface="Arial" panose="020B0604020202020204" pitchFamily="34" charset="0"/>
              </a:rPr>
              <a:t>1 May 2009:</a:t>
            </a:r>
            <a:r>
              <a:rPr lang="en-GB" sz="1800" dirty="0">
                <a:solidFill>
                  <a:srgbClr val="333333"/>
                </a:solidFill>
                <a:latin typeface="Arial" panose="020B0604020202020204" pitchFamily="34" charset="0"/>
              </a:rPr>
              <a:t> Barker is convicted of raping a two-year-old girl in </a:t>
            </a:r>
            <a:r>
              <a:rPr lang="en-GB" sz="1800" dirty="0" smtClean="0">
                <a:solidFill>
                  <a:srgbClr val="333333"/>
                </a:solidFill>
                <a:latin typeface="Arial" panose="020B0604020202020204" pitchFamily="34" charset="0"/>
              </a:rPr>
              <a:t>North </a:t>
            </a:r>
            <a:r>
              <a:rPr lang="en-GB" sz="1800" dirty="0">
                <a:solidFill>
                  <a:srgbClr val="333333"/>
                </a:solidFill>
                <a:latin typeface="Arial" panose="020B0604020202020204" pitchFamily="34" charset="0"/>
              </a:rPr>
              <a:t>London. The crime came to light after he was arrested over Baby Peter's death. The Old Bailey jury cleared Connelly of cruelty to the girl. Baby Peter's name is revealed at the request of his family.</a:t>
            </a:r>
          </a:p>
          <a:p>
            <a:r>
              <a:rPr lang="en-GB" sz="1800" b="1" dirty="0">
                <a:solidFill>
                  <a:srgbClr val="333333"/>
                </a:solidFill>
                <a:latin typeface="Arial" panose="020B0604020202020204" pitchFamily="34" charset="0"/>
              </a:rPr>
              <a:t>13 May 2009:</a:t>
            </a:r>
            <a:r>
              <a:rPr lang="en-GB" sz="1800" dirty="0">
                <a:solidFill>
                  <a:srgbClr val="333333"/>
                </a:solidFill>
                <a:latin typeface="Arial" panose="020B0604020202020204" pitchFamily="34" charset="0"/>
              </a:rPr>
              <a:t> The NHS is criticised by the Care Quality Commission </a:t>
            </a:r>
            <a:r>
              <a:rPr lang="en-GB" sz="1800" dirty="0" smtClean="0">
                <a:solidFill>
                  <a:srgbClr val="333333"/>
                </a:solidFill>
                <a:latin typeface="Arial" panose="020B0604020202020204" pitchFamily="34" charset="0"/>
              </a:rPr>
              <a:t>(CQC) for </a:t>
            </a:r>
            <a:r>
              <a:rPr lang="en-GB" sz="1800" dirty="0">
                <a:solidFill>
                  <a:srgbClr val="333333"/>
                </a:solidFill>
                <a:latin typeface="Arial" panose="020B0604020202020204" pitchFamily="34" charset="0"/>
              </a:rPr>
              <a:t>failing in the care given to Baby Peter.</a:t>
            </a:r>
          </a:p>
          <a:p>
            <a:r>
              <a:rPr lang="en-GB" sz="1800" b="1" dirty="0">
                <a:solidFill>
                  <a:srgbClr val="333333"/>
                </a:solidFill>
                <a:latin typeface="Arial" panose="020B0604020202020204" pitchFamily="34" charset="0"/>
              </a:rPr>
              <a:t>22 May 2009:</a:t>
            </a:r>
            <a:r>
              <a:rPr lang="en-GB" sz="1800" dirty="0">
                <a:solidFill>
                  <a:srgbClr val="333333"/>
                </a:solidFill>
                <a:latin typeface="Arial" panose="020B0604020202020204" pitchFamily="34" charset="0"/>
              </a:rPr>
              <a:t> Connelly gets an indefinite jail term with a minimum term of five years for her part in her son's death. Barker is jailed for life with a minimum of 10 years for raping the two-year-old and given a 12-year term to run concurrently over his role in Baby Peter's death. Owen gets an indefinite sentence with a minimum term of three years.</a:t>
            </a:r>
          </a:p>
          <a:p>
            <a:r>
              <a:rPr lang="en-GB" sz="1800" b="1" dirty="0">
                <a:solidFill>
                  <a:srgbClr val="333333"/>
                </a:solidFill>
                <a:latin typeface="Arial" panose="020B0604020202020204" pitchFamily="34" charset="0"/>
              </a:rPr>
              <a:t>3 July 2009:</a:t>
            </a:r>
            <a:r>
              <a:rPr lang="en-GB" sz="1800" dirty="0">
                <a:solidFill>
                  <a:srgbClr val="333333"/>
                </a:solidFill>
                <a:latin typeface="Arial" panose="020B0604020202020204" pitchFamily="34" charset="0"/>
              </a:rPr>
              <a:t> Inspectors criticise Haringey Council, saying it has only made limited progress in tackling areas of weakness.</a:t>
            </a:r>
          </a:p>
          <a:p>
            <a:endParaRPr lang="en-GB" sz="1800" dirty="0" smtClean="0"/>
          </a:p>
        </p:txBody>
      </p:sp>
    </p:spTree>
    <p:extLst>
      <p:ext uri="{BB962C8B-B14F-4D97-AF65-F5344CB8AC3E}">
        <p14:creationId xmlns="" xmlns:p14="http://schemas.microsoft.com/office/powerpoint/2010/main" val="12896020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a:t>
            </a:r>
            <a:r>
              <a:rPr lang="en-GB" dirty="0" smtClean="0"/>
              <a:t>2007</a:t>
            </a:r>
            <a:endParaRPr lang="en-GB" dirty="0"/>
          </a:p>
        </p:txBody>
      </p:sp>
      <p:sp>
        <p:nvSpPr>
          <p:cNvPr id="3" name="Content Placeholder 2"/>
          <p:cNvSpPr>
            <a:spLocks noGrp="1"/>
          </p:cNvSpPr>
          <p:nvPr>
            <p:ph idx="1"/>
          </p:nvPr>
        </p:nvSpPr>
        <p:spPr/>
        <p:txBody>
          <a:bodyPr>
            <a:normAutofit fontScale="92500" lnSpcReduction="20000"/>
          </a:bodyPr>
          <a:lstStyle/>
          <a:p>
            <a:r>
              <a:rPr lang="en-GB" b="1" dirty="0">
                <a:solidFill>
                  <a:srgbClr val="333333"/>
                </a:solidFill>
                <a:latin typeface="Arial" panose="020B0604020202020204" pitchFamily="34" charset="0"/>
              </a:rPr>
              <a:t>11 August 2009:</a:t>
            </a:r>
            <a:r>
              <a:rPr lang="en-GB" dirty="0">
                <a:solidFill>
                  <a:srgbClr val="333333"/>
                </a:solidFill>
                <a:latin typeface="Arial" panose="020B0604020202020204" pitchFamily="34" charset="0"/>
              </a:rPr>
              <a:t> Connelly and Barker are named for the first time after the expiry of a court order.</a:t>
            </a:r>
          </a:p>
          <a:p>
            <a:r>
              <a:rPr lang="en-GB" b="1" dirty="0">
                <a:solidFill>
                  <a:srgbClr val="333333"/>
                </a:solidFill>
                <a:latin typeface="Arial" panose="020B0604020202020204" pitchFamily="34" charset="0"/>
              </a:rPr>
              <a:t>15 September 2010:</a:t>
            </a:r>
            <a:r>
              <a:rPr lang="en-GB" dirty="0">
                <a:solidFill>
                  <a:srgbClr val="333333"/>
                </a:solidFill>
                <a:latin typeface="Arial" panose="020B0604020202020204" pitchFamily="34" charset="0"/>
              </a:rPr>
              <a:t> Ms </a:t>
            </a:r>
            <a:r>
              <a:rPr lang="en-GB" dirty="0" err="1">
                <a:solidFill>
                  <a:srgbClr val="333333"/>
                </a:solidFill>
                <a:latin typeface="Arial" panose="020B0604020202020204" pitchFamily="34" charset="0"/>
              </a:rPr>
              <a:t>Shoesmith</a:t>
            </a:r>
            <a:r>
              <a:rPr lang="en-GB" dirty="0">
                <a:solidFill>
                  <a:srgbClr val="333333"/>
                </a:solidFill>
                <a:latin typeface="Arial" panose="020B0604020202020204" pitchFamily="34" charset="0"/>
              </a:rPr>
              <a:t> hits back over her sacking by Haringey Council, asking a Commons committee why the police and health services had not also been made to take responsibility.</a:t>
            </a:r>
          </a:p>
          <a:p>
            <a:r>
              <a:rPr lang="en-GB" b="1" dirty="0">
                <a:solidFill>
                  <a:srgbClr val="333333"/>
                </a:solidFill>
                <a:latin typeface="Arial" panose="020B0604020202020204" pitchFamily="34" charset="0"/>
              </a:rPr>
              <a:t>21 September 2010:</a:t>
            </a:r>
            <a:r>
              <a:rPr lang="en-GB" dirty="0">
                <a:solidFill>
                  <a:srgbClr val="333333"/>
                </a:solidFill>
                <a:latin typeface="Arial" panose="020B0604020202020204" pitchFamily="34" charset="0"/>
              </a:rPr>
              <a:t> Connelly and Barker are denied public funding to be represented at any resumed inquest into the child's death. A pre-inquest review was told they had not been given funds for legal representation. Baby Peter's father had said he wanted an inquest to take place.</a:t>
            </a:r>
          </a:p>
          <a:p>
            <a:r>
              <a:rPr lang="en-GB" b="1" dirty="0">
                <a:solidFill>
                  <a:srgbClr val="333333"/>
                </a:solidFill>
                <a:latin typeface="Arial" panose="020B0604020202020204" pitchFamily="34" charset="0"/>
              </a:rPr>
              <a:t>22 October 2010:</a:t>
            </a:r>
            <a:r>
              <a:rPr lang="en-GB" dirty="0">
                <a:solidFill>
                  <a:srgbClr val="333333"/>
                </a:solidFill>
                <a:latin typeface="Arial" panose="020B0604020202020204" pitchFamily="34" charset="0"/>
              </a:rPr>
              <a:t> Two social workers who dealt with Baby Peter, Gillie </a:t>
            </a:r>
            <a:r>
              <a:rPr lang="en-GB" dirty="0" err="1">
                <a:solidFill>
                  <a:srgbClr val="333333"/>
                </a:solidFill>
                <a:latin typeface="Arial" panose="020B0604020202020204" pitchFamily="34" charset="0"/>
              </a:rPr>
              <a:t>Christou</a:t>
            </a:r>
            <a:r>
              <a:rPr lang="en-GB" dirty="0">
                <a:solidFill>
                  <a:srgbClr val="333333"/>
                </a:solidFill>
                <a:latin typeface="Arial" panose="020B0604020202020204" pitchFamily="34" charset="0"/>
              </a:rPr>
              <a:t> and Maria Ward, lose their claim for unfair dismissal. They had argued they were sacked unfairly by Haringey Council following his death, but a tribunal found the authority acted reasonably because of failings in the care they provided.</a:t>
            </a:r>
          </a:p>
          <a:p>
            <a:endParaRPr lang="en-GB" dirty="0"/>
          </a:p>
        </p:txBody>
      </p:sp>
    </p:spTree>
    <p:extLst>
      <p:ext uri="{BB962C8B-B14F-4D97-AF65-F5344CB8AC3E}">
        <p14:creationId xmlns="" xmlns:p14="http://schemas.microsoft.com/office/powerpoint/2010/main" val="493228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a:t>
            </a:r>
            <a:r>
              <a:rPr lang="en-GB" dirty="0" smtClean="0"/>
              <a:t>2007</a:t>
            </a:r>
            <a:endParaRPr lang="en-GB" dirty="0"/>
          </a:p>
        </p:txBody>
      </p:sp>
      <p:sp>
        <p:nvSpPr>
          <p:cNvPr id="3" name="Content Placeholder 2"/>
          <p:cNvSpPr>
            <a:spLocks noGrp="1"/>
          </p:cNvSpPr>
          <p:nvPr>
            <p:ph idx="1"/>
          </p:nvPr>
        </p:nvSpPr>
        <p:spPr/>
        <p:txBody>
          <a:bodyPr>
            <a:normAutofit lnSpcReduction="10000"/>
          </a:bodyPr>
          <a:lstStyle/>
          <a:p>
            <a:r>
              <a:rPr lang="en-GB" b="1" dirty="0">
                <a:solidFill>
                  <a:srgbClr val="333333"/>
                </a:solidFill>
                <a:latin typeface="Arial" panose="020B0604020202020204" pitchFamily="34" charset="0"/>
              </a:rPr>
              <a:t>26 October 2010: </a:t>
            </a:r>
            <a:r>
              <a:rPr lang="en-GB" dirty="0">
                <a:solidFill>
                  <a:srgbClr val="333333"/>
                </a:solidFill>
                <a:latin typeface="Arial" panose="020B0604020202020204" pitchFamily="34" charset="0"/>
              </a:rPr>
              <a:t>The second serious case review - the official account of the agencies' failings over Peter - is published, after the first one was ruled "inadequate" by Ofsted.</a:t>
            </a:r>
          </a:p>
          <a:p>
            <a:r>
              <a:rPr lang="en-GB" b="1" dirty="0">
                <a:solidFill>
                  <a:srgbClr val="333333"/>
                </a:solidFill>
                <a:latin typeface="Arial" panose="020B0604020202020204" pitchFamily="34" charset="0"/>
              </a:rPr>
              <a:t>27 May 2011: </a:t>
            </a:r>
            <a:r>
              <a:rPr lang="en-GB" dirty="0">
                <a:solidFill>
                  <a:srgbClr val="333333"/>
                </a:solidFill>
                <a:latin typeface="Arial" panose="020B0604020202020204" pitchFamily="34" charset="0"/>
              </a:rPr>
              <a:t>The Court of Appeal rules in favour of Ms </a:t>
            </a:r>
            <a:r>
              <a:rPr lang="en-GB" dirty="0" err="1">
                <a:solidFill>
                  <a:srgbClr val="333333"/>
                </a:solidFill>
                <a:latin typeface="Arial" panose="020B0604020202020204" pitchFamily="34" charset="0"/>
              </a:rPr>
              <a:t>Shoesmith</a:t>
            </a:r>
            <a:r>
              <a:rPr lang="en-GB" dirty="0">
                <a:solidFill>
                  <a:srgbClr val="333333"/>
                </a:solidFill>
                <a:latin typeface="Arial" panose="020B0604020202020204" pitchFamily="34" charset="0"/>
              </a:rPr>
              <a:t>, who claims former Children's Secretary Ed Balls and Haringey Council acted unlawfully by sacking her.</a:t>
            </a:r>
          </a:p>
          <a:p>
            <a:r>
              <a:rPr lang="en-GB" b="1" dirty="0">
                <a:solidFill>
                  <a:srgbClr val="333333"/>
                </a:solidFill>
                <a:latin typeface="Arial" panose="020B0604020202020204" pitchFamily="34" charset="0"/>
              </a:rPr>
              <a:t>24 June 2011: </a:t>
            </a:r>
            <a:r>
              <a:rPr lang="en-GB" dirty="0">
                <a:solidFill>
                  <a:srgbClr val="333333"/>
                </a:solidFill>
                <a:latin typeface="Arial" panose="020B0604020202020204" pitchFamily="34" charset="0"/>
              </a:rPr>
              <a:t>The Department for Education and Haringey Council confirm they will seek an appeal at the Supreme Court against the Court of Appeal's ruling that Sharon </a:t>
            </a:r>
            <a:r>
              <a:rPr lang="en-GB" dirty="0" err="1">
                <a:solidFill>
                  <a:srgbClr val="333333"/>
                </a:solidFill>
                <a:latin typeface="Arial" panose="020B0604020202020204" pitchFamily="34" charset="0"/>
              </a:rPr>
              <a:t>Shoesmith</a:t>
            </a:r>
            <a:r>
              <a:rPr lang="en-GB" dirty="0">
                <a:solidFill>
                  <a:srgbClr val="333333"/>
                </a:solidFill>
                <a:latin typeface="Arial" panose="020B0604020202020204" pitchFamily="34" charset="0"/>
              </a:rPr>
              <a:t> was unfairly sacked.</a:t>
            </a:r>
          </a:p>
          <a:p>
            <a:r>
              <a:rPr lang="en-GB" b="1" dirty="0">
                <a:solidFill>
                  <a:srgbClr val="333333"/>
                </a:solidFill>
                <a:latin typeface="Arial" panose="020B0604020202020204" pitchFamily="34" charset="0"/>
              </a:rPr>
              <a:t>2 August 2011: </a:t>
            </a:r>
            <a:r>
              <a:rPr lang="en-GB" dirty="0">
                <a:solidFill>
                  <a:srgbClr val="333333"/>
                </a:solidFill>
                <a:latin typeface="Arial" panose="020B0604020202020204" pitchFamily="34" charset="0"/>
              </a:rPr>
              <a:t>The Supreme Court refuses to grant officials leave to appeal against the decision that Ms </a:t>
            </a:r>
            <a:r>
              <a:rPr lang="en-GB" dirty="0" err="1">
                <a:solidFill>
                  <a:srgbClr val="333333"/>
                </a:solidFill>
                <a:latin typeface="Arial" panose="020B0604020202020204" pitchFamily="34" charset="0"/>
              </a:rPr>
              <a:t>Shoesmith</a:t>
            </a:r>
            <a:r>
              <a:rPr lang="en-GB" dirty="0">
                <a:solidFill>
                  <a:srgbClr val="333333"/>
                </a:solidFill>
                <a:latin typeface="Arial" panose="020B0604020202020204" pitchFamily="34" charset="0"/>
              </a:rPr>
              <a:t> was unfairly sacked.</a:t>
            </a:r>
          </a:p>
          <a:p>
            <a:endParaRPr lang="en-GB" dirty="0"/>
          </a:p>
        </p:txBody>
      </p:sp>
    </p:spTree>
    <p:extLst>
      <p:ext uri="{BB962C8B-B14F-4D97-AF65-F5344CB8AC3E}">
        <p14:creationId xmlns="" xmlns:p14="http://schemas.microsoft.com/office/powerpoint/2010/main" val="37233289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a:t>
            </a:r>
            <a:r>
              <a:rPr lang="en-GB" dirty="0" smtClean="0"/>
              <a:t>2007</a:t>
            </a:r>
            <a:endParaRPr lang="en-GB" dirty="0"/>
          </a:p>
        </p:txBody>
      </p:sp>
      <p:sp>
        <p:nvSpPr>
          <p:cNvPr id="3" name="Content Placeholder 2"/>
          <p:cNvSpPr>
            <a:spLocks noGrp="1"/>
          </p:cNvSpPr>
          <p:nvPr>
            <p:ph idx="1"/>
          </p:nvPr>
        </p:nvSpPr>
        <p:spPr/>
        <p:txBody>
          <a:bodyPr/>
          <a:lstStyle/>
          <a:p>
            <a:r>
              <a:rPr lang="en-GB" b="1" dirty="0">
                <a:solidFill>
                  <a:srgbClr val="333333"/>
                </a:solidFill>
                <a:latin typeface="Arial" panose="020B0604020202020204" pitchFamily="34" charset="0"/>
              </a:rPr>
              <a:t>5 August 2011: </a:t>
            </a:r>
            <a:r>
              <a:rPr lang="en-GB" dirty="0">
                <a:solidFill>
                  <a:srgbClr val="333333"/>
                </a:solidFill>
                <a:latin typeface="Arial" panose="020B0604020202020204" pitchFamily="34" charset="0"/>
              </a:rPr>
              <a:t>Jason Owen, now 39, is released from prison after serving three years of a six-year sentence.</a:t>
            </a:r>
          </a:p>
          <a:p>
            <a:r>
              <a:rPr lang="en-GB" b="1" dirty="0">
                <a:solidFill>
                  <a:srgbClr val="333333"/>
                </a:solidFill>
                <a:latin typeface="Arial" panose="020B0604020202020204" pitchFamily="34" charset="0"/>
              </a:rPr>
              <a:t>5 March 2012:</a:t>
            </a:r>
            <a:r>
              <a:rPr lang="en-GB" dirty="0">
                <a:solidFill>
                  <a:srgbClr val="333333"/>
                </a:solidFill>
                <a:latin typeface="Arial" panose="020B0604020202020204" pitchFamily="34" charset="0"/>
              </a:rPr>
              <a:t> The natural father of Baby Peter, known as KC, is awarded £75,000 in damages after the publishers of The People wrongly accused him of being a sex offender.</a:t>
            </a:r>
          </a:p>
          <a:p>
            <a:r>
              <a:rPr lang="en-GB" b="1" dirty="0">
                <a:solidFill>
                  <a:srgbClr val="333333"/>
                </a:solidFill>
                <a:latin typeface="Arial" panose="020B0604020202020204" pitchFamily="34" charset="0"/>
              </a:rPr>
              <a:t>25 May 2012: </a:t>
            </a:r>
            <a:r>
              <a:rPr lang="en-GB" dirty="0">
                <a:solidFill>
                  <a:srgbClr val="333333"/>
                </a:solidFill>
                <a:latin typeface="Arial" panose="020B0604020202020204" pitchFamily="34" charset="0"/>
              </a:rPr>
              <a:t>Haringey Council workers Gillie </a:t>
            </a:r>
            <a:r>
              <a:rPr lang="en-GB" dirty="0" err="1">
                <a:solidFill>
                  <a:srgbClr val="333333"/>
                </a:solidFill>
                <a:latin typeface="Arial" panose="020B0604020202020204" pitchFamily="34" charset="0"/>
              </a:rPr>
              <a:t>Christou</a:t>
            </a:r>
            <a:r>
              <a:rPr lang="en-GB" dirty="0">
                <a:solidFill>
                  <a:srgbClr val="333333"/>
                </a:solidFill>
                <a:latin typeface="Arial" panose="020B0604020202020204" pitchFamily="34" charset="0"/>
              </a:rPr>
              <a:t> and Maria Ward lose their appeal against an employment tribunal ruling that they were fairly sacked.</a:t>
            </a:r>
          </a:p>
          <a:p>
            <a:r>
              <a:rPr lang="en-GB" b="1" dirty="0">
                <a:solidFill>
                  <a:srgbClr val="333333"/>
                </a:solidFill>
                <a:latin typeface="Arial" panose="020B0604020202020204" pitchFamily="34" charset="0"/>
              </a:rPr>
              <a:t>29 May 2012: </a:t>
            </a:r>
            <a:r>
              <a:rPr lang="en-GB" dirty="0">
                <a:solidFill>
                  <a:srgbClr val="333333"/>
                </a:solidFill>
                <a:latin typeface="Arial" panose="020B0604020202020204" pitchFamily="34" charset="0"/>
              </a:rPr>
              <a:t>The Chief Executive of Great Ormond Street Hospital Dr Jane Collins announces she is to stand down.</a:t>
            </a:r>
          </a:p>
          <a:p>
            <a:endParaRPr lang="en-GB" dirty="0"/>
          </a:p>
        </p:txBody>
      </p:sp>
    </p:spTree>
    <p:extLst>
      <p:ext uri="{BB962C8B-B14F-4D97-AF65-F5344CB8AC3E}">
        <p14:creationId xmlns="" xmlns:p14="http://schemas.microsoft.com/office/powerpoint/2010/main" val="48428425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Connelly 2007</a:t>
            </a:r>
          </a:p>
        </p:txBody>
      </p:sp>
      <p:sp>
        <p:nvSpPr>
          <p:cNvPr id="3" name="Content Placeholder 2"/>
          <p:cNvSpPr>
            <a:spLocks noGrp="1"/>
          </p:cNvSpPr>
          <p:nvPr>
            <p:ph idx="1"/>
          </p:nvPr>
        </p:nvSpPr>
        <p:spPr/>
        <p:txBody>
          <a:bodyPr/>
          <a:lstStyle/>
          <a:p>
            <a:r>
              <a:rPr lang="en-GB" b="1" dirty="0">
                <a:solidFill>
                  <a:srgbClr val="333333"/>
                </a:solidFill>
                <a:latin typeface="Arial" panose="020B0604020202020204" pitchFamily="34" charset="0"/>
              </a:rPr>
              <a:t>31 October 2012: </a:t>
            </a:r>
            <a:r>
              <a:rPr lang="en-GB" dirty="0">
                <a:solidFill>
                  <a:srgbClr val="333333"/>
                </a:solidFill>
                <a:latin typeface="Arial" panose="020B0604020202020204" pitchFamily="34" charset="0"/>
              </a:rPr>
              <a:t>Baby P's natural father who was falsely accused of sex offences has his libel award of £75,000 cut to £50,000.</a:t>
            </a:r>
          </a:p>
          <a:p>
            <a:r>
              <a:rPr lang="en-GB" b="1" dirty="0">
                <a:solidFill>
                  <a:srgbClr val="333333"/>
                </a:solidFill>
                <a:latin typeface="Arial" panose="020B0604020202020204" pitchFamily="34" charset="0"/>
              </a:rPr>
              <a:t>12 March 2013: </a:t>
            </a:r>
            <a:r>
              <a:rPr lang="en-GB" dirty="0">
                <a:solidFill>
                  <a:srgbClr val="333333"/>
                </a:solidFill>
                <a:latin typeface="Arial" panose="020B0604020202020204" pitchFamily="34" charset="0"/>
              </a:rPr>
              <a:t>The Court of Appeal backs an employment tribunal ruling that Baby P's social workers were not sacked unfairly by Haringey Council.</a:t>
            </a:r>
          </a:p>
          <a:p>
            <a:r>
              <a:rPr lang="en-GB" b="1" dirty="0">
                <a:solidFill>
                  <a:srgbClr val="333333"/>
                </a:solidFill>
                <a:latin typeface="Arial" panose="020B0604020202020204" pitchFamily="34" charset="0"/>
              </a:rPr>
              <a:t>12 April 2013:</a:t>
            </a:r>
            <a:r>
              <a:rPr lang="en-GB" dirty="0">
                <a:solidFill>
                  <a:srgbClr val="333333"/>
                </a:solidFill>
                <a:latin typeface="Arial" panose="020B0604020202020204" pitchFamily="34" charset="0"/>
              </a:rPr>
              <a:t> Jason Owen is returned to prison for breaching conditions of his release.</a:t>
            </a:r>
          </a:p>
          <a:p>
            <a:r>
              <a:rPr lang="en-GB" b="1" dirty="0">
                <a:solidFill>
                  <a:srgbClr val="333333"/>
                </a:solidFill>
                <a:latin typeface="Arial" panose="020B0604020202020204" pitchFamily="34" charset="0"/>
              </a:rPr>
              <a:t>8 October 2013: </a:t>
            </a:r>
            <a:r>
              <a:rPr lang="en-GB" dirty="0">
                <a:solidFill>
                  <a:srgbClr val="333333"/>
                </a:solidFill>
                <a:latin typeface="Arial" panose="020B0604020202020204" pitchFamily="34" charset="0"/>
              </a:rPr>
              <a:t>The Parole Board says it has directed the release of the mother of Baby Peter, Tracey Connelly.</a:t>
            </a:r>
          </a:p>
          <a:p>
            <a:endParaRPr lang="en-GB" dirty="0"/>
          </a:p>
        </p:txBody>
      </p:sp>
    </p:spTree>
    <p:extLst>
      <p:ext uri="{BB962C8B-B14F-4D97-AF65-F5344CB8AC3E}">
        <p14:creationId xmlns="" xmlns:p14="http://schemas.microsoft.com/office/powerpoint/2010/main" val="25412490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Peter Connelly 2007</a:t>
            </a:r>
            <a:endParaRPr lang="en-GB" dirty="0"/>
          </a:p>
        </p:txBody>
      </p:sp>
      <p:sp>
        <p:nvSpPr>
          <p:cNvPr id="3" name="Content Placeholder 2"/>
          <p:cNvSpPr>
            <a:spLocks noGrp="1"/>
          </p:cNvSpPr>
          <p:nvPr>
            <p:ph idx="1"/>
          </p:nvPr>
        </p:nvSpPr>
        <p:spPr/>
        <p:txBody>
          <a:bodyPr/>
          <a:lstStyle/>
          <a:p>
            <a:r>
              <a:rPr lang="en-GB" sz="3200" dirty="0" smtClean="0"/>
              <a:t>2014 BBC documentary (now available via </a:t>
            </a:r>
            <a:r>
              <a:rPr lang="en-GB" sz="3200" dirty="0" err="1" smtClean="0"/>
              <a:t>Youtube</a:t>
            </a:r>
            <a:r>
              <a:rPr lang="en-GB" sz="3200" dirty="0" smtClean="0"/>
              <a:t>) concentrates on the role and perspectives of key professionals</a:t>
            </a:r>
          </a:p>
          <a:p>
            <a:pPr marL="0" indent="0">
              <a:buNone/>
            </a:pPr>
            <a:r>
              <a:rPr lang="en-GB" dirty="0">
                <a:hlinkClick r:id="rId2"/>
              </a:rPr>
              <a:t>https://</a:t>
            </a:r>
            <a:r>
              <a:rPr lang="en-GB" dirty="0" smtClean="0">
                <a:hlinkClick r:id="rId2"/>
              </a:rPr>
              <a:t>www.youtube.com/watch?v=DJaMcujh3VY</a:t>
            </a:r>
            <a:endParaRPr lang="en-GB" dirty="0" smtClean="0"/>
          </a:p>
          <a:p>
            <a:pPr marL="0" indent="0">
              <a:buNone/>
            </a:pPr>
            <a:endParaRPr lang="en-GB" dirty="0"/>
          </a:p>
          <a:p>
            <a:pPr marL="0" indent="0">
              <a:buNone/>
            </a:pPr>
            <a:endParaRPr lang="en-GB" dirty="0"/>
          </a:p>
        </p:txBody>
      </p:sp>
    </p:spTree>
    <p:extLst>
      <p:ext uri="{BB962C8B-B14F-4D97-AF65-F5344CB8AC3E}">
        <p14:creationId xmlns="" xmlns:p14="http://schemas.microsoft.com/office/powerpoint/2010/main" val="2046661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Serious Case Reviews</a:t>
            </a:r>
            <a:endParaRPr lang="en-GB" dirty="0"/>
          </a:p>
        </p:txBody>
      </p:sp>
      <p:sp>
        <p:nvSpPr>
          <p:cNvPr id="3" name="Content Placeholder 2"/>
          <p:cNvSpPr>
            <a:spLocks noGrp="1"/>
          </p:cNvSpPr>
          <p:nvPr>
            <p:ph idx="1"/>
          </p:nvPr>
        </p:nvSpPr>
        <p:spPr/>
        <p:txBody>
          <a:bodyPr/>
          <a:lstStyle/>
          <a:p>
            <a:r>
              <a:rPr lang="en-GB" dirty="0"/>
              <a:t>All instances of child death are looked into in great detail</a:t>
            </a:r>
          </a:p>
          <a:p>
            <a:r>
              <a:rPr lang="en-GB" dirty="0"/>
              <a:t>Major reviews are carried out and published</a:t>
            </a:r>
          </a:p>
          <a:p>
            <a:r>
              <a:rPr lang="en-GB" dirty="0"/>
              <a:t>The sequence of events is a good way to get a feel for the circumstances leading to the tragedy</a:t>
            </a:r>
          </a:p>
          <a:p>
            <a:endParaRPr lang="en-GB" dirty="0"/>
          </a:p>
        </p:txBody>
      </p:sp>
    </p:spTree>
    <p:extLst>
      <p:ext uri="{BB962C8B-B14F-4D97-AF65-F5344CB8AC3E}">
        <p14:creationId xmlns="" xmlns:p14="http://schemas.microsoft.com/office/powerpoint/2010/main" val="20095355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Laming Report 2009</a:t>
            </a:r>
            <a:endParaRPr lang="en-GB" dirty="0"/>
          </a:p>
        </p:txBody>
      </p:sp>
      <p:sp>
        <p:nvSpPr>
          <p:cNvPr id="3" name="Content Placeholder 2"/>
          <p:cNvSpPr>
            <a:spLocks noGrp="1"/>
          </p:cNvSpPr>
          <p:nvPr>
            <p:ph idx="1"/>
          </p:nvPr>
        </p:nvSpPr>
        <p:spPr/>
        <p:txBody>
          <a:bodyPr>
            <a:normAutofit/>
          </a:bodyPr>
          <a:lstStyle/>
          <a:p>
            <a:r>
              <a:rPr lang="en-GB" dirty="0" smtClean="0"/>
              <a:t>Child protection issues in England had not had "the priority they deserved" and many of the reforms brought in after Victoria </a:t>
            </a:r>
            <a:r>
              <a:rPr lang="en-GB" dirty="0" err="1" smtClean="0"/>
              <a:t>Climbie's</a:t>
            </a:r>
            <a:r>
              <a:rPr lang="en-GB" dirty="0" smtClean="0"/>
              <a:t> death in 2000 had not been properly implemented.</a:t>
            </a:r>
          </a:p>
          <a:p>
            <a:r>
              <a:rPr lang="en-GB" dirty="0" smtClean="0"/>
              <a:t>Over-emphasis on process and targets resulting in a "loss of confidence" among social workers, who were overstretched and undertrained.</a:t>
            </a:r>
          </a:p>
          <a:p>
            <a:r>
              <a:rPr lang="en-GB" dirty="0" smtClean="0"/>
              <a:t>Progress hampered by the lack of a centralised computer system and an over-complicated... tick-box assessment and recording system.</a:t>
            </a:r>
          </a:p>
          <a:p>
            <a:r>
              <a:rPr lang="en-GB" dirty="0" smtClean="0"/>
              <a:t>There was a lack of communication and joined-up working between agencies</a:t>
            </a:r>
          </a:p>
          <a:p>
            <a:r>
              <a:rPr lang="en-GB" dirty="0" smtClean="0"/>
              <a:t>A lack of funding made social and child protection work a "Cinderella service".</a:t>
            </a:r>
          </a:p>
          <a:p>
            <a:endParaRPr lang="en-GB" dirty="0" smtClean="0"/>
          </a:p>
          <a:p>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Laming Report 2009</a:t>
            </a:r>
            <a:endParaRPr lang="en-GB" dirty="0"/>
          </a:p>
        </p:txBody>
      </p:sp>
      <p:sp>
        <p:nvSpPr>
          <p:cNvPr id="3" name="Content Placeholder 2"/>
          <p:cNvSpPr>
            <a:spLocks noGrp="1"/>
          </p:cNvSpPr>
          <p:nvPr>
            <p:ph idx="1"/>
          </p:nvPr>
        </p:nvSpPr>
        <p:spPr/>
        <p:txBody>
          <a:bodyPr>
            <a:normAutofit/>
          </a:bodyPr>
          <a:lstStyle/>
          <a:p>
            <a:r>
              <a:rPr lang="en-GB" dirty="0" smtClean="0"/>
              <a:t>Lord </a:t>
            </a:r>
            <a:r>
              <a:rPr lang="en-GB" dirty="0" err="1" smtClean="0"/>
              <a:t>Laming's</a:t>
            </a:r>
            <a:r>
              <a:rPr lang="en-GB" dirty="0" smtClean="0"/>
              <a:t> review told those working in children's services most of the necessary reforms were in place and that they should "now just do it".</a:t>
            </a:r>
          </a:p>
          <a:p>
            <a:r>
              <a:rPr lang="en-GB" dirty="0" smtClean="0"/>
              <a:t>Child protection not been given the priority it deserved - 200,000 of the 11 million children in England still live in homes with a known high risk of violence or abuse.</a:t>
            </a:r>
          </a:p>
          <a:p>
            <a:r>
              <a:rPr lang="en-GB" dirty="0" smtClean="0"/>
              <a:t>Social services departments suffered from low staff morale, poor supervision, high caseloads, under-resourcing and inadequate training.</a:t>
            </a:r>
          </a:p>
          <a:p>
            <a:r>
              <a:rPr lang="en-GB" dirty="0" smtClean="0"/>
              <a:t>Highlighted importance of policies, legislation, structures and procedures to securing better life opportunities for every child.</a:t>
            </a:r>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Laming Report 2009</a:t>
            </a:r>
            <a:endParaRPr lang="en-GB" dirty="0"/>
          </a:p>
        </p:txBody>
      </p:sp>
      <p:sp>
        <p:nvSpPr>
          <p:cNvPr id="3" name="Content Placeholder 2"/>
          <p:cNvSpPr>
            <a:spLocks noGrp="1"/>
          </p:cNvSpPr>
          <p:nvPr>
            <p:ph idx="1"/>
          </p:nvPr>
        </p:nvSpPr>
        <p:spPr/>
        <p:txBody>
          <a:bodyPr/>
          <a:lstStyle/>
          <a:p>
            <a:r>
              <a:rPr lang="en-GB" dirty="0" smtClean="0"/>
              <a:t>Welcomed by children’s services and social work leaders.</a:t>
            </a:r>
          </a:p>
          <a:p>
            <a:r>
              <a:rPr lang="en-GB" dirty="0" smtClean="0"/>
              <a:t>Child protection must be given higher priority to protect vulnerable young people from abuse.</a:t>
            </a:r>
          </a:p>
          <a:p>
            <a:r>
              <a:rPr lang="en-GB" dirty="0" smtClean="0"/>
              <a:t>No barrier or bureaucracy should get in the way of keeping children safe.</a:t>
            </a:r>
          </a:p>
          <a:p>
            <a:r>
              <a:rPr lang="en-GB" dirty="0" smtClean="0"/>
              <a:t>Report available at:</a:t>
            </a:r>
          </a:p>
          <a:p>
            <a:r>
              <a:rPr lang="en-GB" dirty="0" smtClean="0">
                <a:hlinkClick r:id="rId2"/>
              </a:rPr>
              <a:t>http://dera.ioe.ac.uk/8646/1/12_03_09_children.pdf</a:t>
            </a:r>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58 recommendations </a:t>
            </a:r>
          </a:p>
          <a:p>
            <a:r>
              <a:rPr lang="en-GB" dirty="0" smtClean="0">
                <a:hlinkClick r:id="rId2"/>
              </a:rPr>
              <a:t>http://www.communitycare.co.uk/2009/03/13/laming-report-index-of-recommendations/</a:t>
            </a:r>
            <a:endParaRPr lang="en-GB" dirty="0" smtClean="0"/>
          </a:p>
          <a:p>
            <a:r>
              <a:rPr lang="en-GB" dirty="0" smtClean="0"/>
              <a:t>The introduction of targets for child protection, similar to school targets.</a:t>
            </a:r>
          </a:p>
          <a:p>
            <a:r>
              <a:rPr lang="en-GB" dirty="0" smtClean="0"/>
              <a:t>Ensuring directors of children's services with no background in child protection have a senior manager with child protection experience in their team.</a:t>
            </a:r>
          </a:p>
          <a:p>
            <a:r>
              <a:rPr lang="en-GB" dirty="0" smtClean="0"/>
              <a:t>School inspections to assess how well they carry out child protection duties.</a:t>
            </a:r>
          </a:p>
          <a:p>
            <a:r>
              <a:rPr lang="en-GB" dirty="0" smtClean="0"/>
              <a:t>A national strategy to address recruitment and retention problems in children's social work.</a:t>
            </a:r>
          </a:p>
          <a:p>
            <a:r>
              <a:rPr lang="en-GB" dirty="0" smtClean="0"/>
              <a:t>National guidelines setting out maximum case loads for social workers.</a:t>
            </a:r>
          </a:p>
          <a:p>
            <a:r>
              <a:rPr lang="en-GB" dirty="0" smtClean="0"/>
              <a:t>Increased quality of degrees in social work and the introduction of a children's social worker post-graduate qualification.</a:t>
            </a:r>
          </a:p>
          <a:p>
            <a:endParaRPr lang="en-GB" dirty="0" smtClean="0"/>
          </a:p>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Munro Review</a:t>
            </a:r>
            <a:endParaRPr lang="en-GB" dirty="0"/>
          </a:p>
        </p:txBody>
      </p:sp>
      <p:sp>
        <p:nvSpPr>
          <p:cNvPr id="3" name="Content Placeholder 2"/>
          <p:cNvSpPr>
            <a:spLocks noGrp="1"/>
          </p:cNvSpPr>
          <p:nvPr>
            <p:ph idx="1"/>
          </p:nvPr>
        </p:nvSpPr>
        <p:spPr>
          <a:xfrm>
            <a:off x="822959" y="1845734"/>
            <a:ext cx="7543801" cy="3455474"/>
          </a:xfrm>
        </p:spPr>
        <p:txBody>
          <a:bodyPr>
            <a:normAutofit/>
          </a:bodyPr>
          <a:lstStyle/>
          <a:p>
            <a:r>
              <a:rPr lang="en-GB" dirty="0" smtClean="0"/>
              <a:t>Professor Eileen Munro commissioned in 2010 by Government to conduct review into child protection system England.</a:t>
            </a:r>
          </a:p>
          <a:p>
            <a:r>
              <a:rPr lang="en-GB" dirty="0" smtClean="0"/>
              <a:t>Focus of review:</a:t>
            </a:r>
          </a:p>
          <a:p>
            <a:r>
              <a:rPr lang="en-GB" dirty="0" smtClean="0"/>
              <a:t>Early intervention</a:t>
            </a:r>
          </a:p>
          <a:p>
            <a:pPr>
              <a:buNone/>
            </a:pPr>
            <a:r>
              <a:rPr lang="en-GB" dirty="0" smtClean="0"/>
              <a:t>  Trusting frontline social workers</a:t>
            </a:r>
          </a:p>
          <a:p>
            <a:r>
              <a:rPr lang="en-GB" dirty="0" smtClean="0"/>
              <a:t>Transparency and accountability</a:t>
            </a:r>
          </a:p>
          <a:p>
            <a:endParaRPr lang="en-GB" dirty="0" smtClean="0"/>
          </a:p>
          <a:p>
            <a:endParaRPr lang="en-GB" dirty="0" smtClean="0"/>
          </a:p>
          <a:p>
            <a:endParaRPr lang="en-GB" dirty="0" smtClean="0"/>
          </a:p>
          <a:p>
            <a:endParaRPr lang="en-GB" dirty="0" smtClean="0"/>
          </a:p>
          <a:p>
            <a:endParaRPr lang="en-GB" dirty="0" smtClean="0"/>
          </a:p>
        </p:txBody>
      </p:sp>
      <p:pic>
        <p:nvPicPr>
          <p:cNvPr id="4" name="Picture 3" descr="wpid-munro1.jpg"/>
          <p:cNvPicPr>
            <a:picLocks noChangeAspect="1"/>
          </p:cNvPicPr>
          <p:nvPr/>
        </p:nvPicPr>
        <p:blipFill>
          <a:blip r:embed="rId2" cstate="print"/>
          <a:stretch>
            <a:fillRect/>
          </a:stretch>
        </p:blipFill>
        <p:spPr>
          <a:xfrm>
            <a:off x="4932040" y="2636912"/>
            <a:ext cx="3980160" cy="2985120"/>
          </a:xfrm>
          <a:prstGeom prst="rect">
            <a:avLst/>
          </a:prstGeom>
        </p:spPr>
      </p:pic>
      <p:sp>
        <p:nvSpPr>
          <p:cNvPr id="5" name="TextBox 4"/>
          <p:cNvSpPr txBox="1"/>
          <p:nvPr/>
        </p:nvSpPr>
        <p:spPr>
          <a:xfrm>
            <a:off x="683568" y="5733256"/>
            <a:ext cx="7992888" cy="923330"/>
          </a:xfrm>
          <a:prstGeom prst="rect">
            <a:avLst/>
          </a:prstGeom>
          <a:noFill/>
        </p:spPr>
        <p:txBody>
          <a:bodyPr wrap="square" rtlCol="0">
            <a:spAutoFit/>
          </a:bodyPr>
          <a:lstStyle/>
          <a:p>
            <a:r>
              <a:rPr lang="en-GB" dirty="0" smtClean="0">
                <a:hlinkClick r:id="rId3"/>
              </a:rPr>
              <a:t>https://</a:t>
            </a:r>
            <a:r>
              <a:rPr lang="en-GB" dirty="0" smtClean="0">
                <a:hlinkClick r:id="rId3"/>
              </a:rPr>
              <a:t>www.gov.uk/government/uploads/system/uploads/attachment_data/file/175391/Munro-Review.pdf</a:t>
            </a:r>
            <a:endParaRPr lang="en-GB" dirty="0" smtClean="0"/>
          </a:p>
          <a:p>
            <a:endParaRPr lang="en-GB" dirty="0" smtClean="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838140"/>
          </a:xfrm>
        </p:spPr>
        <p:txBody>
          <a:bodyPr/>
          <a:lstStyle/>
          <a:p>
            <a:r>
              <a:rPr lang="en-GB" dirty="0" smtClean="0"/>
              <a:t>Munro Findings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Social workers failing to meet needs of children – too focused on complying with regulations and targets.</a:t>
            </a:r>
          </a:p>
          <a:p>
            <a:r>
              <a:rPr lang="en-GB" dirty="0" smtClean="0"/>
              <a:t>Safeguarding overly dependent on procedures and paperwork – 60% of professionals time spent in front of computers.</a:t>
            </a:r>
          </a:p>
          <a:p>
            <a:r>
              <a:rPr lang="en-GB" dirty="0" smtClean="0"/>
              <a:t>Serious case reviews not fostered a learning culture to support improved practice.</a:t>
            </a:r>
          </a:p>
          <a:p>
            <a:r>
              <a:rPr lang="en-GB" dirty="0" smtClean="0"/>
              <a:t>Integrated children’s systems not adequately examining quality of direct work with children and young people.</a:t>
            </a:r>
          </a:p>
          <a:p>
            <a:r>
              <a:rPr lang="en-GB" dirty="0" smtClean="0"/>
              <a:t>Assessment framework inefficient and not helping social workers make judgements about risk.</a:t>
            </a:r>
          </a:p>
          <a:p>
            <a:r>
              <a:rPr lang="en-GB" dirty="0" smtClean="0"/>
              <a:t>Services not offering comprehensive early specialist support .</a:t>
            </a:r>
          </a:p>
          <a:p>
            <a:r>
              <a:rPr lang="en-GB" dirty="0" smtClean="0"/>
              <a:t>Some unnecessary bureaucracy, inefficient multi-agency work causing barriers to effective work with families.</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15 recommendations</a:t>
            </a:r>
          </a:p>
          <a:p>
            <a:r>
              <a:rPr lang="en-GB" dirty="0" smtClean="0"/>
              <a:t>Some examples:</a:t>
            </a:r>
          </a:p>
          <a:p>
            <a:r>
              <a:rPr lang="en-GB" dirty="0" smtClean="0"/>
              <a:t>Centrally imposed targets and regulations to be scrapped and local </a:t>
            </a:r>
            <a:r>
              <a:rPr lang="en-GB" dirty="0" err="1" smtClean="0"/>
              <a:t>authroies</a:t>
            </a:r>
            <a:r>
              <a:rPr lang="en-GB" dirty="0" smtClean="0"/>
              <a:t> given greater freedom to develop own approaches to case work.</a:t>
            </a:r>
          </a:p>
          <a:p>
            <a:r>
              <a:rPr lang="en-GB" dirty="0" smtClean="0"/>
              <a:t>Children’s service workers to be given freedom to exercise professional skills and judgements.</a:t>
            </a:r>
          </a:p>
          <a:p>
            <a:r>
              <a:rPr lang="en-GB" dirty="0" smtClean="0"/>
              <a:t>Better balance between guidelines and procedures and professional expertise</a:t>
            </a:r>
          </a:p>
          <a:p>
            <a:r>
              <a:rPr lang="en-GB" dirty="0" smtClean="0"/>
              <a:t>National chief social worker to advise government.</a:t>
            </a:r>
          </a:p>
          <a:p>
            <a:r>
              <a:rPr lang="en-GB" dirty="0" smtClean="0"/>
              <a:t>Councils obliged to ensure sufficient provision of early help e.g. Sure Start.</a:t>
            </a:r>
          </a:p>
          <a:p>
            <a:r>
              <a:rPr lang="en-GB" dirty="0" smtClean="0"/>
              <a:t>One size fits all approach not right way for operation of child protection services.</a:t>
            </a:r>
          </a:p>
          <a:p>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Recommendations</a:t>
            </a:r>
            <a:endParaRPr lang="en-GB" dirty="0"/>
          </a:p>
        </p:txBody>
      </p:sp>
      <p:sp>
        <p:nvSpPr>
          <p:cNvPr id="3" name="Content Placeholder 2"/>
          <p:cNvSpPr>
            <a:spLocks noGrp="1"/>
          </p:cNvSpPr>
          <p:nvPr>
            <p:ph idx="1"/>
          </p:nvPr>
        </p:nvSpPr>
        <p:spPr/>
        <p:txBody>
          <a:bodyPr/>
          <a:lstStyle/>
          <a:p>
            <a:r>
              <a:rPr lang="en-GB" dirty="0" err="1" smtClean="0"/>
              <a:t>Unnanounced</a:t>
            </a:r>
            <a:r>
              <a:rPr lang="en-GB" dirty="0" smtClean="0"/>
              <a:t> inspection of safeguarding services looking at all services including police, health education and social work.</a:t>
            </a:r>
          </a:p>
          <a:p>
            <a:r>
              <a:rPr lang="en-GB" dirty="0" smtClean="0"/>
              <a:t>Principal child and family social worker in every Local Authority to better supervise junior social workers.</a:t>
            </a:r>
          </a:p>
          <a:p>
            <a:r>
              <a:rPr lang="en-GB" dirty="0" smtClean="0"/>
              <a:t>Social work profession be more open and transparent in talking about pressures and dilemmas faced by </a:t>
            </a:r>
            <a:r>
              <a:rPr lang="en-GB" dirty="0" err="1" smtClean="0"/>
              <a:t>safeguarders</a:t>
            </a:r>
            <a:r>
              <a:rPr lang="en-GB" dirty="0" smtClean="0"/>
              <a:t>, especially in times of crisis.</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smtClean="0"/>
              <a:t>Current Safeguarding Guidelines</a:t>
            </a:r>
            <a:endParaRPr lang="en-GB" sz="4400" dirty="0"/>
          </a:p>
        </p:txBody>
      </p:sp>
      <p:sp>
        <p:nvSpPr>
          <p:cNvPr id="3" name="Content Placeholder 2"/>
          <p:cNvSpPr>
            <a:spLocks noGrp="1"/>
          </p:cNvSpPr>
          <p:nvPr>
            <p:ph idx="1"/>
          </p:nvPr>
        </p:nvSpPr>
        <p:spPr/>
        <p:txBody>
          <a:bodyPr/>
          <a:lstStyle/>
          <a:p>
            <a:r>
              <a:rPr lang="en-GB" dirty="0" smtClean="0"/>
              <a:t>England</a:t>
            </a:r>
          </a:p>
          <a:p>
            <a:r>
              <a:rPr lang="en-GB" i="1" dirty="0" smtClean="0"/>
              <a:t>Working Together to Safeguard Children 2015</a:t>
            </a:r>
          </a:p>
          <a:p>
            <a:r>
              <a:rPr lang="en-GB" dirty="0" smtClean="0">
                <a:hlinkClick r:id="rId2"/>
              </a:rPr>
              <a:t>https://www.gov.uk/government/uploads/system/uploads/attachment_data/file/419595/Working_Together_to_Safeguard_Children.pdf</a:t>
            </a:r>
            <a:endParaRPr lang="en-GB" dirty="0" smtClean="0"/>
          </a:p>
          <a:p>
            <a:r>
              <a:rPr lang="en-GB" dirty="0" smtClean="0"/>
              <a:t>Wales</a:t>
            </a:r>
          </a:p>
          <a:p>
            <a:r>
              <a:rPr lang="en-GB" i="1" dirty="0" smtClean="0"/>
              <a:t>All Wales Child Protection Procedures 2008</a:t>
            </a:r>
          </a:p>
          <a:p>
            <a:r>
              <a:rPr lang="en-GB" dirty="0" smtClean="0">
                <a:hlinkClick r:id="rId3"/>
              </a:rPr>
              <a:t>http://www.ssiacymru.org.uk/resource/0_4_Procedures.pdf</a:t>
            </a:r>
            <a:endParaRPr lang="en-GB" dirty="0" smtClean="0"/>
          </a:p>
          <a:p>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marL="114300" indent="0">
              <a:buNone/>
            </a:pPr>
            <a:endParaRPr lang="en-GB" sz="2800" dirty="0" smtClean="0"/>
          </a:p>
          <a:p>
            <a:pPr>
              <a:buFont typeface="Wingdings" panose="05000000000000000000" pitchFamily="2" charset="2"/>
              <a:buChar char="Ø"/>
            </a:pPr>
            <a:r>
              <a:rPr lang="en-GB" sz="2800" dirty="0" smtClean="0"/>
              <a:t>When we consider the timeline of events in very high profile cases, are we able to identify flashpoints?</a:t>
            </a:r>
          </a:p>
          <a:p>
            <a:pPr>
              <a:buFont typeface="Wingdings" panose="05000000000000000000" pitchFamily="2" charset="2"/>
              <a:buChar char="Ø"/>
            </a:pPr>
            <a:r>
              <a:rPr lang="en-GB" sz="2800" dirty="0" smtClean="0"/>
              <a:t>Ask yourself, ‘Who was best placed to keep a close eye on the welfare of the child?’</a:t>
            </a:r>
          </a:p>
          <a:p>
            <a:pPr>
              <a:buFont typeface="Wingdings" panose="05000000000000000000" pitchFamily="2" charset="2"/>
              <a:buChar char="Ø"/>
            </a:pPr>
            <a:r>
              <a:rPr lang="en-GB" sz="2800" dirty="0" smtClean="0"/>
              <a:t>Who is responsible for safeguarding </a:t>
            </a:r>
            <a:r>
              <a:rPr lang="en-GB" sz="2800" dirty="0" smtClean="0"/>
              <a:t>children </a:t>
            </a:r>
            <a:r>
              <a:rPr lang="en-GB" sz="2800" dirty="0" smtClean="0"/>
              <a:t>and young people?</a:t>
            </a:r>
          </a:p>
        </p:txBody>
      </p:sp>
    </p:spTree>
    <p:extLst>
      <p:ext uri="{BB962C8B-B14F-4D97-AF65-F5344CB8AC3E}">
        <p14:creationId xmlns:p14="http://schemas.microsoft.com/office/powerpoint/2010/main" xmlns="" val="289478822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Autofit/>
          </a:bodyPr>
          <a:lstStyle/>
          <a:p>
            <a:r>
              <a:rPr lang="en-GB" sz="2400" dirty="0" smtClean="0"/>
              <a:t>Children have always been the victims of malicious adults.</a:t>
            </a:r>
          </a:p>
          <a:p>
            <a:r>
              <a:rPr lang="en-GB" sz="2400" dirty="0" smtClean="0"/>
              <a:t>Services have grown over time into the advanced infrastructure we have today.</a:t>
            </a:r>
          </a:p>
          <a:p>
            <a:r>
              <a:rPr lang="en-GB" sz="2400" dirty="0" smtClean="0"/>
              <a:t>Has anything changed following reports and reviews such as Laming and Munro?</a:t>
            </a:r>
          </a:p>
          <a:p>
            <a:r>
              <a:rPr lang="en-GB" sz="2400" dirty="0" smtClean="0"/>
              <a:t>Significant safeguarding issues remain in every part of the country.</a:t>
            </a:r>
          </a:p>
          <a:p>
            <a:r>
              <a:rPr lang="en-GB" sz="2400" dirty="0" smtClean="0"/>
              <a:t>How can we develop more efficient ways to reduce the risks of harm to children?</a:t>
            </a:r>
          </a:p>
        </p:txBody>
      </p:sp>
    </p:spTree>
    <p:extLst>
      <p:ext uri="{BB962C8B-B14F-4D97-AF65-F5344CB8AC3E}">
        <p14:creationId xmlns="" xmlns:p14="http://schemas.microsoft.com/office/powerpoint/2010/main" val="411685734"/>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FAC3AEBF-64D7-4880-8939-6FE67BFDF06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624</TotalTime>
  <Words>1680</Words>
  <Application>Microsoft Office PowerPoint</Application>
  <PresentationFormat>On-screen Show (4:3)</PresentationFormat>
  <Paragraphs>152</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Retrospect</vt:lpstr>
      <vt:lpstr>Peter Connelly</vt:lpstr>
      <vt:lpstr>Peter Connelly</vt:lpstr>
      <vt:lpstr>Peter Connelly</vt:lpstr>
      <vt:lpstr>Timeline</vt:lpstr>
      <vt:lpstr>Peter Connelly 2007</vt:lpstr>
      <vt:lpstr>Peter Connelly 2007</vt:lpstr>
      <vt:lpstr>Peter Connelly 2007</vt:lpstr>
      <vt:lpstr>Peter Connelly 2007</vt:lpstr>
      <vt:lpstr>Peter Connelly 2007</vt:lpstr>
      <vt:lpstr>Peter Connelly 2007</vt:lpstr>
      <vt:lpstr>Peter Connelly 2007</vt:lpstr>
      <vt:lpstr>Peter Connelly 2007</vt:lpstr>
      <vt:lpstr>Peter Connelly 2007</vt:lpstr>
      <vt:lpstr>Peter Connelly 2007</vt:lpstr>
      <vt:lpstr>Peter Connelly 2007</vt:lpstr>
      <vt:lpstr>Serious Case Reviews</vt:lpstr>
      <vt:lpstr>Laming Report 2009</vt:lpstr>
      <vt:lpstr>Laming Report 2009</vt:lpstr>
      <vt:lpstr>Laming Report 2009</vt:lpstr>
      <vt:lpstr>Recommendations</vt:lpstr>
      <vt:lpstr>Munro Review</vt:lpstr>
      <vt:lpstr>Munro Findings</vt:lpstr>
      <vt:lpstr>Recommendations</vt:lpstr>
      <vt:lpstr>Recommendations</vt:lpstr>
      <vt:lpstr>Current Safeguarding Guidelines</vt:lpstr>
      <vt:lpstr>Discussion</vt:lpstr>
      <vt:lpstr>Summary</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Tragedies</dc:title>
  <dc:creator>Mike</dc:creator>
  <cp:keywords/>
  <cp:lastModifiedBy>Karen</cp:lastModifiedBy>
  <cp:revision>33</cp:revision>
  <dcterms:created xsi:type="dcterms:W3CDTF">2014-11-08T12:17:00Z</dcterms:created>
  <dcterms:modified xsi:type="dcterms:W3CDTF">2015-10-31T09:58:38Z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TC019647999991</vt:lpwstr>
  </property>
</Properties>
</file>