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5"/>
  </p:notesMasterIdLst>
  <p:sldIdLst>
    <p:sldId id="256" r:id="rId2"/>
    <p:sldId id="325" r:id="rId3"/>
    <p:sldId id="326" r:id="rId4"/>
    <p:sldId id="327" r:id="rId5"/>
    <p:sldId id="328" r:id="rId6"/>
    <p:sldId id="329" r:id="rId7"/>
    <p:sldId id="330" r:id="rId8"/>
    <p:sldId id="331" r:id="rId9"/>
    <p:sldId id="332" r:id="rId10"/>
    <p:sldId id="324" r:id="rId11"/>
    <p:sldId id="334" r:id="rId12"/>
    <p:sldId id="333" r:id="rId13"/>
    <p:sldId id="27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8" autoAdjust="0"/>
    <p:restoredTop sz="94660"/>
  </p:normalViewPr>
  <p:slideViewPr>
    <p:cSldViewPr>
      <p:cViewPr varScale="1">
        <p:scale>
          <a:sx n="73" d="100"/>
          <a:sy n="73" d="100"/>
        </p:scale>
        <p:origin x="2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2/24/2020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mtClean="0"/>
              <a:t>Functions III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and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Elements of data frames can be passed into functions in the same way that other objects are</a:t>
            </a:r>
          </a:p>
          <a:p>
            <a:r>
              <a:rPr lang="en-GB" dirty="0" smtClean="0"/>
              <a:t>Passing a whole </a:t>
            </a:r>
            <a:r>
              <a:rPr lang="en-GB" dirty="0" err="1" smtClean="0"/>
              <a:t>dataframe</a:t>
            </a:r>
            <a:r>
              <a:rPr lang="en-GB" dirty="0" smtClean="0"/>
              <a:t> slows down code, so it’s best to only pass what you need</a:t>
            </a:r>
          </a:p>
          <a:p>
            <a:pPr lvl="1"/>
            <a:r>
              <a:rPr lang="en-GB" dirty="0" smtClean="0"/>
              <a:t>Columns can be passed as parameter using the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dataframe$columname</a:t>
            </a:r>
            <a:r>
              <a:rPr lang="en-GB" dirty="0" smtClean="0"/>
              <a:t> or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dataframe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[,column] </a:t>
            </a:r>
            <a:r>
              <a:rPr lang="en-GB" dirty="0" smtClean="0"/>
              <a:t>referencing method</a:t>
            </a:r>
          </a:p>
          <a:p>
            <a:r>
              <a:rPr lang="en-GB" dirty="0" smtClean="0"/>
              <a:t>Working with </a:t>
            </a:r>
            <a:r>
              <a:rPr lang="en-GB" dirty="0" err="1" smtClean="0"/>
              <a:t>dataframe</a:t>
            </a:r>
            <a:r>
              <a:rPr lang="en-GB" dirty="0" smtClean="0"/>
              <a:t> rows is a bit trickier and requires the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/>
              <a:t>function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2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and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/>
              <a:t>is used to apply a named function to a data frame row by row or column by column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# Apply a function to the rows of a data frame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newframe1&lt;-apply(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mydataframe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1,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myfunction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1303020" lvl="3" indent="-342900">
              <a:buFont typeface="Wingdings" panose="05000000000000000000" pitchFamily="2" charset="2"/>
              <a:buChar char="Ø"/>
            </a:pP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# Apply a function to the columns of a data frame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newframe2&lt;-apply(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mydataframe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2,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myfunction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This sends the individual rows (or columns) of the data frame to the function as a vector</a:t>
            </a:r>
          </a:p>
          <a:p>
            <a:pPr lvl="1"/>
            <a:r>
              <a:rPr lang="en-GB" dirty="0" smtClean="0"/>
              <a:t>Each of these elements can be accessed as normal by the function using the normal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[index] </a:t>
            </a:r>
            <a:r>
              <a:rPr lang="en-GB" dirty="0" smtClean="0"/>
              <a:t>form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56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and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Returning a row of a data frame as a vector can have problems</a:t>
            </a:r>
          </a:p>
          <a:p>
            <a:pPr lvl="1"/>
            <a:r>
              <a:rPr lang="en-GB" dirty="0" smtClean="0"/>
              <a:t>A data frame can include columns of different modes, but a vector must include elements of the same mode</a:t>
            </a:r>
          </a:p>
          <a:p>
            <a:r>
              <a:rPr lang="en-GB" dirty="0" smtClean="0"/>
              <a:t>R will try to coerce the vector into the mode of the first column</a:t>
            </a:r>
          </a:p>
          <a:p>
            <a:pPr lvl="1"/>
            <a:r>
              <a:rPr lang="en-GB" dirty="0" smtClean="0"/>
              <a:t>If we want to access any elements as other modes, e.g. turn a character into a number, we need to use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as() </a:t>
            </a:r>
            <a:r>
              <a:rPr lang="en-GB" dirty="0" smtClean="0"/>
              <a:t>function to convert it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#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Convert character vector element to number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CW1grade&lt;-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(x[3])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s() </a:t>
            </a:r>
            <a:r>
              <a:rPr lang="en-GB" dirty="0" smtClean="0"/>
              <a:t>has forms for all basic data modes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18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Worked Problem – 13-1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Suppose we have a data frame that contains the following columns:</a:t>
            </a:r>
          </a:p>
          <a:p>
            <a:pPr lvl="1"/>
            <a:r>
              <a:rPr lang="en-GB" dirty="0" err="1" smtClean="0"/>
              <a:t>PersonalName</a:t>
            </a:r>
            <a:r>
              <a:rPr lang="en-GB" dirty="0" smtClean="0"/>
              <a:t>: Factor</a:t>
            </a:r>
          </a:p>
          <a:p>
            <a:pPr lvl="1"/>
            <a:r>
              <a:rPr lang="en-GB" dirty="0" err="1" smtClean="0"/>
              <a:t>FamilyName</a:t>
            </a:r>
            <a:r>
              <a:rPr lang="en-GB" dirty="0" smtClean="0"/>
              <a:t>: Factor</a:t>
            </a:r>
          </a:p>
          <a:p>
            <a:pPr lvl="1"/>
            <a:r>
              <a:rPr lang="en-GB" dirty="0" smtClean="0"/>
              <a:t>CW1: </a:t>
            </a:r>
            <a:r>
              <a:rPr lang="en-GB" dirty="0" err="1" smtClean="0"/>
              <a:t>int</a:t>
            </a:r>
            <a:endParaRPr lang="en-GB" dirty="0" smtClean="0"/>
          </a:p>
          <a:p>
            <a:pPr lvl="1"/>
            <a:r>
              <a:rPr lang="en-GB" dirty="0" smtClean="0"/>
              <a:t>CW2: </a:t>
            </a:r>
            <a:r>
              <a:rPr lang="en-GB" dirty="0" err="1" smtClean="0"/>
              <a:t>int</a:t>
            </a:r>
            <a:endParaRPr lang="en-GB" dirty="0" smtClean="0"/>
          </a:p>
          <a:p>
            <a:pPr lvl="1"/>
            <a:r>
              <a:rPr lang="en-GB" dirty="0" smtClean="0"/>
              <a:t>Exam: </a:t>
            </a:r>
            <a:r>
              <a:rPr lang="en-GB" dirty="0" err="1" smtClean="0"/>
              <a:t>int</a:t>
            </a:r>
            <a:endParaRPr lang="en-GB" dirty="0" smtClean="0"/>
          </a:p>
          <a:p>
            <a:r>
              <a:rPr lang="en-GB" dirty="0" smtClean="0"/>
              <a:t>We want to calculate the overall mean grade of the three assignments and do the following:</a:t>
            </a:r>
          </a:p>
          <a:p>
            <a:pPr lvl="1"/>
            <a:r>
              <a:rPr lang="en-GB" dirty="0" smtClean="0"/>
              <a:t>Bind it to the data frame as a column called ‘final’</a:t>
            </a:r>
          </a:p>
          <a:p>
            <a:pPr lvl="1"/>
            <a:r>
              <a:rPr lang="en-GB" dirty="0" smtClean="0"/>
              <a:t>Create and display a vector containing the students’ </a:t>
            </a:r>
            <a:r>
              <a:rPr lang="en-GB" dirty="0" err="1" smtClean="0"/>
              <a:t>FamilyName</a:t>
            </a:r>
            <a:r>
              <a:rPr lang="en-GB" dirty="0" smtClean="0"/>
              <a:t> and final result in the format 	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final”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6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Worked Problem – 13-1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We can do this with two functions:</a:t>
            </a:r>
          </a:p>
          <a:p>
            <a:pPr lvl="1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alculateoverall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&lt;-function(x)</a:t>
            </a:r>
          </a:p>
          <a:p>
            <a:pPr lvl="2"/>
            <a:r>
              <a:rPr lang="en-GB" dirty="0" smtClean="0"/>
              <a:t>This takes a row of the data frame, extracts the 3</a:t>
            </a:r>
            <a:r>
              <a:rPr lang="en-GB" baseline="30000" dirty="0" smtClean="0"/>
              <a:t>rd</a:t>
            </a:r>
            <a:r>
              <a:rPr lang="en-GB" dirty="0" smtClean="0"/>
              <a:t>, 4</a:t>
            </a:r>
            <a:r>
              <a:rPr lang="en-GB" baseline="30000" dirty="0" smtClean="0"/>
              <a:t>th</a:t>
            </a:r>
            <a:r>
              <a:rPr lang="en-GB" dirty="0" smtClean="0"/>
              <a:t> and 5</a:t>
            </a:r>
            <a:r>
              <a:rPr lang="en-GB" baseline="30000" dirty="0" smtClean="0"/>
              <a:t>th</a:t>
            </a:r>
            <a:r>
              <a:rPr lang="en-GB" dirty="0" smtClean="0"/>
              <a:t> elements and returns the mean of these elements</a:t>
            </a:r>
          </a:p>
          <a:p>
            <a:pPr lvl="1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inalgrade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&lt;-function(x)</a:t>
            </a:r>
          </a:p>
          <a:p>
            <a:pPr lvl="2"/>
            <a:r>
              <a:rPr lang="en-GB" dirty="0" smtClean="0"/>
              <a:t>This takes a row of the data frame, extracts the 2</a:t>
            </a:r>
            <a:r>
              <a:rPr lang="en-GB" baseline="30000" dirty="0" smtClean="0"/>
              <a:t>nd</a:t>
            </a:r>
            <a:r>
              <a:rPr lang="en-GB" dirty="0" smtClean="0"/>
              <a:t> and 6</a:t>
            </a:r>
            <a:r>
              <a:rPr lang="en-GB" baseline="30000" dirty="0" smtClean="0"/>
              <a:t>th</a:t>
            </a:r>
            <a:r>
              <a:rPr lang="en-GB" dirty="0" smtClean="0"/>
              <a:t> elements and returns this as a string</a:t>
            </a:r>
          </a:p>
          <a:p>
            <a:r>
              <a:rPr lang="en-GB" dirty="0" smtClean="0"/>
              <a:t>The main body of the code will:</a:t>
            </a:r>
          </a:p>
          <a:p>
            <a:pPr lvl="1"/>
            <a:r>
              <a:rPr lang="en-GB" dirty="0" smtClean="0"/>
              <a:t>Create the data frame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examresults</a:t>
            </a:r>
            <a:r>
              <a:rPr lang="en-GB" dirty="0" smtClean="0"/>
              <a:t> from the file Results.csv</a:t>
            </a:r>
          </a:p>
          <a:p>
            <a:pPr lvl="1"/>
            <a:r>
              <a:rPr lang="en-GB" dirty="0" smtClean="0"/>
              <a:t>Call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calculateoverall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  <a:r>
              <a:rPr lang="en-GB" dirty="0" smtClean="0"/>
              <a:t>, passing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examresults</a:t>
            </a:r>
            <a:r>
              <a:rPr lang="en-GB" dirty="0" smtClean="0"/>
              <a:t> to it and returning the vector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finalmark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/>
              <a:t>Bind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finalmark</a:t>
            </a:r>
            <a:r>
              <a:rPr lang="en-GB" dirty="0" smtClean="0"/>
              <a:t> to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examresults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/>
              <a:t>Call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finalgrade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  <a:r>
              <a:rPr lang="en-GB" dirty="0" smtClean="0"/>
              <a:t>, passing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examresults</a:t>
            </a:r>
            <a:r>
              <a:rPr lang="en-GB" dirty="0" smtClean="0"/>
              <a:t> to it and returning the vector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/>
              <a:t>Display the contents of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53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Worked Problem – 13-1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 smtClean="0"/>
              <a:t>Main body of program:</a:t>
            </a:r>
          </a:p>
          <a:p>
            <a:pPr marL="704088" lvl="2" indent="0">
              <a:buNone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Load data file</a:t>
            </a:r>
          </a:p>
          <a:p>
            <a:pPr marL="704088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xamresults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&lt;-read.csv(“SP/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Results.csv”,header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=TRUE)</a:t>
            </a:r>
          </a:p>
          <a:p>
            <a:pPr marL="704088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final mark using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calculateoverall</a:t>
            </a: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  <a:p>
            <a:pPr marL="704088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inalmark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&lt;-apply(examresults,1,calculateoverall)</a:t>
            </a:r>
          </a:p>
          <a:p>
            <a:pPr marL="704088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Bind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finalmark</a:t>
            </a: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examresults</a:t>
            </a:r>
            <a:endParaRPr lang="en-GB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xamresults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examresults,Final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finalmark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704088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Build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finalgrade</a:t>
            </a: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  <a:p>
            <a:pPr marL="704088" lvl="2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&lt;-apply(examresults,1,finalgrade)</a:t>
            </a:r>
          </a:p>
          <a:p>
            <a:pPr marL="704088" lvl="2" indent="0">
              <a:buNone/>
            </a:pPr>
            <a:endParaRPr lang="en-GB" sz="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Display </a:t>
            </a:r>
            <a:r>
              <a:rPr lang="en-GB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endParaRPr lang="en-GB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04088" lvl="2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moduleresults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36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Worked Problem – 13-1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 smtClean="0"/>
              <a:t>Function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calculateoverall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function and pass a row of the data frame into it </a:t>
            </a:r>
          </a:p>
          <a:p>
            <a:pPr marL="402336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calculateoverall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&lt;-function(x)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Access the needed elements and convert to numbers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CW1&lt;-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(x[3])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CW2&lt;-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(x[4])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Exam&lt;-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(x[5])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Calculate the mean, removing any NA values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overall&lt;-mean(c(CW1,CW2,Exam), na.rm=TRUE)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Return the result to the main body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return(overall)</a:t>
            </a: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End of function</a:t>
            </a:r>
            <a:endParaRPr lang="en-GB" sz="2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561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Worked Problem – 13-1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 smtClean="0"/>
              <a:t>Function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finalgrade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function and pass a row of the data frame into it </a:t>
            </a:r>
          </a:p>
          <a:p>
            <a:pPr marL="402336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finalgrade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&lt;-function(x)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Access the needed elements and convert to numbers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surname&lt;-x[2] 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Already a string, no need to convert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overall&lt;-x[6] 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Already a string, no need to convert</a:t>
            </a: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Paste surname and overall into a length-1 vector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result&lt;-paste(surname,”: “,overall)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Return the result to the main body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return(result)</a:t>
            </a:r>
          </a:p>
          <a:p>
            <a:pPr marL="402336" lvl="1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 </a:t>
            </a:r>
            <a:r>
              <a:rPr lang="en-GB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End of function</a:t>
            </a:r>
            <a:endParaRPr lang="en-GB" sz="2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70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file ThreeMonthsMin.csv contains the raw data for attendances at local hospitals over 3 months</a:t>
            </a:r>
          </a:p>
          <a:p>
            <a:r>
              <a:rPr lang="en-GB" dirty="0" smtClean="0"/>
              <a:t>Using functions to manipulate your data frame, perform the following:</a:t>
            </a:r>
          </a:p>
          <a:p>
            <a:pPr lvl="1"/>
            <a:r>
              <a:rPr lang="en-GB" dirty="0" smtClean="0"/>
              <a:t>Add a column called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Over12</a:t>
            </a:r>
            <a:r>
              <a:rPr lang="en-GB" dirty="0" smtClean="0"/>
              <a:t> that shows how many patients waited for over 12 hours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Display a list of the hospitals where no-one had to wait more than 12 hours.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165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working with data frames and character vectors, functions run using apply() will return lists of lists</a:t>
            </a:r>
          </a:p>
          <a:p>
            <a:pPr lvl="1"/>
            <a:r>
              <a:rPr lang="en-GB" dirty="0" smtClean="0"/>
              <a:t>These may need to be converted back to vectors for further processing</a:t>
            </a:r>
          </a:p>
          <a:p>
            <a:pPr lvl="1"/>
            <a:r>
              <a:rPr lang="en-GB" dirty="0" smtClean="0"/>
              <a:t>Suppose we want to get a list of Minor units</a:t>
            </a:r>
          </a:p>
          <a:p>
            <a:pPr lvl="1"/>
            <a:endParaRPr lang="en-GB" dirty="0" smtClean="0"/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minorUnits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&lt;-apply(attendances,1,getMinors)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minorUnits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unlist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minorUnits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minorUnits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as.vector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minorUnits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This is a pain, but leads to maximum flexibility in coding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594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file ThreeMonthsMin.csv contains the raw data for attendances at local hospitals over 3 months</a:t>
            </a:r>
          </a:p>
          <a:p>
            <a:r>
              <a:rPr lang="en-GB" dirty="0" smtClean="0"/>
              <a:t>Using functions to manipulate your data frame, perform the following: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Generate a character vector of the hospitals where no-one had to wait more than 12 hours.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Wrap all </a:t>
            </a:r>
            <a:r>
              <a:rPr lang="en-GB" dirty="0" err="1" smtClean="0">
                <a:cs typeface="Arial" panose="020B0604020202020204" pitchFamily="34" charset="0"/>
              </a:rPr>
              <a:t>unlisting</a:t>
            </a:r>
            <a:r>
              <a:rPr lang="en-GB" dirty="0" smtClean="0">
                <a:cs typeface="Arial" panose="020B0604020202020204" pitchFamily="34" charset="0"/>
              </a:rPr>
              <a:t>/conversion to vector operations in a function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cleanUp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267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Statistical Analysis – Chocolate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sections 7.4-7.8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37335</TotalTime>
  <Words>933</Words>
  <Application>Microsoft Office PowerPoint</Application>
  <PresentationFormat>On-screen Show (4:3)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Georgia</vt:lpstr>
      <vt:lpstr>Trebuchet MS</vt:lpstr>
      <vt:lpstr>Wingdings</vt:lpstr>
      <vt:lpstr>Wingdings 2</vt:lpstr>
      <vt:lpstr>Nik2013</vt:lpstr>
      <vt:lpstr> Functions III</vt:lpstr>
      <vt:lpstr>Functions and Data Frames</vt:lpstr>
      <vt:lpstr>Functions and Data Frames</vt:lpstr>
      <vt:lpstr>Functions and Data Frames</vt:lpstr>
      <vt:lpstr>Worked Problem – 13-1</vt:lpstr>
      <vt:lpstr>Worked Problem – 13-1</vt:lpstr>
      <vt:lpstr>Worked Problem – 13-1</vt:lpstr>
      <vt:lpstr>Worked Problem – 13-1</vt:lpstr>
      <vt:lpstr>Worked Problem – 13-1</vt:lpstr>
      <vt:lpstr>Exercise</vt:lpstr>
      <vt:lpstr>Useful Functions</vt:lpstr>
      <vt:lpstr>Exercise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599</cp:revision>
  <dcterms:created xsi:type="dcterms:W3CDTF">2011-09-13T10:27:46Z</dcterms:created>
  <dcterms:modified xsi:type="dcterms:W3CDTF">2020-02-24T15:30:59Z</dcterms:modified>
</cp:coreProperties>
</file>