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slideMasters/slideMaster21.xml" ContentType="application/vnd.openxmlformats-officedocument.presentationml.slideMaster+xml"/>
  <Override PartName="/ppt/slides/slide21.xml" ContentType="application/vnd.openxmlformats-officedocument.presentationml.slide+xml"/>
  <Override PartName="/ppt/slideMasters/slideMaster22.xml" ContentType="application/vnd.openxmlformats-officedocument.presentationml.slideMaster+xml"/>
  <Override PartName="/ppt/slides/slide22.xml" ContentType="application/vnd.openxmlformats-officedocument.presentationml.slide+xml"/>
  <Override PartName="/ppt/slideMasters/slideMaster23.xml" ContentType="application/vnd.openxmlformats-officedocument.presentationml.slideMaster+xml"/>
  <Override PartName="/ppt/slides/slide23.xml" ContentType="application/vnd.openxmlformats-officedocument.presentationml.slide+xml"/>
  <Override PartName="/ppt/slideMasters/slideMaster24.xml" ContentType="application/vnd.openxmlformats-officedocument.presentationml.slideMaster+xml"/>
  <Override PartName="/ppt/slides/slide24.xml" ContentType="application/vnd.openxmlformats-officedocument.presentationml.slide+xml"/>
  <Override PartName="/ppt/slideMasters/slideMaster25.xml" ContentType="application/vnd.openxmlformats-officedocument.presentationml.slideMaster+xml"/>
  <Override PartName="/ppt/slides/slide25.xml" ContentType="application/vnd.openxmlformats-officedocument.presentationml.slide+xml"/>
  <Override PartName="/ppt/slideMasters/slideMaster26.xml" ContentType="application/vnd.openxmlformats-officedocument.presentationml.slideMaster+xml"/>
  <Override PartName="/ppt/slides/slide26.xml" ContentType="application/vnd.openxmlformats-officedocument.presentationml.slide+xml"/>
  <Override PartName="/ppt/slideMasters/slideMaster27.xml" ContentType="application/vnd.openxmlformats-officedocument.presentationml.slideMaster+xml"/>
  <Override PartName="/ppt/slides/slide27.xml" ContentType="application/vnd.openxmlformats-officedocument.presentationml.slide+xml"/>
  <Override PartName="/ppt/slideMasters/slideMaster28.xml" ContentType="application/vnd.openxmlformats-officedocument.presentationml.slideMaster+xml"/>
  <Override PartName="/ppt/slides/slide28.xml" ContentType="application/vnd.openxmlformats-officedocument.presentationml.slide+xml"/>
  <Override PartName="/ppt/slideMasters/slideMaster29.xml" ContentType="application/vnd.openxmlformats-officedocument.presentationml.slideMaster+xml"/>
  <Override PartName="/ppt/slides/slide29.xml" ContentType="application/vnd.openxmlformats-officedocument.presentationml.slide+xml"/>
  <Override PartName="/ppt/slideMasters/slideMaster30.xml" ContentType="application/vnd.openxmlformats-officedocument.presentationml.slideMaster+xml"/>
  <Override PartName="/ppt/slides/slide30.xml" ContentType="application/vnd.openxmlformats-officedocument.presentationml.slide+xml"/>
  <Override PartName="/ppt/slideMasters/slideMaster31.xml" ContentType="application/vnd.openxmlformats-officedocument.presentationml.slideMaster+xml"/>
  <Override PartName="/ppt/slides/slide31.xml" ContentType="application/vnd.openxmlformats-officedocument.presentationml.slide+xml"/>
  <Override PartName="/ppt/slideMasters/slideMaster32.xml" ContentType="application/vnd.openxmlformats-officedocument.presentationml.slideMaster+xml"/>
  <Override PartName="/ppt/slides/slide32.xml" ContentType="application/vnd.openxmlformats-officedocument.presentationml.slide+xml"/>
  <Override PartName="/ppt/slideMasters/slideMaster33.xml" ContentType="application/vnd.openxmlformats-officedocument.presentationml.slideMaster+xml"/>
  <Override PartName="/ppt/slides/slide33.xml" ContentType="application/vnd.openxmlformats-officedocument.presentationml.slide+xml"/>
  <Override PartName="/ppt/slideMasters/slideMaster34.xml" ContentType="application/vnd.openxmlformats-officedocument.presentationml.slideMaster+xml"/>
  <Override PartName="/ppt/slides/slide34.xml" ContentType="application/vnd.openxmlformats-officedocument.presentationml.slide+xml"/>
  <Override PartName="/ppt/slideMasters/slideMaster35.xml" ContentType="application/vnd.openxmlformats-officedocument.presentationml.slideMaster+xml"/>
  <Override PartName="/ppt/slides/slide35.xml" ContentType="application/vnd.openxmlformats-officedocument.presentationml.slide+xml"/>
  <Override PartName="/ppt/slideMasters/slideMaster36.xml" ContentType="application/vnd.openxmlformats-officedocument.presentationml.slideMaster+xml"/>
  <Override PartName="/ppt/slides/slide36.xml" ContentType="application/vnd.openxmlformats-officedocument.presentationml.slide+xml"/>
  <Override PartName="/ppt/slideMasters/slideMaster37.xml" ContentType="application/vnd.openxmlformats-officedocument.presentationml.slideMaster+xml"/>
  <Override PartName="/ppt/slides/slide37.xml" ContentType="application/vnd.openxmlformats-officedocument.presentationml.slide+xml"/>
  <Override PartName="/ppt/slideMasters/slideMaster38.xml" ContentType="application/vnd.openxmlformats-officedocument.presentationml.slideMaster+xml"/>
  <Override PartName="/ppt/slides/slide38.xml" ContentType="application/vnd.openxmlformats-officedocument.presentationml.slide+xml"/>
  <Override PartName="/ppt/slideMasters/slideMaster39.xml" ContentType="application/vnd.openxmlformats-officedocument.presentationml.slideMaster+xml"/>
  <Override PartName="/ppt/slides/slide39.xml" ContentType="application/vnd.openxmlformats-officedocument.presentationml.slide+xml"/>
  <Override PartName="/ppt/slideMasters/slideMaster40.xml" ContentType="application/vnd.openxmlformats-officedocument.presentationml.slideMaster+xml"/>
  <Override PartName="/ppt/slides/slide40.xml" ContentType="application/vnd.openxmlformats-officedocument.presentationml.slide+xml"/>
  <Override PartName="/ppt/slideMasters/slideMaster41.xml" ContentType="application/vnd.openxmlformats-officedocument.presentationml.slideMaster+xml"/>
  <Override PartName="/ppt/slides/slide41.xml" ContentType="application/vnd.openxmlformats-officedocument.presentationml.slide+xml"/>
  <Override PartName="/ppt/slideMasters/slideMaster42.xml" ContentType="application/vnd.openxmlformats-officedocument.presentationml.slideMaster+xml"/>
  <Override PartName="/ppt/slides/slide42.xml" ContentType="application/vnd.openxmlformats-officedocument.presentationml.slide+xml"/>
  <Override PartName="/ppt/slideMasters/slideMaster43.xml" ContentType="application/vnd.openxmlformats-officedocument.presentationml.slideMaster+xml"/>
  <Override PartName="/ppt/slides/slide43.xml" ContentType="application/vnd.openxmlformats-officedocument.presentationml.slide+xml"/>
  <Override PartName="/ppt/slideMasters/slideMaster44.xml" ContentType="application/vnd.openxmlformats-officedocument.presentationml.slideMaster+xml"/>
  <Override PartName="/ppt/slides/slide44.xml" ContentType="application/vnd.openxmlformats-officedocument.presentationml.slide+xml"/>
  <Override PartName="/ppt/slideMasters/slideMaster45.xml" ContentType="application/vnd.openxmlformats-officedocument.presentationml.slideMaster+xml"/>
  <Override PartName="/ppt/slides/slide45.xml" ContentType="application/vnd.openxmlformats-officedocument.presentationml.slide+xml"/>
  <Override PartName="/ppt/slideMasters/slideMaster46.xml" ContentType="application/vnd.openxmlformats-officedocument.presentationml.slideMaster+xml"/>
  <Override PartName="/ppt/slides/slide46.xml" ContentType="application/vnd.openxmlformats-officedocument.presentationml.slide+xml"/>
  <Override PartName="/ppt/slideMasters/slideMaster47.xml" ContentType="application/vnd.openxmlformats-officedocument.presentationml.slideMaster+xml"/>
  <Override PartName="/ppt/slides/slide47.xml" ContentType="application/vnd.openxmlformats-officedocument.presentationml.slide+xml"/>
  <Override PartName="/ppt/slideMasters/slideMaster48.xml" ContentType="application/vnd.openxmlformats-officedocument.presentationml.slideMaster+xml"/>
  <Override PartName="/ppt/slides/slide48.xml" ContentType="application/vnd.openxmlformats-officedocument.presentationml.slide+xml"/>
  <Override PartName="/ppt/slideMasters/slideMaster49.xml" ContentType="application/vnd.openxmlformats-officedocument.presentationml.slideMaster+xml"/>
  <Override PartName="/ppt/slides/slide49.xml" ContentType="application/vnd.openxmlformats-officedocument.presentationml.slide+xml"/>
  <Override PartName="/ppt/slideMasters/slideMaster50.xml" ContentType="application/vnd.openxmlformats-officedocument.presentationml.slideMaster+xml"/>
  <Override PartName="/ppt/slides/slide50.xml" ContentType="application/vnd.openxmlformats-officedocument.presentationml.slide+xml"/>
  <Override PartName="/ppt/slideMasters/slideMaster51.xml" ContentType="application/vnd.openxmlformats-officedocument.presentationml.slideMaster+xml"/>
  <Override PartName="/ppt/slides/slide51.xml" ContentType="application/vnd.openxmlformats-officedocument.presentationml.slide+xml"/>
  <Override PartName="/ppt/slideMasters/slideMaster52.xml" ContentType="application/vnd.openxmlformats-officedocument.presentationml.slideMaster+xml"/>
  <Override PartName="/ppt/slides/slide5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true" autoCompressPictures="0" embedTrueTypeFonts="true">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Lst>
  <p:notesMasterIdLst>
    <p:notesMasterId r:id="rId54"/>
  </p:notesMasterIdLst>
  <p:sldSz cx="12191695" cy="6858000"/>
  <p:notesSz cx="6858000" cy="12191695"/>
  <p:embeddedFontLst>
    <p:embeddedFont>
      <p:font typeface="Inter Bold"/>
      <p:regular r:id="rId201314"/>
    </p:embeddedFont>
    <p:embeddedFont>
      <p:font typeface="Inter"/>
      <p:regular r:id="rId201315"/>
    </p:embeddedFont>
    <p:embeddedFont>
      <p:font typeface="Inter Black"/>
      <p:regular r:id="rId201316"/>
    </p:embeddedFont>
  </p:embeddedFontLst>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slide" Target="slides/slide47.xml"/><Relationship Id="rId49" Type="http://schemas.openxmlformats.org/officeDocument/2006/relationships/slide" Target="slides/slide48.xml"/><Relationship Id="rId50" Type="http://schemas.openxmlformats.org/officeDocument/2006/relationships/slide" Target="slides/slide49.xml"/><Relationship Id="rId51" Type="http://schemas.openxmlformats.org/officeDocument/2006/relationships/slide" Target="slides/slide50.xml"/><Relationship Id="rId52" Type="http://schemas.openxmlformats.org/officeDocument/2006/relationships/slide" Target="slides/slide51.xml"/><Relationship Id="rId53" Type="http://schemas.openxmlformats.org/officeDocument/2006/relationships/slide" Target="slides/slide52.xml"/><Relationship Id="rId54" Type="http://schemas.openxmlformats.org/officeDocument/2006/relationships/notesMaster" Target="notesMasters/notesMaster1.xml"/><Relationship Id="rId55" Type="http://schemas.openxmlformats.org/officeDocument/2006/relationships/presProps" Target="presProps.xml"/><Relationship Id="rId56" Type="http://schemas.openxmlformats.org/officeDocument/2006/relationships/viewProps" Target="viewProps.xml"/><Relationship Id="rId57" Type="http://schemas.openxmlformats.org/officeDocument/2006/relationships/theme" Target="theme/theme1.xml"/><Relationship Id="rId58" Type="http://schemas.openxmlformats.org/officeDocument/2006/relationships/tableStyles" Target="tableStyles.xml"/><Relationship Id="rId201314" Target="fonts/201314.fntdata" Type="http://schemas.openxmlformats.org/officeDocument/2006/relationships/font"/><Relationship Id="rId201315" Target="fonts/201315.fntdata" Type="http://schemas.openxmlformats.org/officeDocument/2006/relationships/font"/><Relationship Id="rId201316" Target="fonts/201316.fntdata" Type="http://schemas.openxmlformats.org/officeDocument/2006/relationships/font"/></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_rels/notesSlide2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1.xml"/>
		</Relationships>
</file>

<file path=ppt/notesSlides/_rels/notesSlide2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2.xml"/>
		</Relationships>
</file>

<file path=ppt/notesSlides/_rels/notesSlide2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3.xml"/>
		</Relationships>
</file>

<file path=ppt/notesSlides/_rels/notesSlide2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4.xml"/>
		</Relationships>
</file>

<file path=ppt/notesSlides/_rels/notesSlide2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5.xml"/>
		</Relationships>
</file>

<file path=ppt/notesSlides/_rels/notesSlide2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6.xml"/>
		</Relationships>
</file>

<file path=ppt/notesSlides/_rels/notesSlide2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7.xml"/>
		</Relationships>
</file>

<file path=ppt/notesSlides/_rels/notesSlide2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8.xml"/>
		</Relationships>
</file>

<file path=ppt/notesSlides/_rels/notesSlide2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9.xml"/>
		</Relationships>
</file>

<file path=ppt/notesSlides/_rels/notesSlide3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0.xml"/>
		</Relationships>
</file>

<file path=ppt/notesSlides/_rels/notesSlide3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1.xml"/>
		</Relationships>
</file>

<file path=ppt/notesSlides/_rels/notesSlide3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2.xml"/>
		</Relationships>
</file>

<file path=ppt/notesSlides/_rels/notesSlide3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3.xml"/>
		</Relationships>
</file>

<file path=ppt/notesSlides/_rels/notesSlide3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4.xml"/>
		</Relationships>
</file>

<file path=ppt/notesSlides/_rels/notesSlide3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5.xml"/>
		</Relationships>
</file>

<file path=ppt/notesSlides/_rels/notesSlide3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6.xml"/>
		</Relationships>
</file>

<file path=ppt/notesSlides/_rels/notesSlide3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7.xml"/>
		</Relationships>
</file>

<file path=ppt/notesSlides/_rels/notesSlide3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8.xml"/>
		</Relationships>
</file>

<file path=ppt/notesSlides/_rels/notesSlide3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9.xml"/>
		</Relationships>
</file>

<file path=ppt/notesSlides/_rels/notesSlide4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0.xml"/>
		</Relationships>
</file>

<file path=ppt/notesSlides/_rels/notesSlide4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1.xml"/>
		</Relationships>
</file>

<file path=ppt/notesSlides/_rels/notesSlide4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2.xml"/>
		</Relationships>
</file>

<file path=ppt/notesSlides/_rels/notesSlide4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3.xml"/>
		</Relationships>
</file>

<file path=ppt/notesSlides/_rels/notesSlide4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4.xml"/>
		</Relationships>
</file>

<file path=ppt/notesSlides/_rels/notesSlide4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5.xml"/>
		</Relationships>
</file>

<file path=ppt/notesSlides/_rels/notesSlide4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6.xml"/>
		</Relationships>
</file>

<file path=ppt/notesSlides/_rels/notesSlide4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7.xml"/>
		</Relationships>
</file>

<file path=ppt/notesSlides/_rels/notesSlide4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8.xml"/>
		</Relationships>
</file>

<file path=ppt/notesSlides/_rels/notesSlide4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9.xml"/>
		</Relationships>
</file>

<file path=ppt/notesSlides/_rels/notesSlide5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0.xml"/>
		</Relationships>
</file>

<file path=ppt/notesSlides/_rels/notesSlide5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1.xml"/>
		</Relationships>
</file>

<file path=ppt/notesSlides/_rels/notesSlide5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2.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master 1">
    <p:bg>
      <p:bgPr>
        <a:solidFill>
          <a:srgbClr val="000000"/>
        </a:solidFill>
      </p:bgPr>
    </p:bg>
    <p:spTree>
      <p:nvGrpSpPr>
        <p:cNvPr id="1" name=""/>
        <p:cNvGrpSpPr/>
        <p:nvPr/>
      </p:nvGrpSpPr>
      <p:grpSpPr>
        <a:xfrm>
          <a:off x="0" y="0"/>
          <a:ext cx="0" cy="0"/>
          <a:chOff x="0" y="0"/>
          <a:chExt cx="0" cy="0"/>
        </a:xfrm>
      </p:grpSpPr>
      <p:sp>
        <p:nvSpPr>
          <p:cNvPr id="2" name="Shape 0"/>
          <p:cNvSpPr/>
          <p:nvPr/>
        </p:nvSpPr>
        <p:spPr>
          <a:xfrm>
            <a:off x="0" y="0"/>
            <a:ext cx="12191695" cy="6858000"/>
          </a:xfrm>
          <a:prstGeom prst="rect">
            <a:avLst/>
          </a:prstGeom>
          <a:solidFill>
            <a:srgbClr val="ECECF3"/>
          </a:solidFill>
          <a:ln/>
        </p:spPr>
      </p:sp>
      <p:sp>
        <p:nvSpPr>
          <p:cNvPr id="3" name="Shape 1"/>
          <p:cNvSpPr/>
          <p:nvPr/>
        </p:nvSpPr>
        <p:spPr>
          <a:xfrm>
            <a:off x="0" y="0"/>
            <a:ext cx="12191695" cy="6858000"/>
          </a:xfrm>
          <a:prstGeom prst="rect">
            <a:avLst/>
          </a:prstGeom>
          <a:solidFill>
            <a:srgbClr val="FFFFFF"/>
          </a:solidFill>
          <a:ln/>
        </p:spPr>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slideLayout" Target="../slideLayouts/slideLayout2.xml"/><Relationship Id="rId3"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svg"/><Relationship Id="rId3" Type="http://schemas.openxmlformats.org/officeDocument/2006/relationships/image" Target="../media/image-5-1.png"/><Relationship Id="rId4" Type="http://schemas.openxmlformats.org/officeDocument/2006/relationships/image" Target="../media/image-5-2.svg"/><Relationship Id="rId5" Type="http://schemas.openxmlformats.org/officeDocument/2006/relationships/slideLayout" Target="../slideLayouts/slideLayout2.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slideLayout" Target="../slideLayouts/slideLayout2.xml"/><Relationship Id="rId3"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svg"/><Relationship Id="rId4" Type="http://schemas.openxmlformats.org/officeDocument/2006/relationships/image" Target="../media/image-10-4.png"/><Relationship Id="rId5" Type="http://schemas.openxmlformats.org/officeDocument/2006/relationships/image" Target="../media/image-10-5.svg"/><Relationship Id="rId6" Type="http://schemas.openxmlformats.org/officeDocument/2006/relationships/slideLayout" Target="../slideLayouts/slideLayout2.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slideLayout" Target="../slideLayouts/slideLayout2.xml"/><Relationship Id="rId3"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slideLayout" Target="../slideLayouts/slideLayout2.xml"/><Relationship Id="rId3"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svg"/><Relationship Id="rId3" Type="http://schemas.openxmlformats.org/officeDocument/2006/relationships/image" Target="../media/image-16-1.png"/><Relationship Id="rId4" Type="http://schemas.openxmlformats.org/officeDocument/2006/relationships/image" Target="../media/image-16-2.svg"/><Relationship Id="rId5" Type="http://schemas.openxmlformats.org/officeDocument/2006/relationships/image" Target="../media/image-16-1.png"/><Relationship Id="rId6" Type="http://schemas.openxmlformats.org/officeDocument/2006/relationships/image" Target="../media/image-16-2.svg"/><Relationship Id="rId7" Type="http://schemas.openxmlformats.org/officeDocument/2006/relationships/image" Target="../media/image-16-7.png"/><Relationship Id="rId8" Type="http://schemas.openxmlformats.org/officeDocument/2006/relationships/image" Target="../media/image-16-8.svg"/><Relationship Id="rId9" Type="http://schemas.openxmlformats.org/officeDocument/2006/relationships/image" Target="../media/image-16-7.png"/><Relationship Id="rId10" Type="http://schemas.openxmlformats.org/officeDocument/2006/relationships/image" Target="../media/image-16-8.svg"/><Relationship Id="rId11" Type="http://schemas.openxmlformats.org/officeDocument/2006/relationships/slideLayout" Target="../slideLayouts/slideLayout2.xml"/><Relationship Id="rId1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slideLayout" Target="../slideLayouts/slideLayout2.xml"/><Relationship Id="rId3"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slideLayout" Target="../slideLayouts/slideLayout2.xml"/><Relationship Id="rId5"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svg"/><Relationship Id="rId3" Type="http://schemas.openxmlformats.org/officeDocument/2006/relationships/image" Target="../media/image-20-1.png"/><Relationship Id="rId4" Type="http://schemas.openxmlformats.org/officeDocument/2006/relationships/image" Target="../media/image-20-2.svg"/><Relationship Id="rId5" Type="http://schemas.openxmlformats.org/officeDocument/2006/relationships/image" Target="../media/image-20-1.png"/><Relationship Id="rId6" Type="http://schemas.openxmlformats.org/officeDocument/2006/relationships/image" Target="../media/image-20-2.svg"/><Relationship Id="rId7" Type="http://schemas.openxmlformats.org/officeDocument/2006/relationships/image" Target="../media/image-16-7.png"/><Relationship Id="rId8" Type="http://schemas.openxmlformats.org/officeDocument/2006/relationships/image" Target="../media/image-16-8.svg"/><Relationship Id="rId9" Type="http://schemas.openxmlformats.org/officeDocument/2006/relationships/image" Target="../media/image-16-7.png"/><Relationship Id="rId10" Type="http://schemas.openxmlformats.org/officeDocument/2006/relationships/image" Target="../media/image-16-8.svg"/><Relationship Id="rId11" Type="http://schemas.openxmlformats.org/officeDocument/2006/relationships/slideLayout" Target="../slideLayouts/slideLayout2.xml"/><Relationship Id="rId1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image" Target="../media/image-21-1.png"/><Relationship Id="rId2" Type="http://schemas.openxmlformats.org/officeDocument/2006/relationships/slideLayout" Target="../slideLayouts/slideLayout2.xml"/><Relationship Id="rId3"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image" Target="../media/image-23-1.png"/><Relationship Id="rId2" Type="http://schemas.openxmlformats.org/officeDocument/2006/relationships/image" Target="../media/image-23-2.svg"/><Relationship Id="rId3" Type="http://schemas.openxmlformats.org/officeDocument/2006/relationships/image" Target="../media/image-23-1.png"/><Relationship Id="rId4" Type="http://schemas.openxmlformats.org/officeDocument/2006/relationships/image" Target="../media/image-23-2.svg"/><Relationship Id="rId5" Type="http://schemas.openxmlformats.org/officeDocument/2006/relationships/slideLayout" Target="../slideLayouts/slideLayout2.xml"/><Relationship Id="rId6"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image" Target="../media/image-25-1.png"/><Relationship Id="rId2" Type="http://schemas.openxmlformats.org/officeDocument/2006/relationships/slideLayout" Target="../slideLayouts/slideLayout2.xml"/><Relationship Id="rId3"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image" Target="../media/image-26-1.png"/><Relationship Id="rId2" Type="http://schemas.openxmlformats.org/officeDocument/2006/relationships/slideLayout" Target="../slideLayouts/slideLayout2.xml"/><Relationship Id="rId3"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image" Target="../media/image-29-1.png"/><Relationship Id="rId2" Type="http://schemas.openxmlformats.org/officeDocument/2006/relationships/image" Target="../media/image-29-2.svg"/><Relationship Id="rId3" Type="http://schemas.openxmlformats.org/officeDocument/2006/relationships/image" Target="../media/image-29-1.png"/><Relationship Id="rId4" Type="http://schemas.openxmlformats.org/officeDocument/2006/relationships/image" Target="../media/image-29-2.svg"/><Relationship Id="rId5" Type="http://schemas.openxmlformats.org/officeDocument/2006/relationships/image" Target="../media/image-29-1.png"/><Relationship Id="rId6" Type="http://schemas.openxmlformats.org/officeDocument/2006/relationships/image" Target="../media/image-29-2.svg"/><Relationship Id="rId7" Type="http://schemas.openxmlformats.org/officeDocument/2006/relationships/image" Target="../media/image-29-7.png"/><Relationship Id="rId8" Type="http://schemas.openxmlformats.org/officeDocument/2006/relationships/image" Target="../media/image-29-8.svg"/><Relationship Id="rId9" Type="http://schemas.openxmlformats.org/officeDocument/2006/relationships/image" Target="../media/image-29-7.png"/><Relationship Id="rId10" Type="http://schemas.openxmlformats.org/officeDocument/2006/relationships/image" Target="../media/image-29-8.svg"/><Relationship Id="rId11" Type="http://schemas.openxmlformats.org/officeDocument/2006/relationships/slideLayout" Target="../slideLayouts/slideLayout2.xml"/><Relationship Id="rId1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image" Target="../media/image-30-1.png"/><Relationship Id="rId2" Type="http://schemas.openxmlformats.org/officeDocument/2006/relationships/slideLayout" Target="../slideLayouts/slideLayout2.xml"/><Relationship Id="rId3"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image" Target="../media/image-33-1.png"/><Relationship Id="rId2" Type="http://schemas.openxmlformats.org/officeDocument/2006/relationships/image" Target="../media/image-33-2.svg"/><Relationship Id="rId3" Type="http://schemas.openxmlformats.org/officeDocument/2006/relationships/image" Target="../media/image-33-1.png"/><Relationship Id="rId4" Type="http://schemas.openxmlformats.org/officeDocument/2006/relationships/image" Target="../media/image-33-2.svg"/><Relationship Id="rId5" Type="http://schemas.openxmlformats.org/officeDocument/2006/relationships/image" Target="../media/image-33-1.png"/><Relationship Id="rId6" Type="http://schemas.openxmlformats.org/officeDocument/2006/relationships/image" Target="../media/image-33-2.svg"/><Relationship Id="rId7" Type="http://schemas.openxmlformats.org/officeDocument/2006/relationships/image" Target="../media/image-16-7.png"/><Relationship Id="rId8" Type="http://schemas.openxmlformats.org/officeDocument/2006/relationships/image" Target="../media/image-16-8.svg"/><Relationship Id="rId9" Type="http://schemas.openxmlformats.org/officeDocument/2006/relationships/image" Target="../media/image-16-7.png"/><Relationship Id="rId10" Type="http://schemas.openxmlformats.org/officeDocument/2006/relationships/image" Target="../media/image-16-8.svg"/><Relationship Id="rId11" Type="http://schemas.openxmlformats.org/officeDocument/2006/relationships/slideLayout" Target="../slideLayouts/slideLayout2.xml"/><Relationship Id="rId1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image" Target="../media/image-34-1.png"/><Relationship Id="rId2" Type="http://schemas.openxmlformats.org/officeDocument/2006/relationships/slideLayout" Target="../slideLayouts/slideLayout2.xml"/><Relationship Id="rId3"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image" Target="../media/image-36-1.png"/><Relationship Id="rId2" Type="http://schemas.openxmlformats.org/officeDocument/2006/relationships/image" Target="../media/image-36-2.svg"/><Relationship Id="rId3" Type="http://schemas.openxmlformats.org/officeDocument/2006/relationships/image" Target="../media/image-36-1.png"/><Relationship Id="rId4" Type="http://schemas.openxmlformats.org/officeDocument/2006/relationships/image" Target="../media/image-36-2.svg"/><Relationship Id="rId5" Type="http://schemas.openxmlformats.org/officeDocument/2006/relationships/slideLayout" Target="../slideLayouts/slideLayout2.xml"/><Relationship Id="rId6"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image" Target="../media/image-37-1.png"/><Relationship Id="rId2" Type="http://schemas.openxmlformats.org/officeDocument/2006/relationships/image" Target="../media/image-37-2.svg"/><Relationship Id="rId3" Type="http://schemas.openxmlformats.org/officeDocument/2006/relationships/image" Target="../media/image-37-1.png"/><Relationship Id="rId4" Type="http://schemas.openxmlformats.org/officeDocument/2006/relationships/image" Target="../media/image-37-2.svg"/><Relationship Id="rId5" Type="http://schemas.openxmlformats.org/officeDocument/2006/relationships/image" Target="../media/image-37-1.png"/><Relationship Id="rId6" Type="http://schemas.openxmlformats.org/officeDocument/2006/relationships/image" Target="../media/image-37-2.svg"/><Relationship Id="rId7" Type="http://schemas.openxmlformats.org/officeDocument/2006/relationships/image" Target="../media/image-37-7.png"/><Relationship Id="rId8" Type="http://schemas.openxmlformats.org/officeDocument/2006/relationships/image" Target="../media/image-37-8.svg"/><Relationship Id="rId9" Type="http://schemas.openxmlformats.org/officeDocument/2006/relationships/image" Target="../media/image-37-7.png"/><Relationship Id="rId10" Type="http://schemas.openxmlformats.org/officeDocument/2006/relationships/image" Target="../media/image-37-8.svg"/><Relationship Id="rId11" Type="http://schemas.openxmlformats.org/officeDocument/2006/relationships/slideLayout" Target="../slideLayouts/slideLayout2.xml"/><Relationship Id="rId1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image" Target="../media/image-39-1.png"/><Relationship Id="rId2" Type="http://schemas.openxmlformats.org/officeDocument/2006/relationships/slideLayout" Target="../slideLayouts/slideLayout2.xml"/><Relationship Id="rId3" Type="http://schemas.openxmlformats.org/officeDocument/2006/relationships/notesSlide" Target="../notesSlides/notesSlide39.xml"/></Relationships>
</file>

<file path=ppt/slides/_rels/slide40.xml.rels><?xml version="1.0" encoding="UTF-8" standalone="yes"?>
<Relationships xmlns="http://schemas.openxmlformats.org/package/2006/relationships"><Relationship Id="rId1" Type="http://schemas.openxmlformats.org/officeDocument/2006/relationships/image" Target="../media/image-40-1.png"/><Relationship Id="rId2" Type="http://schemas.openxmlformats.org/officeDocument/2006/relationships/image" Target="../media/image-40-2.svg"/><Relationship Id="rId3" Type="http://schemas.openxmlformats.org/officeDocument/2006/relationships/image" Target="../media/image-40-1.png"/><Relationship Id="rId4" Type="http://schemas.openxmlformats.org/officeDocument/2006/relationships/image" Target="../media/image-40-2.svg"/><Relationship Id="rId5" Type="http://schemas.openxmlformats.org/officeDocument/2006/relationships/slideLayout" Target="../slideLayouts/slideLayout2.xml"/><Relationship Id="rId6" Type="http://schemas.openxmlformats.org/officeDocument/2006/relationships/notesSlide" Target="../notesSlides/notesSlide40.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2.xml.rels><?xml version="1.0" encoding="UTF-8" standalone="yes"?>
<Relationships xmlns="http://schemas.openxmlformats.org/package/2006/relationships"><Relationship Id="rId1" Type="http://schemas.openxmlformats.org/officeDocument/2006/relationships/image" Target="../media/image-42-1.png"/><Relationship Id="rId2" Type="http://schemas.openxmlformats.org/officeDocument/2006/relationships/image" Target="../media/image-42-2.svg"/><Relationship Id="rId3" Type="http://schemas.openxmlformats.org/officeDocument/2006/relationships/image" Target="../media/image-42-3.png"/><Relationship Id="rId4" Type="http://schemas.openxmlformats.org/officeDocument/2006/relationships/image" Target="../media/image-42-4.svg"/><Relationship Id="rId5" Type="http://schemas.openxmlformats.org/officeDocument/2006/relationships/image" Target="../media/image-42-5.png"/><Relationship Id="rId6" Type="http://schemas.openxmlformats.org/officeDocument/2006/relationships/image" Target="../media/image-42-6.svg"/><Relationship Id="rId7" Type="http://schemas.openxmlformats.org/officeDocument/2006/relationships/slideLayout" Target="../slideLayouts/slideLayout2.xml"/><Relationship Id="rId8" Type="http://schemas.openxmlformats.org/officeDocument/2006/relationships/notesSlide" Target="../notesSlides/notesSlide4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4.xml.rels><?xml version="1.0" encoding="UTF-8" standalone="yes"?>
<Relationships xmlns="http://schemas.openxmlformats.org/package/2006/relationships"><Relationship Id="rId1" Type="http://schemas.openxmlformats.org/officeDocument/2006/relationships/image" Target="../media/image-44-1.png"/><Relationship Id="rId2" Type="http://schemas.openxmlformats.org/officeDocument/2006/relationships/slideLayout" Target="../slideLayouts/slideLayout2.xml"/><Relationship Id="rId3" Type="http://schemas.openxmlformats.org/officeDocument/2006/relationships/notesSlide" Target="../notesSlides/notesSlide4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46.xml.rels><?xml version="1.0" encoding="UTF-8" standalone="yes"?>
<Relationships xmlns="http://schemas.openxmlformats.org/package/2006/relationships"><Relationship Id="rId1" Type="http://schemas.openxmlformats.org/officeDocument/2006/relationships/image" Target="../media/image-46-1.png"/><Relationship Id="rId2" Type="http://schemas.openxmlformats.org/officeDocument/2006/relationships/slideLayout" Target="../slideLayouts/slideLayout2.xml"/><Relationship Id="rId3" Type="http://schemas.openxmlformats.org/officeDocument/2006/relationships/notesSlide" Target="../notesSlides/notesSlide46.xml"/></Relationships>
</file>

<file path=ppt/slides/_rels/slide47.xml.rels><?xml version="1.0" encoding="UTF-8" standalone="yes"?>
<Relationships xmlns="http://schemas.openxmlformats.org/package/2006/relationships"><Relationship Id="rId1" Type="http://schemas.openxmlformats.org/officeDocument/2006/relationships/image" Target="../media/image-47-1.png"/><Relationship Id="rId2" Type="http://schemas.openxmlformats.org/officeDocument/2006/relationships/image" Target="../media/image-47-2.svg"/><Relationship Id="rId3" Type="http://schemas.openxmlformats.org/officeDocument/2006/relationships/image" Target="../media/image-47-1.png"/><Relationship Id="rId4" Type="http://schemas.openxmlformats.org/officeDocument/2006/relationships/image" Target="../media/image-47-2.svg"/><Relationship Id="rId5" Type="http://schemas.openxmlformats.org/officeDocument/2006/relationships/image" Target="../media/image-47-1.png"/><Relationship Id="rId6" Type="http://schemas.openxmlformats.org/officeDocument/2006/relationships/image" Target="../media/image-47-2.svg"/><Relationship Id="rId7" Type="http://schemas.openxmlformats.org/officeDocument/2006/relationships/slideLayout" Target="../slideLayouts/slideLayout2.xml"/><Relationship Id="rId8" Type="http://schemas.openxmlformats.org/officeDocument/2006/relationships/notesSlide" Target="../notesSlides/notesSlide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0.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2.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Text 0"/>
          <p:cNvSpPr/>
          <p:nvPr/>
        </p:nvSpPr>
        <p:spPr>
          <a:xfrm>
            <a:off x="5233360" y="1903710"/>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Ancient Chinese Philosophy</a:t>
            </a:r>
            <a:endParaRPr lang="en-US" sz="4650" dirty="0"/>
          </a:p>
        </p:txBody>
      </p:sp>
      <p:sp>
        <p:nvSpPr>
          <p:cNvPr id="4" name="Text 1"/>
          <p:cNvSpPr/>
          <p:nvPr/>
        </p:nvSpPr>
        <p:spPr>
          <a:xfrm>
            <a:off x="5233360" y="3474740"/>
            <a:ext cx="4706721"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7: Ziran as Political Ideal</a:t>
            </a:r>
            <a:endParaRPr lang="en-US" sz="2300" dirty="0"/>
          </a:p>
        </p:txBody>
      </p:sp>
      <p:sp>
        <p:nvSpPr>
          <p:cNvPr id="5" name="Text 2"/>
          <p:cNvSpPr/>
          <p:nvPr/>
        </p:nvSpPr>
        <p:spPr>
          <a:xfrm>
            <a:off x="5233360" y="4198342"/>
            <a:ext cx="6296860"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Synthesising three days of study and framing the transition to Legalist philosophy.</a:t>
            </a:r>
            <a:endParaRPr lang="en-US" sz="18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61475" y="716657"/>
            <a:ext cx="6221058"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Table of Contents</a:t>
            </a:r>
            <a:endParaRPr lang="en-US" sz="4400" dirty="0"/>
          </a:p>
        </p:txBody>
      </p:sp>
      <p:sp>
        <p:nvSpPr>
          <p:cNvPr id="3" name="Text 1"/>
          <p:cNvSpPr/>
          <p:nvPr/>
        </p:nvSpPr>
        <p:spPr>
          <a:xfrm>
            <a:off x="661475"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01</a:t>
            </a:r>
            <a:endParaRPr lang="en-US" sz="1750" dirty="0"/>
          </a:p>
        </p:txBody>
      </p:sp>
      <p:sp>
        <p:nvSpPr>
          <p:cNvPr id="4" name="Shape 2"/>
          <p:cNvSpPr/>
          <p:nvPr/>
        </p:nvSpPr>
        <p:spPr>
          <a:xfrm>
            <a:off x="661475" y="2200573"/>
            <a:ext cx="3480705" cy="25400"/>
          </a:xfrm>
          <a:prstGeom prst="rect">
            <a:avLst/>
          </a:prstGeom>
          <a:solidFill>
            <a:srgbClr val="1B1B27"/>
          </a:solidFill>
          <a:ln/>
        </p:spPr>
      </p:sp>
      <p:sp>
        <p:nvSpPr>
          <p:cNvPr id="5" name="Text 3"/>
          <p:cNvSpPr/>
          <p:nvPr/>
        </p:nvSpPr>
        <p:spPr>
          <a:xfrm>
            <a:off x="661475" y="2363589"/>
            <a:ext cx="3093464"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Academic Background</a:t>
            </a:r>
            <a:endParaRPr lang="en-US" sz="2200" dirty="0"/>
          </a:p>
        </p:txBody>
      </p:sp>
      <p:sp>
        <p:nvSpPr>
          <p:cNvPr id="6" name="Text 4"/>
          <p:cNvSpPr/>
          <p:nvPr/>
        </p:nvSpPr>
        <p:spPr>
          <a:xfrm>
            <a:off x="661475" y="2842220"/>
            <a:ext cx="3480705"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The Is/Ought Question and course context</a:t>
            </a:r>
            <a:endParaRPr lang="en-US" sz="1750" dirty="0"/>
          </a:p>
        </p:txBody>
      </p:sp>
      <p:sp>
        <p:nvSpPr>
          <p:cNvPr id="7" name="Text 5"/>
          <p:cNvSpPr/>
          <p:nvPr/>
        </p:nvSpPr>
        <p:spPr>
          <a:xfrm>
            <a:off x="4355396"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02</a:t>
            </a:r>
            <a:endParaRPr lang="en-US" sz="1750" dirty="0"/>
          </a:p>
        </p:txBody>
      </p:sp>
      <p:sp>
        <p:nvSpPr>
          <p:cNvPr id="8" name="Shape 6"/>
          <p:cNvSpPr/>
          <p:nvPr/>
        </p:nvSpPr>
        <p:spPr>
          <a:xfrm>
            <a:off x="4355396" y="2200573"/>
            <a:ext cx="3480804" cy="25400"/>
          </a:xfrm>
          <a:prstGeom prst="rect">
            <a:avLst/>
          </a:prstGeom>
          <a:solidFill>
            <a:srgbClr val="1B1B27"/>
          </a:solidFill>
          <a:ln/>
        </p:spPr>
      </p:sp>
      <p:sp>
        <p:nvSpPr>
          <p:cNvPr id="9" name="Text 7"/>
          <p:cNvSpPr/>
          <p:nvPr/>
        </p:nvSpPr>
        <p:spPr>
          <a:xfrm>
            <a:off x="4355396" y="2363589"/>
            <a:ext cx="3480804"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Core Philosophical Questions</a:t>
            </a:r>
            <a:endParaRPr lang="en-US" sz="2200" dirty="0"/>
          </a:p>
        </p:txBody>
      </p:sp>
      <p:sp>
        <p:nvSpPr>
          <p:cNvPr id="10" name="Text 8"/>
          <p:cNvSpPr/>
          <p:nvPr/>
        </p:nvSpPr>
        <p:spPr>
          <a:xfrm>
            <a:off x="4355396" y="3192959"/>
            <a:ext cx="3480804" cy="700088"/>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Q1–Q3: Can ziran be pursued? Ziran vs. Li? Han Feizi?</a:t>
            </a:r>
            <a:endParaRPr lang="en-US" sz="1750" dirty="0"/>
          </a:p>
        </p:txBody>
      </p:sp>
      <p:sp>
        <p:nvSpPr>
          <p:cNvPr id="11" name="Text 9"/>
          <p:cNvSpPr/>
          <p:nvPr/>
        </p:nvSpPr>
        <p:spPr>
          <a:xfrm>
            <a:off x="8049416" y="1844576"/>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03</a:t>
            </a:r>
            <a:endParaRPr lang="en-US" sz="1750" dirty="0"/>
          </a:p>
        </p:txBody>
      </p:sp>
      <p:sp>
        <p:nvSpPr>
          <p:cNvPr id="12" name="Shape 10"/>
          <p:cNvSpPr/>
          <p:nvPr/>
        </p:nvSpPr>
        <p:spPr>
          <a:xfrm>
            <a:off x="8049416" y="2200573"/>
            <a:ext cx="3480804" cy="25400"/>
          </a:xfrm>
          <a:prstGeom prst="rect">
            <a:avLst/>
          </a:prstGeom>
          <a:solidFill>
            <a:srgbClr val="1B1B27"/>
          </a:solidFill>
          <a:ln/>
        </p:spPr>
      </p:sp>
      <p:sp>
        <p:nvSpPr>
          <p:cNvPr id="13" name="Text 11"/>
          <p:cNvSpPr/>
          <p:nvPr/>
        </p:nvSpPr>
        <p:spPr>
          <a:xfrm>
            <a:off x="8049416" y="2363589"/>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Six Key Points</a:t>
            </a:r>
            <a:endParaRPr lang="en-US" sz="2200" dirty="0"/>
          </a:p>
        </p:txBody>
      </p:sp>
      <p:sp>
        <p:nvSpPr>
          <p:cNvPr id="14" name="Text 12"/>
          <p:cNvSpPr/>
          <p:nvPr/>
        </p:nvSpPr>
        <p:spPr>
          <a:xfrm>
            <a:off x="8049416" y="2842220"/>
            <a:ext cx="3480804" cy="1050131"/>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KP1–KP6: From cosmology through critique to Legalist appropriation</a:t>
            </a:r>
            <a:endParaRPr lang="en-US" sz="1750" dirty="0"/>
          </a:p>
        </p:txBody>
      </p:sp>
      <p:sp>
        <p:nvSpPr>
          <p:cNvPr id="15" name="Text 13"/>
          <p:cNvSpPr/>
          <p:nvPr/>
        </p:nvSpPr>
        <p:spPr>
          <a:xfrm>
            <a:off x="661475" y="4274542"/>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04</a:t>
            </a:r>
            <a:endParaRPr lang="en-US" sz="1750" dirty="0"/>
          </a:p>
        </p:txBody>
      </p:sp>
      <p:sp>
        <p:nvSpPr>
          <p:cNvPr id="16" name="Shape 14"/>
          <p:cNvSpPr/>
          <p:nvPr/>
        </p:nvSpPr>
        <p:spPr>
          <a:xfrm>
            <a:off x="661475" y="4630539"/>
            <a:ext cx="5327715" cy="25400"/>
          </a:xfrm>
          <a:prstGeom prst="rect">
            <a:avLst/>
          </a:prstGeom>
          <a:solidFill>
            <a:srgbClr val="1B1B27"/>
          </a:solidFill>
          <a:ln/>
        </p:spPr>
      </p:sp>
      <p:sp>
        <p:nvSpPr>
          <p:cNvPr id="17" name="Text 15"/>
          <p:cNvSpPr/>
          <p:nvPr/>
        </p:nvSpPr>
        <p:spPr>
          <a:xfrm>
            <a:off x="661475" y="4793555"/>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Close Reading</a:t>
            </a:r>
            <a:endParaRPr lang="en-US" sz="2200" dirty="0"/>
          </a:p>
        </p:txBody>
      </p:sp>
      <p:sp>
        <p:nvSpPr>
          <p:cNvPr id="18" name="Text 16"/>
          <p:cNvSpPr/>
          <p:nvPr/>
        </p:nvSpPr>
        <p:spPr>
          <a:xfrm>
            <a:off x="661475" y="5272187"/>
            <a:ext cx="5327715" cy="350044"/>
          </a:xfrm>
          <a:prstGeom prst="rect">
            <a:avLst/>
          </a:prstGeom>
          <a:noFill/>
          <a:ln/>
        </p:spPr>
        <p:txBody>
          <a:bodyPr wrap="none" lIns="0" tIns="0" rIns="0" bIns="0" rtlCol="0" anchor="t"/>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DDJ 2, 10, and 51 — text, translation, and analysis</a:t>
            </a:r>
            <a:endParaRPr lang="en-US" sz="1750" dirty="0"/>
          </a:p>
        </p:txBody>
      </p:sp>
      <p:sp>
        <p:nvSpPr>
          <p:cNvPr id="19" name="Text 17"/>
          <p:cNvSpPr/>
          <p:nvPr/>
        </p:nvSpPr>
        <p:spPr>
          <a:xfrm>
            <a:off x="6202406" y="4274542"/>
            <a:ext cx="448854" cy="280491"/>
          </a:xfrm>
          <a:prstGeom prst="rect">
            <a:avLst/>
          </a:prstGeom>
          <a:noFill/>
          <a:ln/>
        </p:spPr>
        <p:txBody>
          <a:bodyPr wrap="none" lIns="0" tIns="0" rIns="0" bIns="0" rtlCol="0" anchor="ctr"/>
          <a:lstStyle/>
          <a:p>
            <a:pPr algn="l" indent="0" marL="0">
              <a:lnSpc>
                <a:spcPct val="100000"/>
              </a:lnSpc>
              <a:buNone/>
            </a:pPr>
            <a:r>
              <a:rPr lang="en-US" sz="1750" dirty="0">
                <a:solidFill>
                  <a:srgbClr val="3C3939"/>
                </a:solidFill>
                <a:latin typeface="Inter Light" pitchFamily="34" charset="0"/>
                <a:ea typeface="Inter Light" pitchFamily="34" charset="-122"/>
                <a:cs typeface="Inter Light" pitchFamily="34" charset="-120"/>
              </a:rPr>
              <a:t>05</a:t>
            </a:r>
            <a:endParaRPr lang="en-US" sz="1750" dirty="0"/>
          </a:p>
        </p:txBody>
      </p:sp>
      <p:sp>
        <p:nvSpPr>
          <p:cNvPr id="20" name="Shape 18"/>
          <p:cNvSpPr/>
          <p:nvPr/>
        </p:nvSpPr>
        <p:spPr>
          <a:xfrm>
            <a:off x="6202406" y="4630539"/>
            <a:ext cx="5327814" cy="25400"/>
          </a:xfrm>
          <a:prstGeom prst="rect">
            <a:avLst/>
          </a:prstGeom>
          <a:solidFill>
            <a:srgbClr val="1B1B27"/>
          </a:solidFill>
          <a:ln/>
        </p:spPr>
      </p:sp>
      <p:sp>
        <p:nvSpPr>
          <p:cNvPr id="21" name="Text 19"/>
          <p:cNvSpPr/>
          <p:nvPr/>
        </p:nvSpPr>
        <p:spPr>
          <a:xfrm>
            <a:off x="6202406" y="4793555"/>
            <a:ext cx="5327814"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Returning to Core Questions &amp; Takeaways</a:t>
            </a:r>
            <a:endParaRPr lang="en-US" sz="2200" dirty="0"/>
          </a:p>
        </p:txBody>
      </p:sp>
      <p:sp>
        <p:nvSpPr>
          <p:cNvPr id="22" name="Text 20"/>
          <p:cNvSpPr/>
          <p:nvPr/>
        </p:nvSpPr>
        <p:spPr>
          <a:xfrm>
            <a:off x="6202406" y="5622925"/>
            <a:ext cx="5327814" cy="350044"/>
          </a:xfrm>
          <a:prstGeom prst="rect">
            <a:avLst/>
          </a:prstGeom>
          <a:noFill/>
          <a:ln/>
        </p:spPr>
        <p:txBody>
          <a:bodyPr wrap="none" lIns="0" tIns="0" rIns="0" bIns="0" rtlCol="0" anchor="t"/>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Synthesis, study guide, and key conclusions</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981571"/>
            <a:ext cx="2133051" cy="330994"/>
          </a:xfrm>
          <a:prstGeom prst="roundRect">
            <a:avLst>
              <a:gd name="adj" fmla="val 19188"/>
            </a:avLst>
          </a:prstGeom>
          <a:solidFill>
            <a:srgbClr val="E1E1EA"/>
          </a:solidFill>
          <a:ln/>
        </p:spPr>
      </p:sp>
      <p:sp>
        <p:nvSpPr>
          <p:cNvPr id="4" name="Text 1"/>
          <p:cNvSpPr/>
          <p:nvPr/>
        </p:nvSpPr>
        <p:spPr>
          <a:xfrm>
            <a:off x="774879" y="1038225"/>
            <a:ext cx="2515827"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ACADEMIC BACKGROUND</a:t>
            </a:r>
            <a:endParaRPr lang="en-US" sz="1150" dirty="0"/>
          </a:p>
        </p:txBody>
      </p:sp>
      <p:sp>
        <p:nvSpPr>
          <p:cNvPr id="5" name="Text 2"/>
          <p:cNvSpPr/>
          <p:nvPr/>
        </p:nvSpPr>
        <p:spPr>
          <a:xfrm>
            <a:off x="661475" y="1372989"/>
            <a:ext cx="6311544"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Context and Culmination</a:t>
            </a:r>
            <a:endParaRPr lang="en-US" sz="3700" dirty="0"/>
          </a:p>
        </p:txBody>
      </p:sp>
      <p:sp>
        <p:nvSpPr>
          <p:cNvPr id="6" name="Shape 3"/>
          <p:cNvSpPr/>
          <p:nvPr/>
        </p:nvSpPr>
        <p:spPr>
          <a:xfrm>
            <a:off x="661475" y="2190452"/>
            <a:ext cx="3072827" cy="2175570"/>
          </a:xfrm>
          <a:prstGeom prst="roundRect">
            <a:avLst>
              <a:gd name="adj" fmla="val 3649"/>
            </a:avLst>
          </a:prstGeom>
          <a:solidFill>
            <a:srgbClr val="FFFFFF"/>
          </a:solidFill>
          <a:ln w="25399">
            <a:solidFill>
              <a:srgbClr val="D8D4D4"/>
            </a:solidFill>
            <a:prstDash val="solid"/>
          </a:ln>
        </p:spPr>
      </p:sp>
      <p:sp>
        <p:nvSpPr>
          <p:cNvPr id="7" name="Text 4"/>
          <p:cNvSpPr/>
          <p:nvPr/>
        </p:nvSpPr>
        <p:spPr>
          <a:xfrm>
            <a:off x="875881" y="2404864"/>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Session Role</a:t>
            </a:r>
            <a:endParaRPr lang="en-US" sz="1850" dirty="0"/>
          </a:p>
        </p:txBody>
      </p:sp>
      <p:sp>
        <p:nvSpPr>
          <p:cNvPr id="8" name="Text 5"/>
          <p:cNvSpPr/>
          <p:nvPr/>
        </p:nvSpPr>
        <p:spPr>
          <a:xfrm>
            <a:off x="875881" y="2790825"/>
            <a:ext cx="2644014"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Culmination of Week 2's Daoist exploration and transition to Week 3's Legalist examination.</a:t>
            </a:r>
            <a:endParaRPr lang="en-US" sz="1450" dirty="0"/>
          </a:p>
        </p:txBody>
      </p:sp>
      <p:sp>
        <p:nvSpPr>
          <p:cNvPr id="9" name="Shape 6"/>
          <p:cNvSpPr/>
          <p:nvPr/>
        </p:nvSpPr>
        <p:spPr>
          <a:xfrm>
            <a:off x="3885507" y="2190452"/>
            <a:ext cx="3072827" cy="2175570"/>
          </a:xfrm>
          <a:prstGeom prst="roundRect">
            <a:avLst>
              <a:gd name="adj" fmla="val 3649"/>
            </a:avLst>
          </a:prstGeom>
          <a:solidFill>
            <a:srgbClr val="FFFFFF"/>
          </a:solidFill>
          <a:ln w="25399">
            <a:solidFill>
              <a:srgbClr val="D8D4D4"/>
            </a:solidFill>
            <a:prstDash val="solid"/>
          </a:ln>
        </p:spPr>
      </p:sp>
      <p:sp>
        <p:nvSpPr>
          <p:cNvPr id="10" name="Text 7"/>
          <p:cNvSpPr/>
          <p:nvPr/>
        </p:nvSpPr>
        <p:spPr>
          <a:xfrm>
            <a:off x="4099914" y="2404864"/>
            <a:ext cx="2496480"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Previous Foundations</a:t>
            </a:r>
            <a:endParaRPr lang="en-US" sz="1850" dirty="0"/>
          </a:p>
        </p:txBody>
      </p:sp>
      <p:sp>
        <p:nvSpPr>
          <p:cNvPr id="11" name="Text 8"/>
          <p:cNvSpPr/>
          <p:nvPr/>
        </p:nvSpPr>
        <p:spPr>
          <a:xfrm>
            <a:off x="4099914" y="2790825"/>
            <a:ext cx="2644014"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Day 4: Critique of language. Day 5: Wuwei and ziran as individual ethical ideals. Day 6: Minimal governance and 'small state, few people.'</a:t>
            </a:r>
            <a:endParaRPr lang="en-US" sz="1450" dirty="0"/>
          </a:p>
        </p:txBody>
      </p:sp>
      <p:sp>
        <p:nvSpPr>
          <p:cNvPr id="12" name="Shape 9"/>
          <p:cNvSpPr/>
          <p:nvPr/>
        </p:nvSpPr>
        <p:spPr>
          <a:xfrm>
            <a:off x="661475" y="4517231"/>
            <a:ext cx="6296860" cy="1359098"/>
          </a:xfrm>
          <a:prstGeom prst="roundRect">
            <a:avLst>
              <a:gd name="adj" fmla="val 5841"/>
            </a:avLst>
          </a:prstGeom>
          <a:solidFill>
            <a:srgbClr val="FFFFFF"/>
          </a:solidFill>
          <a:ln w="25399">
            <a:solidFill>
              <a:srgbClr val="D8D4D4"/>
            </a:solidFill>
            <a:prstDash val="solid"/>
          </a:ln>
        </p:spPr>
      </p:sp>
      <p:sp>
        <p:nvSpPr>
          <p:cNvPr id="13" name="Text 10"/>
          <p:cNvSpPr/>
          <p:nvPr/>
        </p:nvSpPr>
        <p:spPr>
          <a:xfrm>
            <a:off x="875881" y="4731643"/>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Unifying Question</a:t>
            </a:r>
            <a:endParaRPr lang="en-US" sz="1850" dirty="0"/>
          </a:p>
        </p:txBody>
      </p:sp>
      <p:sp>
        <p:nvSpPr>
          <p:cNvPr id="14" name="Text 11"/>
          <p:cNvSpPr/>
          <p:nvPr/>
        </p:nvSpPr>
        <p:spPr>
          <a:xfrm>
            <a:off x="875881" y="5117604"/>
            <a:ext cx="5868047" cy="544314"/>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What kind of concept is ziran? Cosmological (description of cosmos), normative (prescription for humans), or both at once?</a:t>
            </a:r>
            <a:endParaRPr lang="en-US" sz="14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Shape 0"/>
          <p:cNvSpPr/>
          <p:nvPr/>
        </p:nvSpPr>
        <p:spPr>
          <a:xfrm>
            <a:off x="661475" y="763488"/>
            <a:ext cx="2666536" cy="444103"/>
          </a:xfrm>
          <a:prstGeom prst="roundRect">
            <a:avLst>
              <a:gd name="adj" fmla="val 17876"/>
            </a:avLst>
          </a:prstGeom>
          <a:solidFill>
            <a:srgbClr val="E1E1EA"/>
          </a:solidFill>
          <a:ln/>
        </p:spPr>
      </p:sp>
      <p:sp>
        <p:nvSpPr>
          <p:cNvPr id="3" name="Text 1"/>
          <p:cNvSpPr/>
          <p:nvPr/>
        </p:nvSpPr>
        <p:spPr>
          <a:xfrm>
            <a:off x="803156" y="834330"/>
            <a:ext cx="2992760"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ACADEMIC BACKGROUND</a:t>
            </a:r>
            <a:endParaRPr lang="en-US" sz="1450" dirty="0"/>
          </a:p>
        </p:txBody>
      </p:sp>
      <p:sp>
        <p:nvSpPr>
          <p:cNvPr id="4" name="Text 2"/>
          <p:cNvSpPr/>
          <p:nvPr/>
        </p:nvSpPr>
        <p:spPr>
          <a:xfrm>
            <a:off x="661475" y="1302048"/>
            <a:ext cx="9712578"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The Performative Contradiction</a:t>
            </a:r>
            <a:endParaRPr lang="en-US" sz="4650" dirty="0"/>
          </a:p>
        </p:txBody>
      </p:sp>
      <p:sp>
        <p:nvSpPr>
          <p:cNvPr id="5" name="Shape 3"/>
          <p:cNvSpPr/>
          <p:nvPr/>
        </p:nvSpPr>
        <p:spPr>
          <a:xfrm>
            <a:off x="491319" y="2394744"/>
            <a:ext cx="5486461" cy="3699768"/>
          </a:xfrm>
          <a:prstGeom prst="roundRect">
            <a:avLst>
              <a:gd name="adj" fmla="val 4598"/>
            </a:avLst>
          </a:prstGeom>
          <a:solidFill>
            <a:srgbClr val="1B1B27"/>
          </a:solidFill>
          <a:ln/>
        </p:spPr>
      </p:sp>
      <p:sp>
        <p:nvSpPr>
          <p:cNvPr id="6" name="Text 4"/>
          <p:cNvSpPr/>
          <p:nvPr/>
        </p:nvSpPr>
        <p:spPr>
          <a:xfrm>
            <a:off x="727553"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FFFFFF"/>
                </a:solidFill>
                <a:latin typeface="Inter Bold" pitchFamily="34" charset="0"/>
                <a:ea typeface="Inter Bold" pitchFamily="34" charset="-122"/>
                <a:cs typeface="Inter Bold" pitchFamily="34" charset="-120"/>
              </a:rPr>
              <a:t>Day 4's Dilemma</a:t>
            </a:r>
            <a:endParaRPr lang="en-US" sz="2300" dirty="0"/>
          </a:p>
        </p:txBody>
      </p:sp>
      <p:sp>
        <p:nvSpPr>
          <p:cNvPr id="7" name="Text 5"/>
          <p:cNvSpPr/>
          <p:nvPr/>
        </p:nvSpPr>
        <p:spPr>
          <a:xfrm>
            <a:off x="727553" y="3236416"/>
            <a:ext cx="5013993" cy="2645470"/>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The Daodejing treats language as a system of artificial distinctions generating desire and suffering. Categories like beautiful/ugly are projections of language, not features of reality — yet the text itself relies on the natural/artificial distinction. Is it caught in a performative contradiction?</a:t>
            </a:r>
            <a:endParaRPr lang="en-US" sz="1850" dirty="0"/>
          </a:p>
        </p:txBody>
      </p:sp>
      <p:sp>
        <p:nvSpPr>
          <p:cNvPr id="8" name="Text 6"/>
          <p:cNvSpPr/>
          <p:nvPr/>
        </p:nvSpPr>
        <p:spPr>
          <a:xfrm>
            <a:off x="6390421"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Day 5's Paradox</a:t>
            </a:r>
            <a:endParaRPr lang="en-US" sz="2300" dirty="0"/>
          </a:p>
        </p:txBody>
      </p:sp>
      <p:sp>
        <p:nvSpPr>
          <p:cNvPr id="9" name="Text 7"/>
          <p:cNvSpPr/>
          <p:nvPr/>
        </p:nvSpPr>
        <p:spPr>
          <a:xfrm>
            <a:off x="6390421" y="3236416"/>
            <a:ext cx="5146149" cy="2267545"/>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Wuwei and ziran are presented as ideals of individual conduct. Self-cultivation is 'subtractive' (Ch.48: 'daily diminished'), not additive like the Confucian model. But does 'cultivating spontaneity' destroy the very spontaneity it aims to achieve?</a:t>
            </a:r>
            <a:endParaRPr lang="en-US" sz="1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Shape 0"/>
          <p:cNvSpPr/>
          <p:nvPr/>
        </p:nvSpPr>
        <p:spPr>
          <a:xfrm>
            <a:off x="661475" y="958751"/>
            <a:ext cx="2400339" cy="385961"/>
          </a:xfrm>
          <a:prstGeom prst="roundRect">
            <a:avLst>
              <a:gd name="adj" fmla="val 18512"/>
            </a:avLst>
          </a:prstGeom>
          <a:solidFill>
            <a:srgbClr val="E1E1EA"/>
          </a:solidFill>
          <a:ln/>
        </p:spPr>
      </p:sp>
      <p:sp>
        <p:nvSpPr>
          <p:cNvPr id="3" name="Text 1"/>
          <p:cNvSpPr/>
          <p:nvPr/>
        </p:nvSpPr>
        <p:spPr>
          <a:xfrm>
            <a:off x="788968" y="1022449"/>
            <a:ext cx="2754938"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ACADEMIC BACKGROUND</a:t>
            </a:r>
            <a:endParaRPr lang="en-US" sz="1300" dirty="0"/>
          </a:p>
        </p:txBody>
      </p:sp>
      <p:sp>
        <p:nvSpPr>
          <p:cNvPr id="4" name="Text 2"/>
          <p:cNvSpPr/>
          <p:nvPr/>
        </p:nvSpPr>
        <p:spPr>
          <a:xfrm>
            <a:off x="661475" y="1421209"/>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Political Dimension and Van Norden's Framework</a:t>
            </a:r>
            <a:endParaRPr lang="en-US" sz="41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037185"/>
            <a:ext cx="5338728" cy="2861965"/>
          </a:xfrm>
          <a:prstGeom prst="rect">
            <a:avLst/>
          </a:prstGeom>
        </p:spPr>
      </p:pic>
      <p:sp>
        <p:nvSpPr>
          <p:cNvPr id="6" name="Text 3"/>
          <p:cNvSpPr/>
          <p:nvPr/>
        </p:nvSpPr>
        <p:spPr>
          <a:xfrm>
            <a:off x="1001092" y="3275211"/>
            <a:ext cx="3308962"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Day 6's Political Question</a:t>
            </a:r>
            <a:endParaRPr lang="en-US" sz="2050" dirty="0"/>
          </a:p>
        </p:txBody>
      </p:sp>
      <p:sp>
        <p:nvSpPr>
          <p:cNvPr id="7" name="Text 4"/>
          <p:cNvSpPr/>
          <p:nvPr/>
        </p:nvSpPr>
        <p:spPr>
          <a:xfrm>
            <a:off x="1001092" y="3722191"/>
            <a:ext cx="4761091"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Ziran applied to politics — does it become an ideology of control or liberation? Controversial passages appear to advocate keeping the population ignorant (Ch.3, Ch.65). The Legalist appropriation by Han Feizi represents one historical resolution of this tension.</a:t>
            </a:r>
            <a:endParaRPr lang="en-US" sz="16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1492" y="3037185"/>
            <a:ext cx="5338728" cy="2861965"/>
          </a:xfrm>
          <a:prstGeom prst="rect">
            <a:avLst/>
          </a:prstGeom>
        </p:spPr>
      </p:pic>
      <p:sp>
        <p:nvSpPr>
          <p:cNvPr id="9" name="Text 5"/>
          <p:cNvSpPr/>
          <p:nvPr/>
        </p:nvSpPr>
        <p:spPr>
          <a:xfrm>
            <a:off x="6531109" y="3275211"/>
            <a:ext cx="3277411"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Van Norden's Framework</a:t>
            </a:r>
            <a:endParaRPr lang="en-US" sz="2050" dirty="0"/>
          </a:p>
        </p:txBody>
      </p:sp>
      <p:sp>
        <p:nvSpPr>
          <p:cNvPr id="10" name="Text 6"/>
          <p:cNvSpPr/>
          <p:nvPr/>
        </p:nvSpPr>
        <p:spPr>
          <a:xfrm>
            <a:off x="6531109" y="3722191"/>
            <a:ext cx="4761091"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Five major themes give coherence to the Daodejing. Ziran runs through all five: as description of the Dao's mode (Ch.25), prescription for the sage's conduct (Ch.64), political ideal (Ch.17), and standard of ethical critique (Ch.38).</a:t>
            </a:r>
            <a:endParaRPr lang="en-US"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Shape 0"/>
          <p:cNvSpPr/>
          <p:nvPr/>
        </p:nvSpPr>
        <p:spPr>
          <a:xfrm>
            <a:off x="661475" y="720527"/>
            <a:ext cx="1624170" cy="444103"/>
          </a:xfrm>
          <a:prstGeom prst="roundRect">
            <a:avLst>
              <a:gd name="adj" fmla="val 17876"/>
            </a:avLst>
          </a:prstGeom>
          <a:solidFill>
            <a:srgbClr val="E1E1EA"/>
          </a:solidFill>
          <a:ln/>
        </p:spPr>
      </p:sp>
      <p:sp>
        <p:nvSpPr>
          <p:cNvPr id="3" name="Text 1"/>
          <p:cNvSpPr/>
          <p:nvPr/>
        </p:nvSpPr>
        <p:spPr>
          <a:xfrm>
            <a:off x="803156" y="791369"/>
            <a:ext cx="1950393"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KEY CONCEPT</a:t>
            </a:r>
            <a:endParaRPr lang="en-US" sz="1450" dirty="0"/>
          </a:p>
        </p:txBody>
      </p:sp>
      <p:sp>
        <p:nvSpPr>
          <p:cNvPr id="4" name="Text 2"/>
          <p:cNvSpPr/>
          <p:nvPr/>
        </p:nvSpPr>
        <p:spPr>
          <a:xfrm>
            <a:off x="661475" y="1259086"/>
            <a:ext cx="10246362"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Ziran — Definition and Etymology</a:t>
            </a:r>
            <a:endParaRPr lang="en-US" sz="4650" dirty="0"/>
          </a:p>
        </p:txBody>
      </p:sp>
      <p:sp>
        <p:nvSpPr>
          <p:cNvPr id="5" name="Shape 3"/>
          <p:cNvSpPr/>
          <p:nvPr/>
        </p:nvSpPr>
        <p:spPr>
          <a:xfrm>
            <a:off x="491319" y="2351782"/>
            <a:ext cx="4341902" cy="3785592"/>
          </a:xfrm>
          <a:prstGeom prst="roundRect">
            <a:avLst>
              <a:gd name="adj" fmla="val 4494"/>
            </a:avLst>
          </a:prstGeom>
          <a:solidFill>
            <a:srgbClr val="1B1B27"/>
          </a:solidFill>
          <a:ln/>
        </p:spPr>
      </p:sp>
      <p:sp>
        <p:nvSpPr>
          <p:cNvPr id="6" name="Text 4"/>
          <p:cNvSpPr/>
          <p:nvPr/>
        </p:nvSpPr>
        <p:spPr>
          <a:xfrm>
            <a:off x="727553" y="2588022"/>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FFFFFF"/>
                </a:solidFill>
                <a:latin typeface="Inter Bold" pitchFamily="34" charset="0"/>
                <a:ea typeface="Inter Bold" pitchFamily="34" charset="-122"/>
                <a:cs typeface="Inter Bold" pitchFamily="34" charset="-120"/>
              </a:rPr>
              <a:t>Etymology</a:t>
            </a:r>
            <a:endParaRPr lang="en-US" sz="2300" dirty="0"/>
          </a:p>
        </p:txBody>
      </p:sp>
      <p:sp>
        <p:nvSpPr>
          <p:cNvPr id="7" name="Text 5"/>
          <p:cNvSpPr/>
          <p:nvPr/>
        </p:nvSpPr>
        <p:spPr>
          <a:xfrm>
            <a:off x="727553" y="3193455"/>
            <a:ext cx="3869434" cy="2692797"/>
          </a:xfrm>
          <a:prstGeom prst="rect">
            <a:avLst/>
          </a:prstGeom>
          <a:noFill/>
          <a:ln/>
        </p:spPr>
        <p:txBody>
          <a:bodyPr wrap="square" lIns="0" tIns="0" rIns="0" bIns="0" rtlCol="0" anchor="t"/>
          <a:lstStyle/>
          <a:p>
            <a:pPr algn="l" indent="0" marL="0">
              <a:lnSpc>
                <a:spcPct val="133000"/>
              </a:lnSpc>
              <a:buNone/>
            </a:pPr>
            <a:r>
              <a:rPr lang="en-US" sz="1850" b="1" dirty="0">
                <a:solidFill>
                  <a:srgbClr val="FFFFFF"/>
                </a:solidFill>
                <a:latin typeface="Inter Bold" pitchFamily="34" charset="0"/>
                <a:ea typeface="Inter Bold" pitchFamily="34" charset="-122"/>
                <a:cs typeface="Inter Bold" pitchFamily="34" charset="-120"/>
              </a:rPr>
              <a:t>Zi</a:t>
            </a:r>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 (self) + </a:t>
            </a:r>
            <a:pPr algn="l" indent="0" marL="0">
              <a:lnSpc>
                <a:spcPct val="133000"/>
              </a:lnSpc>
              <a:buNone/>
            </a:pPr>
            <a:r>
              <a:rPr lang="en-US" sz="1850" b="1" dirty="0">
                <a:solidFill>
                  <a:srgbClr val="FFFFFF"/>
                </a:solidFill>
                <a:latin typeface="Inter Bold" pitchFamily="34" charset="0"/>
                <a:ea typeface="Inter Bold" pitchFamily="34" charset="-122"/>
                <a:cs typeface="Inter Bold" pitchFamily="34" charset="-120"/>
              </a:rPr>
              <a:t>Ran</a:t>
            </a:r>
            <a:pPr algn="l" indent="0" marL="0">
              <a:lnSpc>
                <a:spcPct val="133000"/>
              </a:lnSpc>
              <a:spcAft>
                <a:spcPts val="1650"/>
              </a:spcAft>
              <a:buNone/>
            </a:pPr>
            <a:r>
              <a:rPr lang="en-US" sz="1850" dirty="0">
                <a:solidFill>
                  <a:srgbClr val="FFFFFF"/>
                </a:solidFill>
                <a:latin typeface="Inter" pitchFamily="34" charset="0"/>
                <a:ea typeface="Inter" pitchFamily="34" charset="-122"/>
                <a:cs typeface="Inter" pitchFamily="34" charset="-120"/>
              </a:rPr>
              <a:t> (so, as things are)</a:t>
            </a:r>
            <a:endParaRPr lang="en-US" sz="1850" dirty="0"/>
          </a:p>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 literally </a:t>
            </a:r>
            <a:pPr algn="l" indent="0" marL="0">
              <a:lnSpc>
                <a:spcPct val="133000"/>
              </a:lnSpc>
              <a:spcAft>
                <a:spcPts val="1650"/>
              </a:spcAft>
              <a:buNone/>
            </a:pPr>
            <a:r>
              <a:rPr lang="en-US" sz="1850" i="1" dirty="0">
                <a:solidFill>
                  <a:srgbClr val="FFFFFF"/>
                </a:solidFill>
                <a:latin typeface="Inter" pitchFamily="34" charset="0"/>
                <a:ea typeface="Inter" pitchFamily="34" charset="-122"/>
                <a:cs typeface="Inter" pitchFamily="34" charset="-120"/>
              </a:rPr>
              <a:t>'self-so-ing'</a:t>
            </a:r>
            <a:endParaRPr lang="en-US" sz="1850" dirty="0"/>
          </a:p>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Eno's definition: "describes a thing as it is in itself, without regard for forces that may act upon it: spontaneous."</a:t>
            </a:r>
            <a:endParaRPr lang="en-US" sz="1850" dirty="0"/>
          </a:p>
        </p:txBody>
      </p:sp>
      <p:sp>
        <p:nvSpPr>
          <p:cNvPr id="8" name="Text 6"/>
          <p:cNvSpPr/>
          <p:nvPr/>
        </p:nvSpPr>
        <p:spPr>
          <a:xfrm>
            <a:off x="5245862" y="2588022"/>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Rare but Central</a:t>
            </a:r>
            <a:endParaRPr lang="en-US" sz="2300" dirty="0"/>
          </a:p>
        </p:txBody>
      </p:sp>
      <p:sp>
        <p:nvSpPr>
          <p:cNvPr id="9" name="Text 7"/>
          <p:cNvSpPr/>
          <p:nvPr/>
        </p:nvSpPr>
        <p:spPr>
          <a:xfrm>
            <a:off x="5245862" y="3193455"/>
            <a:ext cx="6290609" cy="755848"/>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Appears only in Chapters 17, 23, 25, 51, and 64 — but its philosophical significance far exceeds its frequency.</a:t>
            </a:r>
            <a:endParaRPr lang="en-US" sz="1850" dirty="0"/>
          </a:p>
        </p:txBody>
      </p:sp>
      <p:sp>
        <p:nvSpPr>
          <p:cNvPr id="10" name="Text 8"/>
          <p:cNvSpPr/>
          <p:nvPr/>
        </p:nvSpPr>
        <p:spPr>
          <a:xfrm>
            <a:off x="5245862" y="4185543"/>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Core Question</a:t>
            </a:r>
            <a:endParaRPr lang="en-US" sz="2300" dirty="0"/>
          </a:p>
        </p:txBody>
      </p:sp>
      <p:sp>
        <p:nvSpPr>
          <p:cNvPr id="11" name="Text 9"/>
          <p:cNvSpPr/>
          <p:nvPr/>
        </p:nvSpPr>
        <p:spPr>
          <a:xfrm>
            <a:off x="5245862" y="4790976"/>
            <a:ext cx="6290609" cy="1133773"/>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Can this 'self-so-ing' function as a standard for how humans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should</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live without ceasing to be 'self-so'? This is the is/ought tension at the heart of today's session.</a:t>
            </a:r>
            <a:endParaRPr lang="en-US" sz="1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709116"/>
            <a:ext cx="1809308" cy="298648"/>
          </a:xfrm>
          <a:prstGeom prst="roundRect">
            <a:avLst>
              <a:gd name="adj" fmla="val 19625"/>
            </a:avLst>
          </a:prstGeom>
          <a:solidFill>
            <a:srgbClr val="E1E1EA"/>
          </a:solidFill>
          <a:ln/>
        </p:spPr>
      </p:sp>
      <p:sp>
        <p:nvSpPr>
          <p:cNvPr id="4" name="Text 1"/>
          <p:cNvSpPr/>
          <p:nvPr/>
        </p:nvSpPr>
        <p:spPr>
          <a:xfrm>
            <a:off x="5337934" y="761405"/>
            <a:ext cx="2209745" cy="194072"/>
          </a:xfrm>
          <a:prstGeom prst="rect">
            <a:avLst/>
          </a:prstGeom>
          <a:noFill/>
          <a:ln/>
        </p:spPr>
        <p:txBody>
          <a:bodyPr wrap="none" lIns="0" tIns="0" rIns="0" bIns="0" rtlCol="0" anchor="t"/>
          <a:lstStyle/>
          <a:p>
            <a:pPr algn="l" indent="0" marL="0">
              <a:lnSpc>
                <a:spcPct val="116000"/>
              </a:lnSpc>
              <a:buNone/>
            </a:pPr>
            <a:r>
              <a:rPr lang="en-US" sz="1050" dirty="0">
                <a:solidFill>
                  <a:srgbClr val="3C3939"/>
                </a:solidFill>
                <a:latin typeface="Inter" pitchFamily="34" charset="0"/>
                <a:ea typeface="Inter" pitchFamily="34" charset="-122"/>
                <a:cs typeface="Inter" pitchFamily="34" charset="-120"/>
              </a:rPr>
              <a:t>LEARNING OBJECTIVES</a:t>
            </a:r>
            <a:endParaRPr lang="en-US" sz="1050" dirty="0"/>
          </a:p>
        </p:txBody>
      </p:sp>
      <p:sp>
        <p:nvSpPr>
          <p:cNvPr id="5" name="Text 2"/>
          <p:cNvSpPr/>
          <p:nvPr/>
        </p:nvSpPr>
        <p:spPr>
          <a:xfrm>
            <a:off x="5233360" y="1059259"/>
            <a:ext cx="6513350" cy="545009"/>
          </a:xfrm>
          <a:prstGeom prst="rect">
            <a:avLst/>
          </a:prstGeom>
          <a:noFill/>
          <a:ln/>
        </p:spPr>
        <p:txBody>
          <a:bodyPr wrap="none" lIns="0" tIns="0" rIns="0" bIns="0" rtlCol="0" anchor="t"/>
          <a:lstStyle/>
          <a:p>
            <a:pPr algn="l" indent="0" marL="0">
              <a:lnSpc>
                <a:spcPct val="104000"/>
              </a:lnSpc>
              <a:buNone/>
            </a:pPr>
            <a:r>
              <a:rPr lang="en-US" sz="3400" b="1" dirty="0">
                <a:solidFill>
                  <a:srgbClr val="1B1B27"/>
                </a:solidFill>
                <a:latin typeface="Inter Bold" pitchFamily="34" charset="0"/>
                <a:ea typeface="Inter Bold" pitchFamily="34" charset="-122"/>
                <a:cs typeface="Inter Bold" pitchFamily="34" charset="-120"/>
              </a:rPr>
              <a:t>What You Will Be Able to Do</a:t>
            </a:r>
            <a:endParaRPr lang="en-US" sz="3400" dirty="0"/>
          </a:p>
        </p:txBody>
      </p:sp>
      <p:sp>
        <p:nvSpPr>
          <p:cNvPr id="6" name="Shape 3"/>
          <p:cNvSpPr/>
          <p:nvPr/>
        </p:nvSpPr>
        <p:spPr>
          <a:xfrm>
            <a:off x="5233360" y="1797447"/>
            <a:ext cx="392400" cy="392410"/>
          </a:xfrm>
          <a:prstGeom prst="roundRect">
            <a:avLst>
              <a:gd name="adj" fmla="val 18671"/>
            </a:avLst>
          </a:prstGeom>
          <a:solidFill>
            <a:srgbClr val="F2EEEE"/>
          </a:solidFill>
          <a:ln w="6350">
            <a:solidFill>
              <a:srgbClr val="D8D4D4"/>
            </a:solidFill>
            <a:prstDash val="solid"/>
          </a:ln>
        </p:spPr>
      </p:sp>
      <p:sp>
        <p:nvSpPr>
          <p:cNvPr id="7" name="Text 4"/>
          <p:cNvSpPr/>
          <p:nvPr/>
        </p:nvSpPr>
        <p:spPr>
          <a:xfrm>
            <a:off x="5298694" y="1830090"/>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8" name="Text 5"/>
          <p:cNvSpPr/>
          <p:nvPr/>
        </p:nvSpPr>
        <p:spPr>
          <a:xfrm>
            <a:off x="5754544" y="1857375"/>
            <a:ext cx="3091182"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Identify the Is/Ought Tension</a:t>
            </a:r>
            <a:endParaRPr lang="en-US" sz="1700" dirty="0"/>
          </a:p>
        </p:txBody>
      </p:sp>
      <p:sp>
        <p:nvSpPr>
          <p:cNvPr id="9" name="Text 6"/>
          <p:cNvSpPr/>
          <p:nvPr/>
        </p:nvSpPr>
        <p:spPr>
          <a:xfrm>
            <a:off x="5754544" y="2207121"/>
            <a:ext cx="5775677" cy="484981"/>
          </a:xfrm>
          <a:prstGeom prst="rect">
            <a:avLst/>
          </a:prstGeom>
          <a:noFill/>
          <a:ln/>
        </p:spPr>
        <p:txBody>
          <a:bodyPr wrap="square" lIns="0" tIns="0" rIns="0" bIns="0" rtlCol="0" anchor="t">
            <a:normAutofit/>
          </a:bodyPr>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Analyse whether the Daodejing's use of ziran constitutes a contradiction or deliberate strategy.</a:t>
            </a:r>
            <a:endParaRPr lang="en-US" sz="1350" dirty="0"/>
          </a:p>
        </p:txBody>
      </p:sp>
      <p:sp>
        <p:nvSpPr>
          <p:cNvPr id="10" name="Shape 7"/>
          <p:cNvSpPr/>
          <p:nvPr/>
        </p:nvSpPr>
        <p:spPr>
          <a:xfrm>
            <a:off x="5233360" y="2949674"/>
            <a:ext cx="392400" cy="392410"/>
          </a:xfrm>
          <a:prstGeom prst="roundRect">
            <a:avLst>
              <a:gd name="adj" fmla="val 18671"/>
            </a:avLst>
          </a:prstGeom>
          <a:solidFill>
            <a:srgbClr val="F2EEEE"/>
          </a:solidFill>
          <a:ln w="6350">
            <a:solidFill>
              <a:srgbClr val="D8D4D4"/>
            </a:solidFill>
            <a:prstDash val="solid"/>
          </a:ln>
        </p:spPr>
      </p:sp>
      <p:sp>
        <p:nvSpPr>
          <p:cNvPr id="11" name="Text 8"/>
          <p:cNvSpPr/>
          <p:nvPr/>
        </p:nvSpPr>
        <p:spPr>
          <a:xfrm>
            <a:off x="5298694" y="2982317"/>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12" name="Text 9"/>
          <p:cNvSpPr/>
          <p:nvPr/>
        </p:nvSpPr>
        <p:spPr>
          <a:xfrm>
            <a:off x="5754544" y="3009602"/>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Interpret DDJ 2</a:t>
            </a:r>
            <a:endParaRPr lang="en-US" sz="1700" dirty="0"/>
          </a:p>
        </p:txBody>
      </p:sp>
      <p:sp>
        <p:nvSpPr>
          <p:cNvPr id="13" name="Text 10"/>
          <p:cNvSpPr/>
          <p:nvPr/>
        </p:nvSpPr>
        <p:spPr>
          <a:xfrm>
            <a:off x="5754544" y="3359348"/>
            <a:ext cx="5775677" cy="484981"/>
          </a:xfrm>
          <a:prstGeom prst="rect">
            <a:avLst/>
          </a:prstGeom>
          <a:noFill/>
          <a:ln/>
        </p:spPr>
        <p:txBody>
          <a:bodyPr wrap="square" lIns="0" tIns="0" rIns="0" bIns="0" rtlCol="0" anchor="t">
            <a:normAutofit/>
          </a:bodyPr>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Read the sage who 'dwells in non-action' as an embodiment of life beyond conventional value judgements.</a:t>
            </a:r>
            <a:endParaRPr lang="en-US" sz="1350" dirty="0"/>
          </a:p>
        </p:txBody>
      </p:sp>
      <p:sp>
        <p:nvSpPr>
          <p:cNvPr id="14" name="Shape 11"/>
          <p:cNvSpPr/>
          <p:nvPr/>
        </p:nvSpPr>
        <p:spPr>
          <a:xfrm>
            <a:off x="5233360" y="4101902"/>
            <a:ext cx="392400" cy="392410"/>
          </a:xfrm>
          <a:prstGeom prst="roundRect">
            <a:avLst>
              <a:gd name="adj" fmla="val 18671"/>
            </a:avLst>
          </a:prstGeom>
          <a:solidFill>
            <a:srgbClr val="F2EEEE"/>
          </a:solidFill>
          <a:ln w="6350">
            <a:solidFill>
              <a:srgbClr val="D8D4D4"/>
            </a:solidFill>
            <a:prstDash val="solid"/>
          </a:ln>
        </p:spPr>
      </p:sp>
      <p:sp>
        <p:nvSpPr>
          <p:cNvPr id="15" name="Text 12"/>
          <p:cNvSpPr/>
          <p:nvPr/>
        </p:nvSpPr>
        <p:spPr>
          <a:xfrm>
            <a:off x="5298694" y="4134545"/>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6" name="Text 13"/>
          <p:cNvSpPr/>
          <p:nvPr/>
        </p:nvSpPr>
        <p:spPr>
          <a:xfrm>
            <a:off x="5754544" y="4161830"/>
            <a:ext cx="2882332"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Analyse DDJ 10 and DDJ 51</a:t>
            </a:r>
            <a:endParaRPr lang="en-US" sz="1700" dirty="0"/>
          </a:p>
        </p:txBody>
      </p:sp>
      <p:sp>
        <p:nvSpPr>
          <p:cNvPr id="17" name="Text 14"/>
          <p:cNvSpPr/>
          <p:nvPr/>
        </p:nvSpPr>
        <p:spPr>
          <a:xfrm>
            <a:off x="5754544" y="4511576"/>
            <a:ext cx="5775677" cy="484981"/>
          </a:xfrm>
          <a:prstGeom prst="rect">
            <a:avLst/>
          </a:prstGeom>
          <a:noFill/>
          <a:ln/>
        </p:spPr>
        <p:txBody>
          <a:bodyPr wrap="square" lIns="0" tIns="0" rIns="0" bIns="0" rtlCol="0" anchor="t">
            <a:normAutofit/>
          </a:bodyPr>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Evaluate self-cultivation practices and the normative force of 'ordained by no one; it is ever so of itself.'</a:t>
            </a:r>
            <a:endParaRPr lang="en-US" sz="1350" dirty="0"/>
          </a:p>
        </p:txBody>
      </p:sp>
      <p:sp>
        <p:nvSpPr>
          <p:cNvPr id="18" name="Shape 15"/>
          <p:cNvSpPr/>
          <p:nvPr/>
        </p:nvSpPr>
        <p:spPr>
          <a:xfrm>
            <a:off x="5233360" y="5254129"/>
            <a:ext cx="392400" cy="392410"/>
          </a:xfrm>
          <a:prstGeom prst="roundRect">
            <a:avLst>
              <a:gd name="adj" fmla="val 18671"/>
            </a:avLst>
          </a:prstGeom>
          <a:solidFill>
            <a:srgbClr val="F2EEEE"/>
          </a:solidFill>
          <a:ln w="6350">
            <a:solidFill>
              <a:srgbClr val="D8D4D4"/>
            </a:solidFill>
            <a:prstDash val="solid"/>
          </a:ln>
        </p:spPr>
      </p:sp>
      <p:sp>
        <p:nvSpPr>
          <p:cNvPr id="19" name="Text 16"/>
          <p:cNvSpPr/>
          <p:nvPr/>
        </p:nvSpPr>
        <p:spPr>
          <a:xfrm>
            <a:off x="5298694" y="5286772"/>
            <a:ext cx="261633" cy="327025"/>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20" name="Text 17"/>
          <p:cNvSpPr/>
          <p:nvPr/>
        </p:nvSpPr>
        <p:spPr>
          <a:xfrm>
            <a:off x="5754544" y="5314057"/>
            <a:ext cx="2180377" cy="272554"/>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Evaluate Han Feizi</a:t>
            </a:r>
            <a:endParaRPr lang="en-US" sz="1700" dirty="0"/>
          </a:p>
        </p:txBody>
      </p:sp>
      <p:sp>
        <p:nvSpPr>
          <p:cNvPr id="21" name="Text 18"/>
          <p:cNvSpPr/>
          <p:nvPr/>
        </p:nvSpPr>
        <p:spPr>
          <a:xfrm>
            <a:off x="5754544" y="5663803"/>
            <a:ext cx="5775677" cy="484981"/>
          </a:xfrm>
          <a:prstGeom prst="rect">
            <a:avLst/>
          </a:prstGeom>
          <a:noFill/>
          <a:ln/>
        </p:spPr>
        <p:txBody>
          <a:bodyPr wrap="square" lIns="0" tIns="0" rIns="0" bIns="0" rtlCol="0" anchor="t">
            <a:normAutofit/>
          </a:bodyPr>
          <a:lstStyle/>
          <a:p>
            <a:pPr algn="l" indent="0" marL="0">
              <a:lnSpc>
                <a:spcPct val="116000"/>
              </a:lnSpc>
              <a:buNone/>
            </a:pPr>
            <a:r>
              <a:rPr lang="en-US" sz="1350" dirty="0">
                <a:solidFill>
                  <a:srgbClr val="3C3939"/>
                </a:solidFill>
                <a:latin typeface="Inter" pitchFamily="34" charset="0"/>
                <a:ea typeface="Inter" pitchFamily="34" charset="-122"/>
                <a:cs typeface="Inter" pitchFamily="34" charset="-120"/>
              </a:rPr>
              <a:t>Assess whether his Legalist appropriation of ziran is a legitimate interpretation or a fundamental distortion.</a:t>
            </a:r>
            <a:endParaRPr lang="en-US" sz="13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Shape 0"/>
          <p:cNvSpPr/>
          <p:nvPr/>
        </p:nvSpPr>
        <p:spPr>
          <a:xfrm>
            <a:off x="661475" y="763488"/>
            <a:ext cx="1391707" cy="444103"/>
          </a:xfrm>
          <a:prstGeom prst="roundRect">
            <a:avLst>
              <a:gd name="adj" fmla="val 17876"/>
            </a:avLst>
          </a:prstGeom>
          <a:solidFill>
            <a:srgbClr val="E1E1EA"/>
          </a:solidFill>
          <a:ln/>
        </p:spPr>
      </p:sp>
      <p:sp>
        <p:nvSpPr>
          <p:cNvPr id="3" name="Text 1"/>
          <p:cNvSpPr/>
          <p:nvPr/>
        </p:nvSpPr>
        <p:spPr>
          <a:xfrm>
            <a:off x="803156" y="834330"/>
            <a:ext cx="1717930"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QUESTION 1</a:t>
            </a:r>
            <a:endParaRPr lang="en-US" sz="1450" dirty="0"/>
          </a:p>
        </p:txBody>
      </p:sp>
      <p:sp>
        <p:nvSpPr>
          <p:cNvPr id="4" name="Text 2"/>
          <p:cNvSpPr/>
          <p:nvPr/>
        </p:nvSpPr>
        <p:spPr>
          <a:xfrm>
            <a:off x="661475" y="1302048"/>
            <a:ext cx="7158851"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Can Ziran Be Pursued?</a:t>
            </a:r>
            <a:endParaRPr lang="en-US" sz="4650" dirty="0"/>
          </a:p>
        </p:txBody>
      </p:sp>
      <p:sp>
        <p:nvSpPr>
          <p:cNvPr id="5" name="Text 3"/>
          <p:cNvSpPr/>
          <p:nvPr/>
        </p:nvSpPr>
        <p:spPr>
          <a:xfrm>
            <a:off x="661475"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Text's Paradox</a:t>
            </a:r>
            <a:endParaRPr lang="en-US" sz="2300" dirty="0"/>
          </a:p>
        </p:txBody>
      </p:sp>
      <p:sp>
        <p:nvSpPr>
          <p:cNvPr id="6" name="Text 4"/>
          <p:cNvSpPr/>
          <p:nvPr/>
        </p:nvSpPr>
        <p:spPr>
          <a:xfrm>
            <a:off x="661475" y="3236416"/>
            <a:ext cx="5146149" cy="2645470"/>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Daodejing celebrates ziran as the quality of the Dao (Ch.25), the sage (Ch.64), and the well-ordered society (Ch.17) — yet it is itself a 5,000-character text that </a:t>
            </a:r>
            <a:pPr algn="l" indent="0" marL="0">
              <a:lnSpc>
                <a:spcPct val="133000"/>
              </a:lnSpc>
              <a:buNone/>
            </a:pPr>
            <a:r>
              <a:rPr lang="en-US" sz="1850" i="1" dirty="0">
                <a:solidFill>
                  <a:srgbClr val="3C3939"/>
                </a:solidFill>
                <a:latin typeface="Inter" pitchFamily="34" charset="0"/>
                <a:ea typeface="Inter" pitchFamily="34" charset="-122"/>
                <a:cs typeface="Inter" pitchFamily="34" charset="-120"/>
              </a:rPr>
              <a:t>advocates</a:t>
            </a:r>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 returning to ziran. If advice is followed, is the follower acting spontaneously or following instructions?</a:t>
            </a:r>
            <a:endParaRPr lang="en-US" sz="1850" dirty="0"/>
          </a:p>
        </p:txBody>
      </p:sp>
      <p:sp>
        <p:nvSpPr>
          <p:cNvPr id="7" name="Shape 5"/>
          <p:cNvSpPr/>
          <p:nvPr/>
        </p:nvSpPr>
        <p:spPr>
          <a:xfrm>
            <a:off x="6220265" y="2394744"/>
            <a:ext cx="5486461" cy="3699768"/>
          </a:xfrm>
          <a:prstGeom prst="roundRect">
            <a:avLst>
              <a:gd name="adj" fmla="val 4598"/>
            </a:avLst>
          </a:prstGeom>
          <a:solidFill>
            <a:srgbClr val="1B1B27"/>
          </a:solidFill>
          <a:ln/>
        </p:spPr>
      </p:sp>
      <p:sp>
        <p:nvSpPr>
          <p:cNvPr id="8" name="Text 6"/>
          <p:cNvSpPr/>
          <p:nvPr/>
        </p:nvSpPr>
        <p:spPr>
          <a:xfrm>
            <a:off x="6456499" y="2630984"/>
            <a:ext cx="4108446" cy="369193"/>
          </a:xfrm>
          <a:prstGeom prst="rect">
            <a:avLst/>
          </a:prstGeom>
          <a:noFill/>
          <a:ln/>
        </p:spPr>
        <p:txBody>
          <a:bodyPr wrap="none" lIns="0" tIns="0" rIns="0" bIns="0" rtlCol="0" anchor="t"/>
          <a:lstStyle/>
          <a:p>
            <a:pPr algn="l" indent="0" marL="0">
              <a:lnSpc>
                <a:spcPct val="104000"/>
              </a:lnSpc>
              <a:buNone/>
            </a:pPr>
            <a:r>
              <a:rPr lang="en-US" sz="2300" b="1" dirty="0">
                <a:solidFill>
                  <a:srgbClr val="FFFFFF"/>
                </a:solidFill>
                <a:latin typeface="Inter Bold" pitchFamily="34" charset="0"/>
                <a:ea typeface="Inter Bold" pitchFamily="34" charset="-122"/>
                <a:cs typeface="Inter Bold" pitchFamily="34" charset="-120"/>
              </a:rPr>
              <a:t>The Text's Own Paradox</a:t>
            </a:r>
            <a:endParaRPr lang="en-US" sz="2300" dirty="0"/>
          </a:p>
        </p:txBody>
      </p:sp>
      <p:sp>
        <p:nvSpPr>
          <p:cNvPr id="9" name="Text 7"/>
          <p:cNvSpPr/>
          <p:nvPr/>
        </p:nvSpPr>
        <p:spPr>
          <a:xfrm>
            <a:off x="6456499" y="3236416"/>
            <a:ext cx="5013993" cy="2267545"/>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Opening line (Ch.1): 'A dao that may be spoken is not the enduring Dao.' Eno: 'the arcane or mysterious style of the Daodejing is not an accident.' The style deliberately prevents reducing teachings to mechanical rules.</a:t>
            </a:r>
            <a:endParaRPr lang="en-US" sz="1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Shape 0"/>
          <p:cNvSpPr/>
          <p:nvPr/>
        </p:nvSpPr>
        <p:spPr>
          <a:xfrm>
            <a:off x="661475" y="791468"/>
            <a:ext cx="2377222" cy="414635"/>
          </a:xfrm>
          <a:prstGeom prst="roundRect">
            <a:avLst>
              <a:gd name="adj" fmla="val 18189"/>
            </a:avLst>
          </a:prstGeom>
          <a:solidFill>
            <a:srgbClr val="E1E1EA"/>
          </a:solidFill>
          <a:ln/>
        </p:spPr>
      </p:sp>
      <p:sp>
        <p:nvSpPr>
          <p:cNvPr id="3" name="Text 1"/>
          <p:cNvSpPr/>
          <p:nvPr/>
        </p:nvSpPr>
        <p:spPr>
          <a:xfrm>
            <a:off x="796111" y="858738"/>
            <a:ext cx="2717534" cy="280095"/>
          </a:xfrm>
          <a:prstGeom prst="rect">
            <a:avLst/>
          </a:prstGeom>
          <a:noFill/>
          <a:ln/>
        </p:spPr>
        <p:txBody>
          <a:bodyPr wrap="none" lIns="0" tIns="0" rIns="0" bIns="0" rtlCol="0" anchor="t"/>
          <a:lstStyle/>
          <a:p>
            <a:pPr algn="l" indent="0" marL="0">
              <a:lnSpc>
                <a:spcPct val="130000"/>
              </a:lnSpc>
              <a:buNone/>
            </a:pPr>
            <a:r>
              <a:rPr lang="en-US" sz="1400" dirty="0">
                <a:solidFill>
                  <a:srgbClr val="3C3939"/>
                </a:solidFill>
                <a:latin typeface="Inter" pitchFamily="34" charset="0"/>
                <a:ea typeface="Inter" pitchFamily="34" charset="-122"/>
                <a:cs typeface="Inter" pitchFamily="34" charset="-120"/>
              </a:rPr>
              <a:t>QUESTION 1 — ANSWER</a:t>
            </a:r>
            <a:endParaRPr lang="en-US" sz="1400" dirty="0"/>
          </a:p>
        </p:txBody>
      </p:sp>
      <p:sp>
        <p:nvSpPr>
          <p:cNvPr id="4" name="Text 2"/>
          <p:cNvSpPr/>
          <p:nvPr/>
        </p:nvSpPr>
        <p:spPr>
          <a:xfrm>
            <a:off x="661475" y="1291332"/>
            <a:ext cx="6810701"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The Subtractive Model</a:t>
            </a:r>
            <a:endParaRPr lang="en-US" sz="4400" dirty="0"/>
          </a:p>
        </p:txBody>
      </p:sp>
      <p:sp>
        <p:nvSpPr>
          <p:cNvPr id="5" name="Shape 3"/>
          <p:cNvSpPr/>
          <p:nvPr/>
        </p:nvSpPr>
        <p:spPr>
          <a:xfrm>
            <a:off x="661475" y="2312591"/>
            <a:ext cx="3480705" cy="3753941"/>
          </a:xfrm>
          <a:prstGeom prst="roundRect">
            <a:avLst>
              <a:gd name="adj" fmla="val 2708"/>
            </a:avLst>
          </a:prstGeom>
          <a:solidFill>
            <a:srgbClr val="F2EEEE"/>
          </a:solidFill>
          <a:ln w="12700">
            <a:solidFill>
              <a:srgbClr val="D8D4D4"/>
            </a:solidFill>
            <a:prstDash val="solid"/>
          </a:ln>
        </p:spPr>
      </p:sp>
      <p:sp>
        <p:nvSpPr>
          <p:cNvPr id="6" name="Text 4"/>
          <p:cNvSpPr/>
          <p:nvPr/>
        </p:nvSpPr>
        <p:spPr>
          <a:xfrm>
            <a:off x="898602" y="2549723"/>
            <a:ext cx="3006451"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Not Achievement but Recovery</a:t>
            </a:r>
            <a:endParaRPr lang="en-US" sz="2200" dirty="0"/>
          </a:p>
        </p:txBody>
      </p:sp>
      <p:sp>
        <p:nvSpPr>
          <p:cNvPr id="7" name="Text 5"/>
          <p:cNvSpPr/>
          <p:nvPr/>
        </p:nvSpPr>
        <p:spPr>
          <a:xfrm>
            <a:off x="898602" y="3379093"/>
            <a:ext cx="3006451" cy="1750219"/>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Ziran is not a goal to be achieved through effort but a state to be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recovered</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through removal of obstacles.</a:t>
            </a:r>
            <a:endParaRPr lang="en-US" sz="1750" dirty="0"/>
          </a:p>
        </p:txBody>
      </p:sp>
      <p:sp>
        <p:nvSpPr>
          <p:cNvPr id="8" name="Shape 6"/>
          <p:cNvSpPr/>
          <p:nvPr/>
        </p:nvSpPr>
        <p:spPr>
          <a:xfrm>
            <a:off x="4355396" y="2312591"/>
            <a:ext cx="3480804" cy="3753941"/>
          </a:xfrm>
          <a:prstGeom prst="roundRect">
            <a:avLst>
              <a:gd name="adj" fmla="val 2708"/>
            </a:avLst>
          </a:prstGeom>
          <a:solidFill>
            <a:srgbClr val="F2EEEE"/>
          </a:solidFill>
          <a:ln w="12700">
            <a:solidFill>
              <a:srgbClr val="D8D4D4"/>
            </a:solidFill>
            <a:prstDash val="solid"/>
          </a:ln>
        </p:spPr>
      </p:sp>
      <p:sp>
        <p:nvSpPr>
          <p:cNvPr id="9" name="Text 7"/>
          <p:cNvSpPr/>
          <p:nvPr/>
        </p:nvSpPr>
        <p:spPr>
          <a:xfrm>
            <a:off x="4592523" y="2549723"/>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Daily Diminished</a:t>
            </a:r>
            <a:endParaRPr lang="en-US" sz="2200" dirty="0"/>
          </a:p>
        </p:txBody>
      </p:sp>
      <p:sp>
        <p:nvSpPr>
          <p:cNvPr id="10" name="Text 8"/>
          <p:cNvSpPr/>
          <p:nvPr/>
        </p:nvSpPr>
        <p:spPr>
          <a:xfrm>
            <a:off x="4592523" y="3028355"/>
            <a:ext cx="3006551" cy="2450306"/>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Ch.48: 'he who follows the Dao is daily diminished' — subtractive, not additive. The text removes obstructions to spontaneity rather than commanding it as a duty.</a:t>
            </a:r>
            <a:endParaRPr lang="en-US" sz="1750" dirty="0"/>
          </a:p>
        </p:txBody>
      </p:sp>
      <p:sp>
        <p:nvSpPr>
          <p:cNvPr id="11" name="Shape 9"/>
          <p:cNvSpPr/>
          <p:nvPr/>
        </p:nvSpPr>
        <p:spPr>
          <a:xfrm>
            <a:off x="8049416" y="2312591"/>
            <a:ext cx="3480804" cy="3753941"/>
          </a:xfrm>
          <a:prstGeom prst="roundRect">
            <a:avLst>
              <a:gd name="adj" fmla="val 2708"/>
            </a:avLst>
          </a:prstGeom>
          <a:solidFill>
            <a:srgbClr val="F2EEEE"/>
          </a:solidFill>
          <a:ln w="12700">
            <a:solidFill>
              <a:srgbClr val="D8D4D4"/>
            </a:solidFill>
            <a:prstDash val="solid"/>
          </a:ln>
        </p:spPr>
      </p:sp>
      <p:sp>
        <p:nvSpPr>
          <p:cNvPr id="12" name="Text 10"/>
          <p:cNvSpPr/>
          <p:nvPr/>
        </p:nvSpPr>
        <p:spPr>
          <a:xfrm>
            <a:off x="8286543" y="2549723"/>
            <a:ext cx="3006551"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Question as Symptom</a:t>
            </a:r>
            <a:endParaRPr lang="en-US" sz="2200" dirty="0"/>
          </a:p>
        </p:txBody>
      </p:sp>
      <p:sp>
        <p:nvSpPr>
          <p:cNvPr id="13" name="Text 11"/>
          <p:cNvSpPr/>
          <p:nvPr/>
        </p:nvSpPr>
        <p:spPr>
          <a:xfrm>
            <a:off x="8286543" y="3379093"/>
            <a:ext cx="3006551" cy="2450306"/>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'How can I pursue ziran?' reflects the assumption that everything valuable must be achieved through deliberate striving — precisely the assumption the text diagnoses.</a:t>
            </a:r>
            <a:endParaRPr lang="en-US" sz="1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709414"/>
            <a:ext cx="1144063" cy="330994"/>
          </a:xfrm>
          <a:prstGeom prst="roundRect">
            <a:avLst>
              <a:gd name="adj" fmla="val 19188"/>
            </a:avLst>
          </a:prstGeom>
          <a:solidFill>
            <a:srgbClr val="E1E1EA"/>
          </a:solidFill>
          <a:ln/>
        </p:spPr>
      </p:sp>
      <p:sp>
        <p:nvSpPr>
          <p:cNvPr id="4" name="Text 1"/>
          <p:cNvSpPr/>
          <p:nvPr/>
        </p:nvSpPr>
        <p:spPr>
          <a:xfrm>
            <a:off x="5346765" y="766068"/>
            <a:ext cx="1526839"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QUESTION 2</a:t>
            </a:r>
            <a:endParaRPr lang="en-US" sz="1150" dirty="0"/>
          </a:p>
        </p:txBody>
      </p:sp>
      <p:sp>
        <p:nvSpPr>
          <p:cNvPr id="5" name="Text 2"/>
          <p:cNvSpPr/>
          <p:nvPr/>
        </p:nvSpPr>
        <p:spPr>
          <a:xfrm>
            <a:off x="5233360" y="1100832"/>
            <a:ext cx="5617824"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Ziran vs. Confucian Li</a:t>
            </a:r>
            <a:endParaRPr lang="en-US" sz="3700" dirty="0"/>
          </a:p>
        </p:txBody>
      </p:sp>
      <p:pic>
        <p:nvPicPr>
          <p:cNvPr id="6" name="Image 1" descr="preencoded.png">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233360" y="1918295"/>
            <a:ext cx="6296860" cy="2175570"/>
          </a:xfrm>
          <a:prstGeom prst="rect">
            <a:avLst/>
          </a:prstGeom>
        </p:spPr>
      </p:pic>
      <p:sp>
        <p:nvSpPr>
          <p:cNvPr id="7" name="Text 3"/>
          <p:cNvSpPr/>
          <p:nvPr/>
        </p:nvSpPr>
        <p:spPr>
          <a:xfrm>
            <a:off x="5549364" y="2132707"/>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Textual Basis</a:t>
            </a:r>
            <a:endParaRPr lang="en-US" sz="1850" dirty="0"/>
          </a:p>
        </p:txBody>
      </p:sp>
      <p:sp>
        <p:nvSpPr>
          <p:cNvPr id="8" name="Text 4"/>
          <p:cNvSpPr/>
          <p:nvPr/>
        </p:nvSpPr>
        <p:spPr>
          <a:xfrm>
            <a:off x="5549364" y="2518668"/>
            <a:ext cx="5766449" cy="1360785"/>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DDJ 38 presents a descending hierarchy from wuwei through ren and yi to li (lowest). DDJ 19 commands: 'cut off sagehood, cast out wisdom' and 'cut off ren, cast out right.' Confucians present li as the highest achievement of civilisation (Analects 8.8).</a:t>
            </a:r>
            <a:endParaRPr lang="en-US" sz="1450" dirty="0"/>
          </a:p>
        </p:txBody>
      </p:sp>
      <p:pic>
        <p:nvPicPr>
          <p:cNvPr id="9" name="Image 2" descr="preencoded.png">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233360" y="4245074"/>
            <a:ext cx="6296860" cy="1903413"/>
          </a:xfrm>
          <a:prstGeom prst="rect">
            <a:avLst/>
          </a:prstGeom>
        </p:spPr>
      </p:pic>
      <p:sp>
        <p:nvSpPr>
          <p:cNvPr id="10" name="Text 5"/>
          <p:cNvSpPr/>
          <p:nvPr/>
        </p:nvSpPr>
        <p:spPr>
          <a:xfrm>
            <a:off x="5549364" y="4459486"/>
            <a:ext cx="272219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Core Disagreement</a:t>
            </a:r>
            <a:endParaRPr lang="en-US" sz="1850" dirty="0"/>
          </a:p>
        </p:txBody>
      </p:sp>
      <p:sp>
        <p:nvSpPr>
          <p:cNvPr id="11" name="Text 6"/>
          <p:cNvSpPr/>
          <p:nvPr/>
        </p:nvSpPr>
        <p:spPr>
          <a:xfrm>
            <a:off x="5549364" y="4845447"/>
            <a:ext cx="5766449" cy="1088628"/>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Not about which values to prioritise but whether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cultivation itself</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is the solution or the problem. Confucian (Xunzi): raw human nature is disordered, must be reshaped. Daoist: this very reshaping produces the disorder it claims to remedy.</a:t>
            </a:r>
            <a:endParaRPr lang="en-US" sz="14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Shape 0"/>
          <p:cNvSpPr/>
          <p:nvPr/>
        </p:nvSpPr>
        <p:spPr>
          <a:xfrm>
            <a:off x="661475" y="985837"/>
            <a:ext cx="1288621" cy="385961"/>
          </a:xfrm>
          <a:prstGeom prst="roundRect">
            <a:avLst>
              <a:gd name="adj" fmla="val 18512"/>
            </a:avLst>
          </a:prstGeom>
          <a:solidFill>
            <a:srgbClr val="E1E1EA"/>
          </a:solidFill>
          <a:ln/>
        </p:spPr>
      </p:sp>
      <p:sp>
        <p:nvSpPr>
          <p:cNvPr id="3" name="Text 1"/>
          <p:cNvSpPr/>
          <p:nvPr/>
        </p:nvSpPr>
        <p:spPr>
          <a:xfrm>
            <a:off x="788968" y="1049536"/>
            <a:ext cx="1643220"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QUESTION 3</a:t>
            </a:r>
            <a:endParaRPr lang="en-US" sz="1300" dirty="0"/>
          </a:p>
        </p:txBody>
      </p:sp>
      <p:sp>
        <p:nvSpPr>
          <p:cNvPr id="4" name="Text 2"/>
          <p:cNvSpPr/>
          <p:nvPr/>
        </p:nvSpPr>
        <p:spPr>
          <a:xfrm>
            <a:off x="661475" y="1448296"/>
            <a:ext cx="8182366"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Han Feizi's Strategic Reading</a:t>
            </a:r>
            <a:endParaRPr lang="en-US" sz="4150" dirty="0"/>
          </a:p>
        </p:txBody>
      </p:sp>
      <p:sp>
        <p:nvSpPr>
          <p:cNvPr id="5" name="Text 3"/>
          <p:cNvSpPr/>
          <p:nvPr/>
        </p:nvSpPr>
        <p:spPr>
          <a:xfrm>
            <a:off x="661475" y="2591098"/>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Textual Basis</a:t>
            </a:r>
            <a:endParaRPr lang="en-US" sz="2050" dirty="0"/>
          </a:p>
        </p:txBody>
      </p:sp>
      <p:sp>
        <p:nvSpPr>
          <p:cNvPr id="6" name="Text 4"/>
          <p:cNvSpPr/>
          <p:nvPr/>
        </p:nvSpPr>
        <p:spPr>
          <a:xfrm>
            <a:off x="661475" y="3114576"/>
            <a:ext cx="5744324"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Van Norden discusses Han Feizi's reading (p.194–195): Han Feizi read emptiness, stillness, and concealment as strategic advice. 'The Way lies in not being seen, its use lies in not being known' (Han Feizi 5). Van Norden: this reading 'is far from the understanding of the text I have presented' but 'there is some support for it.' Textual support: DDJ 62 — 'One could get what one seeks and escape punishment.'</a:t>
            </a:r>
            <a:endParaRPr lang="en-US" sz="1650" dirty="0"/>
          </a:p>
        </p:txBody>
      </p:sp>
      <p:sp>
        <p:nvSpPr>
          <p:cNvPr id="7" name="Shape 5"/>
          <p:cNvSpPr/>
          <p:nvPr/>
        </p:nvSpPr>
        <p:spPr>
          <a:xfrm>
            <a:off x="6777761" y="2399804"/>
            <a:ext cx="4911801" cy="3472259"/>
          </a:xfrm>
          <a:prstGeom prst="roundRect">
            <a:avLst>
              <a:gd name="adj" fmla="val 4409"/>
            </a:avLst>
          </a:prstGeom>
          <a:solidFill>
            <a:srgbClr val="1B1B27"/>
          </a:solidFill>
          <a:ln/>
        </p:spPr>
      </p:sp>
      <p:sp>
        <p:nvSpPr>
          <p:cNvPr id="8" name="Text 6"/>
          <p:cNvSpPr/>
          <p:nvPr/>
        </p:nvSpPr>
        <p:spPr>
          <a:xfrm>
            <a:off x="6990381" y="2591098"/>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Answer Direction</a:t>
            </a:r>
            <a:endParaRPr lang="en-US" sz="2050" dirty="0"/>
          </a:p>
        </p:txBody>
      </p:sp>
      <p:sp>
        <p:nvSpPr>
          <p:cNvPr id="9" name="Text 7"/>
          <p:cNvSpPr/>
          <p:nvPr/>
        </p:nvSpPr>
        <p:spPr>
          <a:xfrm>
            <a:off x="6990381" y="3114576"/>
            <a:ext cx="4486560"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If committed to wuwei as genuine spontaneity, Han Feizi's reading is a distortion. If we acknowledge composite authorship, the text contains genuine tensions. Most honest judgement: the reading is </a:t>
            </a:r>
            <a:pPr algn="l" indent="0" marL="0">
              <a:lnSpc>
                <a:spcPct val="127000"/>
              </a:lnSpc>
              <a:buNone/>
            </a:pPr>
            <a:r>
              <a:rPr lang="en-US" sz="1650" i="1" dirty="0">
                <a:solidFill>
                  <a:srgbClr val="FFFFFF"/>
                </a:solidFill>
                <a:latin typeface="Inter" pitchFamily="34" charset="0"/>
                <a:ea typeface="Inter" pitchFamily="34" charset="-122"/>
                <a:cs typeface="Inter" pitchFamily="34" charset="-120"/>
              </a:rPr>
              <a:t>possible</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given textual evidence but </a:t>
            </a:r>
            <a:pPr algn="l" indent="0" marL="0">
              <a:lnSpc>
                <a:spcPct val="127000"/>
              </a:lnSpc>
              <a:buNone/>
            </a:pPr>
            <a:r>
              <a:rPr lang="en-US" sz="1650" i="1" dirty="0">
                <a:solidFill>
                  <a:srgbClr val="FFFFFF"/>
                </a:solidFill>
                <a:latin typeface="Inter" pitchFamily="34" charset="0"/>
                <a:ea typeface="Inter" pitchFamily="34" charset="-122"/>
                <a:cs typeface="Inter" pitchFamily="34" charset="-120"/>
              </a:rPr>
              <a:t>inconsistent</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with the dominant philosophical orientation.</a:t>
            </a:r>
            <a:endParaRPr lang="en-US" sz="16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734741"/>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805583"/>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5233360" y="2273300"/>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1</a:t>
            </a:r>
            <a:endParaRPr lang="en-US" sz="6400" dirty="0"/>
          </a:p>
        </p:txBody>
      </p:sp>
      <p:sp>
        <p:nvSpPr>
          <p:cNvPr id="6" name="Text 3"/>
          <p:cNvSpPr/>
          <p:nvPr/>
        </p:nvSpPr>
        <p:spPr>
          <a:xfrm>
            <a:off x="5233360" y="3646686"/>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The Is/Ought Problem in Ziran</a:t>
            </a:r>
            <a:endParaRPr lang="en-US" sz="46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Shape 0"/>
          <p:cNvSpPr/>
          <p:nvPr/>
        </p:nvSpPr>
        <p:spPr>
          <a:xfrm>
            <a:off x="661475" y="791766"/>
            <a:ext cx="577538" cy="414635"/>
          </a:xfrm>
          <a:prstGeom prst="roundRect">
            <a:avLst>
              <a:gd name="adj" fmla="val 18189"/>
            </a:avLst>
          </a:prstGeom>
          <a:solidFill>
            <a:srgbClr val="E1E1EA"/>
          </a:solidFill>
          <a:ln/>
        </p:spPr>
      </p:sp>
      <p:sp>
        <p:nvSpPr>
          <p:cNvPr id="3" name="Text 1"/>
          <p:cNvSpPr/>
          <p:nvPr/>
        </p:nvSpPr>
        <p:spPr>
          <a:xfrm>
            <a:off x="796111" y="859036"/>
            <a:ext cx="917850" cy="280095"/>
          </a:xfrm>
          <a:prstGeom prst="rect">
            <a:avLst/>
          </a:prstGeom>
          <a:noFill/>
          <a:ln/>
        </p:spPr>
        <p:txBody>
          <a:bodyPr wrap="none" lIns="0" tIns="0" rIns="0" bIns="0" rtlCol="0" anchor="t"/>
          <a:lstStyle/>
          <a:p>
            <a:pPr algn="l" indent="0" marL="0">
              <a:lnSpc>
                <a:spcPct val="130000"/>
              </a:lnSpc>
              <a:buNone/>
            </a:pPr>
            <a:r>
              <a:rPr lang="en-US" sz="1400" dirty="0">
                <a:solidFill>
                  <a:srgbClr val="3C3939"/>
                </a:solidFill>
                <a:latin typeface="Inter" pitchFamily="34" charset="0"/>
                <a:ea typeface="Inter" pitchFamily="34" charset="-122"/>
                <a:cs typeface="Inter" pitchFamily="34" charset="-120"/>
              </a:rPr>
              <a:t>KP1</a:t>
            </a:r>
            <a:endParaRPr lang="en-US" sz="1400" dirty="0"/>
          </a:p>
        </p:txBody>
      </p:sp>
      <p:sp>
        <p:nvSpPr>
          <p:cNvPr id="4" name="Text 2"/>
          <p:cNvSpPr/>
          <p:nvPr/>
        </p:nvSpPr>
        <p:spPr>
          <a:xfrm>
            <a:off x="661475" y="1291630"/>
            <a:ext cx="10050211"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The Controversy: Nature or Norm?</a:t>
            </a:r>
            <a:endParaRPr lang="en-US" sz="4400" dirty="0"/>
          </a:p>
        </p:txBody>
      </p:sp>
      <p:sp>
        <p:nvSpPr>
          <p:cNvPr id="5" name="Shape 3"/>
          <p:cNvSpPr/>
          <p:nvPr/>
        </p:nvSpPr>
        <p:spPr>
          <a:xfrm>
            <a:off x="661475" y="2312888"/>
            <a:ext cx="3480705" cy="3753247"/>
          </a:xfrm>
          <a:prstGeom prst="roundRect">
            <a:avLst>
              <a:gd name="adj" fmla="val 2708"/>
            </a:avLst>
          </a:prstGeom>
          <a:solidFill>
            <a:srgbClr val="F2EEEE"/>
          </a:solidFill>
          <a:ln w="12700">
            <a:solidFill>
              <a:srgbClr val="D8D4D4"/>
            </a:solidFill>
            <a:prstDash val="solid"/>
          </a:ln>
        </p:spPr>
      </p:sp>
      <p:sp>
        <p:nvSpPr>
          <p:cNvPr id="6" name="Text 4"/>
          <p:cNvSpPr/>
          <p:nvPr/>
        </p:nvSpPr>
        <p:spPr>
          <a:xfrm>
            <a:off x="898602" y="2550021"/>
            <a:ext cx="2905052"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The Central Question</a:t>
            </a:r>
            <a:endParaRPr lang="en-US" sz="2200" dirty="0"/>
          </a:p>
        </p:txBody>
      </p:sp>
      <p:sp>
        <p:nvSpPr>
          <p:cNvPr id="7" name="Text 5"/>
          <p:cNvSpPr/>
          <p:nvPr/>
        </p:nvSpPr>
        <p:spPr>
          <a:xfrm>
            <a:off x="898602" y="3028652"/>
            <a:ext cx="3006451" cy="2800350"/>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Is ziran a descriptive concept (how the Dao operates) or a normative concept (how humans should live)? If both, does the Daodejing commit the 'naturalistic fallacy' — deriving 'ought' from 'is'?</a:t>
            </a:r>
            <a:endParaRPr lang="en-US" sz="1750" dirty="0"/>
          </a:p>
        </p:txBody>
      </p:sp>
      <p:sp>
        <p:nvSpPr>
          <p:cNvPr id="8" name="Shape 6"/>
          <p:cNvSpPr/>
          <p:nvPr/>
        </p:nvSpPr>
        <p:spPr>
          <a:xfrm>
            <a:off x="4355396" y="2312888"/>
            <a:ext cx="3480804" cy="3753247"/>
          </a:xfrm>
          <a:prstGeom prst="roundRect">
            <a:avLst>
              <a:gd name="adj" fmla="val 2708"/>
            </a:avLst>
          </a:prstGeom>
          <a:solidFill>
            <a:srgbClr val="F2EEEE"/>
          </a:solidFill>
          <a:ln w="12700">
            <a:solidFill>
              <a:srgbClr val="D8D4D4"/>
            </a:solidFill>
            <a:prstDash val="solid"/>
          </a:ln>
        </p:spPr>
      </p:sp>
      <p:sp>
        <p:nvSpPr>
          <p:cNvPr id="9" name="Text 7"/>
          <p:cNvSpPr/>
          <p:nvPr/>
        </p:nvSpPr>
        <p:spPr>
          <a:xfrm>
            <a:off x="4592523" y="2550021"/>
            <a:ext cx="3006551" cy="701477"/>
          </a:xfrm>
          <a:prstGeom prst="rect">
            <a:avLst/>
          </a:prstGeom>
          <a:noFill/>
          <a:ln/>
        </p:spPr>
        <p:txBody>
          <a:bodyPr wrap="square" lIns="0" tIns="0" rIns="0" bIns="0" rtlCol="0" anchor="t">
            <a:normAutofit/>
          </a:bodyPr>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If Merely Cosmological</a:t>
            </a:r>
            <a:endParaRPr lang="en-US" sz="2200" dirty="0"/>
          </a:p>
        </p:txBody>
      </p:sp>
      <p:sp>
        <p:nvSpPr>
          <p:cNvPr id="10" name="Text 8"/>
          <p:cNvSpPr/>
          <p:nvPr/>
        </p:nvSpPr>
        <p:spPr>
          <a:xfrm>
            <a:off x="4592523" y="3379391"/>
            <a:ext cx="3006551" cy="1750219"/>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No direct implications for human conduct — ziran describes the Dao but cannot prescribe for humans.</a:t>
            </a:r>
            <a:endParaRPr lang="en-US" sz="1750" dirty="0"/>
          </a:p>
        </p:txBody>
      </p:sp>
      <p:sp>
        <p:nvSpPr>
          <p:cNvPr id="11" name="Shape 9"/>
          <p:cNvSpPr/>
          <p:nvPr/>
        </p:nvSpPr>
        <p:spPr>
          <a:xfrm>
            <a:off x="8049416" y="2312888"/>
            <a:ext cx="3480804" cy="3753247"/>
          </a:xfrm>
          <a:prstGeom prst="roundRect">
            <a:avLst>
              <a:gd name="adj" fmla="val 2708"/>
            </a:avLst>
          </a:prstGeom>
          <a:solidFill>
            <a:srgbClr val="F2EEEE"/>
          </a:solidFill>
          <a:ln w="12700">
            <a:solidFill>
              <a:srgbClr val="D8D4D4"/>
            </a:solidFill>
            <a:prstDash val="solid"/>
          </a:ln>
        </p:spPr>
      </p:sp>
      <p:sp>
        <p:nvSpPr>
          <p:cNvPr id="12" name="Text 10"/>
          <p:cNvSpPr/>
          <p:nvPr/>
        </p:nvSpPr>
        <p:spPr>
          <a:xfrm>
            <a:off x="8286543" y="2550021"/>
            <a:ext cx="2805737" cy="350738"/>
          </a:xfrm>
          <a:prstGeom prst="rect">
            <a:avLst/>
          </a:prstGeom>
          <a:noFill/>
          <a:ln/>
        </p:spPr>
        <p:txBody>
          <a:bodyPr wrap="none" lIns="0" tIns="0" rIns="0" bIns="0" rtlCol="0" anchor="t"/>
          <a:lstStyle/>
          <a:p>
            <a:pPr algn="l" indent="0" marL="0">
              <a:lnSpc>
                <a:spcPct val="104000"/>
              </a:lnSpc>
              <a:buNone/>
            </a:pPr>
            <a:r>
              <a:rPr lang="en-US" sz="2200" b="1" dirty="0">
                <a:solidFill>
                  <a:srgbClr val="3C3939"/>
                </a:solidFill>
                <a:latin typeface="Inter Bold" pitchFamily="34" charset="0"/>
                <a:ea typeface="Inter Bold" pitchFamily="34" charset="-122"/>
                <a:cs typeface="Inter Bold" pitchFamily="34" charset="-120"/>
              </a:rPr>
              <a:t>If Normative</a:t>
            </a:r>
            <a:endParaRPr lang="en-US" sz="2200" dirty="0"/>
          </a:p>
        </p:txBody>
      </p:sp>
      <p:sp>
        <p:nvSpPr>
          <p:cNvPr id="13" name="Text 11"/>
          <p:cNvSpPr/>
          <p:nvPr/>
        </p:nvSpPr>
        <p:spPr>
          <a:xfrm>
            <a:off x="8286543" y="3028652"/>
            <a:ext cx="3006551" cy="2800350"/>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We need an account of why the Dao's mode provides the correct standard for human life. If humans require a text to instruct them to be spontaneous, does this prove spontaneity is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not</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natural for humans?</a:t>
            </a:r>
            <a:endParaRPr lang="en-US" sz="17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Shape 0"/>
          <p:cNvSpPr/>
          <p:nvPr/>
        </p:nvSpPr>
        <p:spPr>
          <a:xfrm>
            <a:off x="661475" y="763488"/>
            <a:ext cx="607799" cy="444103"/>
          </a:xfrm>
          <a:prstGeom prst="roundRect">
            <a:avLst>
              <a:gd name="adj" fmla="val 17876"/>
            </a:avLst>
          </a:prstGeom>
          <a:solidFill>
            <a:srgbClr val="E1E1EA"/>
          </a:solidFill>
          <a:ln/>
        </p:spPr>
      </p:sp>
      <p:sp>
        <p:nvSpPr>
          <p:cNvPr id="3" name="Text 1"/>
          <p:cNvSpPr/>
          <p:nvPr/>
        </p:nvSpPr>
        <p:spPr>
          <a:xfrm>
            <a:off x="803156" y="834330"/>
            <a:ext cx="934022"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KP1</a:t>
            </a:r>
            <a:endParaRPr lang="en-US" sz="1450" dirty="0"/>
          </a:p>
        </p:txBody>
      </p:sp>
      <p:sp>
        <p:nvSpPr>
          <p:cNvPr id="4" name="Text 2"/>
          <p:cNvSpPr/>
          <p:nvPr/>
        </p:nvSpPr>
        <p:spPr>
          <a:xfrm>
            <a:off x="661475" y="1302048"/>
            <a:ext cx="11243684"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The Cosmological Argument: DDJ 25</a:t>
            </a:r>
            <a:endParaRPr lang="en-US" sz="4650" dirty="0"/>
          </a:p>
        </p:txBody>
      </p:sp>
      <p:sp>
        <p:nvSpPr>
          <p:cNvPr id="5" name="Shape 3"/>
          <p:cNvSpPr/>
          <p:nvPr/>
        </p:nvSpPr>
        <p:spPr>
          <a:xfrm>
            <a:off x="491319" y="2394744"/>
            <a:ext cx="5486461" cy="3699768"/>
          </a:xfrm>
          <a:prstGeom prst="roundRect">
            <a:avLst>
              <a:gd name="adj" fmla="val 4598"/>
            </a:avLst>
          </a:prstGeom>
          <a:solidFill>
            <a:srgbClr val="1B1B27"/>
          </a:solidFill>
          <a:ln/>
        </p:spPr>
      </p:sp>
      <p:sp>
        <p:nvSpPr>
          <p:cNvPr id="6" name="Text 4"/>
          <p:cNvSpPr/>
          <p:nvPr/>
        </p:nvSpPr>
        <p:spPr>
          <a:xfrm>
            <a:off x="727553" y="2630984"/>
            <a:ext cx="4580220" cy="369193"/>
          </a:xfrm>
          <a:prstGeom prst="rect">
            <a:avLst/>
          </a:prstGeom>
          <a:noFill/>
          <a:ln/>
        </p:spPr>
        <p:txBody>
          <a:bodyPr wrap="none" lIns="0" tIns="0" rIns="0" bIns="0" rtlCol="0" anchor="t"/>
          <a:lstStyle/>
          <a:p>
            <a:pPr algn="l" indent="0" marL="0">
              <a:lnSpc>
                <a:spcPct val="104000"/>
              </a:lnSpc>
              <a:buNone/>
            </a:pPr>
            <a:r>
              <a:rPr lang="en-US" sz="2300" b="1" dirty="0">
                <a:solidFill>
                  <a:srgbClr val="FFFFFF"/>
                </a:solidFill>
                <a:latin typeface="Inter Bold" pitchFamily="34" charset="0"/>
                <a:ea typeface="Inter Bold" pitchFamily="34" charset="-122"/>
                <a:cs typeface="Inter Bold" pitchFamily="34" charset="-120"/>
              </a:rPr>
              <a:t>The Dao as Ultimate Source</a:t>
            </a:r>
            <a:endParaRPr lang="en-US" sz="2300" dirty="0"/>
          </a:p>
        </p:txBody>
      </p:sp>
      <p:sp>
        <p:nvSpPr>
          <p:cNvPr id="7" name="Text 5"/>
          <p:cNvSpPr/>
          <p:nvPr/>
        </p:nvSpPr>
        <p:spPr>
          <a:xfrm>
            <a:off x="727553" y="3236416"/>
            <a:ext cx="5013993" cy="1889621"/>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DDJ 25 presents the Dao as 'born before heaven and earth.' It is transcendent: 'Silent, solitary, alone and unchanging. It revolves everywhere and is never in danger.' It 'can be the mother of all under heaven.'</a:t>
            </a:r>
            <a:endParaRPr lang="en-US" sz="1850" dirty="0"/>
          </a:p>
        </p:txBody>
      </p:sp>
      <p:sp>
        <p:nvSpPr>
          <p:cNvPr id="8" name="Text 6"/>
          <p:cNvSpPr/>
          <p:nvPr/>
        </p:nvSpPr>
        <p:spPr>
          <a:xfrm>
            <a:off x="6390421"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Crucial Line</a:t>
            </a:r>
            <a:endParaRPr lang="en-US" sz="2300" dirty="0"/>
          </a:p>
        </p:txBody>
      </p:sp>
      <p:sp>
        <p:nvSpPr>
          <p:cNvPr id="9" name="Text 7"/>
          <p:cNvSpPr/>
          <p:nvPr/>
        </p:nvSpPr>
        <p:spPr>
          <a:xfrm>
            <a:off x="6390421" y="3236416"/>
            <a:ext cx="5146149" cy="2645470"/>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'The Dao emulates spontaneity (ziran).' Van Norden: this is the text's most condensed statement of the relationship between ultimate reality and 'self-so-ness.' Ziran defines the Dao's mode of being — spontaneity, the quality of being what one is without external causation.</a:t>
            </a:r>
            <a:endParaRPr lang="en-US" sz="18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Shape 0"/>
          <p:cNvSpPr/>
          <p:nvPr/>
        </p:nvSpPr>
        <p:spPr>
          <a:xfrm>
            <a:off x="661475" y="703759"/>
            <a:ext cx="486358" cy="330994"/>
          </a:xfrm>
          <a:prstGeom prst="roundRect">
            <a:avLst>
              <a:gd name="adj" fmla="val 19188"/>
            </a:avLst>
          </a:prstGeom>
          <a:solidFill>
            <a:srgbClr val="E1E1EA"/>
          </a:solidFill>
          <a:ln/>
        </p:spPr>
      </p:sp>
      <p:sp>
        <p:nvSpPr>
          <p:cNvPr id="3" name="Text 1"/>
          <p:cNvSpPr/>
          <p:nvPr/>
        </p:nvSpPr>
        <p:spPr>
          <a:xfrm>
            <a:off x="774879" y="760413"/>
            <a:ext cx="869135"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KP1</a:t>
            </a:r>
            <a:endParaRPr lang="en-US" sz="1150" dirty="0"/>
          </a:p>
        </p:txBody>
      </p:sp>
      <p:sp>
        <p:nvSpPr>
          <p:cNvPr id="4" name="Text 2"/>
          <p:cNvSpPr/>
          <p:nvPr/>
        </p:nvSpPr>
        <p:spPr>
          <a:xfrm>
            <a:off x="661475" y="1095177"/>
            <a:ext cx="11036917"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Chain of Emulation and Translator's Note</a:t>
            </a:r>
            <a:endParaRPr lang="en-US" sz="3700" dirty="0"/>
          </a:p>
        </p:txBody>
      </p:sp>
      <p:pic>
        <p:nvPicPr>
          <p:cNvPr id="5" name="Image 0" descr="preencoded.png">    </p:cNvPr>
          <p:cNvPicPr>
            <a:picLocks noChangeAspect="1"/>
          </p:cNvPicPr>
          <p:nvPr/>
        </p:nvPicPr>
        <p:blipFill>
          <a:blip r:embed="rId1"/>
          <a:stretch>
            <a:fillRect/>
          </a:stretch>
        </p:blipFill>
        <p:spPr>
          <a:xfrm>
            <a:off x="3455306" y="1912640"/>
            <a:ext cx="5280984" cy="3255070"/>
          </a:xfrm>
          <a:prstGeom prst="rect">
            <a:avLst/>
          </a:prstGeom>
        </p:spPr>
      </p:pic>
      <p:sp>
        <p:nvSpPr>
          <p:cNvPr id="6" name="Text 3"/>
          <p:cNvSpPr/>
          <p:nvPr/>
        </p:nvSpPr>
        <p:spPr>
          <a:xfrm>
            <a:off x="3596039" y="2152707"/>
            <a:ext cx="1799826" cy="244548"/>
          </a:xfrm>
          <a:prstGeom prst="rect">
            <a:avLst/>
          </a:prstGeom>
          <a:noFill/>
          <a:ln/>
        </p:spPr>
        <p:txBody>
          <a:bodyPr wrap="none" lIns="0" tIns="0" rIns="0" bIns="0" rtlCol="0" anchor="t"/>
          <a:lstStyle/>
          <a:p>
            <a:pPr algn="ctr"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Men emulate Earth</a:t>
            </a:r>
            <a:endParaRPr lang="en-US" sz="1500" dirty="0"/>
          </a:p>
        </p:txBody>
      </p:sp>
      <p:sp>
        <p:nvSpPr>
          <p:cNvPr id="7" name="Text 4"/>
          <p:cNvSpPr/>
          <p:nvPr/>
        </p:nvSpPr>
        <p:spPr>
          <a:xfrm>
            <a:off x="4656807" y="4560687"/>
            <a:ext cx="1799826" cy="489095"/>
          </a:xfrm>
          <a:prstGeom prst="rect">
            <a:avLst/>
          </a:prstGeom>
          <a:noFill/>
          <a:ln/>
        </p:spPr>
        <p:txBody>
          <a:bodyPr wrap="square" lIns="0" tIns="0" rIns="0" bIns="0" rtlCol="0" anchor="t">
            <a:normAutofit/>
          </a:bodyPr>
          <a:lstStyle/>
          <a:p>
            <a:pPr algn="ctr"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Earth emulates Heaven</a:t>
            </a:r>
            <a:endParaRPr lang="en-US" sz="1500" dirty="0"/>
          </a:p>
        </p:txBody>
      </p:sp>
      <p:sp>
        <p:nvSpPr>
          <p:cNvPr id="8" name="Text 5"/>
          <p:cNvSpPr/>
          <p:nvPr/>
        </p:nvSpPr>
        <p:spPr>
          <a:xfrm>
            <a:off x="5736865" y="2030433"/>
            <a:ext cx="1935682" cy="489096"/>
          </a:xfrm>
          <a:prstGeom prst="rect">
            <a:avLst/>
          </a:prstGeom>
          <a:noFill/>
          <a:ln/>
        </p:spPr>
        <p:txBody>
          <a:bodyPr wrap="square" lIns="0" tIns="0" rIns="0" bIns="0" rtlCol="0" anchor="t">
            <a:normAutofit/>
          </a:bodyPr>
          <a:lstStyle/>
          <a:p>
            <a:pPr algn="ctr"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Heaven emulates the Dao</a:t>
            </a:r>
            <a:endParaRPr lang="en-US" sz="1500" dirty="0"/>
          </a:p>
        </p:txBody>
      </p:sp>
      <p:sp>
        <p:nvSpPr>
          <p:cNvPr id="9" name="Text 6"/>
          <p:cNvSpPr/>
          <p:nvPr/>
        </p:nvSpPr>
        <p:spPr>
          <a:xfrm>
            <a:off x="6795730" y="4551992"/>
            <a:ext cx="1799827" cy="489095"/>
          </a:xfrm>
          <a:prstGeom prst="rect">
            <a:avLst/>
          </a:prstGeom>
          <a:noFill/>
          <a:ln/>
        </p:spPr>
        <p:txBody>
          <a:bodyPr wrap="square" lIns="0" tIns="0" rIns="0" bIns="0" rtlCol="0" anchor="t">
            <a:normAutofit/>
          </a:bodyPr>
          <a:lstStyle/>
          <a:p>
            <a:pPr algn="ctr"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The Dao emulates Ziran</a:t>
            </a:r>
            <a:endParaRPr lang="en-US" sz="1500" dirty="0"/>
          </a:p>
        </p:txBody>
      </p:sp>
      <p:sp>
        <p:nvSpPr>
          <p:cNvPr id="10" name="Text 7"/>
          <p:cNvSpPr/>
          <p:nvPr/>
        </p:nvSpPr>
        <p:spPr>
          <a:xfrm>
            <a:off x="661475" y="5337770"/>
            <a:ext cx="10868745" cy="816471"/>
          </a:xfrm>
          <a:prstGeom prst="rect">
            <a:avLst/>
          </a:prstGeom>
          <a:noFill/>
          <a:ln/>
        </p:spPr>
        <p:txBody>
          <a:bodyPr wrap="square" lIns="0" tIns="0" rIns="0" bIns="0" rtlCol="0" anchor="t">
            <a:normAutofit/>
          </a:bodyPr>
          <a:lstStyle/>
          <a:p>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The connection between 'is' and 'ought' is not logical but </a:t>
            </a:r>
            <a:pPr algn="l" indent="0" marL="0">
              <a:lnSpc>
                <a:spcPct val="120000"/>
              </a:lnSpc>
              <a:buNone/>
            </a:pPr>
            <a:r>
              <a:rPr lang="zh-CN" altLang="en-US" sz="1450" i="1" dirty="0">
                <a:solidFill>
                  <a:srgbClr val="3C3939"/>
                </a:solidFill>
                <a:latin typeface="Inter" pitchFamily="34" charset="0"/>
                <a:ea typeface="Inter" pitchFamily="34" charset="-122"/>
                <a:cs typeface="Inter" pitchFamily="34" charset="-120"/>
              </a:rPr>
              <a:t>cosmological</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 the 'is' of the Dao grounds the 'ought' of human conduct because humans are part of the same reality. Eno's choice of 'emulates' for Chinese </a:t>
            </a:r>
            <a:pPr algn="l" indent="0" marL="0">
              <a:lnSpc>
                <a:spcPct val="120000"/>
              </a:lnSpc>
              <a:buNone/>
            </a:pPr>
            <a:r>
              <a:rPr lang="zh-CN" altLang="en-US" sz="1450" i="1" dirty="0">
                <a:solidFill>
                  <a:srgbClr val="3C3939"/>
                </a:solidFill>
                <a:latin typeface="Inter" pitchFamily="34" charset="0"/>
                <a:ea typeface="Inter" pitchFamily="34" charset="-122"/>
                <a:cs typeface="Inter" pitchFamily="34" charset="-120"/>
              </a:rPr>
              <a:t>fa</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(法) is significant: </a:t>
            </a:r>
            <a:pPr algn="l" indent="0" marL="0">
              <a:lnSpc>
                <a:spcPct val="120000"/>
              </a:lnSpc>
              <a:buNone/>
            </a:pPr>
            <a:r>
              <a:rPr lang="zh-CN" altLang="en-US" sz="1450" i="1" dirty="0">
                <a:solidFill>
                  <a:srgbClr val="3C3939"/>
                </a:solidFill>
                <a:latin typeface="Inter" pitchFamily="34" charset="0"/>
                <a:ea typeface="Inter" pitchFamily="34" charset="-122"/>
                <a:cs typeface="Inter" pitchFamily="34" charset="-120"/>
              </a:rPr>
              <a:t>fa</a:t>
            </a:r>
            <a:pPr algn="l" indent="0" marL="0">
              <a:lnSpc>
                <a:spcPct val="120000"/>
              </a:lnSpc>
              <a:buNone/>
            </a:pPr>
            <a:r>
              <a:rPr lang="zh-CN" altLang="en-US" sz="1450" dirty="0">
                <a:solidFill>
                  <a:srgbClr val="3C3939"/>
                </a:solidFill>
                <a:latin typeface="Inter" pitchFamily="34" charset="0"/>
                <a:ea typeface="Inter" pitchFamily="34" charset="-122"/>
                <a:cs typeface="Inter" pitchFamily="34" charset="-120"/>
              </a:rPr>
              <a:t> also means 'law' in Legalist philosophy. The true standard is not human law but cosmic spontaneity.</a:t>
            </a:r>
            <a:endParaRPr lang="zh-CN" sz="145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spTree>
      <p:nvGrpSpPr>
        <p:cNvPr id="1" name=""/>
        <p:cNvGrpSpPr/>
        <p:nvPr/>
      </p:nvGrpSpPr>
      <p:grpSpPr>
        <a:xfrm>
          <a:off x="0" y="0"/>
          <a:ext cx="0" cy="0"/>
          <a:chOff x="0" y="0"/>
          <a:chExt cx="0" cy="0"/>
        </a:xfrm>
      </p:grpSpPr>
      <p:sp>
        <p:nvSpPr>
          <p:cNvPr id="2" name="Shape 0"/>
          <p:cNvSpPr/>
          <p:nvPr/>
        </p:nvSpPr>
        <p:spPr>
          <a:xfrm>
            <a:off x="661475" y="925413"/>
            <a:ext cx="455899" cy="304602"/>
          </a:xfrm>
          <a:prstGeom prst="roundRect">
            <a:avLst>
              <a:gd name="adj" fmla="val 19547"/>
            </a:avLst>
          </a:prstGeom>
          <a:solidFill>
            <a:srgbClr val="E1E1EA"/>
          </a:solidFill>
          <a:ln/>
        </p:spPr>
      </p:sp>
      <p:sp>
        <p:nvSpPr>
          <p:cNvPr id="3" name="Text 1"/>
          <p:cNvSpPr/>
          <p:nvPr/>
        </p:nvSpPr>
        <p:spPr>
          <a:xfrm>
            <a:off x="767735" y="978495"/>
            <a:ext cx="852962"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KP1</a:t>
            </a:r>
            <a:endParaRPr lang="en-US" sz="1100" dirty="0"/>
          </a:p>
        </p:txBody>
      </p:sp>
      <p:sp>
        <p:nvSpPr>
          <p:cNvPr id="4" name="Text 2"/>
          <p:cNvSpPr/>
          <p:nvPr/>
        </p:nvSpPr>
        <p:spPr>
          <a:xfrm>
            <a:off x="661475" y="1283097"/>
            <a:ext cx="6089498"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Numbered Argument</a:t>
            </a:r>
            <a:endParaRPr lang="en-US" sz="34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036167"/>
            <a:ext cx="3534282" cy="1757759"/>
          </a:xfrm>
          <a:prstGeom prst="rect">
            <a:avLst/>
          </a:prstGeom>
        </p:spPr>
      </p:pic>
      <p:sp>
        <p:nvSpPr>
          <p:cNvPr id="6" name="Text 3"/>
          <p:cNvSpPr/>
          <p:nvPr/>
        </p:nvSpPr>
        <p:spPr>
          <a:xfrm>
            <a:off x="2322256" y="2169021"/>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1</a:t>
            </a:r>
            <a:endParaRPr lang="en-US" sz="1650" dirty="0"/>
          </a:p>
        </p:txBody>
      </p:sp>
      <p:sp>
        <p:nvSpPr>
          <p:cNvPr id="7" name="Text 4"/>
          <p:cNvSpPr/>
          <p:nvPr/>
        </p:nvSpPr>
        <p:spPr>
          <a:xfrm>
            <a:off x="857725" y="2744986"/>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Ultimate Source</a:t>
            </a:r>
            <a:endParaRPr lang="en-US" sz="1700" dirty="0"/>
          </a:p>
        </p:txBody>
      </p:sp>
      <p:sp>
        <p:nvSpPr>
          <p:cNvPr id="8" name="Text 5"/>
          <p:cNvSpPr/>
          <p:nvPr/>
        </p:nvSpPr>
        <p:spPr>
          <a:xfrm>
            <a:off x="857725" y="3101578"/>
            <a:ext cx="3141782"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Dao 'arose before Heaven and earth' — the ultimate source of order.</a:t>
            </a:r>
            <a:endParaRPr lang="en-US" sz="13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8607" y="2036167"/>
            <a:ext cx="3534381" cy="1757759"/>
          </a:xfrm>
          <a:prstGeom prst="rect">
            <a:avLst/>
          </a:prstGeom>
        </p:spPr>
      </p:pic>
      <p:sp>
        <p:nvSpPr>
          <p:cNvPr id="10" name="Text 6"/>
          <p:cNvSpPr/>
          <p:nvPr/>
        </p:nvSpPr>
        <p:spPr>
          <a:xfrm>
            <a:off x="5989388" y="2169021"/>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2</a:t>
            </a:r>
            <a:endParaRPr lang="en-US" sz="1650" dirty="0"/>
          </a:p>
        </p:txBody>
      </p:sp>
      <p:sp>
        <p:nvSpPr>
          <p:cNvPr id="11" name="Text 7"/>
          <p:cNvSpPr/>
          <p:nvPr/>
        </p:nvSpPr>
        <p:spPr>
          <a:xfrm>
            <a:off x="4524857" y="2744986"/>
            <a:ext cx="2561665"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Spontaneous Operation</a:t>
            </a:r>
            <a:endParaRPr lang="en-US" sz="1700" dirty="0"/>
          </a:p>
        </p:txBody>
      </p:sp>
      <p:sp>
        <p:nvSpPr>
          <p:cNvPr id="12" name="Text 8"/>
          <p:cNvSpPr/>
          <p:nvPr/>
        </p:nvSpPr>
        <p:spPr>
          <a:xfrm>
            <a:off x="4524857" y="3101578"/>
            <a:ext cx="3141882"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Dao operates spontaneously (ziran) — 'emulates spontaneity' (Ch.25).</a:t>
            </a:r>
            <a:endParaRPr lang="en-US" sz="135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5839" y="2036167"/>
            <a:ext cx="3534381" cy="1757759"/>
          </a:xfrm>
          <a:prstGeom prst="rect">
            <a:avLst/>
          </a:prstGeom>
        </p:spPr>
      </p:pic>
      <p:sp>
        <p:nvSpPr>
          <p:cNvPr id="14" name="Text 9"/>
          <p:cNvSpPr/>
          <p:nvPr/>
        </p:nvSpPr>
        <p:spPr>
          <a:xfrm>
            <a:off x="9656620" y="2169021"/>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3</a:t>
            </a:r>
            <a:endParaRPr lang="en-US" sz="1650" dirty="0"/>
          </a:p>
        </p:txBody>
      </p:sp>
      <p:sp>
        <p:nvSpPr>
          <p:cNvPr id="15" name="Text 10"/>
          <p:cNvSpPr/>
          <p:nvPr/>
        </p:nvSpPr>
        <p:spPr>
          <a:xfrm>
            <a:off x="8192089" y="2744986"/>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Human Flourishing</a:t>
            </a:r>
            <a:endParaRPr lang="en-US" sz="1700" dirty="0"/>
          </a:p>
        </p:txBody>
      </p:sp>
      <p:sp>
        <p:nvSpPr>
          <p:cNvPr id="16" name="Text 11"/>
          <p:cNvSpPr/>
          <p:nvPr/>
        </p:nvSpPr>
        <p:spPr>
          <a:xfrm>
            <a:off x="8192089" y="3101578"/>
            <a:ext cx="3141882"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Humans flourish when they align with the Dao (Ch.16).</a:t>
            </a:r>
            <a:endParaRPr lang="en-US" sz="135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3926780"/>
            <a:ext cx="5367898" cy="2005806"/>
          </a:xfrm>
          <a:prstGeom prst="rect">
            <a:avLst/>
          </a:prstGeom>
        </p:spPr>
      </p:pic>
      <p:sp>
        <p:nvSpPr>
          <p:cNvPr id="18" name="Text 12"/>
          <p:cNvSpPr/>
          <p:nvPr/>
        </p:nvSpPr>
        <p:spPr>
          <a:xfrm>
            <a:off x="3239014" y="4059634"/>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4</a:t>
            </a:r>
            <a:endParaRPr lang="en-US" sz="1650" dirty="0"/>
          </a:p>
        </p:txBody>
      </p:sp>
      <p:sp>
        <p:nvSpPr>
          <p:cNvPr id="19" name="Text 13"/>
          <p:cNvSpPr/>
          <p:nvPr/>
        </p:nvSpPr>
        <p:spPr>
          <a:xfrm>
            <a:off x="857725" y="4635599"/>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Emulation Required</a:t>
            </a:r>
            <a:endParaRPr lang="en-US" sz="1700" dirty="0"/>
          </a:p>
        </p:txBody>
      </p:sp>
      <p:sp>
        <p:nvSpPr>
          <p:cNvPr id="20" name="Text 14"/>
          <p:cNvSpPr/>
          <p:nvPr/>
        </p:nvSpPr>
        <p:spPr>
          <a:xfrm>
            <a:off x="857725" y="4992191"/>
            <a:ext cx="4975398"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Aligning with Dao requires emulating its spontaneous mode of operation.</a:t>
            </a:r>
            <a:endParaRPr lang="en-US" sz="135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162223" y="3926780"/>
            <a:ext cx="5367997" cy="2005806"/>
          </a:xfrm>
          <a:prstGeom prst="rect">
            <a:avLst/>
          </a:prstGeom>
        </p:spPr>
      </p:pic>
      <p:sp>
        <p:nvSpPr>
          <p:cNvPr id="22" name="Text 15"/>
          <p:cNvSpPr/>
          <p:nvPr/>
        </p:nvSpPr>
        <p:spPr>
          <a:xfrm>
            <a:off x="8739862" y="4059634"/>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5</a:t>
            </a:r>
            <a:endParaRPr lang="en-US" sz="1650" dirty="0"/>
          </a:p>
        </p:txBody>
      </p:sp>
      <p:sp>
        <p:nvSpPr>
          <p:cNvPr id="23" name="Text 16"/>
          <p:cNvSpPr/>
          <p:nvPr/>
        </p:nvSpPr>
        <p:spPr>
          <a:xfrm>
            <a:off x="6358473" y="4635599"/>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Conclusion</a:t>
            </a:r>
            <a:endParaRPr lang="en-US" sz="1700" dirty="0"/>
          </a:p>
        </p:txBody>
      </p:sp>
      <p:sp>
        <p:nvSpPr>
          <p:cNvPr id="24" name="Text 17"/>
          <p:cNvSpPr/>
          <p:nvPr/>
        </p:nvSpPr>
        <p:spPr>
          <a:xfrm>
            <a:off x="6358473" y="4992191"/>
            <a:ext cx="4975497"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Ziran is both cosmological description and normative prescription — inseparable because human good consists in harmonising with cosmic order.</a:t>
            </a:r>
            <a:endParaRPr lang="en-US" sz="135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734741"/>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805583"/>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661475" y="2273300"/>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2</a:t>
            </a:r>
            <a:endParaRPr lang="en-US" sz="6400" dirty="0"/>
          </a:p>
        </p:txBody>
      </p:sp>
      <p:sp>
        <p:nvSpPr>
          <p:cNvPr id="6" name="Text 3"/>
          <p:cNvSpPr/>
          <p:nvPr/>
        </p:nvSpPr>
        <p:spPr>
          <a:xfrm>
            <a:off x="661475" y="3646686"/>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Ziran and the Critique of Value (DDJ 2)</a:t>
            </a:r>
            <a:endParaRPr lang="en-US" sz="465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spTree>
      <p:nvGrpSpPr>
        <p:cNvPr id="1" name=""/>
        <p:cNvGrpSpPr/>
        <p:nvPr/>
      </p:nvGrpSpPr>
      <p:grpSpPr>
        <a:xfrm>
          <a:off x="0" y="0"/>
          <a:ext cx="0" cy="0"/>
          <a:chOff x="0" y="0"/>
          <a:chExt cx="0" cy="0"/>
        </a:xfrm>
      </p:grpSpPr>
      <p:sp>
        <p:nvSpPr>
          <p:cNvPr id="2" name="Shape 0"/>
          <p:cNvSpPr/>
          <p:nvPr/>
        </p:nvSpPr>
        <p:spPr>
          <a:xfrm>
            <a:off x="661475" y="763488"/>
            <a:ext cx="646196" cy="444103"/>
          </a:xfrm>
          <a:prstGeom prst="roundRect">
            <a:avLst>
              <a:gd name="adj" fmla="val 17876"/>
            </a:avLst>
          </a:prstGeom>
          <a:solidFill>
            <a:srgbClr val="E1E1EA"/>
          </a:solidFill>
          <a:ln/>
        </p:spPr>
      </p:sp>
      <p:sp>
        <p:nvSpPr>
          <p:cNvPr id="3" name="Text 1"/>
          <p:cNvSpPr/>
          <p:nvPr/>
        </p:nvSpPr>
        <p:spPr>
          <a:xfrm>
            <a:off x="803156" y="834330"/>
            <a:ext cx="972419" cy="302419"/>
          </a:xfrm>
          <a:prstGeom prst="rect">
            <a:avLst/>
          </a:prstGeom>
          <a:noFill/>
          <a:ln/>
        </p:spPr>
        <p:txBody>
          <a:bodyPr wrap="none" lIns="0" tIns="0" rIns="0" bIns="0" rtlCol="0" anchor="t"/>
          <a:lstStyle/>
          <a:p>
            <a:pPr algn="l" indent="0" marL="0">
              <a:lnSpc>
                <a:spcPct val="133000"/>
              </a:lnSpc>
              <a:buNone/>
            </a:pPr>
            <a:r>
              <a:rPr lang="en-US" sz="1450" dirty="0">
                <a:solidFill>
                  <a:srgbClr val="3C3939"/>
                </a:solidFill>
                <a:latin typeface="Inter" pitchFamily="34" charset="0"/>
                <a:ea typeface="Inter" pitchFamily="34" charset="-122"/>
                <a:cs typeface="Inter" pitchFamily="34" charset="-120"/>
              </a:rPr>
              <a:t>KP2</a:t>
            </a:r>
            <a:endParaRPr lang="en-US" sz="1450" dirty="0"/>
          </a:p>
        </p:txBody>
      </p:sp>
      <p:sp>
        <p:nvSpPr>
          <p:cNvPr id="4" name="Text 2"/>
          <p:cNvSpPr/>
          <p:nvPr/>
        </p:nvSpPr>
        <p:spPr>
          <a:xfrm>
            <a:off x="661475" y="1302048"/>
            <a:ext cx="9737977"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Controversy and the DDJ 2 Text</a:t>
            </a:r>
            <a:endParaRPr lang="en-US" sz="4650" dirty="0"/>
          </a:p>
        </p:txBody>
      </p:sp>
      <p:sp>
        <p:nvSpPr>
          <p:cNvPr id="5" name="Text 3"/>
          <p:cNvSpPr/>
          <p:nvPr/>
        </p:nvSpPr>
        <p:spPr>
          <a:xfrm>
            <a:off x="661475"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1B1B27"/>
                </a:solidFill>
                <a:latin typeface="Inter Bold" pitchFamily="34" charset="0"/>
                <a:ea typeface="Inter Bold" pitchFamily="34" charset="-122"/>
                <a:cs typeface="Inter Bold" pitchFamily="34" charset="-120"/>
              </a:rPr>
              <a:t>The Controversy</a:t>
            </a:r>
            <a:endParaRPr lang="en-US" sz="2300" dirty="0"/>
          </a:p>
        </p:txBody>
      </p:sp>
      <p:sp>
        <p:nvSpPr>
          <p:cNvPr id="6" name="Text 4"/>
          <p:cNvSpPr/>
          <p:nvPr/>
        </p:nvSpPr>
        <p:spPr>
          <a:xfrm>
            <a:off x="661475" y="3236416"/>
            <a:ext cx="5146149" cy="2267545"/>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3C3939"/>
                </a:solidFill>
                <a:latin typeface="Inter" pitchFamily="34" charset="0"/>
                <a:ea typeface="Inter" pitchFamily="34" charset="-122"/>
                <a:cs typeface="Inter" pitchFamily="34" charset="-120"/>
              </a:rPr>
              <a:t>Does DDJ 2's claim that value distinctions are interdependent lead to moral nihilism? If all values are relative, on what basis can the Daodejing condemn corruption and violence? How does this critique of value relate to ziran?</a:t>
            </a:r>
            <a:endParaRPr lang="en-US" sz="1850" dirty="0"/>
          </a:p>
        </p:txBody>
      </p:sp>
      <p:sp>
        <p:nvSpPr>
          <p:cNvPr id="7" name="Shape 5"/>
          <p:cNvSpPr/>
          <p:nvPr/>
        </p:nvSpPr>
        <p:spPr>
          <a:xfrm>
            <a:off x="6220265" y="2394744"/>
            <a:ext cx="5486461" cy="3699768"/>
          </a:xfrm>
          <a:prstGeom prst="roundRect">
            <a:avLst>
              <a:gd name="adj" fmla="val 4598"/>
            </a:avLst>
          </a:prstGeom>
          <a:solidFill>
            <a:srgbClr val="1B1B27"/>
          </a:solidFill>
          <a:ln/>
        </p:spPr>
      </p:sp>
      <p:sp>
        <p:nvSpPr>
          <p:cNvPr id="8" name="Text 6"/>
          <p:cNvSpPr/>
          <p:nvPr/>
        </p:nvSpPr>
        <p:spPr>
          <a:xfrm>
            <a:off x="6456499" y="2630984"/>
            <a:ext cx="3562955" cy="369193"/>
          </a:xfrm>
          <a:prstGeom prst="rect">
            <a:avLst/>
          </a:prstGeom>
          <a:noFill/>
          <a:ln/>
        </p:spPr>
        <p:txBody>
          <a:bodyPr wrap="none" lIns="0" tIns="0" rIns="0" bIns="0" rtlCol="0" anchor="t"/>
          <a:lstStyle/>
          <a:p>
            <a:pPr algn="l" indent="0" marL="0">
              <a:lnSpc>
                <a:spcPct val="104000"/>
              </a:lnSpc>
              <a:buNone/>
            </a:pPr>
            <a:r>
              <a:rPr lang="en-US" sz="2300" b="1" dirty="0">
                <a:solidFill>
                  <a:srgbClr val="FFFFFF"/>
                </a:solidFill>
                <a:latin typeface="Inter Bold" pitchFamily="34" charset="0"/>
                <a:ea typeface="Inter Bold" pitchFamily="34" charset="-122"/>
                <a:cs typeface="Inter Bold" pitchFamily="34" charset="-120"/>
              </a:rPr>
              <a:t>The Text</a:t>
            </a:r>
            <a:endParaRPr lang="en-US" sz="2300" dirty="0"/>
          </a:p>
        </p:txBody>
      </p:sp>
      <p:sp>
        <p:nvSpPr>
          <p:cNvPr id="9" name="Text 7"/>
          <p:cNvSpPr/>
          <p:nvPr/>
        </p:nvSpPr>
        <p:spPr>
          <a:xfrm>
            <a:off x="6456499" y="3236416"/>
            <a:ext cx="5013993" cy="2645470"/>
          </a:xfrm>
          <a:prstGeom prst="rect">
            <a:avLst/>
          </a:prstGeom>
          <a:noFill/>
          <a:ln/>
        </p:spPr>
        <p:txBody>
          <a:bodyPr wrap="square" lIns="0" tIns="0" rIns="0" bIns="0" rtlCol="0" anchor="t">
            <a:normAutofit/>
          </a:bodyPr>
          <a:lstStyle/>
          <a:p>
            <a:pPr algn="l" indent="0" marL="0">
              <a:lnSpc>
                <a:spcPct val="133000"/>
              </a:lnSpc>
              <a:buNone/>
            </a:pPr>
            <a:r>
              <a:rPr lang="en-US" sz="1850" dirty="0">
                <a:solidFill>
                  <a:srgbClr val="FFFFFF"/>
                </a:solidFill>
                <a:latin typeface="Inter" pitchFamily="34" charset="0"/>
                <a:ea typeface="Inter" pitchFamily="34" charset="-122"/>
                <a:cs typeface="Inter" pitchFamily="34" charset="-120"/>
              </a:rPr>
              <a:t>DDJ 2 opens: 'All in the world deem the beautiful to be beautiful; it is ugly.' It establishes the interdependence of all value terms — beauty/ugliness, good/bad, long/short, etc. Van Norden: 'humans and the languages they use project artificial distinctions onto the world.'</a:t>
            </a:r>
            <a:endParaRPr lang="en-US" sz="185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spTree>
      <p:nvGrpSpPr>
        <p:cNvPr id="1" name=""/>
        <p:cNvGrpSpPr/>
        <p:nvPr/>
      </p:nvGrpSpPr>
      <p:grpSpPr>
        <a:xfrm>
          <a:off x="0" y="0"/>
          <a:ext cx="0" cy="0"/>
          <a:chOff x="0" y="0"/>
          <a:chExt cx="0" cy="0"/>
        </a:xfrm>
      </p:grpSpPr>
      <p:sp>
        <p:nvSpPr>
          <p:cNvPr id="2" name="Shape 0"/>
          <p:cNvSpPr/>
          <p:nvPr/>
        </p:nvSpPr>
        <p:spPr>
          <a:xfrm>
            <a:off x="661475" y="789880"/>
            <a:ext cx="549460" cy="358180"/>
          </a:xfrm>
          <a:prstGeom prst="roundRect">
            <a:avLst>
              <a:gd name="adj" fmla="val 18840"/>
            </a:avLst>
          </a:prstGeom>
          <a:solidFill>
            <a:srgbClr val="E1E1EA"/>
          </a:solidFill>
          <a:ln/>
        </p:spPr>
      </p:sp>
      <p:sp>
        <p:nvSpPr>
          <p:cNvPr id="3" name="Text 1"/>
          <p:cNvSpPr/>
          <p:nvPr/>
        </p:nvSpPr>
        <p:spPr>
          <a:xfrm>
            <a:off x="781923" y="850106"/>
            <a:ext cx="918147"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KP2</a:t>
            </a:r>
            <a:endParaRPr lang="en-US" sz="1250" dirty="0"/>
          </a:p>
        </p:txBody>
      </p:sp>
      <p:sp>
        <p:nvSpPr>
          <p:cNvPr id="4" name="Text 2"/>
          <p:cNvSpPr/>
          <p:nvPr/>
        </p:nvSpPr>
        <p:spPr>
          <a:xfrm>
            <a:off x="661475" y="1216323"/>
            <a:ext cx="7252908"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Three Movements of DDJ 2</a:t>
            </a:r>
            <a:endParaRPr lang="en-US" sz="3950" dirty="0"/>
          </a:p>
        </p:txBody>
      </p:sp>
      <p:pic>
        <p:nvPicPr>
          <p:cNvPr id="5" name="Image 0" descr="preencoded.png">    </p:cNvPr>
          <p:cNvPicPr>
            <a:picLocks noChangeAspect="1"/>
          </p:cNvPicPr>
          <p:nvPr/>
        </p:nvPicPr>
        <p:blipFill>
          <a:blip r:embed="rId1"/>
          <a:stretch>
            <a:fillRect/>
          </a:stretch>
        </p:blipFill>
        <p:spPr>
          <a:xfrm>
            <a:off x="661475" y="2099866"/>
            <a:ext cx="3622882" cy="803275"/>
          </a:xfrm>
          <a:prstGeom prst="rect">
            <a:avLst/>
          </a:prstGeom>
        </p:spPr>
      </p:pic>
      <p:sp>
        <p:nvSpPr>
          <p:cNvPr id="6" name="Text 3"/>
          <p:cNvSpPr/>
          <p:nvPr/>
        </p:nvSpPr>
        <p:spPr>
          <a:xfrm>
            <a:off x="862289" y="30737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First Movement</a:t>
            </a:r>
            <a:endParaRPr lang="en-US" sz="1950" dirty="0"/>
          </a:p>
        </p:txBody>
      </p:sp>
      <p:sp>
        <p:nvSpPr>
          <p:cNvPr id="7" name="Text 4"/>
          <p:cNvSpPr/>
          <p:nvPr/>
        </p:nvSpPr>
        <p:spPr>
          <a:xfrm>
            <a:off x="862289" y="3489920"/>
            <a:ext cx="3221255" cy="237728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Establishes interdependence of all value terms — from evaluative (beautiful/ugly) to apparently descriptive (long/short, before/after). Distinctions are conventional products of language, not natural features of reality.</a:t>
            </a:r>
            <a:endParaRPr lang="en-US" sz="1550" dirty="0"/>
          </a:p>
        </p:txBody>
      </p:sp>
      <p:pic>
        <p:nvPicPr>
          <p:cNvPr id="8" name="Image 1" descr="preencoded.png">    </p:cNvPr>
          <p:cNvPicPr>
            <a:picLocks noChangeAspect="1"/>
          </p:cNvPicPr>
          <p:nvPr/>
        </p:nvPicPr>
        <p:blipFill>
          <a:blip r:embed="rId2"/>
          <a:stretch>
            <a:fillRect/>
          </a:stretch>
        </p:blipFill>
        <p:spPr>
          <a:xfrm>
            <a:off x="4284357" y="2099866"/>
            <a:ext cx="3622882" cy="803275"/>
          </a:xfrm>
          <a:prstGeom prst="rect">
            <a:avLst/>
          </a:prstGeom>
        </p:spPr>
      </p:pic>
      <p:sp>
        <p:nvSpPr>
          <p:cNvPr id="9" name="Text 5"/>
          <p:cNvSpPr/>
          <p:nvPr/>
        </p:nvSpPr>
        <p:spPr>
          <a:xfrm>
            <a:off x="4485171" y="30737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Second Movement</a:t>
            </a:r>
            <a:endParaRPr lang="en-US" sz="1950" dirty="0"/>
          </a:p>
        </p:txBody>
      </p:sp>
      <p:sp>
        <p:nvSpPr>
          <p:cNvPr id="10" name="Text 6"/>
          <p:cNvSpPr/>
          <p:nvPr/>
        </p:nvSpPr>
        <p:spPr>
          <a:xfrm>
            <a:off x="4485171" y="3489920"/>
            <a:ext cx="3221255" cy="2377281"/>
          </a:xfrm>
          <a:prstGeom prst="rect">
            <a:avLst/>
          </a:prstGeom>
          <a:noFill/>
          <a:ln/>
        </p:spPr>
        <p:txBody>
          <a:bodyPr wrap="square" lIns="0" tIns="0" rIns="0" bIns="0" rtlCol="0" anchor="t">
            <a:normAutofit/>
          </a:bodyPr>
          <a:lstStyle/>
          <a:p>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'Therefore the sage dwells in the midst of non-action (wuwei).' The crucial 'therefore' (gu, 故) — the sage's mode of being is a </a:t>
            </a:r>
            <a:pPr algn="l" indent="0" marL="0">
              <a:lnSpc>
                <a:spcPct val="123000"/>
              </a:lnSpc>
              <a:buNone/>
            </a:pPr>
            <a:r>
              <a:rPr lang="zh-CN" altLang="en-US" sz="1550" i="1" dirty="0">
                <a:solidFill>
                  <a:srgbClr val="3C3939"/>
                </a:solidFill>
                <a:latin typeface="Inter" pitchFamily="34" charset="0"/>
                <a:ea typeface="Inter" pitchFamily="34" charset="-122"/>
                <a:cs typeface="Inter" pitchFamily="34" charset="-120"/>
              </a:rPr>
              <a:t>response</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to recognising interdependence. The sage does not merely </a:t>
            </a:r>
            <a:pPr algn="l" indent="0" marL="0">
              <a:lnSpc>
                <a:spcPct val="123000"/>
              </a:lnSpc>
              <a:buNone/>
            </a:pPr>
            <a:r>
              <a:rPr lang="zh-CN" altLang="en-US" sz="1550" i="1" dirty="0">
                <a:solidFill>
                  <a:srgbClr val="3C3939"/>
                </a:solidFill>
                <a:latin typeface="Inter" pitchFamily="34" charset="0"/>
                <a:ea typeface="Inter" pitchFamily="34" charset="-122"/>
                <a:cs typeface="Inter" pitchFamily="34" charset="-120"/>
              </a:rPr>
              <a:t>know</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this — the sage </a:t>
            </a:r>
            <a:pPr algn="l" indent="0" marL="0">
              <a:lnSpc>
                <a:spcPct val="123000"/>
              </a:lnSpc>
              <a:buNone/>
            </a:pPr>
            <a:r>
              <a:rPr lang="zh-CN" altLang="en-US" sz="1550" i="1" dirty="0">
                <a:solidFill>
                  <a:srgbClr val="3C3939"/>
                </a:solidFill>
                <a:latin typeface="Inter" pitchFamily="34" charset="0"/>
                <a:ea typeface="Inter" pitchFamily="34" charset="-122"/>
                <a:cs typeface="Inter" pitchFamily="34" charset="-120"/>
              </a:rPr>
              <a:t>lives</a:t>
            </a:r>
            <a:pPr algn="l" indent="0" marL="0">
              <a:lnSpc>
                <a:spcPct val="123000"/>
              </a:lnSpc>
              <a:buNone/>
            </a:pPr>
            <a:r>
              <a:rPr lang="zh-CN" altLang="en-US" sz="1550" dirty="0">
                <a:solidFill>
                  <a:srgbClr val="3C3939"/>
                </a:solidFill>
                <a:latin typeface="Inter" pitchFamily="34" charset="0"/>
                <a:ea typeface="Inter" pitchFamily="34" charset="-122"/>
                <a:cs typeface="Inter" pitchFamily="34" charset="-120"/>
              </a:rPr>
              <a:t> it.</a:t>
            </a:r>
            <a:endParaRPr lang="zh-CN" sz="1550" dirty="0"/>
          </a:p>
        </p:txBody>
      </p:sp>
      <p:pic>
        <p:nvPicPr>
          <p:cNvPr id="11" name="Image 2" descr="preencoded.png">    </p:cNvPr>
          <p:cNvPicPr>
            <a:picLocks noChangeAspect="1"/>
          </p:cNvPicPr>
          <p:nvPr/>
        </p:nvPicPr>
        <p:blipFill>
          <a:blip r:embed="rId3"/>
          <a:stretch>
            <a:fillRect/>
          </a:stretch>
        </p:blipFill>
        <p:spPr>
          <a:xfrm>
            <a:off x="7907239" y="2099866"/>
            <a:ext cx="3622882" cy="803275"/>
          </a:xfrm>
          <a:prstGeom prst="rect">
            <a:avLst/>
          </a:prstGeom>
        </p:spPr>
      </p:pic>
      <p:sp>
        <p:nvSpPr>
          <p:cNvPr id="12" name="Text 7"/>
          <p:cNvSpPr/>
          <p:nvPr/>
        </p:nvSpPr>
        <p:spPr>
          <a:xfrm>
            <a:off x="8108053" y="3073797"/>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Third Movement</a:t>
            </a:r>
            <a:endParaRPr lang="en-US" sz="1950" dirty="0"/>
          </a:p>
        </p:txBody>
      </p:sp>
      <p:sp>
        <p:nvSpPr>
          <p:cNvPr id="13" name="Text 8"/>
          <p:cNvSpPr/>
          <p:nvPr/>
        </p:nvSpPr>
        <p:spPr>
          <a:xfrm>
            <a:off x="8108053" y="3489920"/>
            <a:ext cx="3221255" cy="178296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'What it gives birth to it does not possess; what it does it does not retain.' The 'Enigmatic Virtue' (xuan de) formula — producing without possessing, acting without claiming credit.</a:t>
            </a:r>
            <a:endParaRPr lang="en-US" sz="155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spTree>
      <p:nvGrpSpPr>
        <p:cNvPr id="1" name=""/>
        <p:cNvGrpSpPr/>
        <p:nvPr/>
      </p:nvGrpSpPr>
      <p:grpSpPr>
        <a:xfrm>
          <a:off x="0" y="0"/>
          <a:ext cx="0" cy="0"/>
          <a:chOff x="0" y="0"/>
          <a:chExt cx="0" cy="0"/>
        </a:xfrm>
      </p:grpSpPr>
      <p:sp>
        <p:nvSpPr>
          <p:cNvPr id="2" name="Shape 0"/>
          <p:cNvSpPr/>
          <p:nvPr/>
        </p:nvSpPr>
        <p:spPr>
          <a:xfrm>
            <a:off x="661475" y="662880"/>
            <a:ext cx="484671" cy="304602"/>
          </a:xfrm>
          <a:prstGeom prst="roundRect">
            <a:avLst>
              <a:gd name="adj" fmla="val 19547"/>
            </a:avLst>
          </a:prstGeom>
          <a:solidFill>
            <a:srgbClr val="E1E1EA"/>
          </a:solidFill>
          <a:ln/>
        </p:spPr>
      </p:sp>
      <p:sp>
        <p:nvSpPr>
          <p:cNvPr id="3" name="Text 1"/>
          <p:cNvSpPr/>
          <p:nvPr/>
        </p:nvSpPr>
        <p:spPr>
          <a:xfrm>
            <a:off x="767735" y="715963"/>
            <a:ext cx="881735"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KP2</a:t>
            </a:r>
            <a:endParaRPr lang="en-US" sz="1100" dirty="0"/>
          </a:p>
        </p:txBody>
      </p:sp>
      <p:sp>
        <p:nvSpPr>
          <p:cNvPr id="4" name="Text 2"/>
          <p:cNvSpPr/>
          <p:nvPr/>
        </p:nvSpPr>
        <p:spPr>
          <a:xfrm>
            <a:off x="661475" y="1020564"/>
            <a:ext cx="11007450"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Connection to Ziran — The Numbered Argument</a:t>
            </a:r>
            <a:endParaRPr lang="en-US" sz="34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773634"/>
            <a:ext cx="3534282" cy="2282726"/>
          </a:xfrm>
          <a:prstGeom prst="rect">
            <a:avLst/>
          </a:prstGeom>
        </p:spPr>
      </p:pic>
      <p:sp>
        <p:nvSpPr>
          <p:cNvPr id="6" name="Text 3"/>
          <p:cNvSpPr/>
          <p:nvPr/>
        </p:nvSpPr>
        <p:spPr>
          <a:xfrm>
            <a:off x="2322256" y="190648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1</a:t>
            </a:r>
            <a:endParaRPr lang="en-US" sz="1650" dirty="0"/>
          </a:p>
        </p:txBody>
      </p:sp>
      <p:sp>
        <p:nvSpPr>
          <p:cNvPr id="7" name="Text 4"/>
          <p:cNvSpPr/>
          <p:nvPr/>
        </p:nvSpPr>
        <p:spPr>
          <a:xfrm>
            <a:off x="857725" y="248245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Interdependence</a:t>
            </a:r>
            <a:endParaRPr lang="en-US" sz="1700" dirty="0"/>
          </a:p>
        </p:txBody>
      </p:sp>
      <p:sp>
        <p:nvSpPr>
          <p:cNvPr id="8" name="Text 5"/>
          <p:cNvSpPr/>
          <p:nvPr/>
        </p:nvSpPr>
        <p:spPr>
          <a:xfrm>
            <a:off x="857725" y="2839045"/>
            <a:ext cx="3141782" cy="99218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All value distinctions are interdependent — each term has meaning only in relation to its opposite.</a:t>
            </a:r>
            <a:endParaRPr lang="en-US" sz="13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8607" y="1773634"/>
            <a:ext cx="3534381" cy="2282726"/>
          </a:xfrm>
          <a:prstGeom prst="rect">
            <a:avLst/>
          </a:prstGeom>
        </p:spPr>
      </p:pic>
      <p:sp>
        <p:nvSpPr>
          <p:cNvPr id="10" name="Text 6"/>
          <p:cNvSpPr/>
          <p:nvPr/>
        </p:nvSpPr>
        <p:spPr>
          <a:xfrm>
            <a:off x="5989388" y="190648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2</a:t>
            </a:r>
            <a:endParaRPr lang="en-US" sz="1650" dirty="0"/>
          </a:p>
        </p:txBody>
      </p:sp>
      <p:sp>
        <p:nvSpPr>
          <p:cNvPr id="11" name="Text 7"/>
          <p:cNvSpPr/>
          <p:nvPr/>
        </p:nvSpPr>
        <p:spPr>
          <a:xfrm>
            <a:off x="4524857" y="2482453"/>
            <a:ext cx="31418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Attachment Generates Suffering</a:t>
            </a:r>
            <a:endParaRPr lang="en-US" sz="1700" dirty="0"/>
          </a:p>
        </p:txBody>
      </p:sp>
      <p:sp>
        <p:nvSpPr>
          <p:cNvPr id="12" name="Text 8"/>
          <p:cNvSpPr/>
          <p:nvPr/>
        </p:nvSpPr>
        <p:spPr>
          <a:xfrm>
            <a:off x="4524857" y="3115965"/>
            <a:ext cx="31418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Attachment to one side of binaries generates desire, anxiety, and contention.</a:t>
            </a:r>
            <a:endParaRPr lang="en-US" sz="135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5839" y="1773634"/>
            <a:ext cx="3534381" cy="2282726"/>
          </a:xfrm>
          <a:prstGeom prst="rect">
            <a:avLst/>
          </a:prstGeom>
        </p:spPr>
      </p:pic>
      <p:sp>
        <p:nvSpPr>
          <p:cNvPr id="14" name="Text 9"/>
          <p:cNvSpPr/>
          <p:nvPr/>
        </p:nvSpPr>
        <p:spPr>
          <a:xfrm>
            <a:off x="9656620" y="190648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3</a:t>
            </a:r>
            <a:endParaRPr lang="en-US" sz="1650" dirty="0"/>
          </a:p>
        </p:txBody>
      </p:sp>
      <p:sp>
        <p:nvSpPr>
          <p:cNvPr id="15" name="Text 10"/>
          <p:cNvSpPr/>
          <p:nvPr/>
        </p:nvSpPr>
        <p:spPr>
          <a:xfrm>
            <a:off x="8192089" y="2482453"/>
            <a:ext cx="232642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Sage Recognises</a:t>
            </a:r>
            <a:endParaRPr lang="en-US" sz="1700" dirty="0"/>
          </a:p>
        </p:txBody>
      </p:sp>
      <p:sp>
        <p:nvSpPr>
          <p:cNvPr id="16" name="Text 11"/>
          <p:cNvSpPr/>
          <p:nvPr/>
        </p:nvSpPr>
        <p:spPr>
          <a:xfrm>
            <a:off x="8192089" y="2839045"/>
            <a:ext cx="31418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sage recognises the conventional nature of distinctions and does not attach.</a:t>
            </a:r>
            <a:endParaRPr lang="en-US" sz="135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189214"/>
            <a:ext cx="5367898" cy="2005806"/>
          </a:xfrm>
          <a:prstGeom prst="rect">
            <a:avLst/>
          </a:prstGeom>
        </p:spPr>
      </p:pic>
      <p:sp>
        <p:nvSpPr>
          <p:cNvPr id="18" name="Text 12"/>
          <p:cNvSpPr/>
          <p:nvPr/>
        </p:nvSpPr>
        <p:spPr>
          <a:xfrm>
            <a:off x="3239014" y="432206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4</a:t>
            </a:r>
            <a:endParaRPr lang="en-US" sz="1650" dirty="0"/>
          </a:p>
        </p:txBody>
      </p:sp>
      <p:sp>
        <p:nvSpPr>
          <p:cNvPr id="19" name="Text 13"/>
          <p:cNvSpPr/>
          <p:nvPr/>
        </p:nvSpPr>
        <p:spPr>
          <a:xfrm>
            <a:off x="857725" y="489803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Freed from Striving</a:t>
            </a:r>
            <a:endParaRPr lang="en-US" sz="1700" dirty="0"/>
          </a:p>
        </p:txBody>
      </p:sp>
      <p:sp>
        <p:nvSpPr>
          <p:cNvPr id="20" name="Text 14"/>
          <p:cNvSpPr/>
          <p:nvPr/>
        </p:nvSpPr>
        <p:spPr>
          <a:xfrm>
            <a:off x="857725" y="5254625"/>
            <a:ext cx="4975398"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Freed from striving, the sage dwells spontaneously in wuwei.</a:t>
            </a:r>
            <a:endParaRPr lang="en-US" sz="135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162223" y="4189214"/>
            <a:ext cx="5367997" cy="2005806"/>
          </a:xfrm>
          <a:prstGeom prst="rect">
            <a:avLst/>
          </a:prstGeom>
        </p:spPr>
      </p:pic>
      <p:sp>
        <p:nvSpPr>
          <p:cNvPr id="22" name="Text 15"/>
          <p:cNvSpPr/>
          <p:nvPr/>
        </p:nvSpPr>
        <p:spPr>
          <a:xfrm>
            <a:off x="8739862" y="432206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5</a:t>
            </a:r>
            <a:endParaRPr lang="en-US" sz="1650" dirty="0"/>
          </a:p>
        </p:txBody>
      </p:sp>
      <p:sp>
        <p:nvSpPr>
          <p:cNvPr id="23" name="Text 16"/>
          <p:cNvSpPr/>
          <p:nvPr/>
        </p:nvSpPr>
        <p:spPr>
          <a:xfrm>
            <a:off x="6358473" y="489803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Conclusion</a:t>
            </a:r>
            <a:endParaRPr lang="en-US" sz="1700" dirty="0"/>
          </a:p>
        </p:txBody>
      </p:sp>
      <p:sp>
        <p:nvSpPr>
          <p:cNvPr id="24" name="Text 17"/>
          <p:cNvSpPr/>
          <p:nvPr/>
        </p:nvSpPr>
        <p:spPr>
          <a:xfrm>
            <a:off x="6358473" y="5254625"/>
            <a:ext cx="4975497"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Ziran is the natural state that remains when artificial attachments are released. The normative claim is the natural consequence of accurate perception of reality.</a:t>
            </a:r>
            <a:endParaRPr lang="en-US" sz="135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365548"/>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436390"/>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5233360" y="1904107"/>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3</a:t>
            </a:r>
            <a:endParaRPr lang="en-US" sz="6400" dirty="0"/>
          </a:p>
        </p:txBody>
      </p:sp>
      <p:sp>
        <p:nvSpPr>
          <p:cNvPr id="6" name="Text 3"/>
          <p:cNvSpPr/>
          <p:nvPr/>
        </p:nvSpPr>
        <p:spPr>
          <a:xfrm>
            <a:off x="5233360" y="3277493"/>
            <a:ext cx="6296860" cy="2214860"/>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Self-Cultivation and the Paradox of Spontaneity (DDJ 10)</a:t>
            </a:r>
            <a:endParaRPr lang="en-US" sz="465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22">
    <p:spTree>
      <p:nvGrpSpPr>
        <p:cNvPr id="1" name=""/>
        <p:cNvGrpSpPr/>
        <p:nvPr/>
      </p:nvGrpSpPr>
      <p:grpSpPr>
        <a:xfrm>
          <a:off x="0" y="0"/>
          <a:ext cx="0" cy="0"/>
          <a:chOff x="0" y="0"/>
          <a:chExt cx="0" cy="0"/>
        </a:xfrm>
      </p:grpSpPr>
      <p:sp>
        <p:nvSpPr>
          <p:cNvPr id="2" name="Shape 0"/>
          <p:cNvSpPr/>
          <p:nvPr/>
        </p:nvSpPr>
        <p:spPr>
          <a:xfrm>
            <a:off x="661475" y="783729"/>
            <a:ext cx="615439" cy="414635"/>
          </a:xfrm>
          <a:prstGeom prst="roundRect">
            <a:avLst>
              <a:gd name="adj" fmla="val 18189"/>
            </a:avLst>
          </a:prstGeom>
          <a:solidFill>
            <a:srgbClr val="E1E1EA"/>
          </a:solidFill>
          <a:ln/>
        </p:spPr>
      </p:sp>
      <p:sp>
        <p:nvSpPr>
          <p:cNvPr id="3" name="Text 1"/>
          <p:cNvSpPr/>
          <p:nvPr/>
        </p:nvSpPr>
        <p:spPr>
          <a:xfrm>
            <a:off x="796111" y="850999"/>
            <a:ext cx="955750" cy="280095"/>
          </a:xfrm>
          <a:prstGeom prst="rect">
            <a:avLst/>
          </a:prstGeom>
          <a:noFill/>
          <a:ln/>
        </p:spPr>
        <p:txBody>
          <a:bodyPr wrap="none" lIns="0" tIns="0" rIns="0" bIns="0" rtlCol="0" anchor="t"/>
          <a:lstStyle/>
          <a:p>
            <a:pPr algn="l" indent="0" marL="0">
              <a:lnSpc>
                <a:spcPct val="130000"/>
              </a:lnSpc>
              <a:buNone/>
            </a:pPr>
            <a:r>
              <a:rPr lang="en-US" sz="1400" dirty="0">
                <a:solidFill>
                  <a:srgbClr val="3C3939"/>
                </a:solidFill>
                <a:latin typeface="Inter" pitchFamily="34" charset="0"/>
                <a:ea typeface="Inter" pitchFamily="34" charset="-122"/>
                <a:cs typeface="Inter" pitchFamily="34" charset="-120"/>
              </a:rPr>
              <a:t>KP3</a:t>
            </a:r>
            <a:endParaRPr lang="en-US" sz="1400" dirty="0"/>
          </a:p>
        </p:txBody>
      </p:sp>
      <p:sp>
        <p:nvSpPr>
          <p:cNvPr id="4" name="Text 2"/>
          <p:cNvSpPr/>
          <p:nvPr/>
        </p:nvSpPr>
        <p:spPr>
          <a:xfrm>
            <a:off x="661475" y="1283593"/>
            <a:ext cx="9547780"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Controversy and the DDJ 10 Text</a:t>
            </a:r>
            <a:endParaRPr lang="en-US" sz="4400" dirty="0"/>
          </a:p>
        </p:txBody>
      </p:sp>
      <p:sp>
        <p:nvSpPr>
          <p:cNvPr id="5" name="Shape 3"/>
          <p:cNvSpPr/>
          <p:nvPr/>
        </p:nvSpPr>
        <p:spPr>
          <a:xfrm>
            <a:off x="499852" y="2304852"/>
            <a:ext cx="5483782" cy="3769420"/>
          </a:xfrm>
          <a:prstGeom prst="roundRect">
            <a:avLst>
              <a:gd name="adj" fmla="val 4287"/>
            </a:avLst>
          </a:prstGeom>
          <a:solidFill>
            <a:srgbClr val="1B1B27"/>
          </a:solidFill>
          <a:ln/>
        </p:spPr>
      </p:sp>
      <p:sp>
        <p:nvSpPr>
          <p:cNvPr id="6" name="Text 4"/>
          <p:cNvSpPr/>
          <p:nvPr/>
        </p:nvSpPr>
        <p:spPr>
          <a:xfrm>
            <a:off x="724279" y="2518073"/>
            <a:ext cx="3415322" cy="350738"/>
          </a:xfrm>
          <a:prstGeom prst="rect">
            <a:avLst/>
          </a:prstGeom>
          <a:noFill/>
          <a:ln/>
        </p:spPr>
        <p:txBody>
          <a:bodyPr wrap="none" lIns="0" tIns="0" rIns="0" bIns="0" rtlCol="0" anchor="t"/>
          <a:lstStyle/>
          <a:p>
            <a:pPr algn="l" indent="0" marL="0">
              <a:lnSpc>
                <a:spcPct val="104000"/>
              </a:lnSpc>
              <a:buNone/>
            </a:pPr>
            <a:r>
              <a:rPr lang="en-US" sz="2200" b="1" dirty="0">
                <a:solidFill>
                  <a:srgbClr val="FFFFFF"/>
                </a:solidFill>
                <a:latin typeface="Inter Bold" pitchFamily="34" charset="0"/>
                <a:ea typeface="Inter Bold" pitchFamily="34" charset="-122"/>
                <a:cs typeface="Inter Bold" pitchFamily="34" charset="-120"/>
              </a:rPr>
              <a:t>The Controversy</a:t>
            </a:r>
            <a:endParaRPr lang="en-US" sz="2200" dirty="0"/>
          </a:p>
        </p:txBody>
      </p:sp>
      <p:sp>
        <p:nvSpPr>
          <p:cNvPr id="7" name="Text 5"/>
          <p:cNvSpPr/>
          <p:nvPr/>
        </p:nvSpPr>
        <p:spPr>
          <a:xfrm>
            <a:off x="724279" y="3082032"/>
            <a:ext cx="5034928" cy="2800350"/>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DDJ 10 describes deliberate techniques of self-cultivation — 'concentrating your qi,' 'polishing your mysterious mirror.' But if ziran means spontaneity, how can deliberate techniques produce it? Does the attempt to cultivate spontaneity through technique destroy it? This is perhaps the deepest paradox in the Daodejing.</a:t>
            </a:r>
            <a:endParaRPr lang="en-US" sz="1750" dirty="0"/>
          </a:p>
        </p:txBody>
      </p:sp>
      <p:sp>
        <p:nvSpPr>
          <p:cNvPr id="8" name="Text 6"/>
          <p:cNvSpPr/>
          <p:nvPr/>
        </p:nvSpPr>
        <p:spPr>
          <a:xfrm>
            <a:off x="6376034" y="2518073"/>
            <a:ext cx="3415322" cy="350738"/>
          </a:xfrm>
          <a:prstGeom prst="rect">
            <a:avLst/>
          </a:prstGeom>
          <a:noFill/>
          <a:ln/>
        </p:spPr>
        <p:txBody>
          <a:bodyPr wrap="none" lIns="0" tIns="0" rIns="0" bIns="0" rtlCol="0" anchor="t"/>
          <a:lstStyle/>
          <a:p>
            <a:pPr algn="l" indent="0" marL="0">
              <a:lnSpc>
                <a:spcPct val="104000"/>
              </a:lnSpc>
              <a:buNone/>
            </a:pPr>
            <a:r>
              <a:rPr lang="en-US" sz="2200" b="1" dirty="0">
                <a:solidFill>
                  <a:srgbClr val="1B1B27"/>
                </a:solidFill>
                <a:latin typeface="Inter Bold" pitchFamily="34" charset="0"/>
                <a:ea typeface="Inter Bold" pitchFamily="34" charset="-122"/>
                <a:cs typeface="Inter Bold" pitchFamily="34" charset="-120"/>
              </a:rPr>
              <a:t>Structure of DDJ 10</a:t>
            </a:r>
            <a:endParaRPr lang="en-US" sz="2200" dirty="0"/>
          </a:p>
        </p:txBody>
      </p:sp>
      <p:sp>
        <p:nvSpPr>
          <p:cNvPr id="9" name="Text 7"/>
          <p:cNvSpPr/>
          <p:nvPr/>
        </p:nvSpPr>
        <p:spPr>
          <a:xfrm>
            <a:off x="6376034" y="3082032"/>
            <a:ext cx="5160536" cy="2450306"/>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Six rhetorical questions covering three domains: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Somatic</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concentrating qi, being like a newborn.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Cognitive</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polishing the mysterious mirror, freedom from blemishes. </a:t>
            </a:r>
            <a:pPr algn="l" indent="0" marL="0">
              <a:lnSpc>
                <a:spcPct val="130000"/>
              </a:lnSpc>
              <a:buNone/>
            </a:pPr>
            <a:r>
              <a:rPr lang="en-US" sz="1750" b="1" dirty="0">
                <a:solidFill>
                  <a:srgbClr val="3C3939"/>
                </a:solidFill>
                <a:latin typeface="Inter Bold" pitchFamily="34" charset="0"/>
                <a:ea typeface="Inter Bold" pitchFamily="34" charset="-122"/>
                <a:cs typeface="Inter Bold" pitchFamily="34" charset="-120"/>
              </a:rPr>
              <a:t>Political</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 cherishing the people, ordering the state without awareness. Each begins 'As you...' (practice) followed by 'can you...?' (state).</a:t>
            </a:r>
            <a:endParaRPr lang="en-US" sz="175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23">
    <p:spTree>
      <p:nvGrpSpPr>
        <p:cNvPr id="1" name=""/>
        <p:cNvGrpSpPr/>
        <p:nvPr/>
      </p:nvGrpSpPr>
      <p:grpSpPr>
        <a:xfrm>
          <a:off x="0" y="0"/>
          <a:ext cx="0" cy="0"/>
          <a:chOff x="0" y="0"/>
          <a:chExt cx="0" cy="0"/>
        </a:xfrm>
      </p:grpSpPr>
      <p:sp>
        <p:nvSpPr>
          <p:cNvPr id="2" name="Shape 0"/>
          <p:cNvSpPr/>
          <p:nvPr/>
        </p:nvSpPr>
        <p:spPr>
          <a:xfrm>
            <a:off x="661475" y="778073"/>
            <a:ext cx="518207" cy="330994"/>
          </a:xfrm>
          <a:prstGeom prst="roundRect">
            <a:avLst>
              <a:gd name="adj" fmla="val 19188"/>
            </a:avLst>
          </a:prstGeom>
          <a:solidFill>
            <a:srgbClr val="E1E1EA"/>
          </a:solidFill>
          <a:ln/>
        </p:spPr>
      </p:sp>
      <p:sp>
        <p:nvSpPr>
          <p:cNvPr id="3" name="Text 1"/>
          <p:cNvSpPr/>
          <p:nvPr/>
        </p:nvSpPr>
        <p:spPr>
          <a:xfrm>
            <a:off x="774879" y="834727"/>
            <a:ext cx="900983"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KP3</a:t>
            </a:r>
            <a:endParaRPr lang="en-US" sz="1150" dirty="0"/>
          </a:p>
        </p:txBody>
      </p:sp>
      <p:sp>
        <p:nvSpPr>
          <p:cNvPr id="4" name="Text 2"/>
          <p:cNvSpPr/>
          <p:nvPr/>
        </p:nvSpPr>
        <p:spPr>
          <a:xfrm>
            <a:off x="661475" y="1169491"/>
            <a:ext cx="10868745" cy="1181298"/>
          </a:xfrm>
          <a:prstGeom prst="rect">
            <a:avLst/>
          </a:prstGeom>
          <a:noFill/>
          <a:ln/>
        </p:spPr>
        <p:txBody>
          <a:bodyPr wrap="square" lIns="0" tIns="0" rIns="0" bIns="0" rtlCol="0" anchor="t">
            <a:normAutofit/>
          </a:bodyPr>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The Mysterious Mirror and the Polishing Paradox</a:t>
            </a:r>
            <a:endParaRPr lang="en-US" sz="3700" dirty="0"/>
          </a:p>
        </p:txBody>
      </p:sp>
      <p:sp>
        <p:nvSpPr>
          <p:cNvPr id="5" name="Shape 3"/>
          <p:cNvSpPr/>
          <p:nvPr/>
        </p:nvSpPr>
        <p:spPr>
          <a:xfrm>
            <a:off x="661475" y="2577604"/>
            <a:ext cx="25399" cy="612279"/>
          </a:xfrm>
          <a:prstGeom prst="roundRect">
            <a:avLst>
              <a:gd name="adj" fmla="val 60001"/>
            </a:avLst>
          </a:prstGeom>
          <a:solidFill>
            <a:srgbClr val="1B1B27"/>
          </a:solidFill>
          <a:ln/>
        </p:spPr>
      </p:sp>
      <p:sp>
        <p:nvSpPr>
          <p:cNvPr id="6" name="Text 4"/>
          <p:cNvSpPr/>
          <p:nvPr/>
        </p:nvSpPr>
        <p:spPr>
          <a:xfrm>
            <a:off x="944936" y="2747665"/>
            <a:ext cx="11194869" cy="272157"/>
          </a:xfrm>
          <a:prstGeom prst="rect">
            <a:avLst/>
          </a:prstGeom>
          <a:noFill/>
          <a:ln/>
        </p:spPr>
        <p:txBody>
          <a:bodyPr wrap="none" lIns="0" tIns="0" rIns="0" bIns="0" rtlCol="0" anchor="t"/>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'Polish the dust from your mysterious mirror' — DDJ 10</a:t>
            </a:r>
            <a:endParaRPr lang="en-US" sz="1450" dirty="0"/>
          </a:p>
        </p:txBody>
      </p:sp>
      <p:pic>
        <p:nvPicPr>
          <p:cNvPr id="7"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359944"/>
            <a:ext cx="5358770" cy="2719884"/>
          </a:xfrm>
          <a:prstGeom prst="rect">
            <a:avLst/>
          </a:prstGeom>
        </p:spPr>
      </p:pic>
      <p:sp>
        <p:nvSpPr>
          <p:cNvPr id="8" name="Text 5"/>
          <p:cNvSpPr/>
          <p:nvPr/>
        </p:nvSpPr>
        <p:spPr>
          <a:xfrm>
            <a:off x="977479" y="3574355"/>
            <a:ext cx="2362637"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Mirror Image</a:t>
            </a:r>
            <a:endParaRPr lang="en-US" sz="1850" dirty="0"/>
          </a:p>
        </p:txBody>
      </p:sp>
      <p:sp>
        <p:nvSpPr>
          <p:cNvPr id="9" name="Text 6"/>
          <p:cNvSpPr/>
          <p:nvPr/>
        </p:nvSpPr>
        <p:spPr>
          <a:xfrm>
            <a:off x="977479" y="3960316"/>
            <a:ext cx="4828360" cy="1632942"/>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The 'mysterious mirror' is the heart-mind (xin) cleared of the 'dust' of artificial desires and conceptual fixations. A polished mirror reflects without distortion, retention, or judgement. Van Norden: this image later influences Chan (Zen) Buddhism's mirror metaphor in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The Platform Sutra</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a:t>
            </a:r>
            <a:endParaRPr lang="en-US" sz="1450" dirty="0"/>
          </a:p>
        </p:txBody>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71450" y="3359944"/>
            <a:ext cx="5358770" cy="2719884"/>
          </a:xfrm>
          <a:prstGeom prst="rect">
            <a:avLst/>
          </a:prstGeom>
        </p:spPr>
      </p:pic>
      <p:sp>
        <p:nvSpPr>
          <p:cNvPr id="11" name="Text 7"/>
          <p:cNvSpPr/>
          <p:nvPr/>
        </p:nvSpPr>
        <p:spPr>
          <a:xfrm>
            <a:off x="6487454" y="3574355"/>
            <a:ext cx="2563550" cy="295275"/>
          </a:xfrm>
          <a:prstGeom prst="rect">
            <a:avLst/>
          </a:prstGeom>
          <a:noFill/>
          <a:ln/>
        </p:spPr>
        <p:txBody>
          <a:bodyPr wrap="none" lIns="0" tIns="0" rIns="0" bIns="0" rtlCol="0" anchor="t"/>
          <a:lstStyle/>
          <a:p>
            <a:pPr algn="l" indent="0" marL="0">
              <a:lnSpc>
                <a:spcPct val="104000"/>
              </a:lnSpc>
              <a:buNone/>
            </a:pPr>
            <a:r>
              <a:rPr lang="en-US" sz="1850" b="1" dirty="0">
                <a:solidFill>
                  <a:srgbClr val="3C3939"/>
                </a:solidFill>
                <a:latin typeface="Inter Bold" pitchFamily="34" charset="0"/>
                <a:ea typeface="Inter Bold" pitchFamily="34" charset="-122"/>
                <a:cs typeface="Inter Bold" pitchFamily="34" charset="-120"/>
              </a:rPr>
              <a:t>The Polishing Paradox</a:t>
            </a:r>
            <a:endParaRPr lang="en-US" sz="1850" dirty="0"/>
          </a:p>
        </p:txBody>
      </p:sp>
      <p:sp>
        <p:nvSpPr>
          <p:cNvPr id="12" name="Text 8"/>
          <p:cNvSpPr/>
          <p:nvPr/>
        </p:nvSpPr>
        <p:spPr>
          <a:xfrm>
            <a:off x="6487454" y="3960316"/>
            <a:ext cx="4828360" cy="1905099"/>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If the mind is the mirror, what is the cloth that polishes it? If the mind must polish itself, we have a regress. The chapter's rhetorical form — six questions rather than six commands — suggests the answer cannot be given propositionally. The questions are meditative prompts inviting the practitioner to </a:t>
            </a:r>
            <a:pPr algn="l" indent="0" marL="0">
              <a:lnSpc>
                <a:spcPct val="120000"/>
              </a:lnSpc>
              <a:buNone/>
            </a:pPr>
            <a:r>
              <a:rPr lang="en-US" sz="1450" i="1" dirty="0">
                <a:solidFill>
                  <a:srgbClr val="3C3939"/>
                </a:solidFill>
                <a:latin typeface="Inter" pitchFamily="34" charset="0"/>
                <a:ea typeface="Inter" pitchFamily="34" charset="-122"/>
                <a:cs typeface="Inter" pitchFamily="34" charset="-120"/>
              </a:rPr>
              <a:t>enter into</a:t>
            </a:r>
            <a:pPr algn="l" indent="0" marL="0">
              <a:lnSpc>
                <a:spcPct val="120000"/>
              </a:lnSpc>
              <a:buNone/>
            </a:pPr>
            <a:r>
              <a:rPr lang="en-US" sz="1450" dirty="0">
                <a:solidFill>
                  <a:srgbClr val="3C3939"/>
                </a:solidFill>
                <a:latin typeface="Inter" pitchFamily="34" charset="0"/>
                <a:ea typeface="Inter" pitchFamily="34" charset="-122"/>
                <a:cs typeface="Inter" pitchFamily="34" charset="-120"/>
              </a:rPr>
              <a:t> the state they describe.</a:t>
            </a:r>
            <a:endParaRPr lang="en-US" sz="145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24">
    <p:spTree>
      <p:nvGrpSpPr>
        <p:cNvPr id="1" name=""/>
        <p:cNvGrpSpPr/>
        <p:nvPr/>
      </p:nvGrpSpPr>
      <p:grpSpPr>
        <a:xfrm>
          <a:off x="0" y="0"/>
          <a:ext cx="0" cy="0"/>
          <a:chOff x="0" y="0"/>
          <a:chExt cx="0" cy="0"/>
        </a:xfrm>
      </p:grpSpPr>
      <p:sp>
        <p:nvSpPr>
          <p:cNvPr id="2" name="Shape 0"/>
          <p:cNvSpPr/>
          <p:nvPr/>
        </p:nvSpPr>
        <p:spPr>
          <a:xfrm>
            <a:off x="661475" y="1168797"/>
            <a:ext cx="518207" cy="330994"/>
          </a:xfrm>
          <a:prstGeom prst="roundRect">
            <a:avLst>
              <a:gd name="adj" fmla="val 19188"/>
            </a:avLst>
          </a:prstGeom>
          <a:solidFill>
            <a:srgbClr val="E1E1EA"/>
          </a:solidFill>
          <a:ln/>
        </p:spPr>
      </p:sp>
      <p:sp>
        <p:nvSpPr>
          <p:cNvPr id="3" name="Text 1"/>
          <p:cNvSpPr/>
          <p:nvPr/>
        </p:nvSpPr>
        <p:spPr>
          <a:xfrm>
            <a:off x="774879" y="1225451"/>
            <a:ext cx="900983" cy="217686"/>
          </a:xfrm>
          <a:prstGeom prst="rect">
            <a:avLst/>
          </a:prstGeom>
          <a:noFill/>
          <a:ln/>
        </p:spPr>
        <p:txBody>
          <a:bodyPr wrap="none" lIns="0" tIns="0" rIns="0" bIns="0" rtlCol="0" anchor="t"/>
          <a:lstStyle/>
          <a:p>
            <a:pPr algn="l" indent="0" marL="0">
              <a:lnSpc>
                <a:spcPct val="120000"/>
              </a:lnSpc>
              <a:buNone/>
            </a:pPr>
            <a:r>
              <a:rPr lang="en-US" sz="1150" dirty="0">
                <a:solidFill>
                  <a:srgbClr val="3C3939"/>
                </a:solidFill>
                <a:latin typeface="Inter" pitchFamily="34" charset="0"/>
                <a:ea typeface="Inter" pitchFamily="34" charset="-122"/>
                <a:cs typeface="Inter" pitchFamily="34" charset="-120"/>
              </a:rPr>
              <a:t>KP3</a:t>
            </a:r>
            <a:endParaRPr lang="en-US" sz="1150" dirty="0"/>
          </a:p>
        </p:txBody>
      </p:sp>
      <p:sp>
        <p:nvSpPr>
          <p:cNvPr id="4" name="Text 2"/>
          <p:cNvSpPr/>
          <p:nvPr/>
        </p:nvSpPr>
        <p:spPr>
          <a:xfrm>
            <a:off x="661475" y="1560215"/>
            <a:ext cx="11397270" cy="590649"/>
          </a:xfrm>
          <a:prstGeom prst="rect">
            <a:avLst/>
          </a:prstGeom>
          <a:noFill/>
          <a:ln/>
        </p:spPr>
        <p:txBody>
          <a:bodyPr wrap="none" lIns="0" tIns="0" rIns="0" bIns="0" rtlCol="0" anchor="t"/>
          <a:lstStyle/>
          <a:p>
            <a:pPr algn="l" indent="0" marL="0">
              <a:lnSpc>
                <a:spcPct val="104000"/>
              </a:lnSpc>
              <a:buNone/>
            </a:pPr>
            <a:r>
              <a:rPr lang="en-US" sz="3700" b="1" dirty="0">
                <a:solidFill>
                  <a:srgbClr val="1B1B27"/>
                </a:solidFill>
                <a:latin typeface="Inter Bold" pitchFamily="34" charset="0"/>
                <a:ea typeface="Inter Bold" pitchFamily="34" charset="-122"/>
                <a:cs typeface="Inter Bold" pitchFamily="34" charset="-120"/>
              </a:rPr>
              <a:t>Translator's Note and the Numbered Argument</a:t>
            </a:r>
            <a:endParaRPr lang="en-US" sz="3700" dirty="0"/>
          </a:p>
        </p:txBody>
      </p:sp>
      <p:sp>
        <p:nvSpPr>
          <p:cNvPr id="5" name="Shape 3"/>
          <p:cNvSpPr/>
          <p:nvPr/>
        </p:nvSpPr>
        <p:spPr>
          <a:xfrm>
            <a:off x="525350" y="2377678"/>
            <a:ext cx="4909519" cy="3311525"/>
          </a:xfrm>
          <a:prstGeom prst="roundRect">
            <a:avLst>
              <a:gd name="adj" fmla="val 4110"/>
            </a:avLst>
          </a:prstGeom>
          <a:solidFill>
            <a:srgbClr val="1B1B27"/>
          </a:solidFill>
          <a:ln/>
        </p:spPr>
      </p:sp>
      <p:sp>
        <p:nvSpPr>
          <p:cNvPr id="6" name="Text 4"/>
          <p:cNvSpPr/>
          <p:nvPr/>
        </p:nvSpPr>
        <p:spPr>
          <a:xfrm>
            <a:off x="714357" y="2528888"/>
            <a:ext cx="3157657" cy="295275"/>
          </a:xfrm>
          <a:prstGeom prst="rect">
            <a:avLst/>
          </a:prstGeom>
          <a:noFill/>
          <a:ln/>
        </p:spPr>
        <p:txBody>
          <a:bodyPr wrap="none" lIns="0" tIns="0" rIns="0" bIns="0" rtlCol="0" anchor="t"/>
          <a:lstStyle/>
          <a:p>
            <a:pPr algn="l" indent="0" marL="0">
              <a:lnSpc>
                <a:spcPct val="104000"/>
              </a:lnSpc>
              <a:buNone/>
            </a:pPr>
            <a:r>
              <a:rPr lang="en-US" sz="1850" b="1" dirty="0">
                <a:solidFill>
                  <a:srgbClr val="FFFFFF"/>
                </a:solidFill>
                <a:latin typeface="Inter Bold" pitchFamily="34" charset="0"/>
                <a:ea typeface="Inter Bold" pitchFamily="34" charset="-122"/>
                <a:cs typeface="Inter Bold" pitchFamily="34" charset="-120"/>
              </a:rPr>
              <a:t>On 'Qi' and 'Xin' (Eno)</a:t>
            </a:r>
            <a:endParaRPr lang="en-US" sz="1850" dirty="0"/>
          </a:p>
        </p:txBody>
      </p:sp>
      <p:sp>
        <p:nvSpPr>
          <p:cNvPr id="7" name="Text 5"/>
          <p:cNvSpPr/>
          <p:nvPr/>
        </p:nvSpPr>
        <p:spPr>
          <a:xfrm>
            <a:off x="714357" y="2975372"/>
            <a:ext cx="4531505" cy="2449413"/>
          </a:xfrm>
          <a:prstGeom prst="rect">
            <a:avLst/>
          </a:prstGeom>
          <a:noFill/>
          <a:ln/>
        </p:spPr>
        <p:txBody>
          <a:bodyPr wrap="square" lIns="0" tIns="0" rIns="0" bIns="0" rtlCol="0" anchor="t">
            <a:normAutofit/>
          </a:bodyPr>
          <a:lstStyle/>
          <a:p>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'Concentrate the qi and extend your suppleness' — achieving physical and psychic flexibility, the opposite of rigidity from tension and control. Xin (heart/mind) 'denotes the cognitive mind and its functions of contemplation, judgment... all of which the text views as features that distance human beings from the Dao' (Eno, Glossary). Polishing is </a:t>
            </a:r>
            <a:pPr algn="l" indent="0" marL="0">
              <a:lnSpc>
                <a:spcPct val="120000"/>
              </a:lnSpc>
              <a:buNone/>
            </a:pPr>
            <a:r>
              <a:rPr lang="en-US" sz="1450" i="1" dirty="0">
                <a:solidFill>
                  <a:srgbClr val="FFFFFF"/>
                </a:solidFill>
                <a:latin typeface="Inter" pitchFamily="34" charset="0"/>
                <a:ea typeface="Inter" pitchFamily="34" charset="-122"/>
                <a:cs typeface="Inter" pitchFamily="34" charset="-120"/>
              </a:rPr>
              <a:t>subtractive</a:t>
            </a:r>
            <a:pPr algn="l" indent="0" marL="0">
              <a:lnSpc>
                <a:spcPct val="120000"/>
              </a:lnSpc>
              <a:buNone/>
            </a:pPr>
            <a:r>
              <a:rPr lang="en-US" sz="1450" dirty="0">
                <a:solidFill>
                  <a:srgbClr val="FFFFFF"/>
                </a:solidFill>
                <a:latin typeface="Inter" pitchFamily="34" charset="0"/>
                <a:ea typeface="Inter" pitchFamily="34" charset="-122"/>
                <a:cs typeface="Inter" pitchFamily="34" charset="-120"/>
              </a:rPr>
              <a:t> — removing dust, not adding reflective coating.</a:t>
            </a:r>
            <a:endParaRPr lang="en-US" sz="1450" dirty="0"/>
          </a:p>
        </p:txBody>
      </p:sp>
      <p:sp>
        <p:nvSpPr>
          <p:cNvPr id="8" name="Text 6"/>
          <p:cNvSpPr/>
          <p:nvPr/>
        </p:nvSpPr>
        <p:spPr>
          <a:xfrm>
            <a:off x="5766251" y="2528888"/>
            <a:ext cx="3531206" cy="295275"/>
          </a:xfrm>
          <a:prstGeom prst="rect">
            <a:avLst/>
          </a:prstGeom>
          <a:noFill/>
          <a:ln/>
        </p:spPr>
        <p:txBody>
          <a:bodyPr wrap="none" lIns="0" tIns="0" rIns="0" bIns="0" rtlCol="0" anchor="t"/>
          <a:lstStyle/>
          <a:p>
            <a:pPr algn="l" indent="0" marL="0">
              <a:lnSpc>
                <a:spcPct val="104000"/>
              </a:lnSpc>
              <a:buNone/>
            </a:pPr>
            <a:r>
              <a:rPr lang="en-US" sz="1850" b="1" dirty="0">
                <a:solidFill>
                  <a:srgbClr val="1B1B27"/>
                </a:solidFill>
                <a:latin typeface="Inter Bold" pitchFamily="34" charset="0"/>
                <a:ea typeface="Inter Bold" pitchFamily="34" charset="-122"/>
                <a:cs typeface="Inter Bold" pitchFamily="34" charset="-120"/>
              </a:rPr>
              <a:t>The Numbered Argument</a:t>
            </a:r>
            <a:endParaRPr lang="en-US" sz="1850" dirty="0"/>
          </a:p>
        </p:txBody>
      </p:sp>
      <p:sp>
        <p:nvSpPr>
          <p:cNvPr id="9" name="Text 7"/>
          <p:cNvSpPr/>
          <p:nvPr/>
        </p:nvSpPr>
        <p:spPr>
          <a:xfrm>
            <a:off x="5766251" y="2975372"/>
            <a:ext cx="5770220" cy="2660948"/>
          </a:xfrm>
          <a:prstGeom prst="rect">
            <a:avLst/>
          </a:prstGeom>
          <a:noFill/>
          <a:ln/>
        </p:spPr>
        <p:txBody>
          <a:bodyPr wrap="square" lIns="0" tIns="0" rIns="0" bIns="0" rtlCol="0" anchor="t">
            <a:normAutofit/>
          </a:bodyPr>
          <a:lstStyle/>
          <a:p>
            <a:pPr algn="l" marL="294640" indent="-294640">
              <a:lnSpc>
                <a:spcPct val="120000"/>
              </a:lnSpc>
              <a:buSzPct val="100000"/>
              <a:buFont typeface="+mj-lt"/>
              <a:buAutoNum type="arabicPeriod" startAt="1"/>
            </a:pPr>
            <a:r>
              <a:rPr lang="en-US" sz="1450" dirty="0">
                <a:solidFill>
                  <a:srgbClr val="3C3939"/>
                </a:solidFill>
                <a:latin typeface="Inter" pitchFamily="34" charset="0"/>
                <a:ea typeface="Inter" pitchFamily="34" charset="-122"/>
                <a:cs typeface="Inter" pitchFamily="34" charset="-120"/>
              </a:rPr>
              <a:t>Ideal state: spontaneous, unself-conscious responsiveness — 'as a new born babe'</a:t>
            </a:r>
            <a:endParaRPr lang="en-US" sz="1450" dirty="0"/>
          </a:p>
          <a:p>
            <a:pPr algn="l" marL="294640" indent="-294640">
              <a:lnSpc>
                <a:spcPct val="120000"/>
              </a:lnSpc>
              <a:buSzPct val="100000"/>
              <a:buFont typeface="+mj-lt"/>
              <a:buAutoNum type="arabicPeriod" startAt="2"/>
            </a:pPr>
            <a:r>
              <a:rPr lang="en-US" sz="1450" dirty="0">
                <a:solidFill>
                  <a:srgbClr val="3C3939"/>
                </a:solidFill>
                <a:latin typeface="Inter" pitchFamily="34" charset="0"/>
                <a:ea typeface="Inter" pitchFamily="34" charset="-122"/>
                <a:cs typeface="Inter" pitchFamily="34" charset="-120"/>
              </a:rPr>
              <a:t>Obstacles: accumulations of artificial desire and conceptual fixation</a:t>
            </a:r>
            <a:endParaRPr lang="en-US" sz="1450" dirty="0"/>
          </a:p>
          <a:p>
            <a:pPr algn="l" marL="294640" indent="-294640">
              <a:lnSpc>
                <a:spcPct val="120000"/>
              </a:lnSpc>
              <a:buSzPct val="100000"/>
              <a:buFont typeface="+mj-lt"/>
              <a:buAutoNum type="arabicPeriod" startAt="3"/>
            </a:pPr>
            <a:r>
              <a:rPr lang="en-US" sz="1450" dirty="0">
                <a:solidFill>
                  <a:srgbClr val="3C3939"/>
                </a:solidFill>
                <a:latin typeface="Inter" pitchFamily="34" charset="0"/>
                <a:ea typeface="Inter" pitchFamily="34" charset="-122"/>
                <a:cs typeface="Inter" pitchFamily="34" charset="-120"/>
              </a:rPr>
              <a:t>Path: subtractive — removing dust, 'daily diminished' (Ch.48)</a:t>
            </a:r>
            <a:endParaRPr lang="en-US" sz="1450" dirty="0"/>
          </a:p>
          <a:p>
            <a:pPr algn="l" marL="294640" indent="-294640">
              <a:lnSpc>
                <a:spcPct val="120000"/>
              </a:lnSpc>
              <a:buSzPct val="100000"/>
              <a:buFont typeface="+mj-lt"/>
              <a:buAutoNum type="arabicPeriod" startAt="4"/>
            </a:pPr>
            <a:r>
              <a:rPr lang="en-US" sz="1450" dirty="0">
                <a:solidFill>
                  <a:srgbClr val="3C3939"/>
                </a:solidFill>
                <a:latin typeface="Inter" pitchFamily="34" charset="0"/>
                <a:ea typeface="Inter" pitchFamily="34" charset="-122"/>
                <a:cs typeface="Inter" pitchFamily="34" charset="-120"/>
              </a:rPr>
              <a:t>Practices of Ch.10 remove obstructions, not achieve spontaneity through effort</a:t>
            </a:r>
            <a:endParaRPr lang="en-US" sz="1450" dirty="0"/>
          </a:p>
          <a:p>
            <a:pPr algn="l" marL="294640" indent="-294640">
              <a:lnSpc>
                <a:spcPct val="120000"/>
              </a:lnSpc>
              <a:buSzPct val="100000"/>
              <a:buFont typeface="+mj-lt"/>
              <a:buAutoNum type="arabicPeriod" startAt="5"/>
            </a:pPr>
            <a:r>
              <a:rPr lang="en-US" sz="1450" b="1" dirty="0">
                <a:solidFill>
                  <a:srgbClr val="3C3939"/>
                </a:solidFill>
                <a:latin typeface="Inter Bold" pitchFamily="34" charset="0"/>
                <a:ea typeface="Inter Bold" pitchFamily="34" charset="-122"/>
                <a:cs typeface="Inter Bold" pitchFamily="34" charset="-120"/>
              </a:rPr>
              <a:t>Conclusion</a:t>
            </a:r>
            <a:pPr algn="l" marL="294640" indent="-294640">
              <a:lnSpc>
                <a:spcPct val="120000"/>
              </a:lnSpc>
              <a:buSzPct val="100000"/>
              <a:buFont typeface="+mj-lt"/>
              <a:buAutoNum type="arabicPeriod" startAt="5"/>
            </a:pPr>
            <a:r>
              <a:rPr lang="en-US" sz="1450" dirty="0">
                <a:solidFill>
                  <a:srgbClr val="3C3939"/>
                </a:solidFill>
                <a:latin typeface="Inter" pitchFamily="34" charset="0"/>
                <a:ea typeface="Inter" pitchFamily="34" charset="-122"/>
                <a:cs typeface="Inter" pitchFamily="34" charset="-120"/>
              </a:rPr>
              <a:t>: One does not achieve ziran by striving; one </a:t>
            </a:r>
            <a:pPr algn="l" marL="294640" indent="-294640">
              <a:lnSpc>
                <a:spcPct val="120000"/>
              </a:lnSpc>
              <a:buSzPct val="100000"/>
              <a:buFont typeface="+mj-lt"/>
              <a:buAutoNum type="arabicPeriod" startAt="5"/>
            </a:pPr>
            <a:r>
              <a:rPr lang="en-US" sz="1450" i="1" dirty="0">
                <a:solidFill>
                  <a:srgbClr val="3C3939"/>
                </a:solidFill>
                <a:latin typeface="Inter" pitchFamily="34" charset="0"/>
                <a:ea typeface="Inter" pitchFamily="34" charset="-122"/>
                <a:cs typeface="Inter" pitchFamily="34" charset="-120"/>
              </a:rPr>
              <a:t>recovers</a:t>
            </a:r>
            <a:pPr algn="l" marL="294640" indent="-294640">
              <a:lnSpc>
                <a:spcPct val="120000"/>
              </a:lnSpc>
              <a:buSzPct val="100000"/>
              <a:buFont typeface="+mj-lt"/>
              <a:buAutoNum type="arabicPeriod" startAt="5"/>
            </a:pPr>
            <a:r>
              <a:rPr lang="en-US" sz="1450" dirty="0">
                <a:solidFill>
                  <a:srgbClr val="3C3939"/>
                </a:solidFill>
                <a:latin typeface="Inter" pitchFamily="34" charset="0"/>
                <a:ea typeface="Inter" pitchFamily="34" charset="-122"/>
                <a:cs typeface="Inter" pitchFamily="34" charset="-120"/>
              </a:rPr>
              <a:t> it by letting go</a:t>
            </a:r>
            <a:endParaRPr lang="en-US" sz="145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25">
    <p:spTree>
      <p:nvGrpSpPr>
        <p:cNvPr id="1" name=""/>
        <p:cNvGrpSpPr/>
        <p:nvPr/>
      </p:nvGrpSpPr>
      <p:grpSpPr>
        <a:xfrm>
          <a:off x="0" y="0"/>
          <a:ext cx="0" cy="0"/>
          <a:chOff x="0" y="0"/>
          <a:chExt cx="0" cy="0"/>
        </a:xfrm>
      </p:grpSpPr>
      <p:sp>
        <p:nvSpPr>
          <p:cNvPr id="2" name="Shape 0"/>
          <p:cNvSpPr/>
          <p:nvPr/>
        </p:nvSpPr>
        <p:spPr>
          <a:xfrm>
            <a:off x="661475" y="736798"/>
            <a:ext cx="420875" cy="254198"/>
          </a:xfrm>
          <a:prstGeom prst="roundRect">
            <a:avLst>
              <a:gd name="adj" fmla="val 20300"/>
            </a:avLst>
          </a:prstGeom>
          <a:solidFill>
            <a:srgbClr val="E1E1EA"/>
          </a:solidFill>
          <a:ln/>
        </p:spPr>
      </p:sp>
      <p:sp>
        <p:nvSpPr>
          <p:cNvPr id="3" name="Text 1"/>
          <p:cNvSpPr/>
          <p:nvPr/>
        </p:nvSpPr>
        <p:spPr>
          <a:xfrm>
            <a:off x="753548" y="782836"/>
            <a:ext cx="846315" cy="162123"/>
          </a:xfrm>
          <a:prstGeom prst="rect">
            <a:avLst/>
          </a:prstGeom>
          <a:noFill/>
          <a:ln/>
        </p:spPr>
        <p:txBody>
          <a:bodyPr wrap="none" lIns="0" tIns="0" rIns="0" bIns="0" rtlCol="0" anchor="t"/>
          <a:lstStyle/>
          <a:p>
            <a:pPr algn="l" indent="0" marL="0">
              <a:lnSpc>
                <a:spcPct val="110000"/>
              </a:lnSpc>
              <a:buNone/>
            </a:pPr>
            <a:r>
              <a:rPr lang="en-US" sz="950" dirty="0">
                <a:solidFill>
                  <a:srgbClr val="3C3939"/>
                </a:solidFill>
                <a:latin typeface="Inter" pitchFamily="34" charset="0"/>
                <a:ea typeface="Inter" pitchFamily="34" charset="-122"/>
                <a:cs typeface="Inter" pitchFamily="34" charset="-120"/>
              </a:rPr>
              <a:t>KP3</a:t>
            </a:r>
            <a:endParaRPr lang="en-US" sz="950" dirty="0"/>
          </a:p>
        </p:txBody>
      </p:sp>
      <p:sp>
        <p:nvSpPr>
          <p:cNvPr id="4" name="Text 2"/>
          <p:cNvSpPr/>
          <p:nvPr/>
        </p:nvSpPr>
        <p:spPr>
          <a:xfrm>
            <a:off x="661475" y="1030883"/>
            <a:ext cx="10844735"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Subtraction vs. Addition: Daoist and Confucian Models</a:t>
            </a:r>
            <a:endParaRPr lang="en-US" sz="3000" dirty="0"/>
          </a:p>
        </p:txBody>
      </p:sp>
      <p:pic>
        <p:nvPicPr>
          <p:cNvPr id="5" name="Image 0" descr="preencoded.png">    </p:cNvPr>
          <p:cNvPicPr>
            <a:picLocks noChangeAspect="1"/>
          </p:cNvPicPr>
          <p:nvPr/>
        </p:nvPicPr>
        <p:blipFill>
          <a:blip r:embed="rId1"/>
          <a:stretch>
            <a:fillRect/>
          </a:stretch>
        </p:blipFill>
        <p:spPr>
          <a:xfrm>
            <a:off x="661475" y="1660525"/>
            <a:ext cx="7064595" cy="3943052"/>
          </a:xfrm>
          <a:prstGeom prst="rect">
            <a:avLst/>
          </a:prstGeom>
        </p:spPr>
      </p:pic>
      <p:sp>
        <p:nvSpPr>
          <p:cNvPr id="6" name="Text 3"/>
          <p:cNvSpPr/>
          <p:nvPr/>
        </p:nvSpPr>
        <p:spPr>
          <a:xfrm>
            <a:off x="661475" y="5715794"/>
            <a:ext cx="10868745" cy="405408"/>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subtraction/addition contrast is the practical embodiment of the ziran/li disagreement. The Daodejing's via negativa (DDJ 14) is the epistemological counterpart — using negation to prevent reification, keeping the mind from settling on any fixed concept.</a:t>
            </a:r>
            <a:endParaRPr lang="en-US" sz="12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 2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1734741"/>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805583"/>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5233360" y="2273300"/>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4</a:t>
            </a:r>
            <a:endParaRPr lang="en-US" sz="6400" dirty="0"/>
          </a:p>
        </p:txBody>
      </p:sp>
      <p:sp>
        <p:nvSpPr>
          <p:cNvPr id="6" name="Text 3"/>
          <p:cNvSpPr/>
          <p:nvPr/>
        </p:nvSpPr>
        <p:spPr>
          <a:xfrm>
            <a:off x="5233360" y="3646686"/>
            <a:ext cx="6296860" cy="1476573"/>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Ziran as 'So of Itself' (DDJ 51)</a:t>
            </a:r>
            <a:endParaRPr lang="en-US" sz="465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27">
    <p:spTree>
      <p:nvGrpSpPr>
        <p:cNvPr id="1" name=""/>
        <p:cNvGrpSpPr/>
        <p:nvPr/>
      </p:nvGrpSpPr>
      <p:grpSpPr>
        <a:xfrm>
          <a:off x="0" y="0"/>
          <a:ext cx="0" cy="0"/>
          <a:chOff x="0" y="0"/>
          <a:chExt cx="0" cy="0"/>
        </a:xfrm>
      </p:grpSpPr>
      <p:sp>
        <p:nvSpPr>
          <p:cNvPr id="2" name="Shape 0"/>
          <p:cNvSpPr/>
          <p:nvPr/>
        </p:nvSpPr>
        <p:spPr>
          <a:xfrm>
            <a:off x="661475" y="985837"/>
            <a:ext cx="587757" cy="385961"/>
          </a:xfrm>
          <a:prstGeom prst="roundRect">
            <a:avLst>
              <a:gd name="adj" fmla="val 18512"/>
            </a:avLst>
          </a:prstGeom>
          <a:solidFill>
            <a:srgbClr val="E1E1EA"/>
          </a:solidFill>
          <a:ln/>
        </p:spPr>
      </p:sp>
      <p:sp>
        <p:nvSpPr>
          <p:cNvPr id="3" name="Text 1"/>
          <p:cNvSpPr/>
          <p:nvPr/>
        </p:nvSpPr>
        <p:spPr>
          <a:xfrm>
            <a:off x="788968" y="1049536"/>
            <a:ext cx="942356"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KP4</a:t>
            </a:r>
            <a:endParaRPr lang="en-US" sz="1300" dirty="0"/>
          </a:p>
        </p:txBody>
      </p:sp>
      <p:sp>
        <p:nvSpPr>
          <p:cNvPr id="4" name="Text 2"/>
          <p:cNvSpPr/>
          <p:nvPr/>
        </p:nvSpPr>
        <p:spPr>
          <a:xfrm>
            <a:off x="661475" y="1448296"/>
            <a:ext cx="9050607"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Controversy and the DDJ 51 Text</a:t>
            </a:r>
            <a:endParaRPr lang="en-US" sz="4150" dirty="0"/>
          </a:p>
        </p:txBody>
      </p:sp>
      <p:sp>
        <p:nvSpPr>
          <p:cNvPr id="5" name="Text 3"/>
          <p:cNvSpPr/>
          <p:nvPr/>
        </p:nvSpPr>
        <p:spPr>
          <a:xfrm>
            <a:off x="661475" y="2591098"/>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Controversy</a:t>
            </a:r>
            <a:endParaRPr lang="en-US" sz="2050" dirty="0"/>
          </a:p>
        </p:txBody>
      </p:sp>
      <p:sp>
        <p:nvSpPr>
          <p:cNvPr id="6" name="Text 4"/>
          <p:cNvSpPr/>
          <p:nvPr/>
        </p:nvSpPr>
        <p:spPr>
          <a:xfrm>
            <a:off x="661475" y="3114576"/>
            <a:ext cx="5175021"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DDJ 51 contains the closest the Daodejing comes to defining ziran explicitly. The reverence for Dao and Virtue is 'ordained by no one; it is ever so of itself (ziran).' If the ultimate source of value is 'self-so,' every system appealing to external authority is misguided. But does this self-grounding of value lead to a coherent ethical position, or collapse into 'whatever happens naturally is good'?</a:t>
            </a:r>
            <a:endParaRPr lang="en-US" sz="1650" dirty="0"/>
          </a:p>
        </p:txBody>
      </p:sp>
      <p:sp>
        <p:nvSpPr>
          <p:cNvPr id="7" name="Shape 5"/>
          <p:cNvSpPr/>
          <p:nvPr/>
        </p:nvSpPr>
        <p:spPr>
          <a:xfrm>
            <a:off x="6208458" y="2399804"/>
            <a:ext cx="5481203" cy="3472259"/>
          </a:xfrm>
          <a:prstGeom prst="roundRect">
            <a:avLst>
              <a:gd name="adj" fmla="val 4409"/>
            </a:avLst>
          </a:prstGeom>
          <a:solidFill>
            <a:srgbClr val="1B1B27"/>
          </a:solidFill>
          <a:ln/>
        </p:spPr>
      </p:sp>
      <p:sp>
        <p:nvSpPr>
          <p:cNvPr id="8" name="Text 6"/>
          <p:cNvSpPr/>
          <p:nvPr/>
        </p:nvSpPr>
        <p:spPr>
          <a:xfrm>
            <a:off x="6421078" y="2591098"/>
            <a:ext cx="4166786"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The Four-Stage Cosmology</a:t>
            </a:r>
            <a:endParaRPr lang="en-US" sz="2050" dirty="0"/>
          </a:p>
        </p:txBody>
      </p:sp>
      <p:sp>
        <p:nvSpPr>
          <p:cNvPr id="9" name="Text 7"/>
          <p:cNvSpPr/>
          <p:nvPr/>
        </p:nvSpPr>
        <p:spPr>
          <a:xfrm>
            <a:off x="6421078" y="3114576"/>
            <a:ext cx="5055962"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DDJ 51 presents a complete account of how anything comes into being: </a:t>
            </a:r>
            <a:pPr algn="l" indent="0" marL="0">
              <a:lnSpc>
                <a:spcPct val="127000"/>
              </a:lnSpc>
              <a:buNone/>
            </a:pPr>
            <a:r>
              <a:rPr lang="en-US" sz="1650" b="1" dirty="0">
                <a:solidFill>
                  <a:srgbClr val="FFFFFF"/>
                </a:solidFill>
                <a:latin typeface="Inter Bold" pitchFamily="34" charset="0"/>
                <a:ea typeface="Inter Bold" pitchFamily="34" charset="-122"/>
                <a:cs typeface="Inter Bold" pitchFamily="34" charset="-120"/>
              </a:rPr>
              <a:t>Dao gives birth → Virtue (de) rears → things give form → circumstances complete.</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The crucial philosophical claim: reverence is 'ordained by no one; it is ever so of itself (ziran).'</a:t>
            </a:r>
            <a:endParaRPr lang="en-US" sz="165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 28">
    <p:spTree>
      <p:nvGrpSpPr>
        <p:cNvPr id="1" name=""/>
        <p:cNvGrpSpPr/>
        <p:nvPr/>
      </p:nvGrpSpPr>
      <p:grpSpPr>
        <a:xfrm>
          <a:off x="0" y="0"/>
          <a:ext cx="0" cy="0"/>
          <a:chOff x="0" y="0"/>
          <a:chExt cx="0" cy="0"/>
        </a:xfrm>
      </p:grpSpPr>
      <p:sp>
        <p:nvSpPr>
          <p:cNvPr id="2" name="Shape 0"/>
          <p:cNvSpPr/>
          <p:nvPr/>
        </p:nvSpPr>
        <p:spPr>
          <a:xfrm>
            <a:off x="661475" y="939998"/>
            <a:ext cx="489731" cy="304602"/>
          </a:xfrm>
          <a:prstGeom prst="roundRect">
            <a:avLst>
              <a:gd name="adj" fmla="val 19547"/>
            </a:avLst>
          </a:prstGeom>
          <a:solidFill>
            <a:srgbClr val="E1E1EA"/>
          </a:solidFill>
          <a:ln/>
        </p:spPr>
      </p:sp>
      <p:sp>
        <p:nvSpPr>
          <p:cNvPr id="3" name="Text 1"/>
          <p:cNvSpPr/>
          <p:nvPr/>
        </p:nvSpPr>
        <p:spPr>
          <a:xfrm>
            <a:off x="767735" y="993080"/>
            <a:ext cx="886795"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KP4</a:t>
            </a:r>
            <a:endParaRPr lang="en-US" sz="1100" dirty="0"/>
          </a:p>
        </p:txBody>
      </p:sp>
      <p:sp>
        <p:nvSpPr>
          <p:cNvPr id="4" name="Text 2"/>
          <p:cNvSpPr/>
          <p:nvPr/>
        </p:nvSpPr>
        <p:spPr>
          <a:xfrm>
            <a:off x="661475" y="1297682"/>
            <a:ext cx="7305492"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Four Movements of DDJ 51</a:t>
            </a:r>
            <a:endParaRPr lang="en-US" sz="3450" dirty="0"/>
          </a:p>
        </p:txBody>
      </p:sp>
      <p:sp>
        <p:nvSpPr>
          <p:cNvPr id="5" name="Shape 3"/>
          <p:cNvSpPr/>
          <p:nvPr/>
        </p:nvSpPr>
        <p:spPr>
          <a:xfrm>
            <a:off x="661475" y="3860304"/>
            <a:ext cx="10868745" cy="19050"/>
          </a:xfrm>
          <a:prstGeom prst="roundRect">
            <a:avLst>
              <a:gd name="adj" fmla="val 390688"/>
            </a:avLst>
          </a:prstGeom>
          <a:solidFill>
            <a:srgbClr val="D8D4D4"/>
          </a:solidFill>
          <a:ln/>
        </p:spPr>
      </p:sp>
      <p:sp>
        <p:nvSpPr>
          <p:cNvPr id="6" name="Shape 4"/>
          <p:cNvSpPr/>
          <p:nvPr/>
        </p:nvSpPr>
        <p:spPr>
          <a:xfrm>
            <a:off x="2775873" y="3328690"/>
            <a:ext cx="19050" cy="531614"/>
          </a:xfrm>
          <a:prstGeom prst="roundRect">
            <a:avLst>
              <a:gd name="adj" fmla="val 390688"/>
            </a:avLst>
          </a:prstGeom>
          <a:solidFill>
            <a:srgbClr val="D8D4D4"/>
          </a:solidFill>
          <a:ln/>
        </p:spPr>
      </p:sp>
      <p:sp>
        <p:nvSpPr>
          <p:cNvPr id="7" name="Shape 5"/>
          <p:cNvSpPr/>
          <p:nvPr/>
        </p:nvSpPr>
        <p:spPr>
          <a:xfrm>
            <a:off x="2586072" y="3660973"/>
            <a:ext cx="398651" cy="398661"/>
          </a:xfrm>
          <a:prstGeom prst="roundRect">
            <a:avLst>
              <a:gd name="adj" fmla="val 18669"/>
            </a:avLst>
          </a:prstGeom>
          <a:solidFill>
            <a:srgbClr val="F2EEEE"/>
          </a:solidFill>
          <a:ln w="6350">
            <a:solidFill>
              <a:srgbClr val="D8D4D4"/>
            </a:solidFill>
            <a:prstDash val="solid"/>
          </a:ln>
        </p:spPr>
      </p:sp>
      <p:sp>
        <p:nvSpPr>
          <p:cNvPr id="8" name="Text 6"/>
          <p:cNvSpPr/>
          <p:nvPr/>
        </p:nvSpPr>
        <p:spPr>
          <a:xfrm>
            <a:off x="2652497" y="3694212"/>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1</a:t>
            </a:r>
            <a:endParaRPr lang="en-US" sz="2050" dirty="0"/>
          </a:p>
        </p:txBody>
      </p:sp>
      <p:sp>
        <p:nvSpPr>
          <p:cNvPr id="9" name="Text 7"/>
          <p:cNvSpPr/>
          <p:nvPr/>
        </p:nvSpPr>
        <p:spPr>
          <a:xfrm>
            <a:off x="1677846" y="2050752"/>
            <a:ext cx="2215003" cy="276920"/>
          </a:xfrm>
          <a:prstGeom prst="rect">
            <a:avLst/>
          </a:prstGeom>
          <a:noFill/>
          <a:ln/>
        </p:spPr>
        <p:txBody>
          <a:bodyPr wrap="none" lIns="0" tIns="0" rIns="0" bIns="0" rtlCol="0" anchor="t"/>
          <a:lstStyle/>
          <a:p>
            <a:pPr algn="ctr"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First Movement</a:t>
            </a:r>
            <a:endParaRPr lang="en-US" sz="1700" dirty="0"/>
          </a:p>
        </p:txBody>
      </p:sp>
      <p:sp>
        <p:nvSpPr>
          <p:cNvPr id="10" name="Text 8"/>
          <p:cNvSpPr/>
          <p:nvPr/>
        </p:nvSpPr>
        <p:spPr>
          <a:xfrm>
            <a:off x="838675" y="2407345"/>
            <a:ext cx="3893445" cy="744141"/>
          </a:xfrm>
          <a:prstGeom prst="rect">
            <a:avLst/>
          </a:prstGeom>
          <a:noFill/>
          <a:ln/>
        </p:spPr>
        <p:txBody>
          <a:bodyPr wrap="square" lIns="0" tIns="0" rIns="0" bIns="0" rtlCol="0" anchor="t">
            <a:normAutofit/>
          </a:bodyPr>
          <a:lstStyle/>
          <a:p>
            <a:pPr algn="ctr" indent="0" marL="0">
              <a:lnSpc>
                <a:spcPct val="117000"/>
              </a:lnSpc>
              <a:buNone/>
            </a:pPr>
            <a:r>
              <a:rPr lang="en-US" sz="1350" dirty="0">
                <a:solidFill>
                  <a:srgbClr val="3C3939"/>
                </a:solidFill>
                <a:latin typeface="Inter" pitchFamily="34" charset="0"/>
                <a:ea typeface="Inter" pitchFamily="34" charset="-122"/>
                <a:cs typeface="Inter" pitchFamily="34" charset="-120"/>
              </a:rPr>
              <a:t>Four-stage cosmology — birth, nurturance, formation, completion. A complete account of how anything comes into being.</a:t>
            </a:r>
            <a:endParaRPr lang="en-US" sz="1350" dirty="0"/>
          </a:p>
        </p:txBody>
      </p:sp>
      <p:sp>
        <p:nvSpPr>
          <p:cNvPr id="11" name="Shape 9"/>
          <p:cNvSpPr/>
          <p:nvPr/>
        </p:nvSpPr>
        <p:spPr>
          <a:xfrm>
            <a:off x="4982839" y="3860304"/>
            <a:ext cx="19050" cy="531614"/>
          </a:xfrm>
          <a:prstGeom prst="roundRect">
            <a:avLst>
              <a:gd name="adj" fmla="val 390688"/>
            </a:avLst>
          </a:prstGeom>
          <a:solidFill>
            <a:srgbClr val="D8D4D4"/>
          </a:solidFill>
          <a:ln/>
        </p:spPr>
      </p:sp>
      <p:sp>
        <p:nvSpPr>
          <p:cNvPr id="12" name="Shape 10"/>
          <p:cNvSpPr/>
          <p:nvPr/>
        </p:nvSpPr>
        <p:spPr>
          <a:xfrm>
            <a:off x="4793039" y="3660973"/>
            <a:ext cx="398651" cy="398661"/>
          </a:xfrm>
          <a:prstGeom prst="roundRect">
            <a:avLst>
              <a:gd name="adj" fmla="val 18669"/>
            </a:avLst>
          </a:prstGeom>
          <a:solidFill>
            <a:srgbClr val="F2EEEE"/>
          </a:solidFill>
          <a:ln w="6350">
            <a:solidFill>
              <a:srgbClr val="D8D4D4"/>
            </a:solidFill>
            <a:prstDash val="solid"/>
          </a:ln>
        </p:spPr>
      </p:sp>
      <p:sp>
        <p:nvSpPr>
          <p:cNvPr id="13" name="Text 11"/>
          <p:cNvSpPr/>
          <p:nvPr/>
        </p:nvSpPr>
        <p:spPr>
          <a:xfrm>
            <a:off x="4859464" y="3694212"/>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2</a:t>
            </a:r>
            <a:endParaRPr lang="en-US" sz="2050" dirty="0"/>
          </a:p>
        </p:txBody>
      </p:sp>
      <p:sp>
        <p:nvSpPr>
          <p:cNvPr id="14" name="Text 12"/>
          <p:cNvSpPr/>
          <p:nvPr/>
        </p:nvSpPr>
        <p:spPr>
          <a:xfrm>
            <a:off x="3884813" y="4569123"/>
            <a:ext cx="2215003" cy="276920"/>
          </a:xfrm>
          <a:prstGeom prst="rect">
            <a:avLst/>
          </a:prstGeom>
          <a:noFill/>
          <a:ln/>
        </p:spPr>
        <p:txBody>
          <a:bodyPr wrap="none" lIns="0" tIns="0" rIns="0" bIns="0" rtlCol="0" anchor="t"/>
          <a:lstStyle/>
          <a:p>
            <a:pPr algn="ctr"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Second Movement</a:t>
            </a:r>
            <a:endParaRPr lang="en-US" sz="1700" dirty="0"/>
          </a:p>
        </p:txBody>
      </p:sp>
      <p:sp>
        <p:nvSpPr>
          <p:cNvPr id="15" name="Text 13"/>
          <p:cNvSpPr/>
          <p:nvPr/>
        </p:nvSpPr>
        <p:spPr>
          <a:xfrm>
            <a:off x="3045642" y="4925715"/>
            <a:ext cx="3893445" cy="992188"/>
          </a:xfrm>
          <a:prstGeom prst="rect">
            <a:avLst/>
          </a:prstGeom>
          <a:noFill/>
          <a:ln/>
        </p:spPr>
        <p:txBody>
          <a:bodyPr wrap="square" lIns="0" tIns="0" rIns="0" bIns="0" rtlCol="0" anchor="t">
            <a:normAutofit/>
          </a:bodyPr>
          <a:lstStyle/>
          <a:p>
            <a:pPr algn="ctr" indent="0" marL="0">
              <a:lnSpc>
                <a:spcPct val="117000"/>
              </a:lnSpc>
              <a:buNone/>
            </a:pPr>
            <a:r>
              <a:rPr lang="zh-CN" altLang="en-US" sz="1350" dirty="0">
                <a:solidFill>
                  <a:srgbClr val="3C3939"/>
                </a:solidFill>
                <a:latin typeface="Inter" pitchFamily="34" charset="0"/>
                <a:ea typeface="Inter" pitchFamily="34" charset="-122"/>
                <a:cs typeface="Inter" pitchFamily="34" charset="-120"/>
              </a:rPr>
              <a:t>The philosophical heart: reverence is 'ordained by no one' (mo zhi ming, 莫之命). No external commander, no authority outside the nature of things. Value is self-grounding.</a:t>
            </a:r>
            <a:endParaRPr lang="zh-CN" sz="1350" dirty="0"/>
          </a:p>
        </p:txBody>
      </p:sp>
      <p:sp>
        <p:nvSpPr>
          <p:cNvPr id="16" name="Shape 14"/>
          <p:cNvSpPr/>
          <p:nvPr/>
        </p:nvSpPr>
        <p:spPr>
          <a:xfrm>
            <a:off x="7189806" y="3328690"/>
            <a:ext cx="19050" cy="531614"/>
          </a:xfrm>
          <a:prstGeom prst="roundRect">
            <a:avLst>
              <a:gd name="adj" fmla="val 390688"/>
            </a:avLst>
          </a:prstGeom>
          <a:solidFill>
            <a:srgbClr val="D8D4D4"/>
          </a:solidFill>
          <a:ln/>
        </p:spPr>
      </p:sp>
      <p:sp>
        <p:nvSpPr>
          <p:cNvPr id="17" name="Shape 15"/>
          <p:cNvSpPr/>
          <p:nvPr/>
        </p:nvSpPr>
        <p:spPr>
          <a:xfrm>
            <a:off x="7000005" y="3660973"/>
            <a:ext cx="398651" cy="398661"/>
          </a:xfrm>
          <a:prstGeom prst="roundRect">
            <a:avLst>
              <a:gd name="adj" fmla="val 18669"/>
            </a:avLst>
          </a:prstGeom>
          <a:solidFill>
            <a:srgbClr val="F2EEEE"/>
          </a:solidFill>
          <a:ln w="6350">
            <a:solidFill>
              <a:srgbClr val="D8D4D4"/>
            </a:solidFill>
            <a:prstDash val="solid"/>
          </a:ln>
        </p:spPr>
      </p:sp>
      <p:sp>
        <p:nvSpPr>
          <p:cNvPr id="18" name="Text 16"/>
          <p:cNvSpPr/>
          <p:nvPr/>
        </p:nvSpPr>
        <p:spPr>
          <a:xfrm>
            <a:off x="7066431" y="3694212"/>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3</a:t>
            </a:r>
            <a:endParaRPr lang="en-US" sz="2050" dirty="0"/>
          </a:p>
        </p:txBody>
      </p:sp>
      <p:sp>
        <p:nvSpPr>
          <p:cNvPr id="19" name="Text 17"/>
          <p:cNvSpPr/>
          <p:nvPr/>
        </p:nvSpPr>
        <p:spPr>
          <a:xfrm>
            <a:off x="6091780" y="2050752"/>
            <a:ext cx="2215003" cy="276920"/>
          </a:xfrm>
          <a:prstGeom prst="rect">
            <a:avLst/>
          </a:prstGeom>
          <a:noFill/>
          <a:ln/>
        </p:spPr>
        <p:txBody>
          <a:bodyPr wrap="none" lIns="0" tIns="0" rIns="0" bIns="0" rtlCol="0" anchor="t"/>
          <a:lstStyle/>
          <a:p>
            <a:pPr algn="ctr"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Third Movement</a:t>
            </a:r>
            <a:endParaRPr lang="en-US" sz="1700" dirty="0"/>
          </a:p>
        </p:txBody>
      </p:sp>
      <p:sp>
        <p:nvSpPr>
          <p:cNvPr id="20" name="Text 18"/>
          <p:cNvSpPr/>
          <p:nvPr/>
        </p:nvSpPr>
        <p:spPr>
          <a:xfrm>
            <a:off x="5252608" y="2407345"/>
            <a:ext cx="3893445" cy="744141"/>
          </a:xfrm>
          <a:prstGeom prst="rect">
            <a:avLst/>
          </a:prstGeom>
          <a:noFill/>
          <a:ln/>
        </p:spPr>
        <p:txBody>
          <a:bodyPr wrap="square" lIns="0" tIns="0" rIns="0" bIns="0" rtlCol="0" anchor="t">
            <a:normAutofit/>
          </a:bodyPr>
          <a:lstStyle/>
          <a:p>
            <a:pPr algn="ctr" indent="0" marL="0">
              <a:lnSpc>
                <a:spcPct val="117000"/>
              </a:lnSpc>
              <a:buNone/>
            </a:pPr>
            <a:r>
              <a:rPr lang="en-US" sz="1350" dirty="0">
                <a:solidFill>
                  <a:srgbClr val="3C3939"/>
                </a:solidFill>
                <a:latin typeface="Inter" pitchFamily="34" charset="0"/>
                <a:ea typeface="Inter" pitchFamily="34" charset="-122"/>
                <a:cs typeface="Inter" pitchFamily="34" charset="-120"/>
              </a:rPr>
              <a:t>Six verbs of comprehensive care — foster, nurture, settle, complete, nourish, cover — requiring no recognition or reciprocation.</a:t>
            </a:r>
            <a:endParaRPr lang="en-US" sz="1350" dirty="0"/>
          </a:p>
        </p:txBody>
      </p:sp>
      <p:sp>
        <p:nvSpPr>
          <p:cNvPr id="21" name="Shape 19"/>
          <p:cNvSpPr/>
          <p:nvPr/>
        </p:nvSpPr>
        <p:spPr>
          <a:xfrm>
            <a:off x="9396773" y="3860304"/>
            <a:ext cx="19050" cy="531614"/>
          </a:xfrm>
          <a:prstGeom prst="roundRect">
            <a:avLst>
              <a:gd name="adj" fmla="val 390688"/>
            </a:avLst>
          </a:prstGeom>
          <a:solidFill>
            <a:srgbClr val="D8D4D4"/>
          </a:solidFill>
          <a:ln/>
        </p:spPr>
      </p:sp>
      <p:sp>
        <p:nvSpPr>
          <p:cNvPr id="22" name="Shape 20"/>
          <p:cNvSpPr/>
          <p:nvPr/>
        </p:nvSpPr>
        <p:spPr>
          <a:xfrm>
            <a:off x="9206972" y="3660973"/>
            <a:ext cx="398651" cy="398661"/>
          </a:xfrm>
          <a:prstGeom prst="roundRect">
            <a:avLst>
              <a:gd name="adj" fmla="val 18669"/>
            </a:avLst>
          </a:prstGeom>
          <a:solidFill>
            <a:srgbClr val="F2EEEE"/>
          </a:solidFill>
          <a:ln w="6350">
            <a:solidFill>
              <a:srgbClr val="D8D4D4"/>
            </a:solidFill>
            <a:prstDash val="solid"/>
          </a:ln>
        </p:spPr>
      </p:sp>
      <p:sp>
        <p:nvSpPr>
          <p:cNvPr id="23" name="Text 21"/>
          <p:cNvSpPr/>
          <p:nvPr/>
        </p:nvSpPr>
        <p:spPr>
          <a:xfrm>
            <a:off x="9273397" y="3694212"/>
            <a:ext cx="265800" cy="332184"/>
          </a:xfrm>
          <a:prstGeom prst="rect">
            <a:avLst/>
          </a:prstGeom>
          <a:noFill/>
          <a:ln/>
        </p:spPr>
        <p:txBody>
          <a:bodyPr wrap="none" lIns="0" tIns="0" rIns="0" bIns="0" rtlCol="0" anchor="ctr"/>
          <a:lstStyle/>
          <a:p>
            <a:pPr algn="ctr" indent="0" marL="0">
              <a:lnSpc>
                <a:spcPct val="100000"/>
              </a:lnSpc>
              <a:buNone/>
            </a:pPr>
            <a:r>
              <a:rPr lang="en-US" sz="2050" b="1" dirty="0">
                <a:solidFill>
                  <a:srgbClr val="3C3939"/>
                </a:solidFill>
                <a:latin typeface="Inter Bold" pitchFamily="34" charset="0"/>
                <a:ea typeface="Inter Bold" pitchFamily="34" charset="-122"/>
                <a:cs typeface="Inter Bold" pitchFamily="34" charset="-120"/>
              </a:rPr>
              <a:t>4</a:t>
            </a:r>
            <a:endParaRPr lang="en-US" sz="2050" dirty="0"/>
          </a:p>
        </p:txBody>
      </p:sp>
      <p:sp>
        <p:nvSpPr>
          <p:cNvPr id="24" name="Text 22"/>
          <p:cNvSpPr/>
          <p:nvPr/>
        </p:nvSpPr>
        <p:spPr>
          <a:xfrm>
            <a:off x="8298746" y="4569123"/>
            <a:ext cx="2215003" cy="276920"/>
          </a:xfrm>
          <a:prstGeom prst="rect">
            <a:avLst/>
          </a:prstGeom>
          <a:noFill/>
          <a:ln/>
        </p:spPr>
        <p:txBody>
          <a:bodyPr wrap="none" lIns="0" tIns="0" rIns="0" bIns="0" rtlCol="0" anchor="t"/>
          <a:lstStyle/>
          <a:p>
            <a:pPr algn="ctr"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Fourth Movement</a:t>
            </a:r>
            <a:endParaRPr lang="en-US" sz="1700" dirty="0"/>
          </a:p>
        </p:txBody>
      </p:sp>
      <p:sp>
        <p:nvSpPr>
          <p:cNvPr id="25" name="Text 23"/>
          <p:cNvSpPr/>
          <p:nvPr/>
        </p:nvSpPr>
        <p:spPr>
          <a:xfrm>
            <a:off x="7459575" y="4925715"/>
            <a:ext cx="3893445" cy="744141"/>
          </a:xfrm>
          <a:prstGeom prst="rect">
            <a:avLst/>
          </a:prstGeom>
          <a:noFill/>
          <a:ln/>
        </p:spPr>
        <p:txBody>
          <a:bodyPr wrap="square" lIns="0" tIns="0" rIns="0" bIns="0" rtlCol="0" anchor="t">
            <a:normAutofit/>
          </a:bodyPr>
          <a:lstStyle/>
          <a:p>
            <a:pPr algn="ctr" indent="0" marL="0">
              <a:lnSpc>
                <a:spcPct val="117000"/>
              </a:lnSpc>
              <a:buNone/>
            </a:pPr>
            <a:r>
              <a:rPr lang="en-US" sz="1350" dirty="0">
                <a:solidFill>
                  <a:srgbClr val="3C3939"/>
                </a:solidFill>
                <a:latin typeface="Inter" pitchFamily="34" charset="0"/>
                <a:ea typeface="Inter" pitchFamily="34" charset="-122"/>
                <a:cs typeface="Inter" pitchFamily="34" charset="-120"/>
              </a:rPr>
              <a:t>Returns to 'Enigmatic Virtue' — to live without possessing, act without depending, lead without directing.</a:t>
            </a:r>
            <a:endParaRPr lang="en-US" sz="135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 29">
    <p:spTree>
      <p:nvGrpSpPr>
        <p:cNvPr id="1" name=""/>
        <p:cNvGrpSpPr/>
        <p:nvPr/>
      </p:nvGrpSpPr>
      <p:grpSpPr>
        <a:xfrm>
          <a:off x="0" y="0"/>
          <a:ext cx="0" cy="0"/>
          <a:chOff x="0" y="0"/>
          <a:chExt cx="0" cy="0"/>
        </a:xfrm>
      </p:grpSpPr>
      <p:sp>
        <p:nvSpPr>
          <p:cNvPr id="2" name="Shape 0"/>
          <p:cNvSpPr/>
          <p:nvPr/>
        </p:nvSpPr>
        <p:spPr>
          <a:xfrm>
            <a:off x="661475" y="773013"/>
            <a:ext cx="457288" cy="279202"/>
          </a:xfrm>
          <a:prstGeom prst="roundRect">
            <a:avLst>
              <a:gd name="adj" fmla="val 19904"/>
            </a:avLst>
          </a:prstGeom>
          <a:solidFill>
            <a:srgbClr val="E1E1EA"/>
          </a:solidFill>
          <a:ln/>
        </p:spPr>
      </p:sp>
      <p:sp>
        <p:nvSpPr>
          <p:cNvPr id="3" name="Text 1"/>
          <p:cNvSpPr/>
          <p:nvPr/>
        </p:nvSpPr>
        <p:spPr>
          <a:xfrm>
            <a:off x="760691" y="822623"/>
            <a:ext cx="868440" cy="179983"/>
          </a:xfrm>
          <a:prstGeom prst="rect">
            <a:avLst/>
          </a:prstGeom>
          <a:noFill/>
          <a:ln/>
        </p:spPr>
        <p:txBody>
          <a:bodyPr wrap="none" lIns="0" tIns="0" rIns="0" bIns="0" rtlCol="0" anchor="t"/>
          <a:lstStyle/>
          <a:p>
            <a:pPr algn="l" indent="0" marL="0">
              <a:lnSpc>
                <a:spcPct val="113000"/>
              </a:lnSpc>
              <a:buNone/>
            </a:pPr>
            <a:r>
              <a:rPr lang="en-US" sz="1000" dirty="0">
                <a:solidFill>
                  <a:srgbClr val="3C3939"/>
                </a:solidFill>
                <a:latin typeface="Inter" pitchFamily="34" charset="0"/>
                <a:ea typeface="Inter" pitchFamily="34" charset="-122"/>
                <a:cs typeface="Inter" pitchFamily="34" charset="-120"/>
              </a:rPr>
              <a:t>KP4</a:t>
            </a:r>
            <a:endParaRPr lang="en-US" sz="1000" dirty="0"/>
          </a:p>
        </p:txBody>
      </p:sp>
      <p:sp>
        <p:nvSpPr>
          <p:cNvPr id="4" name="Text 2"/>
          <p:cNvSpPr/>
          <p:nvPr/>
        </p:nvSpPr>
        <p:spPr>
          <a:xfrm>
            <a:off x="661475" y="1098451"/>
            <a:ext cx="9975303"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Numbered Argument and Political Implications</a:t>
            </a:r>
            <a:endParaRPr lang="en-US" sz="32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788815"/>
            <a:ext cx="3545791" cy="2107009"/>
          </a:xfrm>
          <a:prstGeom prst="rect">
            <a:avLst/>
          </a:prstGeom>
        </p:spPr>
      </p:pic>
      <p:sp>
        <p:nvSpPr>
          <p:cNvPr id="6" name="Text 3"/>
          <p:cNvSpPr/>
          <p:nvPr/>
        </p:nvSpPr>
        <p:spPr>
          <a:xfrm>
            <a:off x="2335154" y="1912838"/>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1</a:t>
            </a:r>
            <a:endParaRPr lang="en-US" sz="1550" dirty="0"/>
          </a:p>
        </p:txBody>
      </p:sp>
      <p:sp>
        <p:nvSpPr>
          <p:cNvPr id="7" name="Text 4"/>
          <p:cNvSpPr/>
          <p:nvPr/>
        </p:nvSpPr>
        <p:spPr>
          <a:xfrm>
            <a:off x="845819" y="2450306"/>
            <a:ext cx="2461060"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Spontaneous Reverence</a:t>
            </a:r>
            <a:endParaRPr lang="en-US" sz="1600" dirty="0"/>
          </a:p>
        </p:txBody>
      </p:sp>
      <p:sp>
        <p:nvSpPr>
          <p:cNvPr id="8" name="Text 5"/>
          <p:cNvSpPr/>
          <p:nvPr/>
        </p:nvSpPr>
        <p:spPr>
          <a:xfrm>
            <a:off x="845819" y="2778224"/>
            <a:ext cx="3177103"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All things naturally revere Dao and Virtue — 'ever so of itself (ziran)' (Ch.51).</a:t>
            </a:r>
            <a:endParaRPr lang="en-US" sz="130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2952" y="1788815"/>
            <a:ext cx="3545791" cy="2107009"/>
          </a:xfrm>
          <a:prstGeom prst="rect">
            <a:avLst/>
          </a:prstGeom>
        </p:spPr>
      </p:pic>
      <p:sp>
        <p:nvSpPr>
          <p:cNvPr id="10" name="Text 6"/>
          <p:cNvSpPr/>
          <p:nvPr/>
        </p:nvSpPr>
        <p:spPr>
          <a:xfrm>
            <a:off x="5996631" y="1912838"/>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2</a:t>
            </a:r>
            <a:endParaRPr lang="en-US" sz="1550" dirty="0"/>
          </a:p>
        </p:txBody>
      </p:sp>
      <p:sp>
        <p:nvSpPr>
          <p:cNvPr id="11" name="Text 7"/>
          <p:cNvSpPr/>
          <p:nvPr/>
        </p:nvSpPr>
        <p:spPr>
          <a:xfrm>
            <a:off x="4507296" y="2450306"/>
            <a:ext cx="301428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No External Authority Needed</a:t>
            </a:r>
            <a:endParaRPr lang="en-US" sz="1600" dirty="0"/>
          </a:p>
        </p:txBody>
      </p:sp>
      <p:sp>
        <p:nvSpPr>
          <p:cNvPr id="12" name="Text 8"/>
          <p:cNvSpPr/>
          <p:nvPr/>
        </p:nvSpPr>
        <p:spPr>
          <a:xfrm>
            <a:off x="4507296" y="2778224"/>
            <a:ext cx="3177103"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If reverence arises spontaneously, genuine value does not require external authority.</a:t>
            </a:r>
            <a:endParaRPr lang="en-US" sz="130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84429" y="1788815"/>
            <a:ext cx="3545791" cy="2107009"/>
          </a:xfrm>
          <a:prstGeom prst="rect">
            <a:avLst/>
          </a:prstGeom>
        </p:spPr>
      </p:pic>
      <p:sp>
        <p:nvSpPr>
          <p:cNvPr id="14" name="Text 9"/>
          <p:cNvSpPr/>
          <p:nvPr/>
        </p:nvSpPr>
        <p:spPr>
          <a:xfrm>
            <a:off x="9658108" y="1912838"/>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3</a:t>
            </a:r>
            <a:endParaRPr lang="en-US" sz="1550" dirty="0"/>
          </a:p>
        </p:txBody>
      </p:sp>
      <p:sp>
        <p:nvSpPr>
          <p:cNvPr id="15" name="Text 10"/>
          <p:cNvSpPr/>
          <p:nvPr/>
        </p:nvSpPr>
        <p:spPr>
          <a:xfrm>
            <a:off x="8168773" y="2450306"/>
            <a:ext cx="3177103" cy="516930"/>
          </a:xfrm>
          <a:prstGeom prst="rect">
            <a:avLst/>
          </a:prstGeom>
          <a:noFill/>
          <a:ln/>
        </p:spPr>
        <p:txBody>
          <a:bodyPr wrap="square" lIns="0" tIns="0" rIns="0" bIns="0" rtlCol="0" anchor="t">
            <a:normAutofit/>
          </a:bodyPr>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External Systems as Symptoms</a:t>
            </a:r>
            <a:endParaRPr lang="en-US" sz="1600" dirty="0"/>
          </a:p>
        </p:txBody>
      </p:sp>
      <p:sp>
        <p:nvSpPr>
          <p:cNvPr id="16" name="Text 11"/>
          <p:cNvSpPr/>
          <p:nvPr/>
        </p:nvSpPr>
        <p:spPr>
          <a:xfrm>
            <a:off x="8168773" y="3036689"/>
            <a:ext cx="3177103"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Confucian li, Mohist rewards, Legalist laws are symptoms of lost spontaneous reverence, not remedies.</a:t>
            </a:r>
            <a:endParaRPr lang="en-US" sz="130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011513"/>
            <a:ext cx="5376530" cy="2073473"/>
          </a:xfrm>
          <a:prstGeom prst="rect">
            <a:avLst/>
          </a:prstGeom>
        </p:spPr>
      </p:pic>
      <p:sp>
        <p:nvSpPr>
          <p:cNvPr id="18" name="Text 12"/>
          <p:cNvSpPr/>
          <p:nvPr/>
        </p:nvSpPr>
        <p:spPr>
          <a:xfrm>
            <a:off x="3250523" y="4135537"/>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4</a:t>
            </a:r>
            <a:endParaRPr lang="en-US" sz="1550" dirty="0"/>
          </a:p>
        </p:txBody>
      </p:sp>
      <p:sp>
        <p:nvSpPr>
          <p:cNvPr id="19" name="Text 13"/>
          <p:cNvSpPr/>
          <p:nvPr/>
        </p:nvSpPr>
        <p:spPr>
          <a:xfrm>
            <a:off x="845819" y="4673005"/>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The Sage's Mode</a:t>
            </a:r>
            <a:endParaRPr lang="en-US" sz="1600" dirty="0"/>
          </a:p>
        </p:txBody>
      </p:sp>
      <p:sp>
        <p:nvSpPr>
          <p:cNvPr id="20" name="Text 14"/>
          <p:cNvSpPr/>
          <p:nvPr/>
        </p:nvSpPr>
        <p:spPr>
          <a:xfrm>
            <a:off x="845819" y="5000923"/>
            <a:ext cx="5007842"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sage embodies 'mysterious virtue' — acting without possessing, controlling, or directing.</a:t>
            </a:r>
            <a:endParaRPr lang="en-US" sz="130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153691" y="4011513"/>
            <a:ext cx="5376530" cy="2073473"/>
          </a:xfrm>
          <a:prstGeom prst="rect">
            <a:avLst/>
          </a:prstGeom>
        </p:spPr>
      </p:pic>
      <p:sp>
        <p:nvSpPr>
          <p:cNvPr id="22" name="Text 15"/>
          <p:cNvSpPr/>
          <p:nvPr/>
        </p:nvSpPr>
        <p:spPr>
          <a:xfrm>
            <a:off x="8742739" y="4135537"/>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5</a:t>
            </a:r>
            <a:endParaRPr lang="en-US" sz="1550" dirty="0"/>
          </a:p>
        </p:txBody>
      </p:sp>
      <p:sp>
        <p:nvSpPr>
          <p:cNvPr id="23" name="Text 16"/>
          <p:cNvSpPr/>
          <p:nvPr/>
        </p:nvSpPr>
        <p:spPr>
          <a:xfrm>
            <a:off x="6338034" y="4673005"/>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Conclusion</a:t>
            </a:r>
            <a:endParaRPr lang="en-US" sz="1600" dirty="0"/>
          </a:p>
        </p:txBody>
      </p:sp>
      <p:sp>
        <p:nvSpPr>
          <p:cNvPr id="24" name="Text 17"/>
          <p:cNvSpPr/>
          <p:nvPr/>
        </p:nvSpPr>
        <p:spPr>
          <a:xfrm>
            <a:off x="6338034" y="5000923"/>
            <a:ext cx="5007842"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Ziran is a standard for evaluating all governance — the best order requires the least external enforcement. The best ruler interferes least (Ch.17): the people do not even recognise him as the source of their well-being.</a:t>
            </a:r>
            <a:endParaRPr lang="en-US" sz="13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name="Slide 30">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996454"/>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067296"/>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5233360" y="1535013"/>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5</a:t>
            </a:r>
            <a:endParaRPr lang="en-US" sz="6400" dirty="0"/>
          </a:p>
        </p:txBody>
      </p:sp>
      <p:sp>
        <p:nvSpPr>
          <p:cNvPr id="6" name="Text 3"/>
          <p:cNvSpPr/>
          <p:nvPr/>
        </p:nvSpPr>
        <p:spPr>
          <a:xfrm>
            <a:off x="5233360" y="2908399"/>
            <a:ext cx="6296860" cy="2953147"/>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Ziran vs. Li: The Fundamental Disagreement with Confucianism</a:t>
            </a:r>
            <a:endParaRPr lang="en-US" sz="465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name="Slide 31">
    <p:spTree>
      <p:nvGrpSpPr>
        <p:cNvPr id="1" name=""/>
        <p:cNvGrpSpPr/>
        <p:nvPr/>
      </p:nvGrpSpPr>
      <p:grpSpPr>
        <a:xfrm>
          <a:off x="0" y="0"/>
          <a:ext cx="0" cy="0"/>
          <a:chOff x="0" y="0"/>
          <a:chExt cx="0" cy="0"/>
        </a:xfrm>
      </p:grpSpPr>
      <p:sp>
        <p:nvSpPr>
          <p:cNvPr id="2" name="Shape 0"/>
          <p:cNvSpPr/>
          <p:nvPr/>
        </p:nvSpPr>
        <p:spPr>
          <a:xfrm>
            <a:off x="661475" y="1018282"/>
            <a:ext cx="569700" cy="378023"/>
          </a:xfrm>
          <a:prstGeom prst="roundRect">
            <a:avLst>
              <a:gd name="adj" fmla="val 18605"/>
            </a:avLst>
          </a:prstGeom>
          <a:solidFill>
            <a:srgbClr val="E1E1EA"/>
          </a:solidFill>
          <a:ln/>
        </p:spPr>
      </p:sp>
      <p:sp>
        <p:nvSpPr>
          <p:cNvPr id="3" name="Text 1"/>
          <p:cNvSpPr/>
          <p:nvPr/>
        </p:nvSpPr>
        <p:spPr>
          <a:xfrm>
            <a:off x="786983" y="1080988"/>
            <a:ext cx="928267" cy="252611"/>
          </a:xfrm>
          <a:prstGeom prst="rect">
            <a:avLst/>
          </a:prstGeom>
          <a:noFill/>
          <a:ln/>
        </p:spPr>
        <p:txBody>
          <a:bodyPr wrap="none" lIns="0" tIns="0" rIns="0" bIns="0" rtlCol="0" anchor="t"/>
          <a:lstStyle/>
          <a:p>
            <a:pPr algn="l" indent="0" marL="0">
              <a:lnSpc>
                <a:spcPct val="126000"/>
              </a:lnSpc>
              <a:buNone/>
            </a:pPr>
            <a:r>
              <a:rPr lang="en-US" sz="1300" dirty="0">
                <a:solidFill>
                  <a:srgbClr val="3C3939"/>
                </a:solidFill>
                <a:latin typeface="Inter" pitchFamily="34" charset="0"/>
                <a:ea typeface="Inter" pitchFamily="34" charset="-122"/>
                <a:cs typeface="Inter" pitchFamily="34" charset="-120"/>
              </a:rPr>
              <a:t>KP5</a:t>
            </a:r>
            <a:endParaRPr lang="en-US" sz="1300" dirty="0"/>
          </a:p>
        </p:txBody>
      </p:sp>
      <p:sp>
        <p:nvSpPr>
          <p:cNvPr id="4" name="Text 2"/>
          <p:cNvSpPr/>
          <p:nvPr/>
        </p:nvSpPr>
        <p:spPr>
          <a:xfrm>
            <a:off x="661475" y="1470422"/>
            <a:ext cx="9939486" cy="654050"/>
          </a:xfrm>
          <a:prstGeom prst="rect">
            <a:avLst/>
          </a:prstGeom>
          <a:noFill/>
          <a:ln/>
        </p:spPr>
        <p:txBody>
          <a:bodyPr wrap="none" lIns="0" tIns="0" rIns="0" bIns="0" rtlCol="0" anchor="t"/>
          <a:lstStyle/>
          <a:p>
            <a:pPr algn="l" indent="0" marL="0">
              <a:lnSpc>
                <a:spcPct val="104000"/>
              </a:lnSpc>
              <a:buNone/>
            </a:pPr>
            <a:r>
              <a:rPr lang="en-US" sz="4100" b="1" dirty="0">
                <a:solidFill>
                  <a:srgbClr val="1B1B27"/>
                </a:solidFill>
                <a:latin typeface="Inter Bold" pitchFamily="34" charset="0"/>
                <a:ea typeface="Inter Bold" pitchFamily="34" charset="-122"/>
                <a:cs typeface="Inter Bold" pitchFamily="34" charset="-120"/>
              </a:rPr>
              <a:t>Controversy and DDJ 38's Hierarchy</a:t>
            </a:r>
            <a:endParaRPr lang="en-US" sz="4100" dirty="0"/>
          </a:p>
        </p:txBody>
      </p:sp>
      <p:sp>
        <p:nvSpPr>
          <p:cNvPr id="5" name="Text 3"/>
          <p:cNvSpPr/>
          <p:nvPr/>
        </p:nvSpPr>
        <p:spPr>
          <a:xfrm>
            <a:off x="661475" y="2588022"/>
            <a:ext cx="3226116" cy="327025"/>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The Controversy</a:t>
            </a:r>
            <a:endParaRPr lang="en-US" sz="2050" dirty="0"/>
          </a:p>
        </p:txBody>
      </p:sp>
      <p:sp>
        <p:nvSpPr>
          <p:cNvPr id="6" name="Text 4"/>
          <p:cNvSpPr/>
          <p:nvPr/>
        </p:nvSpPr>
        <p:spPr>
          <a:xfrm>
            <a:off x="661475" y="3100487"/>
            <a:ext cx="5179089" cy="2210693"/>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3C3939"/>
                </a:solidFill>
                <a:latin typeface="Inter" pitchFamily="34" charset="0"/>
                <a:ea typeface="Inter" pitchFamily="34" charset="-122"/>
                <a:cs typeface="Inter" pitchFamily="34" charset="-120"/>
              </a:rPr>
              <a:t>Is the Daoist critique of Confucianism a genuine philosophical disagreement or rhetorical exaggeration? Van Norden: 'there is an ancient tradition that Confucians agree with Daoists in recognising nonaction as the highest embodiment of the Way' (p.76). How deep does the disagreement really go?</a:t>
            </a:r>
            <a:endParaRPr lang="en-US" sz="1600" dirty="0"/>
          </a:p>
        </p:txBody>
      </p:sp>
      <p:sp>
        <p:nvSpPr>
          <p:cNvPr id="7" name="Shape 5"/>
          <p:cNvSpPr/>
          <p:nvPr/>
        </p:nvSpPr>
        <p:spPr>
          <a:xfrm>
            <a:off x="6206771" y="2402582"/>
            <a:ext cx="5480508" cy="3437037"/>
          </a:xfrm>
          <a:prstGeom prst="roundRect">
            <a:avLst>
              <a:gd name="adj" fmla="val 4385"/>
            </a:avLst>
          </a:prstGeom>
          <a:solidFill>
            <a:srgbClr val="1B1B27"/>
          </a:solidFill>
          <a:ln/>
        </p:spPr>
      </p:sp>
      <p:sp>
        <p:nvSpPr>
          <p:cNvPr id="8" name="Text 6"/>
          <p:cNvSpPr/>
          <p:nvPr/>
        </p:nvSpPr>
        <p:spPr>
          <a:xfrm>
            <a:off x="6416018" y="2588022"/>
            <a:ext cx="4672193" cy="327025"/>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DDJ 38's Descending Hierarchy</a:t>
            </a:r>
            <a:endParaRPr lang="en-US" sz="2050" dirty="0"/>
          </a:p>
        </p:txBody>
      </p:sp>
      <p:sp>
        <p:nvSpPr>
          <p:cNvPr id="9" name="Text 7"/>
          <p:cNvSpPr/>
          <p:nvPr/>
        </p:nvSpPr>
        <p:spPr>
          <a:xfrm>
            <a:off x="6416018" y="3100487"/>
            <a:ext cx="5062014" cy="1773734"/>
          </a:xfrm>
          <a:prstGeom prst="rect">
            <a:avLst/>
          </a:prstGeom>
          <a:noFill/>
          <a:ln/>
        </p:spPr>
        <p:txBody>
          <a:bodyPr wrap="square" lIns="0" tIns="0" rIns="0" bIns="0" rtlCol="0" anchor="t">
            <a:normAutofit/>
          </a:bodyPr>
          <a:lstStyle/>
          <a:p>
            <a:pPr algn="l" marL="325120" indent="-325120">
              <a:lnSpc>
                <a:spcPct val="126000"/>
              </a:lnSpc>
              <a:buSzPct val="100000"/>
              <a:buFont typeface="+mj-lt"/>
              <a:buAutoNum type="arabicPeriod" startAt="1"/>
            </a:pPr>
            <a:r>
              <a:rPr lang="en-US" sz="1600" b="1" dirty="0">
                <a:solidFill>
                  <a:srgbClr val="FFFFFF"/>
                </a:solidFill>
                <a:latin typeface="Inter Bold" pitchFamily="34" charset="0"/>
                <a:ea typeface="Inter Bold" pitchFamily="34" charset="-122"/>
                <a:cs typeface="Inter Bold" pitchFamily="34" charset="-120"/>
              </a:rPr>
              <a:t>Wuwei</a:t>
            </a:r>
            <a:pPr algn="l" marL="325120" indent="-325120">
              <a:lnSpc>
                <a:spcPct val="126000"/>
              </a:lnSpc>
              <a:buSzPct val="100000"/>
              <a:buFont typeface="+mj-lt"/>
              <a:buAutoNum type="arabicPeriod" startAt="1"/>
            </a:pPr>
            <a:r>
              <a:rPr lang="en-US" sz="1600" dirty="0">
                <a:solidFill>
                  <a:srgbClr val="FFFFFF"/>
                </a:solidFill>
                <a:latin typeface="Inter" pitchFamily="34" charset="0"/>
                <a:ea typeface="Inter" pitchFamily="34" charset="-122"/>
                <a:cs typeface="Inter" pitchFamily="34" charset="-120"/>
              </a:rPr>
              <a:t> — highest, no self-consciousness</a:t>
            </a:r>
            <a:endParaRPr lang="en-US" sz="1600" dirty="0"/>
          </a:p>
          <a:p>
            <a:pPr algn="l" marL="325120" indent="-325120">
              <a:lnSpc>
                <a:spcPct val="126000"/>
              </a:lnSpc>
              <a:buSzPct val="100000"/>
              <a:buFont typeface="+mj-lt"/>
              <a:buAutoNum type="arabicPeriod" startAt="2"/>
            </a:pPr>
            <a:r>
              <a:rPr lang="en-US" sz="1600" b="1" dirty="0">
                <a:solidFill>
                  <a:srgbClr val="FFFFFF"/>
                </a:solidFill>
                <a:latin typeface="Inter Bold" pitchFamily="34" charset="0"/>
                <a:ea typeface="Inter Bold" pitchFamily="34" charset="-122"/>
                <a:cs typeface="Inter Bold" pitchFamily="34" charset="-120"/>
              </a:rPr>
              <a:t>Ren</a:t>
            </a:r>
            <a:pPr algn="l" marL="325120" indent="-325120">
              <a:lnSpc>
                <a:spcPct val="126000"/>
              </a:lnSpc>
              <a:buSzPct val="100000"/>
              <a:buFont typeface="+mj-lt"/>
              <a:buAutoNum type="arabicPeriod" startAt="2"/>
            </a:pPr>
            <a:r>
              <a:rPr lang="en-US" sz="1600" dirty="0">
                <a:solidFill>
                  <a:srgbClr val="FFFFFF"/>
                </a:solidFill>
                <a:latin typeface="Inter" pitchFamily="34" charset="0"/>
                <a:ea typeface="Inter" pitchFamily="34" charset="-122"/>
                <a:cs typeface="Inter" pitchFamily="34" charset="-120"/>
              </a:rPr>
              <a:t> — benevolence, acts without reason to act</a:t>
            </a:r>
            <a:endParaRPr lang="en-US" sz="1600" dirty="0"/>
          </a:p>
          <a:p>
            <a:pPr algn="l" marL="325120" indent="-325120">
              <a:lnSpc>
                <a:spcPct val="126000"/>
              </a:lnSpc>
              <a:buSzPct val="100000"/>
              <a:buFont typeface="+mj-lt"/>
              <a:buAutoNum type="arabicPeriod" startAt="3"/>
            </a:pPr>
            <a:r>
              <a:rPr lang="en-US" sz="1600" b="1" dirty="0">
                <a:solidFill>
                  <a:srgbClr val="FFFFFF"/>
                </a:solidFill>
                <a:latin typeface="Inter Bold" pitchFamily="34" charset="0"/>
                <a:ea typeface="Inter Bold" pitchFamily="34" charset="-122"/>
                <a:cs typeface="Inter Bold" pitchFamily="34" charset="-120"/>
              </a:rPr>
              <a:t>Yi</a:t>
            </a:r>
            <a:pPr algn="l" marL="325120" indent="-325120">
              <a:lnSpc>
                <a:spcPct val="126000"/>
              </a:lnSpc>
              <a:buSzPct val="100000"/>
              <a:buFont typeface="+mj-lt"/>
              <a:buAutoNum type="arabicPeriod" startAt="3"/>
            </a:pPr>
            <a:r>
              <a:rPr lang="en-US" sz="1600" dirty="0">
                <a:solidFill>
                  <a:srgbClr val="FFFFFF"/>
                </a:solidFill>
                <a:latin typeface="Inter" pitchFamily="34" charset="0"/>
                <a:ea typeface="Inter" pitchFamily="34" charset="-122"/>
                <a:cs typeface="Inter" pitchFamily="34" charset="-120"/>
              </a:rPr>
              <a:t> — righteousness, acts and has reason to act</a:t>
            </a:r>
            <a:endParaRPr lang="en-US" sz="1600" dirty="0"/>
          </a:p>
          <a:p>
            <a:pPr algn="l" marL="325120" indent="-325120">
              <a:lnSpc>
                <a:spcPct val="126000"/>
              </a:lnSpc>
              <a:buSzPct val="100000"/>
              <a:buFont typeface="+mj-lt"/>
              <a:buAutoNum type="arabicPeriod" startAt="4"/>
            </a:pPr>
            <a:r>
              <a:rPr lang="en-US" sz="1600" b="1" dirty="0">
                <a:solidFill>
                  <a:srgbClr val="FFFFFF"/>
                </a:solidFill>
                <a:latin typeface="Inter Bold" pitchFamily="34" charset="0"/>
                <a:ea typeface="Inter Bold" pitchFamily="34" charset="-122"/>
                <a:cs typeface="Inter Bold" pitchFamily="34" charset="-120"/>
              </a:rPr>
              <a:t>Li</a:t>
            </a:r>
            <a:pPr algn="l" marL="325120" indent="-325120">
              <a:lnSpc>
                <a:spcPct val="126000"/>
              </a:lnSpc>
              <a:buSzPct val="100000"/>
              <a:buFont typeface="+mj-lt"/>
              <a:buAutoNum type="arabicPeriod" startAt="4"/>
            </a:pPr>
            <a:r>
              <a:rPr lang="en-US" sz="1600" dirty="0">
                <a:solidFill>
                  <a:srgbClr val="FFFFFF"/>
                </a:solidFill>
                <a:latin typeface="Inter" pitchFamily="34" charset="0"/>
                <a:ea typeface="Inter" pitchFamily="34" charset="-122"/>
                <a:cs typeface="Inter" pitchFamily="34" charset="-120"/>
              </a:rPr>
              <a:t> — lowest: if no response, 'rolls up its sleeves and twists their arms'</a:t>
            </a:r>
            <a:endParaRPr lang="en-US" sz="1600" dirty="0"/>
          </a:p>
        </p:txBody>
      </p:sp>
      <p:sp>
        <p:nvSpPr>
          <p:cNvPr id="10" name="Text 8"/>
          <p:cNvSpPr/>
          <p:nvPr/>
        </p:nvSpPr>
        <p:spPr>
          <a:xfrm>
            <a:off x="6416018" y="5041106"/>
            <a:ext cx="5062014" cy="631627"/>
          </a:xfrm>
          <a:prstGeom prst="rect">
            <a:avLst/>
          </a:prstGeom>
          <a:noFill/>
          <a:ln/>
        </p:spPr>
        <p:txBody>
          <a:bodyPr wrap="square" lIns="0" tIns="0" rIns="0" bIns="0" rtlCol="0" anchor="t">
            <a:normAutofit/>
          </a:bodyPr>
          <a:lstStyle/>
          <a:p>
            <a:pPr algn="l" indent="0" marL="0">
              <a:lnSpc>
                <a:spcPct val="126000"/>
              </a:lnSpc>
              <a:buNone/>
            </a:pPr>
            <a:r>
              <a:rPr lang="en-US" sz="1600" dirty="0">
                <a:solidFill>
                  <a:srgbClr val="FFFFFF"/>
                </a:solidFill>
                <a:latin typeface="Inter" pitchFamily="34" charset="0"/>
                <a:ea typeface="Inter" pitchFamily="34" charset="-122"/>
                <a:cs typeface="Inter" pitchFamily="34" charset="-120"/>
              </a:rPr>
              <a:t>The hierarchy is defined by degree of self-consciousness.</a:t>
            </a:r>
            <a:endParaRPr lang="en-US" sz="16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name="Slide 32">
    <p:spTree>
      <p:nvGrpSpPr>
        <p:cNvPr id="1" name=""/>
        <p:cNvGrpSpPr/>
        <p:nvPr/>
      </p:nvGrpSpPr>
      <p:grpSpPr>
        <a:xfrm>
          <a:off x="0" y="0"/>
          <a:ext cx="0" cy="0"/>
          <a:chOff x="0" y="0"/>
          <a:chExt cx="0" cy="0"/>
        </a:xfrm>
      </p:grpSpPr>
      <p:sp>
        <p:nvSpPr>
          <p:cNvPr id="2" name="Shape 0"/>
          <p:cNvSpPr/>
          <p:nvPr/>
        </p:nvSpPr>
        <p:spPr>
          <a:xfrm>
            <a:off x="661475" y="666055"/>
            <a:ext cx="546781" cy="358180"/>
          </a:xfrm>
          <a:prstGeom prst="roundRect">
            <a:avLst>
              <a:gd name="adj" fmla="val 18840"/>
            </a:avLst>
          </a:prstGeom>
          <a:solidFill>
            <a:srgbClr val="E1E1EA"/>
          </a:solidFill>
          <a:ln/>
        </p:spPr>
      </p:sp>
      <p:sp>
        <p:nvSpPr>
          <p:cNvPr id="3" name="Text 1"/>
          <p:cNvSpPr/>
          <p:nvPr/>
        </p:nvSpPr>
        <p:spPr>
          <a:xfrm>
            <a:off x="781923" y="726281"/>
            <a:ext cx="915469"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KP5</a:t>
            </a:r>
            <a:endParaRPr lang="en-US" sz="1250" dirty="0"/>
          </a:p>
        </p:txBody>
      </p:sp>
      <p:sp>
        <p:nvSpPr>
          <p:cNvPr id="4" name="Text 2"/>
          <p:cNvSpPr/>
          <p:nvPr/>
        </p:nvSpPr>
        <p:spPr>
          <a:xfrm>
            <a:off x="661475" y="1092498"/>
            <a:ext cx="10930160"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Critique of Li — Comparative Analysis</a:t>
            </a:r>
            <a:endParaRPr lang="en-US" sz="3950" dirty="0"/>
          </a:p>
        </p:txBody>
      </p:sp>
      <p:sp>
        <p:nvSpPr>
          <p:cNvPr id="5" name="Text 3"/>
          <p:cNvSpPr/>
          <p:nvPr/>
        </p:nvSpPr>
        <p:spPr>
          <a:xfrm>
            <a:off x="661475" y="1976041"/>
            <a:ext cx="10868745" cy="891480"/>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The critique of li is devastating: li is not merely artificial but </a:t>
            </a:r>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coercive</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When others do not respond to ritual propriety, the ritually correct person 'rolls up their sleeves and resorts to force.' The system claiming to be the highest expression of culture reveals itself as compulsion when challenged.</a:t>
            </a:r>
            <a:endParaRPr lang="en-US" sz="1550" dirty="0"/>
          </a:p>
        </p:txBody>
      </p:sp>
      <p:sp>
        <p:nvSpPr>
          <p:cNvPr id="6" name="Shape 4"/>
          <p:cNvSpPr/>
          <p:nvPr/>
        </p:nvSpPr>
        <p:spPr>
          <a:xfrm>
            <a:off x="661475" y="3059509"/>
            <a:ext cx="10868745" cy="3132336"/>
          </a:xfrm>
          <a:prstGeom prst="roundRect">
            <a:avLst>
              <a:gd name="adj" fmla="val 2693"/>
            </a:avLst>
          </a:prstGeom>
          <a:noFill/>
          <a:ln w="6350">
            <a:solidFill>
              <a:srgbClr val="000000">
                <a:alpha val="8000"/>
              </a:srgbClr>
            </a:solidFill>
            <a:prstDash val="solid"/>
          </a:ln>
        </p:spPr>
      </p:sp>
      <p:sp>
        <p:nvSpPr>
          <p:cNvPr id="7" name="Text 5"/>
          <p:cNvSpPr/>
          <p:nvPr/>
        </p:nvSpPr>
        <p:spPr>
          <a:xfrm>
            <a:off x="869829" y="3174603"/>
            <a:ext cx="3825879"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Dimension</a:t>
            </a:r>
            <a:endParaRPr lang="en-US" sz="1550" dirty="0"/>
          </a:p>
        </p:txBody>
      </p:sp>
      <p:sp>
        <p:nvSpPr>
          <p:cNvPr id="8" name="Text 6"/>
          <p:cNvSpPr/>
          <p:nvPr/>
        </p:nvSpPr>
        <p:spPr>
          <a:xfrm>
            <a:off x="4487750" y="3174603"/>
            <a:ext cx="3825879"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Ziran</a:t>
            </a:r>
            <a:endParaRPr lang="en-US" sz="1550" dirty="0"/>
          </a:p>
        </p:txBody>
      </p:sp>
      <p:sp>
        <p:nvSpPr>
          <p:cNvPr id="9" name="Text 7"/>
          <p:cNvSpPr/>
          <p:nvPr/>
        </p:nvSpPr>
        <p:spPr>
          <a:xfrm>
            <a:off x="8105671" y="3174603"/>
            <a:ext cx="3825879" cy="297160"/>
          </a:xfrm>
          <a:prstGeom prst="rect">
            <a:avLst/>
          </a:prstGeom>
          <a:noFill/>
          <a:ln/>
        </p:spPr>
        <p:txBody>
          <a:bodyPr wrap="none" lIns="0" tIns="0" rIns="0" bIns="0" rtlCol="0" anchor="t"/>
          <a:lstStyle/>
          <a:p>
            <a:pPr algn="l" indent="0" marL="0">
              <a:lnSpc>
                <a:spcPct val="123000"/>
              </a:lnSpc>
              <a:buNone/>
            </a:pPr>
            <a:r>
              <a:rPr lang="en-US" sz="1550" b="1" dirty="0">
                <a:solidFill>
                  <a:srgbClr val="3C3939"/>
                </a:solidFill>
                <a:latin typeface="Inter Bold" pitchFamily="34" charset="0"/>
                <a:ea typeface="Inter Bold" pitchFamily="34" charset="-122"/>
                <a:cs typeface="Inter Bold" pitchFamily="34" charset="-120"/>
              </a:rPr>
              <a:t>Li</a:t>
            </a:r>
            <a:endParaRPr lang="en-US" sz="1550" dirty="0"/>
          </a:p>
        </p:txBody>
      </p:sp>
      <p:sp>
        <p:nvSpPr>
          <p:cNvPr id="10" name="Text 8"/>
          <p:cNvSpPr/>
          <p:nvPr/>
        </p:nvSpPr>
        <p:spPr>
          <a:xfrm>
            <a:off x="869829" y="369560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Source of order</a:t>
            </a:r>
            <a:endParaRPr lang="en-US" sz="1550" dirty="0"/>
          </a:p>
        </p:txBody>
      </p:sp>
      <p:sp>
        <p:nvSpPr>
          <p:cNvPr id="11" name="Text 9"/>
          <p:cNvSpPr/>
          <p:nvPr/>
        </p:nvSpPr>
        <p:spPr>
          <a:xfrm>
            <a:off x="4487750" y="369560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Internal, spontaneous</a:t>
            </a:r>
            <a:endParaRPr lang="en-US" sz="1550" dirty="0"/>
          </a:p>
        </p:txBody>
      </p:sp>
      <p:sp>
        <p:nvSpPr>
          <p:cNvPr id="12" name="Text 10"/>
          <p:cNvSpPr/>
          <p:nvPr/>
        </p:nvSpPr>
        <p:spPr>
          <a:xfrm>
            <a:off x="8105671" y="369560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External, transmitted</a:t>
            </a:r>
            <a:endParaRPr lang="en-US" sz="1550" dirty="0"/>
          </a:p>
        </p:txBody>
      </p:sp>
      <p:sp>
        <p:nvSpPr>
          <p:cNvPr id="13" name="Text 11"/>
          <p:cNvSpPr/>
          <p:nvPr/>
        </p:nvSpPr>
        <p:spPr>
          <a:xfrm>
            <a:off x="869829" y="4216598"/>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Mode of transmission</a:t>
            </a:r>
            <a:endParaRPr lang="en-US" sz="1550" dirty="0"/>
          </a:p>
        </p:txBody>
      </p:sp>
      <p:sp>
        <p:nvSpPr>
          <p:cNvPr id="14" name="Text 12"/>
          <p:cNvSpPr/>
          <p:nvPr/>
        </p:nvSpPr>
        <p:spPr>
          <a:xfrm>
            <a:off x="4487750" y="4216598"/>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Unlearned (recovered)</a:t>
            </a:r>
            <a:endParaRPr lang="en-US" sz="1550" dirty="0"/>
          </a:p>
        </p:txBody>
      </p:sp>
      <p:sp>
        <p:nvSpPr>
          <p:cNvPr id="15" name="Text 13"/>
          <p:cNvSpPr/>
          <p:nvPr/>
        </p:nvSpPr>
        <p:spPr>
          <a:xfrm>
            <a:off x="8105671" y="4216598"/>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Learned (cultivated)</a:t>
            </a:r>
            <a:endParaRPr lang="en-US" sz="1550" dirty="0"/>
          </a:p>
        </p:txBody>
      </p:sp>
      <p:sp>
        <p:nvSpPr>
          <p:cNvPr id="16" name="Text 14"/>
          <p:cNvSpPr/>
          <p:nvPr/>
        </p:nvSpPr>
        <p:spPr>
          <a:xfrm>
            <a:off x="869829" y="4737596"/>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Role of self-consciousness</a:t>
            </a:r>
            <a:endParaRPr lang="en-US" sz="1550" dirty="0"/>
          </a:p>
        </p:txBody>
      </p:sp>
      <p:sp>
        <p:nvSpPr>
          <p:cNvPr id="17" name="Text 15"/>
          <p:cNvSpPr/>
          <p:nvPr/>
        </p:nvSpPr>
        <p:spPr>
          <a:xfrm>
            <a:off x="4487750" y="4737596"/>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Obstacle</a:t>
            </a:r>
            <a:endParaRPr lang="en-US" sz="1550" dirty="0"/>
          </a:p>
        </p:txBody>
      </p:sp>
      <p:sp>
        <p:nvSpPr>
          <p:cNvPr id="18" name="Text 16"/>
          <p:cNvSpPr/>
          <p:nvPr/>
        </p:nvSpPr>
        <p:spPr>
          <a:xfrm>
            <a:off x="8105671" y="4737596"/>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Essential</a:t>
            </a:r>
            <a:endParaRPr lang="en-US" sz="1550" dirty="0"/>
          </a:p>
        </p:txBody>
      </p:sp>
      <p:sp>
        <p:nvSpPr>
          <p:cNvPr id="19" name="Text 17"/>
          <p:cNvSpPr/>
          <p:nvPr/>
        </p:nvSpPr>
        <p:spPr>
          <a:xfrm>
            <a:off x="869829" y="5258594"/>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Enforcement</a:t>
            </a:r>
            <a:endParaRPr lang="en-US" sz="1550" dirty="0"/>
          </a:p>
        </p:txBody>
      </p:sp>
      <p:sp>
        <p:nvSpPr>
          <p:cNvPr id="20" name="Text 18"/>
          <p:cNvSpPr/>
          <p:nvPr/>
        </p:nvSpPr>
        <p:spPr>
          <a:xfrm>
            <a:off x="4487750" y="5258594"/>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None (self-ordering)</a:t>
            </a:r>
            <a:endParaRPr lang="en-US" sz="1550" dirty="0"/>
          </a:p>
        </p:txBody>
      </p:sp>
      <p:sp>
        <p:nvSpPr>
          <p:cNvPr id="21" name="Text 19"/>
          <p:cNvSpPr/>
          <p:nvPr/>
        </p:nvSpPr>
        <p:spPr>
          <a:xfrm>
            <a:off x="8105671" y="5258594"/>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Social pressure, ritual correction</a:t>
            </a:r>
            <a:endParaRPr lang="en-US" sz="1550" dirty="0"/>
          </a:p>
        </p:txBody>
      </p:sp>
      <p:sp>
        <p:nvSpPr>
          <p:cNvPr id="22" name="Text 20"/>
          <p:cNvSpPr/>
          <p:nvPr/>
        </p:nvSpPr>
        <p:spPr>
          <a:xfrm>
            <a:off x="869829" y="577959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Ideal outcome</a:t>
            </a:r>
            <a:endParaRPr lang="en-US" sz="1550" dirty="0"/>
          </a:p>
        </p:txBody>
      </p:sp>
      <p:sp>
        <p:nvSpPr>
          <p:cNvPr id="23" name="Text 21"/>
          <p:cNvSpPr/>
          <p:nvPr/>
        </p:nvSpPr>
        <p:spPr>
          <a:xfrm>
            <a:off x="4487750" y="577959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'Unhewn wood'</a:t>
            </a:r>
            <a:endParaRPr lang="en-US" sz="1550" dirty="0"/>
          </a:p>
        </p:txBody>
      </p:sp>
      <p:sp>
        <p:nvSpPr>
          <p:cNvPr id="24" name="Text 22"/>
          <p:cNvSpPr/>
          <p:nvPr/>
        </p:nvSpPr>
        <p:spPr>
          <a:xfrm>
            <a:off x="8105671" y="5779591"/>
            <a:ext cx="382587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'Cut and polished jade'</a:t>
            </a:r>
            <a:endParaRPr lang="en-US" sz="155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name="Slide 33">
    <p:spTree>
      <p:nvGrpSpPr>
        <p:cNvPr id="1" name=""/>
        <p:cNvGrpSpPr/>
        <p:nvPr/>
      </p:nvGrpSpPr>
      <p:grpSpPr>
        <a:xfrm>
          <a:off x="0" y="0"/>
          <a:ext cx="0" cy="0"/>
          <a:chOff x="0" y="0"/>
          <a:chExt cx="0" cy="0"/>
        </a:xfrm>
      </p:grpSpPr>
      <p:sp>
        <p:nvSpPr>
          <p:cNvPr id="2" name="Shape 0"/>
          <p:cNvSpPr/>
          <p:nvPr/>
        </p:nvSpPr>
        <p:spPr>
          <a:xfrm>
            <a:off x="661475" y="801390"/>
            <a:ext cx="482290" cy="304602"/>
          </a:xfrm>
          <a:prstGeom prst="roundRect">
            <a:avLst>
              <a:gd name="adj" fmla="val 19547"/>
            </a:avLst>
          </a:prstGeom>
          <a:solidFill>
            <a:srgbClr val="E1E1EA"/>
          </a:solidFill>
          <a:ln/>
        </p:spPr>
      </p:sp>
      <p:sp>
        <p:nvSpPr>
          <p:cNvPr id="3" name="Text 1"/>
          <p:cNvSpPr/>
          <p:nvPr/>
        </p:nvSpPr>
        <p:spPr>
          <a:xfrm>
            <a:off x="767735" y="854472"/>
            <a:ext cx="879354"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KP5</a:t>
            </a:r>
            <a:endParaRPr lang="en-US" sz="1100" dirty="0"/>
          </a:p>
        </p:txBody>
      </p:sp>
      <p:sp>
        <p:nvSpPr>
          <p:cNvPr id="4" name="Text 2"/>
          <p:cNvSpPr/>
          <p:nvPr/>
        </p:nvSpPr>
        <p:spPr>
          <a:xfrm>
            <a:off x="661475" y="1159073"/>
            <a:ext cx="11044854"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Numbered Argument and Cross-References</a:t>
            </a:r>
            <a:endParaRPr lang="en-US" sz="34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912144"/>
            <a:ext cx="3534282" cy="2005806"/>
          </a:xfrm>
          <a:prstGeom prst="rect">
            <a:avLst/>
          </a:prstGeom>
        </p:spPr>
      </p:pic>
      <p:sp>
        <p:nvSpPr>
          <p:cNvPr id="6" name="Text 3"/>
          <p:cNvSpPr/>
          <p:nvPr/>
        </p:nvSpPr>
        <p:spPr>
          <a:xfrm>
            <a:off x="2322256" y="204499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1</a:t>
            </a:r>
            <a:endParaRPr lang="en-US" sz="1650" dirty="0"/>
          </a:p>
        </p:txBody>
      </p:sp>
      <p:sp>
        <p:nvSpPr>
          <p:cNvPr id="7" name="Text 4"/>
          <p:cNvSpPr/>
          <p:nvPr/>
        </p:nvSpPr>
        <p:spPr>
          <a:xfrm>
            <a:off x="857725" y="262096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Ziran Defined</a:t>
            </a:r>
            <a:endParaRPr lang="en-US" sz="1700" dirty="0"/>
          </a:p>
        </p:txBody>
      </p:sp>
      <p:sp>
        <p:nvSpPr>
          <p:cNvPr id="8" name="Text 5"/>
          <p:cNvSpPr/>
          <p:nvPr/>
        </p:nvSpPr>
        <p:spPr>
          <a:xfrm>
            <a:off x="857725" y="2977555"/>
            <a:ext cx="31417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Acting from one's own nature without external compulsion or self-conscious direction.</a:t>
            </a:r>
            <a:endParaRPr lang="en-US" sz="135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8607" y="1912144"/>
            <a:ext cx="3534381" cy="2005806"/>
          </a:xfrm>
          <a:prstGeom prst="rect">
            <a:avLst/>
          </a:prstGeom>
        </p:spPr>
      </p:pic>
      <p:sp>
        <p:nvSpPr>
          <p:cNvPr id="10" name="Text 6"/>
          <p:cNvSpPr/>
          <p:nvPr/>
        </p:nvSpPr>
        <p:spPr>
          <a:xfrm>
            <a:off x="5989388" y="204499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2</a:t>
            </a:r>
            <a:endParaRPr lang="en-US" sz="1650" dirty="0"/>
          </a:p>
        </p:txBody>
      </p:sp>
      <p:sp>
        <p:nvSpPr>
          <p:cNvPr id="11" name="Text 7"/>
          <p:cNvSpPr/>
          <p:nvPr/>
        </p:nvSpPr>
        <p:spPr>
          <a:xfrm>
            <a:off x="4524857" y="262096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Li's Requirements</a:t>
            </a:r>
            <a:endParaRPr lang="en-US" sz="1700" dirty="0"/>
          </a:p>
        </p:txBody>
      </p:sp>
      <p:sp>
        <p:nvSpPr>
          <p:cNvPr id="12" name="Text 8"/>
          <p:cNvSpPr/>
          <p:nvPr/>
        </p:nvSpPr>
        <p:spPr>
          <a:xfrm>
            <a:off x="4524857" y="2977555"/>
            <a:ext cx="31418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Deliberate learning, conscious performance, and social reinforcement.</a:t>
            </a:r>
            <a:endParaRPr lang="en-US" sz="135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95839" y="1912144"/>
            <a:ext cx="3534381" cy="2005806"/>
          </a:xfrm>
          <a:prstGeom prst="rect">
            <a:avLst/>
          </a:prstGeom>
        </p:spPr>
      </p:pic>
      <p:sp>
        <p:nvSpPr>
          <p:cNvPr id="14" name="Text 9"/>
          <p:cNvSpPr/>
          <p:nvPr/>
        </p:nvSpPr>
        <p:spPr>
          <a:xfrm>
            <a:off x="9656620" y="204499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3</a:t>
            </a:r>
            <a:endParaRPr lang="en-US" sz="1650" dirty="0"/>
          </a:p>
        </p:txBody>
      </p:sp>
      <p:sp>
        <p:nvSpPr>
          <p:cNvPr id="15" name="Text 10"/>
          <p:cNvSpPr/>
          <p:nvPr/>
        </p:nvSpPr>
        <p:spPr>
          <a:xfrm>
            <a:off x="8192089" y="262096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Ranking</a:t>
            </a:r>
            <a:endParaRPr lang="en-US" sz="1700" dirty="0"/>
          </a:p>
        </p:txBody>
      </p:sp>
      <p:sp>
        <p:nvSpPr>
          <p:cNvPr id="16" name="Text 11"/>
          <p:cNvSpPr/>
          <p:nvPr/>
        </p:nvSpPr>
        <p:spPr>
          <a:xfrm>
            <a:off x="8192089" y="2977555"/>
            <a:ext cx="3141882"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Daodejing ranks li below wuwei, ren, and yi in descending ethical quality (Ch.38).</a:t>
            </a:r>
            <a:endParaRPr lang="en-US" sz="135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050804"/>
            <a:ext cx="5367898" cy="2005806"/>
          </a:xfrm>
          <a:prstGeom prst="rect">
            <a:avLst/>
          </a:prstGeom>
        </p:spPr>
      </p:pic>
      <p:sp>
        <p:nvSpPr>
          <p:cNvPr id="18" name="Text 12"/>
          <p:cNvSpPr/>
          <p:nvPr/>
        </p:nvSpPr>
        <p:spPr>
          <a:xfrm>
            <a:off x="3239014" y="418365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4</a:t>
            </a:r>
            <a:endParaRPr lang="en-US" sz="1650" dirty="0"/>
          </a:p>
        </p:txBody>
      </p:sp>
      <p:sp>
        <p:nvSpPr>
          <p:cNvPr id="19" name="Text 13"/>
          <p:cNvSpPr/>
          <p:nvPr/>
        </p:nvSpPr>
        <p:spPr>
          <a:xfrm>
            <a:off x="857725" y="4759623"/>
            <a:ext cx="2453221"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Competing Claims</a:t>
            </a:r>
            <a:endParaRPr lang="en-US" sz="1700" dirty="0"/>
          </a:p>
        </p:txBody>
      </p:sp>
      <p:sp>
        <p:nvSpPr>
          <p:cNvPr id="20" name="Text 14"/>
          <p:cNvSpPr/>
          <p:nvPr/>
        </p:nvSpPr>
        <p:spPr>
          <a:xfrm>
            <a:off x="857725" y="5116215"/>
            <a:ext cx="4975398" cy="496094"/>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Confucians claim li transforms raw nature; Daoists claim this destroys spontaneous goodness.</a:t>
            </a:r>
            <a:endParaRPr lang="en-US" sz="135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162223" y="4050804"/>
            <a:ext cx="5367997" cy="2005806"/>
          </a:xfrm>
          <a:prstGeom prst="rect">
            <a:avLst/>
          </a:prstGeom>
        </p:spPr>
      </p:pic>
      <p:sp>
        <p:nvSpPr>
          <p:cNvPr id="22" name="Text 15"/>
          <p:cNvSpPr/>
          <p:nvPr/>
        </p:nvSpPr>
        <p:spPr>
          <a:xfrm>
            <a:off x="8739862" y="4183658"/>
            <a:ext cx="212620" cy="265807"/>
          </a:xfrm>
          <a:prstGeom prst="rect">
            <a:avLst/>
          </a:prstGeom>
          <a:noFill/>
          <a:ln/>
        </p:spPr>
        <p:txBody>
          <a:bodyPr wrap="none" lIns="0" tIns="0" rIns="0" bIns="0" rtlCol="0" anchor="ctr"/>
          <a:lstStyle/>
          <a:p>
            <a:pPr algn="ctr" indent="0" marL="0">
              <a:lnSpc>
                <a:spcPct val="100000"/>
              </a:lnSpc>
              <a:buNone/>
            </a:pPr>
            <a:r>
              <a:rPr lang="en-US" sz="1650" b="1" dirty="0">
                <a:solidFill>
                  <a:srgbClr val="FFFFFF"/>
                </a:solidFill>
                <a:latin typeface="Inter Bold" pitchFamily="34" charset="0"/>
                <a:ea typeface="Inter Bold" pitchFamily="34" charset="-122"/>
                <a:cs typeface="Inter Bold" pitchFamily="34" charset="-120"/>
              </a:rPr>
              <a:t>5</a:t>
            </a:r>
            <a:endParaRPr lang="en-US" sz="1650" dirty="0"/>
          </a:p>
        </p:txBody>
      </p:sp>
      <p:sp>
        <p:nvSpPr>
          <p:cNvPr id="23" name="Text 16"/>
          <p:cNvSpPr/>
          <p:nvPr/>
        </p:nvSpPr>
        <p:spPr>
          <a:xfrm>
            <a:off x="6358473" y="4759623"/>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Conclusion</a:t>
            </a:r>
            <a:endParaRPr lang="en-US" sz="1700" dirty="0"/>
          </a:p>
        </p:txBody>
      </p:sp>
      <p:sp>
        <p:nvSpPr>
          <p:cNvPr id="24" name="Text 17"/>
          <p:cNvSpPr/>
          <p:nvPr/>
        </p:nvSpPr>
        <p:spPr>
          <a:xfrm>
            <a:off x="6358473" y="5116215"/>
            <a:ext cx="4975497" cy="744141"/>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disagreement is about whether </a:t>
            </a:r>
            <a:pPr algn="l" indent="0" marL="0">
              <a:lnSpc>
                <a:spcPct val="117000"/>
              </a:lnSpc>
              <a:buNone/>
            </a:pPr>
            <a:r>
              <a:rPr lang="en-US" sz="1350" i="1" dirty="0">
                <a:solidFill>
                  <a:srgbClr val="3C3939"/>
                </a:solidFill>
                <a:latin typeface="Inter" pitchFamily="34" charset="0"/>
                <a:ea typeface="Inter" pitchFamily="34" charset="-122"/>
                <a:cs typeface="Inter" pitchFamily="34" charset="-120"/>
              </a:rPr>
              <a:t>cultivation itself</a:t>
            </a:r>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 is the solution or the problem — a meta-level dispute about the nature of normativity itself.</a:t>
            </a:r>
            <a:endParaRPr lang="en-US" sz="135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name="Slide 34">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4571886" cy="6858000"/>
          </a:xfrm>
          <a:prstGeom prst="rect">
            <a:avLst/>
          </a:prstGeom>
        </p:spPr>
      </p:pic>
      <p:sp>
        <p:nvSpPr>
          <p:cNvPr id="3" name="Shape 0"/>
          <p:cNvSpPr/>
          <p:nvPr/>
        </p:nvSpPr>
        <p:spPr>
          <a:xfrm>
            <a:off x="5233360" y="996454"/>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5375041" y="1067296"/>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5233360" y="1535013"/>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Key Point 6</a:t>
            </a:r>
            <a:endParaRPr lang="en-US" sz="6400" dirty="0"/>
          </a:p>
        </p:txBody>
      </p:sp>
      <p:sp>
        <p:nvSpPr>
          <p:cNvPr id="6" name="Text 3"/>
          <p:cNvSpPr/>
          <p:nvPr/>
        </p:nvSpPr>
        <p:spPr>
          <a:xfrm>
            <a:off x="5233360" y="2908399"/>
            <a:ext cx="6296860" cy="2953147"/>
          </a:xfrm>
          <a:prstGeom prst="rect">
            <a:avLst/>
          </a:prstGeom>
          <a:noFill/>
          <a:ln/>
        </p:spPr>
        <p:txBody>
          <a:bodyPr wrap="square" lIns="0" tIns="0" rIns="0" bIns="0" rtlCol="0" anchor="t">
            <a:normAutofit/>
          </a:bodyPr>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Han Feizi's Appropriation: From Ziran to Legalist Control</a:t>
            </a:r>
            <a:endParaRPr lang="en-US" sz="465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name="Slide 35">
    <p:spTree>
      <p:nvGrpSpPr>
        <p:cNvPr id="1" name=""/>
        <p:cNvGrpSpPr/>
        <p:nvPr/>
      </p:nvGrpSpPr>
      <p:grpSpPr>
        <a:xfrm>
          <a:off x="0" y="0"/>
          <a:ext cx="0" cy="0"/>
          <a:chOff x="0" y="0"/>
          <a:chExt cx="0" cy="0"/>
        </a:xfrm>
      </p:grpSpPr>
      <p:sp>
        <p:nvSpPr>
          <p:cNvPr id="2" name="Shape 0"/>
          <p:cNvSpPr/>
          <p:nvPr/>
        </p:nvSpPr>
        <p:spPr>
          <a:xfrm>
            <a:off x="661475" y="824309"/>
            <a:ext cx="583392" cy="385961"/>
          </a:xfrm>
          <a:prstGeom prst="roundRect">
            <a:avLst>
              <a:gd name="adj" fmla="val 18512"/>
            </a:avLst>
          </a:prstGeom>
          <a:solidFill>
            <a:srgbClr val="E1E1EA"/>
          </a:solidFill>
          <a:ln/>
        </p:spPr>
      </p:sp>
      <p:sp>
        <p:nvSpPr>
          <p:cNvPr id="3" name="Text 1"/>
          <p:cNvSpPr/>
          <p:nvPr/>
        </p:nvSpPr>
        <p:spPr>
          <a:xfrm>
            <a:off x="788968" y="888008"/>
            <a:ext cx="937991"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KP6</a:t>
            </a:r>
            <a:endParaRPr lang="en-US" sz="1300" dirty="0"/>
          </a:p>
        </p:txBody>
      </p:sp>
      <p:sp>
        <p:nvSpPr>
          <p:cNvPr id="4" name="Text 2"/>
          <p:cNvSpPr/>
          <p:nvPr/>
        </p:nvSpPr>
        <p:spPr>
          <a:xfrm>
            <a:off x="661475" y="1286768"/>
            <a:ext cx="10148336"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Controversy and Han Feizi's Reading</a:t>
            </a:r>
            <a:endParaRPr lang="en-US" sz="4150" dirty="0"/>
          </a:p>
        </p:txBody>
      </p:sp>
      <p:sp>
        <p:nvSpPr>
          <p:cNvPr id="5" name="Shape 3"/>
          <p:cNvSpPr/>
          <p:nvPr/>
        </p:nvSpPr>
        <p:spPr>
          <a:xfrm>
            <a:off x="508384" y="2238276"/>
            <a:ext cx="5481203" cy="3795415"/>
          </a:xfrm>
          <a:prstGeom prst="roundRect">
            <a:avLst>
              <a:gd name="adj" fmla="val 4034"/>
            </a:avLst>
          </a:prstGeom>
          <a:solidFill>
            <a:srgbClr val="1B1B27"/>
          </a:solidFill>
          <a:ln/>
        </p:spPr>
      </p:sp>
      <p:sp>
        <p:nvSpPr>
          <p:cNvPr id="6" name="Text 4"/>
          <p:cNvSpPr/>
          <p:nvPr/>
        </p:nvSpPr>
        <p:spPr>
          <a:xfrm>
            <a:off x="721005" y="2429570"/>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The Controversy</a:t>
            </a:r>
            <a:endParaRPr lang="en-US" sz="2050" dirty="0"/>
          </a:p>
        </p:txBody>
      </p:sp>
      <p:sp>
        <p:nvSpPr>
          <p:cNvPr id="7" name="Text 5"/>
          <p:cNvSpPr/>
          <p:nvPr/>
        </p:nvSpPr>
        <p:spPr>
          <a:xfrm>
            <a:off x="721005" y="2953048"/>
            <a:ext cx="5055962"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Han Feizi (c. 280–233 BCE) wrote two commentaries on the Daodejing, interpreting it as a manual for authoritarian rule. He transforms wuwei, ziran, and emptiness from spontaneous order into techniques of political manipulation. Is this legitimate interpretation or distortion?</a:t>
            </a:r>
            <a:endParaRPr lang="en-US" sz="1650" dirty="0"/>
          </a:p>
        </p:txBody>
      </p:sp>
      <p:sp>
        <p:nvSpPr>
          <p:cNvPr id="8" name="Text 6"/>
          <p:cNvSpPr/>
          <p:nvPr/>
        </p:nvSpPr>
        <p:spPr>
          <a:xfrm>
            <a:off x="6361549" y="2429570"/>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Han Feizi's Reading</a:t>
            </a:r>
            <a:endParaRPr lang="en-US" sz="2050" dirty="0"/>
          </a:p>
        </p:txBody>
      </p:sp>
      <p:sp>
        <p:nvSpPr>
          <p:cNvPr id="9" name="Text 7"/>
          <p:cNvSpPr/>
          <p:nvPr/>
        </p:nvSpPr>
        <p:spPr>
          <a:xfrm>
            <a:off x="6361549" y="2953048"/>
            <a:ext cx="5175021" cy="2908399"/>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Way lies in not being seen, its use lies in not being known.' Remain empty, still, without concern, to secretly observe others' defects. 'Cover your tracks, conceal your starting points, and your subordinates will not be able to see where you are coming from.' Where the Daodejing's 'Way lies in not being seen' refers to the Dao's transcendence (Ch.14), Han Feizi reads it as strategic concealment.</a:t>
            </a:r>
            <a:endParaRPr lang="en-US" sz="165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name="Slide 36">
    <p:spTree>
      <p:nvGrpSpPr>
        <p:cNvPr id="1" name=""/>
        <p:cNvGrpSpPr/>
        <p:nvPr/>
      </p:nvGrpSpPr>
      <p:grpSpPr>
        <a:xfrm>
          <a:off x="0" y="0"/>
          <a:ext cx="0" cy="0"/>
          <a:chOff x="0" y="0"/>
          <a:chExt cx="0" cy="0"/>
        </a:xfrm>
      </p:grpSpPr>
      <p:sp>
        <p:nvSpPr>
          <p:cNvPr id="2" name="Shape 0"/>
          <p:cNvSpPr/>
          <p:nvPr/>
        </p:nvSpPr>
        <p:spPr>
          <a:xfrm>
            <a:off x="661475" y="797223"/>
            <a:ext cx="583392" cy="385961"/>
          </a:xfrm>
          <a:prstGeom prst="roundRect">
            <a:avLst>
              <a:gd name="adj" fmla="val 18512"/>
            </a:avLst>
          </a:prstGeom>
          <a:solidFill>
            <a:srgbClr val="E1E1EA"/>
          </a:solidFill>
          <a:ln/>
        </p:spPr>
      </p:sp>
      <p:sp>
        <p:nvSpPr>
          <p:cNvPr id="3" name="Text 1"/>
          <p:cNvSpPr/>
          <p:nvPr/>
        </p:nvSpPr>
        <p:spPr>
          <a:xfrm>
            <a:off x="788968" y="860921"/>
            <a:ext cx="937991"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KP6</a:t>
            </a:r>
            <a:endParaRPr lang="en-US" sz="1300" dirty="0"/>
          </a:p>
        </p:txBody>
      </p:sp>
      <p:sp>
        <p:nvSpPr>
          <p:cNvPr id="4" name="Text 2"/>
          <p:cNvSpPr/>
          <p:nvPr/>
        </p:nvSpPr>
        <p:spPr>
          <a:xfrm>
            <a:off x="661475" y="1259681"/>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Van Norden's Assessment and Textual Support</a:t>
            </a:r>
            <a:endParaRPr lang="en-US" sz="41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875657"/>
            <a:ext cx="5338728" cy="3185120"/>
          </a:xfrm>
          <a:prstGeom prst="rect">
            <a:avLst/>
          </a:prstGeom>
        </p:spPr>
      </p:pic>
      <p:sp>
        <p:nvSpPr>
          <p:cNvPr id="6" name="Text 3"/>
          <p:cNvSpPr/>
          <p:nvPr/>
        </p:nvSpPr>
        <p:spPr>
          <a:xfrm>
            <a:off x="1001092" y="3113683"/>
            <a:ext cx="469868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Van Norden's Balanced Assessment</a:t>
            </a:r>
            <a:endParaRPr lang="en-US" sz="2050" dirty="0"/>
          </a:p>
        </p:txBody>
      </p:sp>
      <p:sp>
        <p:nvSpPr>
          <p:cNvPr id="7" name="Text 4"/>
          <p:cNvSpPr/>
          <p:nvPr/>
        </p:nvSpPr>
        <p:spPr>
          <a:xfrm>
            <a:off x="1001092" y="3560663"/>
            <a:ext cx="4761091" cy="226208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This reading 'is far from the understanding of the text I have presented' but 'there is some support for it.' Textual support: DDJ 62 — 'One could get what one seeks and escape punishment for one's crimes.' This suggests the Way can be used for instrumental, self-serving purposes.</a:t>
            </a:r>
            <a:endParaRPr lang="en-US" sz="16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91492" y="2875657"/>
            <a:ext cx="5338728" cy="3185120"/>
          </a:xfrm>
          <a:prstGeom prst="rect">
            <a:avLst/>
          </a:prstGeom>
        </p:spPr>
      </p:pic>
      <p:sp>
        <p:nvSpPr>
          <p:cNvPr id="9" name="Text 5"/>
          <p:cNvSpPr/>
          <p:nvPr/>
        </p:nvSpPr>
        <p:spPr>
          <a:xfrm>
            <a:off x="6531109" y="3113683"/>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Genuine Tension</a:t>
            </a:r>
            <a:endParaRPr lang="en-US" sz="2050" dirty="0"/>
          </a:p>
        </p:txBody>
      </p:sp>
      <p:sp>
        <p:nvSpPr>
          <p:cNvPr id="10" name="Text 6"/>
          <p:cNvSpPr/>
          <p:nvPr/>
        </p:nvSpPr>
        <p:spPr>
          <a:xfrm>
            <a:off x="6531109" y="3560663"/>
            <a:ext cx="4761091" cy="226208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presence of such passages alongside the text's celebration of selflessness creates a real interpretive challenge. DDJ 36: 'to seize it you must bestow it' — strategic counsel. Han Feizi emphasises one strand of the text (strategic) at the expense of others (spontaneous, non-self-conscious).</a:t>
            </a:r>
            <a:endParaRPr lang="en-US" sz="165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name="Slide 37">
    <p:spTree>
      <p:nvGrpSpPr>
        <p:cNvPr id="1" name=""/>
        <p:cNvGrpSpPr/>
        <p:nvPr/>
      </p:nvGrpSpPr>
      <p:grpSpPr>
        <a:xfrm>
          <a:off x="0" y="0"/>
          <a:ext cx="0" cy="0"/>
          <a:chOff x="0" y="0"/>
          <a:chExt cx="0" cy="0"/>
        </a:xfrm>
      </p:grpSpPr>
      <p:sp>
        <p:nvSpPr>
          <p:cNvPr id="2" name="Shape 0"/>
          <p:cNvSpPr/>
          <p:nvPr/>
        </p:nvSpPr>
        <p:spPr>
          <a:xfrm>
            <a:off x="661475" y="789781"/>
            <a:ext cx="453815" cy="279202"/>
          </a:xfrm>
          <a:prstGeom prst="roundRect">
            <a:avLst>
              <a:gd name="adj" fmla="val 19904"/>
            </a:avLst>
          </a:prstGeom>
          <a:solidFill>
            <a:srgbClr val="E1E1EA"/>
          </a:solidFill>
          <a:ln/>
        </p:spPr>
      </p:sp>
      <p:sp>
        <p:nvSpPr>
          <p:cNvPr id="3" name="Text 1"/>
          <p:cNvSpPr/>
          <p:nvPr/>
        </p:nvSpPr>
        <p:spPr>
          <a:xfrm>
            <a:off x="760691" y="839391"/>
            <a:ext cx="864967" cy="179983"/>
          </a:xfrm>
          <a:prstGeom prst="rect">
            <a:avLst/>
          </a:prstGeom>
          <a:noFill/>
          <a:ln/>
        </p:spPr>
        <p:txBody>
          <a:bodyPr wrap="none" lIns="0" tIns="0" rIns="0" bIns="0" rtlCol="0" anchor="t"/>
          <a:lstStyle/>
          <a:p>
            <a:pPr algn="l" indent="0" marL="0">
              <a:lnSpc>
                <a:spcPct val="113000"/>
              </a:lnSpc>
              <a:buNone/>
            </a:pPr>
            <a:r>
              <a:rPr lang="en-US" sz="1000" dirty="0">
                <a:solidFill>
                  <a:srgbClr val="3C3939"/>
                </a:solidFill>
                <a:latin typeface="Inter" pitchFamily="34" charset="0"/>
                <a:ea typeface="Inter" pitchFamily="34" charset="-122"/>
                <a:cs typeface="Inter" pitchFamily="34" charset="-120"/>
              </a:rPr>
              <a:t>KP6</a:t>
            </a:r>
            <a:endParaRPr lang="en-US" sz="1000" dirty="0"/>
          </a:p>
        </p:txBody>
      </p:sp>
      <p:sp>
        <p:nvSpPr>
          <p:cNvPr id="4" name="Text 2"/>
          <p:cNvSpPr/>
          <p:nvPr/>
        </p:nvSpPr>
        <p:spPr>
          <a:xfrm>
            <a:off x="661475" y="1115219"/>
            <a:ext cx="5724878"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The Numbered Argument</a:t>
            </a:r>
            <a:endParaRPr lang="en-US" sz="32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1805583"/>
            <a:ext cx="3545791" cy="2298402"/>
          </a:xfrm>
          <a:prstGeom prst="rect">
            <a:avLst/>
          </a:prstGeom>
        </p:spPr>
      </p:pic>
      <p:sp>
        <p:nvSpPr>
          <p:cNvPr id="6" name="Text 3"/>
          <p:cNvSpPr/>
          <p:nvPr/>
        </p:nvSpPr>
        <p:spPr>
          <a:xfrm>
            <a:off x="2335154" y="1929606"/>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1</a:t>
            </a:r>
            <a:endParaRPr lang="en-US" sz="1550" dirty="0"/>
          </a:p>
        </p:txBody>
      </p:sp>
      <p:sp>
        <p:nvSpPr>
          <p:cNvPr id="7" name="Text 4"/>
          <p:cNvSpPr/>
          <p:nvPr/>
        </p:nvSpPr>
        <p:spPr>
          <a:xfrm>
            <a:off x="845819" y="2467074"/>
            <a:ext cx="2480307"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Strategic Passages Exist</a:t>
            </a:r>
            <a:endParaRPr lang="en-US" sz="1600" dirty="0"/>
          </a:p>
        </p:txBody>
      </p:sp>
      <p:sp>
        <p:nvSpPr>
          <p:cNvPr id="8" name="Text 5"/>
          <p:cNvSpPr/>
          <p:nvPr/>
        </p:nvSpPr>
        <p:spPr>
          <a:xfrm>
            <a:off x="845819" y="2794992"/>
            <a:ext cx="3177103" cy="899716"/>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 Daodejing contains passages readable as strategic counsel — concealment, indirection, exploitation of weakness (Ch.36, Ch.62).</a:t>
            </a:r>
            <a:endParaRPr lang="en-US" sz="1300" dirty="0"/>
          </a:p>
        </p:txBody>
      </p:sp>
      <p:pic>
        <p:nvPicPr>
          <p:cNvPr id="9"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22952" y="1805583"/>
            <a:ext cx="3545791" cy="2298402"/>
          </a:xfrm>
          <a:prstGeom prst="rect">
            <a:avLst/>
          </a:prstGeom>
        </p:spPr>
      </p:pic>
      <p:sp>
        <p:nvSpPr>
          <p:cNvPr id="10" name="Text 6"/>
          <p:cNvSpPr/>
          <p:nvPr/>
        </p:nvSpPr>
        <p:spPr>
          <a:xfrm>
            <a:off x="5996631" y="1929606"/>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2</a:t>
            </a:r>
            <a:endParaRPr lang="en-US" sz="1550" dirty="0"/>
          </a:p>
        </p:txBody>
      </p:sp>
      <p:sp>
        <p:nvSpPr>
          <p:cNvPr id="11" name="Text 7"/>
          <p:cNvSpPr/>
          <p:nvPr/>
        </p:nvSpPr>
        <p:spPr>
          <a:xfrm>
            <a:off x="4507296" y="2467074"/>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Han Feizi's Reading</a:t>
            </a:r>
            <a:endParaRPr lang="en-US" sz="1600" dirty="0"/>
          </a:p>
        </p:txBody>
      </p:sp>
      <p:sp>
        <p:nvSpPr>
          <p:cNvPr id="12" name="Text 8"/>
          <p:cNvSpPr/>
          <p:nvPr/>
        </p:nvSpPr>
        <p:spPr>
          <a:xfrm>
            <a:off x="4507296" y="2794992"/>
            <a:ext cx="3177103"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Han Feizi reads these as a systematic guide to authoritarian rule.</a:t>
            </a:r>
            <a:endParaRPr lang="en-US" sz="1300" dirty="0"/>
          </a:p>
        </p:txBody>
      </p:sp>
      <p:pic>
        <p:nvPicPr>
          <p:cNvPr id="13"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984429" y="1805583"/>
            <a:ext cx="3545791" cy="2298402"/>
          </a:xfrm>
          <a:prstGeom prst="rect">
            <a:avLst/>
          </a:prstGeom>
        </p:spPr>
      </p:pic>
      <p:sp>
        <p:nvSpPr>
          <p:cNvPr id="14" name="Text 9"/>
          <p:cNvSpPr/>
          <p:nvPr/>
        </p:nvSpPr>
        <p:spPr>
          <a:xfrm>
            <a:off x="9658108" y="1929606"/>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3</a:t>
            </a:r>
            <a:endParaRPr lang="en-US" sz="1550" dirty="0"/>
          </a:p>
        </p:txBody>
      </p:sp>
      <p:sp>
        <p:nvSpPr>
          <p:cNvPr id="15" name="Text 10"/>
          <p:cNvSpPr/>
          <p:nvPr/>
        </p:nvSpPr>
        <p:spPr>
          <a:xfrm>
            <a:off x="8168773" y="2467074"/>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The Transformation</a:t>
            </a:r>
            <a:endParaRPr lang="en-US" sz="1600" dirty="0"/>
          </a:p>
        </p:txBody>
      </p:sp>
      <p:sp>
        <p:nvSpPr>
          <p:cNvPr id="16" name="Text 11"/>
          <p:cNvSpPr/>
          <p:nvPr/>
        </p:nvSpPr>
        <p:spPr>
          <a:xfrm>
            <a:off x="8168773" y="2794992"/>
            <a:ext cx="3177103" cy="1124645"/>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Wuwei becomes feigned nonaction; emptiness becomes strategic concealment; ziran becomes appearance of spontaneity masking calculation.</a:t>
            </a:r>
            <a:endParaRPr lang="en-US" sz="1300" dirty="0"/>
          </a:p>
        </p:txBody>
      </p:sp>
      <p:pic>
        <p:nvPicPr>
          <p:cNvPr id="17" name="Image 3" descr="preencoded.png">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61475" y="4219674"/>
            <a:ext cx="5376530" cy="1848545"/>
          </a:xfrm>
          <a:prstGeom prst="rect">
            <a:avLst/>
          </a:prstGeom>
        </p:spPr>
      </p:pic>
      <p:sp>
        <p:nvSpPr>
          <p:cNvPr id="18" name="Text 12"/>
          <p:cNvSpPr/>
          <p:nvPr/>
        </p:nvSpPr>
        <p:spPr>
          <a:xfrm>
            <a:off x="3250523" y="4343698"/>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4</a:t>
            </a:r>
            <a:endParaRPr lang="en-US" sz="1550" dirty="0"/>
          </a:p>
        </p:txBody>
      </p:sp>
      <p:sp>
        <p:nvSpPr>
          <p:cNvPr id="19" name="Text 13"/>
          <p:cNvSpPr/>
          <p:nvPr/>
        </p:nvSpPr>
        <p:spPr>
          <a:xfrm>
            <a:off x="845819" y="4881166"/>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Inconsistency</a:t>
            </a:r>
            <a:endParaRPr lang="en-US" sz="1600" dirty="0"/>
          </a:p>
        </p:txBody>
      </p:sp>
      <p:sp>
        <p:nvSpPr>
          <p:cNvPr id="20" name="Text 14"/>
          <p:cNvSpPr/>
          <p:nvPr/>
        </p:nvSpPr>
        <p:spPr>
          <a:xfrm>
            <a:off x="845819" y="5209084"/>
            <a:ext cx="5007842"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These transformations are inconsistent with the Daodejing's dominant emphasis on genuine spontaneity and non-self-consciousness.</a:t>
            </a:r>
            <a:endParaRPr lang="en-US" sz="1300" dirty="0"/>
          </a:p>
        </p:txBody>
      </p:sp>
      <p:pic>
        <p:nvPicPr>
          <p:cNvPr id="21" name="Image 4" descr="preencoded.png">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6153691" y="4219674"/>
            <a:ext cx="5376530" cy="1848545"/>
          </a:xfrm>
          <a:prstGeom prst="rect">
            <a:avLst/>
          </a:prstGeom>
        </p:spPr>
      </p:pic>
      <p:sp>
        <p:nvSpPr>
          <p:cNvPr id="22" name="Text 15"/>
          <p:cNvSpPr/>
          <p:nvPr/>
        </p:nvSpPr>
        <p:spPr>
          <a:xfrm>
            <a:off x="8742739" y="4343698"/>
            <a:ext cx="198433" cy="248047"/>
          </a:xfrm>
          <a:prstGeom prst="rect">
            <a:avLst/>
          </a:prstGeom>
          <a:noFill/>
          <a:ln/>
        </p:spPr>
        <p:txBody>
          <a:bodyPr wrap="none" lIns="0" tIns="0" rIns="0" bIns="0" rtlCol="0" anchor="ctr"/>
          <a:lstStyle/>
          <a:p>
            <a:pPr algn="ctr" indent="0" marL="0">
              <a:lnSpc>
                <a:spcPct val="100000"/>
              </a:lnSpc>
              <a:buNone/>
            </a:pPr>
            <a:r>
              <a:rPr lang="en-US" sz="1550" b="1" dirty="0">
                <a:solidFill>
                  <a:srgbClr val="FFFFFF"/>
                </a:solidFill>
                <a:latin typeface="Inter Bold" pitchFamily="34" charset="0"/>
                <a:ea typeface="Inter Bold" pitchFamily="34" charset="-122"/>
                <a:cs typeface="Inter Bold" pitchFamily="34" charset="-120"/>
              </a:rPr>
              <a:t>5</a:t>
            </a:r>
            <a:endParaRPr lang="en-US" sz="1550" dirty="0"/>
          </a:p>
        </p:txBody>
      </p:sp>
      <p:sp>
        <p:nvSpPr>
          <p:cNvPr id="23" name="Text 16"/>
          <p:cNvSpPr/>
          <p:nvPr/>
        </p:nvSpPr>
        <p:spPr>
          <a:xfrm>
            <a:off x="6338034" y="4881166"/>
            <a:ext cx="2067369" cy="258465"/>
          </a:xfrm>
          <a:prstGeom prst="rect">
            <a:avLst/>
          </a:prstGeom>
          <a:noFill/>
          <a:ln/>
        </p:spPr>
        <p:txBody>
          <a:bodyPr wrap="none" lIns="0" tIns="0" rIns="0" bIns="0" rtlCol="0" anchor="t"/>
          <a:lstStyle/>
          <a:p>
            <a:pPr algn="l"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Conclusion</a:t>
            </a:r>
            <a:endParaRPr lang="en-US" sz="1600" dirty="0"/>
          </a:p>
        </p:txBody>
      </p:sp>
      <p:sp>
        <p:nvSpPr>
          <p:cNvPr id="24" name="Text 17"/>
          <p:cNvSpPr/>
          <p:nvPr/>
        </p:nvSpPr>
        <p:spPr>
          <a:xfrm>
            <a:off x="6338034" y="5209084"/>
            <a:ext cx="5007842" cy="674787"/>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Han Feizi's reading is a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selective appropriation</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 not an outright misreading, but a </a:t>
            </a:r>
            <a:pPr algn="l" indent="0" marL="0">
              <a:lnSpc>
                <a:spcPct val="113000"/>
              </a:lnSpc>
              <a:buNone/>
            </a:pPr>
            <a:r>
              <a:rPr lang="en-US" sz="1300" i="1" dirty="0">
                <a:solidFill>
                  <a:srgbClr val="3C3939"/>
                </a:solidFill>
                <a:latin typeface="Inter" pitchFamily="34" charset="0"/>
                <a:ea typeface="Inter" pitchFamily="34" charset="-122"/>
                <a:cs typeface="Inter" pitchFamily="34" charset="-120"/>
              </a:rPr>
              <a:t>transformation</a:t>
            </a:r>
            <a:pPr algn="l" indent="0" marL="0">
              <a:lnSpc>
                <a:spcPct val="113000"/>
              </a:lnSpc>
              <a:buNone/>
            </a:pPr>
            <a:r>
              <a:rPr lang="en-US" sz="1300" dirty="0">
                <a:solidFill>
                  <a:srgbClr val="3C3939"/>
                </a:solidFill>
                <a:latin typeface="Inter" pitchFamily="34" charset="0"/>
                <a:ea typeface="Inter" pitchFamily="34" charset="-122"/>
                <a:cs typeface="Inter" pitchFamily="34" charset="-120"/>
              </a:rPr>
              <a:t> that relocates concepts in a different philosophical framework.</a:t>
            </a:r>
            <a:endParaRPr lang="en-US" sz="1300"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name="Slide 38">
    <p:spTree>
      <p:nvGrpSpPr>
        <p:cNvPr id="1" name=""/>
        <p:cNvGrpSpPr/>
        <p:nvPr/>
      </p:nvGrpSpPr>
      <p:grpSpPr>
        <a:xfrm>
          <a:off x="0" y="0"/>
          <a:ext cx="0" cy="0"/>
          <a:chOff x="0" y="0"/>
          <a:chExt cx="0" cy="0"/>
        </a:xfrm>
      </p:grpSpPr>
      <p:sp>
        <p:nvSpPr>
          <p:cNvPr id="2" name="Shape 0"/>
          <p:cNvSpPr/>
          <p:nvPr/>
        </p:nvSpPr>
        <p:spPr>
          <a:xfrm>
            <a:off x="661475" y="783729"/>
            <a:ext cx="615835" cy="414635"/>
          </a:xfrm>
          <a:prstGeom prst="roundRect">
            <a:avLst>
              <a:gd name="adj" fmla="val 18189"/>
            </a:avLst>
          </a:prstGeom>
          <a:solidFill>
            <a:srgbClr val="E1E1EA"/>
          </a:solidFill>
          <a:ln/>
        </p:spPr>
      </p:sp>
      <p:sp>
        <p:nvSpPr>
          <p:cNvPr id="3" name="Text 1"/>
          <p:cNvSpPr/>
          <p:nvPr/>
        </p:nvSpPr>
        <p:spPr>
          <a:xfrm>
            <a:off x="796111" y="850999"/>
            <a:ext cx="956147" cy="280095"/>
          </a:xfrm>
          <a:prstGeom prst="rect">
            <a:avLst/>
          </a:prstGeom>
          <a:noFill/>
          <a:ln/>
        </p:spPr>
        <p:txBody>
          <a:bodyPr wrap="none" lIns="0" tIns="0" rIns="0" bIns="0" rtlCol="0" anchor="t"/>
          <a:lstStyle/>
          <a:p>
            <a:pPr algn="l" indent="0" marL="0">
              <a:lnSpc>
                <a:spcPct val="130000"/>
              </a:lnSpc>
              <a:buNone/>
            </a:pPr>
            <a:r>
              <a:rPr lang="en-US" sz="1400" dirty="0">
                <a:solidFill>
                  <a:srgbClr val="3C3939"/>
                </a:solidFill>
                <a:latin typeface="Inter" pitchFamily="34" charset="0"/>
                <a:ea typeface="Inter" pitchFamily="34" charset="-122"/>
                <a:cs typeface="Inter" pitchFamily="34" charset="-120"/>
              </a:rPr>
              <a:t>KP6</a:t>
            </a:r>
            <a:endParaRPr lang="en-US" sz="1400" dirty="0"/>
          </a:p>
        </p:txBody>
      </p:sp>
      <p:sp>
        <p:nvSpPr>
          <p:cNvPr id="4" name="Text 2"/>
          <p:cNvSpPr/>
          <p:nvPr/>
        </p:nvSpPr>
        <p:spPr>
          <a:xfrm>
            <a:off x="661475" y="1283593"/>
            <a:ext cx="10003183" cy="701477"/>
          </a:xfrm>
          <a:prstGeom prst="rect">
            <a:avLst/>
          </a:prstGeom>
          <a:noFill/>
          <a:ln/>
        </p:spPr>
        <p:txBody>
          <a:bodyPr wrap="none" lIns="0" tIns="0" rIns="0" bIns="0" rtlCol="0" anchor="t"/>
          <a:lstStyle/>
          <a:p>
            <a:pPr algn="l" indent="0" marL="0">
              <a:lnSpc>
                <a:spcPct val="104000"/>
              </a:lnSpc>
              <a:buNone/>
            </a:pPr>
            <a:r>
              <a:rPr lang="en-US" sz="4400" b="1" dirty="0">
                <a:solidFill>
                  <a:srgbClr val="1B1B27"/>
                </a:solidFill>
                <a:latin typeface="Inter Bold" pitchFamily="34" charset="0"/>
                <a:ea typeface="Inter Bold" pitchFamily="34" charset="-122"/>
                <a:cs typeface="Inter Bold" pitchFamily="34" charset="-120"/>
              </a:rPr>
              <a:t>Significance and Course Narrative</a:t>
            </a:r>
            <a:endParaRPr lang="en-US" sz="4400" dirty="0"/>
          </a:p>
        </p:txBody>
      </p:sp>
      <p:sp>
        <p:nvSpPr>
          <p:cNvPr id="5" name="Shape 3"/>
          <p:cNvSpPr/>
          <p:nvPr/>
        </p:nvSpPr>
        <p:spPr>
          <a:xfrm>
            <a:off x="499852" y="2304852"/>
            <a:ext cx="5483782" cy="3769420"/>
          </a:xfrm>
          <a:prstGeom prst="roundRect">
            <a:avLst>
              <a:gd name="adj" fmla="val 4287"/>
            </a:avLst>
          </a:prstGeom>
          <a:solidFill>
            <a:srgbClr val="1B1B27"/>
          </a:solidFill>
          <a:ln/>
        </p:spPr>
      </p:sp>
      <p:sp>
        <p:nvSpPr>
          <p:cNvPr id="6" name="Text 4"/>
          <p:cNvSpPr/>
          <p:nvPr/>
        </p:nvSpPr>
        <p:spPr>
          <a:xfrm>
            <a:off x="724279" y="2518073"/>
            <a:ext cx="4882631" cy="350738"/>
          </a:xfrm>
          <a:prstGeom prst="rect">
            <a:avLst/>
          </a:prstGeom>
          <a:noFill/>
          <a:ln/>
        </p:spPr>
        <p:txBody>
          <a:bodyPr wrap="none" lIns="0" tIns="0" rIns="0" bIns="0" rtlCol="0" anchor="t"/>
          <a:lstStyle/>
          <a:p>
            <a:pPr algn="l" indent="0" marL="0">
              <a:lnSpc>
                <a:spcPct val="104000"/>
              </a:lnSpc>
              <a:buNone/>
            </a:pPr>
            <a:r>
              <a:rPr lang="en-US" sz="2200" b="1" dirty="0">
                <a:solidFill>
                  <a:srgbClr val="FFFFFF"/>
                </a:solidFill>
                <a:latin typeface="Inter Bold" pitchFamily="34" charset="0"/>
                <a:ea typeface="Inter Bold" pitchFamily="34" charset="-122"/>
                <a:cs typeface="Inter Bold" pitchFamily="34" charset="-120"/>
              </a:rPr>
              <a:t>Resolving the Is/Ought Tension</a:t>
            </a:r>
            <a:endParaRPr lang="en-US" sz="2200" dirty="0"/>
          </a:p>
        </p:txBody>
      </p:sp>
      <p:sp>
        <p:nvSpPr>
          <p:cNvPr id="7" name="Text 5"/>
          <p:cNvSpPr/>
          <p:nvPr/>
        </p:nvSpPr>
        <p:spPr>
          <a:xfrm>
            <a:off x="724279" y="3082032"/>
            <a:ext cx="5034928" cy="2450306"/>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Han Feizi's appropriation represents one resolution of the is/ought tension — by </a:t>
            </a:r>
            <a:pPr algn="l" indent="0" marL="0">
              <a:lnSpc>
                <a:spcPct val="130000"/>
              </a:lnSpc>
              <a:buNone/>
            </a:pPr>
            <a:r>
              <a:rPr lang="en-US" sz="1750" i="1" dirty="0">
                <a:solidFill>
                  <a:srgbClr val="FFFFFF"/>
                </a:solidFill>
                <a:latin typeface="Inter" pitchFamily="34" charset="0"/>
                <a:ea typeface="Inter" pitchFamily="34" charset="-122"/>
                <a:cs typeface="Inter" pitchFamily="34" charset="-120"/>
              </a:rPr>
              <a:t>eliminating the normative dimension</a:t>
            </a:r>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 Ziran becomes a description of how the world operates, which the ruler </a:t>
            </a:r>
            <a:pPr algn="l" indent="0" marL="0">
              <a:lnSpc>
                <a:spcPct val="130000"/>
              </a:lnSpc>
              <a:buNone/>
            </a:pPr>
            <a:r>
              <a:rPr lang="en-US" sz="1750" i="1" dirty="0">
                <a:solidFill>
                  <a:srgbClr val="FFFFFF"/>
                </a:solidFill>
                <a:latin typeface="Inter" pitchFamily="34" charset="0"/>
                <a:ea typeface="Inter" pitchFamily="34" charset="-122"/>
                <a:cs typeface="Inter" pitchFamily="34" charset="-120"/>
              </a:rPr>
              <a:t>uses</a:t>
            </a:r>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 for strategic purposes. The ruler need not </a:t>
            </a:r>
            <a:pPr algn="l" indent="0" marL="0">
              <a:lnSpc>
                <a:spcPct val="130000"/>
              </a:lnSpc>
              <a:buNone/>
            </a:pPr>
            <a:r>
              <a:rPr lang="en-US" sz="1750" i="1" dirty="0">
                <a:solidFill>
                  <a:srgbClr val="FFFFFF"/>
                </a:solidFill>
                <a:latin typeface="Inter" pitchFamily="34" charset="0"/>
                <a:ea typeface="Inter" pitchFamily="34" charset="-122"/>
                <a:cs typeface="Inter" pitchFamily="34" charset="-120"/>
              </a:rPr>
              <a:t>be</a:t>
            </a:r>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 spontaneous, only </a:t>
            </a:r>
            <a:pPr algn="l" indent="0" marL="0">
              <a:lnSpc>
                <a:spcPct val="130000"/>
              </a:lnSpc>
              <a:buNone/>
            </a:pPr>
            <a:r>
              <a:rPr lang="en-US" sz="1750" i="1" dirty="0">
                <a:solidFill>
                  <a:srgbClr val="FFFFFF"/>
                </a:solidFill>
                <a:latin typeface="Inter" pitchFamily="34" charset="0"/>
                <a:ea typeface="Inter" pitchFamily="34" charset="-122"/>
                <a:cs typeface="Inter" pitchFamily="34" charset="-120"/>
              </a:rPr>
              <a:t>appear</a:t>
            </a:r>
            <a:pPr algn="l" indent="0" marL="0">
              <a:lnSpc>
                <a:spcPct val="130000"/>
              </a:lnSpc>
              <a:buNone/>
            </a:pPr>
            <a:r>
              <a:rPr lang="en-US" sz="1750" dirty="0">
                <a:solidFill>
                  <a:srgbClr val="FFFFFF"/>
                </a:solidFill>
                <a:latin typeface="Inter" pitchFamily="34" charset="0"/>
                <a:ea typeface="Inter" pitchFamily="34" charset="-122"/>
                <a:cs typeface="Inter" pitchFamily="34" charset="-120"/>
              </a:rPr>
              <a:t> spontaneous.</a:t>
            </a:r>
            <a:endParaRPr lang="en-US" sz="1750" dirty="0"/>
          </a:p>
        </p:txBody>
      </p:sp>
      <p:sp>
        <p:nvSpPr>
          <p:cNvPr id="8" name="Text 6"/>
          <p:cNvSpPr/>
          <p:nvPr/>
        </p:nvSpPr>
        <p:spPr>
          <a:xfrm>
            <a:off x="6376034" y="2518073"/>
            <a:ext cx="4087214" cy="350738"/>
          </a:xfrm>
          <a:prstGeom prst="rect">
            <a:avLst/>
          </a:prstGeom>
          <a:noFill/>
          <a:ln/>
        </p:spPr>
        <p:txBody>
          <a:bodyPr wrap="none" lIns="0" tIns="0" rIns="0" bIns="0" rtlCol="0" anchor="t"/>
          <a:lstStyle/>
          <a:p>
            <a:pPr algn="l" indent="0" marL="0">
              <a:lnSpc>
                <a:spcPct val="104000"/>
              </a:lnSpc>
              <a:buNone/>
            </a:pPr>
            <a:r>
              <a:rPr lang="en-US" sz="2200" b="1" dirty="0">
                <a:solidFill>
                  <a:srgbClr val="1B1B27"/>
                </a:solidFill>
                <a:latin typeface="Inter Bold" pitchFamily="34" charset="0"/>
                <a:ea typeface="Inter Bold" pitchFamily="34" charset="-122"/>
                <a:cs typeface="Inter Bold" pitchFamily="34" charset="-120"/>
              </a:rPr>
              <a:t>The Course Narrative Arc</a:t>
            </a:r>
            <a:endParaRPr lang="en-US" sz="2200" dirty="0"/>
          </a:p>
        </p:txBody>
      </p:sp>
      <p:sp>
        <p:nvSpPr>
          <p:cNvPr id="9" name="Text 7"/>
          <p:cNvSpPr/>
          <p:nvPr/>
        </p:nvSpPr>
        <p:spPr>
          <a:xfrm>
            <a:off x="6376034" y="3082032"/>
            <a:ext cx="5160536" cy="2800350"/>
          </a:xfrm>
          <a:prstGeom prst="rect">
            <a:avLst/>
          </a:prstGeom>
          <a:noFill/>
          <a:ln/>
        </p:spPr>
        <p:txBody>
          <a:bodyPr wrap="square" lIns="0" tIns="0" rIns="0" bIns="0" rtlCol="0" anchor="t">
            <a:normAutofit/>
          </a:bodyPr>
          <a:lstStyle/>
          <a:p>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Marks a paradigm shift from the Confucian-Daoist assumption (ruler's virtue = source of order) to the Legalist assumption (institutions and laws independent of the ruler's qualities). The ideal of ziran as spontaneous order gives way to </a:t>
            </a:r>
            <a:pPr algn="l" indent="0" marL="0">
              <a:lnSpc>
                <a:spcPct val="130000"/>
              </a:lnSpc>
              <a:buNone/>
            </a:pPr>
            <a:r>
              <a:rPr lang="en-US" sz="1750" i="1" dirty="0">
                <a:solidFill>
                  <a:srgbClr val="3C3939"/>
                </a:solidFill>
                <a:latin typeface="Inter" pitchFamily="34" charset="0"/>
                <a:ea typeface="Inter" pitchFamily="34" charset="-122"/>
                <a:cs typeface="Inter" pitchFamily="34" charset="-120"/>
              </a:rPr>
              <a:t>fa</a:t>
            </a:r>
            <a:pPr algn="l" indent="0" marL="0">
              <a:lnSpc>
                <a:spcPct val="130000"/>
              </a:lnSpc>
              <a:buNone/>
            </a:pPr>
            <a:r>
              <a:rPr lang="en-US" sz="1750" dirty="0">
                <a:solidFill>
                  <a:srgbClr val="3C3939"/>
                </a:solidFill>
                <a:latin typeface="Inter" pitchFamily="34" charset="0"/>
                <a:ea typeface="Inter" pitchFamily="34" charset="-122"/>
                <a:cs typeface="Inter" pitchFamily="34" charset="-120"/>
              </a:rPr>
              <a:t> as clear, impersonal law. 'Reversal is the motion of the Dao' (Ch.40): naturalness pushed to its extreme turns into its opposite.</a:t>
            </a:r>
            <a:endParaRPr lang="en-US" sz="1750" dirty="0"/>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39">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2103834"/>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2174677"/>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661475" y="2642394"/>
            <a:ext cx="6906444" cy="1018977"/>
          </a:xfrm>
          <a:prstGeom prst="rect">
            <a:avLst/>
          </a:prstGeom>
          <a:noFill/>
          <a:ln/>
        </p:spPr>
        <p:txBody>
          <a:bodyPr wrap="none" lIns="0" tIns="0" rIns="0" bIns="0" rtlCol="0" anchor="t"/>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Close Reading</a:t>
            </a:r>
            <a:endParaRPr lang="en-US" sz="6400" dirty="0"/>
          </a:p>
        </p:txBody>
      </p:sp>
      <p:sp>
        <p:nvSpPr>
          <p:cNvPr id="6" name="Text 3"/>
          <p:cNvSpPr/>
          <p:nvPr/>
        </p:nvSpPr>
        <p:spPr>
          <a:xfrm>
            <a:off x="661475" y="4015780"/>
            <a:ext cx="6516326" cy="738287"/>
          </a:xfrm>
          <a:prstGeom prst="rect">
            <a:avLst/>
          </a:prstGeom>
          <a:noFill/>
          <a:ln/>
        </p:spPr>
        <p:txBody>
          <a:bodyPr wrap="none" lIns="0" tIns="0" rIns="0" bIns="0" rtlCol="0" anchor="t"/>
          <a:lstStyle/>
          <a:p>
            <a:pPr algn="l" indent="0" marL="0">
              <a:lnSpc>
                <a:spcPct val="104000"/>
              </a:lnSpc>
              <a:buNone/>
            </a:pPr>
            <a:r>
              <a:rPr lang="en-US" sz="4650" b="1" dirty="0">
                <a:solidFill>
                  <a:srgbClr val="1B1B27"/>
                </a:solidFill>
                <a:latin typeface="Inter Bold" pitchFamily="34" charset="0"/>
                <a:ea typeface="Inter Bold" pitchFamily="34" charset="-122"/>
                <a:cs typeface="Inter Bold" pitchFamily="34" charset="-120"/>
              </a:rPr>
              <a:t>DDJ 2, 10, and 51</a:t>
            </a:r>
            <a:endParaRPr lang="en-US" sz="4650"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name="Slide 40">
    <p:spTree>
      <p:nvGrpSpPr>
        <p:cNvPr id="1" name=""/>
        <p:cNvGrpSpPr/>
        <p:nvPr/>
      </p:nvGrpSpPr>
      <p:grpSpPr>
        <a:xfrm>
          <a:off x="0" y="0"/>
          <a:ext cx="0" cy="0"/>
          <a:chOff x="0" y="0"/>
          <a:chExt cx="0" cy="0"/>
        </a:xfrm>
      </p:grpSpPr>
      <p:sp>
        <p:nvSpPr>
          <p:cNvPr id="2" name="Shape 0"/>
          <p:cNvSpPr/>
          <p:nvPr/>
        </p:nvSpPr>
        <p:spPr>
          <a:xfrm>
            <a:off x="661475" y="863104"/>
            <a:ext cx="2851079" cy="358180"/>
          </a:xfrm>
          <a:prstGeom prst="roundRect">
            <a:avLst>
              <a:gd name="adj" fmla="val 18840"/>
            </a:avLst>
          </a:prstGeom>
          <a:solidFill>
            <a:srgbClr val="E1E1EA"/>
          </a:solidFill>
          <a:ln/>
        </p:spPr>
      </p:sp>
      <p:sp>
        <p:nvSpPr>
          <p:cNvPr id="3" name="Text 1"/>
          <p:cNvSpPr/>
          <p:nvPr/>
        </p:nvSpPr>
        <p:spPr>
          <a:xfrm>
            <a:off x="781923" y="923330"/>
            <a:ext cx="3219766"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CLOSE READING — DDJ 2, PART 1</a:t>
            </a:r>
            <a:endParaRPr lang="en-US" sz="1250" dirty="0"/>
          </a:p>
        </p:txBody>
      </p:sp>
      <p:sp>
        <p:nvSpPr>
          <p:cNvPr id="4" name="Text 2"/>
          <p:cNvSpPr/>
          <p:nvPr/>
        </p:nvSpPr>
        <p:spPr>
          <a:xfrm>
            <a:off x="661475" y="1289546"/>
            <a:ext cx="5630325"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Value Relativity</a:t>
            </a:r>
            <a:endParaRPr lang="en-US" sz="3950" dirty="0"/>
          </a:p>
        </p:txBody>
      </p:sp>
      <p:sp>
        <p:nvSpPr>
          <p:cNvPr id="5" name="Shape 3"/>
          <p:cNvSpPr/>
          <p:nvPr/>
        </p:nvSpPr>
        <p:spPr>
          <a:xfrm>
            <a:off x="661475" y="2173089"/>
            <a:ext cx="25399" cy="681137"/>
          </a:xfrm>
          <a:prstGeom prst="roundRect">
            <a:avLst>
              <a:gd name="adj" fmla="val 60001"/>
            </a:avLst>
          </a:prstGeom>
          <a:solidFill>
            <a:srgbClr val="1B1B27"/>
          </a:solidFill>
          <a:ln/>
        </p:spPr>
      </p:sp>
      <p:sp>
        <p:nvSpPr>
          <p:cNvPr id="6" name="Text 4"/>
          <p:cNvSpPr/>
          <p:nvPr/>
        </p:nvSpPr>
        <p:spPr>
          <a:xfrm>
            <a:off x="962695" y="2365077"/>
            <a:ext cx="11177109" cy="297160"/>
          </a:xfrm>
          <a:prstGeom prst="rect">
            <a:avLst/>
          </a:prstGeom>
          <a:noFill/>
          <a:ln/>
        </p:spPr>
        <p:txBody>
          <a:bodyPr wrap="none" lIns="0" tIns="0" rIns="0" bIns="0" rtlCol="0" anchor="t"/>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'All in the world deem the beautiful to be beautiful; it is ugly.'</a:t>
            </a:r>
            <a:endParaRPr lang="en-US" sz="1550" dirty="0"/>
          </a:p>
        </p:txBody>
      </p:sp>
      <p:pic>
        <p:nvPicPr>
          <p:cNvPr id="7"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3046214"/>
            <a:ext cx="5349047" cy="2948682"/>
          </a:xfrm>
          <a:prstGeom prst="rect">
            <a:avLst/>
          </a:prstGeom>
        </p:spPr>
      </p:pic>
      <p:sp>
        <p:nvSpPr>
          <p:cNvPr id="8" name="Text 5"/>
          <p:cNvSpPr/>
          <p:nvPr/>
        </p:nvSpPr>
        <p:spPr>
          <a:xfrm>
            <a:off x="989285" y="3272433"/>
            <a:ext cx="259520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The Opening Couplet</a:t>
            </a:r>
            <a:endParaRPr lang="en-US" sz="1950" dirty="0"/>
          </a:p>
        </p:txBody>
      </p:sp>
      <p:sp>
        <p:nvSpPr>
          <p:cNvPr id="9" name="Text 6"/>
          <p:cNvSpPr/>
          <p:nvPr/>
        </p:nvSpPr>
        <p:spPr>
          <a:xfrm>
            <a:off x="989285" y="3688556"/>
            <a:ext cx="4795023" cy="148580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Deliberately paradoxical — does not claim beauty/goodness don't exist, but that </a:t>
            </a:r>
            <a:pPr algn="l" indent="0" marL="0">
              <a:lnSpc>
                <a:spcPct val="123000"/>
              </a:lnSpc>
              <a:buNone/>
            </a:pPr>
            <a:r>
              <a:rPr lang="en-US" sz="1550" i="1" dirty="0">
                <a:solidFill>
                  <a:srgbClr val="3C3939"/>
                </a:solidFill>
                <a:latin typeface="Inter" pitchFamily="34" charset="0"/>
                <a:ea typeface="Inter" pitchFamily="34" charset="-122"/>
                <a:cs typeface="Inter" pitchFamily="34" charset="-120"/>
              </a:rPr>
              <a:t>deeming</a:t>
            </a:r>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 something beautiful generates its opposite. Attachment to one side of the binary is the source of desire, anxiety, and contention.</a:t>
            </a:r>
            <a:endParaRPr lang="en-US" sz="1550" dirty="0"/>
          </a:p>
        </p:txBody>
      </p:sp>
      <p:pic>
        <p:nvPicPr>
          <p:cNvPr id="10"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6181173" y="3046214"/>
            <a:ext cx="5349047" cy="2948682"/>
          </a:xfrm>
          <a:prstGeom prst="rect">
            <a:avLst/>
          </a:prstGeom>
        </p:spPr>
      </p:pic>
      <p:sp>
        <p:nvSpPr>
          <p:cNvPr id="11" name="Text 7"/>
          <p:cNvSpPr/>
          <p:nvPr/>
        </p:nvSpPr>
        <p:spPr>
          <a:xfrm>
            <a:off x="6508984" y="3272433"/>
            <a:ext cx="2510370" cy="313730"/>
          </a:xfrm>
          <a:prstGeom prst="rect">
            <a:avLst/>
          </a:prstGeom>
          <a:noFill/>
          <a:ln/>
        </p:spPr>
        <p:txBody>
          <a:bodyPr wrap="none" lIns="0" tIns="0" rIns="0" bIns="0" rtlCol="0" anchor="t"/>
          <a:lstStyle/>
          <a:p>
            <a:pPr algn="l" indent="0" marL="0">
              <a:lnSpc>
                <a:spcPct val="104000"/>
              </a:lnSpc>
              <a:buNone/>
            </a:pPr>
            <a:r>
              <a:rPr lang="en-US" sz="1950" b="1" dirty="0">
                <a:solidFill>
                  <a:srgbClr val="3C3939"/>
                </a:solidFill>
                <a:latin typeface="Inter Bold" pitchFamily="34" charset="0"/>
                <a:ea typeface="Inter Bold" pitchFamily="34" charset="-122"/>
                <a:cs typeface="Inter Bold" pitchFamily="34" charset="-120"/>
              </a:rPr>
              <a:t>Six Parallel Clauses</a:t>
            </a:r>
            <a:endParaRPr lang="en-US" sz="1950" dirty="0"/>
          </a:p>
        </p:txBody>
      </p:sp>
      <p:sp>
        <p:nvSpPr>
          <p:cNvPr id="12" name="Text 8"/>
          <p:cNvSpPr/>
          <p:nvPr/>
        </p:nvSpPr>
        <p:spPr>
          <a:xfrm>
            <a:off x="6508984" y="3688556"/>
            <a:ext cx="4795023" cy="208012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Extend from evaluative terms to apparently descriptive ones: existence/non-existence, difficulty/ease, length/shortness, height/lowness, notes/noise, before/after. Even our most basic perceptual categories are structured by relational oppositions — the work of language, not direct reflections of reality.</a:t>
            </a:r>
            <a:endParaRPr lang="en-US" sz="1550"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name="Slide 41">
    <p:spTree>
      <p:nvGrpSpPr>
        <p:cNvPr id="1" name=""/>
        <p:cNvGrpSpPr/>
        <p:nvPr/>
      </p:nvGrpSpPr>
      <p:grpSpPr>
        <a:xfrm>
          <a:off x="0" y="0"/>
          <a:ext cx="0" cy="0"/>
          <a:chOff x="0" y="0"/>
          <a:chExt cx="0" cy="0"/>
        </a:xfrm>
      </p:grpSpPr>
      <p:sp>
        <p:nvSpPr>
          <p:cNvPr id="2" name="Shape 0"/>
          <p:cNvSpPr/>
          <p:nvPr/>
        </p:nvSpPr>
        <p:spPr>
          <a:xfrm>
            <a:off x="661475" y="867271"/>
            <a:ext cx="2883721" cy="358180"/>
          </a:xfrm>
          <a:prstGeom prst="roundRect">
            <a:avLst>
              <a:gd name="adj" fmla="val 18840"/>
            </a:avLst>
          </a:prstGeom>
          <a:solidFill>
            <a:srgbClr val="E1E1EA"/>
          </a:solidFill>
          <a:ln/>
        </p:spPr>
      </p:sp>
      <p:sp>
        <p:nvSpPr>
          <p:cNvPr id="3" name="Text 1"/>
          <p:cNvSpPr/>
          <p:nvPr/>
        </p:nvSpPr>
        <p:spPr>
          <a:xfrm>
            <a:off x="781923" y="927497"/>
            <a:ext cx="3252408"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CLOSE READING — DDJ 2, PART 2</a:t>
            </a:r>
            <a:endParaRPr lang="en-US" sz="1250" dirty="0"/>
          </a:p>
        </p:txBody>
      </p:sp>
      <p:sp>
        <p:nvSpPr>
          <p:cNvPr id="4" name="Text 2"/>
          <p:cNvSpPr/>
          <p:nvPr/>
        </p:nvSpPr>
        <p:spPr>
          <a:xfrm>
            <a:off x="661475" y="1293713"/>
            <a:ext cx="10868745" cy="1255117"/>
          </a:xfrm>
          <a:prstGeom prst="rect">
            <a:avLst/>
          </a:prstGeom>
          <a:noFill/>
          <a:ln/>
        </p:spPr>
        <p:txBody>
          <a:bodyPr wrap="square" lIns="0" tIns="0" rIns="0" bIns="0" rtlCol="0" anchor="t">
            <a:normAutofit/>
          </a:bodyPr>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The Sage's Response and Translation Verification</a:t>
            </a:r>
            <a:endParaRPr lang="en-US" sz="3950" dirty="0"/>
          </a:p>
        </p:txBody>
      </p:sp>
      <p:sp>
        <p:nvSpPr>
          <p:cNvPr id="5" name="Text 3"/>
          <p:cNvSpPr/>
          <p:nvPr/>
        </p:nvSpPr>
        <p:spPr>
          <a:xfrm>
            <a:off x="661475" y="2975471"/>
            <a:ext cx="3248142"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The Sage's Response</a:t>
            </a:r>
            <a:endParaRPr lang="en-US" sz="1950" dirty="0"/>
          </a:p>
        </p:txBody>
      </p:sp>
      <p:sp>
        <p:nvSpPr>
          <p:cNvPr id="6" name="Text 4"/>
          <p:cNvSpPr/>
          <p:nvPr/>
        </p:nvSpPr>
        <p:spPr>
          <a:xfrm>
            <a:off x="661475" y="3459857"/>
            <a:ext cx="5189408" cy="2377281"/>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Dwelling in wuwei follows from recognising the futility of pursuing one side of any binary. The 'wordless teaching' is communicated through the sage's mode of being, not through doctrinal instruction. The 'Enigmatic Virtue' formula — 'what it gives birth to it does not possess; what it does it does not retain' — is ziran in action: the human equivalent of the Dao's spontaneous, non-possessive generation.</a:t>
            </a:r>
            <a:endParaRPr lang="en-US" sz="1550" dirty="0"/>
          </a:p>
        </p:txBody>
      </p:sp>
      <p:sp>
        <p:nvSpPr>
          <p:cNvPr id="7" name="Shape 5"/>
          <p:cNvSpPr/>
          <p:nvPr/>
        </p:nvSpPr>
        <p:spPr>
          <a:xfrm>
            <a:off x="6202604" y="2804815"/>
            <a:ext cx="5478524" cy="3185914"/>
          </a:xfrm>
          <a:prstGeom prst="roundRect">
            <a:avLst>
              <a:gd name="adj" fmla="val 4539"/>
            </a:avLst>
          </a:prstGeom>
          <a:solidFill>
            <a:srgbClr val="1B1B27"/>
          </a:solidFill>
          <a:ln/>
        </p:spPr>
      </p:sp>
      <p:sp>
        <p:nvSpPr>
          <p:cNvPr id="8" name="Text 6"/>
          <p:cNvSpPr/>
          <p:nvPr/>
        </p:nvSpPr>
        <p:spPr>
          <a:xfrm>
            <a:off x="6403418" y="2975471"/>
            <a:ext cx="3475546"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Translation Verification</a:t>
            </a:r>
            <a:endParaRPr lang="en-US" sz="1950" dirty="0"/>
          </a:p>
        </p:txBody>
      </p:sp>
      <p:sp>
        <p:nvSpPr>
          <p:cNvPr id="9" name="Text 7"/>
          <p:cNvSpPr/>
          <p:nvPr/>
        </p:nvSpPr>
        <p:spPr>
          <a:xfrm>
            <a:off x="6403418" y="3459857"/>
            <a:ext cx="5076896" cy="2080121"/>
          </a:xfrm>
          <a:prstGeom prst="rect">
            <a:avLst/>
          </a:prstGeom>
          <a:noFill/>
          <a:ln/>
        </p:spPr>
        <p:txBody>
          <a:bodyPr wrap="square" lIns="0" tIns="0" rIns="0" bIns="0" rtlCol="0" anchor="t">
            <a:normAutofit/>
          </a:bodyPr>
          <a:lstStyle/>
          <a:p>
            <a:pPr algn="l" indent="0" marL="0">
              <a:lnSpc>
                <a:spcPct val="123000"/>
              </a:lnSpc>
              <a:buNone/>
            </a:pPr>
            <a:r>
              <a:rPr lang="zh-CN" altLang="en-US" sz="1550" dirty="0">
                <a:solidFill>
                  <a:srgbClr val="FFFFFF"/>
                </a:solidFill>
                <a:latin typeface="Inter" pitchFamily="34" charset="0"/>
                <a:ea typeface="Inter" pitchFamily="34" charset="-122"/>
                <a:cs typeface="Inter" pitchFamily="34" charset="-120"/>
              </a:rPr>
              <a:t>Van Norden and Eno differ on </a:t>
            </a:r>
            <a:pPr algn="l" indent="0" marL="0">
              <a:lnSpc>
                <a:spcPct val="123000"/>
              </a:lnSpc>
              <a:buNone/>
            </a:pPr>
            <a:r>
              <a:rPr lang="zh-CN" altLang="en-US" sz="1550" i="1" dirty="0">
                <a:solidFill>
                  <a:srgbClr val="FFFFFF"/>
                </a:solidFill>
                <a:latin typeface="Inter" pitchFamily="34" charset="0"/>
                <a:ea typeface="Inter" pitchFamily="34" charset="-122"/>
                <a:cs typeface="Inter" pitchFamily="34" charset="-120"/>
              </a:rPr>
              <a:t>you wu xiang sheng</a:t>
            </a:r>
            <a:pPr algn="l" indent="0" marL="0">
              <a:lnSpc>
                <a:spcPct val="123000"/>
              </a:lnSpc>
              <a:buNone/>
            </a:pPr>
            <a:r>
              <a:rPr lang="zh-CN" altLang="en-US" sz="1550" dirty="0">
                <a:solidFill>
                  <a:srgbClr val="FFFFFF"/>
                </a:solidFill>
                <a:latin typeface="Inter" pitchFamily="34" charset="0"/>
                <a:ea typeface="Inter" pitchFamily="34" charset="-122"/>
                <a:cs typeface="Inter" pitchFamily="34" charset="-120"/>
              </a:rPr>
              <a:t> (有無相生): Van Norden — 'To have and to lack generate each other' (ethical focus). Eno — 'What is and what is not give birth to one another' (ontological focus). Both are legitimate; the difference is itself philosophically instructive — the same Chinese phrase can be read as either ontological or ethical.</a:t>
            </a:r>
            <a:endParaRPr lang="zh-CN" sz="155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name="Slide 42">
    <p:spTree>
      <p:nvGrpSpPr>
        <p:cNvPr id="1" name=""/>
        <p:cNvGrpSpPr/>
        <p:nvPr/>
      </p:nvGrpSpPr>
      <p:grpSpPr>
        <a:xfrm>
          <a:off x="0" y="0"/>
          <a:ext cx="0" cy="0"/>
          <a:chOff x="0" y="0"/>
          <a:chExt cx="0" cy="0"/>
        </a:xfrm>
      </p:grpSpPr>
      <p:sp>
        <p:nvSpPr>
          <p:cNvPr id="2" name="Shape 0"/>
          <p:cNvSpPr/>
          <p:nvPr/>
        </p:nvSpPr>
        <p:spPr>
          <a:xfrm>
            <a:off x="661475" y="658912"/>
            <a:ext cx="3086817" cy="385961"/>
          </a:xfrm>
          <a:prstGeom prst="roundRect">
            <a:avLst>
              <a:gd name="adj" fmla="val 18512"/>
            </a:avLst>
          </a:prstGeom>
          <a:solidFill>
            <a:srgbClr val="E1E1EA"/>
          </a:solidFill>
          <a:ln/>
        </p:spPr>
      </p:sp>
      <p:sp>
        <p:nvSpPr>
          <p:cNvPr id="3" name="Text 1"/>
          <p:cNvSpPr/>
          <p:nvPr/>
        </p:nvSpPr>
        <p:spPr>
          <a:xfrm>
            <a:off x="788968" y="722610"/>
            <a:ext cx="3441415"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CLOSE READING — DDJ 10, PART 1</a:t>
            </a:r>
            <a:endParaRPr lang="en-US" sz="1300" dirty="0"/>
          </a:p>
        </p:txBody>
      </p:sp>
      <p:sp>
        <p:nvSpPr>
          <p:cNvPr id="4" name="Text 2"/>
          <p:cNvSpPr/>
          <p:nvPr/>
        </p:nvSpPr>
        <p:spPr>
          <a:xfrm>
            <a:off x="661475" y="1121370"/>
            <a:ext cx="7004172"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Practices of Spontaneity</a:t>
            </a:r>
            <a:endParaRPr lang="en-US" sz="41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072878"/>
            <a:ext cx="531601" cy="531614"/>
          </a:xfrm>
          <a:prstGeom prst="rect">
            <a:avLst/>
          </a:prstGeom>
        </p:spPr>
      </p:pic>
      <p:sp>
        <p:nvSpPr>
          <p:cNvPr id="6" name="Text 3"/>
          <p:cNvSpPr/>
          <p:nvPr/>
        </p:nvSpPr>
        <p:spPr>
          <a:xfrm>
            <a:off x="661475" y="2843709"/>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Somatic Domain</a:t>
            </a:r>
            <a:endParaRPr lang="en-US" sz="2050" dirty="0"/>
          </a:p>
        </p:txBody>
      </p:sp>
      <p:sp>
        <p:nvSpPr>
          <p:cNvPr id="7" name="Text 4"/>
          <p:cNvSpPr/>
          <p:nvPr/>
        </p:nvSpPr>
        <p:spPr>
          <a:xfrm>
            <a:off x="661475" y="3290689"/>
            <a:ext cx="3463441" cy="2908399"/>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'As you concentrate your qi and extend your suppleness, can you be as a new born babe?' Van Norden: concentrating qi refers to guided breathing exercises. The 'new born babe' — recurring ideal (Ch.20, Ch.28, Ch.55) — represents pure potential and unself-conscious responsiveness.</a:t>
            </a:r>
            <a:endParaRPr lang="en-US" sz="16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64127" y="2072878"/>
            <a:ext cx="531601" cy="531614"/>
          </a:xfrm>
          <a:prstGeom prst="rect">
            <a:avLst/>
          </a:prstGeom>
        </p:spPr>
      </p:pic>
      <p:sp>
        <p:nvSpPr>
          <p:cNvPr id="9" name="Text 5"/>
          <p:cNvSpPr/>
          <p:nvPr/>
        </p:nvSpPr>
        <p:spPr>
          <a:xfrm>
            <a:off x="4364127" y="2843709"/>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First Question</a:t>
            </a:r>
            <a:endParaRPr lang="en-US" sz="2050" dirty="0"/>
          </a:p>
        </p:txBody>
      </p:sp>
      <p:sp>
        <p:nvSpPr>
          <p:cNvPr id="10" name="Text 6"/>
          <p:cNvSpPr/>
          <p:nvPr/>
        </p:nvSpPr>
        <p:spPr>
          <a:xfrm>
            <a:off x="4364127" y="3290689"/>
            <a:ext cx="3463441" cy="2585244"/>
          </a:xfrm>
          <a:prstGeom prst="rect">
            <a:avLst/>
          </a:prstGeom>
          <a:noFill/>
          <a:ln/>
        </p:spPr>
        <p:txBody>
          <a:bodyPr wrap="square" lIns="0" tIns="0" rIns="0" bIns="0" rtlCol="0" anchor="t">
            <a:normAutofit/>
          </a:bodyPr>
          <a:lstStyle/>
          <a:p>
            <a:pPr algn="l" indent="0" marL="0">
              <a:lnSpc>
                <a:spcPct val="127000"/>
              </a:lnSpc>
              <a:buNone/>
            </a:pPr>
            <a:r>
              <a:rPr lang="zh-CN" altLang="en-US" sz="1650" dirty="0">
                <a:solidFill>
                  <a:srgbClr val="3C3939"/>
                </a:solidFill>
                <a:latin typeface="Inter" pitchFamily="34" charset="0"/>
                <a:ea typeface="Inter" pitchFamily="34" charset="-122"/>
                <a:cs typeface="Inter" pitchFamily="34" charset="-120"/>
              </a:rPr>
              <a:t>'As you carry your bodily soul embracing oneness, can you never depart from it?' The 'bodily soul' (po, 魄) is the physical, earth-bound aspect of the self. 'Embracing oneness' (bao yi, 抱一) — holding to undifferentiated unity without interruption.</a:t>
            </a:r>
            <a:endParaRPr lang="zh-CN" sz="16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66779" y="2072878"/>
            <a:ext cx="531601" cy="531614"/>
          </a:xfrm>
          <a:prstGeom prst="rect">
            <a:avLst/>
          </a:prstGeom>
        </p:spPr>
      </p:pic>
      <p:sp>
        <p:nvSpPr>
          <p:cNvPr id="12" name="Text 7"/>
          <p:cNvSpPr/>
          <p:nvPr/>
        </p:nvSpPr>
        <p:spPr>
          <a:xfrm>
            <a:off x="8066779" y="2843709"/>
            <a:ext cx="2658004" cy="332184"/>
          </a:xfrm>
          <a:prstGeom prst="rect">
            <a:avLst/>
          </a:prstGeom>
          <a:noFill/>
          <a:ln/>
        </p:spPr>
        <p:txBody>
          <a:bodyPr wrap="none" lIns="0" tIns="0" rIns="0" bIns="0" rtlCol="0" anchor="t"/>
          <a:lstStyle/>
          <a:p>
            <a:pPr algn="l" indent="0" marL="0">
              <a:lnSpc>
                <a:spcPct val="104000"/>
              </a:lnSpc>
              <a:buNone/>
            </a:pPr>
            <a:r>
              <a:rPr lang="en-US" sz="2050" b="1" dirty="0">
                <a:solidFill>
                  <a:srgbClr val="3C3939"/>
                </a:solidFill>
                <a:latin typeface="Inter Bold" pitchFamily="34" charset="0"/>
                <a:ea typeface="Inter Bold" pitchFamily="34" charset="-122"/>
                <a:cs typeface="Inter Bold" pitchFamily="34" charset="-120"/>
              </a:rPr>
              <a:t>Cognitive Domain</a:t>
            </a:r>
            <a:endParaRPr lang="en-US" sz="2050" dirty="0"/>
          </a:p>
        </p:txBody>
      </p:sp>
      <p:sp>
        <p:nvSpPr>
          <p:cNvPr id="13" name="Text 8"/>
          <p:cNvSpPr/>
          <p:nvPr/>
        </p:nvSpPr>
        <p:spPr>
          <a:xfrm>
            <a:off x="8066779" y="3290689"/>
            <a:ext cx="3463441"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six rhetorical questions cover the full spectrum of human existence — body, mind, and society — suggesting ziran is not merely a mental state but an integrated way of being encompassing all dimensions of life.</a:t>
            </a:r>
            <a:endParaRPr lang="en-US" sz="1650"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name="Slide 43">
    <p:spTree>
      <p:nvGrpSpPr>
        <p:cNvPr id="1" name=""/>
        <p:cNvGrpSpPr/>
        <p:nvPr/>
      </p:nvGrpSpPr>
      <p:grpSpPr>
        <a:xfrm>
          <a:off x="0" y="0"/>
          <a:ext cx="0" cy="0"/>
          <a:chOff x="0" y="0"/>
          <a:chExt cx="0" cy="0"/>
        </a:xfrm>
      </p:grpSpPr>
      <p:sp>
        <p:nvSpPr>
          <p:cNvPr id="2" name="Shape 0"/>
          <p:cNvSpPr/>
          <p:nvPr/>
        </p:nvSpPr>
        <p:spPr>
          <a:xfrm>
            <a:off x="661475" y="735310"/>
            <a:ext cx="2948410" cy="358180"/>
          </a:xfrm>
          <a:prstGeom prst="roundRect">
            <a:avLst>
              <a:gd name="adj" fmla="val 18840"/>
            </a:avLst>
          </a:prstGeom>
          <a:solidFill>
            <a:srgbClr val="E1E1EA"/>
          </a:solidFill>
          <a:ln/>
        </p:spPr>
      </p:sp>
      <p:sp>
        <p:nvSpPr>
          <p:cNvPr id="3" name="Text 1"/>
          <p:cNvSpPr/>
          <p:nvPr/>
        </p:nvSpPr>
        <p:spPr>
          <a:xfrm>
            <a:off x="781923" y="795536"/>
            <a:ext cx="3317097" cy="237728"/>
          </a:xfrm>
          <a:prstGeom prst="rect">
            <a:avLst/>
          </a:prstGeom>
          <a:noFill/>
          <a:ln/>
        </p:spPr>
        <p:txBody>
          <a:bodyPr wrap="none" lIns="0" tIns="0" rIns="0" bIns="0" rtlCol="0" anchor="t"/>
          <a:lstStyle/>
          <a:p>
            <a:pPr algn="l" indent="0" marL="0">
              <a:lnSpc>
                <a:spcPct val="123000"/>
              </a:lnSpc>
              <a:buNone/>
            </a:pPr>
            <a:r>
              <a:rPr lang="en-US" sz="1250" dirty="0">
                <a:solidFill>
                  <a:srgbClr val="3C3939"/>
                </a:solidFill>
                <a:latin typeface="Inter" pitchFamily="34" charset="0"/>
                <a:ea typeface="Inter" pitchFamily="34" charset="-122"/>
                <a:cs typeface="Inter" pitchFamily="34" charset="-120"/>
              </a:rPr>
              <a:t>CLOSE READING — DDJ 10, PART 2</a:t>
            </a:r>
            <a:endParaRPr lang="en-US" sz="1250" dirty="0"/>
          </a:p>
        </p:txBody>
      </p:sp>
      <p:sp>
        <p:nvSpPr>
          <p:cNvPr id="4" name="Text 2"/>
          <p:cNvSpPr/>
          <p:nvPr/>
        </p:nvSpPr>
        <p:spPr>
          <a:xfrm>
            <a:off x="661475" y="1161752"/>
            <a:ext cx="9754447" cy="627559"/>
          </a:xfrm>
          <a:prstGeom prst="rect">
            <a:avLst/>
          </a:prstGeom>
          <a:noFill/>
          <a:ln/>
        </p:spPr>
        <p:txBody>
          <a:bodyPr wrap="none" lIns="0" tIns="0" rIns="0" bIns="0" rtlCol="0" anchor="t"/>
          <a:lstStyle/>
          <a:p>
            <a:pPr algn="l" indent="0" marL="0">
              <a:lnSpc>
                <a:spcPct val="104000"/>
              </a:lnSpc>
              <a:buNone/>
            </a:pPr>
            <a:r>
              <a:rPr lang="en-US" sz="3950" b="1" dirty="0">
                <a:solidFill>
                  <a:srgbClr val="1B1B27"/>
                </a:solidFill>
                <a:latin typeface="Inter Bold" pitchFamily="34" charset="0"/>
                <a:ea typeface="Inter Bold" pitchFamily="34" charset="-122"/>
                <a:cs typeface="Inter Bold" pitchFamily="34" charset="-120"/>
              </a:rPr>
              <a:t>Mirror, Paradox, and Enigmatic Virtue</a:t>
            </a:r>
            <a:endParaRPr lang="en-US" sz="3950" dirty="0"/>
          </a:p>
        </p:txBody>
      </p:sp>
      <p:sp>
        <p:nvSpPr>
          <p:cNvPr id="5" name="Shape 3"/>
          <p:cNvSpPr/>
          <p:nvPr/>
        </p:nvSpPr>
        <p:spPr>
          <a:xfrm>
            <a:off x="516917" y="2045295"/>
            <a:ext cx="5478524" cy="4077395"/>
          </a:xfrm>
          <a:prstGeom prst="roundRect">
            <a:avLst>
              <a:gd name="adj" fmla="val 3546"/>
            </a:avLst>
          </a:prstGeom>
          <a:solidFill>
            <a:srgbClr val="1B1B27"/>
          </a:solidFill>
          <a:ln/>
        </p:spPr>
      </p:sp>
      <p:sp>
        <p:nvSpPr>
          <p:cNvPr id="6" name="Text 4"/>
          <p:cNvSpPr/>
          <p:nvPr/>
        </p:nvSpPr>
        <p:spPr>
          <a:xfrm>
            <a:off x="717730" y="2215952"/>
            <a:ext cx="3348251" cy="313730"/>
          </a:xfrm>
          <a:prstGeom prst="rect">
            <a:avLst/>
          </a:prstGeom>
          <a:noFill/>
          <a:ln/>
        </p:spPr>
        <p:txBody>
          <a:bodyPr wrap="none" lIns="0" tIns="0" rIns="0" bIns="0" rtlCol="0" anchor="t"/>
          <a:lstStyle/>
          <a:p>
            <a:pPr algn="l" indent="0" marL="0">
              <a:lnSpc>
                <a:spcPct val="104000"/>
              </a:lnSpc>
              <a:buNone/>
            </a:pPr>
            <a:r>
              <a:rPr lang="en-US" sz="1950" b="1" dirty="0">
                <a:solidFill>
                  <a:srgbClr val="FFFFFF"/>
                </a:solidFill>
                <a:latin typeface="Inter Bold" pitchFamily="34" charset="0"/>
                <a:ea typeface="Inter Bold" pitchFamily="34" charset="-122"/>
                <a:cs typeface="Inter Bold" pitchFamily="34" charset="-120"/>
              </a:rPr>
              <a:t>The Mysterious Mirror</a:t>
            </a:r>
            <a:endParaRPr lang="en-US" sz="1950" dirty="0"/>
          </a:p>
        </p:txBody>
      </p:sp>
      <p:sp>
        <p:nvSpPr>
          <p:cNvPr id="7" name="Text 5"/>
          <p:cNvSpPr/>
          <p:nvPr/>
        </p:nvSpPr>
        <p:spPr>
          <a:xfrm>
            <a:off x="717730" y="2700338"/>
            <a:ext cx="5076896" cy="2080121"/>
          </a:xfrm>
          <a:prstGeom prst="rect">
            <a:avLst/>
          </a:prstGeom>
          <a:noFill/>
          <a:ln/>
        </p:spPr>
        <p:txBody>
          <a:bodyPr wrap="square" lIns="0" tIns="0" rIns="0" bIns="0" rtlCol="0" anchor="t">
            <a:normAutofit/>
          </a:bodyPr>
          <a:lstStyle/>
          <a:p>
            <a:pPr algn="l" indent="0" marL="0">
              <a:lnSpc>
                <a:spcPct val="123000"/>
              </a:lnSpc>
              <a:buNone/>
            </a:pPr>
            <a:r>
              <a:rPr lang="zh-CN" altLang="en-US" sz="1550" dirty="0">
                <a:solidFill>
                  <a:srgbClr val="FFFFFF"/>
                </a:solidFill>
                <a:latin typeface="Inter" pitchFamily="34" charset="0"/>
                <a:ea typeface="Inter" pitchFamily="34" charset="-122"/>
                <a:cs typeface="Inter" pitchFamily="34" charset="-120"/>
              </a:rPr>
              <a:t>'As you polish the dust from your mysterious mirror, can you render it free of all blemishes?' The 'mysterious mirror' (xuan jian, 玄鑑) is the heart-mind cleared of desire and conceptual fixation. A clean mirror reflects without distortion or retention. This image becomes central to Chan (Zen) Buddhism's account of enlightenment (Van Norden, p.192).</a:t>
            </a:r>
            <a:endParaRPr lang="zh-CN" sz="1550" dirty="0"/>
          </a:p>
        </p:txBody>
      </p:sp>
      <p:sp>
        <p:nvSpPr>
          <p:cNvPr id="8" name="Text 6"/>
          <p:cNvSpPr/>
          <p:nvPr/>
        </p:nvSpPr>
        <p:spPr>
          <a:xfrm>
            <a:off x="6347162" y="2215952"/>
            <a:ext cx="5510372" cy="313730"/>
          </a:xfrm>
          <a:prstGeom prst="rect">
            <a:avLst/>
          </a:prstGeom>
          <a:noFill/>
          <a:ln/>
        </p:spPr>
        <p:txBody>
          <a:bodyPr wrap="none" lIns="0" tIns="0" rIns="0" bIns="0" rtlCol="0" anchor="t"/>
          <a:lstStyle/>
          <a:p>
            <a:pPr algn="l" indent="0" marL="0">
              <a:lnSpc>
                <a:spcPct val="104000"/>
              </a:lnSpc>
              <a:buNone/>
            </a:pPr>
            <a:r>
              <a:rPr lang="en-US" sz="1950" b="1" dirty="0">
                <a:solidFill>
                  <a:srgbClr val="1B1B27"/>
                </a:solidFill>
                <a:latin typeface="Inter Bold" pitchFamily="34" charset="0"/>
                <a:ea typeface="Inter Bold" pitchFamily="34" charset="-122"/>
                <a:cs typeface="Inter Bold" pitchFamily="34" charset="-120"/>
              </a:rPr>
              <a:t>Political Questions and Enigmatic Virtue</a:t>
            </a:r>
            <a:endParaRPr lang="en-US" sz="1950" dirty="0"/>
          </a:p>
        </p:txBody>
      </p:sp>
      <p:sp>
        <p:nvSpPr>
          <p:cNvPr id="9" name="Text 7"/>
          <p:cNvSpPr/>
          <p:nvPr/>
        </p:nvSpPr>
        <p:spPr>
          <a:xfrm>
            <a:off x="6347162" y="2700338"/>
            <a:ext cx="5189408" cy="3268762"/>
          </a:xfrm>
          <a:prstGeom prst="rect">
            <a:avLst/>
          </a:prstGeom>
          <a:noFill/>
          <a:ln/>
        </p:spPr>
        <p:txBody>
          <a:bodyPr wrap="square" lIns="0" tIns="0" rIns="0" bIns="0" rtlCol="0" anchor="t">
            <a:normAutofit/>
          </a:bodyPr>
          <a:lstStyle/>
          <a:p>
            <a:pPr algn="l" indent="0" marL="0">
              <a:lnSpc>
                <a:spcPct val="123000"/>
              </a:lnSpc>
              <a:buNone/>
            </a:pPr>
            <a:r>
              <a:rPr lang="en-US" sz="1550" dirty="0">
                <a:solidFill>
                  <a:srgbClr val="3C3939"/>
                </a:solidFill>
                <a:latin typeface="Inter" pitchFamily="34" charset="0"/>
                <a:ea typeface="Inter" pitchFamily="34" charset="-122"/>
                <a:cs typeface="Inter" pitchFamily="34" charset="-120"/>
              </a:rPr>
              <a:t>'As you cherish the people and order the state, can you do so without awareness?' The sage governs without being aware of governing — just as the mirror reflects without awareness. The fifth and sixth questions: the sage 'keeps to the female' (passive, receptive) and refrains from employing 'brilliant awareness' as a tool of control — anticipating the critique of instrumental reason that Han Feizi would later invert. The concluding formula: 'Mysterious power' (xuan de) — effective without self-consciousness.</a:t>
            </a:r>
            <a:endParaRPr lang="en-US" sz="155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name="Slide 44">
    <p:spTree>
      <p:nvGrpSpPr>
        <p:cNvPr id="1" name=""/>
        <p:cNvGrpSpPr/>
        <p:nvPr/>
      </p:nvGrpSpPr>
      <p:grpSpPr>
        <a:xfrm>
          <a:off x="0" y="0"/>
          <a:ext cx="0" cy="0"/>
          <a:chOff x="0" y="0"/>
          <a:chExt cx="0" cy="0"/>
        </a:xfrm>
      </p:grpSpPr>
      <p:sp>
        <p:nvSpPr>
          <p:cNvPr id="2" name="Shape 0"/>
          <p:cNvSpPr/>
          <p:nvPr/>
        </p:nvSpPr>
        <p:spPr>
          <a:xfrm>
            <a:off x="661475" y="703163"/>
            <a:ext cx="2399149" cy="279202"/>
          </a:xfrm>
          <a:prstGeom prst="roundRect">
            <a:avLst>
              <a:gd name="adj" fmla="val 19904"/>
            </a:avLst>
          </a:prstGeom>
          <a:solidFill>
            <a:srgbClr val="E1E1EA"/>
          </a:solidFill>
          <a:ln/>
        </p:spPr>
      </p:sp>
      <p:sp>
        <p:nvSpPr>
          <p:cNvPr id="3" name="Text 1"/>
          <p:cNvSpPr/>
          <p:nvPr/>
        </p:nvSpPr>
        <p:spPr>
          <a:xfrm>
            <a:off x="760691" y="752773"/>
            <a:ext cx="2810301" cy="179983"/>
          </a:xfrm>
          <a:prstGeom prst="rect">
            <a:avLst/>
          </a:prstGeom>
          <a:noFill/>
          <a:ln/>
        </p:spPr>
        <p:txBody>
          <a:bodyPr wrap="none" lIns="0" tIns="0" rIns="0" bIns="0" rtlCol="0" anchor="t"/>
          <a:lstStyle/>
          <a:p>
            <a:pPr algn="l" indent="0" marL="0">
              <a:lnSpc>
                <a:spcPct val="113000"/>
              </a:lnSpc>
              <a:buNone/>
            </a:pPr>
            <a:r>
              <a:rPr lang="en-US" sz="1000" dirty="0">
                <a:solidFill>
                  <a:srgbClr val="3C3939"/>
                </a:solidFill>
                <a:latin typeface="Inter" pitchFamily="34" charset="0"/>
                <a:ea typeface="Inter" pitchFamily="34" charset="-122"/>
                <a:cs typeface="Inter" pitchFamily="34" charset="-120"/>
              </a:rPr>
              <a:t>CLOSE READING — DDJ 51, PART 1</a:t>
            </a:r>
            <a:endParaRPr lang="en-US" sz="1000" dirty="0"/>
          </a:p>
        </p:txBody>
      </p:sp>
      <p:sp>
        <p:nvSpPr>
          <p:cNvPr id="4" name="Text 2"/>
          <p:cNvSpPr/>
          <p:nvPr/>
        </p:nvSpPr>
        <p:spPr>
          <a:xfrm>
            <a:off x="661475" y="1028601"/>
            <a:ext cx="6668226" cy="516731"/>
          </a:xfrm>
          <a:prstGeom prst="rect">
            <a:avLst/>
          </a:prstGeom>
          <a:noFill/>
          <a:ln/>
        </p:spPr>
        <p:txBody>
          <a:bodyPr wrap="none" lIns="0" tIns="0" rIns="0" bIns="0" rtlCol="0" anchor="t"/>
          <a:lstStyle/>
          <a:p>
            <a:pPr algn="l" indent="0" marL="0">
              <a:lnSpc>
                <a:spcPct val="104000"/>
              </a:lnSpc>
              <a:buNone/>
            </a:pPr>
            <a:r>
              <a:rPr lang="en-US" sz="3250" b="1" dirty="0">
                <a:solidFill>
                  <a:srgbClr val="1B1B27"/>
                </a:solidFill>
                <a:latin typeface="Inter Bold" pitchFamily="34" charset="0"/>
                <a:ea typeface="Inter Bold" pitchFamily="34" charset="-122"/>
                <a:cs typeface="Inter Bold" pitchFamily="34" charset="-120"/>
              </a:rPr>
              <a:t>Ziran as Self-Grounding Value</a:t>
            </a:r>
            <a:endParaRPr lang="en-US" sz="3250" dirty="0"/>
          </a:p>
        </p:txBody>
      </p:sp>
      <p:sp>
        <p:nvSpPr>
          <p:cNvPr id="5" name="Shape 3"/>
          <p:cNvSpPr/>
          <p:nvPr/>
        </p:nvSpPr>
        <p:spPr>
          <a:xfrm>
            <a:off x="661475" y="3383161"/>
            <a:ext cx="10868745" cy="19050"/>
          </a:xfrm>
          <a:prstGeom prst="roundRect">
            <a:avLst>
              <a:gd name="adj" fmla="val 364642"/>
            </a:avLst>
          </a:prstGeom>
          <a:solidFill>
            <a:srgbClr val="D8D4D4"/>
          </a:solidFill>
          <a:ln/>
        </p:spPr>
      </p:sp>
      <p:sp>
        <p:nvSpPr>
          <p:cNvPr id="6" name="Shape 4"/>
          <p:cNvSpPr/>
          <p:nvPr/>
        </p:nvSpPr>
        <p:spPr>
          <a:xfrm>
            <a:off x="2782223" y="2887067"/>
            <a:ext cx="19050" cy="496094"/>
          </a:xfrm>
          <a:prstGeom prst="roundRect">
            <a:avLst>
              <a:gd name="adj" fmla="val 364642"/>
            </a:avLst>
          </a:prstGeom>
          <a:solidFill>
            <a:srgbClr val="D8D4D4"/>
          </a:solidFill>
          <a:ln/>
        </p:spPr>
      </p:sp>
      <p:sp>
        <p:nvSpPr>
          <p:cNvPr id="7" name="Shape 5"/>
          <p:cNvSpPr/>
          <p:nvPr/>
        </p:nvSpPr>
        <p:spPr>
          <a:xfrm>
            <a:off x="2605717" y="3197126"/>
            <a:ext cx="372061" cy="372070"/>
          </a:xfrm>
          <a:prstGeom prst="roundRect">
            <a:avLst>
              <a:gd name="adj" fmla="val 18670"/>
            </a:avLst>
          </a:prstGeom>
          <a:solidFill>
            <a:srgbClr val="F2EEEE"/>
          </a:solidFill>
          <a:ln w="6350">
            <a:solidFill>
              <a:srgbClr val="D8D4D4"/>
            </a:solidFill>
            <a:prstDash val="solid"/>
          </a:ln>
        </p:spPr>
      </p:sp>
      <p:sp>
        <p:nvSpPr>
          <p:cNvPr id="8" name="Text 6"/>
          <p:cNvSpPr/>
          <p:nvPr/>
        </p:nvSpPr>
        <p:spPr>
          <a:xfrm>
            <a:off x="2667727" y="3228132"/>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1</a:t>
            </a:r>
            <a:endParaRPr lang="en-US" sz="1950" dirty="0"/>
          </a:p>
        </p:txBody>
      </p:sp>
      <p:sp>
        <p:nvSpPr>
          <p:cNvPr id="9" name="Text 7"/>
          <p:cNvSpPr/>
          <p:nvPr/>
        </p:nvSpPr>
        <p:spPr>
          <a:xfrm>
            <a:off x="1758112" y="1718965"/>
            <a:ext cx="2067369" cy="258465"/>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First Movement</a:t>
            </a:r>
            <a:endParaRPr lang="en-US" sz="1600" dirty="0"/>
          </a:p>
        </p:txBody>
      </p:sp>
      <p:sp>
        <p:nvSpPr>
          <p:cNvPr id="10" name="Text 8"/>
          <p:cNvSpPr/>
          <p:nvPr/>
        </p:nvSpPr>
        <p:spPr>
          <a:xfrm>
            <a:off x="826769" y="2046883"/>
            <a:ext cx="3930056" cy="449858"/>
          </a:xfrm>
          <a:prstGeom prst="rect">
            <a:avLst/>
          </a:prstGeom>
          <a:noFill/>
          <a:ln/>
        </p:spPr>
        <p:txBody>
          <a:bodyPr wrap="square" lIns="0" tIns="0" rIns="0" bIns="0" rtlCol="0" anchor="t">
            <a:normAutofit/>
          </a:bodyPr>
          <a:lstStyle/>
          <a:p>
            <a:pPr algn="ctr" indent="0" marL="0">
              <a:lnSpc>
                <a:spcPct val="113000"/>
              </a:lnSpc>
              <a:buNone/>
            </a:pPr>
            <a:r>
              <a:rPr lang="en-US" sz="1300" dirty="0">
                <a:solidFill>
                  <a:srgbClr val="3C3939"/>
                </a:solidFill>
                <a:latin typeface="Inter" pitchFamily="34" charset="0"/>
                <a:ea typeface="Inter" pitchFamily="34" charset="-122"/>
                <a:cs typeface="Inter" pitchFamily="34" charset="-120"/>
              </a:rPr>
              <a:t>Four-stage cosmology — Dao gives birth, Virtue rears, things give form, circumstances complete.</a:t>
            </a:r>
            <a:endParaRPr lang="en-US" sz="1300" dirty="0"/>
          </a:p>
        </p:txBody>
      </p:sp>
      <p:sp>
        <p:nvSpPr>
          <p:cNvPr id="11" name="Shape 9"/>
          <p:cNvSpPr/>
          <p:nvPr/>
        </p:nvSpPr>
        <p:spPr>
          <a:xfrm>
            <a:off x="4984923" y="3383161"/>
            <a:ext cx="19050" cy="496094"/>
          </a:xfrm>
          <a:prstGeom prst="roundRect">
            <a:avLst>
              <a:gd name="adj" fmla="val 364642"/>
            </a:avLst>
          </a:prstGeom>
          <a:solidFill>
            <a:srgbClr val="D8D4D4"/>
          </a:solidFill>
          <a:ln/>
        </p:spPr>
      </p:sp>
      <p:sp>
        <p:nvSpPr>
          <p:cNvPr id="12" name="Shape 10"/>
          <p:cNvSpPr/>
          <p:nvPr/>
        </p:nvSpPr>
        <p:spPr>
          <a:xfrm>
            <a:off x="4808417" y="3197126"/>
            <a:ext cx="372061" cy="372070"/>
          </a:xfrm>
          <a:prstGeom prst="roundRect">
            <a:avLst>
              <a:gd name="adj" fmla="val 18670"/>
            </a:avLst>
          </a:prstGeom>
          <a:solidFill>
            <a:srgbClr val="F2EEEE"/>
          </a:solidFill>
          <a:ln w="6350">
            <a:solidFill>
              <a:srgbClr val="D8D4D4"/>
            </a:solidFill>
            <a:prstDash val="solid"/>
          </a:ln>
        </p:spPr>
      </p:sp>
      <p:sp>
        <p:nvSpPr>
          <p:cNvPr id="13" name="Text 11"/>
          <p:cNvSpPr/>
          <p:nvPr/>
        </p:nvSpPr>
        <p:spPr>
          <a:xfrm>
            <a:off x="4870427" y="3228132"/>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2</a:t>
            </a:r>
            <a:endParaRPr lang="en-US" sz="1950" dirty="0"/>
          </a:p>
        </p:txBody>
      </p:sp>
      <p:sp>
        <p:nvSpPr>
          <p:cNvPr id="14" name="Text 12"/>
          <p:cNvSpPr/>
          <p:nvPr/>
        </p:nvSpPr>
        <p:spPr>
          <a:xfrm>
            <a:off x="3960713" y="4044652"/>
            <a:ext cx="2067369" cy="258465"/>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Second Movement</a:t>
            </a:r>
            <a:endParaRPr lang="en-US" sz="1600" dirty="0"/>
          </a:p>
        </p:txBody>
      </p:sp>
      <p:sp>
        <p:nvSpPr>
          <p:cNvPr id="15" name="Text 13"/>
          <p:cNvSpPr/>
          <p:nvPr/>
        </p:nvSpPr>
        <p:spPr>
          <a:xfrm>
            <a:off x="3029370" y="4372570"/>
            <a:ext cx="3930155" cy="899716"/>
          </a:xfrm>
          <a:prstGeom prst="rect">
            <a:avLst/>
          </a:prstGeom>
          <a:noFill/>
          <a:ln/>
        </p:spPr>
        <p:txBody>
          <a:bodyPr wrap="square" lIns="0" tIns="0" rIns="0" bIns="0" rtlCol="0" anchor="t">
            <a:normAutofit/>
          </a:bodyPr>
          <a:lstStyle/>
          <a:p>
            <a:pPr algn="ctr" indent="0" marL="0">
              <a:lnSpc>
                <a:spcPct val="113000"/>
              </a:lnSpc>
              <a:buNone/>
            </a:pPr>
            <a:r>
              <a:rPr lang="zh-CN" altLang="en-US" sz="1300" dirty="0">
                <a:solidFill>
                  <a:srgbClr val="3C3939"/>
                </a:solidFill>
                <a:latin typeface="Inter" pitchFamily="34" charset="0"/>
                <a:ea typeface="Inter" pitchFamily="34" charset="-122"/>
                <a:cs typeface="Inter" pitchFamily="34" charset="-120"/>
              </a:rPr>
              <a:t>The philosophical heart: 'mo zhi ming' (莫之命) — 'none command it.' No external commander, no authority outside the nature of things. Value is self-grounding.</a:t>
            </a:r>
            <a:endParaRPr lang="zh-CN" sz="1300" dirty="0"/>
          </a:p>
        </p:txBody>
      </p:sp>
      <p:sp>
        <p:nvSpPr>
          <p:cNvPr id="16" name="Shape 14"/>
          <p:cNvSpPr/>
          <p:nvPr/>
        </p:nvSpPr>
        <p:spPr>
          <a:xfrm>
            <a:off x="7187623" y="2887067"/>
            <a:ext cx="19050" cy="496094"/>
          </a:xfrm>
          <a:prstGeom prst="roundRect">
            <a:avLst>
              <a:gd name="adj" fmla="val 364642"/>
            </a:avLst>
          </a:prstGeom>
          <a:solidFill>
            <a:srgbClr val="D8D4D4"/>
          </a:solidFill>
          <a:ln/>
        </p:spPr>
      </p:sp>
      <p:sp>
        <p:nvSpPr>
          <p:cNvPr id="17" name="Shape 15"/>
          <p:cNvSpPr/>
          <p:nvPr/>
        </p:nvSpPr>
        <p:spPr>
          <a:xfrm>
            <a:off x="7011118" y="3197126"/>
            <a:ext cx="372061" cy="372070"/>
          </a:xfrm>
          <a:prstGeom prst="roundRect">
            <a:avLst>
              <a:gd name="adj" fmla="val 18670"/>
            </a:avLst>
          </a:prstGeom>
          <a:solidFill>
            <a:srgbClr val="F2EEEE"/>
          </a:solidFill>
          <a:ln w="6350">
            <a:solidFill>
              <a:srgbClr val="D8D4D4"/>
            </a:solidFill>
            <a:prstDash val="solid"/>
          </a:ln>
        </p:spPr>
      </p:sp>
      <p:sp>
        <p:nvSpPr>
          <p:cNvPr id="18" name="Text 16"/>
          <p:cNvSpPr/>
          <p:nvPr/>
        </p:nvSpPr>
        <p:spPr>
          <a:xfrm>
            <a:off x="7073128" y="3228132"/>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3</a:t>
            </a:r>
            <a:endParaRPr lang="en-US" sz="1950" dirty="0"/>
          </a:p>
        </p:txBody>
      </p:sp>
      <p:sp>
        <p:nvSpPr>
          <p:cNvPr id="19" name="Text 17"/>
          <p:cNvSpPr/>
          <p:nvPr/>
        </p:nvSpPr>
        <p:spPr>
          <a:xfrm>
            <a:off x="6163414" y="1718965"/>
            <a:ext cx="2067369" cy="258465"/>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Third Movement</a:t>
            </a:r>
            <a:endParaRPr lang="en-US" sz="1600" dirty="0"/>
          </a:p>
        </p:txBody>
      </p:sp>
      <p:sp>
        <p:nvSpPr>
          <p:cNvPr id="20" name="Text 18"/>
          <p:cNvSpPr/>
          <p:nvPr/>
        </p:nvSpPr>
        <p:spPr>
          <a:xfrm>
            <a:off x="5232071" y="2046883"/>
            <a:ext cx="3930155" cy="674787"/>
          </a:xfrm>
          <a:prstGeom prst="rect">
            <a:avLst/>
          </a:prstGeom>
          <a:noFill/>
          <a:ln/>
        </p:spPr>
        <p:txBody>
          <a:bodyPr wrap="square" lIns="0" tIns="0" rIns="0" bIns="0" rtlCol="0" anchor="t">
            <a:normAutofit/>
          </a:bodyPr>
          <a:lstStyle/>
          <a:p>
            <a:pPr algn="ctr" indent="0" marL="0">
              <a:lnSpc>
                <a:spcPct val="113000"/>
              </a:lnSpc>
              <a:buNone/>
            </a:pPr>
            <a:r>
              <a:rPr lang="en-US" sz="1300" dirty="0">
                <a:solidFill>
                  <a:srgbClr val="3C3939"/>
                </a:solidFill>
                <a:latin typeface="Inter" pitchFamily="34" charset="0"/>
                <a:ea typeface="Inter" pitchFamily="34" charset="-122"/>
                <a:cs typeface="Inter" pitchFamily="34" charset="-120"/>
              </a:rPr>
              <a:t>Six verbs of comprehensive care — foster, nurture, settle, complete, nourish, cover — requiring no recognition or reciprocation.</a:t>
            </a:r>
            <a:endParaRPr lang="en-US" sz="1300" dirty="0"/>
          </a:p>
        </p:txBody>
      </p:sp>
      <p:sp>
        <p:nvSpPr>
          <p:cNvPr id="21" name="Shape 19"/>
          <p:cNvSpPr/>
          <p:nvPr/>
        </p:nvSpPr>
        <p:spPr>
          <a:xfrm>
            <a:off x="9390324" y="3383161"/>
            <a:ext cx="19050" cy="496094"/>
          </a:xfrm>
          <a:prstGeom prst="roundRect">
            <a:avLst>
              <a:gd name="adj" fmla="val 364642"/>
            </a:avLst>
          </a:prstGeom>
          <a:solidFill>
            <a:srgbClr val="D8D4D4"/>
          </a:solidFill>
          <a:ln/>
        </p:spPr>
      </p:sp>
      <p:sp>
        <p:nvSpPr>
          <p:cNvPr id="22" name="Shape 20"/>
          <p:cNvSpPr/>
          <p:nvPr/>
        </p:nvSpPr>
        <p:spPr>
          <a:xfrm>
            <a:off x="9213818" y="3197126"/>
            <a:ext cx="372061" cy="372070"/>
          </a:xfrm>
          <a:prstGeom prst="roundRect">
            <a:avLst>
              <a:gd name="adj" fmla="val 18670"/>
            </a:avLst>
          </a:prstGeom>
          <a:solidFill>
            <a:srgbClr val="F2EEEE"/>
          </a:solidFill>
          <a:ln w="6350">
            <a:solidFill>
              <a:srgbClr val="D8D4D4"/>
            </a:solidFill>
            <a:prstDash val="solid"/>
          </a:ln>
        </p:spPr>
      </p:sp>
      <p:sp>
        <p:nvSpPr>
          <p:cNvPr id="23" name="Text 21"/>
          <p:cNvSpPr/>
          <p:nvPr/>
        </p:nvSpPr>
        <p:spPr>
          <a:xfrm>
            <a:off x="9275828" y="3228132"/>
            <a:ext cx="248041" cy="310059"/>
          </a:xfrm>
          <a:prstGeom prst="rect">
            <a:avLst/>
          </a:prstGeom>
          <a:noFill/>
          <a:ln/>
        </p:spPr>
        <p:txBody>
          <a:bodyPr wrap="none" lIns="0" tIns="0" rIns="0" bIns="0" rtlCol="0" anchor="ctr"/>
          <a:lstStyle/>
          <a:p>
            <a:pPr algn="ctr" indent="0" marL="0">
              <a:lnSpc>
                <a:spcPct val="100000"/>
              </a:lnSpc>
              <a:buNone/>
            </a:pPr>
            <a:r>
              <a:rPr lang="en-US" sz="1950" b="1" dirty="0">
                <a:solidFill>
                  <a:srgbClr val="3C3939"/>
                </a:solidFill>
                <a:latin typeface="Inter Bold" pitchFamily="34" charset="0"/>
                <a:ea typeface="Inter Bold" pitchFamily="34" charset="-122"/>
                <a:cs typeface="Inter Bold" pitchFamily="34" charset="-120"/>
              </a:rPr>
              <a:t>4</a:t>
            </a:r>
            <a:endParaRPr lang="en-US" sz="1950" dirty="0"/>
          </a:p>
        </p:txBody>
      </p:sp>
      <p:sp>
        <p:nvSpPr>
          <p:cNvPr id="24" name="Text 22"/>
          <p:cNvSpPr/>
          <p:nvPr/>
        </p:nvSpPr>
        <p:spPr>
          <a:xfrm>
            <a:off x="8366114" y="4044652"/>
            <a:ext cx="2067369" cy="258465"/>
          </a:xfrm>
          <a:prstGeom prst="rect">
            <a:avLst/>
          </a:prstGeom>
          <a:noFill/>
          <a:ln/>
        </p:spPr>
        <p:txBody>
          <a:bodyPr wrap="none" lIns="0" tIns="0" rIns="0" bIns="0" rtlCol="0" anchor="t"/>
          <a:lstStyle/>
          <a:p>
            <a:pPr algn="ctr" indent="0" marL="0">
              <a:lnSpc>
                <a:spcPct val="104000"/>
              </a:lnSpc>
              <a:buNone/>
            </a:pPr>
            <a:r>
              <a:rPr lang="en-US" sz="1600" b="1" dirty="0">
                <a:solidFill>
                  <a:srgbClr val="3C3939"/>
                </a:solidFill>
                <a:latin typeface="Inter Bold" pitchFamily="34" charset="0"/>
                <a:ea typeface="Inter Bold" pitchFamily="34" charset="-122"/>
                <a:cs typeface="Inter Bold" pitchFamily="34" charset="-120"/>
              </a:rPr>
              <a:t>Fourth Movement</a:t>
            </a:r>
            <a:endParaRPr lang="en-US" sz="1600" dirty="0"/>
          </a:p>
        </p:txBody>
      </p:sp>
      <p:sp>
        <p:nvSpPr>
          <p:cNvPr id="25" name="Text 23"/>
          <p:cNvSpPr/>
          <p:nvPr/>
        </p:nvSpPr>
        <p:spPr>
          <a:xfrm>
            <a:off x="7434771" y="4372570"/>
            <a:ext cx="3930155" cy="899716"/>
          </a:xfrm>
          <a:prstGeom prst="rect">
            <a:avLst/>
          </a:prstGeom>
          <a:noFill/>
          <a:ln/>
        </p:spPr>
        <p:txBody>
          <a:bodyPr wrap="square" lIns="0" tIns="0" rIns="0" bIns="0" rtlCol="0" anchor="t">
            <a:normAutofit/>
          </a:bodyPr>
          <a:lstStyle/>
          <a:p>
            <a:pPr algn="ctr" indent="0" marL="0">
              <a:lnSpc>
                <a:spcPct val="113000"/>
              </a:lnSpc>
              <a:buNone/>
            </a:pPr>
            <a:r>
              <a:rPr lang="en-US" sz="1300" dirty="0">
                <a:solidFill>
                  <a:srgbClr val="3C3939"/>
                </a:solidFill>
                <a:latin typeface="Inter" pitchFamily="34" charset="0"/>
                <a:ea typeface="Inter" pitchFamily="34" charset="-122"/>
                <a:cs typeface="Inter" pitchFamily="34" charset="-120"/>
              </a:rPr>
              <a:t>Return to 'Enigmatic Virtue' — the human expression of cosmic ziran: live without possessing, act without depending, lead without directing.</a:t>
            </a:r>
            <a:endParaRPr lang="en-US" sz="1300" dirty="0"/>
          </a:p>
        </p:txBody>
      </p:sp>
      <p:sp>
        <p:nvSpPr>
          <p:cNvPr id="26" name="Shape 24"/>
          <p:cNvSpPr/>
          <p:nvPr/>
        </p:nvSpPr>
        <p:spPr>
          <a:xfrm>
            <a:off x="661475" y="5402461"/>
            <a:ext cx="10868745" cy="752277"/>
          </a:xfrm>
          <a:prstGeom prst="roundRect">
            <a:avLst>
              <a:gd name="adj" fmla="val 9234"/>
            </a:avLst>
          </a:prstGeom>
          <a:solidFill>
            <a:srgbClr val="E1E1EA"/>
          </a:solidFill>
          <a:ln/>
        </p:spPr>
      </p:sp>
      <p:pic>
        <p:nvPicPr>
          <p:cNvPr id="27" name="Image 0" descr="preencoded.png">    </p:cNvPr>
          <p:cNvPicPr>
            <a:picLocks noChangeAspect="1"/>
          </p:cNvPicPr>
          <p:nvPr/>
        </p:nvPicPr>
        <p:blipFill>
          <a:blip r:embed="rId1"/>
          <a:stretch>
            <a:fillRect/>
          </a:stretch>
        </p:blipFill>
        <p:spPr>
          <a:xfrm>
            <a:off x="826769" y="5623123"/>
            <a:ext cx="206667" cy="165298"/>
          </a:xfrm>
          <a:prstGeom prst="rect">
            <a:avLst/>
          </a:prstGeom>
        </p:spPr>
      </p:pic>
      <p:sp>
        <p:nvSpPr>
          <p:cNvPr id="28" name="Text 25"/>
          <p:cNvSpPr/>
          <p:nvPr/>
        </p:nvSpPr>
        <p:spPr>
          <a:xfrm>
            <a:off x="1198731" y="5559425"/>
            <a:ext cx="10166195" cy="449858"/>
          </a:xfrm>
          <a:prstGeom prst="rect">
            <a:avLst/>
          </a:prstGeom>
          <a:noFill/>
          <a:ln/>
        </p:spPr>
        <p:txBody>
          <a:bodyPr wrap="square" lIns="0" tIns="0" rIns="0" bIns="0" rtlCol="0" anchor="t">
            <a:normAutofit/>
          </a:bodyPr>
          <a:lstStyle/>
          <a:p>
            <a:pPr algn="l" indent="0" marL="0">
              <a:lnSpc>
                <a:spcPct val="113000"/>
              </a:lnSpc>
              <a:buNone/>
            </a:pPr>
            <a:r>
              <a:rPr lang="en-US" sz="1300" dirty="0">
                <a:solidFill>
                  <a:srgbClr val="000000"/>
                </a:solidFill>
                <a:latin typeface="Inter" pitchFamily="34" charset="0"/>
                <a:ea typeface="Inter" pitchFamily="34" charset="-122"/>
                <a:cs typeface="Inter" pitchFamily="34" charset="-120"/>
              </a:rPr>
              <a:t>The second movement of DDJ 51 is arguably the most radical philosophical claim in the entire Daodejing — it denies the need for any external source of authority for value.</a:t>
            </a:r>
            <a:endParaRPr lang="en-US" sz="1300"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name="Slide 45">
    <p:spTree>
      <p:nvGrpSpPr>
        <p:cNvPr id="1" name=""/>
        <p:cNvGrpSpPr/>
        <p:nvPr/>
      </p:nvGrpSpPr>
      <p:grpSpPr>
        <a:xfrm>
          <a:off x="0" y="0"/>
          <a:ext cx="0" cy="0"/>
          <a:chOff x="0" y="0"/>
          <a:chExt cx="0" cy="0"/>
        </a:xfrm>
      </p:grpSpPr>
      <p:sp>
        <p:nvSpPr>
          <p:cNvPr id="2" name="Shape 0"/>
          <p:cNvSpPr/>
          <p:nvPr/>
        </p:nvSpPr>
        <p:spPr>
          <a:xfrm>
            <a:off x="661475" y="824309"/>
            <a:ext cx="3119260" cy="385961"/>
          </a:xfrm>
          <a:prstGeom prst="roundRect">
            <a:avLst>
              <a:gd name="adj" fmla="val 18512"/>
            </a:avLst>
          </a:prstGeom>
          <a:solidFill>
            <a:srgbClr val="E1E1EA"/>
          </a:solidFill>
          <a:ln/>
        </p:spPr>
      </p:sp>
      <p:sp>
        <p:nvSpPr>
          <p:cNvPr id="3" name="Text 1"/>
          <p:cNvSpPr/>
          <p:nvPr/>
        </p:nvSpPr>
        <p:spPr>
          <a:xfrm>
            <a:off x="788968" y="888008"/>
            <a:ext cx="3473859"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CLOSE READING — DDJ 51, PART 2</a:t>
            </a:r>
            <a:endParaRPr lang="en-US" sz="1300" dirty="0"/>
          </a:p>
        </p:txBody>
      </p:sp>
      <p:sp>
        <p:nvSpPr>
          <p:cNvPr id="4" name="Text 2"/>
          <p:cNvSpPr/>
          <p:nvPr/>
        </p:nvSpPr>
        <p:spPr>
          <a:xfrm>
            <a:off x="661475" y="1286768"/>
            <a:ext cx="10079579"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Implications and Textual Verification</a:t>
            </a:r>
            <a:endParaRPr lang="en-US" sz="4150" dirty="0"/>
          </a:p>
        </p:txBody>
      </p:sp>
      <p:sp>
        <p:nvSpPr>
          <p:cNvPr id="5" name="Text 3"/>
          <p:cNvSpPr/>
          <p:nvPr/>
        </p:nvSpPr>
        <p:spPr>
          <a:xfrm>
            <a:off x="661475" y="2429570"/>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Radical Implications</a:t>
            </a:r>
            <a:endParaRPr lang="en-US" sz="2050" dirty="0"/>
          </a:p>
        </p:txBody>
      </p:sp>
      <p:sp>
        <p:nvSpPr>
          <p:cNvPr id="6" name="Text 4"/>
          <p:cNvSpPr/>
          <p:nvPr/>
        </p:nvSpPr>
        <p:spPr>
          <a:xfrm>
            <a:off x="661475" y="2953048"/>
            <a:ext cx="5175021" cy="2262088"/>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If genuine value is self-grounding, all systems that locate value in commands, rewards, punishments, or conventions are derivative. Confucian li, Mohist utility, and Legalist fa are attempts to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impose</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order where spontaneous order has broken down. The Dao cares because that is what it does — spontaneously, without self-conscious intention.</a:t>
            </a:r>
            <a:endParaRPr lang="en-US" sz="1650" dirty="0"/>
          </a:p>
        </p:txBody>
      </p:sp>
      <p:sp>
        <p:nvSpPr>
          <p:cNvPr id="7" name="Shape 5"/>
          <p:cNvSpPr/>
          <p:nvPr/>
        </p:nvSpPr>
        <p:spPr>
          <a:xfrm>
            <a:off x="6208458" y="2238276"/>
            <a:ext cx="5481203" cy="3795415"/>
          </a:xfrm>
          <a:prstGeom prst="roundRect">
            <a:avLst>
              <a:gd name="adj" fmla="val 4034"/>
            </a:avLst>
          </a:prstGeom>
          <a:solidFill>
            <a:srgbClr val="1B1B27"/>
          </a:solidFill>
          <a:ln/>
        </p:spPr>
      </p:sp>
      <p:sp>
        <p:nvSpPr>
          <p:cNvPr id="8" name="Text 6"/>
          <p:cNvSpPr/>
          <p:nvPr/>
        </p:nvSpPr>
        <p:spPr>
          <a:xfrm>
            <a:off x="6421078" y="2429570"/>
            <a:ext cx="3645603"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Translation Verification</a:t>
            </a:r>
            <a:endParaRPr lang="en-US" sz="2050" dirty="0"/>
          </a:p>
        </p:txBody>
      </p:sp>
      <p:sp>
        <p:nvSpPr>
          <p:cNvPr id="9" name="Text 7"/>
          <p:cNvSpPr/>
          <p:nvPr/>
        </p:nvSpPr>
        <p:spPr>
          <a:xfrm>
            <a:off x="6421078" y="2953048"/>
            <a:ext cx="5055962" cy="2908399"/>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Eno's 'ordained by no one' for </a:t>
            </a:r>
            <a:pPr algn="l" indent="0" marL="0">
              <a:lnSpc>
                <a:spcPct val="127000"/>
              </a:lnSpc>
              <a:buNone/>
            </a:pPr>
            <a:r>
              <a:rPr lang="en-US" sz="1650" i="1" dirty="0">
                <a:solidFill>
                  <a:srgbClr val="FFFFFF"/>
                </a:solidFill>
                <a:latin typeface="Inter" pitchFamily="34" charset="0"/>
                <a:ea typeface="Inter" pitchFamily="34" charset="-122"/>
                <a:cs typeface="Inter" pitchFamily="34" charset="-120"/>
              </a:rPr>
              <a:t>mo zhi ming</a:t>
            </a:r>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 captures the sense of lacking a source of authority. Other translations: 'no one commands it' or 'it is not commanded.' Eno's addition of 'it is ever so of itself' makes explicit the connection between absence of external command and self-grounding value. This passage makes clear that ziran is not merely a description but a normative claim about the source of genuine order.</a:t>
            </a:r>
            <a:endParaRPr lang="en-US" sz="1650"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name="Slide 46">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7619809" y="0"/>
            <a:ext cx="4571886" cy="6858000"/>
          </a:xfrm>
          <a:prstGeom prst="rect">
            <a:avLst/>
          </a:prstGeom>
        </p:spPr>
      </p:pic>
      <p:sp>
        <p:nvSpPr>
          <p:cNvPr id="3" name="Shape 0"/>
          <p:cNvSpPr/>
          <p:nvPr/>
        </p:nvSpPr>
        <p:spPr>
          <a:xfrm>
            <a:off x="661475" y="1631255"/>
            <a:ext cx="1838974" cy="444103"/>
          </a:xfrm>
          <a:prstGeom prst="roundRect">
            <a:avLst>
              <a:gd name="adj" fmla="val 17876"/>
            </a:avLst>
          </a:prstGeom>
          <a:noFill/>
          <a:ln/>
          <a:effectLst>
            <a:outerShdw sx="100000" sy="100000" kx="0" ky="0" algn="bl" rotWithShape="0" blurRad="101600" dist="50800" dir="16200000">
              <a:srgbClr val="1b1b27">
                <a:alpha val="100000"/>
              </a:srgbClr>
            </a:outerShdw>
          </a:effectLst>
        </p:spPr>
      </p:sp>
      <p:sp>
        <p:nvSpPr>
          <p:cNvPr id="4" name="Text 1"/>
          <p:cNvSpPr/>
          <p:nvPr/>
        </p:nvSpPr>
        <p:spPr>
          <a:xfrm>
            <a:off x="803156" y="1702098"/>
            <a:ext cx="2165197" cy="302419"/>
          </a:xfrm>
          <a:prstGeom prst="rect">
            <a:avLst/>
          </a:prstGeom>
          <a:noFill/>
          <a:ln/>
        </p:spPr>
        <p:txBody>
          <a:bodyPr wrap="none" lIns="0" tIns="0" rIns="0" bIns="0" rtlCol="0" anchor="t"/>
          <a:lstStyle/>
          <a:p>
            <a:pPr algn="l" indent="0" marL="0">
              <a:lnSpc>
                <a:spcPct val="133000"/>
              </a:lnSpc>
              <a:buNone/>
            </a:pPr>
            <a:r>
              <a:rPr lang="en-US" sz="1450" dirty="0">
                <a:solidFill>
                  <a:srgbClr val="1B1B27"/>
                </a:solidFill>
                <a:latin typeface="Inter" pitchFamily="34" charset="0"/>
                <a:ea typeface="Inter" pitchFamily="34" charset="-122"/>
                <a:cs typeface="Inter" pitchFamily="34" charset="-120"/>
              </a:rPr>
              <a:t>CHAPTER BREAK</a:t>
            </a:r>
            <a:endParaRPr lang="en-US" sz="1450" dirty="0"/>
          </a:p>
        </p:txBody>
      </p:sp>
      <p:sp>
        <p:nvSpPr>
          <p:cNvPr id="5" name="Text 2"/>
          <p:cNvSpPr/>
          <p:nvPr/>
        </p:nvSpPr>
        <p:spPr>
          <a:xfrm>
            <a:off x="661475" y="2169815"/>
            <a:ext cx="6296860" cy="3056930"/>
          </a:xfrm>
          <a:prstGeom prst="rect">
            <a:avLst/>
          </a:prstGeom>
          <a:noFill/>
          <a:ln/>
        </p:spPr>
        <p:txBody>
          <a:bodyPr wrap="square" lIns="0" tIns="0" rIns="0" bIns="0" rtlCol="0" anchor="t">
            <a:normAutofit/>
          </a:bodyPr>
          <a:lstStyle/>
          <a:p>
            <a:pPr algn="l" indent="0" marL="0">
              <a:lnSpc>
                <a:spcPct val="104000"/>
              </a:lnSpc>
              <a:buNone/>
            </a:pPr>
            <a:r>
              <a:rPr lang="en-US" sz="6400" b="1" dirty="0">
                <a:solidFill>
                  <a:srgbClr val="1B1B27"/>
                </a:solidFill>
                <a:latin typeface="Inter Bold" pitchFamily="34" charset="0"/>
                <a:ea typeface="Inter Bold" pitchFamily="34" charset="-122"/>
                <a:cs typeface="Inter Bold" pitchFamily="34" charset="-120"/>
              </a:rPr>
              <a:t>Returning to the Core Questions</a:t>
            </a:r>
            <a:endParaRPr lang="en-US" sz="6400"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name="Slide 47">
    <p:spTree>
      <p:nvGrpSpPr>
        <p:cNvPr id="1" name=""/>
        <p:cNvGrpSpPr/>
        <p:nvPr/>
      </p:nvGrpSpPr>
      <p:grpSpPr>
        <a:xfrm>
          <a:off x="0" y="0"/>
          <a:ext cx="0" cy="0"/>
          <a:chOff x="0" y="0"/>
          <a:chExt cx="0" cy="0"/>
        </a:xfrm>
      </p:grpSpPr>
      <p:sp>
        <p:nvSpPr>
          <p:cNvPr id="2" name="Shape 0"/>
          <p:cNvSpPr/>
          <p:nvPr/>
        </p:nvSpPr>
        <p:spPr>
          <a:xfrm>
            <a:off x="661475" y="762695"/>
            <a:ext cx="1269869" cy="350837"/>
          </a:xfrm>
          <a:prstGeom prst="roundRect">
            <a:avLst>
              <a:gd name="adj" fmla="val 18933"/>
            </a:avLst>
          </a:prstGeom>
          <a:solidFill>
            <a:srgbClr val="E1E1EA"/>
          </a:solidFill>
          <a:ln/>
        </p:spPr>
      </p:sp>
      <p:sp>
        <p:nvSpPr>
          <p:cNvPr id="3" name="Text 1"/>
          <p:cNvSpPr/>
          <p:nvPr/>
        </p:nvSpPr>
        <p:spPr>
          <a:xfrm>
            <a:off x="780038" y="821928"/>
            <a:ext cx="1642327" cy="232370"/>
          </a:xfrm>
          <a:prstGeom prst="rect">
            <a:avLst/>
          </a:prstGeom>
          <a:noFill/>
          <a:ln/>
        </p:spPr>
        <p:txBody>
          <a:bodyPr wrap="none" lIns="0" tIns="0" rIns="0" bIns="0" rtlCol="0" anchor="t"/>
          <a:lstStyle/>
          <a:p>
            <a:pPr algn="l" indent="0" marL="0">
              <a:lnSpc>
                <a:spcPct val="122000"/>
              </a:lnSpc>
              <a:buNone/>
            </a:pPr>
            <a:r>
              <a:rPr lang="en-US" sz="1200" dirty="0">
                <a:solidFill>
                  <a:srgbClr val="3C3939"/>
                </a:solidFill>
                <a:latin typeface="Inter" pitchFamily="34" charset="0"/>
                <a:ea typeface="Inter" pitchFamily="34" charset="-122"/>
                <a:cs typeface="Inter" pitchFamily="34" charset="-120"/>
              </a:rPr>
              <a:t>Q1 REVISITED</a:t>
            </a:r>
            <a:endParaRPr lang="en-US" sz="1200" dirty="0"/>
          </a:p>
        </p:txBody>
      </p:sp>
      <p:sp>
        <p:nvSpPr>
          <p:cNvPr id="4" name="Text 2"/>
          <p:cNvSpPr/>
          <p:nvPr/>
        </p:nvSpPr>
        <p:spPr>
          <a:xfrm>
            <a:off x="661475" y="1179612"/>
            <a:ext cx="10407687" cy="617736"/>
          </a:xfrm>
          <a:prstGeom prst="rect">
            <a:avLst/>
          </a:prstGeom>
          <a:noFill/>
          <a:ln/>
        </p:spPr>
        <p:txBody>
          <a:bodyPr wrap="none" lIns="0" tIns="0" rIns="0" bIns="0" rtlCol="0" anchor="t"/>
          <a:lstStyle/>
          <a:p>
            <a:pPr algn="l" indent="0" marL="0">
              <a:lnSpc>
                <a:spcPct val="104000"/>
              </a:lnSpc>
              <a:buNone/>
            </a:pPr>
            <a:r>
              <a:rPr lang="en-US" sz="3850" b="1" dirty="0">
                <a:solidFill>
                  <a:srgbClr val="1B1B27"/>
                </a:solidFill>
                <a:latin typeface="Inter Bold" pitchFamily="34" charset="0"/>
                <a:ea typeface="Inter Bold" pitchFamily="34" charset="-122"/>
                <a:cs typeface="Inter Bold" pitchFamily="34" charset="-120"/>
              </a:rPr>
              <a:t>Dissolving the Paradox of Pursuing Ziran</a:t>
            </a:r>
            <a:endParaRPr lang="en-US" sz="3850" dirty="0"/>
          </a:p>
        </p:txBody>
      </p:sp>
      <p:pic>
        <p:nvPicPr>
          <p:cNvPr id="5" name="Image 0" descr="preencoded.png">    </p:cNvPr>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661475" y="2045395"/>
            <a:ext cx="3512653" cy="4049812"/>
          </a:xfrm>
          <a:prstGeom prst="rect">
            <a:avLst/>
          </a:prstGeom>
        </p:spPr>
      </p:pic>
      <p:sp>
        <p:nvSpPr>
          <p:cNvPr id="6" name="Text 3"/>
          <p:cNvSpPr/>
          <p:nvPr/>
        </p:nvSpPr>
        <p:spPr>
          <a:xfrm>
            <a:off x="986110" y="2268438"/>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The Central Insight</a:t>
            </a:r>
            <a:endParaRPr lang="en-US" sz="1900" dirty="0"/>
          </a:p>
        </p:txBody>
      </p:sp>
      <p:sp>
        <p:nvSpPr>
          <p:cNvPr id="7" name="Text 4"/>
          <p:cNvSpPr/>
          <p:nvPr/>
        </p:nvSpPr>
        <p:spPr>
          <a:xfrm>
            <a:off x="986110" y="2676525"/>
            <a:ext cx="2964979" cy="2905125"/>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question 'can ziran be pursued?' initially appears as a devastating objection but is actually the central philosophical problem the text invites us to inhabit. The paradox cannot be resolved logically — it must be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dissolved</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through a transformation of the framework.</a:t>
            </a:r>
            <a:endParaRPr lang="en-US" sz="1550" dirty="0"/>
          </a:p>
        </p:txBody>
      </p:sp>
      <p:pic>
        <p:nvPicPr>
          <p:cNvPr id="8" name="Image 1" descr="preencoded.png">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339521" y="2045395"/>
            <a:ext cx="3512653" cy="4049812"/>
          </a:xfrm>
          <a:prstGeom prst="rect">
            <a:avLst/>
          </a:prstGeom>
        </p:spPr>
      </p:pic>
      <p:sp>
        <p:nvSpPr>
          <p:cNvPr id="9" name="Text 5"/>
          <p:cNvSpPr/>
          <p:nvPr/>
        </p:nvSpPr>
        <p:spPr>
          <a:xfrm>
            <a:off x="4664157" y="2268438"/>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Key to Dissolution</a:t>
            </a:r>
            <a:endParaRPr lang="en-US" sz="1900" dirty="0"/>
          </a:p>
        </p:txBody>
      </p:sp>
      <p:sp>
        <p:nvSpPr>
          <p:cNvPr id="10" name="Text 6"/>
          <p:cNvSpPr/>
          <p:nvPr/>
        </p:nvSpPr>
        <p:spPr>
          <a:xfrm>
            <a:off x="4664157" y="2676525"/>
            <a:ext cx="2964979" cy="3195638"/>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The Daodejing presents ziran not as a goal to be achieved but as a state to be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recovered</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through removal of obstacles. The subtractive model (Ch.48): 'he who follows the Dao is daily diminished.' The pursuit of ziran is a contradiction in terms, but the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recovery</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of ziran through letting-go is the heart of Daoist practice.</a:t>
            </a:r>
            <a:endParaRPr lang="en-US" sz="1550" dirty="0"/>
          </a:p>
        </p:txBody>
      </p:sp>
      <p:pic>
        <p:nvPicPr>
          <p:cNvPr id="11" name="Image 2" descr="preencoded.png">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017567" y="2045395"/>
            <a:ext cx="3512653" cy="4049812"/>
          </a:xfrm>
          <a:prstGeom prst="rect">
            <a:avLst/>
          </a:prstGeom>
        </p:spPr>
      </p:pic>
      <p:sp>
        <p:nvSpPr>
          <p:cNvPr id="12" name="Text 7"/>
          <p:cNvSpPr/>
          <p:nvPr/>
        </p:nvSpPr>
        <p:spPr>
          <a:xfrm>
            <a:off x="8342203" y="2268438"/>
            <a:ext cx="2471080" cy="308868"/>
          </a:xfrm>
          <a:prstGeom prst="rect">
            <a:avLst/>
          </a:prstGeom>
          <a:noFill/>
          <a:ln/>
        </p:spPr>
        <p:txBody>
          <a:bodyPr wrap="none" lIns="0" tIns="0" rIns="0" bIns="0" rtlCol="0" anchor="t"/>
          <a:lstStyle/>
          <a:p>
            <a:pPr algn="l" indent="0" marL="0">
              <a:lnSpc>
                <a:spcPct val="104000"/>
              </a:lnSpc>
              <a:buNone/>
            </a:pPr>
            <a:r>
              <a:rPr lang="en-US" sz="1900" b="1" dirty="0">
                <a:solidFill>
                  <a:srgbClr val="3C3939"/>
                </a:solidFill>
                <a:latin typeface="Inter Bold" pitchFamily="34" charset="0"/>
                <a:ea typeface="Inter Bold" pitchFamily="34" charset="-122"/>
                <a:cs typeface="Inter Bold" pitchFamily="34" charset="-120"/>
              </a:rPr>
              <a:t>The Text's Strategy</a:t>
            </a:r>
            <a:endParaRPr lang="en-US" sz="1900" dirty="0"/>
          </a:p>
        </p:txBody>
      </p:sp>
      <p:sp>
        <p:nvSpPr>
          <p:cNvPr id="13" name="Text 8"/>
          <p:cNvSpPr/>
          <p:nvPr/>
        </p:nvSpPr>
        <p:spPr>
          <a:xfrm>
            <a:off x="8342203" y="2676525"/>
            <a:ext cx="2964979" cy="2614613"/>
          </a:xfrm>
          <a:prstGeom prst="rect">
            <a:avLst/>
          </a:prstGeom>
          <a:noFill/>
          <a:ln/>
        </p:spPr>
        <p:txBody>
          <a:bodyPr wrap="square" lIns="0" tIns="0" rIns="0" bIns="0" rtlCol="0" anchor="t">
            <a:normAutofit/>
          </a:bodyPr>
          <a:lstStyle/>
          <a:p>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Uses paradox, negation, poetry, and indirection to </a:t>
            </a:r>
            <a:pPr algn="l" indent="0" marL="0">
              <a:lnSpc>
                <a:spcPct val="122000"/>
              </a:lnSpc>
              <a:buNone/>
            </a:pPr>
            <a:r>
              <a:rPr lang="en-US" sz="1550" i="1" dirty="0">
                <a:solidFill>
                  <a:srgbClr val="3C3939"/>
                </a:solidFill>
                <a:latin typeface="Inter" pitchFamily="34" charset="0"/>
                <a:ea typeface="Inter" pitchFamily="34" charset="-122"/>
                <a:cs typeface="Inter" pitchFamily="34" charset="-120"/>
              </a:rPr>
              <a:t>point toward</a:t>
            </a:r>
            <a:pPr algn="l" indent="0" marL="0">
              <a:lnSpc>
                <a:spcPct val="122000"/>
              </a:lnSpc>
              <a:buNone/>
            </a:pPr>
            <a:r>
              <a:rPr lang="en-US" sz="1550" dirty="0">
                <a:solidFill>
                  <a:srgbClr val="3C3939"/>
                </a:solidFill>
                <a:latin typeface="Inter" pitchFamily="34" charset="0"/>
                <a:ea typeface="Inter" pitchFamily="34" charset="-122"/>
                <a:cs typeface="Inter" pitchFamily="34" charset="-120"/>
              </a:rPr>
              <a:t> a way of being that cannot be prescribed. The text is not a manual but a set of provocations — the 'wordless teaching' cannot be taught through words, but words can be used therapeutically.</a:t>
            </a:r>
            <a:endParaRPr lang="en-US" sz="1550"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name="Slide 48">
    <p:spTree>
      <p:nvGrpSpPr>
        <p:cNvPr id="1" name=""/>
        <p:cNvGrpSpPr/>
        <p:nvPr/>
      </p:nvGrpSpPr>
      <p:grpSpPr>
        <a:xfrm>
          <a:off x="0" y="0"/>
          <a:ext cx="0" cy="0"/>
          <a:chOff x="0" y="0"/>
          <a:chExt cx="0" cy="0"/>
        </a:xfrm>
      </p:grpSpPr>
      <p:sp>
        <p:nvSpPr>
          <p:cNvPr id="2" name="Shape 0"/>
          <p:cNvSpPr/>
          <p:nvPr/>
        </p:nvSpPr>
        <p:spPr>
          <a:xfrm>
            <a:off x="661475" y="985837"/>
            <a:ext cx="1366208" cy="385961"/>
          </a:xfrm>
          <a:prstGeom prst="roundRect">
            <a:avLst>
              <a:gd name="adj" fmla="val 18512"/>
            </a:avLst>
          </a:prstGeom>
          <a:solidFill>
            <a:srgbClr val="E1E1EA"/>
          </a:solidFill>
          <a:ln/>
        </p:spPr>
      </p:sp>
      <p:sp>
        <p:nvSpPr>
          <p:cNvPr id="3" name="Text 1"/>
          <p:cNvSpPr/>
          <p:nvPr/>
        </p:nvSpPr>
        <p:spPr>
          <a:xfrm>
            <a:off x="788968" y="1049536"/>
            <a:ext cx="1720807"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Q1 REVISITED</a:t>
            </a:r>
            <a:endParaRPr lang="en-US" sz="1300" dirty="0"/>
          </a:p>
        </p:txBody>
      </p:sp>
      <p:sp>
        <p:nvSpPr>
          <p:cNvPr id="4" name="Text 2"/>
          <p:cNvSpPr/>
          <p:nvPr/>
        </p:nvSpPr>
        <p:spPr>
          <a:xfrm>
            <a:off x="661475" y="1448296"/>
            <a:ext cx="8970639" cy="664468"/>
          </a:xfrm>
          <a:prstGeom prst="rect">
            <a:avLst/>
          </a:prstGeom>
          <a:noFill/>
          <a:ln/>
        </p:spPr>
        <p:txBody>
          <a:bodyPr wrap="none" lIns="0" tIns="0" rIns="0" bIns="0" rtlCol="0" anchor="t"/>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The Text's Therapeutic Strategy</a:t>
            </a:r>
            <a:endParaRPr lang="en-US" sz="4150" dirty="0"/>
          </a:p>
        </p:txBody>
      </p:sp>
      <p:sp>
        <p:nvSpPr>
          <p:cNvPr id="5" name="Shape 3"/>
          <p:cNvSpPr/>
          <p:nvPr/>
        </p:nvSpPr>
        <p:spPr>
          <a:xfrm>
            <a:off x="508384" y="2399804"/>
            <a:ext cx="5481203" cy="3472259"/>
          </a:xfrm>
          <a:prstGeom prst="roundRect">
            <a:avLst>
              <a:gd name="adj" fmla="val 4409"/>
            </a:avLst>
          </a:prstGeom>
          <a:solidFill>
            <a:srgbClr val="1B1B27"/>
          </a:solidFill>
          <a:ln/>
        </p:spPr>
      </p:sp>
      <p:sp>
        <p:nvSpPr>
          <p:cNvPr id="6" name="Text 4"/>
          <p:cNvSpPr/>
          <p:nvPr/>
        </p:nvSpPr>
        <p:spPr>
          <a:xfrm>
            <a:off x="721005" y="2591098"/>
            <a:ext cx="4837884"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Not Prescriptive but Therapeutic</a:t>
            </a:r>
            <a:endParaRPr lang="en-US" sz="2050" dirty="0"/>
          </a:p>
        </p:txBody>
      </p:sp>
      <p:sp>
        <p:nvSpPr>
          <p:cNvPr id="7" name="Text 5"/>
          <p:cNvSpPr/>
          <p:nvPr/>
        </p:nvSpPr>
        <p:spPr>
          <a:xfrm>
            <a:off x="721005" y="3114576"/>
            <a:ext cx="5055962"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The Daodejing does not command the reader to 'be spontaneous' — a self-defeating command. Instead it uses paradox, negation, poetry, and indirection to loosen the grip of conceptual categories. The 'wordless teaching' cannot be taught through words, but words can be used therapeutically to remove obstructions rather than commanding spontaneity as a duty.</a:t>
            </a:r>
            <a:endParaRPr lang="en-US" sz="1650" dirty="0"/>
          </a:p>
        </p:txBody>
      </p:sp>
      <p:sp>
        <p:nvSpPr>
          <p:cNvPr id="8" name="Text 6"/>
          <p:cNvSpPr/>
          <p:nvPr/>
        </p:nvSpPr>
        <p:spPr>
          <a:xfrm>
            <a:off x="6361549" y="2591098"/>
            <a:ext cx="4512257"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Comparison with Confucian Li</a:t>
            </a:r>
            <a:endParaRPr lang="en-US" sz="2050" dirty="0"/>
          </a:p>
        </p:txBody>
      </p:sp>
      <p:sp>
        <p:nvSpPr>
          <p:cNvPr id="9" name="Text 7"/>
          <p:cNvSpPr/>
          <p:nvPr/>
        </p:nvSpPr>
        <p:spPr>
          <a:xfrm>
            <a:off x="6361549" y="3114576"/>
            <a:ext cx="5175021"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The question 'can ziran be pursued?' arises because we are trained by a culture saturated with Confucian assumptions. The Daodejing challenges the assumption that everything valuable must be achieved through deliberate striving. The highest things are not achieved but </a:t>
            </a:r>
            <a:pPr algn="l" indent="0" marL="0">
              <a:lnSpc>
                <a:spcPct val="127000"/>
              </a:lnSpc>
              <a:buNone/>
            </a:pPr>
            <a:r>
              <a:rPr lang="en-US" sz="1650" i="1" dirty="0">
                <a:solidFill>
                  <a:srgbClr val="3C3939"/>
                </a:solidFill>
                <a:latin typeface="Inter" pitchFamily="34" charset="0"/>
                <a:ea typeface="Inter" pitchFamily="34" charset="-122"/>
                <a:cs typeface="Inter" pitchFamily="34" charset="-120"/>
              </a:rPr>
              <a:t>recovered</a:t>
            </a:r>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 The path is subtraction — and the first thing to subtract is the question 'how can I achieve ziran?'</a:t>
            </a:r>
            <a:endParaRPr lang="en-US" sz="165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name="Slide 49">
    <p:spTree>
      <p:nvGrpSpPr>
        <p:cNvPr id="1" name=""/>
        <p:cNvGrpSpPr/>
        <p:nvPr/>
      </p:nvGrpSpPr>
      <p:grpSpPr>
        <a:xfrm>
          <a:off x="0" y="0"/>
          <a:ext cx="0" cy="0"/>
          <a:chOff x="0" y="0"/>
          <a:chExt cx="0" cy="0"/>
        </a:xfrm>
      </p:grpSpPr>
      <p:sp>
        <p:nvSpPr>
          <p:cNvPr id="2" name="Shape 0"/>
          <p:cNvSpPr/>
          <p:nvPr/>
        </p:nvSpPr>
        <p:spPr>
          <a:xfrm>
            <a:off x="661475" y="1133078"/>
            <a:ext cx="1167081" cy="304602"/>
          </a:xfrm>
          <a:prstGeom prst="roundRect">
            <a:avLst>
              <a:gd name="adj" fmla="val 19547"/>
            </a:avLst>
          </a:prstGeom>
          <a:solidFill>
            <a:srgbClr val="E1E1EA"/>
          </a:solidFill>
          <a:ln/>
        </p:spPr>
      </p:sp>
      <p:sp>
        <p:nvSpPr>
          <p:cNvPr id="3" name="Text 1"/>
          <p:cNvSpPr/>
          <p:nvPr/>
        </p:nvSpPr>
        <p:spPr>
          <a:xfrm>
            <a:off x="767735" y="1186160"/>
            <a:ext cx="1564144"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Q2 REVISITED</a:t>
            </a:r>
            <a:endParaRPr lang="en-US" sz="1100" dirty="0"/>
          </a:p>
        </p:txBody>
      </p:sp>
      <p:sp>
        <p:nvSpPr>
          <p:cNvPr id="4" name="Text 2"/>
          <p:cNvSpPr/>
          <p:nvPr/>
        </p:nvSpPr>
        <p:spPr>
          <a:xfrm>
            <a:off x="661475" y="1490762"/>
            <a:ext cx="10466324"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The Fundamental Divide Between Ziran and Li</a:t>
            </a:r>
            <a:endParaRPr lang="en-US" sz="3450" dirty="0"/>
          </a:p>
        </p:txBody>
      </p:sp>
      <p:sp>
        <p:nvSpPr>
          <p:cNvPr id="5" name="Shape 3"/>
          <p:cNvSpPr/>
          <p:nvPr/>
        </p:nvSpPr>
        <p:spPr>
          <a:xfrm>
            <a:off x="661475" y="2243832"/>
            <a:ext cx="3534282" cy="3481090"/>
          </a:xfrm>
          <a:prstGeom prst="roundRect">
            <a:avLst>
              <a:gd name="adj" fmla="val 2138"/>
            </a:avLst>
          </a:prstGeom>
          <a:solidFill>
            <a:srgbClr val="F2EEEE"/>
          </a:solidFill>
          <a:ln w="6350">
            <a:solidFill>
              <a:srgbClr val="D8D4D4"/>
            </a:solidFill>
            <a:prstDash val="solid"/>
          </a:ln>
        </p:spPr>
      </p:sp>
      <p:sp>
        <p:nvSpPr>
          <p:cNvPr id="6" name="Text 4"/>
          <p:cNvSpPr/>
          <p:nvPr/>
        </p:nvSpPr>
        <p:spPr>
          <a:xfrm>
            <a:off x="845025" y="2427387"/>
            <a:ext cx="31671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The Disagreement is Fundamental</a:t>
            </a:r>
            <a:endParaRPr lang="en-US" sz="1700" dirty="0"/>
          </a:p>
        </p:txBody>
      </p:sp>
      <p:sp>
        <p:nvSpPr>
          <p:cNvPr id="7" name="Text 5"/>
          <p:cNvSpPr/>
          <p:nvPr/>
        </p:nvSpPr>
        <p:spPr>
          <a:xfrm>
            <a:off x="845025" y="3060898"/>
            <a:ext cx="3167182" cy="2480469"/>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Two different answers to the most basic question of ethical philosophy: what is the relationship between human nature and human excellence? Confucian (Xunzi): human nature is raw material requiring cultivation. Daoist: this very transformation is a form of damage — the uncarved block is already complete.</a:t>
            </a:r>
            <a:endParaRPr lang="en-US" sz="1350" dirty="0"/>
          </a:p>
        </p:txBody>
      </p:sp>
      <p:sp>
        <p:nvSpPr>
          <p:cNvPr id="8" name="Shape 6"/>
          <p:cNvSpPr/>
          <p:nvPr/>
        </p:nvSpPr>
        <p:spPr>
          <a:xfrm>
            <a:off x="4328607" y="2243832"/>
            <a:ext cx="3534381" cy="3481090"/>
          </a:xfrm>
          <a:prstGeom prst="roundRect">
            <a:avLst>
              <a:gd name="adj" fmla="val 2138"/>
            </a:avLst>
          </a:prstGeom>
          <a:solidFill>
            <a:srgbClr val="F2EEEE"/>
          </a:solidFill>
          <a:ln w="6350">
            <a:solidFill>
              <a:srgbClr val="D8D4D4"/>
            </a:solidFill>
            <a:prstDash val="solid"/>
          </a:ln>
        </p:spPr>
      </p:sp>
      <p:sp>
        <p:nvSpPr>
          <p:cNvPr id="9" name="Text 7"/>
          <p:cNvSpPr/>
          <p:nvPr/>
        </p:nvSpPr>
        <p:spPr>
          <a:xfrm>
            <a:off x="4512157" y="2427387"/>
            <a:ext cx="2998415"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Not Resolvable by Evidence</a:t>
            </a:r>
            <a:endParaRPr lang="en-US" sz="1700" dirty="0"/>
          </a:p>
        </p:txBody>
      </p:sp>
      <p:sp>
        <p:nvSpPr>
          <p:cNvPr id="10" name="Text 8"/>
          <p:cNvSpPr/>
          <p:nvPr/>
        </p:nvSpPr>
        <p:spPr>
          <a:xfrm>
            <a:off x="4512157" y="2783979"/>
            <a:ext cx="3167281" cy="2728516"/>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The two traditions disagree about what counts as evidence. Confucian: historical achievements of civilisation prove cultivation produces excellence. Daoist: the same history proves cultivation produces hypocrisy, conflict, and suffering. The 'warring states' are, from the Daoist perspective, the natural outcome of a civilisation that has lost touch with spontaneous nature.</a:t>
            </a:r>
            <a:endParaRPr lang="en-US" sz="1350" dirty="0"/>
          </a:p>
        </p:txBody>
      </p:sp>
      <p:sp>
        <p:nvSpPr>
          <p:cNvPr id="11" name="Shape 9"/>
          <p:cNvSpPr/>
          <p:nvPr/>
        </p:nvSpPr>
        <p:spPr>
          <a:xfrm>
            <a:off x="7995839" y="2243832"/>
            <a:ext cx="3534381" cy="3481090"/>
          </a:xfrm>
          <a:prstGeom prst="roundRect">
            <a:avLst>
              <a:gd name="adj" fmla="val 2138"/>
            </a:avLst>
          </a:prstGeom>
          <a:solidFill>
            <a:srgbClr val="F2EEEE"/>
          </a:solidFill>
          <a:ln w="6350">
            <a:solidFill>
              <a:srgbClr val="D8D4D4"/>
            </a:solidFill>
            <a:prstDash val="solid"/>
          </a:ln>
        </p:spPr>
      </p:sp>
      <p:sp>
        <p:nvSpPr>
          <p:cNvPr id="12" name="Text 10"/>
          <p:cNvSpPr/>
          <p:nvPr/>
        </p:nvSpPr>
        <p:spPr>
          <a:xfrm>
            <a:off x="8179389" y="2427387"/>
            <a:ext cx="2275624"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Course Narrative Arc</a:t>
            </a:r>
            <a:endParaRPr lang="en-US" sz="1700" dirty="0"/>
          </a:p>
        </p:txBody>
      </p:sp>
      <p:sp>
        <p:nvSpPr>
          <p:cNvPr id="13" name="Text 11"/>
          <p:cNvSpPr/>
          <p:nvPr/>
        </p:nvSpPr>
        <p:spPr>
          <a:xfrm>
            <a:off x="8179389" y="2783979"/>
            <a:ext cx="3167281" cy="1736328"/>
          </a:xfrm>
          <a:prstGeom prst="rect">
            <a:avLst/>
          </a:prstGeom>
          <a:noFill/>
          <a:ln/>
        </p:spPr>
        <p:txBody>
          <a:bodyPr wrap="square" lIns="0" tIns="0" rIns="0" bIns="0" rtlCol="0" anchor="t">
            <a:normAutofit/>
          </a:bodyPr>
          <a:lstStyle/>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Confucian trust in ritual cultivation → Daoist critique of all cultivation → Legalist rejection of both in favour of impersonal law. The debate between ziran and li frames the fundamental question Legalist philosophy will answer differently.</a:t>
            </a:r>
            <a:endParaRPr lang="en-US" sz="1350"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name="Slide 50">
    <p:spTree>
      <p:nvGrpSpPr>
        <p:cNvPr id="1" name=""/>
        <p:cNvGrpSpPr/>
        <p:nvPr/>
      </p:nvGrpSpPr>
      <p:grpSpPr>
        <a:xfrm>
          <a:off x="0" y="0"/>
          <a:ext cx="0" cy="0"/>
          <a:chOff x="0" y="0"/>
          <a:chExt cx="0" cy="0"/>
        </a:xfrm>
      </p:grpSpPr>
      <p:sp>
        <p:nvSpPr>
          <p:cNvPr id="2" name="Shape 0"/>
          <p:cNvSpPr/>
          <p:nvPr/>
        </p:nvSpPr>
        <p:spPr>
          <a:xfrm>
            <a:off x="661475" y="653653"/>
            <a:ext cx="1402124" cy="385961"/>
          </a:xfrm>
          <a:prstGeom prst="roundRect">
            <a:avLst>
              <a:gd name="adj" fmla="val 18512"/>
            </a:avLst>
          </a:prstGeom>
          <a:solidFill>
            <a:srgbClr val="E1E1EA"/>
          </a:solidFill>
          <a:ln/>
        </p:spPr>
      </p:sp>
      <p:sp>
        <p:nvSpPr>
          <p:cNvPr id="3" name="Text 1"/>
          <p:cNvSpPr/>
          <p:nvPr/>
        </p:nvSpPr>
        <p:spPr>
          <a:xfrm>
            <a:off x="788968" y="717352"/>
            <a:ext cx="1756723" cy="258564"/>
          </a:xfrm>
          <a:prstGeom prst="rect">
            <a:avLst/>
          </a:prstGeom>
          <a:noFill/>
          <a:ln/>
        </p:spPr>
        <p:txBody>
          <a:bodyPr wrap="none" lIns="0" tIns="0" rIns="0" bIns="0" rtlCol="0" anchor="t"/>
          <a:lstStyle/>
          <a:p>
            <a:pPr algn="l" indent="0" marL="0">
              <a:lnSpc>
                <a:spcPct val="127000"/>
              </a:lnSpc>
              <a:buNone/>
            </a:pPr>
            <a:r>
              <a:rPr lang="en-US" sz="1300" dirty="0">
                <a:solidFill>
                  <a:srgbClr val="3C3939"/>
                </a:solidFill>
                <a:latin typeface="Inter" pitchFamily="34" charset="0"/>
                <a:ea typeface="Inter" pitchFamily="34" charset="-122"/>
                <a:cs typeface="Inter" pitchFamily="34" charset="-120"/>
              </a:rPr>
              <a:t>Q3 REVISITED</a:t>
            </a:r>
            <a:endParaRPr lang="en-US" sz="1300" dirty="0"/>
          </a:p>
        </p:txBody>
      </p:sp>
      <p:sp>
        <p:nvSpPr>
          <p:cNvPr id="4" name="Text 2"/>
          <p:cNvSpPr/>
          <p:nvPr/>
        </p:nvSpPr>
        <p:spPr>
          <a:xfrm>
            <a:off x="661475" y="1116112"/>
            <a:ext cx="10868745" cy="1328936"/>
          </a:xfrm>
          <a:prstGeom prst="rect">
            <a:avLst/>
          </a:prstGeom>
          <a:noFill/>
          <a:ln/>
        </p:spPr>
        <p:txBody>
          <a:bodyPr wrap="square" lIns="0" tIns="0" rIns="0" bIns="0" rtlCol="0" anchor="t">
            <a:normAutofit/>
          </a:bodyPr>
          <a:lstStyle/>
          <a:p>
            <a:pPr algn="l" indent="0" marL="0">
              <a:lnSpc>
                <a:spcPct val="104000"/>
              </a:lnSpc>
              <a:buNone/>
            </a:pPr>
            <a:r>
              <a:rPr lang="en-US" sz="4150" b="1" dirty="0">
                <a:solidFill>
                  <a:srgbClr val="1B1B27"/>
                </a:solidFill>
                <a:latin typeface="Inter Bold" pitchFamily="34" charset="0"/>
                <a:ea typeface="Inter Bold" pitchFamily="34" charset="-122"/>
                <a:cs typeface="Inter Bold" pitchFamily="34" charset="-120"/>
              </a:rPr>
              <a:t>Han Feizi: Misinterpretation or Legitimate Appropriation?</a:t>
            </a:r>
            <a:endParaRPr lang="en-US" sz="4150" dirty="0"/>
          </a:p>
        </p:txBody>
      </p:sp>
      <p:sp>
        <p:nvSpPr>
          <p:cNvPr id="5" name="Text 3"/>
          <p:cNvSpPr/>
          <p:nvPr/>
        </p:nvSpPr>
        <p:spPr>
          <a:xfrm>
            <a:off x="661475" y="2923381"/>
            <a:ext cx="3267589" cy="332184"/>
          </a:xfrm>
          <a:prstGeom prst="rect">
            <a:avLst/>
          </a:prstGeom>
          <a:noFill/>
          <a:ln/>
        </p:spPr>
        <p:txBody>
          <a:bodyPr wrap="none" lIns="0" tIns="0" rIns="0" bIns="0" rtlCol="0" anchor="t"/>
          <a:lstStyle/>
          <a:p>
            <a:pPr algn="l" indent="0" marL="0">
              <a:lnSpc>
                <a:spcPct val="104000"/>
              </a:lnSpc>
              <a:buNone/>
            </a:pPr>
            <a:r>
              <a:rPr lang="en-US" sz="2050" b="1" dirty="0">
                <a:solidFill>
                  <a:srgbClr val="1B1B27"/>
                </a:solidFill>
                <a:latin typeface="Inter Bold" pitchFamily="34" charset="0"/>
                <a:ea typeface="Inter Bold" pitchFamily="34" charset="-122"/>
                <a:cs typeface="Inter Bold" pitchFamily="34" charset="-120"/>
              </a:rPr>
              <a:t>As Misinterpretation</a:t>
            </a:r>
            <a:endParaRPr lang="en-US" sz="2050" dirty="0"/>
          </a:p>
        </p:txBody>
      </p:sp>
      <p:sp>
        <p:nvSpPr>
          <p:cNvPr id="6" name="Text 4"/>
          <p:cNvSpPr/>
          <p:nvPr/>
        </p:nvSpPr>
        <p:spPr>
          <a:xfrm>
            <a:off x="661475" y="3446859"/>
            <a:ext cx="5175021" cy="1938933"/>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3C3939"/>
                </a:solidFill>
                <a:latin typeface="Inter" pitchFamily="34" charset="0"/>
                <a:ea typeface="Inter" pitchFamily="34" charset="-122"/>
                <a:cs typeface="Inter" pitchFamily="34" charset="-120"/>
              </a:rPr>
              <a:t>Han Feizi inverts the Daodejing's dominant orientation: wuwei as genuine spontaneity → strategic concealment; emptiness as freedom from desire → inscrutability as technique of control. These are fundamentally different meanings, not merely different applications.</a:t>
            </a:r>
            <a:endParaRPr lang="en-US" sz="1650" dirty="0"/>
          </a:p>
        </p:txBody>
      </p:sp>
      <p:sp>
        <p:nvSpPr>
          <p:cNvPr id="7" name="Shape 5"/>
          <p:cNvSpPr/>
          <p:nvPr/>
        </p:nvSpPr>
        <p:spPr>
          <a:xfrm>
            <a:off x="6208458" y="2732088"/>
            <a:ext cx="5481203" cy="3472259"/>
          </a:xfrm>
          <a:prstGeom prst="roundRect">
            <a:avLst>
              <a:gd name="adj" fmla="val 4409"/>
            </a:avLst>
          </a:prstGeom>
          <a:solidFill>
            <a:srgbClr val="1B1B27"/>
          </a:solidFill>
          <a:ln/>
        </p:spPr>
      </p:sp>
      <p:sp>
        <p:nvSpPr>
          <p:cNvPr id="8" name="Text 6"/>
          <p:cNvSpPr/>
          <p:nvPr/>
        </p:nvSpPr>
        <p:spPr>
          <a:xfrm>
            <a:off x="6421078" y="2923381"/>
            <a:ext cx="4247250" cy="332184"/>
          </a:xfrm>
          <a:prstGeom prst="rect">
            <a:avLst/>
          </a:prstGeom>
          <a:noFill/>
          <a:ln/>
        </p:spPr>
        <p:txBody>
          <a:bodyPr wrap="none" lIns="0" tIns="0" rIns="0" bIns="0" rtlCol="0" anchor="t"/>
          <a:lstStyle/>
          <a:p>
            <a:pPr algn="l" indent="0" marL="0">
              <a:lnSpc>
                <a:spcPct val="104000"/>
              </a:lnSpc>
              <a:buNone/>
            </a:pPr>
            <a:r>
              <a:rPr lang="en-US" sz="2050" b="1" dirty="0">
                <a:solidFill>
                  <a:srgbClr val="FFFFFF"/>
                </a:solidFill>
                <a:latin typeface="Inter Bold" pitchFamily="34" charset="0"/>
                <a:ea typeface="Inter Bold" pitchFamily="34" charset="-122"/>
                <a:cs typeface="Inter Bold" pitchFamily="34" charset="-120"/>
              </a:rPr>
              <a:t>As Legitimate Appropriation</a:t>
            </a:r>
            <a:endParaRPr lang="en-US" sz="2050" dirty="0"/>
          </a:p>
        </p:txBody>
      </p:sp>
      <p:sp>
        <p:nvSpPr>
          <p:cNvPr id="9" name="Text 7"/>
          <p:cNvSpPr/>
          <p:nvPr/>
        </p:nvSpPr>
        <p:spPr>
          <a:xfrm>
            <a:off x="6421078" y="3446859"/>
            <a:ext cx="5055962" cy="2585244"/>
          </a:xfrm>
          <a:prstGeom prst="rect">
            <a:avLst/>
          </a:prstGeom>
          <a:noFill/>
          <a:ln/>
        </p:spPr>
        <p:txBody>
          <a:bodyPr wrap="square" lIns="0" tIns="0" rIns="0" bIns="0" rtlCol="0" anchor="t">
            <a:normAutofit/>
          </a:bodyPr>
          <a:lstStyle/>
          <a:p>
            <a:pPr algn="l" indent="0" marL="0">
              <a:lnSpc>
                <a:spcPct val="127000"/>
              </a:lnSpc>
              <a:buNone/>
            </a:pPr>
            <a:r>
              <a:rPr lang="en-US" sz="1650" dirty="0">
                <a:solidFill>
                  <a:srgbClr val="FFFFFF"/>
                </a:solidFill>
                <a:latin typeface="Inter" pitchFamily="34" charset="0"/>
                <a:ea typeface="Inter" pitchFamily="34" charset="-122"/>
                <a:cs typeface="Inter" pitchFamily="34" charset="-120"/>
              </a:rPr>
              <a:t>The Daodejing contains passages supporting it — Ch.36, Ch.62 — creating genuine tensions that different readers can resolve differently. Han Feizi's resolution (emphasising the strategic) is one possible reading. Marks the transition from Week 2 (Daoism) to Week 3 (Legalism). 'Reversal is the motion of the Dao' (Ch.40): naturalness pushed to its extreme turns into its opposite.</a:t>
            </a:r>
            <a:endParaRPr lang="en-US" sz="1650"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name="Slide 51">
    <p:spTree>
      <p:nvGrpSpPr>
        <p:cNvPr id="1" name=""/>
        <p:cNvGrpSpPr/>
        <p:nvPr/>
      </p:nvGrpSpPr>
      <p:grpSpPr>
        <a:xfrm>
          <a:off x="0" y="0"/>
          <a:ext cx="0" cy="0"/>
          <a:chOff x="0" y="0"/>
          <a:chExt cx="0" cy="0"/>
        </a:xfrm>
      </p:grpSpPr>
      <p:sp>
        <p:nvSpPr>
          <p:cNvPr id="2" name="Shape 0"/>
          <p:cNvSpPr/>
          <p:nvPr/>
        </p:nvSpPr>
        <p:spPr>
          <a:xfrm>
            <a:off x="661475" y="792163"/>
            <a:ext cx="1169760" cy="304602"/>
          </a:xfrm>
          <a:prstGeom prst="roundRect">
            <a:avLst>
              <a:gd name="adj" fmla="val 19547"/>
            </a:avLst>
          </a:prstGeom>
          <a:solidFill>
            <a:srgbClr val="E1E1EA"/>
          </a:solidFill>
          <a:ln/>
        </p:spPr>
      </p:sp>
      <p:sp>
        <p:nvSpPr>
          <p:cNvPr id="3" name="Text 1"/>
          <p:cNvSpPr/>
          <p:nvPr/>
        </p:nvSpPr>
        <p:spPr>
          <a:xfrm>
            <a:off x="767735" y="845245"/>
            <a:ext cx="1566823" cy="198438"/>
          </a:xfrm>
          <a:prstGeom prst="rect">
            <a:avLst/>
          </a:prstGeom>
          <a:noFill/>
          <a:ln/>
        </p:spPr>
        <p:txBody>
          <a:bodyPr wrap="none" lIns="0" tIns="0" rIns="0" bIns="0" rtlCol="0" anchor="t"/>
          <a:lstStyle/>
          <a:p>
            <a:pPr algn="l" indent="0" marL="0">
              <a:lnSpc>
                <a:spcPct val="117000"/>
              </a:lnSpc>
              <a:buNone/>
            </a:pPr>
            <a:r>
              <a:rPr lang="en-US" sz="1100" dirty="0">
                <a:solidFill>
                  <a:srgbClr val="3C3939"/>
                </a:solidFill>
                <a:latin typeface="Inter" pitchFamily="34" charset="0"/>
                <a:ea typeface="Inter" pitchFamily="34" charset="-122"/>
                <a:cs typeface="Inter" pitchFamily="34" charset="-120"/>
              </a:rPr>
              <a:t>STUDY GUIDE</a:t>
            </a:r>
            <a:endParaRPr lang="en-US" sz="1100" dirty="0"/>
          </a:p>
        </p:txBody>
      </p:sp>
      <p:sp>
        <p:nvSpPr>
          <p:cNvPr id="4" name="Text 2"/>
          <p:cNvSpPr/>
          <p:nvPr/>
        </p:nvSpPr>
        <p:spPr>
          <a:xfrm>
            <a:off x="661475" y="1149846"/>
            <a:ext cx="5714659" cy="553740"/>
          </a:xfrm>
          <a:prstGeom prst="rect">
            <a:avLst/>
          </a:prstGeom>
          <a:noFill/>
          <a:ln/>
        </p:spPr>
        <p:txBody>
          <a:bodyPr wrap="none" lIns="0" tIns="0" rIns="0" bIns="0" rtlCol="0" anchor="t"/>
          <a:lstStyle/>
          <a:p>
            <a:pPr algn="l" indent="0" marL="0">
              <a:lnSpc>
                <a:spcPct val="104000"/>
              </a:lnSpc>
              <a:buNone/>
            </a:pPr>
            <a:r>
              <a:rPr lang="en-US" sz="3450" b="1" dirty="0">
                <a:solidFill>
                  <a:srgbClr val="1B1B27"/>
                </a:solidFill>
                <a:latin typeface="Inter Bold" pitchFamily="34" charset="0"/>
                <a:ea typeface="Inter Bold" pitchFamily="34" charset="-122"/>
                <a:cs typeface="Inter Bold" pitchFamily="34" charset="-120"/>
              </a:rPr>
              <a:t>Preparation and Review</a:t>
            </a:r>
            <a:endParaRPr lang="en-US" sz="3450" dirty="0"/>
          </a:p>
        </p:txBody>
      </p:sp>
      <p:sp>
        <p:nvSpPr>
          <p:cNvPr id="5" name="Shape 3"/>
          <p:cNvSpPr/>
          <p:nvPr/>
        </p:nvSpPr>
        <p:spPr>
          <a:xfrm>
            <a:off x="661475" y="1902916"/>
            <a:ext cx="3534282" cy="4162921"/>
          </a:xfrm>
          <a:prstGeom prst="roundRect">
            <a:avLst>
              <a:gd name="adj" fmla="val 2106"/>
            </a:avLst>
          </a:prstGeom>
          <a:solidFill>
            <a:srgbClr val="F2EEEE"/>
          </a:solidFill>
          <a:ln w="6350">
            <a:solidFill>
              <a:srgbClr val="D8D4D4"/>
            </a:solidFill>
            <a:prstDash val="solid"/>
          </a:ln>
        </p:spPr>
      </p:sp>
      <p:sp>
        <p:nvSpPr>
          <p:cNvPr id="6" name="Text 4"/>
          <p:cNvSpPr/>
          <p:nvPr/>
        </p:nvSpPr>
        <p:spPr>
          <a:xfrm>
            <a:off x="845025" y="2086471"/>
            <a:ext cx="3167182" cy="553839"/>
          </a:xfrm>
          <a:prstGeom prst="rect">
            <a:avLst/>
          </a:prstGeom>
          <a:noFill/>
          <a:ln/>
        </p:spPr>
        <p:txBody>
          <a:bodyPr wrap="square" lIns="0" tIns="0" rIns="0" bIns="0" rtlCol="0" anchor="t">
            <a:normAutofit/>
          </a:bodyPr>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Van Norden — Chapter 8, Sections II.2–5</a:t>
            </a:r>
            <a:endParaRPr lang="en-US" sz="1700" dirty="0"/>
          </a:p>
        </p:txBody>
      </p:sp>
      <p:sp>
        <p:nvSpPr>
          <p:cNvPr id="7" name="Text 5"/>
          <p:cNvSpPr/>
          <p:nvPr/>
        </p:nvSpPr>
        <p:spPr>
          <a:xfrm>
            <a:off x="845025" y="2719983"/>
            <a:ext cx="3167182" cy="3162300"/>
          </a:xfrm>
          <a:prstGeom prst="rect">
            <a:avLst/>
          </a:prstGeom>
          <a:noFill/>
          <a:ln/>
        </p:spPr>
        <p:txBody>
          <a:bodyPr wrap="square" lIns="0" tIns="0" rIns="0" bIns="0" rtlCol="0" anchor="t">
            <a:normAutofit/>
          </a:bodyPr>
          <a:lstStyle/>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Ziran as both cosmological description and normative prescription</a:t>
            </a:r>
            <a:endParaRPr lang="en-US" sz="1350" dirty="0"/>
          </a:p>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The relationship between wuwei and ziran as complementary concepts</a:t>
            </a:r>
            <a:endParaRPr lang="en-US" sz="1350" dirty="0"/>
          </a:p>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The critique of Confucian virtues in DDJ 38</a:t>
            </a:r>
            <a:endParaRPr lang="en-US" sz="1350" dirty="0"/>
          </a:p>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Han Feizi's strategic reading (p.194–195)</a:t>
            </a:r>
            <a:endParaRPr lang="en-US" sz="1350" dirty="0"/>
          </a:p>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Self-cultivation practices in DDJ 10</a:t>
            </a:r>
            <a:endParaRPr lang="en-US" sz="1350" dirty="0"/>
          </a:p>
        </p:txBody>
      </p:sp>
      <p:sp>
        <p:nvSpPr>
          <p:cNvPr id="8" name="Shape 6"/>
          <p:cNvSpPr/>
          <p:nvPr/>
        </p:nvSpPr>
        <p:spPr>
          <a:xfrm>
            <a:off x="4328607" y="1902916"/>
            <a:ext cx="3534381" cy="4162921"/>
          </a:xfrm>
          <a:prstGeom prst="roundRect">
            <a:avLst>
              <a:gd name="adj" fmla="val 2106"/>
            </a:avLst>
          </a:prstGeom>
          <a:solidFill>
            <a:srgbClr val="F2EEEE"/>
          </a:solidFill>
          <a:ln w="6350">
            <a:solidFill>
              <a:srgbClr val="D8D4D4"/>
            </a:solidFill>
            <a:prstDash val="solid"/>
          </a:ln>
        </p:spPr>
      </p:sp>
      <p:sp>
        <p:nvSpPr>
          <p:cNvPr id="9" name="Text 7"/>
          <p:cNvSpPr/>
          <p:nvPr/>
        </p:nvSpPr>
        <p:spPr>
          <a:xfrm>
            <a:off x="4512157" y="2086471"/>
            <a:ext cx="2240006"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Close Reading Tasks</a:t>
            </a:r>
            <a:endParaRPr lang="en-US" sz="1700" dirty="0"/>
          </a:p>
        </p:txBody>
      </p:sp>
      <p:sp>
        <p:nvSpPr>
          <p:cNvPr id="10" name="Text 8"/>
          <p:cNvSpPr/>
          <p:nvPr/>
        </p:nvSpPr>
        <p:spPr>
          <a:xfrm>
            <a:off x="4512157" y="2443063"/>
            <a:ext cx="3167281" cy="1534716"/>
          </a:xfrm>
          <a:prstGeom prst="rect">
            <a:avLst/>
          </a:prstGeom>
          <a:noFill/>
          <a:ln/>
        </p:spPr>
        <p:txBody>
          <a:bodyPr wrap="square" lIns="0" tIns="0" rIns="0" bIns="0" rtlCol="0" anchor="t">
            <a:normAutofit/>
          </a:bodyPr>
          <a:lstStyle/>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Read DDJ 2, 10, and 51 (Eno translation) at least twice</a:t>
            </a:r>
            <a:endParaRPr lang="en-US" sz="1350" dirty="0"/>
          </a:p>
          <a:p>
            <a:pPr algn="l" marL="274320" indent="-274320">
              <a:lnSpc>
                <a:spcPct val="117000"/>
              </a:lnSpc>
              <a:buSzPct val="100000"/>
              <a:buChar char="•"/>
            </a:pPr>
            <a:r>
              <a:rPr lang="en-US" sz="1350" dirty="0">
                <a:solidFill>
                  <a:srgbClr val="3C3939"/>
                </a:solidFill>
                <a:latin typeface="Inter" pitchFamily="34" charset="0"/>
                <a:ea typeface="Inter" pitchFamily="34" charset="-122"/>
                <a:cs typeface="Inter" pitchFamily="34" charset="-120"/>
              </a:rPr>
              <a:t>Prepare one paragraph each on DDJ 2's paradox, DDJ 10's mirror polishing, and DDJ 51's 'ordained by no one'</a:t>
            </a:r>
            <a:endParaRPr lang="en-US" sz="1350" dirty="0"/>
          </a:p>
        </p:txBody>
      </p:sp>
      <p:sp>
        <p:nvSpPr>
          <p:cNvPr id="11" name="Shape 9"/>
          <p:cNvSpPr/>
          <p:nvPr/>
        </p:nvSpPr>
        <p:spPr>
          <a:xfrm>
            <a:off x="7995839" y="1902916"/>
            <a:ext cx="3534381" cy="4162921"/>
          </a:xfrm>
          <a:prstGeom prst="roundRect">
            <a:avLst>
              <a:gd name="adj" fmla="val 2106"/>
            </a:avLst>
          </a:prstGeom>
          <a:solidFill>
            <a:srgbClr val="F2EEEE"/>
          </a:solidFill>
          <a:ln w="6350">
            <a:solidFill>
              <a:srgbClr val="D8D4D4"/>
            </a:solidFill>
            <a:prstDash val="solid"/>
          </a:ln>
        </p:spPr>
      </p:sp>
      <p:sp>
        <p:nvSpPr>
          <p:cNvPr id="12" name="Text 10"/>
          <p:cNvSpPr/>
          <p:nvPr/>
        </p:nvSpPr>
        <p:spPr>
          <a:xfrm>
            <a:off x="8179389" y="2086471"/>
            <a:ext cx="2215003" cy="276920"/>
          </a:xfrm>
          <a:prstGeom prst="rect">
            <a:avLst/>
          </a:prstGeom>
          <a:noFill/>
          <a:ln/>
        </p:spPr>
        <p:txBody>
          <a:bodyPr wrap="none" lIns="0" tIns="0" rIns="0" bIns="0" rtlCol="0" anchor="t"/>
          <a:lstStyle/>
          <a:p>
            <a:pPr algn="l" indent="0" marL="0">
              <a:lnSpc>
                <a:spcPct val="104000"/>
              </a:lnSpc>
              <a:buNone/>
            </a:pPr>
            <a:r>
              <a:rPr lang="en-US" sz="1700" b="1" dirty="0">
                <a:solidFill>
                  <a:srgbClr val="3C3939"/>
                </a:solidFill>
                <a:latin typeface="Inter Bold" pitchFamily="34" charset="0"/>
                <a:ea typeface="Inter Bold" pitchFamily="34" charset="-122"/>
                <a:cs typeface="Inter Bold" pitchFamily="34" charset="-120"/>
              </a:rPr>
              <a:t>Key Terms to Define</a:t>
            </a:r>
            <a:endParaRPr lang="en-US" sz="1700" dirty="0"/>
          </a:p>
        </p:txBody>
      </p:sp>
      <p:sp>
        <p:nvSpPr>
          <p:cNvPr id="13" name="Text 11"/>
          <p:cNvSpPr/>
          <p:nvPr/>
        </p:nvSpPr>
        <p:spPr>
          <a:xfrm>
            <a:off x="8179389" y="2443063"/>
            <a:ext cx="3167281" cy="823813"/>
          </a:xfrm>
          <a:prstGeom prst="rect">
            <a:avLst/>
          </a:prstGeom>
          <a:noFill/>
          <a:ln/>
        </p:spPr>
        <p:txBody>
          <a:bodyPr wrap="square" lIns="0" tIns="0" rIns="0" bIns="0" rtlCol="0" anchor="t"/>
          <a:lstStyle/>
          <a:p>
            <a:pPr algn="l" indent="0" marL="0">
              <a:lnSpc>
                <a:spcPct val="117000"/>
              </a:lnSpc>
              <a:spcAft>
                <a:spcPts val="600"/>
              </a:spcAft>
              <a:buNone/>
            </a:pPr>
            <a:r>
              <a:rPr lang="en-US" sz="1350" dirty="0">
                <a:solidFill>
                  <a:srgbClr val="3C3939"/>
                </a:solidFill>
                <a:latin typeface="Inter" pitchFamily="34" charset="0"/>
                <a:ea typeface="Inter" pitchFamily="34" charset="-122"/>
                <a:cs typeface="Inter" pitchFamily="34" charset="-120"/>
              </a:rPr>
              <a:t>Ziran · Wuwei · Xuan de · Pu · Po · Qi</a:t>
            </a:r>
            <a:endParaRPr lang="en-US" sz="1350" dirty="0"/>
          </a:p>
          <a:p>
            <a:pPr algn="l" indent="0" marL="0">
              <a:lnSpc>
                <a:spcPct val="117000"/>
              </a:lnSpc>
              <a:buNone/>
            </a:pPr>
            <a:r>
              <a:rPr lang="en-US" sz="1350" dirty="0">
                <a:solidFill>
                  <a:srgbClr val="3C3939"/>
                </a:solidFill>
                <a:latin typeface="Inter" pitchFamily="34" charset="0"/>
                <a:ea typeface="Inter" pitchFamily="34" charset="-122"/>
                <a:cs typeface="Inter" pitchFamily="34" charset="-120"/>
              </a:rPr>
              <a:t>Refer to Eno's Glossary for definitions of technical terms.</a:t>
            </a:r>
            <a:endParaRPr lang="en-US" sz="1350" dirty="0"/>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name="Slide 52">
    <p:spTree>
      <p:nvGrpSpPr>
        <p:cNvPr id="1" name=""/>
        <p:cNvGrpSpPr/>
        <p:nvPr/>
      </p:nvGrpSpPr>
      <p:grpSpPr>
        <a:xfrm>
          <a:off x="0" y="0"/>
          <a:ext cx="0" cy="0"/>
          <a:chOff x="0" y="0"/>
          <a:chExt cx="0" cy="0"/>
        </a:xfrm>
      </p:grpSpPr>
      <p:sp>
        <p:nvSpPr>
          <p:cNvPr id="2" name="Shape 0"/>
          <p:cNvSpPr/>
          <p:nvPr/>
        </p:nvSpPr>
        <p:spPr>
          <a:xfrm>
            <a:off x="661475" y="917575"/>
            <a:ext cx="1197342" cy="254198"/>
          </a:xfrm>
          <a:prstGeom prst="roundRect">
            <a:avLst>
              <a:gd name="adj" fmla="val 20300"/>
            </a:avLst>
          </a:prstGeom>
          <a:solidFill>
            <a:srgbClr val="E1E1EA"/>
          </a:solidFill>
          <a:ln/>
        </p:spPr>
      </p:sp>
      <p:sp>
        <p:nvSpPr>
          <p:cNvPr id="3" name="Text 1"/>
          <p:cNvSpPr/>
          <p:nvPr/>
        </p:nvSpPr>
        <p:spPr>
          <a:xfrm>
            <a:off x="753548" y="963612"/>
            <a:ext cx="1622781" cy="162123"/>
          </a:xfrm>
          <a:prstGeom prst="rect">
            <a:avLst/>
          </a:prstGeom>
          <a:noFill/>
          <a:ln/>
        </p:spPr>
        <p:txBody>
          <a:bodyPr wrap="none" lIns="0" tIns="0" rIns="0" bIns="0" rtlCol="0" anchor="t"/>
          <a:lstStyle/>
          <a:p>
            <a:pPr algn="l" indent="0" marL="0">
              <a:lnSpc>
                <a:spcPct val="110000"/>
              </a:lnSpc>
              <a:buNone/>
            </a:pPr>
            <a:r>
              <a:rPr lang="en-US" sz="950" dirty="0">
                <a:solidFill>
                  <a:srgbClr val="3C3939"/>
                </a:solidFill>
                <a:latin typeface="Inter" pitchFamily="34" charset="0"/>
                <a:ea typeface="Inter" pitchFamily="34" charset="-122"/>
                <a:cs typeface="Inter" pitchFamily="34" charset="-120"/>
              </a:rPr>
              <a:t>KEY TAKEAWAYS</a:t>
            </a:r>
            <a:endParaRPr lang="en-US" sz="950" dirty="0"/>
          </a:p>
        </p:txBody>
      </p:sp>
      <p:sp>
        <p:nvSpPr>
          <p:cNvPr id="4" name="Text 2"/>
          <p:cNvSpPr/>
          <p:nvPr/>
        </p:nvSpPr>
        <p:spPr>
          <a:xfrm>
            <a:off x="661475" y="1211659"/>
            <a:ext cx="6585777" cy="479921"/>
          </a:xfrm>
          <a:prstGeom prst="rect">
            <a:avLst/>
          </a:prstGeom>
          <a:noFill/>
          <a:ln/>
        </p:spPr>
        <p:txBody>
          <a:bodyPr wrap="none" lIns="0" tIns="0" rIns="0" bIns="0" rtlCol="0" anchor="t"/>
          <a:lstStyle/>
          <a:p>
            <a:pPr algn="l" indent="0" marL="0">
              <a:lnSpc>
                <a:spcPct val="104000"/>
              </a:lnSpc>
              <a:buNone/>
            </a:pPr>
            <a:r>
              <a:rPr lang="en-US" sz="3000" b="1" dirty="0">
                <a:solidFill>
                  <a:srgbClr val="1B1B27"/>
                </a:solidFill>
                <a:latin typeface="Inter Bold" pitchFamily="34" charset="0"/>
                <a:ea typeface="Inter Bold" pitchFamily="34" charset="-122"/>
                <a:cs typeface="Inter Bold" pitchFamily="34" charset="-120"/>
              </a:rPr>
              <a:t>Day 7 — Eight Core Conclusions</a:t>
            </a:r>
            <a:endParaRPr lang="en-US" sz="3000" dirty="0"/>
          </a:p>
        </p:txBody>
      </p:sp>
      <p:sp>
        <p:nvSpPr>
          <p:cNvPr id="5" name="Shape 3"/>
          <p:cNvSpPr/>
          <p:nvPr/>
        </p:nvSpPr>
        <p:spPr>
          <a:xfrm>
            <a:off x="661475" y="1841302"/>
            <a:ext cx="2642328" cy="2100957"/>
          </a:xfrm>
          <a:prstGeom prst="roundRect">
            <a:avLst>
              <a:gd name="adj" fmla="val 3070"/>
            </a:avLst>
          </a:prstGeom>
          <a:solidFill>
            <a:srgbClr val="FFFFFF"/>
          </a:solidFill>
          <a:ln w="19050">
            <a:solidFill>
              <a:srgbClr val="D8D4D4"/>
            </a:solidFill>
            <a:prstDash val="solid"/>
          </a:ln>
        </p:spPr>
      </p:sp>
      <p:sp>
        <p:nvSpPr>
          <p:cNvPr id="6" name="Text 4"/>
          <p:cNvSpPr/>
          <p:nvPr/>
        </p:nvSpPr>
        <p:spPr>
          <a:xfrm>
            <a:off x="834012" y="2013843"/>
            <a:ext cx="1995934"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1. Deliberate Strategy</a:t>
            </a:r>
            <a:endParaRPr lang="en-US" sz="1500" dirty="0"/>
          </a:p>
        </p:txBody>
      </p:sp>
      <p:sp>
        <p:nvSpPr>
          <p:cNvPr id="7" name="Text 5"/>
          <p:cNvSpPr/>
          <p:nvPr/>
        </p:nvSpPr>
        <p:spPr>
          <a:xfrm>
            <a:off x="834012" y="2313583"/>
            <a:ext cx="2297253" cy="1013520"/>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Ziran is both descriptive and prescriptive — a deliberate philosophical strategy challenging the nature/norm distinction.</a:t>
            </a:r>
            <a:endParaRPr lang="en-US" sz="1200" dirty="0"/>
          </a:p>
        </p:txBody>
      </p:sp>
      <p:sp>
        <p:nvSpPr>
          <p:cNvPr id="8" name="Shape 6"/>
          <p:cNvSpPr/>
          <p:nvPr/>
        </p:nvSpPr>
        <p:spPr>
          <a:xfrm>
            <a:off x="3403614" y="1841302"/>
            <a:ext cx="2642328" cy="2100957"/>
          </a:xfrm>
          <a:prstGeom prst="roundRect">
            <a:avLst>
              <a:gd name="adj" fmla="val 3070"/>
            </a:avLst>
          </a:prstGeom>
          <a:solidFill>
            <a:srgbClr val="FFFFFF"/>
          </a:solidFill>
          <a:ln w="19050">
            <a:solidFill>
              <a:srgbClr val="D8D4D4"/>
            </a:solidFill>
            <a:prstDash val="solid"/>
          </a:ln>
        </p:spPr>
      </p:sp>
      <p:sp>
        <p:nvSpPr>
          <p:cNvPr id="9" name="Text 7"/>
          <p:cNvSpPr/>
          <p:nvPr/>
        </p:nvSpPr>
        <p:spPr>
          <a:xfrm>
            <a:off x="3576151" y="2013843"/>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2. Recovery, Not Achievement</a:t>
            </a:r>
            <a:endParaRPr lang="en-US" sz="1500" dirty="0"/>
          </a:p>
        </p:txBody>
      </p:sp>
      <p:sp>
        <p:nvSpPr>
          <p:cNvPr id="10" name="Text 8"/>
          <p:cNvSpPr/>
          <p:nvPr/>
        </p:nvSpPr>
        <p:spPr>
          <a:xfrm>
            <a:off x="3576151" y="2553494"/>
            <a:ext cx="2297253" cy="1216223"/>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paradox of 'advocating spontaneity' dissolves when we recognise ziran as a state to be </a:t>
            </a:r>
            <a:pPr algn="l" indent="0" marL="0">
              <a:lnSpc>
                <a:spcPct val="110000"/>
              </a:lnSpc>
              <a:buNone/>
            </a:pPr>
            <a:r>
              <a:rPr lang="en-US" sz="1200" i="1" dirty="0">
                <a:solidFill>
                  <a:srgbClr val="3C3939"/>
                </a:solidFill>
                <a:latin typeface="Inter" pitchFamily="34" charset="0"/>
                <a:ea typeface="Inter" pitchFamily="34" charset="-122"/>
                <a:cs typeface="Inter" pitchFamily="34" charset="-120"/>
              </a:rPr>
              <a:t>recovered</a:t>
            </a:r>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 through subtraction (Ch.48: 'daily diminished').</a:t>
            </a:r>
            <a:endParaRPr lang="en-US" sz="1200" dirty="0"/>
          </a:p>
        </p:txBody>
      </p:sp>
      <p:sp>
        <p:nvSpPr>
          <p:cNvPr id="11" name="Shape 9"/>
          <p:cNvSpPr/>
          <p:nvPr/>
        </p:nvSpPr>
        <p:spPr>
          <a:xfrm>
            <a:off x="6145753" y="1841302"/>
            <a:ext cx="2642328" cy="2100957"/>
          </a:xfrm>
          <a:prstGeom prst="roundRect">
            <a:avLst>
              <a:gd name="adj" fmla="val 3070"/>
            </a:avLst>
          </a:prstGeom>
          <a:solidFill>
            <a:srgbClr val="FFFFFF"/>
          </a:solidFill>
          <a:ln w="19050">
            <a:solidFill>
              <a:srgbClr val="D8D4D4"/>
            </a:solidFill>
            <a:prstDash val="solid"/>
          </a:ln>
        </p:spPr>
      </p:sp>
      <p:sp>
        <p:nvSpPr>
          <p:cNvPr id="12" name="Text 10"/>
          <p:cNvSpPr/>
          <p:nvPr/>
        </p:nvSpPr>
        <p:spPr>
          <a:xfrm>
            <a:off x="6318290" y="2013843"/>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3. DDJ 2 — Value Critique</a:t>
            </a:r>
            <a:endParaRPr lang="en-US" sz="1500" dirty="0"/>
          </a:p>
        </p:txBody>
      </p:sp>
      <p:sp>
        <p:nvSpPr>
          <p:cNvPr id="13" name="Text 11"/>
          <p:cNvSpPr/>
          <p:nvPr/>
        </p:nvSpPr>
        <p:spPr>
          <a:xfrm>
            <a:off x="6318290" y="2553494"/>
            <a:ext cx="2297253" cy="810816"/>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Value terms are interdependent and conventional — the sage dwells in a space prior to all distinctions.</a:t>
            </a:r>
            <a:endParaRPr lang="en-US" sz="1200" dirty="0"/>
          </a:p>
        </p:txBody>
      </p:sp>
      <p:sp>
        <p:nvSpPr>
          <p:cNvPr id="14" name="Shape 12"/>
          <p:cNvSpPr/>
          <p:nvPr/>
        </p:nvSpPr>
        <p:spPr>
          <a:xfrm>
            <a:off x="8887892" y="1841302"/>
            <a:ext cx="2642328" cy="2100957"/>
          </a:xfrm>
          <a:prstGeom prst="roundRect">
            <a:avLst>
              <a:gd name="adj" fmla="val 3070"/>
            </a:avLst>
          </a:prstGeom>
          <a:solidFill>
            <a:srgbClr val="FFFFFF"/>
          </a:solidFill>
          <a:ln w="19050">
            <a:solidFill>
              <a:srgbClr val="D8D4D4"/>
            </a:solidFill>
            <a:prstDash val="solid"/>
          </a:ln>
        </p:spPr>
      </p:sp>
      <p:sp>
        <p:nvSpPr>
          <p:cNvPr id="15" name="Text 13"/>
          <p:cNvSpPr/>
          <p:nvPr/>
        </p:nvSpPr>
        <p:spPr>
          <a:xfrm>
            <a:off x="9060430" y="2013843"/>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4. DDJ 10 — Meditative Prompts</a:t>
            </a:r>
            <a:endParaRPr lang="en-US" sz="1500" dirty="0"/>
          </a:p>
        </p:txBody>
      </p:sp>
      <p:sp>
        <p:nvSpPr>
          <p:cNvPr id="16" name="Text 14"/>
          <p:cNvSpPr/>
          <p:nvPr/>
        </p:nvSpPr>
        <p:spPr>
          <a:xfrm>
            <a:off x="9060430" y="2553494"/>
            <a:ext cx="2297253" cy="810816"/>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Six rhetorical questions remove the 'dust' obscuring the mind's natural clarity — not techniques but invitations.</a:t>
            </a:r>
            <a:endParaRPr lang="en-US" sz="1200" dirty="0"/>
          </a:p>
        </p:txBody>
      </p:sp>
      <p:sp>
        <p:nvSpPr>
          <p:cNvPr id="17" name="Shape 15"/>
          <p:cNvSpPr/>
          <p:nvPr/>
        </p:nvSpPr>
        <p:spPr>
          <a:xfrm>
            <a:off x="661475" y="4042073"/>
            <a:ext cx="2642328" cy="1898253"/>
          </a:xfrm>
          <a:prstGeom prst="roundRect">
            <a:avLst>
              <a:gd name="adj" fmla="val 3398"/>
            </a:avLst>
          </a:prstGeom>
          <a:solidFill>
            <a:srgbClr val="FFFFFF"/>
          </a:solidFill>
          <a:ln w="19050">
            <a:solidFill>
              <a:srgbClr val="D8D4D4"/>
            </a:solidFill>
            <a:prstDash val="solid"/>
          </a:ln>
        </p:spPr>
      </p:sp>
      <p:sp>
        <p:nvSpPr>
          <p:cNvPr id="18" name="Text 16"/>
          <p:cNvSpPr/>
          <p:nvPr/>
        </p:nvSpPr>
        <p:spPr>
          <a:xfrm>
            <a:off x="834012" y="4214614"/>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5. DDJ 51 — Self-Grounding Value</a:t>
            </a:r>
            <a:endParaRPr lang="en-US" sz="1500" dirty="0"/>
          </a:p>
        </p:txBody>
      </p:sp>
      <p:sp>
        <p:nvSpPr>
          <p:cNvPr id="19" name="Text 17"/>
          <p:cNvSpPr/>
          <p:nvPr/>
        </p:nvSpPr>
        <p:spPr>
          <a:xfrm>
            <a:off x="834012" y="4754265"/>
            <a:ext cx="2297253" cy="608112"/>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'Ordained by no one; it is ever so of itself' — challenging all systems of external authority.</a:t>
            </a:r>
            <a:endParaRPr lang="en-US" sz="1200" dirty="0"/>
          </a:p>
        </p:txBody>
      </p:sp>
      <p:sp>
        <p:nvSpPr>
          <p:cNvPr id="20" name="Shape 18"/>
          <p:cNvSpPr/>
          <p:nvPr/>
        </p:nvSpPr>
        <p:spPr>
          <a:xfrm>
            <a:off x="3403614" y="4042073"/>
            <a:ext cx="2642328" cy="1898253"/>
          </a:xfrm>
          <a:prstGeom prst="roundRect">
            <a:avLst>
              <a:gd name="adj" fmla="val 3398"/>
            </a:avLst>
          </a:prstGeom>
          <a:solidFill>
            <a:srgbClr val="FFFFFF"/>
          </a:solidFill>
          <a:ln w="19050">
            <a:solidFill>
              <a:srgbClr val="D8D4D4"/>
            </a:solidFill>
            <a:prstDash val="solid"/>
          </a:ln>
        </p:spPr>
      </p:sp>
      <p:sp>
        <p:nvSpPr>
          <p:cNvPr id="21" name="Text 19"/>
          <p:cNvSpPr/>
          <p:nvPr/>
        </p:nvSpPr>
        <p:spPr>
          <a:xfrm>
            <a:off x="3576151" y="4214614"/>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6. Cultivation as Problem</a:t>
            </a:r>
            <a:endParaRPr lang="en-US" sz="1500" dirty="0"/>
          </a:p>
        </p:txBody>
      </p:sp>
      <p:sp>
        <p:nvSpPr>
          <p:cNvPr id="22" name="Text 20"/>
          <p:cNvSpPr/>
          <p:nvPr/>
        </p:nvSpPr>
        <p:spPr>
          <a:xfrm>
            <a:off x="3576151" y="4754265"/>
            <a:ext cx="2297253" cy="608112"/>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ziran-li debate is about whether cultivation itself is the solution or the problem.</a:t>
            </a:r>
            <a:endParaRPr lang="en-US" sz="1200" dirty="0"/>
          </a:p>
        </p:txBody>
      </p:sp>
      <p:sp>
        <p:nvSpPr>
          <p:cNvPr id="23" name="Shape 21"/>
          <p:cNvSpPr/>
          <p:nvPr/>
        </p:nvSpPr>
        <p:spPr>
          <a:xfrm>
            <a:off x="6145753" y="4042073"/>
            <a:ext cx="2642328" cy="1898253"/>
          </a:xfrm>
          <a:prstGeom prst="roundRect">
            <a:avLst>
              <a:gd name="adj" fmla="val 3398"/>
            </a:avLst>
          </a:prstGeom>
          <a:solidFill>
            <a:srgbClr val="FFFFFF"/>
          </a:solidFill>
          <a:ln w="19050">
            <a:solidFill>
              <a:srgbClr val="D8D4D4"/>
            </a:solidFill>
            <a:prstDash val="solid"/>
          </a:ln>
        </p:spPr>
      </p:sp>
      <p:sp>
        <p:nvSpPr>
          <p:cNvPr id="24" name="Text 22"/>
          <p:cNvSpPr/>
          <p:nvPr/>
        </p:nvSpPr>
        <p:spPr>
          <a:xfrm>
            <a:off x="6318290" y="4214614"/>
            <a:ext cx="2297253" cy="479822"/>
          </a:xfrm>
          <a:prstGeom prst="rect">
            <a:avLst/>
          </a:prstGeom>
          <a:noFill/>
          <a:ln/>
        </p:spPr>
        <p:txBody>
          <a:bodyPr wrap="square" lIns="0" tIns="0" rIns="0" bIns="0" rtlCol="0" anchor="t">
            <a:normAutofit/>
          </a:bodyPr>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7. Han Feizi's Transformation</a:t>
            </a:r>
            <a:endParaRPr lang="en-US" sz="1500" dirty="0"/>
          </a:p>
        </p:txBody>
      </p:sp>
      <p:sp>
        <p:nvSpPr>
          <p:cNvPr id="25" name="Text 23"/>
          <p:cNvSpPr/>
          <p:nvPr/>
        </p:nvSpPr>
        <p:spPr>
          <a:xfrm>
            <a:off x="6318290" y="4754265"/>
            <a:ext cx="2297253" cy="1013520"/>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Transforms genuine spontaneity into strategic concealment, resolving the is/ought tension by eliminating the normative dimension.</a:t>
            </a:r>
            <a:endParaRPr lang="en-US" sz="1200" dirty="0"/>
          </a:p>
        </p:txBody>
      </p:sp>
      <p:sp>
        <p:nvSpPr>
          <p:cNvPr id="26" name="Shape 24"/>
          <p:cNvSpPr/>
          <p:nvPr/>
        </p:nvSpPr>
        <p:spPr>
          <a:xfrm>
            <a:off x="8887892" y="4042073"/>
            <a:ext cx="2642328" cy="1898253"/>
          </a:xfrm>
          <a:prstGeom prst="roundRect">
            <a:avLst>
              <a:gd name="adj" fmla="val 3398"/>
            </a:avLst>
          </a:prstGeom>
          <a:solidFill>
            <a:srgbClr val="FFFFFF"/>
          </a:solidFill>
          <a:ln w="19050">
            <a:solidFill>
              <a:srgbClr val="D8D4D4"/>
            </a:solidFill>
            <a:prstDash val="solid"/>
          </a:ln>
        </p:spPr>
      </p:sp>
      <p:sp>
        <p:nvSpPr>
          <p:cNvPr id="27" name="Text 25"/>
          <p:cNvSpPr/>
          <p:nvPr/>
        </p:nvSpPr>
        <p:spPr>
          <a:xfrm>
            <a:off x="9060430" y="4214614"/>
            <a:ext cx="2030362" cy="239911"/>
          </a:xfrm>
          <a:prstGeom prst="rect">
            <a:avLst/>
          </a:prstGeom>
          <a:noFill/>
          <a:ln/>
        </p:spPr>
        <p:txBody>
          <a:bodyPr wrap="none" lIns="0" tIns="0" rIns="0" bIns="0" rtlCol="0" anchor="t"/>
          <a:lstStyle/>
          <a:p>
            <a:pPr algn="l" indent="0" marL="0">
              <a:lnSpc>
                <a:spcPct val="104000"/>
              </a:lnSpc>
              <a:buNone/>
            </a:pPr>
            <a:r>
              <a:rPr lang="en-US" sz="1500" b="1" dirty="0">
                <a:solidFill>
                  <a:srgbClr val="3C3939"/>
                </a:solidFill>
                <a:latin typeface="Inter Bold" pitchFamily="34" charset="0"/>
                <a:ea typeface="Inter Bold" pitchFamily="34" charset="-122"/>
                <a:cs typeface="Inter Bold" pitchFamily="34" charset="-120"/>
              </a:rPr>
              <a:t>8. Productive Tension</a:t>
            </a:r>
            <a:endParaRPr lang="en-US" sz="1500" dirty="0"/>
          </a:p>
        </p:txBody>
      </p:sp>
      <p:sp>
        <p:nvSpPr>
          <p:cNvPr id="28" name="Text 26"/>
          <p:cNvSpPr/>
          <p:nvPr/>
        </p:nvSpPr>
        <p:spPr>
          <a:xfrm>
            <a:off x="9060430" y="4514354"/>
            <a:ext cx="2297253" cy="1216223"/>
          </a:xfrm>
          <a:prstGeom prst="rect">
            <a:avLst/>
          </a:prstGeom>
          <a:noFill/>
          <a:ln/>
        </p:spPr>
        <p:txBody>
          <a:bodyPr wrap="square" lIns="0" tIns="0" rIns="0" bIns="0" rtlCol="0" anchor="t">
            <a:normAutofit/>
          </a:bodyPr>
          <a:lstStyle/>
          <a:p>
            <a:pPr algn="l" indent="0" marL="0">
              <a:lnSpc>
                <a:spcPct val="110000"/>
              </a:lnSpc>
              <a:buNone/>
            </a:pPr>
            <a:r>
              <a:rPr lang="en-US" sz="1200" dirty="0">
                <a:solidFill>
                  <a:srgbClr val="3C3939"/>
                </a:solidFill>
                <a:latin typeface="Inter" pitchFamily="34" charset="0"/>
                <a:ea typeface="Inter" pitchFamily="34" charset="-122"/>
                <a:cs typeface="Inter" pitchFamily="34" charset="-120"/>
              </a:rPr>
              <a:t>The is/ought tension is deliberate and philosophically productive — it challenges the reader to inhabit a perspective beyond the distinction between nature and norm.</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52</Slides>
  <Notes>52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52</vt:i4>
      </vt:variant>
    </vt:vector>
  </HeadingPairs>
  <TitlesOfParts>
    <vt:vector size="55"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2026-06-29T06:07:26Z</dcterms:created>
  <dcterms:modified xsi:type="dcterms:W3CDTF">2026-06-29T06:07:26Z</dcterms:modified>
</cp:coreProperties>
</file>