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905" r:id="rId4"/>
  </p:sldMasterIdLst>
  <p:notesMasterIdLst>
    <p:notesMasterId r:id="rId108"/>
  </p:notesMasterIdLst>
  <p:handoutMasterIdLst>
    <p:handoutMasterId r:id="rId109"/>
  </p:handoutMasterIdLst>
  <p:sldIdLst>
    <p:sldId id="257" r:id="rId5"/>
    <p:sldId id="357" r:id="rId6"/>
    <p:sldId id="369" r:id="rId7"/>
    <p:sldId id="370" r:id="rId8"/>
    <p:sldId id="415" r:id="rId9"/>
    <p:sldId id="350" r:id="rId10"/>
    <p:sldId id="403" r:id="rId11"/>
    <p:sldId id="351" r:id="rId12"/>
    <p:sldId id="404" r:id="rId13"/>
    <p:sldId id="352" r:id="rId14"/>
    <p:sldId id="405" r:id="rId15"/>
    <p:sldId id="353" r:id="rId16"/>
    <p:sldId id="406" r:id="rId17"/>
    <p:sldId id="354" r:id="rId18"/>
    <p:sldId id="407" r:id="rId19"/>
    <p:sldId id="355" r:id="rId20"/>
    <p:sldId id="408" r:id="rId21"/>
    <p:sldId id="356" r:id="rId22"/>
    <p:sldId id="410" r:id="rId23"/>
    <p:sldId id="400" r:id="rId24"/>
    <p:sldId id="409" r:id="rId25"/>
    <p:sldId id="258" r:id="rId26"/>
    <p:sldId id="259" r:id="rId27"/>
    <p:sldId id="260" r:id="rId28"/>
    <p:sldId id="416" r:id="rId29"/>
    <p:sldId id="417" r:id="rId30"/>
    <p:sldId id="267" r:id="rId31"/>
    <p:sldId id="265" r:id="rId32"/>
    <p:sldId id="261" r:id="rId33"/>
    <p:sldId id="264" r:id="rId34"/>
    <p:sldId id="418" r:id="rId35"/>
    <p:sldId id="262" r:id="rId36"/>
    <p:sldId id="263" r:id="rId37"/>
    <p:sldId id="266" r:id="rId38"/>
    <p:sldId id="268" r:id="rId39"/>
    <p:sldId id="269" r:id="rId40"/>
    <p:sldId id="271" r:id="rId41"/>
    <p:sldId id="274" r:id="rId42"/>
    <p:sldId id="420" r:id="rId43"/>
    <p:sldId id="419" r:id="rId44"/>
    <p:sldId id="276" r:id="rId45"/>
    <p:sldId id="275" r:id="rId46"/>
    <p:sldId id="279" r:id="rId47"/>
    <p:sldId id="280" r:id="rId48"/>
    <p:sldId id="281" r:id="rId49"/>
    <p:sldId id="282" r:id="rId50"/>
    <p:sldId id="283" r:id="rId51"/>
    <p:sldId id="285" r:id="rId52"/>
    <p:sldId id="286" r:id="rId53"/>
    <p:sldId id="287" r:id="rId54"/>
    <p:sldId id="288" r:id="rId55"/>
    <p:sldId id="295" r:id="rId56"/>
    <p:sldId id="294" r:id="rId57"/>
    <p:sldId id="290" r:id="rId58"/>
    <p:sldId id="292" r:id="rId59"/>
    <p:sldId id="291" r:id="rId60"/>
    <p:sldId id="363" r:id="rId61"/>
    <p:sldId id="301" r:id="rId62"/>
    <p:sldId id="302" r:id="rId63"/>
    <p:sldId id="303" r:id="rId64"/>
    <p:sldId id="304" r:id="rId65"/>
    <p:sldId id="362" r:id="rId66"/>
    <p:sldId id="381" r:id="rId67"/>
    <p:sldId id="364" r:id="rId68"/>
    <p:sldId id="365" r:id="rId69"/>
    <p:sldId id="293" r:id="rId70"/>
    <p:sldId id="376" r:id="rId71"/>
    <p:sldId id="306" r:id="rId72"/>
    <p:sldId id="366" r:id="rId73"/>
    <p:sldId id="308" r:id="rId74"/>
    <p:sldId id="309" r:id="rId75"/>
    <p:sldId id="307" r:id="rId76"/>
    <p:sldId id="321" r:id="rId77"/>
    <p:sldId id="341" r:id="rId78"/>
    <p:sldId id="374" r:id="rId79"/>
    <p:sldId id="338" r:id="rId80"/>
    <p:sldId id="396" r:id="rId81"/>
    <p:sldId id="322" r:id="rId82"/>
    <p:sldId id="323" r:id="rId83"/>
    <p:sldId id="372" r:id="rId84"/>
    <p:sldId id="371" r:id="rId85"/>
    <p:sldId id="373" r:id="rId86"/>
    <p:sldId id="329" r:id="rId87"/>
    <p:sldId id="328" r:id="rId88"/>
    <p:sldId id="325" r:id="rId89"/>
    <p:sldId id="326" r:id="rId90"/>
    <p:sldId id="332" r:id="rId91"/>
    <p:sldId id="327" r:id="rId92"/>
    <p:sldId id="330" r:id="rId93"/>
    <p:sldId id="331" r:id="rId94"/>
    <p:sldId id="377" r:id="rId95"/>
    <p:sldId id="333" r:id="rId96"/>
    <p:sldId id="394" r:id="rId97"/>
    <p:sldId id="334" r:id="rId98"/>
    <p:sldId id="335" r:id="rId99"/>
    <p:sldId id="378" r:id="rId100"/>
    <p:sldId id="379" r:id="rId101"/>
    <p:sldId id="339" r:id="rId102"/>
    <p:sldId id="385" r:id="rId103"/>
    <p:sldId id="414" r:id="rId104"/>
    <p:sldId id="412" r:id="rId105"/>
    <p:sldId id="411" r:id="rId106"/>
    <p:sldId id="413" r:id="rId10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8" autoAdjust="0"/>
    <p:restoredTop sz="94660"/>
  </p:normalViewPr>
  <p:slideViewPr>
    <p:cSldViewPr snapToGrid="0">
      <p:cViewPr varScale="1">
        <p:scale>
          <a:sx n="68" d="100"/>
          <a:sy n="68" d="100"/>
        </p:scale>
        <p:origin x="774" y="60"/>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theme" Target="theme/theme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tableStyles" Target="tableStyle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notesMaster" Target="notesMasters/notesMaster1.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handoutMaster" Target="handoutMasters/handoutMaster1.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3/23/2021</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3/23/2021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853790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589267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92807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noProof="0" smtClean="0"/>
              <a:t>3/23/2021</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271552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BC1C18-307B-4F68-A007-B5B542270E8D}" type="datetimeFigureOut">
              <a:rPr lang="en-US" noProof="0" smtClean="0"/>
              <a:t>3/23/2021</a:t>
            </a:fld>
            <a:endParaRPr lang="en-US" noProof="0" dirty="0"/>
          </a:p>
        </p:txBody>
      </p:sp>
      <p:sp>
        <p:nvSpPr>
          <p:cNvPr id="8" name="Footer Placeholder 7"/>
          <p:cNvSpPr>
            <a:spLocks noGrp="1"/>
          </p:cNvSpPr>
          <p:nvPr>
            <p:ph type="ftr" sz="quarter" idx="11"/>
          </p:nvPr>
        </p:nvSpPr>
        <p:spPr/>
        <p:txBody>
          <a:bodyPr/>
          <a:lstStyle/>
          <a:p>
            <a:r>
              <a:rPr lang="en-US" noProof="0"/>
              <a:t>
              </a:t>
            </a:r>
            <a:endParaRPr lang="en-US" noProof="0" dirty="0"/>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234224206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noProof="0" smtClean="0"/>
              <a:t>3/23/2021</a:t>
            </a:fld>
            <a:endParaRPr lang="en-US" noProof="0" dirty="0"/>
          </a:p>
        </p:txBody>
      </p:sp>
      <p:sp>
        <p:nvSpPr>
          <p:cNvPr id="4" name="Footer Placeholder 3"/>
          <p:cNvSpPr>
            <a:spLocks noGrp="1"/>
          </p:cNvSpPr>
          <p:nvPr>
            <p:ph type="ftr" sz="quarter" idx="11"/>
          </p:nvPr>
        </p:nvSpPr>
        <p:spPr/>
        <p:txBody>
          <a:bodyPr/>
          <a:lstStyle/>
          <a:p>
            <a:r>
              <a:rPr lang="en-US" noProof="0"/>
              <a:t>
              </a:t>
            </a:r>
            <a:endParaRPr lang="en-US" noProof="0" dirty="0"/>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6647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3/23/2021</a:t>
            </a:fld>
            <a:endParaRPr lang="en-US" noProof="0" dirty="0"/>
          </a:p>
        </p:txBody>
      </p:sp>
      <p:sp>
        <p:nvSpPr>
          <p:cNvPr id="3" name="Footer Placeholder 2"/>
          <p:cNvSpPr>
            <a:spLocks noGrp="1"/>
          </p:cNvSpPr>
          <p:nvPr>
            <p:ph type="ftr" sz="quarter" idx="11"/>
          </p:nvPr>
        </p:nvSpPr>
        <p:spPr/>
        <p:txBody>
          <a:bodyPr/>
          <a:lstStyle/>
          <a:p>
            <a:r>
              <a:rPr lang="en-US" noProof="0"/>
              <a:t>
              </a:t>
            </a:r>
            <a:endParaRPr lang="en-US" noProof="0" dirty="0"/>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584188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3/23/2021</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562415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3/23/2021</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633042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254775388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pPr/>
              <a:t>‹#›</a:t>
            </a:fld>
            <a:endParaRPr lang="en-US" noProof="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688717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297648893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pPr/>
              <a:t>‹#›</a:t>
            </a:fld>
            <a:endParaRPr lang="en-US" noProof="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6794801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1054637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697450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noProof="0" smtClean="0"/>
              <a:t>3/23/2021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39915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BC1C18-307B-4F68-A007-B5B542270E8D}" type="datetimeFigureOut">
              <a:rPr lang="en-US" noProof="0" smtClean="0"/>
              <a:t>3/23/2021</a:t>
            </a:fld>
            <a:endParaRPr lang="en-US" noProof="0"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noProof="0"/>
              <a:t>
              </a:t>
            </a:r>
            <a:endParaRPr lang="en-US" noProof="0"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2558363209"/>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sun.co.uk/who/prince-harry/" TargetMode="External"/><Relationship Id="rId2" Type="http://schemas.openxmlformats.org/officeDocument/2006/relationships/hyperlink" Target="https://www.thesun.co.uk/who/meghan-markle/"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2" Type="http://schemas.openxmlformats.org/officeDocument/2006/relationships/hyperlink" Target="https://www.independent.co.uk/life-style/celebrity-super-emitters-bill-gates-jennifer-lopez-study-flights-carbon-footprint-a9169136.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WmVLcj-XKnM?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qBBOue_AdcU?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NJHcdKf5iH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www.youtube.com/embed/LyzOq40rpwQ"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fwV9OYeGN88"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lVMV3StvLCs"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mkjwxmcdb0E"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7.xml"/><Relationship Id="rId1" Type="http://schemas.openxmlformats.org/officeDocument/2006/relationships/video" Target="https://www.youtube.com/embed/o793_X9c3b4"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2.gi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hyperlink" Target="https://www.bbc.co.uk/news/uk-wales-50046090" TargetMode="External"/><Relationship Id="rId2" Type="http://schemas.openxmlformats.org/officeDocument/2006/relationships/image" Target="../media/image44.jpeg"/><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tfw.gov.wales/sites/default/files/inline-files/TFW%20Annual%20report%20and%20financial%20statements%20201819_1.pdf"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hyperlink" Target="https://www.cardiff-airport.com/news/2019/05/03/cardiff-airport-reaches-1-6-million-passengers/"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hyperlink" Target="https://www.cardiff-airport.com/news/2019/07/17/cardiff-airport-reports-10-growth-for-first-quarter-of-the-financial-year/"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ToLmRbjeqEU" TargetMode="Externa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2.xml"/><Relationship Id="rId1" Type="http://schemas.openxmlformats.org/officeDocument/2006/relationships/video" Target="https://www.youtube.com/embed/Qp2VzkBltD8" TargetMode="External"/></Relationships>
</file>

<file path=ppt/slides/_rels/slide75.xml.rels><?xml version="1.0" encoding="UTF-8" standalone="yes"?>
<Relationships xmlns="http://schemas.openxmlformats.org/package/2006/relationships"><Relationship Id="rId3" Type="http://schemas.openxmlformats.org/officeDocument/2006/relationships/hyperlink" Target="https://www.independent.co.uk/environment/cruise-ships-air-pollution-dirty-fuel-heavy-oil-europe-ports-nabu-a8502771.html" TargetMode="External"/><Relationship Id="rId2" Type="http://schemas.openxmlformats.org/officeDocument/2006/relationships/slideLayout" Target="../slideLayouts/slideLayout2.xml"/><Relationship Id="rId1" Type="http://schemas.openxmlformats.org/officeDocument/2006/relationships/video" Target="https://www.youtube.com/embed/yl5xYm-0hvo" TargetMode="External"/><Relationship Id="rId4" Type="http://schemas.openxmlformats.org/officeDocument/2006/relationships/image" Target="../media/image51.jpeg"/></Relationships>
</file>

<file path=ppt/slides/_rels/slide76.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slideLayout" Target="../slideLayouts/slideLayout2.xml"/><Relationship Id="rId1" Type="http://schemas.openxmlformats.org/officeDocument/2006/relationships/video" Target="https://www.youtube.com/embed/OthdjjsUsBg" TargetMode="External"/><Relationship Id="rId4" Type="http://schemas.openxmlformats.org/officeDocument/2006/relationships/image" Target="../media/image54.jpe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slideLayout" Target="../slideLayouts/slideLayout2.xml"/><Relationship Id="rId1" Type="http://schemas.openxmlformats.org/officeDocument/2006/relationships/video" Target="https://www.youtube.com/embed/wEqwO4U0tEo"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57.jp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hyperlink" Target="https://www.theguardian.com/cities/2019/jun/07/barcelona-port-is-worst-in-europe-for-cruise-ship-air-pollution" TargetMode="Externa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slideLayout" Target="../slideLayouts/slideLayout2.xml"/><Relationship Id="rId1" Type="http://schemas.openxmlformats.org/officeDocument/2006/relationships/video" Target="https://www.youtube.com/embed/0Lud6xAWN_c" TargetMode="External"/><Relationship Id="rId4" Type="http://schemas.openxmlformats.org/officeDocument/2006/relationships/image" Target="../media/image63.jpeg"/></Relationships>
</file>

<file path=ppt/slides/_rels/slide100.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hyperlink" Target="https://online.clickview.co.uk/playlists/11d3a998-16cf-4bc8-aedd-ee25a8431da8/videos/3716313" TargetMode="Externa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2.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6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85969" y="4473227"/>
            <a:ext cx="8288032" cy="1096648"/>
          </a:xfrm>
        </p:spPr>
        <p:txBody>
          <a:bodyPr>
            <a:normAutofit/>
          </a:bodyPr>
          <a:lstStyle/>
          <a:p>
            <a:pPr algn="l">
              <a:lnSpc>
                <a:spcPct val="90000"/>
              </a:lnSpc>
            </a:pPr>
            <a:r>
              <a:rPr lang="en-GB" sz="3400" dirty="0">
                <a:latin typeface="Arial" panose="020B0604020202020204" pitchFamily="34" charset="0"/>
                <a:cs typeface="Arial" panose="020B0604020202020204" pitchFamily="34" charset="0"/>
              </a:rPr>
              <a:t>SUSTAINABLE TRAVEL &amp;</a:t>
            </a:r>
            <a:br>
              <a:rPr lang="en-GB" sz="3400" dirty="0">
                <a:latin typeface="Arial" panose="020B0604020202020204" pitchFamily="34" charset="0"/>
                <a:cs typeface="Arial" panose="020B0604020202020204" pitchFamily="34" charset="0"/>
              </a:rPr>
            </a:br>
            <a:r>
              <a:rPr lang="en-GB" sz="3400" dirty="0">
                <a:latin typeface="Arial" panose="020B0604020202020204" pitchFamily="34" charset="0"/>
                <a:cs typeface="Arial" panose="020B0604020202020204" pitchFamily="34" charset="0"/>
              </a:rPr>
              <a:t>TRANSPORTATION</a:t>
            </a:r>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19924" b="30070"/>
          <a:stretch/>
        </p:blipFill>
        <p:spPr>
          <a:xfrm>
            <a:off x="985968" y="609600"/>
            <a:ext cx="8288033" cy="3635025"/>
          </a:xfrm>
          <a:prstGeom prst="rect">
            <a:avLst/>
          </a:prstGeom>
        </p:spPr>
      </p:pic>
    </p:spTree>
    <p:extLst>
      <p:ext uri="{BB962C8B-B14F-4D97-AF65-F5344CB8AC3E}">
        <p14:creationId xmlns:p14="http://schemas.microsoft.com/office/powerpoint/2010/main" val="1189345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857" y="133739"/>
            <a:ext cx="10549204" cy="1356360"/>
          </a:xfrm>
        </p:spPr>
        <p:txBody>
          <a:bodyPr>
            <a:normAutofit fontScale="90000"/>
          </a:bodyPr>
          <a:lstStyle/>
          <a:p>
            <a:r>
              <a:rPr lang="en-GB" sz="4000" dirty="0">
                <a:latin typeface="Arial" panose="020B0604020202020204" pitchFamily="34" charset="0"/>
                <a:cs typeface="Arial" panose="020B0604020202020204" pitchFamily="34" charset="0"/>
              </a:rPr>
              <a:t>Carbon Footprint - - </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Consequences from Travel + Transportation</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97092" y="2499928"/>
            <a:ext cx="10940143" cy="5252193"/>
          </a:xfrm>
        </p:spPr>
        <p:txBody>
          <a:bodyPr>
            <a:noAutofit/>
          </a:bodyPr>
          <a:lstStyle/>
          <a:p>
            <a:r>
              <a:rPr lang="en-GB" sz="2800" dirty="0">
                <a:latin typeface="Arial" panose="020B0604020202020204" pitchFamily="34" charset="0"/>
                <a:cs typeface="Arial" panose="020B0604020202020204" pitchFamily="34" charset="0"/>
              </a:rPr>
              <a:t>Take a few minutes to consider a number of ‘travel’ activities </a:t>
            </a:r>
          </a:p>
          <a:p>
            <a:pPr marL="0" indent="0">
              <a:buNone/>
            </a:pPr>
            <a:r>
              <a:rPr lang="en-GB" sz="2800" dirty="0">
                <a:latin typeface="Arial" panose="020B0604020202020204" pitchFamily="34" charset="0"/>
                <a:cs typeface="Arial" panose="020B0604020202020204" pitchFamily="34" charset="0"/>
              </a:rPr>
              <a:t>    that negatively contribute to Carbon Footprint??????</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Are there any particular activities that are more damaging than others??????</a:t>
            </a:r>
          </a:p>
        </p:txBody>
      </p:sp>
    </p:spTree>
    <p:extLst>
      <p:ext uri="{BB962C8B-B14F-4D97-AF65-F5344CB8AC3E}">
        <p14:creationId xmlns:p14="http://schemas.microsoft.com/office/powerpoint/2010/main" val="177808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89770" y="364333"/>
            <a:ext cx="5498361" cy="715962"/>
          </a:xfrm>
        </p:spPr>
        <p:txBody>
          <a:bodyPr vert="horz" lIns="91440" tIns="45720" rIns="91440" bIns="45720" rtlCol="0" anchor="ctr">
            <a:normAutofit/>
          </a:bodyPr>
          <a:lstStyle/>
          <a:p>
            <a:r>
              <a:rPr lang="en-US"/>
              <a:t>Celebrity Footprint </a:t>
            </a:r>
          </a:p>
        </p:txBody>
      </p:sp>
      <p:sp>
        <p:nvSpPr>
          <p:cNvPr id="15"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655847">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5" name="Rectangle 4"/>
          <p:cNvSpPr/>
          <p:nvPr/>
        </p:nvSpPr>
        <p:spPr>
          <a:xfrm>
            <a:off x="989770" y="1080295"/>
            <a:ext cx="5549732" cy="4961067"/>
          </a:xfrm>
          <a:prstGeom prst="rect">
            <a:avLst/>
          </a:prstGeom>
        </p:spPr>
        <p:txBody>
          <a:bodyPr vert="horz" lIns="91440" tIns="45720" rIns="91440" bIns="45720" rtlCol="0">
            <a:noAutofit/>
          </a:bodyPr>
          <a:lstStyle/>
          <a:p>
            <a:pPr fontAlgn="base">
              <a:lnSpc>
                <a:spcPct val="90000"/>
              </a:lnSpc>
              <a:spcBef>
                <a:spcPts val="1000"/>
              </a:spcBef>
              <a:buClr>
                <a:schemeClr val="accent1">
                  <a:lumMod val="75000"/>
                </a:schemeClr>
              </a:buClr>
              <a:buSzPct val="80000"/>
              <a:buFont typeface="Wingdings 3" charset="2"/>
              <a:buChar char=""/>
            </a:pPr>
            <a:r>
              <a:rPr lang="en-US" sz="1600" dirty="0">
                <a:solidFill>
                  <a:schemeClr val="tx1">
                    <a:lumMod val="75000"/>
                    <a:lumOff val="25000"/>
                  </a:schemeClr>
                </a:solidFill>
              </a:rPr>
              <a:t>A number of high-profile celebrities have been named by researchers as “super-emitters” over their “harmful” carbon footprints.</a:t>
            </a:r>
          </a:p>
          <a:p>
            <a:pPr fontAlgn="base">
              <a:lnSpc>
                <a:spcPct val="90000"/>
              </a:lnSpc>
              <a:spcBef>
                <a:spcPts val="1000"/>
              </a:spcBef>
              <a:buClr>
                <a:schemeClr val="accent1">
                  <a:lumMod val="75000"/>
                </a:schemeClr>
              </a:buClr>
              <a:buSzPct val="80000"/>
              <a:buFont typeface="Wingdings 3" charset="2"/>
              <a:buChar char=""/>
            </a:pPr>
            <a:endParaRPr lang="en-US" sz="1600" dirty="0">
              <a:solidFill>
                <a:schemeClr val="tx1">
                  <a:lumMod val="75000"/>
                  <a:lumOff val="25000"/>
                </a:schemeClr>
              </a:solidFill>
            </a:endParaRPr>
          </a:p>
          <a:p>
            <a:pPr fontAlgn="base">
              <a:lnSpc>
                <a:spcPct val="90000"/>
              </a:lnSpc>
              <a:spcBef>
                <a:spcPts val="1000"/>
              </a:spcBef>
              <a:buClr>
                <a:schemeClr val="accent1">
                  <a:lumMod val="75000"/>
                </a:schemeClr>
              </a:buClr>
              <a:buSzPct val="80000"/>
              <a:buFont typeface="Wingdings 3" charset="2"/>
              <a:buChar char=""/>
            </a:pPr>
            <a:r>
              <a:rPr lang="en-US" sz="1600" dirty="0">
                <a:solidFill>
                  <a:schemeClr val="tx1">
                    <a:lumMod val="75000"/>
                    <a:lumOff val="25000"/>
                  </a:schemeClr>
                </a:solidFill>
              </a:rPr>
              <a:t>Bill Gates, Jennifer Lopez and Paris Hilton were among the 10 stars whose flight habits were </a:t>
            </a:r>
            <a:r>
              <a:rPr lang="en-US" sz="1600" dirty="0" err="1">
                <a:solidFill>
                  <a:schemeClr val="tx1">
                    <a:lumMod val="75000"/>
                    <a:lumOff val="25000"/>
                  </a:schemeClr>
                </a:solidFill>
              </a:rPr>
              <a:t>analysed</a:t>
            </a:r>
            <a:r>
              <a:rPr lang="en-US" sz="1600" dirty="0">
                <a:solidFill>
                  <a:schemeClr val="tx1">
                    <a:lumMod val="75000"/>
                    <a:lumOff val="25000"/>
                  </a:schemeClr>
                </a:solidFill>
              </a:rPr>
              <a:t> for an academic study conducted by Lund University in Sweden.</a:t>
            </a:r>
          </a:p>
          <a:p>
            <a:pPr fontAlgn="base">
              <a:lnSpc>
                <a:spcPct val="90000"/>
              </a:lnSpc>
              <a:spcBef>
                <a:spcPts val="1000"/>
              </a:spcBef>
              <a:buClr>
                <a:schemeClr val="accent1">
                  <a:lumMod val="75000"/>
                </a:schemeClr>
              </a:buClr>
              <a:buSzPct val="80000"/>
              <a:buFont typeface="Wingdings 3" charset="2"/>
              <a:buChar char=""/>
            </a:pPr>
            <a:endParaRPr lang="en-US" sz="1600" dirty="0">
              <a:solidFill>
                <a:schemeClr val="tx1">
                  <a:lumMod val="75000"/>
                  <a:lumOff val="25000"/>
                </a:schemeClr>
              </a:solidFill>
            </a:endParaRPr>
          </a:p>
          <a:p>
            <a:pPr fontAlgn="base">
              <a:lnSpc>
                <a:spcPct val="90000"/>
              </a:lnSpc>
              <a:spcBef>
                <a:spcPts val="1000"/>
              </a:spcBef>
              <a:buClr>
                <a:schemeClr val="accent1">
                  <a:lumMod val="75000"/>
                </a:schemeClr>
              </a:buClr>
              <a:buSzPct val="80000"/>
              <a:buFont typeface="Wingdings 3" charset="2"/>
              <a:buChar char=""/>
            </a:pPr>
            <a:r>
              <a:rPr lang="en-US" sz="1600" dirty="0">
                <a:solidFill>
                  <a:schemeClr val="tx1">
                    <a:lumMod val="75000"/>
                    <a:lumOff val="25000"/>
                  </a:schemeClr>
                </a:solidFill>
              </a:rPr>
              <a:t>The team of researchers gathered data from each of the celebrity’s social media accounts throughout 2017.</a:t>
            </a:r>
          </a:p>
          <a:p>
            <a:pPr fontAlgn="base">
              <a:lnSpc>
                <a:spcPct val="90000"/>
              </a:lnSpc>
              <a:spcBef>
                <a:spcPts val="1000"/>
              </a:spcBef>
              <a:buClr>
                <a:schemeClr val="accent1">
                  <a:lumMod val="75000"/>
                </a:schemeClr>
              </a:buClr>
              <a:buSzPct val="80000"/>
              <a:buFont typeface="Wingdings 3" charset="2"/>
              <a:buChar char=""/>
            </a:pPr>
            <a:endParaRPr lang="en-US" sz="1600" dirty="0">
              <a:solidFill>
                <a:schemeClr val="tx1">
                  <a:lumMod val="75000"/>
                  <a:lumOff val="25000"/>
                </a:schemeClr>
              </a:solidFill>
            </a:endParaRPr>
          </a:p>
          <a:p>
            <a:pPr fontAlgn="base">
              <a:lnSpc>
                <a:spcPct val="90000"/>
              </a:lnSpc>
              <a:spcBef>
                <a:spcPts val="1000"/>
              </a:spcBef>
              <a:buClr>
                <a:schemeClr val="accent1">
                  <a:lumMod val="75000"/>
                </a:schemeClr>
              </a:buClr>
              <a:buSzPct val="80000"/>
              <a:buFont typeface="Wingdings 3" charset="2"/>
              <a:buChar char=""/>
            </a:pPr>
            <a:r>
              <a:rPr lang="en-US" sz="1600" dirty="0">
                <a:solidFill>
                  <a:schemeClr val="tx1">
                    <a:lumMod val="75000"/>
                    <a:lumOff val="25000"/>
                  </a:schemeClr>
                </a:solidFill>
              </a:rPr>
              <a:t>Other celebrities have been </a:t>
            </a:r>
            <a:r>
              <a:rPr lang="en-US" sz="1600" dirty="0" err="1">
                <a:solidFill>
                  <a:schemeClr val="tx1">
                    <a:lumMod val="75000"/>
                    <a:lumOff val="25000"/>
                  </a:schemeClr>
                </a:solidFill>
              </a:rPr>
              <a:t>scrutinised</a:t>
            </a:r>
            <a:r>
              <a:rPr lang="en-US" sz="1600" dirty="0">
                <a:solidFill>
                  <a:schemeClr val="tx1">
                    <a:lumMod val="75000"/>
                    <a:lumOff val="25000"/>
                  </a:schemeClr>
                </a:solidFill>
              </a:rPr>
              <a:t> in recent years - - perhaps most controversially Harry and Meghan!!!</a:t>
            </a:r>
          </a:p>
          <a:p>
            <a:pPr fontAlgn="base">
              <a:lnSpc>
                <a:spcPct val="90000"/>
              </a:lnSpc>
              <a:spcBef>
                <a:spcPts val="1000"/>
              </a:spcBef>
              <a:buClr>
                <a:schemeClr val="accent1">
                  <a:lumMod val="75000"/>
                </a:schemeClr>
              </a:buClr>
              <a:buSzPct val="80000"/>
              <a:buFont typeface="Wingdings 3" charset="2"/>
              <a:buChar char=""/>
            </a:pPr>
            <a:endParaRPr lang="en-US" sz="1600" b="1" i="1" dirty="0">
              <a:solidFill>
                <a:schemeClr val="tx1">
                  <a:lumMod val="75000"/>
                  <a:lumOff val="25000"/>
                </a:schemeClr>
              </a:solidFill>
            </a:endParaRPr>
          </a:p>
          <a:p>
            <a:pPr fontAlgn="base">
              <a:lnSpc>
                <a:spcPct val="90000"/>
              </a:lnSpc>
              <a:spcBef>
                <a:spcPts val="1000"/>
              </a:spcBef>
              <a:buClr>
                <a:schemeClr val="accent1">
                  <a:lumMod val="75000"/>
                </a:schemeClr>
              </a:buClr>
              <a:buSzPct val="80000"/>
              <a:buFont typeface="Wingdings 3" charset="2"/>
              <a:buChar char=""/>
            </a:pPr>
            <a:r>
              <a:rPr lang="en-US" sz="1600" b="1" i="1" u="sng" dirty="0">
                <a:solidFill>
                  <a:schemeClr val="tx1">
                    <a:lumMod val="75000"/>
                    <a:lumOff val="25000"/>
                  </a:schemeClr>
                </a:solidFill>
                <a:effectLst/>
                <a:hlinkClick r:id="rId2">
                  <a:extLst>
                    <a:ext uri="{A12FA001-AC4F-418D-AE19-62706E023703}">
                      <ahyp:hlinkClr xmlns:ahyp="http://schemas.microsoft.com/office/drawing/2018/hyperlinkcolor" val="tx"/>
                    </a:ext>
                  </a:extLst>
                </a:hlinkClick>
              </a:rPr>
              <a:t>“Meghan, 38</a:t>
            </a:r>
            <a:r>
              <a:rPr lang="en-US" sz="1600" b="1" i="1" dirty="0">
                <a:solidFill>
                  <a:schemeClr val="tx1">
                    <a:lumMod val="75000"/>
                    <a:lumOff val="25000"/>
                  </a:schemeClr>
                </a:solidFill>
                <a:effectLst/>
              </a:rPr>
              <a:t>, and husband </a:t>
            </a:r>
            <a:r>
              <a:rPr lang="en-US" sz="1600" b="1" i="1" u="sng" dirty="0">
                <a:solidFill>
                  <a:schemeClr val="tx1">
                    <a:lumMod val="75000"/>
                    <a:lumOff val="25000"/>
                  </a:schemeClr>
                </a:solidFill>
                <a:effectLst/>
                <a:hlinkClick r:id="rId3">
                  <a:extLst>
                    <a:ext uri="{A12FA001-AC4F-418D-AE19-62706E023703}">
                      <ahyp:hlinkClr xmlns:ahyp="http://schemas.microsoft.com/office/drawing/2018/hyperlinkcolor" val="tx"/>
                    </a:ext>
                  </a:extLst>
                </a:hlinkClick>
              </a:rPr>
              <a:t>Harry, 34</a:t>
            </a:r>
            <a:r>
              <a:rPr lang="en-US" sz="1600" b="1" i="1" dirty="0">
                <a:solidFill>
                  <a:schemeClr val="tx1">
                    <a:lumMod val="75000"/>
                    <a:lumOff val="25000"/>
                  </a:schemeClr>
                </a:solidFill>
                <a:effectLst/>
              </a:rPr>
              <a:t>, have come under heavy criticism and been accused of hypocrisy after recently speaking out about environmental issues, and then using private jets for their jaunts around Europe”. (Sun 2019)</a:t>
            </a:r>
            <a:endParaRPr lang="en-US" sz="1600" b="1" i="1" dirty="0">
              <a:solidFill>
                <a:schemeClr val="tx1">
                  <a:lumMod val="75000"/>
                  <a:lumOff val="25000"/>
                </a:schemeClr>
              </a:solidFill>
            </a:endParaRPr>
          </a:p>
        </p:txBody>
      </p:sp>
      <p:pic>
        <p:nvPicPr>
          <p:cNvPr id="4" name="Content Placeholder 3"/>
          <p:cNvPicPr>
            <a:picLocks noGrp="1" noChangeAspect="1"/>
          </p:cNvPicPr>
          <p:nvPr>
            <p:ph idx="1"/>
          </p:nvPr>
        </p:nvPicPr>
        <p:blipFill rotWithShape="1">
          <a:blip r:embed="rId4">
            <a:extLst>
              <a:ext uri="{28A0092B-C50C-407E-A947-70E740481C1C}">
                <a14:useLocalDpi xmlns:a14="http://schemas.microsoft.com/office/drawing/2010/main" val="0"/>
              </a:ext>
            </a:extLst>
          </a:blip>
          <a:srcRect r="-3" b="1274"/>
          <a:stretch/>
        </p:blipFill>
        <p:spPr>
          <a:xfrm>
            <a:off x="7531482" y="10"/>
            <a:ext cx="4657341" cy="3448414"/>
          </a:xfrm>
          <a:prstGeom prst="rect">
            <a:avLst/>
          </a:prstGeom>
        </p:spPr>
      </p:pic>
      <p:pic>
        <p:nvPicPr>
          <p:cNvPr id="3" name="Picture 2">
            <a:extLst>
              <a:ext uri="{FF2B5EF4-FFF2-40B4-BE49-F238E27FC236}">
                <a16:creationId xmlns:a16="http://schemas.microsoft.com/office/drawing/2014/main" id="{56DB9F47-71B8-494F-96B3-2B210C1E39B6}"/>
              </a:ext>
            </a:extLst>
          </p:cNvPr>
          <p:cNvPicPr>
            <a:picLocks noChangeAspect="1"/>
          </p:cNvPicPr>
          <p:nvPr/>
        </p:nvPicPr>
        <p:blipFill rotWithShape="1">
          <a:blip r:embed="rId5"/>
          <a:srcRect l="1860" r="22079"/>
          <a:stretch/>
        </p:blipFill>
        <p:spPr>
          <a:xfrm>
            <a:off x="7528308" y="3437472"/>
            <a:ext cx="4657341" cy="3428996"/>
          </a:xfrm>
          <a:prstGeom prst="rect">
            <a:avLst/>
          </a:prstGeom>
        </p:spPr>
      </p:pic>
    </p:spTree>
    <p:extLst>
      <p:ext uri="{BB962C8B-B14F-4D97-AF65-F5344CB8AC3E}">
        <p14:creationId xmlns:p14="http://schemas.microsoft.com/office/powerpoint/2010/main" val="454823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506" y="382385"/>
            <a:ext cx="10879494" cy="929179"/>
          </a:xfrm>
        </p:spPr>
        <p:txBody>
          <a:bodyPr>
            <a:normAutofit/>
          </a:bodyPr>
          <a:lstStyle/>
          <a:p>
            <a:r>
              <a:rPr lang="en-GB" sz="4000" dirty="0">
                <a:latin typeface="Arial" panose="020B0604020202020204" pitchFamily="34" charset="0"/>
                <a:cs typeface="Arial" panose="020B0604020202020204" pitchFamily="34" charset="0"/>
              </a:rPr>
              <a:t>Celebrity Footprint</a:t>
            </a:r>
          </a:p>
        </p:txBody>
      </p:sp>
      <p:sp>
        <p:nvSpPr>
          <p:cNvPr id="3" name="Content Placeholder 2"/>
          <p:cNvSpPr>
            <a:spLocks noGrp="1"/>
          </p:cNvSpPr>
          <p:nvPr>
            <p:ph idx="1"/>
          </p:nvPr>
        </p:nvSpPr>
        <p:spPr>
          <a:xfrm>
            <a:off x="475861" y="1385455"/>
            <a:ext cx="10954139" cy="4969163"/>
          </a:xfrm>
        </p:spPr>
        <p:txBody>
          <a:bodyPr>
            <a:normAutofit fontScale="92500"/>
          </a:bodyPr>
          <a:lstStyle/>
          <a:p>
            <a:pPr fontAlgn="base"/>
            <a:r>
              <a:rPr lang="en-GB" sz="2200" dirty="0">
                <a:latin typeface="Arial" panose="020B0604020202020204" pitchFamily="34" charset="0"/>
                <a:cs typeface="Arial" panose="020B0604020202020204" pitchFamily="34" charset="0"/>
              </a:rPr>
              <a:t>Researchers estimated that Gates took 59 flights in 2017, travelling 213,000 miles and totalled 1,600 tonnes of Co2 in 2017.</a:t>
            </a:r>
          </a:p>
          <a:p>
            <a:pPr fontAlgn="base"/>
            <a:endParaRPr lang="en-GB" sz="2200" dirty="0">
              <a:latin typeface="Arial" panose="020B0604020202020204" pitchFamily="34" charset="0"/>
              <a:cs typeface="Arial" panose="020B0604020202020204" pitchFamily="34" charset="0"/>
            </a:endParaRPr>
          </a:p>
          <a:p>
            <a:pPr fontAlgn="base"/>
            <a:r>
              <a:rPr lang="en-GB" sz="2200" dirty="0">
                <a:latin typeface="Arial" panose="020B0604020202020204" pitchFamily="34" charset="0"/>
                <a:cs typeface="Arial" panose="020B0604020202020204" pitchFamily="34" charset="0"/>
              </a:rPr>
              <a:t>Socialite-turned DJ Paris Hilton came in second on the list with a total of 68 flights in 2017, racking up 170,877 miles and more than 1,261 tonnes of CO2 that year.</a:t>
            </a:r>
          </a:p>
          <a:p>
            <a:pPr fontAlgn="base"/>
            <a:endParaRPr lang="en-GB" sz="2200" dirty="0">
              <a:latin typeface="Arial" panose="020B0604020202020204" pitchFamily="34" charset="0"/>
              <a:cs typeface="Arial" panose="020B0604020202020204" pitchFamily="34" charset="0"/>
            </a:endParaRPr>
          </a:p>
          <a:p>
            <a:pPr fontAlgn="base"/>
            <a:r>
              <a:rPr lang="en-GB" sz="2200" dirty="0">
                <a:latin typeface="Arial" panose="020B0604020202020204" pitchFamily="34" charset="0"/>
                <a:cs typeface="Arial" panose="020B0604020202020204" pitchFamily="34" charset="0"/>
              </a:rPr>
              <a:t>Third on the list was singer and actor Jennifer Lopez who was estimated to have taken 77 flights in 2017, travelling 139,187 miles and emitting 105 tonnes of carbon dioxide.</a:t>
            </a:r>
          </a:p>
          <a:p>
            <a:pPr fontAlgn="base"/>
            <a:r>
              <a:rPr lang="en-GB" sz="2200" dirty="0">
                <a:latin typeface="Arial" panose="020B0604020202020204" pitchFamily="34" charset="0"/>
                <a:cs typeface="Arial" panose="020B0604020202020204" pitchFamily="34" charset="0"/>
              </a:rPr>
              <a:t>To put that in perspective, the average person produces around 10 tonnes of CO2 every year.</a:t>
            </a:r>
          </a:p>
          <a:p>
            <a:pPr fontAlgn="base"/>
            <a:endParaRPr lang="en-GB"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hlinkClick r:id="rId2"/>
              </a:rPr>
              <a:t>https://www.independent.co.uk/life-style/celebrity-super-emitters-bill-gates-jennifer-lopez-study-flights-carbon-footprint-a9169136.html</a:t>
            </a:r>
            <a:endParaRPr lang="en-GB" dirty="0">
              <a:latin typeface="Arial" panose="020B0604020202020204" pitchFamily="34" charset="0"/>
              <a:cs typeface="Arial" panose="020B0604020202020204" pitchFamily="34" charset="0"/>
            </a:endParaRPr>
          </a:p>
          <a:p>
            <a:pPr fontAlgn="base"/>
            <a:endParaRPr lang="en-GB" dirty="0">
              <a:latin typeface="Arial" panose="020B0604020202020204" pitchFamily="34" charset="0"/>
              <a:cs typeface="Arial" panose="020B0604020202020204" pitchFamily="34" charset="0"/>
            </a:endParaRPr>
          </a:p>
          <a:p>
            <a:pPr marL="0" indent="0" fontAlgn="base">
              <a:buNone/>
            </a:pPr>
            <a:endParaRPr lang="en-GB" dirty="0">
              <a:latin typeface="Arial" panose="020B0604020202020204" pitchFamily="34" charset="0"/>
              <a:cs typeface="Arial" panose="020B0604020202020204" pitchFamily="34" charset="0"/>
            </a:endParaRPr>
          </a:p>
          <a:p>
            <a:pPr fontAlgn="base"/>
            <a:endParaRPr lang="en-GB" dirty="0">
              <a:solidFill>
                <a:srgbClr val="222222"/>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56177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4AFC7-AF12-4E33-A025-89059460FD2F}"/>
              </a:ext>
            </a:extLst>
          </p:cNvPr>
          <p:cNvSpPr>
            <a:spLocks noGrp="1"/>
          </p:cNvSpPr>
          <p:nvPr>
            <p:ph type="title"/>
          </p:nvPr>
        </p:nvSpPr>
        <p:spPr>
          <a:xfrm>
            <a:off x="4159224" y="609600"/>
            <a:ext cx="6313513" cy="1320800"/>
          </a:xfrm>
        </p:spPr>
        <p:txBody>
          <a:bodyPr>
            <a:noAutofit/>
          </a:bodyPr>
          <a:lstStyle/>
          <a:p>
            <a:pPr>
              <a:lnSpc>
                <a:spcPct val="90000"/>
              </a:lnSpc>
            </a:pPr>
            <a:r>
              <a:rPr lang="en-GB" sz="3200" dirty="0"/>
              <a:t>However there are other celebrities that are VERY SUPPORTIVE of Environmental Agendas…..</a:t>
            </a:r>
          </a:p>
        </p:txBody>
      </p:sp>
      <p:pic>
        <p:nvPicPr>
          <p:cNvPr id="4" name="Picture 3">
            <a:extLst>
              <a:ext uri="{FF2B5EF4-FFF2-40B4-BE49-F238E27FC236}">
                <a16:creationId xmlns:a16="http://schemas.microsoft.com/office/drawing/2014/main" id="{06F7B0FF-CADD-4839-8579-3044DF974860}"/>
              </a:ext>
            </a:extLst>
          </p:cNvPr>
          <p:cNvPicPr>
            <a:picLocks noChangeAspect="1"/>
          </p:cNvPicPr>
          <p:nvPr/>
        </p:nvPicPr>
        <p:blipFill rotWithShape="1">
          <a:blip r:embed="rId2">
            <a:alphaModFix/>
          </a:blip>
          <a:srcRect t="12728" r="2" b="751"/>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6" name="Picture 5">
            <a:extLst>
              <a:ext uri="{FF2B5EF4-FFF2-40B4-BE49-F238E27FC236}">
                <a16:creationId xmlns:a16="http://schemas.microsoft.com/office/drawing/2014/main" id="{D7CBE35C-A645-49B2-9851-9C30691C7F57}"/>
              </a:ext>
            </a:extLst>
          </p:cNvPr>
          <p:cNvPicPr>
            <a:picLocks noChangeAspect="1"/>
          </p:cNvPicPr>
          <p:nvPr/>
        </p:nvPicPr>
        <p:blipFill rotWithShape="1">
          <a:blip r:embed="rId3">
            <a:alphaModFix/>
          </a:blip>
          <a:srcRect t="4422" r="3" b="3"/>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5" name="Picture 4">
            <a:extLst>
              <a:ext uri="{FF2B5EF4-FFF2-40B4-BE49-F238E27FC236}">
                <a16:creationId xmlns:a16="http://schemas.microsoft.com/office/drawing/2014/main" id="{9123406D-CA53-46D9-86AB-00F32ACC9843}"/>
              </a:ext>
            </a:extLst>
          </p:cNvPr>
          <p:cNvPicPr>
            <a:picLocks noChangeAspect="1"/>
          </p:cNvPicPr>
          <p:nvPr/>
        </p:nvPicPr>
        <p:blipFill rotWithShape="1">
          <a:blip r:embed="rId4">
            <a:alphaModFix/>
          </a:blip>
          <a:srcRect l="5420" r="6750" b="-3"/>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1" name="Isosceles Triangle 30">
            <a:extLst>
              <a:ext uri="{FF2B5EF4-FFF2-40B4-BE49-F238E27FC236}">
                <a16:creationId xmlns:a16="http://schemas.microsoft.com/office/drawing/2014/main" id="{6F6C2649-D6CE-4FD1-86BD-CBF571D20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7DB4797A-3CF4-4534-B745-4A3CDF38A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41497E1-563A-4854-8B64-A52AEB0BE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Isosceles Triangle 30">
            <a:extLst>
              <a:ext uri="{FF2B5EF4-FFF2-40B4-BE49-F238E27FC236}">
                <a16:creationId xmlns:a16="http://schemas.microsoft.com/office/drawing/2014/main" id="{901FBDCB-B9EC-42C8-A4A6-709708406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94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1C0CF8B-A0FB-47CF-A472-32841005FF4A}"/>
              </a:ext>
            </a:extLst>
          </p:cNvPr>
          <p:cNvSpPr>
            <a:spLocks noGrp="1"/>
          </p:cNvSpPr>
          <p:nvPr>
            <p:ph idx="1"/>
          </p:nvPr>
        </p:nvSpPr>
        <p:spPr>
          <a:xfrm>
            <a:off x="4159224" y="2622066"/>
            <a:ext cx="5114776" cy="3880773"/>
          </a:xfrm>
        </p:spPr>
        <p:txBody>
          <a:bodyPr>
            <a:normAutofit fontScale="77500" lnSpcReduction="20000"/>
          </a:bodyPr>
          <a:lstStyle/>
          <a:p>
            <a:endParaRPr lang="en-GB" sz="4000" dirty="0"/>
          </a:p>
          <a:p>
            <a:r>
              <a:rPr lang="en-GB" sz="4000" dirty="0"/>
              <a:t>David Attenborough</a:t>
            </a:r>
          </a:p>
          <a:p>
            <a:r>
              <a:rPr lang="en-GB" sz="4000" dirty="0"/>
              <a:t>Greta Thunberg</a:t>
            </a:r>
          </a:p>
          <a:p>
            <a:r>
              <a:rPr lang="en-GB" sz="4000" dirty="0"/>
              <a:t>Prince Charles</a:t>
            </a:r>
          </a:p>
          <a:p>
            <a:r>
              <a:rPr lang="en-GB" sz="4000" dirty="0"/>
              <a:t>…………</a:t>
            </a:r>
          </a:p>
          <a:p>
            <a:pPr marL="0" indent="0">
              <a:buNone/>
            </a:pPr>
            <a:endParaRPr lang="en-GB" sz="4000" dirty="0"/>
          </a:p>
          <a:p>
            <a:pPr marL="0" indent="0">
              <a:buNone/>
            </a:pPr>
            <a:r>
              <a:rPr lang="en-GB" sz="4000" dirty="0"/>
              <a:t>Can you think of anymore??</a:t>
            </a:r>
          </a:p>
          <a:p>
            <a:endParaRPr lang="en-GB" dirty="0"/>
          </a:p>
        </p:txBody>
      </p:sp>
    </p:spTree>
    <p:extLst>
      <p:ext uri="{BB962C8B-B14F-4D97-AF65-F5344CB8AC3E}">
        <p14:creationId xmlns:p14="http://schemas.microsoft.com/office/powerpoint/2010/main" val="1060956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490" y="382385"/>
            <a:ext cx="10823510" cy="799870"/>
          </a:xfrm>
        </p:spPr>
        <p:txBody>
          <a:bodyPr>
            <a:normAutofit/>
          </a:bodyPr>
          <a:lstStyle/>
          <a:p>
            <a:r>
              <a:rPr lang="en-GB" sz="4000" dirty="0">
                <a:latin typeface="Arial" panose="020B0604020202020204" pitchFamily="34" charset="0"/>
                <a:cs typeface="Arial" panose="020B0604020202020204" pitchFamily="34" charset="0"/>
              </a:rPr>
              <a:t>Mother Nature </a:t>
            </a:r>
          </a:p>
        </p:txBody>
      </p:sp>
      <p:sp>
        <p:nvSpPr>
          <p:cNvPr id="3" name="Content Placeholder 2"/>
          <p:cNvSpPr>
            <a:spLocks noGrp="1"/>
          </p:cNvSpPr>
          <p:nvPr>
            <p:ph idx="1"/>
          </p:nvPr>
        </p:nvSpPr>
        <p:spPr>
          <a:xfrm>
            <a:off x="1251678" y="1523999"/>
            <a:ext cx="10178322" cy="4355593"/>
          </a:xfrm>
        </p:spPr>
        <p:txBody>
          <a:bodyPr/>
          <a:lstStyle/>
          <a:p>
            <a:endParaRPr lang="en-GB" dirty="0">
              <a:latin typeface="Arial" panose="020B0604020202020204" pitchFamily="34" charset="0"/>
              <a:cs typeface="Arial" panose="020B0604020202020204" pitchFamily="34" charset="0"/>
            </a:endParaRPr>
          </a:p>
        </p:txBody>
      </p:sp>
      <p:sp>
        <p:nvSpPr>
          <p:cNvPr id="4" name="AutoShape 2" descr="Image result for mother nature images"/>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489" y="1278295"/>
            <a:ext cx="10823509" cy="5094796"/>
          </a:xfrm>
          <a:prstGeom prst="rect">
            <a:avLst/>
          </a:prstGeom>
        </p:spPr>
      </p:pic>
    </p:spTree>
    <p:extLst>
      <p:ext uri="{BB962C8B-B14F-4D97-AF65-F5344CB8AC3E}">
        <p14:creationId xmlns:p14="http://schemas.microsoft.com/office/powerpoint/2010/main" val="142824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Nature Is Speaking ￢ﾀﾓ Julia Roberts is Mother Nature | Conservation International (CI)">
            <a:hlinkClick r:id="" action="ppaction://media"/>
            <a:extLst>
              <a:ext uri="{FF2B5EF4-FFF2-40B4-BE49-F238E27FC236}">
                <a16:creationId xmlns:a16="http://schemas.microsoft.com/office/drawing/2014/main" id="{DE738CA3-9EAA-470D-914C-0447D980503D}"/>
              </a:ext>
            </a:extLst>
          </p:cNvPr>
          <p:cNvPicPr>
            <a:picLocks noRot="1" noChangeAspect="1"/>
          </p:cNvPicPr>
          <p:nvPr>
            <a:videoFile r:link="rId1"/>
          </p:nvPr>
        </p:nvPicPr>
        <p:blipFill>
          <a:blip r:embed="rId3"/>
          <a:stretch>
            <a:fillRect/>
          </a:stretch>
        </p:blipFill>
        <p:spPr>
          <a:xfrm>
            <a:off x="625151" y="662473"/>
            <a:ext cx="10758196" cy="5561045"/>
          </a:xfrm>
          <a:prstGeom prst="rect">
            <a:avLst/>
          </a:prstGeom>
        </p:spPr>
      </p:pic>
    </p:spTree>
    <p:extLst>
      <p:ext uri="{BB962C8B-B14F-4D97-AF65-F5344CB8AC3E}">
        <p14:creationId xmlns:p14="http://schemas.microsoft.com/office/powerpoint/2010/main" val="5128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36815"/>
          </a:xfrm>
        </p:spPr>
        <p:txBody>
          <a:bodyPr>
            <a:normAutofit/>
          </a:bodyPr>
          <a:lstStyle/>
          <a:p>
            <a:r>
              <a:rPr lang="en-GB" dirty="0">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ce</a:t>
            </a:r>
          </a:p>
        </p:txBody>
      </p:sp>
      <p:sp>
        <p:nvSpPr>
          <p:cNvPr id="3" name="Content Placeholder 2"/>
          <p:cNvSpPr>
            <a:spLocks noGrp="1"/>
          </p:cNvSpPr>
          <p:nvPr>
            <p:ph idx="1"/>
          </p:nvPr>
        </p:nvSpPr>
        <p:spPr>
          <a:xfrm>
            <a:off x="1251678" y="1320801"/>
            <a:ext cx="10178322" cy="4558792"/>
          </a:xfrm>
        </p:spPr>
        <p:txBody>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1083288"/>
            <a:ext cx="10668000" cy="5033818"/>
          </a:xfrm>
          <a:prstGeom prst="rect">
            <a:avLst/>
          </a:prstGeom>
        </p:spPr>
      </p:pic>
    </p:spTree>
    <p:extLst>
      <p:ext uri="{BB962C8B-B14F-4D97-AF65-F5344CB8AC3E}">
        <p14:creationId xmlns:p14="http://schemas.microsoft.com/office/powerpoint/2010/main" val="1811987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Nature Is Speaking ￢ﾀﾓ Liam Neeson is Ice | Conservation International (CI)">
            <a:hlinkClick r:id="" action="ppaction://media"/>
            <a:extLst>
              <a:ext uri="{FF2B5EF4-FFF2-40B4-BE49-F238E27FC236}">
                <a16:creationId xmlns:a16="http://schemas.microsoft.com/office/drawing/2014/main" id="{F6A9417B-275D-4211-84EB-B2DD63899602}"/>
              </a:ext>
            </a:extLst>
          </p:cNvPr>
          <p:cNvPicPr>
            <a:picLocks noRot="1" noChangeAspect="1"/>
          </p:cNvPicPr>
          <p:nvPr>
            <a:videoFile r:link="rId1"/>
          </p:nvPr>
        </p:nvPicPr>
        <p:blipFill>
          <a:blip r:embed="rId3"/>
          <a:stretch>
            <a:fillRect/>
          </a:stretch>
        </p:blipFill>
        <p:spPr>
          <a:xfrm>
            <a:off x="718457" y="615820"/>
            <a:ext cx="10720874" cy="5794311"/>
          </a:xfrm>
          <a:prstGeom prst="rect">
            <a:avLst/>
          </a:prstGeom>
        </p:spPr>
      </p:pic>
    </p:spTree>
    <p:extLst>
      <p:ext uri="{BB962C8B-B14F-4D97-AF65-F5344CB8AC3E}">
        <p14:creationId xmlns:p14="http://schemas.microsoft.com/office/powerpoint/2010/main" val="6342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545" y="354676"/>
            <a:ext cx="10783455" cy="1076960"/>
          </a:xfrm>
        </p:spPr>
        <p:txBody>
          <a:bodyPr>
            <a:normAutofit/>
          </a:bodyPr>
          <a:lstStyle/>
          <a:p>
            <a:r>
              <a:rPr lang="en-GB" sz="4400" dirty="0">
                <a:latin typeface="Arial" panose="020B0604020202020204" pitchFamily="34" charset="0"/>
                <a:cs typeface="Arial" panose="020B0604020202020204" pitchFamily="34" charset="0"/>
              </a:rPr>
              <a:t>Mountains</a:t>
            </a:r>
          </a:p>
        </p:txBody>
      </p:sp>
      <p:sp>
        <p:nvSpPr>
          <p:cNvPr id="3" name="Content Placeholder 2"/>
          <p:cNvSpPr>
            <a:spLocks noGrp="1"/>
          </p:cNvSpPr>
          <p:nvPr>
            <p:ph idx="1"/>
          </p:nvPr>
        </p:nvSpPr>
        <p:spPr>
          <a:xfrm>
            <a:off x="1251678" y="1431637"/>
            <a:ext cx="10178322" cy="4447956"/>
          </a:xfrm>
        </p:spPr>
        <p:txBody>
          <a:bodyPr/>
          <a:lstStyle/>
          <a:p>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145" y="1330036"/>
            <a:ext cx="10806546" cy="4950691"/>
          </a:xfrm>
          <a:prstGeom prst="rect">
            <a:avLst/>
          </a:prstGeom>
        </p:spPr>
      </p:pic>
    </p:spTree>
    <p:extLst>
      <p:ext uri="{BB962C8B-B14F-4D97-AF65-F5344CB8AC3E}">
        <p14:creationId xmlns:p14="http://schemas.microsoft.com/office/powerpoint/2010/main" val="233736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NJHcdKf5iHs"/>
          <p:cNvPicPr>
            <a:picLocks noRot="1" noChangeAspect="1"/>
          </p:cNvPicPr>
          <p:nvPr>
            <a:videoFile r:link="rId1"/>
          </p:nvPr>
        </p:nvPicPr>
        <p:blipFill>
          <a:blip r:embed="rId3"/>
          <a:stretch>
            <a:fillRect/>
          </a:stretch>
        </p:blipFill>
        <p:spPr>
          <a:xfrm>
            <a:off x="923636" y="535708"/>
            <a:ext cx="10270837" cy="5883564"/>
          </a:xfrm>
          <a:prstGeom prst="rect">
            <a:avLst/>
          </a:prstGeom>
        </p:spPr>
      </p:pic>
    </p:spTree>
    <p:extLst>
      <p:ext uri="{BB962C8B-B14F-4D97-AF65-F5344CB8AC3E}">
        <p14:creationId xmlns:p14="http://schemas.microsoft.com/office/powerpoint/2010/main" val="2664616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690" y="382385"/>
            <a:ext cx="10543310" cy="772160"/>
          </a:xfrm>
        </p:spPr>
        <p:txBody>
          <a:bodyPr>
            <a:normAutofit/>
          </a:bodyPr>
          <a:lstStyle/>
          <a:p>
            <a:r>
              <a:rPr lang="en-GB" sz="4400" dirty="0">
                <a:latin typeface="Arial" panose="020B0604020202020204" pitchFamily="34" charset="0"/>
                <a:cs typeface="Arial" panose="020B0604020202020204" pitchFamily="34" charset="0"/>
              </a:rPr>
              <a:t>The Forest</a:t>
            </a:r>
          </a:p>
        </p:txBody>
      </p:sp>
      <p:sp>
        <p:nvSpPr>
          <p:cNvPr id="3" name="Content Placeholder 2"/>
          <p:cNvSpPr>
            <a:spLocks noGrp="1"/>
          </p:cNvSpPr>
          <p:nvPr>
            <p:ph idx="1"/>
          </p:nvPr>
        </p:nvSpPr>
        <p:spPr>
          <a:xfrm>
            <a:off x="1131605" y="1468585"/>
            <a:ext cx="10178322" cy="4568028"/>
          </a:xfrm>
        </p:spPr>
        <p:txBody>
          <a:bodyPr>
            <a:normAutofit/>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6690" y="1346528"/>
            <a:ext cx="10284691" cy="4812141"/>
          </a:xfrm>
          <a:prstGeom prst="rect">
            <a:avLst/>
          </a:prstGeom>
        </p:spPr>
      </p:pic>
    </p:spTree>
    <p:extLst>
      <p:ext uri="{BB962C8B-B14F-4D97-AF65-F5344CB8AC3E}">
        <p14:creationId xmlns:p14="http://schemas.microsoft.com/office/powerpoint/2010/main" val="3031721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yzOq40rpwQ"/>
          <p:cNvPicPr>
            <a:picLocks noRot="1" noChangeAspect="1"/>
          </p:cNvPicPr>
          <p:nvPr>
            <a:videoFile r:link="rId1"/>
          </p:nvPr>
        </p:nvPicPr>
        <p:blipFill>
          <a:blip r:embed="rId3"/>
          <a:stretch>
            <a:fillRect/>
          </a:stretch>
        </p:blipFill>
        <p:spPr>
          <a:xfrm>
            <a:off x="812800" y="554182"/>
            <a:ext cx="10455564" cy="5818909"/>
          </a:xfrm>
          <a:prstGeom prst="rect">
            <a:avLst/>
          </a:prstGeom>
        </p:spPr>
      </p:pic>
    </p:spTree>
    <p:extLst>
      <p:ext uri="{BB962C8B-B14F-4D97-AF65-F5344CB8AC3E}">
        <p14:creationId xmlns:p14="http://schemas.microsoft.com/office/powerpoint/2010/main" val="2415011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091" y="382385"/>
            <a:ext cx="10644909" cy="873760"/>
          </a:xfrm>
        </p:spPr>
        <p:txBody>
          <a:bodyPr>
            <a:normAutofit/>
          </a:bodyPr>
          <a:lstStyle/>
          <a:p>
            <a:r>
              <a:rPr lang="en-GB" dirty="0">
                <a:latin typeface="Arial" panose="020B0604020202020204" pitchFamily="34" charset="0"/>
                <a:cs typeface="Arial" panose="020B0604020202020204" pitchFamily="34" charset="0"/>
              </a:rPr>
              <a:t>W</a:t>
            </a:r>
            <a:r>
              <a:rPr lang="en-GB" sz="4400" dirty="0">
                <a:latin typeface="Arial" panose="020B0604020202020204" pitchFamily="34" charset="0"/>
                <a:cs typeface="Arial" panose="020B0604020202020204" pitchFamily="34" charset="0"/>
              </a:rPr>
              <a:t>ater</a:t>
            </a:r>
          </a:p>
        </p:txBody>
      </p:sp>
      <p:sp>
        <p:nvSpPr>
          <p:cNvPr id="3" name="Content Placeholder 2"/>
          <p:cNvSpPr>
            <a:spLocks noGrp="1"/>
          </p:cNvSpPr>
          <p:nvPr>
            <p:ph idx="1"/>
          </p:nvPr>
        </p:nvSpPr>
        <p:spPr>
          <a:xfrm>
            <a:off x="1251678" y="1560945"/>
            <a:ext cx="10178322" cy="4318647"/>
          </a:xfrm>
        </p:spPr>
        <p:txBody>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436" y="1339273"/>
            <a:ext cx="10852728" cy="4959927"/>
          </a:xfrm>
          <a:prstGeom prst="rect">
            <a:avLst/>
          </a:prstGeom>
        </p:spPr>
      </p:pic>
    </p:spTree>
    <p:extLst>
      <p:ext uri="{BB962C8B-B14F-4D97-AF65-F5344CB8AC3E}">
        <p14:creationId xmlns:p14="http://schemas.microsoft.com/office/powerpoint/2010/main" val="3609979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wV9OYeGN88"/>
          <p:cNvPicPr>
            <a:picLocks noRot="1" noChangeAspect="1"/>
          </p:cNvPicPr>
          <p:nvPr>
            <a:videoFile r:link="rId1"/>
          </p:nvPr>
        </p:nvPicPr>
        <p:blipFill>
          <a:blip r:embed="rId3"/>
          <a:stretch>
            <a:fillRect/>
          </a:stretch>
        </p:blipFill>
        <p:spPr>
          <a:xfrm>
            <a:off x="1034473" y="701964"/>
            <a:ext cx="10298545" cy="5440218"/>
          </a:xfrm>
          <a:prstGeom prst="rect">
            <a:avLst/>
          </a:prstGeom>
        </p:spPr>
      </p:pic>
    </p:spTree>
    <p:extLst>
      <p:ext uri="{BB962C8B-B14F-4D97-AF65-F5344CB8AC3E}">
        <p14:creationId xmlns:p14="http://schemas.microsoft.com/office/powerpoint/2010/main" val="788978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300" y="382385"/>
            <a:ext cx="10830700" cy="707506"/>
          </a:xfrm>
        </p:spPr>
        <p:txBody>
          <a:bodyPr>
            <a:normAutofit fontScale="90000"/>
          </a:bodyPr>
          <a:lstStyle/>
          <a:p>
            <a:r>
              <a:rPr lang="en-GB" sz="4400" dirty="0">
                <a:latin typeface="Arial" panose="020B0604020202020204" pitchFamily="34" charset="0"/>
                <a:cs typeface="Arial" panose="020B0604020202020204" pitchFamily="34" charset="0"/>
              </a:rPr>
              <a:t>Coral Reef</a:t>
            </a:r>
          </a:p>
        </p:txBody>
      </p:sp>
      <p:sp>
        <p:nvSpPr>
          <p:cNvPr id="3" name="Content Placeholder 2"/>
          <p:cNvSpPr>
            <a:spLocks noGrp="1"/>
          </p:cNvSpPr>
          <p:nvPr>
            <p:ph idx="1"/>
          </p:nvPr>
        </p:nvSpPr>
        <p:spPr>
          <a:xfrm>
            <a:off x="1168551" y="1533237"/>
            <a:ext cx="10178322" cy="4568028"/>
          </a:xfrm>
        </p:spPr>
        <p:txBody>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300" y="1302327"/>
            <a:ext cx="10830699" cy="5116946"/>
          </a:xfrm>
          <a:prstGeom prst="rect">
            <a:avLst/>
          </a:prstGeom>
        </p:spPr>
      </p:pic>
    </p:spTree>
    <p:extLst>
      <p:ext uri="{BB962C8B-B14F-4D97-AF65-F5344CB8AC3E}">
        <p14:creationId xmlns:p14="http://schemas.microsoft.com/office/powerpoint/2010/main" val="4262770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VMV3StvLCs"/>
          <p:cNvPicPr>
            <a:picLocks noRot="1" noChangeAspect="1"/>
          </p:cNvPicPr>
          <p:nvPr>
            <a:videoFile r:link="rId1"/>
          </p:nvPr>
        </p:nvPicPr>
        <p:blipFill>
          <a:blip r:embed="rId3"/>
          <a:stretch>
            <a:fillRect/>
          </a:stretch>
        </p:blipFill>
        <p:spPr>
          <a:xfrm>
            <a:off x="628073" y="600364"/>
            <a:ext cx="11000509" cy="5745018"/>
          </a:xfrm>
          <a:prstGeom prst="rect">
            <a:avLst/>
          </a:prstGeom>
        </p:spPr>
      </p:pic>
    </p:spTree>
    <p:extLst>
      <p:ext uri="{BB962C8B-B14F-4D97-AF65-F5344CB8AC3E}">
        <p14:creationId xmlns:p14="http://schemas.microsoft.com/office/powerpoint/2010/main" val="3580814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909" y="382385"/>
            <a:ext cx="10691091" cy="762924"/>
          </a:xfrm>
        </p:spPr>
        <p:txBody>
          <a:bodyPr>
            <a:normAutofit/>
          </a:bodyPr>
          <a:lstStyle/>
          <a:p>
            <a:r>
              <a:rPr lang="en-GB" sz="4400" dirty="0">
                <a:latin typeface="Arial" panose="020B0604020202020204" pitchFamily="34" charset="0"/>
                <a:cs typeface="Arial" panose="020B0604020202020204" pitchFamily="34" charset="0"/>
              </a:rPr>
              <a:t>I am Home </a:t>
            </a:r>
          </a:p>
        </p:txBody>
      </p:sp>
      <p:sp>
        <p:nvSpPr>
          <p:cNvPr id="3" name="Content Placeholder 2"/>
          <p:cNvSpPr>
            <a:spLocks noGrp="1"/>
          </p:cNvSpPr>
          <p:nvPr>
            <p:ph idx="1"/>
          </p:nvPr>
        </p:nvSpPr>
        <p:spPr>
          <a:xfrm>
            <a:off x="1251678" y="1533237"/>
            <a:ext cx="10178322" cy="4346356"/>
          </a:xfrm>
        </p:spPr>
        <p:txBody>
          <a:bodyPr/>
          <a:lstStyle/>
          <a:p>
            <a:pPr marL="0" indent="0">
              <a:buNone/>
            </a:pP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909" y="1330035"/>
            <a:ext cx="10691091" cy="4802909"/>
          </a:xfrm>
          <a:prstGeom prst="rect">
            <a:avLst/>
          </a:prstGeom>
        </p:spPr>
      </p:pic>
    </p:spTree>
    <p:extLst>
      <p:ext uri="{BB962C8B-B14F-4D97-AF65-F5344CB8AC3E}">
        <p14:creationId xmlns:p14="http://schemas.microsoft.com/office/powerpoint/2010/main" val="307639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kjwxmcdb0E"/>
          <p:cNvPicPr>
            <a:picLocks noRot="1" noChangeAspect="1"/>
          </p:cNvPicPr>
          <p:nvPr>
            <a:videoFile r:link="rId1"/>
          </p:nvPr>
        </p:nvPicPr>
        <p:blipFill>
          <a:blip r:embed="rId3"/>
          <a:stretch>
            <a:fillRect/>
          </a:stretch>
        </p:blipFill>
        <p:spPr>
          <a:xfrm>
            <a:off x="840509" y="785091"/>
            <a:ext cx="10575636" cy="5486400"/>
          </a:xfrm>
          <a:prstGeom prst="rect">
            <a:avLst/>
          </a:prstGeom>
        </p:spPr>
      </p:pic>
    </p:spTree>
    <p:extLst>
      <p:ext uri="{BB962C8B-B14F-4D97-AF65-F5344CB8AC3E}">
        <p14:creationId xmlns:p14="http://schemas.microsoft.com/office/powerpoint/2010/main" val="8458740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27579"/>
          </a:xfrm>
        </p:spPr>
        <p:txBody>
          <a:bodyPr>
            <a:normAutofit/>
          </a:bodyPr>
          <a:lstStyle/>
          <a:p>
            <a:r>
              <a:rPr lang="en-GB" sz="4000" dirty="0">
                <a:latin typeface="Arial" panose="020B0604020202020204" pitchFamily="34" charset="0"/>
                <a:cs typeface="Arial" panose="020B0604020202020204" pitchFamily="34" charset="0"/>
              </a:rPr>
              <a:t>Sustainable transport </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51678" y="1505528"/>
            <a:ext cx="10178322" cy="997528"/>
          </a:xfrm>
        </p:spPr>
        <p:txBody>
          <a:bodyPr>
            <a:normAutofit/>
          </a:bodyPr>
          <a:lstStyle/>
          <a:p>
            <a:endParaRPr lang="en-GB" dirty="0"/>
          </a:p>
        </p:txBody>
      </p:sp>
      <p:sp>
        <p:nvSpPr>
          <p:cNvPr id="5" name="AutoShape 4" descr="Image result for images of sustainable transport"/>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436" y="160338"/>
            <a:ext cx="11739419" cy="6249698"/>
          </a:xfrm>
          <a:prstGeom prst="rect">
            <a:avLst/>
          </a:prstGeom>
        </p:spPr>
      </p:pic>
    </p:spTree>
    <p:extLst>
      <p:ext uri="{BB962C8B-B14F-4D97-AF65-F5344CB8AC3E}">
        <p14:creationId xmlns:p14="http://schemas.microsoft.com/office/powerpoint/2010/main" val="917700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793_X9c3b4"/>
          <p:cNvPicPr>
            <a:picLocks noRot="1" noChangeAspect="1"/>
          </p:cNvPicPr>
          <p:nvPr>
            <a:videoFile r:link="rId1"/>
          </p:nvPr>
        </p:nvPicPr>
        <p:blipFill>
          <a:blip r:embed="rId3"/>
          <a:stretch>
            <a:fillRect/>
          </a:stretch>
        </p:blipFill>
        <p:spPr>
          <a:xfrm>
            <a:off x="997527" y="674255"/>
            <a:ext cx="9790546" cy="5689600"/>
          </a:xfrm>
          <a:prstGeom prst="rect">
            <a:avLst/>
          </a:prstGeom>
        </p:spPr>
      </p:pic>
    </p:spTree>
    <p:extLst>
      <p:ext uri="{BB962C8B-B14F-4D97-AF65-F5344CB8AC3E}">
        <p14:creationId xmlns:p14="http://schemas.microsoft.com/office/powerpoint/2010/main" val="3308364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8523" y="618836"/>
            <a:ext cx="8423286" cy="2299855"/>
          </a:xfrm>
        </p:spPr>
        <p:txBody>
          <a:bodyPr/>
          <a:lstStyle/>
          <a:p>
            <a:r>
              <a:rPr lang="en-GB" sz="5400" dirty="0">
                <a:latin typeface="Arial" panose="020B0604020202020204" pitchFamily="34" charset="0"/>
                <a:cs typeface="Arial" panose="020B0604020202020204" pitchFamily="34" charset="0"/>
              </a:rPr>
              <a:t>Urban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transportation</a:t>
            </a:r>
          </a:p>
        </p:txBody>
      </p:sp>
      <p:sp>
        <p:nvSpPr>
          <p:cNvPr id="3" name="Subtitle 2"/>
          <p:cNvSpPr>
            <a:spLocks noGrp="1"/>
          </p:cNvSpPr>
          <p:nvPr>
            <p:ph type="subTitle" idx="1"/>
          </p:nvPr>
        </p:nvSpPr>
        <p:spPr>
          <a:xfrm>
            <a:off x="1078523" y="3205017"/>
            <a:ext cx="8767860" cy="2052781"/>
          </a:xfrm>
        </p:spPr>
        <p:txBody>
          <a:bodyPr/>
          <a:lstStyle/>
          <a:p>
            <a:r>
              <a:rPr lang="en-GB" dirty="0">
                <a:latin typeface="Arial" panose="020B0604020202020204" pitchFamily="34" charset="0"/>
                <a:cs typeface="Arial" panose="020B0604020202020204" pitchFamily="34" charset="0"/>
              </a:rPr>
              <a:t>Sustainable Transportation in Cities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8227" y="4080163"/>
            <a:ext cx="8468156" cy="2355271"/>
          </a:xfrm>
          <a:prstGeom prst="rect">
            <a:avLst/>
          </a:prstGeom>
        </p:spPr>
      </p:pic>
    </p:spTree>
    <p:extLst>
      <p:ext uri="{BB962C8B-B14F-4D97-AF65-F5344CB8AC3E}">
        <p14:creationId xmlns:p14="http://schemas.microsoft.com/office/powerpoint/2010/main" val="2166671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How did you NORMALLY TRAVEL AROUND?</a:t>
            </a:r>
          </a:p>
        </p:txBody>
      </p:sp>
    </p:spTree>
    <p:extLst>
      <p:ext uri="{BB962C8B-B14F-4D97-AF65-F5344CB8AC3E}">
        <p14:creationId xmlns:p14="http://schemas.microsoft.com/office/powerpoint/2010/main" val="4288751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818" y="341746"/>
            <a:ext cx="8589417" cy="1108364"/>
          </a:xfrm>
        </p:spPr>
        <p:txBody>
          <a:bodyPr>
            <a:normAutofit fontScale="90000"/>
          </a:bodyPr>
          <a:lstStyle/>
          <a:p>
            <a:r>
              <a:rPr lang="en-GB" dirty="0"/>
              <a:t>Cars --- </a:t>
            </a:r>
            <a:br>
              <a:rPr lang="en-GB" dirty="0"/>
            </a:br>
            <a:r>
              <a:rPr lang="en-GB" dirty="0"/>
              <a:t>What are your thoughts on the below??</a:t>
            </a:r>
          </a:p>
        </p:txBody>
      </p:sp>
      <p:sp>
        <p:nvSpPr>
          <p:cNvPr id="3" name="Content Placeholder 2"/>
          <p:cNvSpPr>
            <a:spLocks noGrp="1"/>
          </p:cNvSpPr>
          <p:nvPr>
            <p:ph idx="1"/>
          </p:nvPr>
        </p:nvSpPr>
        <p:spPr>
          <a:xfrm>
            <a:off x="461818" y="2046457"/>
            <a:ext cx="10829636" cy="5006109"/>
          </a:xfrm>
        </p:spPr>
        <p:txBody>
          <a:bodyPr>
            <a:normAutofit/>
          </a:bodyPr>
          <a:lstStyle/>
          <a:p>
            <a:r>
              <a:rPr lang="en-GB" sz="2400" dirty="0">
                <a:latin typeface="Arial" panose="020B0604020202020204" pitchFamily="34" charset="0"/>
                <a:cs typeface="Arial" panose="020B0604020202020204" pitchFamily="34" charset="0"/>
              </a:rPr>
              <a:t>Most people now drive (?)</a:t>
            </a:r>
          </a:p>
          <a:p>
            <a:r>
              <a:rPr lang="en-GB" sz="2400" dirty="0">
                <a:latin typeface="Arial" panose="020B0604020202020204" pitchFamily="34" charset="0"/>
                <a:cs typeface="Arial" panose="020B0604020202020204" pitchFamily="34" charset="0"/>
              </a:rPr>
              <a:t>Most efficient way to get around in most places(?)</a:t>
            </a:r>
          </a:p>
          <a:p>
            <a:r>
              <a:rPr lang="en-GB" sz="2400" dirty="0">
                <a:latin typeface="Arial" panose="020B0604020202020204" pitchFamily="34" charset="0"/>
                <a:cs typeface="Arial" panose="020B0604020202020204" pitchFamily="34" charset="0"/>
              </a:rPr>
              <a:t>Cities are often built around cars which means we have no choice (?)</a:t>
            </a:r>
          </a:p>
          <a:p>
            <a:r>
              <a:rPr lang="en-GB" sz="2400" dirty="0">
                <a:latin typeface="Arial" panose="020B0604020202020204" pitchFamily="34" charset="0"/>
                <a:cs typeface="Arial" panose="020B0604020202020204" pitchFamily="34" charset="0"/>
              </a:rPr>
              <a:t>Public Transportation unreliable(?)</a:t>
            </a:r>
          </a:p>
          <a:p>
            <a:r>
              <a:rPr lang="en-GB" sz="2400" dirty="0">
                <a:latin typeface="Arial" panose="020B0604020202020204" pitchFamily="34" charset="0"/>
                <a:cs typeface="Arial" panose="020B0604020202020204" pitchFamily="34" charset="0"/>
              </a:rPr>
              <a:t>Remote places.. Driving is the only option to get to work/school(?)</a:t>
            </a:r>
          </a:p>
          <a:p>
            <a:r>
              <a:rPr lang="en-GB" sz="2400" dirty="0">
                <a:latin typeface="Arial" panose="020B0604020202020204" pitchFamily="34" charset="0"/>
                <a:cs typeface="Arial" panose="020B0604020202020204" pitchFamily="34" charset="0"/>
              </a:rPr>
              <a:t>Many people are obsessed by Cars(?)</a:t>
            </a:r>
          </a:p>
          <a:p>
            <a:r>
              <a:rPr lang="en-GB" sz="2400" dirty="0">
                <a:latin typeface="Arial" panose="020B0604020202020204" pitchFamily="34" charset="0"/>
                <a:cs typeface="Arial" panose="020B0604020202020204" pitchFamily="34" charset="0"/>
              </a:rPr>
              <a:t>Cars are now more environmentally friendly (?)</a:t>
            </a:r>
          </a:p>
          <a:p>
            <a:endParaRPr lang="en-GB" sz="2400"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THOUGHTS?</a:t>
            </a:r>
          </a:p>
        </p:txBody>
      </p:sp>
    </p:spTree>
    <p:extLst>
      <p:ext uri="{BB962C8B-B14F-4D97-AF65-F5344CB8AC3E}">
        <p14:creationId xmlns:p14="http://schemas.microsoft.com/office/powerpoint/2010/main" val="2976690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result for cars">
            <a:extLst>
              <a:ext uri="{FF2B5EF4-FFF2-40B4-BE49-F238E27FC236}">
                <a16:creationId xmlns:a16="http://schemas.microsoft.com/office/drawing/2014/main" id="{FBED142D-EB1E-4F78-9676-5FBF08BD07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9" r="2478"/>
          <a:stretch/>
        </p:blipFill>
        <p:spPr bwMode="auto">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76A4133-438F-425D-8258-418ECD371F46}"/>
              </a:ext>
            </a:extLst>
          </p:cNvPr>
          <p:cNvSpPr>
            <a:spLocks noGrp="1"/>
          </p:cNvSpPr>
          <p:nvPr>
            <p:ph type="title"/>
          </p:nvPr>
        </p:nvSpPr>
        <p:spPr>
          <a:xfrm>
            <a:off x="4159225" y="609600"/>
            <a:ext cx="5114776" cy="1320800"/>
          </a:xfrm>
        </p:spPr>
        <p:txBody>
          <a:bodyPr>
            <a:normAutofit/>
          </a:bodyPr>
          <a:lstStyle/>
          <a:p>
            <a:pPr>
              <a:lnSpc>
                <a:spcPct val="90000"/>
              </a:lnSpc>
            </a:pPr>
            <a:r>
              <a:rPr lang="en-GB" sz="2000" dirty="0"/>
              <a:t>CAR EMISSIONS! - - </a:t>
            </a:r>
            <a:br>
              <a:rPr lang="en-GB" sz="2000" dirty="0"/>
            </a:br>
            <a:br>
              <a:rPr lang="en-GB" sz="2000" dirty="0"/>
            </a:br>
            <a:r>
              <a:rPr lang="en-GB" sz="2000" dirty="0"/>
              <a:t>CIRCA 1.42 Billion Cars on Road (rfidtires.com)</a:t>
            </a:r>
          </a:p>
        </p:txBody>
      </p:sp>
      <p:pic>
        <p:nvPicPr>
          <p:cNvPr id="4" name="Picture 3">
            <a:extLst>
              <a:ext uri="{FF2B5EF4-FFF2-40B4-BE49-F238E27FC236}">
                <a16:creationId xmlns:a16="http://schemas.microsoft.com/office/drawing/2014/main" id="{7A110CED-C788-4AA5-B139-BCE5CACDB7E0}"/>
              </a:ext>
            </a:extLst>
          </p:cNvPr>
          <p:cNvPicPr>
            <a:picLocks noChangeAspect="1"/>
          </p:cNvPicPr>
          <p:nvPr/>
        </p:nvPicPr>
        <p:blipFill rotWithShape="1">
          <a:blip r:embed="rId3"/>
          <a:srcRect l="7068" r="17014"/>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71" name="Straight Connector 70">
            <a:extLst>
              <a:ext uri="{FF2B5EF4-FFF2-40B4-BE49-F238E27FC236}">
                <a16:creationId xmlns:a16="http://schemas.microsoft.com/office/drawing/2014/main" id="{94675CDD-121E-4FDA-84FB-E808340B8D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73" name="Isosceles Triangle 30">
            <a:extLst>
              <a:ext uri="{FF2B5EF4-FFF2-40B4-BE49-F238E27FC236}">
                <a16:creationId xmlns:a16="http://schemas.microsoft.com/office/drawing/2014/main" id="{20FC0D0D-9D04-4683-842B-5F163DB41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5A35534-3234-41BF-A463-7167A0C51A1F}"/>
              </a:ext>
            </a:extLst>
          </p:cNvPr>
          <p:cNvSpPr>
            <a:spLocks noGrp="1"/>
          </p:cNvSpPr>
          <p:nvPr>
            <p:ph idx="1"/>
          </p:nvPr>
        </p:nvSpPr>
        <p:spPr>
          <a:xfrm>
            <a:off x="4159225" y="2160589"/>
            <a:ext cx="5114776" cy="4518505"/>
          </a:xfrm>
        </p:spPr>
        <p:txBody>
          <a:bodyPr>
            <a:normAutofit lnSpcReduction="10000"/>
          </a:bodyPr>
          <a:lstStyle/>
          <a:p>
            <a:r>
              <a:rPr lang="en-GB" b="1" i="0" dirty="0">
                <a:effectLst/>
                <a:latin typeface="Arial" panose="020B0604020202020204" pitchFamily="34" charset="0"/>
              </a:rPr>
              <a:t>How much pollution are cars producing?</a:t>
            </a:r>
            <a:br>
              <a:rPr lang="en-GB" dirty="0"/>
            </a:br>
            <a:br>
              <a:rPr lang="en-GB" dirty="0"/>
            </a:br>
            <a:r>
              <a:rPr lang="en-GB" b="0" i="0" dirty="0">
                <a:effectLst/>
                <a:latin typeface="Arial" panose="020B0604020202020204" pitchFamily="34" charset="0"/>
              </a:rPr>
              <a:t>The 1.42 billion cars on the road will emit 2.23 billion metric tons (equivalent to 4.92 trillion pounds) of carbon dioxide into the atmosphere this year. To put that into perspective, that's equivalent to burning all of the coal in a fully-loaded coal train that stretches 392,000 miles, long enough to wrap almost 15.7 times around the earth at the equator.</a:t>
            </a:r>
          </a:p>
          <a:p>
            <a:endParaRPr lang="en-GB" dirty="0">
              <a:latin typeface="Arial" panose="020B0604020202020204" pitchFamily="34" charset="0"/>
            </a:endParaRPr>
          </a:p>
          <a:p>
            <a:endParaRPr lang="en-GB" dirty="0">
              <a:latin typeface="Arial" panose="020B0604020202020204" pitchFamily="34" charset="0"/>
            </a:endParaRPr>
          </a:p>
          <a:p>
            <a:r>
              <a:rPr lang="en-GB" sz="3000" b="1" dirty="0">
                <a:solidFill>
                  <a:srgbClr val="FF0000"/>
                </a:solidFill>
                <a:latin typeface="Arial" panose="020B0604020202020204" pitchFamily="34" charset="0"/>
              </a:rPr>
              <a:t>NB: WHAT ABOUT ELECTRIC CARS?</a:t>
            </a:r>
            <a:endParaRPr lang="en-GB" sz="3000" b="1" dirty="0">
              <a:solidFill>
                <a:srgbClr val="FF0000"/>
              </a:solidFill>
            </a:endParaRPr>
          </a:p>
        </p:txBody>
      </p:sp>
    </p:spTree>
    <p:extLst>
      <p:ext uri="{BB962C8B-B14F-4D97-AF65-F5344CB8AC3E}">
        <p14:creationId xmlns:p14="http://schemas.microsoft.com/office/powerpoint/2010/main" val="1560628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38980-589E-4770-B60E-D0B539181560}"/>
              </a:ext>
            </a:extLst>
          </p:cNvPr>
          <p:cNvSpPr>
            <a:spLocks noGrp="1"/>
          </p:cNvSpPr>
          <p:nvPr>
            <p:ph type="title"/>
          </p:nvPr>
        </p:nvSpPr>
        <p:spPr/>
        <p:txBody>
          <a:bodyPr/>
          <a:lstStyle/>
          <a:p>
            <a:r>
              <a:rPr lang="en-GB" dirty="0"/>
              <a:t>What action can be taken to address the issues surrounding CARS</a:t>
            </a:r>
          </a:p>
        </p:txBody>
      </p:sp>
      <p:sp>
        <p:nvSpPr>
          <p:cNvPr id="3" name="Content Placeholder 2">
            <a:extLst>
              <a:ext uri="{FF2B5EF4-FFF2-40B4-BE49-F238E27FC236}">
                <a16:creationId xmlns:a16="http://schemas.microsoft.com/office/drawing/2014/main" id="{A2C8D49A-8C26-4B75-B268-04D0614DB519}"/>
              </a:ext>
            </a:extLst>
          </p:cNvPr>
          <p:cNvSpPr>
            <a:spLocks noGrp="1"/>
          </p:cNvSpPr>
          <p:nvPr>
            <p:ph idx="1"/>
          </p:nvPr>
        </p:nvSpPr>
        <p:spPr/>
        <p:txBody>
          <a:bodyPr/>
          <a:lstStyle/>
          <a:p>
            <a:r>
              <a:rPr lang="en-GB" dirty="0"/>
              <a:t>How can Governments address our ‘over-usage’ of cars!?!</a:t>
            </a:r>
          </a:p>
          <a:p>
            <a:endParaRPr lang="en-GB" dirty="0"/>
          </a:p>
          <a:p>
            <a:r>
              <a:rPr lang="en-GB" dirty="0"/>
              <a:t>Take 15 minutes and consider a range of strategies that could be considered….</a:t>
            </a:r>
          </a:p>
          <a:p>
            <a:endParaRPr lang="en-GB" dirty="0"/>
          </a:p>
          <a:p>
            <a:r>
              <a:rPr lang="en-GB" dirty="0"/>
              <a:t>Can you think of any effective global case studies??</a:t>
            </a:r>
          </a:p>
        </p:txBody>
      </p:sp>
    </p:spTree>
    <p:extLst>
      <p:ext uri="{BB962C8B-B14F-4D97-AF65-F5344CB8AC3E}">
        <p14:creationId xmlns:p14="http://schemas.microsoft.com/office/powerpoint/2010/main" val="38818884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How different does everyone move around in Spain?</a:t>
            </a:r>
          </a:p>
        </p:txBody>
      </p:sp>
      <p:sp>
        <p:nvSpPr>
          <p:cNvPr id="3" name="Subtitle 2"/>
          <p:cNvSpPr>
            <a:spLocks noGrp="1"/>
          </p:cNvSpPr>
          <p:nvPr>
            <p:ph type="subTitle" idx="1"/>
          </p:nvPr>
        </p:nvSpPr>
        <p:spPr/>
        <p:txBody>
          <a:bodyPr>
            <a:normAutofit/>
          </a:bodyPr>
          <a:lstStyle/>
          <a:p>
            <a:r>
              <a:rPr lang="en-GB" sz="4000" b="1" dirty="0"/>
              <a:t>Madrid</a:t>
            </a:r>
          </a:p>
        </p:txBody>
      </p:sp>
    </p:spTree>
    <p:extLst>
      <p:ext uri="{BB962C8B-B14F-4D97-AF65-F5344CB8AC3E}">
        <p14:creationId xmlns:p14="http://schemas.microsoft.com/office/powerpoint/2010/main" val="4075348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4157" y="844951"/>
            <a:ext cx="8542115" cy="4988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4751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4"/>
            <a:ext cx="8634444" cy="1741979"/>
          </a:xfrm>
        </p:spPr>
        <p:txBody>
          <a:bodyPr>
            <a:noAutofit/>
          </a:bodyPr>
          <a:lstStyle/>
          <a:p>
            <a:pPr algn="ctr"/>
            <a:r>
              <a:rPr lang="en-GB" sz="4000" dirty="0">
                <a:latin typeface="Arial" panose="020B0604020202020204" pitchFamily="34" charset="0"/>
                <a:cs typeface="Arial" panose="020B0604020202020204" pitchFamily="34" charset="0"/>
              </a:rPr>
              <a:t>Building Sustainable and Liveable Communities </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Madrid</a:t>
            </a:r>
          </a:p>
        </p:txBody>
      </p:sp>
      <p:sp>
        <p:nvSpPr>
          <p:cNvPr id="3" name="Content Placeholder 2"/>
          <p:cNvSpPr>
            <a:spLocks noGrp="1"/>
          </p:cNvSpPr>
          <p:nvPr>
            <p:ph idx="1"/>
          </p:nvPr>
        </p:nvSpPr>
        <p:spPr>
          <a:xfrm>
            <a:off x="600364" y="2493818"/>
            <a:ext cx="10829636" cy="3906982"/>
          </a:xfrm>
        </p:spPr>
        <p:txBody>
          <a:bodyPr>
            <a:noAutofit/>
          </a:bodyPr>
          <a:lstStyle/>
          <a:p>
            <a:r>
              <a:rPr lang="en-GB" sz="2400" dirty="0">
                <a:latin typeface="Arial" panose="020B0604020202020204" pitchFamily="34" charset="0"/>
                <a:cs typeface="Arial" panose="020B0604020202020204" pitchFamily="34" charset="0"/>
              </a:rPr>
              <a:t>The increasing population of Madrid's (Spain) metropolitan area has caused a large percentage of people to commute to the inner city</a:t>
            </a:r>
          </a:p>
          <a:p>
            <a:r>
              <a:rPr lang="en-GB" sz="2400" dirty="0">
                <a:latin typeface="Arial" panose="020B0604020202020204" pitchFamily="34" charset="0"/>
                <a:cs typeface="Arial" panose="020B0604020202020204" pitchFamily="34" charset="0"/>
              </a:rPr>
              <a:t>Although Madrid has an efficient metro system, it still manages to be flooded with people at peak hours as citizens taking public transport choose the metro over other options such as busses or carpools on congested highways</a:t>
            </a:r>
          </a:p>
          <a:p>
            <a:r>
              <a:rPr lang="en-GB" sz="2400" dirty="0">
                <a:latin typeface="Arial" panose="020B0604020202020204" pitchFamily="34" charset="0"/>
                <a:cs typeface="Arial" panose="020B0604020202020204" pitchFamily="34" charset="0"/>
              </a:rPr>
              <a:t>These congested highways could be much more efficient and can still carry thousands more people - simply by increasing the number of passengers in each vehicle</a:t>
            </a:r>
          </a:p>
        </p:txBody>
      </p:sp>
    </p:spTree>
    <p:extLst>
      <p:ext uri="{BB962C8B-B14F-4D97-AF65-F5344CB8AC3E}">
        <p14:creationId xmlns:p14="http://schemas.microsoft.com/office/powerpoint/2010/main" val="3604046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350EEC-8B7A-4A07-885C-1E949E774236}"/>
              </a:ext>
            </a:extLst>
          </p:cNvPr>
          <p:cNvPicPr>
            <a:picLocks noChangeAspect="1"/>
          </p:cNvPicPr>
          <p:nvPr/>
        </p:nvPicPr>
        <p:blipFill rotWithShape="1">
          <a:blip r:embed="rId2"/>
          <a:srcRect/>
          <a:stretch/>
        </p:blipFill>
        <p:spPr>
          <a:xfrm>
            <a:off x="185738" y="657224"/>
            <a:ext cx="11834812" cy="5857875"/>
          </a:xfrm>
          <a:prstGeom prst="rect">
            <a:avLst/>
          </a:prstGeom>
        </p:spPr>
      </p:pic>
    </p:spTree>
    <p:extLst>
      <p:ext uri="{BB962C8B-B14F-4D97-AF65-F5344CB8AC3E}">
        <p14:creationId xmlns:p14="http://schemas.microsoft.com/office/powerpoint/2010/main" val="17405868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FE8F1-7FCF-4580-A779-6BDBFF2A3F96}"/>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MADRID STRATEGIES.</a:t>
            </a: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058346"/>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745" y="286327"/>
            <a:ext cx="10676775" cy="1191491"/>
          </a:xfrm>
        </p:spPr>
        <p:txBody>
          <a:bodyPr>
            <a:normAutofit/>
          </a:bodyPr>
          <a:lstStyle/>
          <a:p>
            <a:r>
              <a:rPr lang="en-GB" sz="4000" dirty="0">
                <a:latin typeface="Arial" panose="020B0604020202020204" pitchFamily="34" charset="0"/>
                <a:cs typeface="Arial" panose="020B0604020202020204" pitchFamily="34" charset="0"/>
              </a:rPr>
              <a:t>High Occupancy Vehicle Lanes</a:t>
            </a:r>
          </a:p>
        </p:txBody>
      </p:sp>
      <p:sp>
        <p:nvSpPr>
          <p:cNvPr id="3" name="Content Placeholder 2"/>
          <p:cNvSpPr>
            <a:spLocks noGrp="1"/>
          </p:cNvSpPr>
          <p:nvPr>
            <p:ph idx="1"/>
          </p:nvPr>
        </p:nvSpPr>
        <p:spPr>
          <a:xfrm>
            <a:off x="526473" y="1644073"/>
            <a:ext cx="10903527" cy="4235519"/>
          </a:xfrm>
        </p:spPr>
        <p:txBody>
          <a:bodyPr>
            <a:normAutofit/>
          </a:bodyPr>
          <a:lstStyle/>
          <a:p>
            <a:r>
              <a:rPr lang="en-GB" sz="2400" dirty="0">
                <a:latin typeface="Arial" panose="020B0604020202020204" pitchFamily="34" charset="0"/>
                <a:cs typeface="Arial" panose="020B0604020202020204" pitchFamily="34" charset="0"/>
              </a:rPr>
              <a:t>Originally opened in North-West Madrid in 1995, the High Occupancy Vehicle (HOV) lane is one of the more significant sustainable initiatives in Europe and the U.S.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is created specifically for use by carpools and buses and encourages more commuters to use sustainable transportation.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also increases the capacity of the roads and infrastructure, reducing congestion, travel time and transport emissions per person.</a:t>
            </a:r>
          </a:p>
        </p:txBody>
      </p:sp>
    </p:spTree>
    <p:extLst>
      <p:ext uri="{BB962C8B-B14F-4D97-AF65-F5344CB8AC3E}">
        <p14:creationId xmlns:p14="http://schemas.microsoft.com/office/powerpoint/2010/main" val="10436364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3" y="166255"/>
            <a:ext cx="10695247" cy="1302327"/>
          </a:xfrm>
        </p:spPr>
        <p:txBody>
          <a:bodyPr>
            <a:normAutofit/>
          </a:bodyPr>
          <a:lstStyle/>
          <a:p>
            <a:r>
              <a:rPr lang="en-GB" sz="4000" dirty="0">
                <a:latin typeface="Arial" panose="020B0604020202020204" pitchFamily="34" charset="0"/>
                <a:cs typeface="Arial" panose="020B0604020202020204" pitchFamily="34" charset="0"/>
              </a:rPr>
              <a:t>High Occupancy Vehicle Lanes</a:t>
            </a:r>
          </a:p>
        </p:txBody>
      </p:sp>
      <p:sp>
        <p:nvSpPr>
          <p:cNvPr id="3" name="Content Placeholder 2"/>
          <p:cNvSpPr>
            <a:spLocks noGrp="1"/>
          </p:cNvSpPr>
          <p:nvPr>
            <p:ph idx="1"/>
          </p:nvPr>
        </p:nvSpPr>
        <p:spPr>
          <a:xfrm>
            <a:off x="535709" y="1357745"/>
            <a:ext cx="10894291" cy="5329382"/>
          </a:xfrm>
        </p:spPr>
        <p:txBody>
          <a:bodyPr>
            <a:noAutofit/>
          </a:bodyPr>
          <a:lstStyle/>
          <a:p>
            <a:r>
              <a:rPr lang="en-GB" sz="2400" dirty="0">
                <a:latin typeface="Arial" panose="020B0604020202020204" pitchFamily="34" charset="0"/>
                <a:cs typeface="Arial" panose="020B0604020202020204" pitchFamily="34" charset="0"/>
              </a:rPr>
              <a:t>Madrid's main BUS/HOV system is located in the centre lanes of its A6 highway.</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At the Moncloa terminal, the bus and carpool lanes link to the metro, other bus routes, parking lots and other forms of city transportation.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Prior to the implementation of the BUS/HOV facility, the situation on the A6 corridor had chronic congestion problems. The opening of the BUS/HOV lane has improved the situation greatly and is a key factor in increasing suburban bus patronage</a:t>
            </a:r>
          </a:p>
        </p:txBody>
      </p:sp>
    </p:spTree>
    <p:extLst>
      <p:ext uri="{BB962C8B-B14F-4D97-AF65-F5344CB8AC3E}">
        <p14:creationId xmlns:p14="http://schemas.microsoft.com/office/powerpoint/2010/main" val="40061284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745" y="424873"/>
            <a:ext cx="10676775" cy="794328"/>
          </a:xfrm>
        </p:spPr>
        <p:txBody>
          <a:bodyPr>
            <a:normAutofit/>
          </a:bodyPr>
          <a:lstStyle/>
          <a:p>
            <a:r>
              <a:rPr lang="en-GB" sz="4000" dirty="0">
                <a:latin typeface="Arial" panose="020B0604020202020204" pitchFamily="34" charset="0"/>
                <a:cs typeface="Arial" panose="020B0604020202020204" pitchFamily="34" charset="0"/>
              </a:rPr>
              <a:t>Walking in MADRID</a:t>
            </a:r>
          </a:p>
        </p:txBody>
      </p:sp>
      <p:sp>
        <p:nvSpPr>
          <p:cNvPr id="3" name="Content Placeholder 2"/>
          <p:cNvSpPr>
            <a:spLocks noGrp="1"/>
          </p:cNvSpPr>
          <p:nvPr>
            <p:ph idx="1"/>
          </p:nvPr>
        </p:nvSpPr>
        <p:spPr>
          <a:xfrm>
            <a:off x="1251678" y="1551709"/>
            <a:ext cx="10178322" cy="4327883"/>
          </a:xfrm>
        </p:spPr>
        <p:txBody>
          <a:bodyPr>
            <a:normAutofit/>
          </a:bodyPr>
          <a:lstStyle/>
          <a:p>
            <a:r>
              <a:rPr lang="en-GB" sz="2400" dirty="0">
                <a:latin typeface="Arial" panose="020B0604020202020204" pitchFamily="34" charset="0"/>
                <a:cs typeface="Arial" panose="020B0604020202020204" pitchFamily="34" charset="0"/>
              </a:rPr>
              <a:t>How is the City Built?</a:t>
            </a:r>
          </a:p>
          <a:p>
            <a:r>
              <a:rPr lang="en-GB" sz="2400" dirty="0">
                <a:latin typeface="Arial" panose="020B0604020202020204" pitchFamily="34" charset="0"/>
                <a:cs typeface="Arial" panose="020B0604020202020204" pitchFamily="34" charset="0"/>
              </a:rPr>
              <a:t>3 million People living in Madrid</a:t>
            </a:r>
          </a:p>
          <a:p>
            <a:r>
              <a:rPr lang="en-GB" sz="2400" dirty="0">
                <a:latin typeface="Arial" panose="020B0604020202020204" pitchFamily="34" charset="0"/>
                <a:cs typeface="Arial" panose="020B0604020202020204" pitchFamily="34" charset="0"/>
              </a:rPr>
              <a:t>Built for People not just Cars </a:t>
            </a:r>
          </a:p>
          <a:p>
            <a:r>
              <a:rPr lang="en-GB" sz="2400" dirty="0">
                <a:latin typeface="Arial" panose="020B0604020202020204" pitchFamily="34" charset="0"/>
                <a:cs typeface="Arial" panose="020B0604020202020204" pitchFamily="34" charset="0"/>
              </a:rPr>
              <a:t>Pedestrianisation </a:t>
            </a:r>
          </a:p>
          <a:p>
            <a:r>
              <a:rPr lang="en-GB" sz="2400" dirty="0">
                <a:latin typeface="Arial" panose="020B0604020202020204" pitchFamily="34" charset="0"/>
                <a:cs typeface="Arial" panose="020B0604020202020204" pitchFamily="34" charset="0"/>
              </a:rPr>
              <a:t>Squares to Socialize</a:t>
            </a:r>
          </a:p>
          <a:p>
            <a:r>
              <a:rPr lang="en-GB" sz="2400" dirty="0">
                <a:latin typeface="Arial" panose="020B0604020202020204" pitchFamily="34" charset="0"/>
                <a:cs typeface="Arial" panose="020B0604020202020204" pitchFamily="34" charset="0"/>
              </a:rPr>
              <a:t>Wide Medians with Restaurants &amp; Cafes – “built with people in mind”</a:t>
            </a:r>
          </a:p>
          <a:p>
            <a:r>
              <a:rPr lang="en-GB" sz="2400" dirty="0">
                <a:latin typeface="Arial" panose="020B0604020202020204" pitchFamily="34" charset="0"/>
                <a:cs typeface="Arial" panose="020B0604020202020204" pitchFamily="34" charset="0"/>
              </a:rPr>
              <a:t>Shared Spaces – Cars.. People.. Bikes using same Space Together</a:t>
            </a:r>
          </a:p>
          <a:p>
            <a:r>
              <a:rPr lang="en-GB" sz="2400" dirty="0">
                <a:latin typeface="Arial" panose="020B0604020202020204" pitchFamily="34" charset="0"/>
                <a:cs typeface="Arial" panose="020B0604020202020204" pitchFamily="34" charset="0"/>
              </a:rPr>
              <a:t>Exclusive Lanes for Bikes and Taxis</a:t>
            </a:r>
          </a:p>
        </p:txBody>
      </p:sp>
    </p:spTree>
    <p:extLst>
      <p:ext uri="{BB962C8B-B14F-4D97-AF65-F5344CB8AC3E}">
        <p14:creationId xmlns:p14="http://schemas.microsoft.com/office/powerpoint/2010/main" val="22734606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squares in madr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836" y="544945"/>
            <a:ext cx="11018982" cy="5800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85758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medians for people to socialise in madr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583" y="451553"/>
            <a:ext cx="5135880" cy="596096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medians for people to socialise in madr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2065" y="451553"/>
            <a:ext cx="5675815" cy="5960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4711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17809B-B179-4326-8397-07ADC9936EB4}"/>
              </a:ext>
            </a:extLst>
          </p:cNvPr>
          <p:cNvPicPr>
            <a:picLocks noChangeAspect="1"/>
          </p:cNvPicPr>
          <p:nvPr/>
        </p:nvPicPr>
        <p:blipFill rotWithShape="1">
          <a:blip r:embed="rId2"/>
          <a:srcRect l="19256" r="24560" b="9090"/>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r>
              <a:rPr lang="en-GB" sz="4800" dirty="0">
                <a:latin typeface="Arial" panose="020B0604020202020204" pitchFamily="34" charset="0"/>
                <a:cs typeface="Arial" panose="020B0604020202020204" pitchFamily="34" charset="0"/>
              </a:rPr>
              <a:t>Bikeshare</a:t>
            </a:r>
          </a:p>
        </p:txBody>
      </p:sp>
      <p:cxnSp>
        <p:nvCxnSpPr>
          <p:cNvPr id="8" name="Straight Connector 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20240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186893"/>
            <a:ext cx="10639829" cy="2307705"/>
          </a:xfrm>
        </p:spPr>
        <p:txBody>
          <a:bodyPr>
            <a:normAutofit/>
          </a:bodyPr>
          <a:lstStyle/>
          <a:p>
            <a:r>
              <a:rPr lang="en-GB" sz="4000" dirty="0">
                <a:latin typeface="Arial" panose="020B0604020202020204" pitchFamily="34" charset="0"/>
                <a:cs typeface="Arial" panose="020B0604020202020204" pitchFamily="34" charset="0"/>
              </a:rPr>
              <a:t>What is Bike share?</a:t>
            </a:r>
          </a:p>
        </p:txBody>
      </p:sp>
      <p:sp>
        <p:nvSpPr>
          <p:cNvPr id="3" name="Content Placeholder 2"/>
          <p:cNvSpPr>
            <a:spLocks noGrp="1"/>
          </p:cNvSpPr>
          <p:nvPr>
            <p:ph idx="1"/>
          </p:nvPr>
        </p:nvSpPr>
        <p:spPr>
          <a:xfrm>
            <a:off x="378691" y="1219200"/>
            <a:ext cx="11051309" cy="5638800"/>
          </a:xfrm>
        </p:spPr>
        <p:txBody>
          <a:bodyPr>
            <a:noAutofit/>
          </a:bodyPr>
          <a:lstStyle/>
          <a:p>
            <a:r>
              <a:rPr lang="en-GB" sz="2400" dirty="0">
                <a:latin typeface="Arial" panose="020B0604020202020204" pitchFamily="34" charset="0"/>
                <a:cs typeface="Arial" panose="020B0604020202020204" pitchFamily="34" charset="0"/>
              </a:rPr>
              <a:t>Bike Share is a service in which bicycles are made available for shared use to individuals on a very short term basis</a:t>
            </a:r>
          </a:p>
          <a:p>
            <a:r>
              <a:rPr lang="en-GB" sz="2400" dirty="0">
                <a:latin typeface="Arial" panose="020B0604020202020204" pitchFamily="34" charset="0"/>
                <a:cs typeface="Arial" panose="020B0604020202020204" pitchFamily="34" charset="0"/>
              </a:rPr>
              <a:t>Bike Share schemes allow people to borrow a bike from point "A" and return it at point "B".</a:t>
            </a:r>
          </a:p>
          <a:p>
            <a:r>
              <a:rPr lang="en-GB" sz="2400" dirty="0">
                <a:latin typeface="Arial" panose="020B0604020202020204" pitchFamily="34" charset="0"/>
                <a:cs typeface="Arial" panose="020B0604020202020204" pitchFamily="34" charset="0"/>
              </a:rPr>
              <a:t>Many bike-share systems offer subscriptions that make the first 30–45 minutes of use either free or very inexpensive, encouraging use as transportation </a:t>
            </a:r>
          </a:p>
          <a:p>
            <a:r>
              <a:rPr lang="en-GB" sz="2400" dirty="0">
                <a:latin typeface="Arial" panose="020B0604020202020204" pitchFamily="34" charset="0"/>
                <a:cs typeface="Arial" panose="020B0604020202020204" pitchFamily="34" charset="0"/>
              </a:rPr>
              <a:t>This allows each bike to serve several users per day</a:t>
            </a:r>
          </a:p>
          <a:p>
            <a:r>
              <a:rPr lang="en-GB" sz="2400" dirty="0">
                <a:latin typeface="Arial" panose="020B0604020202020204" pitchFamily="34" charset="0"/>
                <a:cs typeface="Arial" panose="020B0604020202020204" pitchFamily="34" charset="0"/>
              </a:rPr>
              <a:t>In most bike-share cities, casual riding over several hours or days is better served by bicycle rental than by bike-share</a:t>
            </a:r>
          </a:p>
          <a:p>
            <a:r>
              <a:rPr lang="en-GB" sz="2400" dirty="0">
                <a:latin typeface="Arial" panose="020B0604020202020204" pitchFamily="34" charset="0"/>
                <a:cs typeface="Arial" panose="020B0604020202020204" pitchFamily="34" charset="0"/>
              </a:rPr>
              <a:t>For many systems, smartphone mapping apps show nearby stations with available bikes and open docks</a:t>
            </a:r>
          </a:p>
        </p:txBody>
      </p:sp>
    </p:spTree>
    <p:extLst>
      <p:ext uri="{BB962C8B-B14F-4D97-AF65-F5344CB8AC3E}">
        <p14:creationId xmlns:p14="http://schemas.microsoft.com/office/powerpoint/2010/main" val="7835404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9286A-2FA3-4B9A-9EF9-579B8DE644A6}"/>
              </a:ext>
            </a:extLst>
          </p:cNvPr>
          <p:cNvSpPr>
            <a:spLocks noGrp="1"/>
          </p:cNvSpPr>
          <p:nvPr>
            <p:ph type="title"/>
          </p:nvPr>
        </p:nvSpPr>
        <p:spPr>
          <a:xfrm>
            <a:off x="677334" y="609600"/>
            <a:ext cx="8596668" cy="1320800"/>
          </a:xfrm>
        </p:spPr>
        <p:txBody>
          <a:bodyPr anchor="t">
            <a:normAutofit/>
          </a:bodyPr>
          <a:lstStyle/>
          <a:p>
            <a:r>
              <a:rPr lang="en-GB" dirty="0"/>
              <a:t>MADRID</a:t>
            </a:r>
          </a:p>
        </p:txBody>
      </p:sp>
      <p:sp>
        <p:nvSpPr>
          <p:cNvPr id="3" name="Content Placeholder 2">
            <a:extLst>
              <a:ext uri="{FF2B5EF4-FFF2-40B4-BE49-F238E27FC236}">
                <a16:creationId xmlns:a16="http://schemas.microsoft.com/office/drawing/2014/main" id="{DB888156-3F0F-4F9E-88B2-232CB42C9747}"/>
              </a:ext>
            </a:extLst>
          </p:cNvPr>
          <p:cNvSpPr>
            <a:spLocks noGrp="1"/>
          </p:cNvSpPr>
          <p:nvPr>
            <p:ph idx="1"/>
          </p:nvPr>
        </p:nvSpPr>
        <p:spPr>
          <a:xfrm>
            <a:off x="6336287" y="2160589"/>
            <a:ext cx="2934714" cy="3880773"/>
          </a:xfrm>
        </p:spPr>
        <p:txBody>
          <a:bodyPr>
            <a:normAutofit/>
          </a:bodyPr>
          <a:lstStyle/>
          <a:p>
            <a:pPr>
              <a:lnSpc>
                <a:spcPct val="90000"/>
              </a:lnSpc>
            </a:pPr>
            <a:r>
              <a:rPr lang="en-GB" b="0" i="0" dirty="0">
                <a:effectLst/>
                <a:latin typeface="Roboto"/>
              </a:rPr>
              <a:t>In summer 2014 the Madrid City Council launched a </a:t>
            </a:r>
            <a:r>
              <a:rPr lang="en-GB" b="1" i="0" dirty="0">
                <a:effectLst/>
                <a:latin typeface="Roboto"/>
              </a:rPr>
              <a:t>new electric bike sharing system</a:t>
            </a:r>
            <a:r>
              <a:rPr lang="en-GB" b="0" i="0" dirty="0">
                <a:effectLst/>
                <a:latin typeface="Roboto"/>
              </a:rPr>
              <a:t> (</a:t>
            </a:r>
            <a:r>
              <a:rPr lang="en-GB" b="1" i="0" dirty="0" err="1">
                <a:effectLst/>
                <a:latin typeface="Roboto"/>
              </a:rPr>
              <a:t>BiciMAD</a:t>
            </a:r>
            <a:r>
              <a:rPr lang="en-GB" b="0" i="0" dirty="0">
                <a:effectLst/>
                <a:latin typeface="Roboto"/>
              </a:rPr>
              <a:t>), becoming the first city in the world to offer it. For several years now Madrid has started a plan to promote public transport and reduce the high levels of pollution that blight the city.</a:t>
            </a:r>
            <a:endParaRPr lang="en-GB" dirty="0"/>
          </a:p>
        </p:txBody>
      </p:sp>
      <p:pic>
        <p:nvPicPr>
          <p:cNvPr id="4" name="Picture 3">
            <a:extLst>
              <a:ext uri="{FF2B5EF4-FFF2-40B4-BE49-F238E27FC236}">
                <a16:creationId xmlns:a16="http://schemas.microsoft.com/office/drawing/2014/main" id="{12E2B66B-5C31-4BA0-A16F-8E78414C1CBA}"/>
              </a:ext>
            </a:extLst>
          </p:cNvPr>
          <p:cNvPicPr>
            <a:picLocks noChangeAspect="1"/>
          </p:cNvPicPr>
          <p:nvPr/>
        </p:nvPicPr>
        <p:blipFill rotWithShape="1">
          <a:blip r:embed="rId2"/>
          <a:srcRect l="9225" r="1012" b="1"/>
          <a:stretch/>
        </p:blipFill>
        <p:spPr>
          <a:xfrm>
            <a:off x="677334" y="2159331"/>
            <a:ext cx="5423429" cy="3882362"/>
          </a:xfrm>
          <a:prstGeom prst="rect">
            <a:avLst/>
          </a:prstGeom>
        </p:spPr>
      </p:pic>
    </p:spTree>
    <p:extLst>
      <p:ext uri="{BB962C8B-B14F-4D97-AF65-F5344CB8AC3E}">
        <p14:creationId xmlns:p14="http://schemas.microsoft.com/office/powerpoint/2010/main" val="6412475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D0C0-EBAE-4A0D-B561-7E85E5013AA8}"/>
              </a:ext>
            </a:extLst>
          </p:cNvPr>
          <p:cNvSpPr>
            <a:spLocks noGrp="1"/>
          </p:cNvSpPr>
          <p:nvPr>
            <p:ph type="title"/>
          </p:nvPr>
        </p:nvSpPr>
        <p:spPr/>
        <p:txBody>
          <a:bodyPr>
            <a:normAutofit fontScale="90000"/>
          </a:bodyPr>
          <a:lstStyle/>
          <a:p>
            <a:r>
              <a:rPr lang="en-GB" dirty="0"/>
              <a:t>OTHER GLOBAL STRATEGIES.</a:t>
            </a:r>
            <a:br>
              <a:rPr lang="en-GB" dirty="0"/>
            </a:br>
            <a:br>
              <a:rPr lang="en-GB" dirty="0"/>
            </a:br>
            <a:r>
              <a:rPr lang="en-GB" dirty="0"/>
              <a:t>Can you think of anywhere you have been on holiday / read about that has introduced ‘Green Transportation’ ???</a:t>
            </a:r>
          </a:p>
        </p:txBody>
      </p:sp>
    </p:spTree>
    <p:extLst>
      <p:ext uri="{BB962C8B-B14F-4D97-AF65-F5344CB8AC3E}">
        <p14:creationId xmlns:p14="http://schemas.microsoft.com/office/powerpoint/2010/main" val="15244441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pictures of citysegway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964" y="613458"/>
            <a:ext cx="11083635" cy="5648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168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4" y="240145"/>
            <a:ext cx="10695247" cy="2030615"/>
          </a:xfrm>
        </p:spPr>
        <p:txBody>
          <a:bodyPr>
            <a:normAutofit/>
          </a:bodyPr>
          <a:lstStyle/>
          <a:p>
            <a:r>
              <a:rPr lang="en-GB" sz="4000" dirty="0">
                <a:latin typeface="Arial" panose="020B0604020202020204" pitchFamily="34" charset="0"/>
                <a:cs typeface="Arial" panose="020B0604020202020204" pitchFamily="34" charset="0"/>
              </a:rPr>
              <a:t>What are </a:t>
            </a:r>
            <a:r>
              <a:rPr lang="en-GB" sz="4000" dirty="0" err="1">
                <a:latin typeface="Arial" panose="020B0604020202020204" pitchFamily="34" charset="0"/>
                <a:cs typeface="Arial" panose="020B0604020202020204" pitchFamily="34" charset="0"/>
              </a:rPr>
              <a:t>Segways</a:t>
            </a:r>
            <a:r>
              <a:rPr lang="en-GB" sz="4000"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397164" y="1413164"/>
            <a:ext cx="11032836" cy="5301671"/>
          </a:xfrm>
        </p:spPr>
        <p:txBody>
          <a:bodyPr>
            <a:normAutofit/>
          </a:bodyPr>
          <a:lstStyle/>
          <a:p>
            <a:r>
              <a:rPr lang="en-GB" sz="2400" dirty="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Segway PT</a:t>
            </a:r>
            <a:r>
              <a:rPr lang="en-GB" sz="2400" dirty="0">
                <a:latin typeface="Arial" panose="020B0604020202020204" pitchFamily="34" charset="0"/>
                <a:cs typeface="Arial" panose="020B0604020202020204" pitchFamily="34" charset="0"/>
              </a:rPr>
              <a:t> is a two-wheeled, self-balancing, battery-powered electric vehicle invented by Dean Kamen</a:t>
            </a:r>
          </a:p>
          <a:p>
            <a:r>
              <a:rPr lang="en-GB" sz="2400" dirty="0">
                <a:latin typeface="Arial" panose="020B0604020202020204" pitchFamily="34" charset="0"/>
                <a:cs typeface="Arial" panose="020B0604020202020204" pitchFamily="34" charset="0"/>
              </a:rPr>
              <a:t>Computers, sensors, and electric motors in the base of the Segway PT keep the device upright when powered on with balancing enabled. </a:t>
            </a:r>
          </a:p>
          <a:p>
            <a:r>
              <a:rPr lang="en-GB" sz="2400" dirty="0">
                <a:latin typeface="Arial" panose="020B0604020202020204" pitchFamily="34" charset="0"/>
                <a:cs typeface="Arial" panose="020B0604020202020204" pitchFamily="34" charset="0"/>
              </a:rPr>
              <a:t>The rider commands the PT to go forward or backward by shifting their weight forward or backward on the platform</a:t>
            </a:r>
          </a:p>
          <a:p>
            <a:r>
              <a:rPr lang="en-GB" sz="2400" dirty="0">
                <a:latin typeface="Arial" panose="020B0604020202020204" pitchFamily="34" charset="0"/>
                <a:cs typeface="Arial" panose="020B0604020202020204" pitchFamily="34" charset="0"/>
              </a:rPr>
              <a:t>The maximum speed of the Segway PT is 12.5 miles per hour (20.1 km/h). The product is capable of covering 24 mi (39 km) on a fully charged battery, depending on terrain, riding style, and the condition of the batteries</a:t>
            </a:r>
          </a:p>
          <a:p>
            <a:endParaRPr lang="en-GB" dirty="0"/>
          </a:p>
        </p:txBody>
      </p:sp>
    </p:spTree>
    <p:extLst>
      <p:ext uri="{BB962C8B-B14F-4D97-AF65-F5344CB8AC3E}">
        <p14:creationId xmlns:p14="http://schemas.microsoft.com/office/powerpoint/2010/main" val="37426938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a:latin typeface="Arial" panose="020B0604020202020204" pitchFamily="34" charset="0"/>
                <a:cs typeface="Arial" panose="020B0604020202020204" pitchFamily="34" charset="0"/>
              </a:rPr>
              <a:t>Switzerland</a:t>
            </a:r>
          </a:p>
        </p:txBody>
      </p:sp>
      <p:sp>
        <p:nvSpPr>
          <p:cNvPr id="3" name="Subtitle 2"/>
          <p:cNvSpPr>
            <a:spLocks noGrp="1"/>
          </p:cNvSpPr>
          <p:nvPr>
            <p:ph type="subTitle" idx="1"/>
          </p:nvPr>
        </p:nvSpPr>
        <p:spPr/>
        <p:txBody>
          <a:bodyPr>
            <a:normAutofit/>
          </a:bodyPr>
          <a:lstStyle/>
          <a:p>
            <a:r>
              <a:rPr lang="en-GB" sz="3200" b="1" dirty="0">
                <a:latin typeface="Arial" panose="020B0604020202020204" pitchFamily="34" charset="0"/>
                <a:cs typeface="Arial" panose="020B0604020202020204" pitchFamily="34" charset="0"/>
              </a:rPr>
              <a:t>Buses, Cable Cars &amp; Ski Lifts</a:t>
            </a:r>
          </a:p>
        </p:txBody>
      </p:sp>
    </p:spTree>
    <p:extLst>
      <p:ext uri="{BB962C8B-B14F-4D97-AF65-F5344CB8AC3E}">
        <p14:creationId xmlns:p14="http://schemas.microsoft.com/office/powerpoint/2010/main" val="20315630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Image result for buses and ski lifts as sustainable transport in switzerla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835" y="471055"/>
            <a:ext cx="10991273" cy="5976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6609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swiss cable ca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945" y="350981"/>
            <a:ext cx="11212946" cy="6083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22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Image result for swiss ski lif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472" y="461819"/>
            <a:ext cx="11166763" cy="5948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4759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363" y="2470795"/>
            <a:ext cx="7766936" cy="1646302"/>
          </a:xfrm>
        </p:spPr>
        <p:txBody>
          <a:bodyPr/>
          <a:lstStyle/>
          <a:p>
            <a:r>
              <a:rPr lang="en-GB" sz="4000" dirty="0">
                <a:latin typeface="Arial" panose="020B0604020202020204" pitchFamily="34" charset="0"/>
                <a:cs typeface="Arial" panose="020B0604020202020204" pitchFamily="34" charset="0"/>
              </a:rPr>
              <a:t>Public Transport </a:t>
            </a:r>
          </a:p>
        </p:txBody>
      </p:sp>
      <p:sp>
        <p:nvSpPr>
          <p:cNvPr id="3" name="Subtitle 2"/>
          <p:cNvSpPr>
            <a:spLocks noGrp="1"/>
          </p:cNvSpPr>
          <p:nvPr>
            <p:ph type="subTitle" idx="1"/>
          </p:nvPr>
        </p:nvSpPr>
        <p:spPr>
          <a:xfrm>
            <a:off x="2073313" y="4335067"/>
            <a:ext cx="8045373" cy="1431637"/>
          </a:xfrm>
        </p:spPr>
        <p:txBody>
          <a:bodyPr>
            <a:normAutofit/>
          </a:bodyPr>
          <a:lstStyle/>
          <a:p>
            <a:pPr algn="ctr"/>
            <a:r>
              <a:rPr lang="en-GB" sz="3200" b="1" dirty="0">
                <a:latin typeface="Arial" panose="020B0604020202020204" pitchFamily="34" charset="0"/>
                <a:cs typeface="Arial" panose="020B0604020202020204" pitchFamily="34" charset="0"/>
              </a:rPr>
              <a:t>Buses, Trams, Trolleys, Trains</a:t>
            </a:r>
          </a:p>
          <a:p>
            <a:pPr algn="ctr"/>
            <a:r>
              <a:rPr lang="en-GB" sz="3200" b="1" dirty="0">
                <a:latin typeface="Arial" panose="020B0604020202020204" pitchFamily="34" charset="0"/>
                <a:cs typeface="Arial" panose="020B0604020202020204" pitchFamily="34" charset="0"/>
              </a:rPr>
              <a:t>&amp; the Underground</a:t>
            </a:r>
          </a:p>
        </p:txBody>
      </p:sp>
    </p:spTree>
    <p:extLst>
      <p:ext uri="{BB962C8B-B14F-4D97-AF65-F5344CB8AC3E}">
        <p14:creationId xmlns:p14="http://schemas.microsoft.com/office/powerpoint/2010/main" val="42718084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mage result for pictures of buses trams and trolley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855" y="967595"/>
            <a:ext cx="10741890" cy="5231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8461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age result for double decker sightseeing bus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 y="609600"/>
            <a:ext cx="10945091" cy="5726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3624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Image result for pictures of tram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964" y="646545"/>
            <a:ext cx="10935853" cy="5680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6459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Image result for pictures of trolleys public transport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236" y="628650"/>
            <a:ext cx="11083637" cy="560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0096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Image result for london underground t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436" y="609600"/>
            <a:ext cx="10908146" cy="5860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37079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Image result for london underground 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468" y="497710"/>
            <a:ext cx="10070920" cy="5555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0941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9382" y="581891"/>
            <a:ext cx="4825538" cy="1874982"/>
          </a:xfrm>
        </p:spPr>
        <p:txBody>
          <a:bodyPr>
            <a:normAutofit fontScale="90000"/>
          </a:bodyPr>
          <a:lstStyle/>
          <a:p>
            <a:pPr algn="ctr"/>
            <a:r>
              <a:rPr lang="en-GB" sz="4400" b="1" dirty="0">
                <a:latin typeface="Arial" panose="020B0604020202020204" pitchFamily="34" charset="0"/>
                <a:cs typeface="Arial" panose="020B0604020202020204" pitchFamily="34" charset="0"/>
              </a:rPr>
              <a:t>Bus Service </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in </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Wales </a:t>
            </a:r>
          </a:p>
        </p:txBody>
      </p:sp>
      <p:pic>
        <p:nvPicPr>
          <p:cNvPr id="14338" name="Picture 2" descr="Image result for buses in swansea wales"/>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0104" b="1010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sz="half" idx="2"/>
          </p:nvPr>
        </p:nvSpPr>
        <p:spPr>
          <a:xfrm>
            <a:off x="677334" y="4455318"/>
            <a:ext cx="4603865" cy="2880360"/>
          </a:xfrm>
        </p:spPr>
        <p:txBody>
          <a:bodyPr>
            <a:normAutofit/>
          </a:bodyPr>
          <a:lstStyle/>
          <a:p>
            <a:r>
              <a:rPr lang="en-GB" sz="3200" b="1" dirty="0">
                <a:latin typeface="Arial" panose="020B0604020202020204" pitchFamily="34" charset="0"/>
                <a:cs typeface="Arial" panose="020B0604020202020204" pitchFamily="34" charset="0"/>
              </a:rPr>
              <a:t>How </a:t>
            </a:r>
            <a:r>
              <a:rPr lang="en-GB" sz="3200" b="1" i="1" dirty="0">
                <a:latin typeface="Arial" panose="020B0604020202020204" pitchFamily="34" charset="0"/>
                <a:cs typeface="Arial" panose="020B0604020202020204" pitchFamily="34" charset="0"/>
              </a:rPr>
              <a:t>Sustainable</a:t>
            </a:r>
            <a:r>
              <a:rPr lang="en-GB" sz="3200" b="1" dirty="0">
                <a:latin typeface="Arial" panose="020B0604020202020204" pitchFamily="34" charset="0"/>
                <a:cs typeface="Arial" panose="020B0604020202020204" pitchFamily="34" charset="0"/>
              </a:rPr>
              <a:t> and </a:t>
            </a:r>
            <a:r>
              <a:rPr lang="en-GB" sz="3200" b="1" i="1" dirty="0">
                <a:latin typeface="Arial" panose="020B0604020202020204" pitchFamily="34" charset="0"/>
                <a:cs typeface="Arial" panose="020B0604020202020204" pitchFamily="34" charset="0"/>
              </a:rPr>
              <a:t>Reliable </a:t>
            </a:r>
          </a:p>
          <a:p>
            <a:r>
              <a:rPr lang="en-GB" sz="3200" b="1" dirty="0">
                <a:latin typeface="Arial" panose="020B0604020202020204" pitchFamily="34" charset="0"/>
                <a:cs typeface="Arial" panose="020B0604020202020204" pitchFamily="34" charset="0"/>
              </a:rPr>
              <a:t>is our Bus Transportation? </a:t>
            </a:r>
          </a:p>
        </p:txBody>
      </p:sp>
    </p:spTree>
    <p:extLst>
      <p:ext uri="{BB962C8B-B14F-4D97-AF65-F5344CB8AC3E}">
        <p14:creationId xmlns:p14="http://schemas.microsoft.com/office/powerpoint/2010/main" val="11134359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2655" y="674255"/>
            <a:ext cx="4502265" cy="1662545"/>
          </a:xfrm>
        </p:spPr>
        <p:txBody>
          <a:bodyPr>
            <a:normAutofit/>
          </a:bodyPr>
          <a:lstStyle/>
          <a:p>
            <a:pPr algn="ctr"/>
            <a:r>
              <a:rPr lang="en-GB" b="1" dirty="0">
                <a:latin typeface="Arial" panose="020B0604020202020204" pitchFamily="34" charset="0"/>
                <a:cs typeface="Arial" panose="020B0604020202020204" pitchFamily="34" charset="0"/>
              </a:rPr>
              <a:t>Train Service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in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Wales</a:t>
            </a:r>
          </a:p>
        </p:txBody>
      </p:sp>
      <p:pic>
        <p:nvPicPr>
          <p:cNvPr id="16386" name="Picture 2" descr="Image result for trains in wales"/>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6372" b="1637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sz="half" idx="2"/>
          </p:nvPr>
        </p:nvSpPr>
        <p:spPr>
          <a:xfrm>
            <a:off x="498763" y="4519973"/>
            <a:ext cx="4650047" cy="2880360"/>
          </a:xfrm>
        </p:spPr>
        <p:txBody>
          <a:bodyPr>
            <a:normAutofit/>
          </a:bodyPr>
          <a:lstStyle/>
          <a:p>
            <a:r>
              <a:rPr lang="en-GB" sz="3200" b="1" dirty="0">
                <a:latin typeface="Arial" panose="020B0604020202020204" pitchFamily="34" charset="0"/>
                <a:cs typeface="Arial" panose="020B0604020202020204" pitchFamily="34" charset="0"/>
              </a:rPr>
              <a:t>How </a:t>
            </a:r>
            <a:r>
              <a:rPr lang="en-GB" sz="3200" b="1" i="1" dirty="0">
                <a:latin typeface="Arial" panose="020B0604020202020204" pitchFamily="34" charset="0"/>
                <a:cs typeface="Arial" panose="020B0604020202020204" pitchFamily="34" charset="0"/>
              </a:rPr>
              <a:t>Sustainable</a:t>
            </a:r>
            <a:r>
              <a:rPr lang="en-GB" sz="3200" b="1" dirty="0">
                <a:latin typeface="Arial" panose="020B0604020202020204" pitchFamily="34" charset="0"/>
                <a:cs typeface="Arial" panose="020B0604020202020204" pitchFamily="34" charset="0"/>
              </a:rPr>
              <a:t> and </a:t>
            </a:r>
            <a:r>
              <a:rPr lang="en-GB" sz="3200" b="1" i="1" dirty="0">
                <a:latin typeface="Arial" panose="020B0604020202020204" pitchFamily="34" charset="0"/>
                <a:cs typeface="Arial" panose="020B0604020202020204" pitchFamily="34" charset="0"/>
              </a:rPr>
              <a:t>Reliable</a:t>
            </a:r>
            <a:r>
              <a:rPr lang="en-GB" sz="3200" b="1" dirty="0">
                <a:latin typeface="Arial" panose="020B0604020202020204" pitchFamily="34" charset="0"/>
                <a:cs typeface="Arial" panose="020B0604020202020204" pitchFamily="34" charset="0"/>
              </a:rPr>
              <a:t> is our Train Service ?</a:t>
            </a:r>
          </a:p>
          <a:p>
            <a:r>
              <a:rPr lang="en-GB" u="sng" dirty="0">
                <a:hlinkClick r:id="rId3"/>
              </a:rPr>
              <a:t>https://www.bbc.co.uk/news/uk-wales-50046090</a:t>
            </a:r>
            <a:endParaRPr lang="en-GB" dirty="0"/>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72063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Image result for trains in w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1008" y="520861"/>
            <a:ext cx="9873205" cy="5926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347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29308"/>
            <a:ext cx="10686011" cy="1681018"/>
          </a:xfrm>
        </p:spPr>
        <p:txBody>
          <a:bodyPr>
            <a:normAutofit/>
          </a:bodyPr>
          <a:lstStyle/>
          <a:p>
            <a:r>
              <a:rPr lang="en-GB" sz="4400" b="1" dirty="0">
                <a:latin typeface="Arial" panose="020B0604020202020204" pitchFamily="34" charset="0"/>
                <a:cs typeface="Arial" panose="020B0604020202020204" pitchFamily="34" charset="0"/>
              </a:rPr>
              <a:t>Sustainable Wales…..</a:t>
            </a:r>
          </a:p>
        </p:txBody>
      </p:sp>
      <p:sp>
        <p:nvSpPr>
          <p:cNvPr id="3" name="Content Placeholder 2"/>
          <p:cNvSpPr>
            <a:spLocks noGrp="1"/>
          </p:cNvSpPr>
          <p:nvPr>
            <p:ph idx="1"/>
          </p:nvPr>
        </p:nvSpPr>
        <p:spPr>
          <a:xfrm>
            <a:off x="332509" y="1089891"/>
            <a:ext cx="11097491" cy="5357091"/>
          </a:xfrm>
        </p:spPr>
        <p:txBody>
          <a:bodyPr>
            <a:normAutofit fontScale="92500" lnSpcReduction="20000"/>
          </a:bodyPr>
          <a:lstStyle/>
          <a:p>
            <a:r>
              <a:rPr lang="en-GB" sz="2400" i="1" dirty="0">
                <a:latin typeface="Arial" panose="020B0604020202020204" pitchFamily="34" charset="0"/>
                <a:cs typeface="Arial" panose="020B0604020202020204" pitchFamily="34" charset="0"/>
              </a:rPr>
              <a:t>A more mobile lifestyle increases the demand on our transport system, and this demand is currently being met largely by the increased use of cars. </a:t>
            </a:r>
          </a:p>
          <a:p>
            <a:endParaRPr lang="en-GB" sz="2400" i="1"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Transport needs to play its part in reducing CO2 emissions and reducing car dependency is a key. </a:t>
            </a:r>
          </a:p>
          <a:p>
            <a:endParaRPr lang="en-GB" sz="2400" i="1"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This can only be successful if we have better quality and more reliable public transport and better integration between the modes of transport. </a:t>
            </a:r>
          </a:p>
          <a:p>
            <a:endParaRPr lang="en-GB" sz="2400" i="1"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The mountains, valleys and long coast, which are some of our Welsh main attractions, provide challenges without swift road and rail links.</a:t>
            </a:r>
          </a:p>
          <a:p>
            <a:endParaRPr lang="en-GB" sz="2400" i="1" dirty="0">
              <a:latin typeface="Arial" panose="020B0604020202020204" pitchFamily="34" charset="0"/>
              <a:cs typeface="Arial" panose="020B0604020202020204" pitchFamily="34" charset="0"/>
            </a:endParaRPr>
          </a:p>
          <a:p>
            <a:r>
              <a:rPr lang="en-GB" sz="2600" b="1" dirty="0">
                <a:latin typeface="Arial" panose="020B0604020202020204" pitchFamily="34" charset="0"/>
                <a:cs typeface="Arial" panose="020B0604020202020204" pitchFamily="34" charset="0"/>
              </a:rPr>
              <a:t>Improving Public Transport and better integration between modes is crucial</a:t>
            </a:r>
            <a:r>
              <a:rPr lang="en-GB" sz="2600" dirty="0">
                <a:latin typeface="Arial" panose="020B0604020202020204" pitchFamily="34" charset="0"/>
                <a:cs typeface="Arial" panose="020B0604020202020204" pitchFamily="34" charset="0"/>
              </a:rPr>
              <a:t>.</a:t>
            </a:r>
          </a:p>
          <a:p>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3003629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073" y="382385"/>
            <a:ext cx="10801927" cy="596670"/>
          </a:xfrm>
        </p:spPr>
        <p:txBody>
          <a:bodyPr>
            <a:normAutofit fontScale="90000"/>
          </a:bodyPr>
          <a:lstStyle/>
          <a:p>
            <a:r>
              <a:rPr lang="en-GB" sz="4400" b="1" dirty="0">
                <a:latin typeface="Arial" panose="020B0604020202020204" pitchFamily="34" charset="0"/>
                <a:cs typeface="Arial" panose="020B0604020202020204" pitchFamily="34" charset="0"/>
              </a:rPr>
              <a:t>Social</a:t>
            </a:r>
            <a:r>
              <a:rPr lang="en-GB" sz="4400"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378691" y="1209964"/>
            <a:ext cx="11051309" cy="5449455"/>
          </a:xfrm>
        </p:spPr>
        <p:txBody>
          <a:bodyPr>
            <a:normAutofit fontScale="92500" lnSpcReduction="20000"/>
          </a:bodyPr>
          <a:lstStyle/>
          <a:p>
            <a:r>
              <a:rPr lang="en-GB" sz="2400" dirty="0">
                <a:latin typeface="Arial" panose="020B0604020202020204" pitchFamily="34" charset="0"/>
                <a:cs typeface="Arial" panose="020B0604020202020204" pitchFamily="34" charset="0"/>
              </a:rPr>
              <a:t>Transport plays a central role in our daily Welsh lives.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Its availability and accessibility influence where people live and work and how they spend their free time.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Access to Jobs and Education.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Increase use of healthier and more sustainable modes of travel, such as walking and cycling.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Improving access to arts, music, theatre and cultural activities.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Ensuring that transport schemes help strengthen communities and make a positive impact on local environments</a:t>
            </a:r>
          </a:p>
        </p:txBody>
      </p:sp>
    </p:spTree>
    <p:extLst>
      <p:ext uri="{BB962C8B-B14F-4D97-AF65-F5344CB8AC3E}">
        <p14:creationId xmlns:p14="http://schemas.microsoft.com/office/powerpoint/2010/main" val="18708246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982" y="382385"/>
            <a:ext cx="11079018" cy="1040015"/>
          </a:xfrm>
        </p:spPr>
        <p:txBody>
          <a:bodyPr>
            <a:normAutofit/>
          </a:bodyPr>
          <a:lstStyle/>
          <a:p>
            <a:r>
              <a:rPr lang="en-GB" b="1" dirty="0">
                <a:latin typeface="Arial" panose="020B0604020202020204" pitchFamily="34" charset="0"/>
                <a:cs typeface="Arial" panose="020B0604020202020204" pitchFamily="34" charset="0"/>
              </a:rPr>
              <a:t>E</a:t>
            </a:r>
            <a:r>
              <a:rPr lang="en-GB" sz="4400" b="1" dirty="0">
                <a:latin typeface="Arial" panose="020B0604020202020204" pitchFamily="34" charset="0"/>
                <a:cs typeface="Arial" panose="020B0604020202020204" pitchFamily="34" charset="0"/>
              </a:rPr>
              <a:t>conomic</a:t>
            </a:r>
          </a:p>
        </p:txBody>
      </p:sp>
      <p:sp>
        <p:nvSpPr>
          <p:cNvPr id="3" name="Content Placeholder 2"/>
          <p:cNvSpPr>
            <a:spLocks noGrp="1"/>
          </p:cNvSpPr>
          <p:nvPr>
            <p:ph idx="1"/>
          </p:nvPr>
        </p:nvSpPr>
        <p:spPr>
          <a:xfrm>
            <a:off x="429642" y="1339272"/>
            <a:ext cx="10178322" cy="5163128"/>
          </a:xfrm>
        </p:spPr>
        <p:txBody>
          <a:bodyPr/>
          <a:lstStyle/>
          <a:p>
            <a:r>
              <a:rPr lang="en-GB" sz="2400" dirty="0">
                <a:latin typeface="Arial" panose="020B0604020202020204" pitchFamily="34" charset="0"/>
                <a:cs typeface="Arial" panose="020B0604020202020204" pitchFamily="34" charset="0"/>
              </a:rPr>
              <a:t>Transport supports the economy by connecting businesses with suppliers and customers, and enabling people to travel to work.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Congestion costs businesses many millions of pounds a year and improved transport and reliability needs to be top priority.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An efficient and effective transport system helps increase the number of people wanting to live, work and spend leisure time in Wales.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will bring strong and vibrant local economies.</a:t>
            </a:r>
          </a:p>
          <a:p>
            <a:endParaRPr lang="en-GB" dirty="0"/>
          </a:p>
        </p:txBody>
      </p:sp>
    </p:spTree>
    <p:extLst>
      <p:ext uri="{BB962C8B-B14F-4D97-AF65-F5344CB8AC3E}">
        <p14:creationId xmlns:p14="http://schemas.microsoft.com/office/powerpoint/2010/main" val="12026273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4" y="-212436"/>
            <a:ext cx="10621356" cy="1810327"/>
          </a:xfrm>
        </p:spPr>
        <p:txBody>
          <a:bodyPr/>
          <a:lstStyle/>
          <a:p>
            <a:r>
              <a:rPr lang="en-GB" sz="4400" b="1" dirty="0">
                <a:latin typeface="Arial" panose="020B0604020202020204" pitchFamily="34" charset="0"/>
                <a:cs typeface="Arial" panose="020B0604020202020204" pitchFamily="34" charset="0"/>
              </a:rPr>
              <a:t>Environmental</a:t>
            </a:r>
            <a:r>
              <a:rPr lang="en-GB" dirty="0"/>
              <a:t> </a:t>
            </a:r>
          </a:p>
        </p:txBody>
      </p:sp>
      <p:sp>
        <p:nvSpPr>
          <p:cNvPr id="3" name="Content Placeholder 2"/>
          <p:cNvSpPr>
            <a:spLocks noGrp="1"/>
          </p:cNvSpPr>
          <p:nvPr>
            <p:ph idx="1"/>
          </p:nvPr>
        </p:nvSpPr>
        <p:spPr>
          <a:xfrm>
            <a:off x="397164" y="1403927"/>
            <a:ext cx="11032836" cy="5126182"/>
          </a:xfrm>
        </p:spPr>
        <p:txBody>
          <a:bodyPr>
            <a:normAutofit/>
          </a:bodyPr>
          <a:lstStyle/>
          <a:p>
            <a:r>
              <a:rPr lang="en-GB" sz="2400" b="1" i="1" dirty="0">
                <a:latin typeface="Arial" panose="020B0604020202020204" pitchFamily="34" charset="0"/>
                <a:cs typeface="Arial" panose="020B0604020202020204" pitchFamily="34" charset="0"/>
              </a:rPr>
              <a:t>All stakeholders working together will ensure the commitment to working for a sustainable future and tackling the threat of climate change. </a:t>
            </a:r>
          </a:p>
          <a:p>
            <a:endParaRPr lang="en-GB" sz="2400" b="1"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Rising concentrations of greenhouse gases are recognised to be causing global climate change.</a:t>
            </a:r>
          </a:p>
          <a:p>
            <a:r>
              <a:rPr lang="en-GB" dirty="0">
                <a:latin typeface="Arial" panose="020B0604020202020204" pitchFamily="34" charset="0"/>
                <a:cs typeface="Arial" panose="020B0604020202020204" pitchFamily="34" charset="0"/>
              </a:rPr>
              <a:t>Reducing emissions from the transport sector is a key element of Connecting the nation.</a:t>
            </a:r>
          </a:p>
          <a:p>
            <a:r>
              <a:rPr lang="en-GB" dirty="0">
                <a:latin typeface="Arial" panose="020B0604020202020204" pitchFamily="34" charset="0"/>
                <a:cs typeface="Arial" panose="020B0604020202020204" pitchFamily="34" charset="0"/>
              </a:rPr>
              <a:t>Mobility is a significant driver of economic growth and social well-being.</a:t>
            </a:r>
          </a:p>
          <a:p>
            <a:r>
              <a:rPr lang="en-GB" dirty="0">
                <a:latin typeface="Arial" panose="020B0604020202020204" pitchFamily="34" charset="0"/>
                <a:cs typeface="Arial" panose="020B0604020202020204" pitchFamily="34" charset="0"/>
              </a:rPr>
              <a:t>Given the growing demand for transport, finding the right balance in sustainable options to meet this demand is challenging, but crucial in reducing the emissions. </a:t>
            </a:r>
          </a:p>
        </p:txBody>
      </p:sp>
    </p:spTree>
    <p:extLst>
      <p:ext uri="{BB962C8B-B14F-4D97-AF65-F5344CB8AC3E}">
        <p14:creationId xmlns:p14="http://schemas.microsoft.com/office/powerpoint/2010/main" val="44871825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513" y="96057"/>
            <a:ext cx="10811013" cy="1492132"/>
          </a:xfrm>
        </p:spPr>
        <p:txBody>
          <a:bodyPr>
            <a:normAutofit/>
          </a:bodyPr>
          <a:lstStyle/>
          <a:p>
            <a:r>
              <a:rPr lang="en-GB" sz="4400" b="1" dirty="0">
                <a:latin typeface="Arial" panose="020B0604020202020204" pitchFamily="34" charset="0"/>
                <a:cs typeface="Arial" panose="020B0604020202020204" pitchFamily="34" charset="0"/>
              </a:rPr>
              <a:t>Transportation used in Wales</a:t>
            </a:r>
          </a:p>
        </p:txBody>
      </p:sp>
      <p:sp>
        <p:nvSpPr>
          <p:cNvPr id="3" name="Content Placeholder 2"/>
          <p:cNvSpPr>
            <a:spLocks noGrp="1"/>
          </p:cNvSpPr>
          <p:nvPr>
            <p:ph idx="1"/>
          </p:nvPr>
        </p:nvSpPr>
        <p:spPr>
          <a:xfrm>
            <a:off x="346513" y="1173018"/>
            <a:ext cx="11083487" cy="4950691"/>
          </a:xfrm>
        </p:spPr>
        <p:txBody>
          <a:bodyPr>
            <a:noAutofit/>
          </a:bodyPr>
          <a:lstStyle/>
          <a:p>
            <a:r>
              <a:rPr lang="en-GB" dirty="0">
                <a:latin typeface="Arial" panose="020B0604020202020204" pitchFamily="34" charset="0"/>
                <a:cs typeface="Arial" panose="020B0604020202020204" pitchFamily="34" charset="0"/>
              </a:rPr>
              <a:t>Lets consider the network…</a:t>
            </a:r>
          </a:p>
          <a:p>
            <a:r>
              <a:rPr lang="en-GB" dirty="0">
                <a:latin typeface="Arial" panose="020B0604020202020204" pitchFamily="34" charset="0"/>
                <a:cs typeface="Arial" panose="020B0604020202020204" pitchFamily="34" charset="0"/>
              </a:rPr>
              <a:t>Private Car.. </a:t>
            </a:r>
          </a:p>
          <a:p>
            <a:r>
              <a:rPr lang="en-GB" dirty="0">
                <a:latin typeface="Arial" panose="020B0604020202020204" pitchFamily="34" charset="0"/>
                <a:cs typeface="Arial" panose="020B0604020202020204" pitchFamily="34" charset="0"/>
              </a:rPr>
              <a:t>Parking…</a:t>
            </a:r>
          </a:p>
          <a:p>
            <a:r>
              <a:rPr lang="en-GB" dirty="0">
                <a:latin typeface="Arial" panose="020B0604020202020204" pitchFamily="34" charset="0"/>
                <a:cs typeface="Arial" panose="020B0604020202020204" pitchFamily="34" charset="0"/>
              </a:rPr>
              <a:t>Buses.. How much does it cost ?</a:t>
            </a:r>
          </a:p>
          <a:p>
            <a:r>
              <a:rPr lang="en-GB" dirty="0">
                <a:latin typeface="Arial" panose="020B0604020202020204" pitchFamily="34" charset="0"/>
                <a:cs typeface="Arial" panose="020B0604020202020204" pitchFamily="34" charset="0"/>
              </a:rPr>
              <a:t>Trains.. Expensive…</a:t>
            </a:r>
          </a:p>
          <a:p>
            <a:r>
              <a:rPr lang="en-GB" dirty="0">
                <a:latin typeface="Arial" panose="020B0604020202020204" pitchFamily="34" charset="0"/>
                <a:cs typeface="Arial" panose="020B0604020202020204" pitchFamily="34" charset="0"/>
              </a:rPr>
              <a:t>Frequency of timetable.. </a:t>
            </a:r>
          </a:p>
          <a:p>
            <a:r>
              <a:rPr lang="en-GB" dirty="0">
                <a:latin typeface="Arial" panose="020B0604020202020204" pitchFamily="34" charset="0"/>
                <a:cs typeface="Arial" panose="020B0604020202020204" pitchFamily="34" charset="0"/>
              </a:rPr>
              <a:t>Walking .. Safe… direct routes.. </a:t>
            </a:r>
          </a:p>
          <a:p>
            <a:r>
              <a:rPr lang="en-GB" dirty="0">
                <a:latin typeface="Arial" panose="020B0604020202020204" pitchFamily="34" charset="0"/>
                <a:cs typeface="Arial" panose="020B0604020202020204" pitchFamily="34" charset="0"/>
              </a:rPr>
              <a:t>Cycling…. Do the tracks link to make this a realistic mode of transport?</a:t>
            </a:r>
          </a:p>
          <a:p>
            <a:r>
              <a:rPr lang="en-GB" dirty="0">
                <a:latin typeface="Arial" panose="020B0604020202020204" pitchFamily="34" charset="0"/>
                <a:cs typeface="Arial" panose="020B0604020202020204" pitchFamily="34" charset="0"/>
              </a:rPr>
              <a:t>Post offices.. Closing </a:t>
            </a:r>
          </a:p>
          <a:p>
            <a:r>
              <a:rPr lang="en-GB" dirty="0">
                <a:latin typeface="Arial" panose="020B0604020202020204" pitchFamily="34" charset="0"/>
                <a:cs typeface="Arial" panose="020B0604020202020204" pitchFamily="34" charset="0"/>
              </a:rPr>
              <a:t>There are relatively few airports in Wales. </a:t>
            </a:r>
          </a:p>
          <a:p>
            <a:r>
              <a:rPr lang="en-GB" dirty="0">
                <a:latin typeface="Arial" panose="020B0604020202020204" pitchFamily="34" charset="0"/>
                <a:cs typeface="Arial" panose="020B0604020202020204" pitchFamily="34" charset="0"/>
              </a:rPr>
              <a:t>Cardiff International Airport serves much of South Wales, although passengers travelling to and from Wales make extensive use of airports across the border?</a:t>
            </a:r>
          </a:p>
        </p:txBody>
      </p:sp>
    </p:spTree>
    <p:extLst>
      <p:ext uri="{BB962C8B-B14F-4D97-AF65-F5344CB8AC3E}">
        <p14:creationId xmlns:p14="http://schemas.microsoft.com/office/powerpoint/2010/main" val="39556605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75490"/>
            <a:ext cx="10741429" cy="1570182"/>
          </a:xfrm>
        </p:spPr>
        <p:txBody>
          <a:bodyPr>
            <a:normAutofit/>
          </a:bodyPr>
          <a:lstStyle/>
          <a:p>
            <a:r>
              <a:rPr lang="en-GB" sz="4400" dirty="0">
                <a:latin typeface="Arial" panose="020B0604020202020204" pitchFamily="34" charset="0"/>
                <a:cs typeface="Arial" panose="020B0604020202020204" pitchFamily="34" charset="0"/>
              </a:rPr>
              <a:t>Transport for Wales </a:t>
            </a:r>
          </a:p>
        </p:txBody>
      </p:sp>
      <p:sp>
        <p:nvSpPr>
          <p:cNvPr id="3" name="Content Placeholder 2"/>
          <p:cNvSpPr>
            <a:spLocks noGrp="1"/>
          </p:cNvSpPr>
          <p:nvPr>
            <p:ph idx="1"/>
          </p:nvPr>
        </p:nvSpPr>
        <p:spPr>
          <a:xfrm>
            <a:off x="415636" y="1034473"/>
            <a:ext cx="11397673" cy="5754254"/>
          </a:xfrm>
        </p:spPr>
        <p:txBody>
          <a:bodyPr>
            <a:normAutofit/>
          </a:bodyPr>
          <a:lstStyle/>
          <a:p>
            <a:r>
              <a:rPr lang="en-GB" dirty="0">
                <a:latin typeface="Arial" panose="020B0604020202020204" pitchFamily="34" charset="0"/>
                <a:cs typeface="Arial" panose="020B0604020202020204" pitchFamily="34" charset="0"/>
              </a:rPr>
              <a:t>Transport for Wales (TfW) is a subsidiary of the Welsh Government and in October 2018, took over the defunct Arriva Trains Brand. 2018/2019 Annual Report Below. </a:t>
            </a:r>
          </a:p>
          <a:p>
            <a:r>
              <a:rPr lang="en-GB" dirty="0">
                <a:latin typeface="Arial" panose="020B0604020202020204" pitchFamily="34" charset="0"/>
                <a:cs typeface="Arial" panose="020B0604020202020204" pitchFamily="34" charset="0"/>
                <a:hlinkClick r:id="rId2"/>
              </a:rPr>
              <a:t>https://tfw.gov.wales/sites/default/files/inline-files/TFW%20Annual%20report%20and%20financial%20statements%20201819_1.pdf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Key Achievements:</a:t>
            </a:r>
          </a:p>
          <a:p>
            <a:r>
              <a:rPr lang="en-GB" dirty="0">
                <a:latin typeface="Arial" panose="020B0604020202020204" pitchFamily="34" charset="0"/>
                <a:cs typeface="Arial" panose="020B0604020202020204" pitchFamily="34" charset="0"/>
              </a:rPr>
              <a:t>Total Planned investment in Rail.</a:t>
            </a:r>
          </a:p>
          <a:p>
            <a:r>
              <a:rPr lang="en-GB" dirty="0">
                <a:latin typeface="Arial" panose="020B0604020202020204" pitchFamily="34" charset="0"/>
                <a:cs typeface="Arial" panose="020B0604020202020204" pitchFamily="34" charset="0"/>
              </a:rPr>
              <a:t>£5 BILLION OVER 15 YEARS.</a:t>
            </a:r>
          </a:p>
          <a:p>
            <a:r>
              <a:rPr lang="en-GB" dirty="0">
                <a:latin typeface="Arial" panose="020B0604020202020204" pitchFamily="34" charset="0"/>
                <a:cs typeface="Arial" panose="020B0604020202020204" pitchFamily="34" charset="0"/>
              </a:rPr>
              <a:t>£30 million spent on rail infrastructure  development.</a:t>
            </a:r>
          </a:p>
          <a:p>
            <a:r>
              <a:rPr lang="en-GB" dirty="0">
                <a:latin typeface="Arial" panose="020B0604020202020204" pitchFamily="34" charset="0"/>
                <a:cs typeface="Arial" panose="020B0604020202020204" pitchFamily="34" charset="0"/>
              </a:rPr>
              <a:t>£33 million spent on other projects and service operation. </a:t>
            </a:r>
          </a:p>
          <a:p>
            <a:r>
              <a:rPr lang="en-GB" dirty="0">
                <a:latin typeface="Arial" panose="020B0604020202020204" pitchFamily="34" charset="0"/>
                <a:cs typeface="Arial" panose="020B0604020202020204" pitchFamily="34" charset="0"/>
              </a:rPr>
              <a:t>£88 million operational expenditure (not capital).</a:t>
            </a:r>
          </a:p>
          <a:p>
            <a:r>
              <a:rPr lang="en-GB" dirty="0">
                <a:latin typeface="Arial" panose="020B0604020202020204" pitchFamily="34" charset="0"/>
                <a:cs typeface="Arial" panose="020B0604020202020204" pitchFamily="34" charset="0"/>
              </a:rPr>
              <a:t>£151 million total spent up to 31 March 2019.</a:t>
            </a:r>
          </a:p>
          <a:p>
            <a:r>
              <a:rPr lang="en-GB" dirty="0">
                <a:latin typeface="Arial" panose="020B0604020202020204" pitchFamily="34" charset="0"/>
                <a:cs typeface="Arial" panose="020B0604020202020204" pitchFamily="34" charset="0"/>
              </a:rPr>
              <a:t>Building the TfW team and hired 63 permanent employees end of 2018/2019. </a:t>
            </a:r>
          </a:p>
        </p:txBody>
      </p:sp>
    </p:spTree>
    <p:extLst>
      <p:ext uri="{BB962C8B-B14F-4D97-AF65-F5344CB8AC3E}">
        <p14:creationId xmlns:p14="http://schemas.microsoft.com/office/powerpoint/2010/main" val="1000156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75" y="19050"/>
            <a:ext cx="12134850" cy="6819900"/>
          </a:xfrm>
          <a:prstGeom prst="rect">
            <a:avLst/>
          </a:prstGeom>
        </p:spPr>
      </p:pic>
    </p:spTree>
    <p:extLst>
      <p:ext uri="{BB962C8B-B14F-4D97-AF65-F5344CB8AC3E}">
        <p14:creationId xmlns:p14="http://schemas.microsoft.com/office/powerpoint/2010/main" val="400333631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4"/>
            <a:ext cx="6737777" cy="1954415"/>
          </a:xfrm>
        </p:spPr>
        <p:txBody>
          <a:bodyPr>
            <a:normAutofit fontScale="90000"/>
          </a:bodyPr>
          <a:lstStyle/>
          <a:p>
            <a:pPr algn="ctr"/>
            <a:r>
              <a:rPr lang="en-GB" sz="4400" dirty="0">
                <a:latin typeface="Arial" panose="020B0604020202020204" pitchFamily="34" charset="0"/>
                <a:cs typeface="Arial" panose="020B0604020202020204" pitchFamily="34" charset="0"/>
              </a:rPr>
              <a:t>James Price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Chief </a:t>
            </a:r>
            <a:r>
              <a:rPr lang="en-GB" dirty="0">
                <a:latin typeface="Arial" panose="020B0604020202020204" pitchFamily="34" charset="0"/>
                <a:cs typeface="Arial" panose="020B0604020202020204" pitchFamily="34" charset="0"/>
              </a:rPr>
              <a:t>E</a:t>
            </a:r>
            <a:r>
              <a:rPr lang="en-GB" sz="4400" dirty="0">
                <a:latin typeface="Arial" panose="020B0604020202020204" pitchFamily="34" charset="0"/>
                <a:cs typeface="Arial" panose="020B0604020202020204" pitchFamily="34" charset="0"/>
              </a:rPr>
              <a:t>xecutive’s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Statement</a:t>
            </a:r>
          </a:p>
        </p:txBody>
      </p:sp>
      <p:sp>
        <p:nvSpPr>
          <p:cNvPr id="3" name="Content Placeholder 2"/>
          <p:cNvSpPr>
            <a:spLocks noGrp="1"/>
          </p:cNvSpPr>
          <p:nvPr>
            <p:ph idx="1"/>
          </p:nvPr>
        </p:nvSpPr>
        <p:spPr>
          <a:xfrm>
            <a:off x="471055" y="2336800"/>
            <a:ext cx="10958945" cy="4424217"/>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When the Welsh Government announced a £5 billion investment in our rail services last year, it signalled a new beginning for our transport network as well as a long-term investment in the future prosperity of Wales. </a:t>
            </a:r>
          </a:p>
          <a:p>
            <a:r>
              <a:rPr lang="en-GB" dirty="0">
                <a:latin typeface="Arial" panose="020B0604020202020204" pitchFamily="34" charset="0"/>
                <a:cs typeface="Arial" panose="020B0604020202020204" pitchFamily="34" charset="0"/>
              </a:rPr>
              <a:t>We have a once in-a-generation opportunity to create a rail network which can be built into an integrated transport network that will improve connectivity, encourage sustainable economic growth and better supports our public services. </a:t>
            </a:r>
          </a:p>
          <a:p>
            <a:r>
              <a:rPr lang="en-GB" dirty="0">
                <a:latin typeface="Arial" panose="020B0604020202020204" pitchFamily="34" charset="0"/>
                <a:cs typeface="Arial" panose="020B0604020202020204" pitchFamily="34" charset="0"/>
              </a:rPr>
              <a:t>Many of the transformational changes we’re planning will take time, but we have a clear agenda and comprehensive plans in place.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6692" y="382385"/>
            <a:ext cx="2493818" cy="2173288"/>
          </a:xfrm>
          <a:prstGeom prst="rect">
            <a:avLst/>
          </a:prstGeom>
        </p:spPr>
      </p:pic>
    </p:spTree>
    <p:extLst>
      <p:ext uri="{BB962C8B-B14F-4D97-AF65-F5344CB8AC3E}">
        <p14:creationId xmlns:p14="http://schemas.microsoft.com/office/powerpoint/2010/main" val="25960067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945" y="382385"/>
            <a:ext cx="10885055" cy="541251"/>
          </a:xfrm>
        </p:spPr>
        <p:txBody>
          <a:bodyPr>
            <a:normAutofit fontScale="90000"/>
          </a:bodyPr>
          <a:lstStyle/>
          <a:p>
            <a:r>
              <a:rPr lang="en-GB" dirty="0">
                <a:latin typeface="Arial" panose="020B0604020202020204" pitchFamily="34" charset="0"/>
                <a:cs typeface="Arial" panose="020B0604020202020204" pitchFamily="34" charset="0"/>
              </a:rPr>
              <a:t>James Price </a:t>
            </a:r>
          </a:p>
        </p:txBody>
      </p:sp>
      <p:sp>
        <p:nvSpPr>
          <p:cNvPr id="3" name="Content Placeholder 2"/>
          <p:cNvSpPr>
            <a:spLocks noGrp="1"/>
          </p:cNvSpPr>
          <p:nvPr>
            <p:ph idx="1"/>
          </p:nvPr>
        </p:nvSpPr>
        <p:spPr>
          <a:xfrm>
            <a:off x="332509" y="1228436"/>
            <a:ext cx="11097491" cy="5717309"/>
          </a:xfrm>
        </p:spPr>
        <p:txBody>
          <a:bodyPr>
            <a:normAutofit/>
          </a:bodyPr>
          <a:lstStyle/>
          <a:p>
            <a:r>
              <a:rPr lang="en-GB" sz="2200" dirty="0">
                <a:latin typeface="Arial" panose="020B0604020202020204" pitchFamily="34" charset="0"/>
                <a:cs typeface="Arial" panose="020B0604020202020204" pitchFamily="34" charset="0"/>
              </a:rPr>
              <a:t>While we know we’ll face challenges, we also understand the risks involved. We’re passionate about spearheading change as quickly as we can to achieve our mission to create an integrated transport network of which </a:t>
            </a:r>
            <a:r>
              <a:rPr lang="en-GB" sz="2200" b="1" dirty="0">
                <a:latin typeface="Arial" panose="020B0604020202020204" pitchFamily="34" charset="0"/>
                <a:cs typeface="Arial" panose="020B0604020202020204" pitchFamily="34" charset="0"/>
              </a:rPr>
              <a:t>Wales is proud</a:t>
            </a:r>
            <a:r>
              <a:rPr lang="en-GB" sz="2200" dirty="0">
                <a:latin typeface="Arial" panose="020B0604020202020204" pitchFamily="34" charset="0"/>
                <a:cs typeface="Arial" panose="020B0604020202020204" pitchFamily="34" charset="0"/>
              </a:rPr>
              <a:t>. We’re determined to ensure that our customers’ </a:t>
            </a:r>
            <a:r>
              <a:rPr lang="en-GB" sz="2200" b="1" dirty="0">
                <a:latin typeface="Arial" panose="020B0604020202020204" pitchFamily="34" charset="0"/>
                <a:cs typeface="Arial" panose="020B0604020202020204" pitchFamily="34" charset="0"/>
              </a:rPr>
              <a:t>journeys are safe</a:t>
            </a:r>
            <a:r>
              <a:rPr lang="en-GB" sz="2200" dirty="0">
                <a:latin typeface="Arial" panose="020B0604020202020204" pitchFamily="34" charset="0"/>
                <a:cs typeface="Arial" panose="020B0604020202020204" pitchFamily="34" charset="0"/>
              </a:rPr>
              <a:t>, and that our people and the suppliers we work with go home safe and healthy every day.</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2018/19 was a busy year of transition and growth for TfW. We completed the largest procurement ever undertaken by the Welsh Government to appoint our new Operator and Development Partner. We then prepared for a seamless transition for our customers when </a:t>
            </a:r>
            <a:r>
              <a:rPr lang="en-GB" sz="2200" b="1" dirty="0">
                <a:latin typeface="Arial" panose="020B0604020202020204" pitchFamily="34" charset="0"/>
                <a:cs typeface="Arial" panose="020B0604020202020204" pitchFamily="34" charset="0"/>
              </a:rPr>
              <a:t>we took over running the Wales and Borders rail service on 14 October 2018</a:t>
            </a:r>
            <a:r>
              <a:rPr lang="en-GB" sz="2200" dirty="0">
                <a:latin typeface="Arial" panose="020B0604020202020204" pitchFamily="34" charset="0"/>
                <a:cs typeface="Arial" panose="020B0604020202020204" pitchFamily="34" charset="0"/>
              </a:rPr>
              <a:t>. While storms, autumnal conditions and </a:t>
            </a:r>
            <a:r>
              <a:rPr lang="en-GB" sz="2200" b="1" dirty="0">
                <a:latin typeface="Arial" panose="020B0604020202020204" pitchFamily="34" charset="0"/>
                <a:cs typeface="Arial" panose="020B0604020202020204" pitchFamily="34" charset="0"/>
              </a:rPr>
              <a:t>ageing trains </a:t>
            </a:r>
            <a:r>
              <a:rPr lang="en-GB" sz="2200" dirty="0">
                <a:latin typeface="Arial" panose="020B0604020202020204" pitchFamily="34" charset="0"/>
                <a:cs typeface="Arial" panose="020B0604020202020204" pitchFamily="34" charset="0"/>
              </a:rPr>
              <a:t>presented us with significant challenges in our first few months of operation, we worked round the clock to restore services for our customers. We established a programme to identify common and </a:t>
            </a:r>
            <a:r>
              <a:rPr lang="en-GB" sz="2200" b="1" dirty="0">
                <a:latin typeface="Arial" panose="020B0604020202020204" pitchFamily="34" charset="0"/>
                <a:cs typeface="Arial" panose="020B0604020202020204" pitchFamily="34" charset="0"/>
              </a:rPr>
              <a:t>repeated causes of breakdowns to prevent them happening in the first place</a:t>
            </a:r>
            <a:r>
              <a:rPr lang="en-GB" sz="2200" dirty="0">
                <a:latin typeface="Arial" panose="020B0604020202020204" pitchFamily="34" charset="0"/>
                <a:cs typeface="Arial" panose="020B0604020202020204" pitchFamily="34" charset="0"/>
              </a:rPr>
              <a:t>. We also introduced streamlined processes in our workshops to return our trains to service more quickly.</a:t>
            </a:r>
          </a:p>
          <a:p>
            <a:endParaRPr lang="en-GB" dirty="0"/>
          </a:p>
        </p:txBody>
      </p:sp>
    </p:spTree>
    <p:extLst>
      <p:ext uri="{BB962C8B-B14F-4D97-AF65-F5344CB8AC3E}">
        <p14:creationId xmlns:p14="http://schemas.microsoft.com/office/powerpoint/2010/main" val="17220908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Arial" panose="020B0604020202020204" pitchFamily="34" charset="0"/>
                <a:cs typeface="Arial" panose="020B0604020202020204" pitchFamily="34" charset="0"/>
              </a:rPr>
              <a:t>Cardiff airport </a:t>
            </a:r>
          </a:p>
        </p:txBody>
      </p:sp>
    </p:spTree>
    <p:extLst>
      <p:ext uri="{BB962C8B-B14F-4D97-AF65-F5344CB8AC3E}">
        <p14:creationId xmlns:p14="http://schemas.microsoft.com/office/powerpoint/2010/main" val="317764649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332509"/>
            <a:ext cx="10575175" cy="1633451"/>
          </a:xfrm>
        </p:spPr>
        <p:txBody>
          <a:bodyPr>
            <a:normAutofit/>
          </a:bodyPr>
          <a:lstStyle/>
          <a:p>
            <a:r>
              <a:rPr lang="en-GB" sz="4400" b="1" dirty="0">
                <a:latin typeface="Arial" panose="020B0604020202020204" pitchFamily="34" charset="0"/>
                <a:cs typeface="Arial" panose="020B0604020202020204" pitchFamily="34" charset="0"/>
              </a:rPr>
              <a:t>Cardiff Airport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5709" y="1801092"/>
            <a:ext cx="10806546" cy="4463616"/>
          </a:xfrm>
        </p:spPr>
      </p:pic>
    </p:spTree>
    <p:extLst>
      <p:ext uri="{BB962C8B-B14F-4D97-AF65-F5344CB8AC3E}">
        <p14:creationId xmlns:p14="http://schemas.microsoft.com/office/powerpoint/2010/main" val="299854298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341745"/>
            <a:ext cx="10547465" cy="1624215"/>
          </a:xfrm>
        </p:spPr>
        <p:txBody>
          <a:bodyPr>
            <a:normAutofit/>
          </a:bodyPr>
          <a:lstStyle/>
          <a:p>
            <a:r>
              <a:rPr lang="en-GB" sz="4400" dirty="0">
                <a:latin typeface="Arial" panose="020B0604020202020204" pitchFamily="34" charset="0"/>
                <a:cs typeface="Arial" panose="020B0604020202020204" pitchFamily="34" charset="0"/>
              </a:rPr>
              <a:t>Cardiff Airport reaches 1.6 million passengers</a:t>
            </a:r>
          </a:p>
        </p:txBody>
      </p:sp>
      <p:sp>
        <p:nvSpPr>
          <p:cNvPr id="3" name="Content Placeholder 2"/>
          <p:cNvSpPr>
            <a:spLocks noGrp="1"/>
          </p:cNvSpPr>
          <p:nvPr>
            <p:ph idx="1"/>
          </p:nvPr>
        </p:nvSpPr>
        <p:spPr>
          <a:xfrm>
            <a:off x="471055" y="1616364"/>
            <a:ext cx="10958945" cy="5320145"/>
          </a:xfrm>
        </p:spPr>
        <p:txBody>
          <a:bodyPr>
            <a:normAutofit/>
          </a:bodyPr>
          <a:lstStyle/>
          <a:p>
            <a:pPr marL="0" indent="0">
              <a:buNone/>
            </a:pPr>
            <a:endParaRPr lang="en-GB" dirty="0"/>
          </a:p>
          <a:p>
            <a:r>
              <a:rPr lang="en-GB" dirty="0">
                <a:latin typeface="Arial" panose="020B0604020202020204" pitchFamily="34" charset="0"/>
                <a:cs typeface="Arial" panose="020B0604020202020204" pitchFamily="34" charset="0"/>
              </a:rPr>
              <a:t>(April) 2019 marked an important milestone for Wales’ national airport in terms of passenger growth. Over the last 12 months, more than 1.6 million passengers have flown through Cardiff Airport, reflecting an increase of 7% versus 2018. This is the busiest year since 2009.</a:t>
            </a:r>
          </a:p>
          <a:p>
            <a:r>
              <a:rPr lang="en-GB" dirty="0">
                <a:latin typeface="Arial" panose="020B0604020202020204" pitchFamily="34" charset="0"/>
                <a:cs typeface="Arial" panose="020B0604020202020204" pitchFamily="34" charset="0"/>
              </a:rPr>
              <a:t>Passenger growth for the month of April was up 20% versus the same month last year, with Cardiff Airport welcoming 126,399 total passengers, reflecting the Airport’s position as not only a point of departure, but also as a key international gateway for visitors to the UK.</a:t>
            </a:r>
          </a:p>
          <a:p>
            <a:r>
              <a:rPr lang="en-GB" dirty="0">
                <a:latin typeface="Arial" panose="020B0604020202020204" pitchFamily="34" charset="0"/>
                <a:cs typeface="Arial" panose="020B0604020202020204" pitchFamily="34" charset="0"/>
              </a:rPr>
              <a:t>Passenger numbers at Cardiff Airport have grown by over 60% since Welsh Government purchased the Airport in 2013.</a:t>
            </a:r>
            <a:endParaRPr lang="en-GB" dirty="0"/>
          </a:p>
          <a:p>
            <a:r>
              <a:rPr lang="en-GB" dirty="0">
                <a:latin typeface="Arial" panose="020B0604020202020204" pitchFamily="34" charset="0"/>
                <a:cs typeface="Arial" panose="020B0604020202020204" pitchFamily="34" charset="0"/>
                <a:hlinkClick r:id="rId2"/>
              </a:rPr>
              <a:t>https://www.cardiff-airport.com/news/2019/05/03/cardiff-airport-reaches-1-6-million-passengers/</a:t>
            </a:r>
            <a:endParaRPr lang="en-GB" dirty="0">
              <a:latin typeface="Arial" panose="020B0604020202020204" pitchFamily="34" charset="0"/>
              <a:cs typeface="Arial" panose="020B0604020202020204" pitchFamily="34" charset="0"/>
            </a:endParaRPr>
          </a:p>
          <a:p>
            <a:endParaRPr lang="en-GB" dirty="0"/>
          </a:p>
          <a:p>
            <a:endParaRPr lang="en-GB" dirty="0"/>
          </a:p>
          <a:p>
            <a:r>
              <a:rPr lang="en-GB" dirty="0"/>
              <a:t>NB: COVID 2020!!</a:t>
            </a:r>
          </a:p>
          <a:p>
            <a:endParaRPr lang="en-GB" dirty="0"/>
          </a:p>
        </p:txBody>
      </p:sp>
    </p:spTree>
    <p:extLst>
      <p:ext uri="{BB962C8B-B14F-4D97-AF65-F5344CB8AC3E}">
        <p14:creationId xmlns:p14="http://schemas.microsoft.com/office/powerpoint/2010/main" val="27476984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84727"/>
            <a:ext cx="10741429" cy="2150687"/>
          </a:xfrm>
        </p:spPr>
        <p:txBody>
          <a:bodyPr>
            <a:normAutofit/>
          </a:bodyPr>
          <a:lstStyle/>
          <a:p>
            <a:r>
              <a:rPr lang="en-GB" sz="4400" b="1" dirty="0">
                <a:latin typeface="Arial" panose="020B0604020202020204" pitchFamily="34" charset="0"/>
                <a:cs typeface="Arial" panose="020B0604020202020204" pitchFamily="34" charset="0"/>
              </a:rPr>
              <a:t>And more good news….</a:t>
            </a:r>
          </a:p>
        </p:txBody>
      </p:sp>
      <p:sp>
        <p:nvSpPr>
          <p:cNvPr id="3" name="Content Placeholder 2"/>
          <p:cNvSpPr>
            <a:spLocks noGrp="1"/>
          </p:cNvSpPr>
          <p:nvPr>
            <p:ph idx="1"/>
          </p:nvPr>
        </p:nvSpPr>
        <p:spPr>
          <a:xfrm>
            <a:off x="434109" y="1366983"/>
            <a:ext cx="10995891" cy="5283199"/>
          </a:xfrm>
        </p:spPr>
        <p:txBody>
          <a:bodyPr>
            <a:normAutofit/>
          </a:bodyPr>
          <a:lstStyle/>
          <a:p>
            <a:r>
              <a:rPr lang="en-GB" b="1" dirty="0">
                <a:latin typeface="Arial" panose="020B0604020202020204" pitchFamily="34" charset="0"/>
                <a:cs typeface="Arial" panose="020B0604020202020204" pitchFamily="34" charset="0"/>
              </a:rPr>
              <a:t>Cardiff Airport</a:t>
            </a:r>
            <a:r>
              <a:rPr lang="en-GB" dirty="0">
                <a:latin typeface="Arial" panose="020B0604020202020204" pitchFamily="34" charset="0"/>
                <a:cs typeface="Arial" panose="020B0604020202020204" pitchFamily="34" charset="0"/>
              </a:rPr>
              <a:t> reports 10% </a:t>
            </a:r>
            <a:r>
              <a:rPr lang="en-GB" b="1" dirty="0">
                <a:latin typeface="Arial" panose="020B0604020202020204" pitchFamily="34" charset="0"/>
                <a:cs typeface="Arial" panose="020B0604020202020204" pitchFamily="34" charset="0"/>
              </a:rPr>
              <a:t>growth</a:t>
            </a:r>
            <a:r>
              <a:rPr lang="en-GB" dirty="0">
                <a:latin typeface="Arial" panose="020B0604020202020204" pitchFamily="34" charset="0"/>
                <a:cs typeface="Arial" panose="020B0604020202020204" pitchFamily="34" charset="0"/>
              </a:rPr>
              <a:t> for first quarter of the financial year. The first quarter of 2019/20 has seen a significant 10% passenger </a:t>
            </a:r>
            <a:r>
              <a:rPr lang="en-GB" b="1" dirty="0">
                <a:latin typeface="Arial" panose="020B0604020202020204" pitchFamily="34" charset="0"/>
                <a:cs typeface="Arial" panose="020B0604020202020204" pitchFamily="34" charset="0"/>
              </a:rPr>
              <a:t>growth</a:t>
            </a:r>
            <a:r>
              <a:rPr lang="en-GB" dirty="0">
                <a:latin typeface="Arial" panose="020B0604020202020204" pitchFamily="34" charset="0"/>
                <a:cs typeface="Arial" panose="020B0604020202020204" pitchFamily="34" charset="0"/>
              </a:rPr>
              <a:t> at Wales' national </a:t>
            </a:r>
            <a:r>
              <a:rPr lang="en-GB" b="1" dirty="0">
                <a:latin typeface="Arial" panose="020B0604020202020204" pitchFamily="34" charset="0"/>
                <a:cs typeface="Arial" panose="020B0604020202020204" pitchFamily="34" charset="0"/>
              </a:rPr>
              <a:t>airport</a:t>
            </a:r>
          </a:p>
          <a:p>
            <a:r>
              <a:rPr lang="en-GB" dirty="0">
                <a:latin typeface="Arial" panose="020B0604020202020204" pitchFamily="34" charset="0"/>
                <a:cs typeface="Arial" panose="020B0604020202020204" pitchFamily="34" charset="0"/>
              </a:rPr>
              <a:t>At the end of June, rolling passenger numbers for the last 12 months stood at just over 1,632,689 million, a further increase of 8% compared to the same period last year.</a:t>
            </a:r>
          </a:p>
          <a:p>
            <a:r>
              <a:rPr lang="en-GB" dirty="0">
                <a:latin typeface="Arial" panose="020B0604020202020204" pitchFamily="34" charset="0"/>
                <a:cs typeface="Arial" panose="020B0604020202020204" pitchFamily="34" charset="0"/>
              </a:rPr>
              <a:t>A CAA report published in April which ranks the success of UK airports by growth, places Cardiff at 7 out of all UK 21 airports that welcome over 1 million passengers annually.</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https://www.cardiff-airport.com/news/2019/07/17/cardiff-airport-reports-10-growth-for-first-quarter-of-the-financial-year/</a:t>
            </a:r>
            <a:endParaRPr lang="en-GB"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5419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157018"/>
            <a:ext cx="10639829" cy="1588654"/>
          </a:xfrm>
        </p:spPr>
        <p:txBody>
          <a:bodyPr>
            <a:normAutofit/>
          </a:bodyPr>
          <a:lstStyle/>
          <a:p>
            <a:r>
              <a:rPr lang="en-GB" sz="4400" b="1" dirty="0">
                <a:latin typeface="Arial" panose="020B0604020202020204" pitchFamily="34" charset="0"/>
                <a:cs typeface="Arial" panose="020B0604020202020204" pitchFamily="34" charset="0"/>
              </a:rPr>
              <a:t>Air Pollution </a:t>
            </a:r>
          </a:p>
        </p:txBody>
      </p:sp>
      <p:sp>
        <p:nvSpPr>
          <p:cNvPr id="3" name="Content Placeholder 2"/>
          <p:cNvSpPr>
            <a:spLocks noGrp="1"/>
          </p:cNvSpPr>
          <p:nvPr>
            <p:ph idx="1"/>
          </p:nvPr>
        </p:nvSpPr>
        <p:spPr>
          <a:xfrm>
            <a:off x="378691" y="1062182"/>
            <a:ext cx="11051309" cy="5795817"/>
          </a:xfrm>
        </p:spPr>
        <p:txBody>
          <a:bodyPr>
            <a:normAutofit/>
          </a:bodyPr>
          <a:lstStyle/>
          <a:p>
            <a:r>
              <a:rPr lang="en-GB" dirty="0">
                <a:latin typeface="Arial" panose="020B0604020202020204" pitchFamily="34" charset="0"/>
                <a:cs typeface="Arial" panose="020B0604020202020204" pitchFamily="34" charset="0"/>
              </a:rPr>
              <a:t>Air pollution from planes in Europe is to rise by nearly half in the next two decades, according to the EU’s first aviation environment report</a:t>
            </a:r>
          </a:p>
          <a:p>
            <a:r>
              <a:rPr lang="en-GB" dirty="0">
                <a:latin typeface="Arial" panose="020B0604020202020204" pitchFamily="34" charset="0"/>
                <a:cs typeface="Arial" panose="020B0604020202020204" pitchFamily="34" charset="0"/>
              </a:rPr>
              <a:t>Aircraft emissions of nitrogen oxides (NOx), which are linked to lung damage, doubled since 1990 and are forecast to rise 43% by 2035</a:t>
            </a:r>
          </a:p>
          <a:p>
            <a:r>
              <a:rPr lang="en-GB" dirty="0">
                <a:latin typeface="Arial" panose="020B0604020202020204" pitchFamily="34" charset="0"/>
                <a:cs typeface="Arial" panose="020B0604020202020204" pitchFamily="34" charset="0"/>
              </a:rPr>
              <a:t>The increase so far tracks a rise in the number of flights over the last 25 years, and a similar jump in the sector’s carbon dioxide emissions.</a:t>
            </a:r>
          </a:p>
          <a:p>
            <a:r>
              <a:rPr lang="en-GB" dirty="0">
                <a:latin typeface="Arial" panose="020B0604020202020204" pitchFamily="34" charset="0"/>
                <a:cs typeface="Arial" panose="020B0604020202020204" pitchFamily="34" charset="0"/>
              </a:rPr>
              <a:t>NOx is an indirect greenhouse gas created by fuel combustion, that can lead to the formation of health-damaging air pollutants </a:t>
            </a:r>
          </a:p>
          <a:p>
            <a:r>
              <a:rPr lang="en-GB" dirty="0">
                <a:latin typeface="Arial" panose="020B0604020202020204" pitchFamily="34" charset="0"/>
                <a:cs typeface="Arial" panose="020B0604020202020204" pitchFamily="34" charset="0"/>
              </a:rPr>
              <a:t>“</a:t>
            </a:r>
            <a:r>
              <a:rPr lang="en-GB" b="1" i="1" dirty="0">
                <a:latin typeface="Arial" panose="020B0604020202020204" pitchFamily="34" charset="0"/>
                <a:cs typeface="Arial" panose="020B0604020202020204" pitchFamily="34" charset="0"/>
              </a:rPr>
              <a:t>The doubling of NOx emissions from aviation since 1990 is having a huge impact on our health and climate,” said Andrew Murphy, the aviation and shipping officer for Transport and Environment. “EU and international policies need to be urgently strengthened to reverse this trend, and that must include tighter emissions standards.”</a:t>
            </a:r>
          </a:p>
          <a:p>
            <a:r>
              <a:rPr lang="en-GB" dirty="0">
                <a:latin typeface="Arial" panose="020B0604020202020204" pitchFamily="34" charset="0"/>
                <a:cs typeface="Arial" panose="020B0604020202020204" pitchFamily="34" charset="0"/>
              </a:rPr>
              <a:t>(The Guardian, January 29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104575849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145" y="382385"/>
            <a:ext cx="10681855" cy="910706"/>
          </a:xfrm>
        </p:spPr>
        <p:txBody>
          <a:bodyPr>
            <a:normAutofit/>
          </a:bodyPr>
          <a:lstStyle/>
          <a:p>
            <a:r>
              <a:rPr lang="en-GB" sz="4400" b="1" dirty="0">
                <a:latin typeface="Arial" panose="020B0604020202020204" pitchFamily="34" charset="0"/>
                <a:cs typeface="Arial" panose="020B0604020202020204" pitchFamily="34" charset="0"/>
              </a:rPr>
              <a:t>Air Pollution </a:t>
            </a:r>
          </a:p>
        </p:txBody>
      </p:sp>
      <p:sp>
        <p:nvSpPr>
          <p:cNvPr id="3" name="Content Placeholder 2"/>
          <p:cNvSpPr>
            <a:spLocks noGrp="1"/>
          </p:cNvSpPr>
          <p:nvPr>
            <p:ph idx="1"/>
          </p:nvPr>
        </p:nvSpPr>
        <p:spPr>
          <a:xfrm>
            <a:off x="387927" y="1154545"/>
            <a:ext cx="11042073" cy="5394038"/>
          </a:xfrm>
        </p:spPr>
        <p:txBody>
          <a:bodyPr>
            <a:normAutofit/>
          </a:bodyPr>
          <a:lstStyle/>
          <a:p>
            <a:endParaRPr lang="en-GB" dirty="0"/>
          </a:p>
          <a:p>
            <a:r>
              <a:rPr lang="en-GB" dirty="0">
                <a:latin typeface="Arial" panose="020B0604020202020204" pitchFamily="34" charset="0"/>
                <a:cs typeface="Arial" panose="020B0604020202020204" pitchFamily="34" charset="0"/>
              </a:rPr>
              <a:t>The EU’s transport commissioner, Violeta Bulc, said:</a:t>
            </a:r>
          </a:p>
          <a:p>
            <a:r>
              <a:rPr lang="en-GB" dirty="0">
                <a:latin typeface="Arial" panose="020B0604020202020204" pitchFamily="34" charset="0"/>
                <a:cs typeface="Arial" panose="020B0604020202020204" pitchFamily="34" charset="0"/>
              </a:rPr>
              <a:t>“Aviation brings significant economic and social benefits to Europe, but also has an impact on the environment,”</a:t>
            </a:r>
          </a:p>
          <a:p>
            <a:r>
              <a:rPr lang="en-GB" dirty="0">
                <a:latin typeface="Arial" panose="020B0604020202020204" pitchFamily="34" charset="0"/>
                <a:cs typeface="Arial" panose="020B0604020202020204" pitchFamily="34" charset="0"/>
              </a:rPr>
              <a:t>“In 2016, the EU will reach out to its partners to take global and ambitious steps.”</a:t>
            </a:r>
          </a:p>
          <a:p>
            <a:r>
              <a:rPr lang="en-GB" dirty="0">
                <a:latin typeface="Arial" panose="020B0604020202020204" pitchFamily="34" charset="0"/>
                <a:cs typeface="Arial" panose="020B0604020202020204" pitchFamily="34" charset="0"/>
              </a:rPr>
              <a:t>That process will begin in earnest in Montreal next week when a committee of the UN International Civil Aviation Organization meets to discuss a new CO2 standard for planes, and market measures to drive emissions down.</a:t>
            </a:r>
          </a:p>
          <a:p>
            <a:r>
              <a:rPr lang="en-GB" dirty="0">
                <a:latin typeface="Arial" panose="020B0604020202020204" pitchFamily="34" charset="0"/>
                <a:cs typeface="Arial" panose="020B0604020202020204" pitchFamily="34" charset="0"/>
              </a:rPr>
              <a:t>(The Guardian, January 29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2016)</a:t>
            </a:r>
          </a:p>
          <a:p>
            <a:pPr marL="0" indent="0">
              <a:buNone/>
            </a:pPr>
            <a:endParaRPr lang="en-GB" dirty="0"/>
          </a:p>
        </p:txBody>
      </p:sp>
    </p:spTree>
    <p:extLst>
      <p:ext uri="{BB962C8B-B14F-4D97-AF65-F5344CB8AC3E}">
        <p14:creationId xmlns:p14="http://schemas.microsoft.com/office/powerpoint/2010/main" val="179630116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784" y="341057"/>
            <a:ext cx="10178322" cy="1492132"/>
          </a:xfrm>
        </p:spPr>
        <p:txBody>
          <a:bodyPr>
            <a:normAutofit/>
          </a:bodyPr>
          <a:lstStyle/>
          <a:p>
            <a:r>
              <a:rPr lang="en-GB" sz="4400" dirty="0">
                <a:latin typeface="Arial" panose="020B0604020202020204" pitchFamily="34" charset="0"/>
                <a:cs typeface="Arial" panose="020B0604020202020204" pitchFamily="34" charset="0"/>
              </a:rPr>
              <a:t>Can Planes Ever Be Environmentally Friendly?</a:t>
            </a:r>
          </a:p>
        </p:txBody>
      </p:sp>
      <p:pic>
        <p:nvPicPr>
          <p:cNvPr id="5" name="ToLmRbjeqEU"/>
          <p:cNvPicPr>
            <a:picLocks noRot="1" noChangeAspect="1"/>
          </p:cNvPicPr>
          <p:nvPr>
            <a:videoFile r:link="rId1"/>
          </p:nvPr>
        </p:nvPicPr>
        <p:blipFill>
          <a:blip r:embed="rId3"/>
          <a:stretch>
            <a:fillRect/>
          </a:stretch>
        </p:blipFill>
        <p:spPr>
          <a:xfrm>
            <a:off x="1143000" y="1911927"/>
            <a:ext cx="9872871" cy="4378037"/>
          </a:xfrm>
          <a:prstGeom prst="rect">
            <a:avLst/>
          </a:prstGeom>
        </p:spPr>
      </p:pic>
    </p:spTree>
    <p:extLst>
      <p:ext uri="{BB962C8B-B14F-4D97-AF65-F5344CB8AC3E}">
        <p14:creationId xmlns:p14="http://schemas.microsoft.com/office/powerpoint/2010/main" val="105861479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Arial" panose="020B0604020202020204" pitchFamily="34" charset="0"/>
                <a:cs typeface="Arial" panose="020B0604020202020204" pitchFamily="34" charset="0"/>
              </a:rPr>
              <a:t>Cruise tourism</a:t>
            </a:r>
          </a:p>
        </p:txBody>
      </p:sp>
      <p:sp>
        <p:nvSpPr>
          <p:cNvPr id="3" name="Subtitle 2"/>
          <p:cNvSpPr>
            <a:spLocks noGrp="1"/>
          </p:cNvSpPr>
          <p:nvPr>
            <p:ph type="subTitle" idx="1"/>
          </p:nvPr>
        </p:nvSpPr>
        <p:spPr/>
        <p:txBody>
          <a:bodyPr>
            <a:normAutofit fontScale="92500" lnSpcReduction="20000"/>
          </a:bodyPr>
          <a:lstStyle/>
          <a:p>
            <a:r>
              <a:rPr lang="en-GB" sz="4000" dirty="0">
                <a:latin typeface="Arial" panose="020B0604020202020204" pitchFamily="34" charset="0"/>
                <a:cs typeface="Arial" panose="020B0604020202020204" pitchFamily="34" charset="0"/>
              </a:rPr>
              <a:t>Issues of Cruise Tourism and Sustainability</a:t>
            </a:r>
          </a:p>
        </p:txBody>
      </p:sp>
    </p:spTree>
    <p:extLst>
      <p:ext uri="{BB962C8B-B14F-4D97-AF65-F5344CB8AC3E}">
        <p14:creationId xmlns:p14="http://schemas.microsoft.com/office/powerpoint/2010/main" val="279239339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fr-FR" sz="4400" dirty="0">
                <a:latin typeface="Arial" panose="020B0604020202020204" pitchFamily="34" charset="0"/>
                <a:cs typeface="Arial" panose="020B0604020202020204" pitchFamily="34" charset="0"/>
              </a:rPr>
              <a:t>Cruise Destinations &amp; Ports - Carnival Cruise Line</a:t>
            </a:r>
            <a:endParaRPr lang="en-GB" sz="4400" dirty="0">
              <a:latin typeface="Arial" panose="020B0604020202020204" pitchFamily="34" charset="0"/>
              <a:cs typeface="Arial" panose="020B0604020202020204" pitchFamily="34" charset="0"/>
            </a:endParaRPr>
          </a:p>
        </p:txBody>
      </p:sp>
      <p:pic>
        <p:nvPicPr>
          <p:cNvPr id="5" name="Qp2VzkBltD8"/>
          <p:cNvPicPr>
            <a:picLocks noRot="1" noChangeAspect="1"/>
          </p:cNvPicPr>
          <p:nvPr>
            <a:videoFile r:link="rId1"/>
          </p:nvPr>
        </p:nvPicPr>
        <p:blipFill>
          <a:blip r:embed="rId3"/>
          <a:stretch>
            <a:fillRect/>
          </a:stretch>
        </p:blipFill>
        <p:spPr>
          <a:xfrm>
            <a:off x="886691" y="1965960"/>
            <a:ext cx="10353964" cy="4296295"/>
          </a:xfrm>
          <a:prstGeom prst="rect">
            <a:avLst/>
          </a:prstGeom>
        </p:spPr>
      </p:pic>
    </p:spTree>
    <p:extLst>
      <p:ext uri="{BB962C8B-B14F-4D97-AF65-F5344CB8AC3E}">
        <p14:creationId xmlns:p14="http://schemas.microsoft.com/office/powerpoint/2010/main" val="250425491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160336"/>
            <a:ext cx="10497820" cy="1382137"/>
          </a:xfrm>
        </p:spPr>
        <p:txBody>
          <a:bodyPr>
            <a:normAutofit/>
          </a:bodyPr>
          <a:lstStyle/>
          <a:p>
            <a:r>
              <a:rPr lang="en-GB" sz="4400" b="1" dirty="0">
                <a:latin typeface="Arial" panose="020B0604020202020204" pitchFamily="34" charset="0"/>
                <a:cs typeface="Arial" panose="020B0604020202020204" pitchFamily="34" charset="0"/>
              </a:rPr>
              <a:t>Carbon Footprint of Cruises</a:t>
            </a:r>
          </a:p>
        </p:txBody>
      </p:sp>
      <p:sp>
        <p:nvSpPr>
          <p:cNvPr id="3" name="Content Placeholder 2"/>
          <p:cNvSpPr>
            <a:spLocks noGrp="1"/>
          </p:cNvSpPr>
          <p:nvPr>
            <p:ph idx="1"/>
          </p:nvPr>
        </p:nvSpPr>
        <p:spPr>
          <a:xfrm>
            <a:off x="905164" y="1874517"/>
            <a:ext cx="10524836" cy="4498574"/>
          </a:xfrm>
        </p:spPr>
        <p:txBody>
          <a:bodyPr>
            <a:normAutofit/>
          </a:bodyPr>
          <a:lstStyle/>
          <a:p>
            <a:endParaRPr lang="en-GB" dirty="0"/>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r>
              <a:rPr lang="en-GB" dirty="0">
                <a:hlinkClick r:id="rId3"/>
              </a:rPr>
              <a:t>https://www.independent.co.uk/environment/cruise-ships-air-pollution-dirty-fuel-heavy-oil-europe-ports-nabu-a8502771.html</a:t>
            </a:r>
            <a:endParaRPr lang="en-GB" dirty="0"/>
          </a:p>
          <a:p>
            <a:endParaRPr lang="en-GB" dirty="0"/>
          </a:p>
          <a:p>
            <a:endParaRPr lang="en-GB" dirty="0"/>
          </a:p>
        </p:txBody>
      </p:sp>
      <p:sp>
        <p:nvSpPr>
          <p:cNvPr id="4" name="AutoShape 2" descr="Image result for carbon footprint cruises"/>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carbon footprint cruises"/>
          <p:cNvSpPr>
            <a:spLocks noChangeAspect="1" noChangeArrowheads="1"/>
          </p:cNvSpPr>
          <p:nvPr/>
        </p:nvSpPr>
        <p:spPr bwMode="auto">
          <a:xfrm>
            <a:off x="2159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carbon footprint cruises"/>
          <p:cNvSpPr>
            <a:spLocks noChangeAspect="1" noChangeArrowheads="1"/>
          </p:cNvSpPr>
          <p:nvPr/>
        </p:nvSpPr>
        <p:spPr bwMode="auto">
          <a:xfrm>
            <a:off x="3683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carbon footprint cruises"/>
          <p:cNvSpPr>
            <a:spLocks noChangeAspect="1" noChangeArrowheads="1"/>
          </p:cNvSpPr>
          <p:nvPr/>
        </p:nvSpPr>
        <p:spPr bwMode="auto">
          <a:xfrm>
            <a:off x="520700"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Image result for carbon footprint cruises"/>
          <p:cNvSpPr>
            <a:spLocks noChangeAspect="1" noChangeArrowheads="1"/>
          </p:cNvSpPr>
          <p:nvPr/>
        </p:nvSpPr>
        <p:spPr bwMode="auto">
          <a:xfrm>
            <a:off x="673100"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2" descr="Image result for carbon footprint cruises"/>
          <p:cNvSpPr>
            <a:spLocks noChangeAspect="1" noChangeArrowheads="1"/>
          </p:cNvSpPr>
          <p:nvPr/>
        </p:nvSpPr>
        <p:spPr bwMode="auto">
          <a:xfrm>
            <a:off x="825500"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yl5xYm-0hvo"/>
          <p:cNvPicPr>
            <a:picLocks noRot="1" noChangeAspect="1"/>
          </p:cNvPicPr>
          <p:nvPr>
            <a:videoFile r:link="rId1"/>
          </p:nvPr>
        </p:nvPicPr>
        <p:blipFill>
          <a:blip r:embed="rId4"/>
          <a:stretch>
            <a:fillRect/>
          </a:stretch>
        </p:blipFill>
        <p:spPr>
          <a:xfrm>
            <a:off x="905164" y="1379539"/>
            <a:ext cx="9393381" cy="3506497"/>
          </a:xfrm>
          <a:prstGeom prst="rect">
            <a:avLst/>
          </a:prstGeom>
        </p:spPr>
      </p:pic>
    </p:spTree>
    <p:extLst>
      <p:ext uri="{BB962C8B-B14F-4D97-AF65-F5344CB8AC3E}">
        <p14:creationId xmlns:p14="http://schemas.microsoft.com/office/powerpoint/2010/main" val="206940841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3" y="609600"/>
            <a:ext cx="11471563" cy="1356360"/>
          </a:xfrm>
        </p:spPr>
        <p:txBody>
          <a:bodyPr>
            <a:normAutofit/>
          </a:bodyPr>
          <a:lstStyle/>
          <a:p>
            <a:r>
              <a:rPr lang="en-GB" sz="4400" b="1" dirty="0">
                <a:latin typeface="Arial" panose="020B0604020202020204" pitchFamily="34" charset="0"/>
                <a:cs typeface="Arial" panose="020B0604020202020204" pitchFamily="34" charset="0"/>
              </a:rPr>
              <a:t>3 Pillars of Sustainability and Cruise </a:t>
            </a:r>
            <a:r>
              <a:rPr lang="en-GB" b="1" dirty="0">
                <a:latin typeface="Arial" panose="020B0604020202020204" pitchFamily="34" charset="0"/>
                <a:cs typeface="Arial" panose="020B0604020202020204" pitchFamily="34" charset="0"/>
              </a:rPr>
              <a:t>S</a:t>
            </a:r>
            <a:r>
              <a:rPr lang="en-GB" sz="4400" b="1" dirty="0">
                <a:latin typeface="Arial" panose="020B0604020202020204" pitchFamily="34" charset="0"/>
                <a:cs typeface="Arial" panose="020B0604020202020204" pitchFamily="34" charset="0"/>
              </a:rPr>
              <a:t>hips </a:t>
            </a:r>
          </a:p>
        </p:txBody>
      </p:sp>
      <p:sp>
        <p:nvSpPr>
          <p:cNvPr id="3" name="Content Placeholder 2"/>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Economic Impact</a:t>
            </a:r>
          </a:p>
          <a:p>
            <a:r>
              <a:rPr lang="en-GB" sz="3200" dirty="0">
                <a:latin typeface="Arial" panose="020B0604020202020204" pitchFamily="34" charset="0"/>
                <a:cs typeface="Arial" panose="020B0604020202020204" pitchFamily="34" charset="0"/>
              </a:rPr>
              <a:t>Environment Impact</a:t>
            </a:r>
          </a:p>
          <a:p>
            <a:r>
              <a:rPr lang="en-GB" sz="3200" dirty="0">
                <a:latin typeface="Arial" panose="020B0604020202020204" pitchFamily="34" charset="0"/>
                <a:cs typeface="Arial" panose="020B0604020202020204" pitchFamily="34" charset="0"/>
              </a:rPr>
              <a:t>Socio-Cultural Impact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3553" y="2493818"/>
            <a:ext cx="4727720" cy="3601605"/>
          </a:xfrm>
          <a:prstGeom prst="rect">
            <a:avLst/>
          </a:prstGeom>
        </p:spPr>
      </p:pic>
    </p:spTree>
    <p:extLst>
      <p:ext uri="{BB962C8B-B14F-4D97-AF65-F5344CB8AC3E}">
        <p14:creationId xmlns:p14="http://schemas.microsoft.com/office/powerpoint/2010/main" val="321634915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b="1" dirty="0">
                <a:latin typeface="Arial" panose="020B0604020202020204" pitchFamily="34" charset="0"/>
                <a:cs typeface="Arial" panose="020B0604020202020204" pitchFamily="34" charset="0"/>
              </a:rPr>
              <a:t>Cruise Tourism &amp; Environmental Injustice</a:t>
            </a:r>
          </a:p>
        </p:txBody>
      </p:sp>
      <p:sp>
        <p:nvSpPr>
          <p:cNvPr id="3" name="Content Placeholder 2"/>
          <p:cNvSpPr>
            <a:spLocks noGrp="1"/>
          </p:cNvSpPr>
          <p:nvPr>
            <p:ph idx="1"/>
          </p:nvPr>
        </p:nvSpPr>
        <p:spPr>
          <a:xfrm>
            <a:off x="1143000" y="2069581"/>
            <a:ext cx="10178322" cy="1214581"/>
          </a:xfrm>
        </p:spPr>
        <p:txBody>
          <a:bodyPr/>
          <a:lstStyle/>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0411" y="1965960"/>
            <a:ext cx="3152775" cy="2286000"/>
          </a:xfrm>
          <a:prstGeom prst="rect">
            <a:avLst/>
          </a:prstGeom>
        </p:spPr>
      </p:pic>
      <p:pic>
        <p:nvPicPr>
          <p:cNvPr id="6" name="OthdjjsUsBg"/>
          <p:cNvPicPr>
            <a:picLocks noRot="1" noChangeAspect="1"/>
          </p:cNvPicPr>
          <p:nvPr>
            <a:videoFile r:link="rId1"/>
          </p:nvPr>
        </p:nvPicPr>
        <p:blipFill>
          <a:blip r:embed="rId4"/>
          <a:stretch>
            <a:fillRect/>
          </a:stretch>
        </p:blipFill>
        <p:spPr>
          <a:xfrm>
            <a:off x="1228436" y="2069581"/>
            <a:ext cx="6940111" cy="4303510"/>
          </a:xfrm>
          <a:prstGeom prst="rect">
            <a:avLst/>
          </a:prstGeom>
        </p:spPr>
      </p:pic>
    </p:spTree>
    <p:extLst>
      <p:ext uri="{BB962C8B-B14F-4D97-AF65-F5344CB8AC3E}">
        <p14:creationId xmlns:p14="http://schemas.microsoft.com/office/powerpoint/2010/main" val="42580502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364" y="277091"/>
            <a:ext cx="10418156" cy="1191491"/>
          </a:xfrm>
        </p:spPr>
        <p:txBody>
          <a:bodyPr>
            <a:normAutofit/>
          </a:bodyPr>
          <a:lstStyle/>
          <a:p>
            <a:r>
              <a:rPr lang="en-GB" dirty="0">
                <a:latin typeface="Arial" panose="020B0604020202020204" pitchFamily="34" charset="0"/>
                <a:cs typeface="Arial" panose="020B0604020202020204" pitchFamily="34" charset="0"/>
              </a:rPr>
              <a:t>T</a:t>
            </a:r>
            <a:r>
              <a:rPr lang="en-GB" sz="4400" dirty="0">
                <a:latin typeface="Arial" panose="020B0604020202020204" pitchFamily="34" charset="0"/>
                <a:cs typeface="Arial" panose="020B0604020202020204" pitchFamily="34" charset="0"/>
              </a:rPr>
              <a:t>he </a:t>
            </a:r>
            <a:r>
              <a:rPr lang="en-GB" dirty="0">
                <a:latin typeface="Arial" panose="020B0604020202020204" pitchFamily="34" charset="0"/>
                <a:cs typeface="Arial" panose="020B0604020202020204" pitchFamily="34" charset="0"/>
              </a:rPr>
              <a:t>E</a:t>
            </a:r>
            <a:r>
              <a:rPr lang="en-GB" sz="4400" dirty="0">
                <a:latin typeface="Arial" panose="020B0604020202020204" pitchFamily="34" charset="0"/>
                <a:cs typeface="Arial" panose="020B0604020202020204" pitchFamily="34" charset="0"/>
              </a:rPr>
              <a:t>nvironmental </a:t>
            </a:r>
            <a:r>
              <a:rPr lang="en-GB" dirty="0">
                <a:latin typeface="Arial" panose="020B0604020202020204" pitchFamily="34" charset="0"/>
                <a:cs typeface="Arial" panose="020B0604020202020204" pitchFamily="34" charset="0"/>
              </a:rPr>
              <a:t>C</a:t>
            </a:r>
            <a:r>
              <a:rPr lang="en-GB" sz="4400" dirty="0">
                <a:latin typeface="Arial" panose="020B0604020202020204" pitchFamily="34" charset="0"/>
                <a:cs typeface="Arial" panose="020B0604020202020204" pitchFamily="34" charset="0"/>
              </a:rPr>
              <a:t>osts of your Cruise</a:t>
            </a:r>
          </a:p>
        </p:txBody>
      </p:sp>
      <p:sp>
        <p:nvSpPr>
          <p:cNvPr id="3" name="Content Placeholder 2"/>
          <p:cNvSpPr>
            <a:spLocks noGrp="1"/>
          </p:cNvSpPr>
          <p:nvPr>
            <p:ph idx="1"/>
          </p:nvPr>
        </p:nvSpPr>
        <p:spPr>
          <a:xfrm>
            <a:off x="415636" y="1173018"/>
            <a:ext cx="11480800" cy="5623199"/>
          </a:xfrm>
        </p:spPr>
        <p:txBody>
          <a:bodyPr>
            <a:normAutofit lnSpcReduction="10000"/>
          </a:bodyPr>
          <a:lstStyle/>
          <a:p>
            <a:r>
              <a:rPr lang="en-GB" sz="2200" dirty="0">
                <a:latin typeface="Arial" panose="020B0604020202020204" pitchFamily="34" charset="0"/>
                <a:cs typeface="Arial" panose="020B0604020202020204" pitchFamily="34" charset="0"/>
              </a:rPr>
              <a:t>Cruise tourism is a fast growing segment of leisure tourism </a:t>
            </a:r>
          </a:p>
          <a:p>
            <a:r>
              <a:rPr lang="en-GB" sz="2200" dirty="0">
                <a:latin typeface="Arial" panose="020B0604020202020204" pitchFamily="34" charset="0"/>
                <a:cs typeface="Arial" panose="020B0604020202020204" pitchFamily="34" charset="0"/>
              </a:rPr>
              <a:t>With its growth has come concern about the impact of cruise tourism on coastal and marine environments, local economies, and on the sociocultural nature of port communities</a:t>
            </a:r>
          </a:p>
          <a:p>
            <a:r>
              <a:rPr lang="en-GB" sz="2200" dirty="0">
                <a:latin typeface="Arial" panose="020B0604020202020204" pitchFamily="34" charset="0"/>
                <a:cs typeface="Arial" panose="020B0604020202020204" pitchFamily="34" charset="0"/>
              </a:rPr>
              <a:t>These three areas are key elements in analyses focused on responsible tourism and form a critical base from which to consider strategies to ensure the sustainable development of cruise tourism</a:t>
            </a:r>
          </a:p>
          <a:p>
            <a:r>
              <a:rPr lang="en-GB" sz="2200" dirty="0">
                <a:latin typeface="Arial" panose="020B0604020202020204" pitchFamily="34" charset="0"/>
                <a:cs typeface="Arial" panose="020B0604020202020204" pitchFamily="34" charset="0"/>
              </a:rPr>
              <a:t>Building bigger and better ships</a:t>
            </a:r>
          </a:p>
          <a:p>
            <a:r>
              <a:rPr lang="en-GB" sz="2200" dirty="0">
                <a:latin typeface="Arial" panose="020B0604020202020204" pitchFamily="34" charset="0"/>
                <a:cs typeface="Arial" panose="020B0604020202020204" pitchFamily="34" charset="0"/>
              </a:rPr>
              <a:t>New ports have been established</a:t>
            </a:r>
          </a:p>
          <a:p>
            <a:r>
              <a:rPr lang="en-GB" sz="2200" dirty="0">
                <a:latin typeface="Arial" panose="020B0604020202020204" pitchFamily="34" charset="0"/>
                <a:cs typeface="Arial" panose="020B0604020202020204" pitchFamily="34" charset="0"/>
              </a:rPr>
              <a:t>Existing ports have found ever-growing numbers of day-visitors</a:t>
            </a:r>
          </a:p>
          <a:p>
            <a:r>
              <a:rPr lang="en-GB" sz="2200" dirty="0">
                <a:latin typeface="Arial" panose="020B0604020202020204" pitchFamily="34" charset="0"/>
                <a:cs typeface="Arial" panose="020B0604020202020204" pitchFamily="34" charset="0"/>
              </a:rPr>
              <a:t>Carnival Cruise Lines' and Royal Caribbean's first ships carried </a:t>
            </a:r>
            <a:r>
              <a:rPr lang="en-GB" sz="2200" b="1" dirty="0">
                <a:latin typeface="Arial" panose="020B0604020202020204" pitchFamily="34" charset="0"/>
                <a:cs typeface="Arial" panose="020B0604020202020204" pitchFamily="34" charset="0"/>
              </a:rPr>
              <a:t>1,024 and 724 passengers</a:t>
            </a:r>
          </a:p>
          <a:p>
            <a:r>
              <a:rPr lang="en-GB" sz="2200" dirty="0">
                <a:latin typeface="Arial" panose="020B0604020202020204" pitchFamily="34" charset="0"/>
                <a:cs typeface="Arial" panose="020B0604020202020204" pitchFamily="34" charset="0"/>
              </a:rPr>
              <a:t>Their newest ships carry 4,000 and 6,000 passengers</a:t>
            </a:r>
          </a:p>
          <a:p>
            <a:r>
              <a:rPr lang="en-GB" dirty="0">
                <a:latin typeface="Arial" panose="020B0604020202020204" pitchFamily="34" charset="0"/>
                <a:cs typeface="Arial" panose="020B0604020202020204" pitchFamily="34" charset="0"/>
              </a:rPr>
              <a:t>Price ! </a:t>
            </a:r>
            <a:r>
              <a:rPr lang="en-GB" b="1" dirty="0">
                <a:latin typeface="Arial" panose="020B0604020202020204" pitchFamily="34" charset="0"/>
                <a:cs typeface="Arial" panose="020B0604020202020204" pitchFamily="34" charset="0"/>
              </a:rPr>
              <a:t>Cruise Vacations Cost has become increasingly accessible to the masses!</a:t>
            </a:r>
            <a:br>
              <a:rPr lang="en-GB" dirty="0"/>
            </a:br>
            <a:endParaRPr lang="en-GB" dirty="0"/>
          </a:p>
        </p:txBody>
      </p:sp>
    </p:spTree>
    <p:extLst>
      <p:ext uri="{BB962C8B-B14F-4D97-AF65-F5344CB8AC3E}">
        <p14:creationId xmlns:p14="http://schemas.microsoft.com/office/powerpoint/2010/main" val="130309809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350982"/>
            <a:ext cx="10445865" cy="1099127"/>
          </a:xfrm>
        </p:spPr>
        <p:txBody>
          <a:bodyPr>
            <a:normAutofit/>
          </a:bodyPr>
          <a:lstStyle/>
          <a:p>
            <a:r>
              <a:rPr lang="en-GB" dirty="0">
                <a:latin typeface="Arial" panose="020B0604020202020204" pitchFamily="34" charset="0"/>
                <a:cs typeface="Arial" panose="020B0604020202020204" pitchFamily="34" charset="0"/>
              </a:rPr>
              <a:t>T</a:t>
            </a:r>
            <a:r>
              <a:rPr lang="en-GB" sz="4400" dirty="0">
                <a:latin typeface="Arial" panose="020B0604020202020204" pitchFamily="34" charset="0"/>
                <a:cs typeface="Arial" panose="020B0604020202020204" pitchFamily="34" charset="0"/>
              </a:rPr>
              <a:t>he Environmental </a:t>
            </a:r>
            <a:r>
              <a:rPr lang="en-GB" dirty="0">
                <a:latin typeface="Arial" panose="020B0604020202020204" pitchFamily="34" charset="0"/>
                <a:cs typeface="Arial" panose="020B0604020202020204" pitchFamily="34" charset="0"/>
              </a:rPr>
              <a:t>C</a:t>
            </a:r>
            <a:r>
              <a:rPr lang="en-GB" sz="4400" dirty="0">
                <a:latin typeface="Arial" panose="020B0604020202020204" pitchFamily="34" charset="0"/>
                <a:cs typeface="Arial" panose="020B0604020202020204" pitchFamily="34" charset="0"/>
              </a:rPr>
              <a:t>osts of your Cruise</a:t>
            </a:r>
          </a:p>
        </p:txBody>
      </p:sp>
      <p:sp>
        <p:nvSpPr>
          <p:cNvPr id="3" name="Content Placeholder 2"/>
          <p:cNvSpPr>
            <a:spLocks noGrp="1"/>
          </p:cNvSpPr>
          <p:nvPr>
            <p:ph idx="1"/>
          </p:nvPr>
        </p:nvSpPr>
        <p:spPr>
          <a:xfrm>
            <a:off x="572655" y="1450109"/>
            <a:ext cx="10857345" cy="5190836"/>
          </a:xfrm>
        </p:spPr>
        <p:txBody>
          <a:bodyPr>
            <a:normAutofit/>
          </a:bodyPr>
          <a:lstStyle/>
          <a:p>
            <a:r>
              <a:rPr lang="en-GB" dirty="0">
                <a:latin typeface="Arial" panose="020B0604020202020204" pitchFamily="34" charset="0"/>
                <a:cs typeface="Arial" panose="020B0604020202020204" pitchFamily="34" charset="0"/>
              </a:rPr>
              <a:t>Cruise Tourism's growth has brought with it concern about Environmental Impacts including the footprint left ashore by cruise tourists.</a:t>
            </a:r>
          </a:p>
          <a:p>
            <a:r>
              <a:rPr lang="en-GB" dirty="0">
                <a:latin typeface="Arial" panose="020B0604020202020204" pitchFamily="34" charset="0"/>
                <a:cs typeface="Arial" panose="020B0604020202020204" pitchFamily="34" charset="0"/>
              </a:rPr>
              <a:t>Responsible Tourism has three broad areas of concern: </a:t>
            </a:r>
          </a:p>
          <a:p>
            <a:r>
              <a:rPr lang="en-GB" sz="2400" b="1" dirty="0">
                <a:latin typeface="Arial" panose="020B0604020202020204" pitchFamily="34" charset="0"/>
                <a:cs typeface="Arial" panose="020B0604020202020204" pitchFamily="34" charset="0"/>
              </a:rPr>
              <a:t>(a) Tourism's Impact on the Environment</a:t>
            </a:r>
          </a:p>
          <a:p>
            <a:r>
              <a:rPr lang="en-GB" sz="2400" b="1" dirty="0">
                <a:latin typeface="Arial" panose="020B0604020202020204" pitchFamily="34" charset="0"/>
                <a:cs typeface="Arial" panose="020B0604020202020204" pitchFamily="34" charset="0"/>
              </a:rPr>
              <a:t>(b) Equal distribution of Economic Benefits to all segments of a Tourist Destination</a:t>
            </a:r>
          </a:p>
          <a:p>
            <a:r>
              <a:rPr lang="en-GB" sz="2400" b="1" dirty="0">
                <a:latin typeface="Arial" panose="020B0604020202020204" pitchFamily="34" charset="0"/>
                <a:cs typeface="Arial" panose="020B0604020202020204" pitchFamily="34" charset="0"/>
              </a:rPr>
              <a:t>(c) Minimising Negative Sociocultural Impacts</a:t>
            </a:r>
          </a:p>
          <a:p>
            <a:r>
              <a:rPr lang="en-GB" dirty="0">
                <a:latin typeface="Arial" panose="020B0604020202020204" pitchFamily="34" charset="0"/>
                <a:cs typeface="Arial" panose="020B0604020202020204" pitchFamily="34" charset="0"/>
              </a:rPr>
              <a:t>Cruise Ship Tourism is no different in conforming to the 3 pillars of sustainability we have seen with Land Based Tourism.</a:t>
            </a:r>
          </a:p>
        </p:txBody>
      </p:sp>
    </p:spTree>
    <p:extLst>
      <p:ext uri="{BB962C8B-B14F-4D97-AF65-F5344CB8AC3E}">
        <p14:creationId xmlns:p14="http://schemas.microsoft.com/office/powerpoint/2010/main" val="170151064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cruise pollution images"/>
          <p:cNvSpPr>
            <a:spLocks noChangeAspect="1" noChangeArrowheads="1"/>
          </p:cNvSpPr>
          <p:nvPr/>
        </p:nvSpPr>
        <p:spPr bwMode="auto">
          <a:xfrm>
            <a:off x="63500" y="-731838"/>
            <a:ext cx="285750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054" y="304799"/>
            <a:ext cx="11388437" cy="6216073"/>
          </a:xfrm>
          <a:prstGeom prst="rect">
            <a:avLst/>
          </a:prstGeom>
        </p:spPr>
      </p:pic>
    </p:spTree>
    <p:extLst>
      <p:ext uri="{BB962C8B-B14F-4D97-AF65-F5344CB8AC3E}">
        <p14:creationId xmlns:p14="http://schemas.microsoft.com/office/powerpoint/2010/main" val="82358312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945" y="212436"/>
            <a:ext cx="10473575" cy="1753524"/>
          </a:xfrm>
        </p:spPr>
        <p:txBody>
          <a:bodyPr>
            <a:normAutofit/>
          </a:bodyPr>
          <a:lstStyle/>
          <a:p>
            <a:r>
              <a:rPr lang="en-GB" sz="4400" dirty="0">
                <a:latin typeface="Arial" panose="020B0604020202020204" pitchFamily="34" charset="0"/>
                <a:cs typeface="Arial" panose="020B0604020202020204" pitchFamily="34" charset="0"/>
              </a:rPr>
              <a:t>Princess Cruises</a:t>
            </a:r>
          </a:p>
        </p:txBody>
      </p:sp>
      <p:sp>
        <p:nvSpPr>
          <p:cNvPr id="3" name="Content Placeholder 2"/>
          <p:cNvSpPr>
            <a:spLocks noGrp="1"/>
          </p:cNvSpPr>
          <p:nvPr>
            <p:ph idx="1"/>
          </p:nvPr>
        </p:nvSpPr>
        <p:spPr>
          <a:xfrm>
            <a:off x="1251678" y="1570181"/>
            <a:ext cx="10178322" cy="3810647"/>
          </a:xfrm>
        </p:spPr>
        <p:txBody>
          <a:bodyPr/>
          <a:lstStyle/>
          <a:p>
            <a:endParaRPr lang="en-GB" dirty="0"/>
          </a:p>
        </p:txBody>
      </p:sp>
      <p:sp>
        <p:nvSpPr>
          <p:cNvPr id="4" name="AutoShape 2" descr="Image result for cruise pollution images"/>
          <p:cNvSpPr>
            <a:spLocks noChangeAspect="1" noChangeArrowheads="1"/>
          </p:cNvSpPr>
          <p:nvPr/>
        </p:nvSpPr>
        <p:spPr bwMode="auto">
          <a:xfrm>
            <a:off x="63500" y="-731838"/>
            <a:ext cx="285750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wEqwO4U0tEo"/>
          <p:cNvPicPr>
            <a:picLocks noRot="1" noChangeAspect="1"/>
          </p:cNvPicPr>
          <p:nvPr>
            <a:videoFile r:link="rId1"/>
          </p:nvPr>
        </p:nvPicPr>
        <p:blipFill>
          <a:blip r:embed="rId3"/>
          <a:stretch>
            <a:fillRect/>
          </a:stretch>
        </p:blipFill>
        <p:spPr>
          <a:xfrm>
            <a:off x="766618" y="1450108"/>
            <a:ext cx="10363892" cy="4821383"/>
          </a:xfrm>
          <a:prstGeom prst="rect">
            <a:avLst/>
          </a:prstGeom>
        </p:spPr>
      </p:pic>
    </p:spTree>
    <p:extLst>
      <p:ext uri="{BB962C8B-B14F-4D97-AF65-F5344CB8AC3E}">
        <p14:creationId xmlns:p14="http://schemas.microsoft.com/office/powerpoint/2010/main" val="102523818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cruise pollution images"/>
          <p:cNvSpPr>
            <a:spLocks noChangeAspect="1" noChangeArrowheads="1"/>
          </p:cNvSpPr>
          <p:nvPr/>
        </p:nvSpPr>
        <p:spPr bwMode="auto">
          <a:xfrm>
            <a:off x="63500" y="-525463"/>
            <a:ext cx="2438400" cy="10953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7420" y="3402711"/>
            <a:ext cx="137160" cy="52578"/>
          </a:xfrm>
          <a:prstGeom prst="rect">
            <a:avLst/>
          </a:prstGeom>
        </p:spPr>
      </p:pic>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7420" y="3402711"/>
            <a:ext cx="137160" cy="5257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929" y="412894"/>
            <a:ext cx="11018982" cy="5830888"/>
          </a:xfrm>
          <a:prstGeom prst="rect">
            <a:avLst/>
          </a:prstGeom>
        </p:spPr>
      </p:pic>
    </p:spTree>
    <p:extLst>
      <p:ext uri="{BB962C8B-B14F-4D97-AF65-F5344CB8AC3E}">
        <p14:creationId xmlns:p14="http://schemas.microsoft.com/office/powerpoint/2010/main" val="188083595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What goes in must come out </a:t>
            </a:r>
          </a:p>
        </p:txBody>
      </p:sp>
      <p:sp>
        <p:nvSpPr>
          <p:cNvPr id="3" name="Subtitle 2"/>
          <p:cNvSpPr>
            <a:spLocks noGrp="1"/>
          </p:cNvSpPr>
          <p:nvPr>
            <p:ph type="subTitle" idx="1"/>
          </p:nvPr>
        </p:nvSpPr>
        <p:spPr/>
        <p:txBody>
          <a:bodyPr>
            <a:normAutofit/>
          </a:bodyPr>
          <a:lstStyle/>
          <a:p>
            <a:r>
              <a:rPr lang="en-GB" sz="4000" dirty="0">
                <a:latin typeface="Arial" panose="020B0604020202020204" pitchFamily="34" charset="0"/>
                <a:cs typeface="Arial" panose="020B0604020202020204" pitchFamily="34" charset="0"/>
              </a:rPr>
              <a:t>Where does it go ?</a:t>
            </a:r>
          </a:p>
        </p:txBody>
      </p:sp>
    </p:spTree>
    <p:extLst>
      <p:ext uri="{BB962C8B-B14F-4D97-AF65-F5344CB8AC3E}">
        <p14:creationId xmlns:p14="http://schemas.microsoft.com/office/powerpoint/2010/main" val="423848575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b.ecobnb.net/app/uploads/sites/3/2013/07/Antonio-Pellic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455" y="323273"/>
            <a:ext cx="11469459" cy="6160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196316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193964"/>
            <a:ext cx="10464338" cy="1246909"/>
          </a:xfrm>
        </p:spPr>
        <p:txBody>
          <a:bodyPr>
            <a:normAutofit/>
          </a:bodyPr>
          <a:lstStyle/>
          <a:p>
            <a:r>
              <a:rPr lang="en-GB" sz="4400" dirty="0">
                <a:latin typeface="Arial" panose="020B0604020202020204" pitchFamily="34" charset="0"/>
                <a:cs typeface="Arial" panose="020B0604020202020204" pitchFamily="34" charset="0"/>
              </a:rPr>
              <a:t>Cruise Ships- Waste Impact </a:t>
            </a:r>
          </a:p>
        </p:txBody>
      </p:sp>
      <p:sp>
        <p:nvSpPr>
          <p:cNvPr id="3" name="Content Placeholder 2"/>
          <p:cNvSpPr>
            <a:spLocks noGrp="1"/>
          </p:cNvSpPr>
          <p:nvPr>
            <p:ph idx="1"/>
          </p:nvPr>
        </p:nvSpPr>
        <p:spPr>
          <a:xfrm>
            <a:off x="448113" y="1182255"/>
            <a:ext cx="11319013" cy="5306291"/>
          </a:xfrm>
        </p:spPr>
        <p:txBody>
          <a:bodyPr>
            <a:normAutofit/>
          </a:bodyPr>
          <a:lstStyle/>
          <a:p>
            <a:r>
              <a:rPr lang="en-GB" dirty="0">
                <a:latin typeface="Arial" panose="020B0604020202020204" pitchFamily="34" charset="0"/>
                <a:cs typeface="Arial" panose="020B0604020202020204" pitchFamily="34" charset="0"/>
              </a:rPr>
              <a:t>Cruise ships released over one billion gallons of sewage into the ocean in 2014, according to a report from Friends of the Earth.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analysis showed that some of the 16 cruise lines are taking steps to becoming more environmentally friendly….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But according to the press release from environmental group Friends of the Earth (FOE), </a:t>
            </a:r>
            <a:r>
              <a:rPr lang="en-GB" b="1" dirty="0">
                <a:latin typeface="Arial" panose="020B0604020202020204" pitchFamily="34" charset="0"/>
                <a:cs typeface="Arial" panose="020B0604020202020204" pitchFamily="34" charset="0"/>
              </a:rPr>
              <a:t>over 40 percent of the 167 ships in operation still operate using waste treatment technology that’s more than 35 years old</a:t>
            </a:r>
          </a:p>
          <a:p>
            <a:r>
              <a:rPr lang="en-GB" i="1" dirty="0">
                <a:latin typeface="Arial" panose="020B0604020202020204" pitchFamily="34" charset="0"/>
                <a:cs typeface="Arial" panose="020B0604020202020204" pitchFamily="34" charset="0"/>
              </a:rPr>
              <a:t>“Such antiquated treatment systems leave harmful levels of faecal matter, bacteria, heavy metals and other contaminants in the water” FOE noted.</a:t>
            </a:r>
          </a:p>
          <a:p>
            <a:endParaRPr lang="en-GB" i="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Federal law requires that cruise ships only dump treated wastewater if they are within three nautical miles of shore. But beyond that point, it’s essentially a free-for-all</a:t>
            </a:r>
          </a:p>
        </p:txBody>
      </p:sp>
    </p:spTree>
    <p:extLst>
      <p:ext uri="{BB962C8B-B14F-4D97-AF65-F5344CB8AC3E}">
        <p14:creationId xmlns:p14="http://schemas.microsoft.com/office/powerpoint/2010/main" val="132901797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129309"/>
            <a:ext cx="11152909" cy="1071418"/>
          </a:xfrm>
        </p:spPr>
        <p:txBody>
          <a:bodyPr>
            <a:normAutofit/>
          </a:bodyPr>
          <a:lstStyle/>
          <a:p>
            <a:r>
              <a:rPr lang="en-GB" sz="4400" dirty="0">
                <a:latin typeface="Arial" panose="020B0604020202020204" pitchFamily="34" charset="0"/>
                <a:cs typeface="Arial" panose="020B0604020202020204" pitchFamily="34" charset="0"/>
              </a:rPr>
              <a:t>Cruise Ships – Waste Impact  </a:t>
            </a:r>
          </a:p>
        </p:txBody>
      </p:sp>
      <p:sp>
        <p:nvSpPr>
          <p:cNvPr id="3" name="Content Placeholder 2"/>
          <p:cNvSpPr>
            <a:spLocks noGrp="1"/>
          </p:cNvSpPr>
          <p:nvPr>
            <p:ph idx="1"/>
          </p:nvPr>
        </p:nvSpPr>
        <p:spPr>
          <a:xfrm>
            <a:off x="212436" y="895927"/>
            <a:ext cx="11217564" cy="6059055"/>
          </a:xfrm>
        </p:spPr>
        <p:txBody>
          <a:bodyPr>
            <a:normAutofit/>
          </a:bodyPr>
          <a:lstStyle/>
          <a:p>
            <a:r>
              <a:rPr lang="en-GB" dirty="0">
                <a:latin typeface="Arial" panose="020B0604020202020204" pitchFamily="34" charset="0"/>
                <a:cs typeface="Arial" panose="020B0604020202020204" pitchFamily="34" charset="0"/>
              </a:rPr>
              <a:t>FOE also cites data from the Environmental Protection Agency (EPA) which shows </a:t>
            </a:r>
          </a:p>
          <a:p>
            <a:endParaRPr lang="en-GB"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an average cruise ship with 3,000 passengers and crew produces about 21,000 gallons of sewage a day — enough to fill 10 backyard swimming pools in a week. That adds up to more than one billion gallons a year for the industry”</a:t>
            </a:r>
          </a:p>
          <a:p>
            <a:endParaRPr lang="en-GB" b="1"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“FOE also acknowledges this is likely “a conservative estimate,” because newer ships can carry up to </a:t>
            </a:r>
            <a:r>
              <a:rPr lang="en-GB" sz="2400" b="1" dirty="0">
                <a:latin typeface="Arial" panose="020B0604020202020204" pitchFamily="34" charset="0"/>
                <a:cs typeface="Arial" panose="020B0604020202020204" pitchFamily="34" charset="0"/>
              </a:rPr>
              <a:t>8,000 passengers and crew members</a:t>
            </a:r>
          </a:p>
          <a:p>
            <a:r>
              <a:rPr lang="en-GB" b="1" i="1" dirty="0">
                <a:latin typeface="Arial" panose="020B0604020202020204" pitchFamily="34" charset="0"/>
                <a:cs typeface="Arial" panose="020B0604020202020204" pitchFamily="34" charset="0"/>
              </a:rPr>
              <a:t>“This is an industry worth billions of dollars that could install the most advanced sewage treatment and air pollution reduction technology available,”</a:t>
            </a:r>
            <a:r>
              <a:rPr lang="en-GB" dirty="0">
                <a:latin typeface="Arial" panose="020B0604020202020204" pitchFamily="34" charset="0"/>
                <a:cs typeface="Arial" panose="020B0604020202020204" pitchFamily="34" charset="0"/>
              </a:rPr>
              <a:t> said Marcie Keever, the oceans and vessels program director at FOE</a:t>
            </a:r>
          </a:p>
          <a:p>
            <a:endParaRPr lang="en-GB" b="1" i="1"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“We’re encouraged that some cruise lines are taking incremental steps to improve their performance, but the entire industry must stop hiding behind weak regulations and take action to make sure the oceans their ships travel remain as clear as the photos in cruise brochures”.</a:t>
            </a:r>
          </a:p>
        </p:txBody>
      </p:sp>
    </p:spTree>
    <p:extLst>
      <p:ext uri="{BB962C8B-B14F-4D97-AF65-F5344CB8AC3E}">
        <p14:creationId xmlns:p14="http://schemas.microsoft.com/office/powerpoint/2010/main" val="80899439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uise ships impa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463" y="406399"/>
            <a:ext cx="11204294" cy="6068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52447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609600"/>
            <a:ext cx="10445865" cy="840509"/>
          </a:xfrm>
        </p:spPr>
        <p:txBody>
          <a:bodyPr>
            <a:normAutofit/>
          </a:bodyPr>
          <a:lstStyle/>
          <a:p>
            <a:r>
              <a:rPr lang="en-GB" sz="4400" dirty="0">
                <a:latin typeface="Arial" panose="020B0604020202020204" pitchFamily="34" charset="0"/>
                <a:cs typeface="Arial" panose="020B0604020202020204" pitchFamily="34" charset="0"/>
              </a:rPr>
              <a:t>Cruise Sewage </a:t>
            </a:r>
          </a:p>
        </p:txBody>
      </p:sp>
      <p:sp>
        <p:nvSpPr>
          <p:cNvPr id="3" name="Content Placeholder 2"/>
          <p:cNvSpPr>
            <a:spLocks noGrp="1"/>
          </p:cNvSpPr>
          <p:nvPr>
            <p:ph idx="1"/>
          </p:nvPr>
        </p:nvSpPr>
        <p:spPr>
          <a:xfrm>
            <a:off x="572655" y="1588655"/>
            <a:ext cx="11388436" cy="5033818"/>
          </a:xfrm>
        </p:spPr>
        <p:txBody>
          <a:bodyPr>
            <a:noAutofit/>
          </a:bodyPr>
          <a:lstStyle/>
          <a:p>
            <a:r>
              <a:rPr lang="en-GB" sz="2400" dirty="0">
                <a:latin typeface="Arial" panose="020B0604020202020204" pitchFamily="34" charset="0"/>
                <a:cs typeface="Arial" panose="020B0604020202020204" pitchFamily="34" charset="0"/>
              </a:rPr>
              <a:t>The enormous amounts of food and drink consumed on cruise ships, along with water from laundry, pool, medical facilities, photo labs, spas, and dry cleaning stations - has to go somewhere!</a:t>
            </a:r>
          </a:p>
          <a:p>
            <a:r>
              <a:rPr lang="en-GB" sz="2400" dirty="0">
                <a:latin typeface="Arial" panose="020B0604020202020204" pitchFamily="34" charset="0"/>
                <a:cs typeface="Arial" panose="020B0604020202020204" pitchFamily="34" charset="0"/>
              </a:rPr>
              <a:t>At sea, what you flush down the toilet can actually be dumped untreated into the ocean to contaminate fish and other marine life, so long as the ship is at least three nautical miles from shore </a:t>
            </a:r>
          </a:p>
          <a:p>
            <a:r>
              <a:rPr lang="en-GB" sz="2400" dirty="0">
                <a:latin typeface="Arial" panose="020B0604020202020204" pitchFamily="34" charset="0"/>
                <a:cs typeface="Arial" panose="020B0604020202020204" pitchFamily="34" charset="0"/>
              </a:rPr>
              <a:t>This sewage contains pollutants including faecal matter, bacteria,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viruses, pathogens, nutrients, hazardous waste and pharmaceuticals, all</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of which can be harmful to human health and aquatic life</a:t>
            </a:r>
          </a:p>
        </p:txBody>
      </p:sp>
    </p:spTree>
    <p:extLst>
      <p:ext uri="{BB962C8B-B14F-4D97-AF65-F5344CB8AC3E}">
        <p14:creationId xmlns:p14="http://schemas.microsoft.com/office/powerpoint/2010/main" val="405572547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609600"/>
            <a:ext cx="10464338" cy="1356360"/>
          </a:xfrm>
        </p:spPr>
        <p:txBody>
          <a:bodyPr>
            <a:normAutofit/>
          </a:bodyPr>
          <a:lstStyle/>
          <a:p>
            <a:r>
              <a:rPr lang="en-GB" sz="4400" dirty="0">
                <a:latin typeface="Arial" panose="020B0604020202020204" pitchFamily="34" charset="0"/>
                <a:cs typeface="Arial" panose="020B0604020202020204" pitchFamily="34" charset="0"/>
              </a:rPr>
              <a:t>Cruise Sewage </a:t>
            </a:r>
          </a:p>
        </p:txBody>
      </p:sp>
      <p:sp>
        <p:nvSpPr>
          <p:cNvPr id="3" name="Content Placeholder 2"/>
          <p:cNvSpPr>
            <a:spLocks noGrp="1"/>
          </p:cNvSpPr>
          <p:nvPr>
            <p:ph idx="1"/>
          </p:nvPr>
        </p:nvSpPr>
        <p:spPr>
          <a:xfrm>
            <a:off x="757382" y="1965960"/>
            <a:ext cx="10672618" cy="3913633"/>
          </a:xfrm>
        </p:spPr>
        <p:txBody>
          <a:bodyPr>
            <a:normAutofit/>
          </a:bodyPr>
          <a:lstStyle/>
          <a:p>
            <a:r>
              <a:rPr lang="en-GB" sz="2800" b="1" i="1" dirty="0">
                <a:latin typeface="Arial" panose="020B0604020202020204" pitchFamily="34" charset="0"/>
                <a:cs typeface="Arial" panose="020B0604020202020204" pitchFamily="34" charset="0"/>
              </a:rPr>
              <a:t>The U.S. EPA estimates that a 3,000-person cruise ship generates 210,000 gallons of sewage weekly — enough to fill 10 backyard swimming pools, and 1 million gallons of greywater — another 40 swimming pools full of waste </a:t>
            </a:r>
          </a:p>
          <a:p>
            <a:r>
              <a:rPr lang="en-GB" sz="2800" b="1" i="1" dirty="0">
                <a:latin typeface="Arial" panose="020B0604020202020204" pitchFamily="34" charset="0"/>
                <a:cs typeface="Arial" panose="020B0604020202020204" pitchFamily="34" charset="0"/>
              </a:rPr>
              <a:t>One cruise ship equals 50 swimming pools full of highly polluted waste which can be dumped into our oceans each week</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248016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127" y="437803"/>
            <a:ext cx="10838873" cy="1492132"/>
          </a:xfrm>
        </p:spPr>
        <p:txBody>
          <a:bodyPr>
            <a:normAutofit/>
          </a:bodyPr>
          <a:lstStyle/>
          <a:p>
            <a:pPr algn="ctr"/>
            <a:r>
              <a:rPr lang="en-GB" sz="4400" dirty="0">
                <a:latin typeface="Arial" panose="020B0604020202020204" pitchFamily="34" charset="0"/>
                <a:cs typeface="Arial" panose="020B0604020202020204" pitchFamily="34" charset="0"/>
              </a:rPr>
              <a:t>Cruise Ships </a:t>
            </a:r>
            <a:r>
              <a:rPr lang="en-GB" dirty="0">
                <a:latin typeface="Arial" panose="020B0604020202020204" pitchFamily="34" charset="0"/>
                <a:cs typeface="Arial" panose="020B0604020202020204" pitchFamily="34" charset="0"/>
              </a:rPr>
              <a:t>P</a:t>
            </a:r>
            <a:r>
              <a:rPr lang="en-GB" sz="4400" dirty="0">
                <a:latin typeface="Arial" panose="020B0604020202020204" pitchFamily="34" charset="0"/>
                <a:cs typeface="Arial" panose="020B0604020202020204" pitchFamily="34" charset="0"/>
              </a:rPr>
              <a:t>ollute the Air we Breathe</a:t>
            </a:r>
          </a:p>
        </p:txBody>
      </p:sp>
      <p:sp>
        <p:nvSpPr>
          <p:cNvPr id="3" name="Content Placeholder 2"/>
          <p:cNvSpPr>
            <a:spLocks noGrp="1"/>
          </p:cNvSpPr>
          <p:nvPr>
            <p:ph idx="1"/>
          </p:nvPr>
        </p:nvSpPr>
        <p:spPr>
          <a:xfrm>
            <a:off x="591128" y="1819564"/>
            <a:ext cx="11046690" cy="4673600"/>
          </a:xfrm>
        </p:spPr>
        <p:txBody>
          <a:bodyPr>
            <a:normAutofit/>
          </a:bodyPr>
          <a:lstStyle/>
          <a:p>
            <a:r>
              <a:rPr lang="en-GB" sz="2800" dirty="0">
                <a:latin typeface="Arial" panose="020B0604020202020204" pitchFamily="34" charset="0"/>
                <a:cs typeface="Arial" panose="020B0604020202020204" pitchFamily="34" charset="0"/>
              </a:rPr>
              <a:t>Cruise ships are also responsible for significant air pollution from the dirty fuel they burn, which can lead to serious human health problems, especially in port communities. </a:t>
            </a:r>
          </a:p>
          <a:p>
            <a:r>
              <a:rPr lang="en-GB" sz="2800" dirty="0">
                <a:latin typeface="Arial" panose="020B0604020202020204" pitchFamily="34" charset="0"/>
                <a:cs typeface="Arial" panose="020B0604020202020204" pitchFamily="34" charset="0"/>
              </a:rPr>
              <a:t>Even while at dock, cruise ships often run dirty diesel engines to provide electrical power to passengers and crew</a:t>
            </a:r>
          </a:p>
          <a:p>
            <a:r>
              <a:rPr lang="en-GB" sz="2800" dirty="0">
                <a:latin typeface="Arial" panose="020B0604020202020204" pitchFamily="34" charset="0"/>
                <a:cs typeface="Arial" panose="020B0604020202020204" pitchFamily="34" charset="0"/>
              </a:rPr>
              <a:t>Emissions from cruise ship engines include nitrogen oxides, sulphur oxides, carbon dioxide, and diesel particulate matter, the microscopic soot that is so damaging to human health</a:t>
            </a:r>
          </a:p>
        </p:txBody>
      </p:sp>
    </p:spTree>
    <p:extLst>
      <p:ext uri="{BB962C8B-B14F-4D97-AF65-F5344CB8AC3E}">
        <p14:creationId xmlns:p14="http://schemas.microsoft.com/office/powerpoint/2010/main" val="238254248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101601"/>
            <a:ext cx="10986655" cy="1071418"/>
          </a:xfrm>
        </p:spPr>
        <p:txBody>
          <a:bodyPr>
            <a:normAutofit/>
          </a:bodyPr>
          <a:lstStyle/>
          <a:p>
            <a:r>
              <a:rPr lang="en-GB" sz="4400" dirty="0">
                <a:latin typeface="Arial" panose="020B0604020202020204" pitchFamily="34" charset="0"/>
                <a:cs typeface="Arial" panose="020B0604020202020204" pitchFamily="34" charset="0"/>
              </a:rPr>
              <a:t>Barcelona</a:t>
            </a:r>
            <a:r>
              <a:rPr lang="en-GB" dirty="0"/>
              <a:t> </a:t>
            </a:r>
          </a:p>
        </p:txBody>
      </p:sp>
      <p:sp>
        <p:nvSpPr>
          <p:cNvPr id="3" name="Content Placeholder 2"/>
          <p:cNvSpPr>
            <a:spLocks noGrp="1"/>
          </p:cNvSpPr>
          <p:nvPr>
            <p:ph idx="1"/>
          </p:nvPr>
        </p:nvSpPr>
        <p:spPr>
          <a:xfrm>
            <a:off x="267855" y="969819"/>
            <a:ext cx="11794836" cy="5888182"/>
          </a:xfrm>
        </p:spPr>
        <p:txBody>
          <a:bodyPr>
            <a:normAutofit/>
          </a:bodyPr>
          <a:lstStyle/>
          <a:p>
            <a:r>
              <a:rPr lang="en-GB" dirty="0">
                <a:latin typeface="Arial" panose="020B0604020202020204" pitchFamily="34" charset="0"/>
                <a:cs typeface="Arial" panose="020B0604020202020204" pitchFamily="34" charset="0"/>
                <a:hlinkClick r:id="rId2"/>
              </a:rPr>
              <a:t>https://www.theguardian.com/cities/2019/jun/07/barcelona-port-is-worst-in-europe-for-cruise-ship-air-pollution</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port of Barcelona, a city already overwhelmed by mass tourism, has topped a list of 50 European ports for the amount of air pollution produced there by cruise ships.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city is Europe’s busiest cruise ship destination, with some 2.7 million passengers disembarking from 800 ships in 2017. On a single day last October, seven ships with 18,000 passengers and 6,000 crew were docked in the port.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Ships run on fuel oil, which contains about 2,000 times more sulphur oxide than ordinary diesel. The report claims that cruise ships docking in European ports produced 10 times more sulphur emissions than all the 260m cars in those countries combined. In the case of Barcelona, in 2017 cruise ships emitted nearly five times as much SOx as all the city’s cars.</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my opinion, we shouldn’t have this kind of tourism,” said Councillor Pin</a:t>
            </a:r>
            <a:r>
              <a:rPr lang="en-GB" sz="2600" b="1" i="1" dirty="0">
                <a:latin typeface="Arial" panose="020B0604020202020204" pitchFamily="34" charset="0"/>
                <a:cs typeface="Arial" panose="020B0604020202020204" pitchFamily="34" charset="0"/>
              </a:rPr>
              <a:t>. “It’s like a plague of locusts. They devour the public space and then they leave.”</a:t>
            </a:r>
          </a:p>
          <a:p>
            <a:endParaRPr lang="en-GB" dirty="0"/>
          </a:p>
          <a:p>
            <a:endParaRPr lang="en-GB" dirty="0"/>
          </a:p>
        </p:txBody>
      </p:sp>
    </p:spTree>
    <p:extLst>
      <p:ext uri="{BB962C8B-B14F-4D97-AF65-F5344CB8AC3E}">
        <p14:creationId xmlns:p14="http://schemas.microsoft.com/office/powerpoint/2010/main" val="74494463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145" y="-64654"/>
            <a:ext cx="10778375" cy="1376220"/>
          </a:xfrm>
        </p:spPr>
        <p:txBody>
          <a:bodyPr>
            <a:normAutofit/>
          </a:bodyPr>
          <a:lstStyle/>
          <a:p>
            <a:r>
              <a:rPr lang="en-GB" sz="4400" dirty="0">
                <a:latin typeface="Arial" panose="020B0604020202020204" pitchFamily="34" charset="0"/>
                <a:cs typeface="Arial" panose="020B0604020202020204" pitchFamily="34" charset="0"/>
              </a:rPr>
              <a:t>Footprint</a:t>
            </a:r>
          </a:p>
        </p:txBody>
      </p:sp>
      <p:sp>
        <p:nvSpPr>
          <p:cNvPr id="3" name="Content Placeholder 2"/>
          <p:cNvSpPr>
            <a:spLocks noGrp="1"/>
          </p:cNvSpPr>
          <p:nvPr>
            <p:ph idx="1"/>
          </p:nvPr>
        </p:nvSpPr>
        <p:spPr>
          <a:xfrm>
            <a:off x="443345" y="1311565"/>
            <a:ext cx="11480800" cy="5546436"/>
          </a:xfrm>
        </p:spPr>
        <p:txBody>
          <a:bodyPr>
            <a:normAutofit/>
          </a:bodyPr>
          <a:lstStyle/>
          <a:p>
            <a:r>
              <a:rPr lang="en-GB" b="1" dirty="0">
                <a:latin typeface="Arial" panose="020B0604020202020204" pitchFamily="34" charset="0"/>
                <a:cs typeface="Arial" panose="020B0604020202020204" pitchFamily="34" charset="0"/>
              </a:rPr>
              <a:t>These giant floating cities</a:t>
            </a:r>
            <a:r>
              <a:rPr lang="en-GB" dirty="0">
                <a:latin typeface="Arial" panose="020B0604020202020204" pitchFamily="34" charset="0"/>
                <a:cs typeface="Arial" panose="020B0604020202020204" pitchFamily="34" charset="0"/>
              </a:rPr>
              <a:t>, with thousands of cabins, swimming pools, casinos, clubs and restaurants </a:t>
            </a:r>
            <a:r>
              <a:rPr lang="en-GB" b="1" dirty="0">
                <a:latin typeface="Arial" panose="020B0604020202020204" pitchFamily="34" charset="0"/>
                <a:cs typeface="Arial" panose="020B0604020202020204" pitchFamily="34" charset="0"/>
              </a:rPr>
              <a:t>pollute as much as 14,000 cars.</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cruise ships oceanic produce at least 17% of the total emissions of nitrogen oxides, contributing to more than a quarter of total emissions of nitrogen oxides in port cities and coastal areas.</a:t>
            </a:r>
          </a:p>
          <a:p>
            <a:r>
              <a:rPr lang="en-GB" dirty="0">
                <a:latin typeface="Arial" panose="020B0604020202020204" pitchFamily="34" charset="0"/>
                <a:cs typeface="Arial" panose="020B0604020202020204" pitchFamily="34" charset="0"/>
              </a:rPr>
              <a:t>In addition, waste from cruise ships adversely</a:t>
            </a:r>
            <a:r>
              <a:rPr lang="en-GB" b="1" dirty="0">
                <a:latin typeface="Arial" panose="020B0604020202020204" pitchFamily="34" charset="0"/>
                <a:cs typeface="Arial" panose="020B0604020202020204" pitchFamily="34" charset="0"/>
              </a:rPr>
              <a:t> affect the resilience of marine ecosystems, destroying coral reefs</a:t>
            </a:r>
            <a:r>
              <a:rPr lang="en-GB" dirty="0">
                <a:latin typeface="Arial" panose="020B0604020202020204" pitchFamily="34" charset="0"/>
                <a:cs typeface="Arial" panose="020B0604020202020204" pitchFamily="34" charset="0"/>
              </a:rPr>
              <a:t> (Source: “Climate Change Adaptation and Mitigation in the Tourism Sector: Frameworks, Tools and Practices” by United Nations Environment Program, together with the University of Oxford, p.102)</a:t>
            </a:r>
          </a:p>
          <a:p>
            <a:r>
              <a:rPr lang="en-GB" dirty="0">
                <a:latin typeface="Arial" panose="020B0604020202020204" pitchFamily="34" charset="0"/>
                <a:cs typeface="Arial" panose="020B0604020202020204" pitchFamily="34" charset="0"/>
              </a:rPr>
              <a:t>If you ever choose to embark on one of these marine giants, you must know that your </a:t>
            </a:r>
            <a:r>
              <a:rPr lang="en-GB" b="1" dirty="0">
                <a:latin typeface="Arial" panose="020B0604020202020204" pitchFamily="34" charset="0"/>
                <a:cs typeface="Arial" panose="020B0604020202020204" pitchFamily="34" charset="0"/>
              </a:rPr>
              <a:t>CO2 emissions can be up to 1000 times more than a train journey.</a:t>
            </a:r>
            <a:r>
              <a:rPr lang="en-GB" dirty="0">
                <a:latin typeface="Arial" panose="020B0604020202020204" pitchFamily="34" charset="0"/>
                <a:cs typeface="Arial" panose="020B0604020202020204" pitchFamily="34" charset="0"/>
              </a:rPr>
              <a:t> (Source: “Climate Change and Tourism. Responding to global challenges’, World Tourism Organization and United Nations Environment Programme, 2008, pp.. 37, 134).</a:t>
            </a:r>
          </a:p>
        </p:txBody>
      </p:sp>
    </p:spTree>
    <p:extLst>
      <p:ext uri="{BB962C8B-B14F-4D97-AF65-F5344CB8AC3E}">
        <p14:creationId xmlns:p14="http://schemas.microsoft.com/office/powerpoint/2010/main" val="158792934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latin typeface="Arial" panose="020B0604020202020204" pitchFamily="34" charset="0"/>
                <a:cs typeface="Arial" panose="020B0604020202020204" pitchFamily="34" charset="0"/>
              </a:rPr>
              <a:t>Creating a sustainable development</a:t>
            </a:r>
          </a:p>
        </p:txBody>
      </p:sp>
    </p:spTree>
    <p:extLst>
      <p:ext uri="{BB962C8B-B14F-4D97-AF65-F5344CB8AC3E}">
        <p14:creationId xmlns:p14="http://schemas.microsoft.com/office/powerpoint/2010/main" val="239992242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981" y="230909"/>
            <a:ext cx="11079019" cy="646546"/>
          </a:xfrm>
        </p:spPr>
        <p:txBody>
          <a:bodyPr>
            <a:normAutofit fontScale="90000"/>
          </a:bodyPr>
          <a:lstStyle/>
          <a:p>
            <a:r>
              <a:rPr lang="en-GB" sz="4000" b="1" dirty="0">
                <a:latin typeface="Arial" panose="020B0604020202020204" pitchFamily="34" charset="0"/>
                <a:cs typeface="Arial" panose="020B0604020202020204" pitchFamily="34" charset="0"/>
              </a:rPr>
              <a:t>Cruise Tourism Development </a:t>
            </a:r>
          </a:p>
        </p:txBody>
      </p:sp>
      <p:sp>
        <p:nvSpPr>
          <p:cNvPr id="3" name="Content Placeholder 2"/>
          <p:cNvSpPr>
            <a:spLocks noGrp="1"/>
          </p:cNvSpPr>
          <p:nvPr>
            <p:ph idx="1"/>
          </p:nvPr>
        </p:nvSpPr>
        <p:spPr>
          <a:xfrm>
            <a:off x="350981" y="877455"/>
            <a:ext cx="11619345" cy="6082146"/>
          </a:xfrm>
        </p:spPr>
        <p:txBody>
          <a:bodyPr>
            <a:normAutofit/>
          </a:bodyPr>
          <a:lstStyle/>
          <a:p>
            <a:pPr marL="0" indent="0">
              <a:buNone/>
            </a:pPr>
            <a:r>
              <a:rPr lang="en-GB" sz="2800" dirty="0">
                <a:latin typeface="Arial" panose="020B0604020202020204" pitchFamily="34" charset="0"/>
                <a:cs typeface="Arial" panose="020B0604020202020204" pitchFamily="34" charset="0"/>
              </a:rPr>
              <a:t>Cruise Tourism seem to have considerable potential as a source of economic development for coastal communities … Lets consider the development pros and cons….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initial reaction is likely to be positive – as with other tourism proposals, when cruise visits are proposed.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For smaller communities arrival of cruise ships and their passengers may stimulate or require considerable change, and this change may involve the entire destination and its communities.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All stakeholders need to become involved early in the process, to ensure that all the values and concerns are addressed.</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48755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582" y="240144"/>
            <a:ext cx="10977418" cy="655783"/>
          </a:xfrm>
        </p:spPr>
        <p:txBody>
          <a:bodyPr>
            <a:normAutofit fontScale="90000"/>
          </a:bodyPr>
          <a:lstStyle/>
          <a:p>
            <a:r>
              <a:rPr lang="en-GB" sz="4400" dirty="0">
                <a:latin typeface="Arial" panose="020B0604020202020204" pitchFamily="34" charset="0"/>
                <a:cs typeface="Arial" panose="020B0604020202020204" pitchFamily="34" charset="0"/>
              </a:rPr>
              <a:t>Cruise Tourism </a:t>
            </a:r>
            <a:r>
              <a:rPr lang="en-GB" dirty="0">
                <a:latin typeface="Arial" panose="020B0604020202020204" pitchFamily="34" charset="0"/>
                <a:cs typeface="Arial" panose="020B0604020202020204" pitchFamily="34" charset="0"/>
              </a:rPr>
              <a:t>D</a:t>
            </a:r>
            <a:r>
              <a:rPr lang="en-GB" sz="4400" dirty="0">
                <a:latin typeface="Arial" panose="020B0604020202020204" pitchFamily="34" charset="0"/>
                <a:cs typeface="Arial" panose="020B0604020202020204" pitchFamily="34" charset="0"/>
              </a:rPr>
              <a:t>evelopment </a:t>
            </a:r>
          </a:p>
        </p:txBody>
      </p:sp>
      <p:sp>
        <p:nvSpPr>
          <p:cNvPr id="3" name="Content Placeholder 2"/>
          <p:cNvSpPr>
            <a:spLocks noGrp="1"/>
          </p:cNvSpPr>
          <p:nvPr>
            <p:ph idx="1"/>
          </p:nvPr>
        </p:nvSpPr>
        <p:spPr>
          <a:xfrm>
            <a:off x="332509" y="1182256"/>
            <a:ext cx="11097491" cy="5080000"/>
          </a:xfrm>
        </p:spPr>
        <p:txBody>
          <a:bodyPr>
            <a:noAutofit/>
          </a:bodyPr>
          <a:lstStyle/>
          <a:p>
            <a:r>
              <a:rPr lang="en-GB" sz="2800" dirty="0">
                <a:latin typeface="Arial" panose="020B0604020202020204" pitchFamily="34" charset="0"/>
                <a:cs typeface="Arial" panose="020B0604020202020204" pitchFamily="34" charset="0"/>
              </a:rPr>
              <a:t>Potential cruise destinations need to be objective regarding the assets which they may have.</a:t>
            </a:r>
          </a:p>
          <a:p>
            <a:r>
              <a:rPr lang="en-GB" sz="2800" dirty="0">
                <a:latin typeface="Arial" panose="020B0604020202020204" pitchFamily="34" charset="0"/>
                <a:cs typeface="Arial" panose="020B0604020202020204" pitchFamily="34" charset="0"/>
              </a:rPr>
              <a:t>Why would cruise lines and their visitors wish to visit?? </a:t>
            </a:r>
          </a:p>
          <a:p>
            <a:r>
              <a:rPr lang="en-GB" sz="2800" b="1" dirty="0">
                <a:latin typeface="Arial" panose="020B0604020202020204" pitchFamily="34" charset="0"/>
                <a:cs typeface="Arial" panose="020B0604020202020204" pitchFamily="34" charset="0"/>
              </a:rPr>
              <a:t>What keeps them interested and cause return ships visits? When cruise ship firms choose destinations many factors come into play.</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Key natural and cultural assets of the port and of sites which can be visited while the ship is in port.</a:t>
            </a:r>
          </a:p>
          <a:p>
            <a:r>
              <a:rPr lang="en-GB" sz="2800" dirty="0">
                <a:latin typeface="Arial" panose="020B0604020202020204" pitchFamily="34" charset="0"/>
                <a:cs typeface="Arial" panose="020B0604020202020204" pitchFamily="34" charset="0"/>
              </a:rPr>
              <a:t>Ten to twelve hours on land, sites may be considered as assets for the destination only if they are accessible on tours of eight hours or less.</a:t>
            </a:r>
          </a:p>
        </p:txBody>
      </p:sp>
    </p:spTree>
    <p:extLst>
      <p:ext uri="{BB962C8B-B14F-4D97-AF65-F5344CB8AC3E}">
        <p14:creationId xmlns:p14="http://schemas.microsoft.com/office/powerpoint/2010/main" val="103581018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4" y="314036"/>
            <a:ext cx="11032836" cy="711200"/>
          </a:xfrm>
        </p:spPr>
        <p:txBody>
          <a:bodyPr>
            <a:noAutofit/>
          </a:bodyPr>
          <a:lstStyle/>
          <a:p>
            <a:r>
              <a:rPr lang="en-GB" sz="4000" b="1" dirty="0">
                <a:latin typeface="Arial" panose="020B0604020202020204" pitchFamily="34" charset="0"/>
                <a:cs typeface="Arial" panose="020B0604020202020204" pitchFamily="34" charset="0"/>
              </a:rPr>
              <a:t>Cruise Tourism Development </a:t>
            </a:r>
            <a:endParaRPr lang="en-GB" sz="4000" b="1" dirty="0"/>
          </a:p>
        </p:txBody>
      </p:sp>
      <p:sp>
        <p:nvSpPr>
          <p:cNvPr id="3" name="Content Placeholder 2"/>
          <p:cNvSpPr>
            <a:spLocks noGrp="1"/>
          </p:cNvSpPr>
          <p:nvPr>
            <p:ph idx="1"/>
          </p:nvPr>
        </p:nvSpPr>
        <p:spPr>
          <a:xfrm>
            <a:off x="498764" y="1126836"/>
            <a:ext cx="10931236" cy="5403274"/>
          </a:xfrm>
        </p:spPr>
        <p:txBody>
          <a:bodyPr>
            <a:normAutofit/>
          </a:bodyPr>
          <a:lstStyle/>
          <a:p>
            <a:r>
              <a:rPr lang="en-GB" sz="2400" dirty="0">
                <a:latin typeface="Arial" panose="020B0604020202020204" pitchFamily="34" charset="0"/>
                <a:cs typeface="Arial" panose="020B0604020202020204" pitchFamily="34" charset="0"/>
              </a:rPr>
              <a:t>The fact that it is possible to take small boats directly to an adjacent reef or beach may be seen as very positive by visitors and tour managers, but places fragile environments at risk.</a:t>
            </a:r>
          </a:p>
          <a:p>
            <a:r>
              <a:rPr lang="en-GB" sz="2400" dirty="0">
                <a:latin typeface="Arial" panose="020B0604020202020204" pitchFamily="34" charset="0"/>
                <a:cs typeface="Arial" panose="020B0604020202020204" pitchFamily="34" charset="0"/>
              </a:rPr>
              <a:t>(e.g. Cozumel where the new cruise port facility is adjacent to Paraiso reef).</a:t>
            </a:r>
          </a:p>
          <a:p>
            <a:r>
              <a:rPr lang="en-GB" sz="2400" b="1" dirty="0">
                <a:latin typeface="Arial" panose="020B0604020202020204" pitchFamily="34" charset="0"/>
                <a:cs typeface="Arial" panose="020B0604020202020204" pitchFamily="34" charset="0"/>
              </a:rPr>
              <a:t>Docking in town may help town merchants but reduce the ability to sell tours – as visitors walk from the ship.</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Port facilities – accessibility and convenience for those embarking and disembarking.</a:t>
            </a:r>
          </a:p>
          <a:p>
            <a:r>
              <a:rPr lang="en-GB" sz="2400" dirty="0">
                <a:latin typeface="Arial" panose="020B0604020202020204" pitchFamily="34" charset="0"/>
                <a:cs typeface="Arial" panose="020B0604020202020204" pitchFamily="34" charset="0"/>
              </a:rPr>
              <a:t>Many cruise passengers may be older or disabled, ease of access is important.</a:t>
            </a:r>
          </a:p>
          <a:p>
            <a:r>
              <a:rPr lang="en-GB" sz="2400" b="1" dirty="0">
                <a:latin typeface="Arial" panose="020B0604020202020204" pitchFamily="34" charset="0"/>
                <a:cs typeface="Arial" panose="020B0604020202020204" pitchFamily="34" charset="0"/>
              </a:rPr>
              <a:t>Security is an important consideration – particularly near the docking facility and in areas where tours or pedestrians may go.</a:t>
            </a:r>
          </a:p>
          <a:p>
            <a:endParaRPr lang="en-GB" dirty="0"/>
          </a:p>
        </p:txBody>
      </p:sp>
    </p:spTree>
    <p:extLst>
      <p:ext uri="{BB962C8B-B14F-4D97-AF65-F5344CB8AC3E}">
        <p14:creationId xmlns:p14="http://schemas.microsoft.com/office/powerpoint/2010/main" val="228446969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655" y="382385"/>
            <a:ext cx="10857345" cy="864524"/>
          </a:xfrm>
        </p:spPr>
        <p:txBody>
          <a:bodyPr>
            <a:normAutofit/>
          </a:bodyPr>
          <a:lstStyle/>
          <a:p>
            <a:r>
              <a:rPr lang="en-GB" sz="4000" b="1" dirty="0">
                <a:latin typeface="Arial" panose="020B0604020202020204" pitchFamily="34" charset="0"/>
                <a:cs typeface="Arial" panose="020B0604020202020204" pitchFamily="34" charset="0"/>
              </a:rPr>
              <a:t>Cruise Tourism Development </a:t>
            </a:r>
            <a:endParaRPr lang="en-GB" sz="4000" b="1" dirty="0"/>
          </a:p>
        </p:txBody>
      </p:sp>
      <p:sp>
        <p:nvSpPr>
          <p:cNvPr id="3" name="Content Placeholder 2"/>
          <p:cNvSpPr>
            <a:spLocks noGrp="1"/>
          </p:cNvSpPr>
          <p:nvPr>
            <p:ph idx="1"/>
          </p:nvPr>
        </p:nvSpPr>
        <p:spPr>
          <a:xfrm>
            <a:off x="378691" y="1246909"/>
            <a:ext cx="11051309" cy="5440218"/>
          </a:xfrm>
        </p:spPr>
        <p:txBody>
          <a:bodyPr>
            <a:normAutofit/>
          </a:bodyPr>
          <a:lstStyle/>
          <a:p>
            <a:r>
              <a:rPr lang="en-GB" sz="2400" dirty="0">
                <a:latin typeface="Arial" panose="020B0604020202020204" pitchFamily="34" charset="0"/>
                <a:cs typeface="Arial" panose="020B0604020202020204" pitchFamily="34" charset="0"/>
              </a:rPr>
              <a:t>Infrastructure – suitable numbers of buses, guides, police, toilets, parking to handle the tourist numbers (some Caribbean destinations like Cozumel and St.Thomas can have as many as a dozen ships in port at one time).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Where a ship has to use tenders to take passengers ashore, or docks some distance from a town or commercial centre, there may be little opportunity to shop or interact with locals, unless this is provided on a tour leaving from dockside.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Often those taking tours or going diving, fishing, rafting, hiking, riding etc. will have nearly no opportunity to spend money in the destination, rushing past the dockside vendors to board a bus and hurrying on return to make the ship’s departure time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6113456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455" y="0"/>
            <a:ext cx="10649065" cy="1256145"/>
          </a:xfrm>
        </p:spPr>
        <p:txBody>
          <a:bodyPr>
            <a:normAutofit/>
          </a:bodyPr>
          <a:lstStyle/>
          <a:p>
            <a:r>
              <a:rPr lang="en-GB" sz="4400" b="1" dirty="0">
                <a:latin typeface="Arial" panose="020B0604020202020204" pitchFamily="34" charset="0"/>
                <a:cs typeface="Arial" panose="020B0604020202020204" pitchFamily="34" charset="0"/>
              </a:rPr>
              <a:t>Managing Cruise </a:t>
            </a:r>
            <a:r>
              <a:rPr lang="en-GB" b="1" dirty="0">
                <a:latin typeface="Arial" panose="020B0604020202020204" pitchFamily="34" charset="0"/>
                <a:cs typeface="Arial" panose="020B0604020202020204" pitchFamily="34" charset="0"/>
              </a:rPr>
              <a:t>V</a:t>
            </a:r>
            <a:r>
              <a:rPr lang="en-GB" sz="4400" b="1" dirty="0">
                <a:latin typeface="Arial" panose="020B0604020202020204" pitchFamily="34" charset="0"/>
                <a:cs typeface="Arial" panose="020B0604020202020204" pitchFamily="34" charset="0"/>
              </a:rPr>
              <a:t>isitors</a:t>
            </a:r>
          </a:p>
        </p:txBody>
      </p:sp>
      <p:sp>
        <p:nvSpPr>
          <p:cNvPr id="3" name="Content Placeholder 2"/>
          <p:cNvSpPr>
            <a:spLocks noGrp="1"/>
          </p:cNvSpPr>
          <p:nvPr>
            <p:ph idx="1"/>
          </p:nvPr>
        </p:nvSpPr>
        <p:spPr>
          <a:xfrm>
            <a:off x="369455" y="1052946"/>
            <a:ext cx="11060545" cy="4322620"/>
          </a:xfrm>
        </p:spPr>
        <p:txBody>
          <a:bodyPr>
            <a:normAutofit/>
          </a:bodyPr>
          <a:lstStyle/>
          <a:p>
            <a:r>
              <a:rPr lang="en-GB" dirty="0">
                <a:latin typeface="Arial" panose="020B0604020202020204" pitchFamily="34" charset="0"/>
                <a:cs typeface="Arial" panose="020B0604020202020204" pitchFamily="34" charset="0"/>
              </a:rPr>
              <a:t>Tourist behaviour is a concern for all destinations </a:t>
            </a:r>
          </a:p>
          <a:p>
            <a:r>
              <a:rPr lang="en-GB" dirty="0">
                <a:latin typeface="Arial" panose="020B0604020202020204" pitchFamily="34" charset="0"/>
                <a:cs typeface="Arial" panose="020B0604020202020204" pitchFamily="34" charset="0"/>
              </a:rPr>
              <a:t>Because cruise tourism is in many ways </a:t>
            </a:r>
            <a:r>
              <a:rPr lang="en-GB" b="1" dirty="0">
                <a:latin typeface="Arial" panose="020B0604020202020204" pitchFamily="34" charset="0"/>
                <a:cs typeface="Arial" panose="020B0604020202020204" pitchFamily="34" charset="0"/>
              </a:rPr>
              <a:t>day tourism</a:t>
            </a:r>
            <a:r>
              <a:rPr lang="en-GB" dirty="0">
                <a:latin typeface="Arial" panose="020B0604020202020204" pitchFamily="34" charset="0"/>
                <a:cs typeface="Arial" panose="020B0604020202020204" pitchFamily="34" charset="0"/>
              </a:rPr>
              <a:t>, the impacts of large numbers of tourists can be concentrated in a few places in a short time period.</a:t>
            </a:r>
          </a:p>
          <a:p>
            <a:r>
              <a:rPr lang="en-GB" dirty="0">
                <a:latin typeface="Arial" panose="020B0604020202020204" pitchFamily="34" charset="0"/>
                <a:cs typeface="Arial" panose="020B0604020202020204" pitchFamily="34" charset="0"/>
              </a:rPr>
              <a:t>A study of tourist behaviour in Dominica (Christian 2001) concluded that:</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“cruise ship excursionists are less likely than stay over ecotourists to be sensitive to the environmental consequences of their actions”</a:t>
            </a:r>
          </a:p>
          <a:p>
            <a:r>
              <a:rPr lang="en-GB" dirty="0">
                <a:latin typeface="Arial" panose="020B0604020202020204" pitchFamily="34" charset="0"/>
                <a:cs typeface="Arial" panose="020B0604020202020204" pitchFamily="34" charset="0"/>
              </a:rPr>
              <a:t>High Visitor numbers; Clustering and Crowding, Litter, and Loss of ground vegetation, Soil Erosion and Damage to Trees in sites targeted by tours.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6930" y="4435764"/>
            <a:ext cx="5267470" cy="2209800"/>
          </a:xfrm>
          <a:prstGeom prst="rect">
            <a:avLst/>
          </a:prstGeom>
        </p:spPr>
      </p:pic>
    </p:spTree>
    <p:extLst>
      <p:ext uri="{BB962C8B-B14F-4D97-AF65-F5344CB8AC3E}">
        <p14:creationId xmlns:p14="http://schemas.microsoft.com/office/powerpoint/2010/main" val="410654053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295564"/>
            <a:ext cx="10510520" cy="1670396"/>
          </a:xfrm>
        </p:spPr>
        <p:txBody>
          <a:bodyPr>
            <a:normAutofit/>
          </a:bodyPr>
          <a:lstStyle/>
          <a:p>
            <a:r>
              <a:rPr lang="en-GB" sz="4000" b="1" dirty="0">
                <a:latin typeface="Arial" panose="020B0604020202020204" pitchFamily="34" charset="0"/>
                <a:cs typeface="Arial" panose="020B0604020202020204" pitchFamily="34" charset="0"/>
              </a:rPr>
              <a:t>Adventure Travel .. Tourism is being loved to Death… </a:t>
            </a:r>
          </a:p>
        </p:txBody>
      </p:sp>
      <p:sp>
        <p:nvSpPr>
          <p:cNvPr id="3" name="Content Placeholder 2"/>
          <p:cNvSpPr>
            <a:spLocks noGrp="1"/>
          </p:cNvSpPr>
          <p:nvPr>
            <p:ph idx="1"/>
          </p:nvPr>
        </p:nvSpPr>
        <p:spPr>
          <a:xfrm>
            <a:off x="1251678" y="1662544"/>
            <a:ext cx="10178322" cy="637311"/>
          </a:xfrm>
        </p:spPr>
        <p:txBody>
          <a:bodyPr/>
          <a:lstStyle/>
          <a:p>
            <a:endParaRPr lang="en-GB" dirty="0">
              <a:latin typeface="Arial" panose="020B0604020202020204" pitchFamily="34" charset="0"/>
              <a:cs typeface="Arial" panose="020B0604020202020204" pitchFamily="34" charset="0"/>
            </a:endParaRPr>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073" y="1981199"/>
            <a:ext cx="4544291" cy="3668856"/>
          </a:xfrm>
          <a:prstGeom prst="rect">
            <a:avLst/>
          </a:prstGeom>
        </p:spPr>
      </p:pic>
      <p:pic>
        <p:nvPicPr>
          <p:cNvPr id="6" name="0Lud6xAWN_c"/>
          <p:cNvPicPr>
            <a:picLocks noRot="1" noChangeAspect="1"/>
          </p:cNvPicPr>
          <p:nvPr>
            <a:videoFile r:link="rId1"/>
          </p:nvPr>
        </p:nvPicPr>
        <p:blipFill>
          <a:blip r:embed="rId4"/>
          <a:stretch>
            <a:fillRect/>
          </a:stretch>
        </p:blipFill>
        <p:spPr>
          <a:xfrm>
            <a:off x="5481551" y="1556539"/>
            <a:ext cx="5742709" cy="4719783"/>
          </a:xfrm>
          <a:prstGeom prst="rect">
            <a:avLst/>
          </a:prstGeom>
        </p:spPr>
      </p:pic>
    </p:spTree>
    <p:extLst>
      <p:ext uri="{BB962C8B-B14F-4D97-AF65-F5344CB8AC3E}">
        <p14:creationId xmlns:p14="http://schemas.microsoft.com/office/powerpoint/2010/main" val="18681989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018" y="609600"/>
            <a:ext cx="10353502" cy="1356360"/>
          </a:xfrm>
        </p:spPr>
        <p:txBody>
          <a:bodyPr/>
          <a:lstStyle/>
          <a:p>
            <a:r>
              <a:rPr lang="en-GB" b="1" dirty="0"/>
              <a:t>Click View – </a:t>
            </a:r>
            <a:br>
              <a:rPr lang="en-GB" b="1" dirty="0"/>
            </a:br>
            <a:r>
              <a:rPr lang="en-GB" b="1" dirty="0"/>
              <a:t>Factors Affecting Global Tourism </a:t>
            </a:r>
          </a:p>
        </p:txBody>
      </p:sp>
      <p:sp>
        <p:nvSpPr>
          <p:cNvPr id="3" name="Content Placeholder 2"/>
          <p:cNvSpPr>
            <a:spLocks noGrp="1"/>
          </p:cNvSpPr>
          <p:nvPr>
            <p:ph idx="1"/>
          </p:nvPr>
        </p:nvSpPr>
        <p:spPr>
          <a:xfrm>
            <a:off x="471055" y="2057400"/>
            <a:ext cx="11092871" cy="1184564"/>
          </a:xfrm>
        </p:spPr>
        <p:txBody>
          <a:bodyPr/>
          <a:lstStyle/>
          <a:p>
            <a:pPr marL="45720" indent="0">
              <a:buNone/>
            </a:pPr>
            <a:endParaRPr lang="en-GB" dirty="0"/>
          </a:p>
          <a:p>
            <a:r>
              <a:rPr lang="en-GB" dirty="0">
                <a:hlinkClick r:id="rId2"/>
              </a:rPr>
              <a:t>https://online.clickview.co.uk/playlists/11d3a998-16cf-4bc8-aedd-ee25a8431da8/videos/3716313</a:t>
            </a:r>
            <a:endParaRPr lang="en-GB" dirty="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7491" y="3398981"/>
            <a:ext cx="6499368" cy="2865293"/>
          </a:xfrm>
          <a:prstGeom prst="rect">
            <a:avLst/>
          </a:prstGeom>
        </p:spPr>
      </p:pic>
    </p:spTree>
    <p:extLst>
      <p:ext uri="{BB962C8B-B14F-4D97-AF65-F5344CB8AC3E}">
        <p14:creationId xmlns:p14="http://schemas.microsoft.com/office/powerpoint/2010/main" val="30702893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Homework </a:t>
            </a:r>
          </a:p>
        </p:txBody>
      </p:sp>
      <p:sp>
        <p:nvSpPr>
          <p:cNvPr id="3" name="Subtitle 2"/>
          <p:cNvSpPr>
            <a:spLocks noGrp="1"/>
          </p:cNvSpPr>
          <p:nvPr>
            <p:ph type="subTitle" idx="1"/>
          </p:nvPr>
        </p:nvSpPr>
        <p:spPr/>
        <p:txBody>
          <a:bodyPr>
            <a:normAutofit/>
          </a:bodyPr>
          <a:lstStyle/>
          <a:p>
            <a:r>
              <a:rPr lang="en-GB" sz="2800" b="1" dirty="0"/>
              <a:t>Most Sustainable Transportation Cities in the World</a:t>
            </a:r>
          </a:p>
        </p:txBody>
      </p:sp>
    </p:spTree>
    <p:extLst>
      <p:ext uri="{BB962C8B-B14F-4D97-AF65-F5344CB8AC3E}">
        <p14:creationId xmlns:p14="http://schemas.microsoft.com/office/powerpoint/2010/main" val="197968795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4" y="350982"/>
            <a:ext cx="10695247" cy="2529378"/>
          </a:xfrm>
        </p:spPr>
        <p:txBody>
          <a:bodyPr/>
          <a:lstStyle/>
          <a:p>
            <a:r>
              <a:rPr lang="en-GB" dirty="0"/>
              <a:t>10 Minute Presentation </a:t>
            </a:r>
          </a:p>
        </p:txBody>
      </p:sp>
      <p:sp>
        <p:nvSpPr>
          <p:cNvPr id="3" name="Content Placeholder 2"/>
          <p:cNvSpPr>
            <a:spLocks noGrp="1"/>
          </p:cNvSpPr>
          <p:nvPr>
            <p:ph idx="1"/>
          </p:nvPr>
        </p:nvSpPr>
        <p:spPr>
          <a:xfrm>
            <a:off x="323274" y="1071419"/>
            <a:ext cx="10692598" cy="5024582"/>
          </a:xfrm>
        </p:spPr>
        <p:txBody>
          <a:bodyPr>
            <a:normAutofit/>
          </a:bodyPr>
          <a:lstStyle/>
          <a:p>
            <a:r>
              <a:rPr lang="en-GB" sz="2400" b="1" dirty="0"/>
              <a:t>Overview of your Sustainable City</a:t>
            </a:r>
          </a:p>
          <a:p>
            <a:r>
              <a:rPr lang="en-GB" sz="2400" b="1" dirty="0"/>
              <a:t>Location - Population – Demographics -Lifestyle</a:t>
            </a:r>
          </a:p>
          <a:p>
            <a:r>
              <a:rPr lang="en-GB" sz="2400" b="1" dirty="0"/>
              <a:t>Overview of the Transportation links</a:t>
            </a:r>
          </a:p>
          <a:p>
            <a:r>
              <a:rPr lang="en-GB" sz="2400" b="1" dirty="0"/>
              <a:t>Give Examples of Environmental; Socio-Cultural and Economic benefits to demonstrate how the city embraces all 3 Pillars for Sustainability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46" y="3600797"/>
            <a:ext cx="9351818" cy="2724728"/>
          </a:xfrm>
          <a:prstGeom prst="rect">
            <a:avLst/>
          </a:prstGeom>
        </p:spPr>
      </p:pic>
    </p:spTree>
    <p:extLst>
      <p:ext uri="{BB962C8B-B14F-4D97-AF65-F5344CB8AC3E}">
        <p14:creationId xmlns:p14="http://schemas.microsoft.com/office/powerpoint/2010/main" val="409778789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545" y="0"/>
            <a:ext cx="10371975" cy="1965960"/>
          </a:xfrm>
        </p:spPr>
        <p:txBody>
          <a:bodyPr/>
          <a:lstStyle/>
          <a:p>
            <a:r>
              <a:rPr lang="en-GB" b="1" dirty="0"/>
              <a:t>Cities</a:t>
            </a:r>
            <a:r>
              <a:rPr lang="en-GB" dirty="0"/>
              <a:t> </a:t>
            </a:r>
          </a:p>
        </p:txBody>
      </p:sp>
      <p:sp>
        <p:nvSpPr>
          <p:cNvPr id="3" name="Content Placeholder 2"/>
          <p:cNvSpPr>
            <a:spLocks noGrp="1"/>
          </p:cNvSpPr>
          <p:nvPr>
            <p:ph idx="1"/>
          </p:nvPr>
        </p:nvSpPr>
        <p:spPr>
          <a:xfrm>
            <a:off x="434110" y="1754909"/>
            <a:ext cx="10581762" cy="4710546"/>
          </a:xfrm>
        </p:spPr>
        <p:txBody>
          <a:bodyPr>
            <a:normAutofit/>
          </a:bodyPr>
          <a:lstStyle/>
          <a:p>
            <a:r>
              <a:rPr lang="en-GB" b="1" dirty="0"/>
              <a:t>Frankfurt </a:t>
            </a:r>
          </a:p>
          <a:p>
            <a:r>
              <a:rPr lang="en-GB" b="1" dirty="0"/>
              <a:t>Stockholm</a:t>
            </a:r>
          </a:p>
          <a:p>
            <a:r>
              <a:rPr lang="en-GB" b="1" dirty="0"/>
              <a:t>Singapore</a:t>
            </a:r>
          </a:p>
          <a:p>
            <a:r>
              <a:rPr lang="en-GB" b="1" dirty="0"/>
              <a:t>Vienna</a:t>
            </a:r>
          </a:p>
          <a:p>
            <a:r>
              <a:rPr lang="en-GB" b="1" dirty="0"/>
              <a:t>Prague</a:t>
            </a:r>
          </a:p>
          <a:p>
            <a:r>
              <a:rPr lang="en-GB" b="1" dirty="0"/>
              <a:t>Seoul</a:t>
            </a:r>
          </a:p>
          <a:p>
            <a:r>
              <a:rPr lang="en-GB" b="1" dirty="0"/>
              <a:t>Paris</a:t>
            </a:r>
          </a:p>
          <a:p>
            <a:r>
              <a:rPr lang="en-GB" b="1" dirty="0"/>
              <a:t>Zurich</a:t>
            </a:r>
          </a:p>
          <a:p>
            <a:r>
              <a:rPr lang="en-GB" b="1" dirty="0"/>
              <a:t>Hong Kong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0037" y="1670396"/>
            <a:ext cx="6905835" cy="4100946"/>
          </a:xfrm>
          <a:prstGeom prst="rect">
            <a:avLst/>
          </a:prstGeom>
        </p:spPr>
      </p:pic>
    </p:spTree>
    <p:extLst>
      <p:ext uri="{BB962C8B-B14F-4D97-AF65-F5344CB8AC3E}">
        <p14:creationId xmlns:p14="http://schemas.microsoft.com/office/powerpoint/2010/main" val="348501337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557C456-CC1D-4991-B397-26B0CCF834E5}">
  <ds:schemaRefs>
    <ds:schemaRef ds:uri="http://purl.org/dc/elements/1.1/"/>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05AD055F-6A08-4727-8DB8-D3FD1D1AA7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4629</Words>
  <Application>Microsoft Office PowerPoint</Application>
  <PresentationFormat>Widescreen</PresentationFormat>
  <Paragraphs>363</Paragraphs>
  <Slides>103</Slides>
  <Notes>0</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103</vt:i4>
      </vt:variant>
    </vt:vector>
  </HeadingPairs>
  <TitlesOfParts>
    <vt:vector size="109" baseType="lpstr">
      <vt:lpstr>Arial</vt:lpstr>
      <vt:lpstr>Calibri</vt:lpstr>
      <vt:lpstr>Roboto</vt:lpstr>
      <vt:lpstr>Trebuchet MS</vt:lpstr>
      <vt:lpstr>Wingdings 3</vt:lpstr>
      <vt:lpstr>Facet</vt:lpstr>
      <vt:lpstr>SUSTAINABLE TRAVEL &amp; TRANSPORTATION</vt:lpstr>
      <vt:lpstr>Carbon Footprint - -  Consequences from Travel + Transportation ????????? </vt:lpstr>
      <vt:lpstr>Celebrity Footprint </vt:lpstr>
      <vt:lpstr>Celebrity Footprint</vt:lpstr>
      <vt:lpstr>However there are other celebrities that are VERY SUPPORTIVE of Environmental Agendas…..</vt:lpstr>
      <vt:lpstr>Mother Nature </vt:lpstr>
      <vt:lpstr>PowerPoint Presentation</vt:lpstr>
      <vt:lpstr>Ice</vt:lpstr>
      <vt:lpstr>PowerPoint Presentation</vt:lpstr>
      <vt:lpstr>Mountains</vt:lpstr>
      <vt:lpstr>PowerPoint Presentation</vt:lpstr>
      <vt:lpstr>The Forest</vt:lpstr>
      <vt:lpstr>PowerPoint Presentation</vt:lpstr>
      <vt:lpstr>Water</vt:lpstr>
      <vt:lpstr>PowerPoint Presentation</vt:lpstr>
      <vt:lpstr>Coral Reef</vt:lpstr>
      <vt:lpstr>PowerPoint Presentation</vt:lpstr>
      <vt:lpstr>I am Home </vt:lpstr>
      <vt:lpstr>PowerPoint Presentation</vt:lpstr>
      <vt:lpstr>Sustainable transport </vt:lpstr>
      <vt:lpstr>PowerPoint Presentation</vt:lpstr>
      <vt:lpstr>Urban  transportation</vt:lpstr>
      <vt:lpstr>How did you NORMALLY TRAVEL AROUND?</vt:lpstr>
      <vt:lpstr>Cars ---  What are your thoughts on the below??</vt:lpstr>
      <vt:lpstr>CAR EMISSIONS! - -   CIRCA 1.42 Billion Cars on Road (rfidtires.com)</vt:lpstr>
      <vt:lpstr>What action can be taken to address the issues surrounding CARS</vt:lpstr>
      <vt:lpstr>How different does everyone move around in Spain?</vt:lpstr>
      <vt:lpstr>PowerPoint Presentation</vt:lpstr>
      <vt:lpstr>Building Sustainable and Liveable Communities  - Madrid</vt:lpstr>
      <vt:lpstr>PowerPoint Presentation</vt:lpstr>
      <vt:lpstr>MADRID STRATEGIES.</vt:lpstr>
      <vt:lpstr>High Occupancy Vehicle Lanes</vt:lpstr>
      <vt:lpstr>High Occupancy Vehicle Lanes</vt:lpstr>
      <vt:lpstr>Walking in MADRID</vt:lpstr>
      <vt:lpstr>PowerPoint Presentation</vt:lpstr>
      <vt:lpstr>PowerPoint Presentation</vt:lpstr>
      <vt:lpstr>Bikeshare</vt:lpstr>
      <vt:lpstr>What is Bike share?</vt:lpstr>
      <vt:lpstr>MADRID</vt:lpstr>
      <vt:lpstr>OTHER GLOBAL STRATEGIES.  Can you think of anywhere you have been on holiday / read about that has introduced ‘Green Transportation’ ???</vt:lpstr>
      <vt:lpstr>PowerPoint Presentation</vt:lpstr>
      <vt:lpstr>What are Segways?</vt:lpstr>
      <vt:lpstr>Switzerland</vt:lpstr>
      <vt:lpstr>PowerPoint Presentation</vt:lpstr>
      <vt:lpstr>PowerPoint Presentation</vt:lpstr>
      <vt:lpstr>PowerPoint Presentation</vt:lpstr>
      <vt:lpstr>Public Transport </vt:lpstr>
      <vt:lpstr>PowerPoint Presentation</vt:lpstr>
      <vt:lpstr>PowerPoint Presentation</vt:lpstr>
      <vt:lpstr>PowerPoint Presentation</vt:lpstr>
      <vt:lpstr>PowerPoint Presentation</vt:lpstr>
      <vt:lpstr>PowerPoint Presentation</vt:lpstr>
      <vt:lpstr>PowerPoint Presentation</vt:lpstr>
      <vt:lpstr>Bus Service  in  Wales </vt:lpstr>
      <vt:lpstr>Train Service  in  Wales</vt:lpstr>
      <vt:lpstr>PowerPoint Presentation</vt:lpstr>
      <vt:lpstr>Sustainable Wales…..</vt:lpstr>
      <vt:lpstr>Social </vt:lpstr>
      <vt:lpstr>Economic</vt:lpstr>
      <vt:lpstr>Environmental </vt:lpstr>
      <vt:lpstr>Transportation used in Wales</vt:lpstr>
      <vt:lpstr>Transport for Wales </vt:lpstr>
      <vt:lpstr>PowerPoint Presentation</vt:lpstr>
      <vt:lpstr>James Price   Chief Executive’s  Statement</vt:lpstr>
      <vt:lpstr>James Price </vt:lpstr>
      <vt:lpstr>Cardiff airport </vt:lpstr>
      <vt:lpstr>Cardiff Airport </vt:lpstr>
      <vt:lpstr>Cardiff Airport reaches 1.6 million passengers</vt:lpstr>
      <vt:lpstr>And more good news….</vt:lpstr>
      <vt:lpstr>Air Pollution </vt:lpstr>
      <vt:lpstr>Air Pollution </vt:lpstr>
      <vt:lpstr>Can Planes Ever Be Environmentally Friendly?</vt:lpstr>
      <vt:lpstr>Cruise tourism</vt:lpstr>
      <vt:lpstr>Cruise Destinations &amp; Ports - Carnival Cruise Line</vt:lpstr>
      <vt:lpstr>Carbon Footprint of Cruises</vt:lpstr>
      <vt:lpstr>3 Pillars of Sustainability and Cruise Ships </vt:lpstr>
      <vt:lpstr>Cruise Tourism &amp; Environmental Injustice</vt:lpstr>
      <vt:lpstr>The Environmental Costs of your Cruise</vt:lpstr>
      <vt:lpstr>The Environmental Costs of your Cruise</vt:lpstr>
      <vt:lpstr>PowerPoint Presentation</vt:lpstr>
      <vt:lpstr>Princess Cruises</vt:lpstr>
      <vt:lpstr>PowerPoint Presentation</vt:lpstr>
      <vt:lpstr>What goes in must come out </vt:lpstr>
      <vt:lpstr>PowerPoint Presentation</vt:lpstr>
      <vt:lpstr>Cruise Ships- Waste Impact </vt:lpstr>
      <vt:lpstr>Cruise Ships – Waste Impact  </vt:lpstr>
      <vt:lpstr>PowerPoint Presentation</vt:lpstr>
      <vt:lpstr>Cruise Sewage </vt:lpstr>
      <vt:lpstr>Cruise Sewage </vt:lpstr>
      <vt:lpstr>Cruise Ships Pollute the Air we Breathe</vt:lpstr>
      <vt:lpstr>Barcelona </vt:lpstr>
      <vt:lpstr>Footprint</vt:lpstr>
      <vt:lpstr>Creating a sustainable development</vt:lpstr>
      <vt:lpstr>Cruise Tourism Development </vt:lpstr>
      <vt:lpstr>Cruise Tourism Development </vt:lpstr>
      <vt:lpstr>Cruise Tourism Development </vt:lpstr>
      <vt:lpstr>Cruise Tourism Development </vt:lpstr>
      <vt:lpstr>Managing Cruise Visitors</vt:lpstr>
      <vt:lpstr>Adventure Travel .. Tourism is being loved to Death… </vt:lpstr>
      <vt:lpstr>Click View –  Factors Affecting Global Tourism </vt:lpstr>
      <vt:lpstr>Homework </vt:lpstr>
      <vt:lpstr>10 Minute Presentation </vt:lpstr>
      <vt:lpstr>Cities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2020-01-25T16:36:26Z</dcterms:created>
  <dcterms:modified xsi:type="dcterms:W3CDTF">2021-03-23T01:04:34Z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