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5" r:id="rId4"/>
  </p:sldMasterIdLst>
  <p:sldIdLst>
    <p:sldId id="259" r:id="rId5"/>
    <p:sldId id="260" r:id="rId6"/>
    <p:sldId id="261" r:id="rId7"/>
    <p:sldId id="262" r:id="rId8"/>
    <p:sldId id="263"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07C9B9-0149-498F-9DBE-4C9402BF5D26}" v="101" dt="2022-07-07T00:45:44.4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0" d="100"/>
          <a:sy n="70"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CA98D7F-4FFA-418B-9FBF-4B4029717482}" type="datetimeFigureOut">
              <a:rPr lang="en-GB" smtClean="0"/>
              <a:t>12/07/2022</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E000FC97-04C4-41A8-B1EE-3B48FB171F3E}" type="slidenum">
              <a:rPr lang="en-GB" smtClean="0"/>
              <a:t>‹#›</a:t>
            </a:fld>
            <a:endParaRPr lang="en-GB"/>
          </a:p>
        </p:txBody>
      </p:sp>
    </p:spTree>
    <p:extLst>
      <p:ext uri="{BB962C8B-B14F-4D97-AF65-F5344CB8AC3E}">
        <p14:creationId xmlns:p14="http://schemas.microsoft.com/office/powerpoint/2010/main" val="1403374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A98D7F-4FFA-418B-9FBF-4B4029717482}" type="datetimeFigureOut">
              <a:rPr lang="en-GB" smtClean="0"/>
              <a:t>12/07/2022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E000FC97-04C4-41A8-B1EE-3B48FB171F3E}" type="slidenum">
              <a:rPr lang="en-GB" smtClean="0"/>
              <a:t>‹#›</a:t>
            </a:fld>
            <a:endParaRPr lang="en-GB"/>
          </a:p>
        </p:txBody>
      </p:sp>
    </p:spTree>
    <p:extLst>
      <p:ext uri="{BB962C8B-B14F-4D97-AF65-F5344CB8AC3E}">
        <p14:creationId xmlns:p14="http://schemas.microsoft.com/office/powerpoint/2010/main" val="742309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A98D7F-4FFA-418B-9FBF-4B4029717482}" type="datetimeFigureOut">
              <a:rPr lang="en-GB" smtClean="0"/>
              <a:t>12/07/2022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0FC97-04C4-41A8-B1EE-3B48FB171F3E}" type="slidenum">
              <a:rPr lang="en-GB" smtClean="0"/>
              <a:t>‹#›</a:t>
            </a:fld>
            <a:endParaRPr lang="en-GB"/>
          </a:p>
        </p:txBody>
      </p:sp>
    </p:spTree>
    <p:extLst>
      <p:ext uri="{BB962C8B-B14F-4D97-AF65-F5344CB8AC3E}">
        <p14:creationId xmlns:p14="http://schemas.microsoft.com/office/powerpoint/2010/main" val="23500650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CA98D7F-4FFA-418B-9FBF-4B4029717482}" type="datetimeFigureOut">
              <a:rPr lang="en-GB" smtClean="0"/>
              <a:t>12/07/2022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00FC97-04C4-41A8-B1EE-3B48FB171F3E}" type="slidenum">
              <a:rPr lang="en-GB" smtClean="0"/>
              <a:t>‹#›</a:t>
            </a:fld>
            <a:endParaRPr lang="en-GB"/>
          </a:p>
        </p:txBody>
      </p:sp>
    </p:spTree>
    <p:extLst>
      <p:ext uri="{BB962C8B-B14F-4D97-AF65-F5344CB8AC3E}">
        <p14:creationId xmlns:p14="http://schemas.microsoft.com/office/powerpoint/2010/main" val="3427451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CA98D7F-4FFA-418B-9FBF-4B4029717482}" type="datetimeFigureOut">
              <a:rPr lang="en-GB" smtClean="0"/>
              <a:t>12/07/2022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00FC97-04C4-41A8-B1EE-3B48FB171F3E}" type="slidenum">
              <a:rPr lang="en-GB" smtClean="0"/>
              <a:t>‹#›</a:t>
            </a:fld>
            <a:endParaRPr lang="en-GB"/>
          </a:p>
        </p:txBody>
      </p:sp>
    </p:spTree>
    <p:extLst>
      <p:ext uri="{BB962C8B-B14F-4D97-AF65-F5344CB8AC3E}">
        <p14:creationId xmlns:p14="http://schemas.microsoft.com/office/powerpoint/2010/main" val="3017771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CA98D7F-4FFA-418B-9FBF-4B4029717482}" type="datetimeFigureOut">
              <a:rPr lang="en-GB" smtClean="0"/>
              <a:t>12/07/2022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00FC97-04C4-41A8-B1EE-3B48FB171F3E}" type="slidenum">
              <a:rPr lang="en-GB" smtClean="0"/>
              <a:t>‹#›</a:t>
            </a:fld>
            <a:endParaRPr lang="en-GB"/>
          </a:p>
        </p:txBody>
      </p:sp>
    </p:spTree>
    <p:extLst>
      <p:ext uri="{BB962C8B-B14F-4D97-AF65-F5344CB8AC3E}">
        <p14:creationId xmlns:p14="http://schemas.microsoft.com/office/powerpoint/2010/main" val="2611492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A98D7F-4FFA-418B-9FBF-4B4029717482}" type="datetimeFigureOut">
              <a:rPr lang="en-GB" smtClean="0"/>
              <a:t>12/07/2022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00FC97-04C4-41A8-B1EE-3B48FB171F3E}" type="slidenum">
              <a:rPr lang="en-GB" smtClean="0"/>
              <a:t>‹#›</a:t>
            </a:fld>
            <a:endParaRPr lang="en-GB"/>
          </a:p>
        </p:txBody>
      </p:sp>
    </p:spTree>
    <p:extLst>
      <p:ext uri="{BB962C8B-B14F-4D97-AF65-F5344CB8AC3E}">
        <p14:creationId xmlns:p14="http://schemas.microsoft.com/office/powerpoint/2010/main" val="2439337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A98D7F-4FFA-418B-9FBF-4B4029717482}" type="datetimeFigureOut">
              <a:rPr lang="en-GB" smtClean="0"/>
              <a:t>12/07/2022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00FC97-04C4-41A8-B1EE-3B48FB171F3E}" type="slidenum">
              <a:rPr lang="en-GB" smtClean="0"/>
              <a:t>‹#›</a:t>
            </a:fld>
            <a:endParaRPr lang="en-GB"/>
          </a:p>
        </p:txBody>
      </p:sp>
    </p:spTree>
    <p:extLst>
      <p:ext uri="{BB962C8B-B14F-4D97-AF65-F5344CB8AC3E}">
        <p14:creationId xmlns:p14="http://schemas.microsoft.com/office/powerpoint/2010/main" val="176061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A98D7F-4FFA-418B-9FBF-4B4029717482}" type="datetimeFigureOut">
              <a:rPr lang="en-GB" smtClean="0"/>
              <a:t>12/07/2022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00FC97-04C4-41A8-B1EE-3B48FB171F3E}" type="slidenum">
              <a:rPr lang="en-GB" smtClean="0"/>
              <a:t>‹#›</a:t>
            </a:fld>
            <a:endParaRPr lang="en-GB"/>
          </a:p>
        </p:txBody>
      </p:sp>
    </p:spTree>
    <p:extLst>
      <p:ext uri="{BB962C8B-B14F-4D97-AF65-F5344CB8AC3E}">
        <p14:creationId xmlns:p14="http://schemas.microsoft.com/office/powerpoint/2010/main" val="234160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A98D7F-4FFA-418B-9FBF-4B4029717482}" type="datetimeFigureOut">
              <a:rPr lang="en-GB" smtClean="0"/>
              <a:t>12/07/2022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00FC97-04C4-41A8-B1EE-3B48FB171F3E}" type="slidenum">
              <a:rPr lang="en-GB" smtClean="0"/>
              <a:t>‹#›</a:t>
            </a:fld>
            <a:endParaRPr lang="en-GB"/>
          </a:p>
        </p:txBody>
      </p:sp>
    </p:spTree>
    <p:extLst>
      <p:ext uri="{BB962C8B-B14F-4D97-AF65-F5344CB8AC3E}">
        <p14:creationId xmlns:p14="http://schemas.microsoft.com/office/powerpoint/2010/main" val="414634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A98D7F-4FFA-418B-9FBF-4B4029717482}" type="datetimeFigureOut">
              <a:rPr lang="en-GB" smtClean="0"/>
              <a:t>12/07/2022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0FC97-04C4-41A8-B1EE-3B48FB171F3E}" type="slidenum">
              <a:rPr lang="en-GB" smtClean="0"/>
              <a:t>‹#›</a:t>
            </a:fld>
            <a:endParaRPr lang="en-GB"/>
          </a:p>
        </p:txBody>
      </p:sp>
    </p:spTree>
    <p:extLst>
      <p:ext uri="{BB962C8B-B14F-4D97-AF65-F5344CB8AC3E}">
        <p14:creationId xmlns:p14="http://schemas.microsoft.com/office/powerpoint/2010/main" val="289797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A98D7F-4FFA-418B-9FBF-4B4029717482}" type="datetimeFigureOut">
              <a:rPr lang="en-GB" smtClean="0"/>
              <a:t>12/07/2022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0FC97-04C4-41A8-B1EE-3B48FB171F3E}" type="slidenum">
              <a:rPr lang="en-GB" smtClean="0"/>
              <a:t>‹#›</a:t>
            </a:fld>
            <a:endParaRPr lang="en-GB"/>
          </a:p>
        </p:txBody>
      </p:sp>
    </p:spTree>
    <p:extLst>
      <p:ext uri="{BB962C8B-B14F-4D97-AF65-F5344CB8AC3E}">
        <p14:creationId xmlns:p14="http://schemas.microsoft.com/office/powerpoint/2010/main" val="10678039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A98D7F-4FFA-418B-9FBF-4B4029717482}" type="datetimeFigureOut">
              <a:rPr lang="en-GB" smtClean="0"/>
              <a:t>12/07/2022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0FC97-04C4-41A8-B1EE-3B48FB171F3E}" type="slidenum">
              <a:rPr lang="en-GB" smtClean="0"/>
              <a:t>‹#›</a:t>
            </a:fld>
            <a:endParaRPr lang="en-GB"/>
          </a:p>
        </p:txBody>
      </p:sp>
    </p:spTree>
    <p:extLst>
      <p:ext uri="{BB962C8B-B14F-4D97-AF65-F5344CB8AC3E}">
        <p14:creationId xmlns:p14="http://schemas.microsoft.com/office/powerpoint/2010/main" val="189675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A98D7F-4FFA-418B-9FBF-4B4029717482}" type="datetimeFigureOut">
              <a:rPr lang="en-GB" smtClean="0"/>
              <a:t>12/07/2022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0FC97-04C4-41A8-B1EE-3B48FB171F3E}" type="slidenum">
              <a:rPr lang="en-GB" smtClean="0"/>
              <a:t>‹#›</a:t>
            </a:fld>
            <a:endParaRPr lang="en-GB"/>
          </a:p>
        </p:txBody>
      </p:sp>
    </p:spTree>
    <p:extLst>
      <p:ext uri="{BB962C8B-B14F-4D97-AF65-F5344CB8AC3E}">
        <p14:creationId xmlns:p14="http://schemas.microsoft.com/office/powerpoint/2010/main" val="38861518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A98D7F-4FFA-418B-9FBF-4B4029717482}" type="datetimeFigureOut">
              <a:rPr lang="en-GB" smtClean="0"/>
              <a:t>12/07/2022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0FC97-04C4-41A8-B1EE-3B48FB171F3E}" type="slidenum">
              <a:rPr lang="en-GB" smtClean="0"/>
              <a:t>‹#›</a:t>
            </a:fld>
            <a:endParaRPr lang="en-GB"/>
          </a:p>
        </p:txBody>
      </p:sp>
    </p:spTree>
    <p:extLst>
      <p:ext uri="{BB962C8B-B14F-4D97-AF65-F5344CB8AC3E}">
        <p14:creationId xmlns:p14="http://schemas.microsoft.com/office/powerpoint/2010/main" val="23126739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A98D7F-4FFA-418B-9FBF-4B4029717482}" type="datetimeFigureOut">
              <a:rPr lang="en-GB" smtClean="0"/>
              <a:t>12/07/2022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0FC97-04C4-41A8-B1EE-3B48FB171F3E}" type="slidenum">
              <a:rPr lang="en-GB" smtClean="0"/>
              <a:t>‹#›</a:t>
            </a:fld>
            <a:endParaRPr lang="en-GB"/>
          </a:p>
        </p:txBody>
      </p:sp>
    </p:spTree>
    <p:extLst>
      <p:ext uri="{BB962C8B-B14F-4D97-AF65-F5344CB8AC3E}">
        <p14:creationId xmlns:p14="http://schemas.microsoft.com/office/powerpoint/2010/main" val="32179395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A98D7F-4FFA-418B-9FBF-4B4029717482}" type="datetimeFigureOut">
              <a:rPr lang="en-GB" smtClean="0"/>
              <a:t>12/07/2022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0FC97-04C4-41A8-B1EE-3B48FB171F3E}" type="slidenum">
              <a:rPr lang="en-GB" smtClean="0"/>
              <a:t>‹#›</a:t>
            </a:fld>
            <a:endParaRPr lang="en-GB"/>
          </a:p>
        </p:txBody>
      </p:sp>
    </p:spTree>
    <p:extLst>
      <p:ext uri="{BB962C8B-B14F-4D97-AF65-F5344CB8AC3E}">
        <p14:creationId xmlns:p14="http://schemas.microsoft.com/office/powerpoint/2010/main" val="1046155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CA98D7F-4FFA-418B-9FBF-4B4029717482}" type="datetimeFigureOut">
              <a:rPr lang="en-GB" smtClean="0"/>
              <a:t>12/07/2022</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000FC97-04C4-41A8-B1EE-3B48FB171F3E}" type="slidenum">
              <a:rPr lang="en-GB" smtClean="0"/>
              <a:t>‹#›</a:t>
            </a:fld>
            <a:endParaRPr lang="en-GB"/>
          </a:p>
        </p:txBody>
      </p:sp>
    </p:spTree>
    <p:extLst>
      <p:ext uri="{BB962C8B-B14F-4D97-AF65-F5344CB8AC3E}">
        <p14:creationId xmlns:p14="http://schemas.microsoft.com/office/powerpoint/2010/main" val="768381812"/>
      </p:ext>
    </p:extLst>
  </p:cSld>
  <p:clrMap bg1="lt1" tx1="dk1" bg2="lt2" tx2="dk2" accent1="accent1" accent2="accent2" accent3="accent3" accent4="accent4" accent5="accent5" accent6="accent6" hlink="hlink" folHlink="folHlink"/>
  <p:sldLayoutIdLst>
    <p:sldLayoutId id="2147484056" r:id="rId1"/>
    <p:sldLayoutId id="2147484057" r:id="rId2"/>
    <p:sldLayoutId id="2147484058" r:id="rId3"/>
    <p:sldLayoutId id="2147484059" r:id="rId4"/>
    <p:sldLayoutId id="2147484060" r:id="rId5"/>
    <p:sldLayoutId id="2147484061" r:id="rId6"/>
    <p:sldLayoutId id="2147484062" r:id="rId7"/>
    <p:sldLayoutId id="2147484063" r:id="rId8"/>
    <p:sldLayoutId id="2147484064" r:id="rId9"/>
    <p:sldLayoutId id="2147484065" r:id="rId10"/>
    <p:sldLayoutId id="2147484066" r:id="rId11"/>
    <p:sldLayoutId id="2147484067" r:id="rId12"/>
    <p:sldLayoutId id="2147484068" r:id="rId13"/>
    <p:sldLayoutId id="2147484069" r:id="rId14"/>
    <p:sldLayoutId id="2147484070" r:id="rId15"/>
    <p:sldLayoutId id="2147484071" r:id="rId16"/>
    <p:sldLayoutId id="2147484072"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784E0D-51AF-3E5E-5AF8-A785EDC1660C}"/>
              </a:ext>
            </a:extLst>
          </p:cNvPr>
          <p:cNvSpPr>
            <a:spLocks noGrp="1"/>
          </p:cNvSpPr>
          <p:nvPr>
            <p:ph idx="1"/>
          </p:nvPr>
        </p:nvSpPr>
        <p:spPr>
          <a:xfrm>
            <a:off x="1607141" y="1015620"/>
            <a:ext cx="10018713" cy="3124201"/>
          </a:xfrm>
        </p:spPr>
        <p:txBody>
          <a:bodyPr>
            <a:normAutofit/>
          </a:bodyPr>
          <a:lstStyle/>
          <a:p>
            <a:r>
              <a:rPr lang="en-GB" sz="8000" b="1" i="1" dirty="0">
                <a:solidFill>
                  <a:schemeClr val="accent1">
                    <a:lumMod val="75000"/>
                  </a:schemeClr>
                </a:solidFill>
              </a:rPr>
              <a:t>Leadership styles </a:t>
            </a:r>
          </a:p>
        </p:txBody>
      </p:sp>
      <p:sp>
        <p:nvSpPr>
          <p:cNvPr id="4" name="TextBox 3">
            <a:extLst>
              <a:ext uri="{FF2B5EF4-FFF2-40B4-BE49-F238E27FC236}">
                <a16:creationId xmlns:a16="http://schemas.microsoft.com/office/drawing/2014/main" id="{D57E70C9-6479-3B7F-4854-B72F7C1AE5F4}"/>
              </a:ext>
            </a:extLst>
          </p:cNvPr>
          <p:cNvSpPr txBox="1"/>
          <p:nvPr/>
        </p:nvSpPr>
        <p:spPr>
          <a:xfrm flipH="1">
            <a:off x="1607141" y="3662150"/>
            <a:ext cx="6573447" cy="1754326"/>
          </a:xfrm>
          <a:prstGeom prst="rect">
            <a:avLst/>
          </a:prstGeom>
          <a:noFill/>
        </p:spPr>
        <p:txBody>
          <a:bodyPr wrap="square" rtlCol="0">
            <a:spAutoFit/>
          </a:bodyPr>
          <a:lstStyle/>
          <a:p>
            <a:r>
              <a:rPr lang="en-GB" b="1" dirty="0"/>
              <a:t>Module title: Emergent leadership skills in the workplace</a:t>
            </a:r>
          </a:p>
          <a:p>
            <a:r>
              <a:rPr lang="en-GB" b="1" dirty="0"/>
              <a:t>Module code: BMSW6101</a:t>
            </a:r>
          </a:p>
          <a:p>
            <a:r>
              <a:rPr lang="en-GB" b="1" dirty="0"/>
              <a:t>Lecturers name: </a:t>
            </a:r>
            <a:r>
              <a:rPr lang="en-GB" b="1" dirty="0" err="1"/>
              <a:t>Sujeewa</a:t>
            </a:r>
            <a:r>
              <a:rPr lang="en-GB" b="1" dirty="0"/>
              <a:t> Herath </a:t>
            </a:r>
          </a:p>
          <a:p>
            <a:r>
              <a:rPr lang="en-GB" b="1" dirty="0"/>
              <a:t>Student name: Sara Al Hashidi</a:t>
            </a:r>
          </a:p>
          <a:p>
            <a:r>
              <a:rPr lang="en-GB" b="1" dirty="0"/>
              <a:t>Student ID: 1919947</a:t>
            </a:r>
          </a:p>
          <a:p>
            <a:r>
              <a:rPr lang="en-GB" b="1" dirty="0"/>
              <a:t> </a:t>
            </a:r>
          </a:p>
        </p:txBody>
      </p:sp>
    </p:spTree>
    <p:extLst>
      <p:ext uri="{BB962C8B-B14F-4D97-AF65-F5344CB8AC3E}">
        <p14:creationId xmlns:p14="http://schemas.microsoft.com/office/powerpoint/2010/main" val="143573346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B3D88712-2BC7-0B81-81FA-CB3AD32C25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0900" y="1937752"/>
            <a:ext cx="6082129" cy="429931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F0CD57B-ABB7-8770-1168-29665AA4ECC4}"/>
              </a:ext>
            </a:extLst>
          </p:cNvPr>
          <p:cNvSpPr>
            <a:spLocks noGrp="1"/>
          </p:cNvSpPr>
          <p:nvPr>
            <p:ph idx="1"/>
          </p:nvPr>
        </p:nvSpPr>
        <p:spPr>
          <a:xfrm>
            <a:off x="2371416" y="-464024"/>
            <a:ext cx="10018713" cy="3124201"/>
          </a:xfrm>
        </p:spPr>
        <p:txBody>
          <a:bodyPr/>
          <a:lstStyle/>
          <a:p>
            <a:pPr marL="0" indent="0">
              <a:buNone/>
            </a:pPr>
            <a:r>
              <a:rPr lang="en-GB" sz="5400" b="1" i="1" dirty="0">
                <a:solidFill>
                  <a:schemeClr val="accent1">
                    <a:lumMod val="75000"/>
                  </a:schemeClr>
                </a:solidFill>
              </a:rPr>
              <a:t>Introduction</a:t>
            </a:r>
            <a:r>
              <a:rPr lang="en-GB" dirty="0">
                <a:solidFill>
                  <a:schemeClr val="accent1">
                    <a:lumMod val="75000"/>
                  </a:schemeClr>
                </a:solidFill>
              </a:rPr>
              <a:t> </a:t>
            </a:r>
          </a:p>
        </p:txBody>
      </p:sp>
      <p:sp>
        <p:nvSpPr>
          <p:cNvPr id="2" name="TextBox 1">
            <a:extLst>
              <a:ext uri="{FF2B5EF4-FFF2-40B4-BE49-F238E27FC236}">
                <a16:creationId xmlns:a16="http://schemas.microsoft.com/office/drawing/2014/main" id="{75F533D8-8C56-57FA-0057-2BEC31A8C786}"/>
              </a:ext>
            </a:extLst>
          </p:cNvPr>
          <p:cNvSpPr txBox="1"/>
          <p:nvPr/>
        </p:nvSpPr>
        <p:spPr>
          <a:xfrm>
            <a:off x="1273332" y="2148418"/>
            <a:ext cx="6237027" cy="3508653"/>
          </a:xfrm>
          <a:prstGeom prst="rect">
            <a:avLst/>
          </a:prstGeom>
          <a:noFill/>
        </p:spPr>
        <p:txBody>
          <a:bodyPr wrap="square" rtlCol="0">
            <a:spAutoFit/>
          </a:bodyPr>
          <a:lstStyle/>
          <a:p>
            <a:pPr marL="342900" indent="-342900">
              <a:buFont typeface="Wingdings" panose="05000000000000000000" pitchFamily="2" charset="2"/>
              <a:buChar char="Ø"/>
            </a:pPr>
            <a:r>
              <a:rPr lang="en-GB" sz="2400" b="1" i="1" dirty="0">
                <a:solidFill>
                  <a:schemeClr val="accent1">
                    <a:lumMod val="50000"/>
                  </a:schemeClr>
                </a:solidFill>
              </a:rPr>
              <a:t>The Leadership and the importance of it</a:t>
            </a:r>
          </a:p>
          <a:p>
            <a:pPr marL="342900" indent="-342900">
              <a:buFont typeface="Wingdings" panose="05000000000000000000" pitchFamily="2" charset="2"/>
              <a:buChar char="Ø"/>
            </a:pPr>
            <a:r>
              <a:rPr lang="en-GB" sz="2400" b="1" i="1" dirty="0">
                <a:solidFill>
                  <a:schemeClr val="accent1">
                    <a:lumMod val="50000"/>
                  </a:schemeClr>
                </a:solidFill>
              </a:rPr>
              <a:t>The Key Leadership Styles</a:t>
            </a:r>
          </a:p>
          <a:p>
            <a:pPr marL="342900" indent="-342900">
              <a:buFont typeface="Wingdings" panose="05000000000000000000" pitchFamily="2" charset="2"/>
              <a:buChar char="Ø"/>
            </a:pPr>
            <a:r>
              <a:rPr lang="en-GB" sz="2400" b="1" i="1" dirty="0">
                <a:solidFill>
                  <a:schemeClr val="accent1">
                    <a:lumMod val="50000"/>
                  </a:schemeClr>
                </a:solidFill>
              </a:rPr>
              <a:t>My Leadership Style</a:t>
            </a:r>
          </a:p>
          <a:p>
            <a:pPr marL="342900" indent="-342900">
              <a:buFont typeface="Wingdings" panose="05000000000000000000" pitchFamily="2" charset="2"/>
              <a:buChar char="Ø"/>
            </a:pPr>
            <a:r>
              <a:rPr lang="en-GB" sz="2400" b="1" i="1" dirty="0">
                <a:solidFill>
                  <a:schemeClr val="accent1">
                    <a:lumMod val="50000"/>
                  </a:schemeClr>
                </a:solidFill>
              </a:rPr>
              <a:t>Disadvantages &amp; Advantages of my leadership style </a:t>
            </a:r>
          </a:p>
          <a:p>
            <a:pPr marL="342900" indent="-342900">
              <a:buFont typeface="Wingdings" panose="05000000000000000000" pitchFamily="2" charset="2"/>
              <a:buChar char="Ø"/>
            </a:pPr>
            <a:r>
              <a:rPr lang="en-GB" sz="2400" b="1" i="1" dirty="0">
                <a:solidFill>
                  <a:schemeClr val="accent1">
                    <a:lumMod val="50000"/>
                  </a:schemeClr>
                </a:solidFill>
              </a:rPr>
              <a:t>Conclusion </a:t>
            </a:r>
          </a:p>
          <a:p>
            <a:pPr marL="342900" indent="-342900">
              <a:buFont typeface="Wingdings" panose="05000000000000000000" pitchFamily="2" charset="2"/>
              <a:buChar char="Ø"/>
            </a:pPr>
            <a:r>
              <a:rPr lang="en-GB" sz="2400" b="1" i="1" dirty="0">
                <a:solidFill>
                  <a:schemeClr val="accent1">
                    <a:lumMod val="50000"/>
                  </a:schemeClr>
                </a:solidFill>
              </a:rPr>
              <a:t>Reference list</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endParaRPr lang="en-GB" dirty="0"/>
          </a:p>
        </p:txBody>
      </p:sp>
    </p:spTree>
    <p:extLst>
      <p:ext uri="{BB962C8B-B14F-4D97-AF65-F5344CB8AC3E}">
        <p14:creationId xmlns:p14="http://schemas.microsoft.com/office/powerpoint/2010/main" val="985063889"/>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29" name="Group 1030">
            <a:extLst>
              <a:ext uri="{FF2B5EF4-FFF2-40B4-BE49-F238E27FC236}">
                <a16:creationId xmlns:a16="http://schemas.microsoft.com/office/drawing/2014/main" id="{DF8D5C46-63E5-40C5-A208-4B2189FA10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32" name="Freeform 6">
              <a:extLst>
                <a:ext uri="{FF2B5EF4-FFF2-40B4-BE49-F238E27FC236}">
                  <a16:creationId xmlns:a16="http://schemas.microsoft.com/office/drawing/2014/main" id="{4A42B4ED-376E-46C3-8BB2-EAFC660D1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038" name="Freeform 7">
              <a:extLst>
                <a:ext uri="{FF2B5EF4-FFF2-40B4-BE49-F238E27FC236}">
                  <a16:creationId xmlns:a16="http://schemas.microsoft.com/office/drawing/2014/main" id="{94E0795D-42C3-4DFD-AEB0-286A1CF14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34" name="Freeform 8">
              <a:extLst>
                <a:ext uri="{FF2B5EF4-FFF2-40B4-BE49-F238E27FC236}">
                  <a16:creationId xmlns:a16="http://schemas.microsoft.com/office/drawing/2014/main" id="{A2ACED1B-99D0-4C14-B63B-963889DCD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035" name="Freeform 9">
              <a:extLst>
                <a:ext uri="{FF2B5EF4-FFF2-40B4-BE49-F238E27FC236}">
                  <a16:creationId xmlns:a16="http://schemas.microsoft.com/office/drawing/2014/main" id="{5C5D324F-33A3-4C66-BFE5-1742CA4E5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036" name="Freeform 10">
              <a:extLst>
                <a:ext uri="{FF2B5EF4-FFF2-40B4-BE49-F238E27FC236}">
                  <a16:creationId xmlns:a16="http://schemas.microsoft.com/office/drawing/2014/main" id="{EC572FC8-A465-4BA3-BA4D-2EC538C04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037" name="Freeform 11">
              <a:extLst>
                <a:ext uri="{FF2B5EF4-FFF2-40B4-BE49-F238E27FC236}">
                  <a16:creationId xmlns:a16="http://schemas.microsoft.com/office/drawing/2014/main" id="{66CC2B15-8E3B-4CFF-99E4-5B4E4D8CF9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TextBox 3">
            <a:extLst>
              <a:ext uri="{FF2B5EF4-FFF2-40B4-BE49-F238E27FC236}">
                <a16:creationId xmlns:a16="http://schemas.microsoft.com/office/drawing/2014/main" id="{F439871A-BBFF-3ADC-0CA0-00A09634AA0E}"/>
              </a:ext>
            </a:extLst>
          </p:cNvPr>
          <p:cNvSpPr txBox="1"/>
          <p:nvPr/>
        </p:nvSpPr>
        <p:spPr>
          <a:xfrm>
            <a:off x="1484310" y="723899"/>
            <a:ext cx="4411523" cy="1752599"/>
          </a:xfrm>
          <a:prstGeom prst="rect">
            <a:avLst/>
          </a:prstGeom>
        </p:spPr>
        <p:txBody>
          <a:bodyPr vert="horz" lIns="91440" tIns="45720" rIns="91440" bIns="45720" rtlCol="0" anchor="ctr">
            <a:normAutofit/>
          </a:bodyPr>
          <a:lstStyle/>
          <a:p>
            <a:pPr marL="571500" indent="-571500" algn="ctr">
              <a:lnSpc>
                <a:spcPct val="90000"/>
              </a:lnSpc>
              <a:spcBef>
                <a:spcPct val="0"/>
              </a:spcBef>
              <a:spcAft>
                <a:spcPts val="600"/>
              </a:spcAft>
            </a:pPr>
            <a:r>
              <a:rPr lang="en-US" sz="4000" b="1" i="1" dirty="0">
                <a:ln w="3175" cmpd="sng">
                  <a:noFill/>
                </a:ln>
                <a:latin typeface="+mj-lt"/>
                <a:ea typeface="+mj-ea"/>
                <a:cs typeface="+mj-cs"/>
              </a:rPr>
              <a:t>The Leadership and the importance of it  </a:t>
            </a:r>
          </a:p>
        </p:txBody>
      </p:sp>
      <p:sp>
        <p:nvSpPr>
          <p:cNvPr id="5" name="TextBox 4">
            <a:extLst>
              <a:ext uri="{FF2B5EF4-FFF2-40B4-BE49-F238E27FC236}">
                <a16:creationId xmlns:a16="http://schemas.microsoft.com/office/drawing/2014/main" id="{9645B61E-FA61-112E-2C48-A675BAA0E84A}"/>
              </a:ext>
            </a:extLst>
          </p:cNvPr>
          <p:cNvSpPr txBox="1"/>
          <p:nvPr/>
        </p:nvSpPr>
        <p:spPr>
          <a:xfrm>
            <a:off x="1377947" y="2814672"/>
            <a:ext cx="4611690" cy="3133662"/>
          </a:xfrm>
          <a:prstGeom prst="rect">
            <a:avLst/>
          </a:prstGeom>
        </p:spPr>
        <p:txBody>
          <a:bodyPr vert="horz" lIns="91440" tIns="45720" rIns="91440" bIns="45720" rtlCol="0" anchor="ctr">
            <a:normAutofit fontScale="92500" lnSpcReduction="20000"/>
          </a:bodyPr>
          <a:lstStyle/>
          <a:p>
            <a:pPr marL="285750" indent="-285750">
              <a:spcBef>
                <a:spcPct val="20000"/>
              </a:spcBef>
              <a:spcAft>
                <a:spcPts val="600"/>
              </a:spcAft>
              <a:buClr>
                <a:schemeClr val="accent1">
                  <a:lumMod val="75000"/>
                </a:schemeClr>
              </a:buClr>
              <a:buSzPct val="145000"/>
              <a:buFont typeface="Arial"/>
              <a:buChar char="•"/>
            </a:pPr>
            <a:r>
              <a:rPr lang="en-US" b="1" dirty="0"/>
              <a:t>Leadership is the ability to motivate a group of people to achieve a common goal.</a:t>
            </a:r>
          </a:p>
          <a:p>
            <a:pPr marL="285750" indent="-285750">
              <a:spcBef>
                <a:spcPct val="20000"/>
              </a:spcBef>
              <a:spcAft>
                <a:spcPts val="600"/>
              </a:spcAft>
              <a:buClr>
                <a:schemeClr val="accent1">
                  <a:lumMod val="75000"/>
                </a:schemeClr>
              </a:buClr>
              <a:buSzPct val="145000"/>
              <a:buFont typeface="Arial"/>
              <a:buChar char="•"/>
            </a:pPr>
            <a:r>
              <a:rPr lang="en-US" b="1" dirty="0"/>
              <a:t>Directing people while implementing strategies to attain company needs.</a:t>
            </a:r>
          </a:p>
          <a:p>
            <a:pPr marL="285750" indent="-285750">
              <a:spcBef>
                <a:spcPct val="20000"/>
              </a:spcBef>
              <a:spcAft>
                <a:spcPts val="600"/>
              </a:spcAft>
              <a:buClr>
                <a:schemeClr val="accent1">
                  <a:lumMod val="75000"/>
                </a:schemeClr>
              </a:buClr>
              <a:buSzPct val="145000"/>
              <a:buFont typeface="Arial"/>
              <a:buChar char="•"/>
            </a:pPr>
            <a:r>
              <a:rPr lang="en-US" b="1" dirty="0"/>
              <a:t>Capturing the fundamental abilities to inspire others, providing ideas,   creating vision, engaging others.</a:t>
            </a:r>
          </a:p>
          <a:p>
            <a:pPr marL="285750" indent="-285750">
              <a:spcBef>
                <a:spcPct val="20000"/>
              </a:spcBef>
              <a:spcAft>
                <a:spcPts val="600"/>
              </a:spcAft>
              <a:buClr>
                <a:schemeClr val="accent1">
                  <a:lumMod val="75000"/>
                </a:schemeClr>
              </a:buClr>
              <a:buSzPct val="145000"/>
              <a:buFont typeface="Arial"/>
              <a:buChar char="•"/>
            </a:pPr>
            <a:r>
              <a:rPr lang="en-US" b="1" dirty="0"/>
              <a:t>Helps in influencing the behavior of people</a:t>
            </a:r>
          </a:p>
          <a:p>
            <a:pPr marL="285750" indent="-285750">
              <a:spcBef>
                <a:spcPct val="20000"/>
              </a:spcBef>
              <a:spcAft>
                <a:spcPts val="600"/>
              </a:spcAft>
              <a:buClr>
                <a:schemeClr val="accent1">
                  <a:lumMod val="75000"/>
                </a:schemeClr>
              </a:buClr>
              <a:buSzPct val="145000"/>
              <a:buFont typeface="Arial"/>
              <a:buChar char="•"/>
            </a:pPr>
            <a:r>
              <a:rPr lang="en-US" b="1" dirty="0"/>
              <a:t>Effective leadership helps to maintains and enforce discipline </a:t>
            </a:r>
          </a:p>
          <a:p>
            <a:pPr marL="285750" indent="-285750">
              <a:spcBef>
                <a:spcPct val="20000"/>
              </a:spcBef>
              <a:spcAft>
                <a:spcPts val="600"/>
              </a:spcAft>
              <a:buClr>
                <a:schemeClr val="accent1">
                  <a:lumMod val="75000"/>
                </a:schemeClr>
              </a:buClr>
              <a:buSzPct val="145000"/>
              <a:buFont typeface="Arial"/>
              <a:buChar char="•"/>
            </a:pPr>
            <a:r>
              <a:rPr lang="en-US" b="1" dirty="0"/>
              <a:t>It promotes basis for cooperation </a:t>
            </a:r>
          </a:p>
          <a:p>
            <a:pPr>
              <a:spcBef>
                <a:spcPct val="20000"/>
              </a:spcBef>
              <a:spcAft>
                <a:spcPts val="600"/>
              </a:spcAft>
              <a:buClr>
                <a:schemeClr val="accent1">
                  <a:lumMod val="75000"/>
                </a:schemeClr>
              </a:buClr>
              <a:buSzPct val="145000"/>
              <a:buFont typeface="Arial"/>
              <a:buChar char="•"/>
            </a:pPr>
            <a:endParaRPr lang="en-US" dirty="0"/>
          </a:p>
        </p:txBody>
      </p:sp>
      <p:sp>
        <p:nvSpPr>
          <p:cNvPr id="1040" name="Rounded Rectangle 16">
            <a:extLst>
              <a:ext uri="{FF2B5EF4-FFF2-40B4-BE49-F238E27FC236}">
                <a16:creationId xmlns:a16="http://schemas.microsoft.com/office/drawing/2014/main" id="{63A60C88-7443-4827-9241-5019758CB4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8F7FF2A5-2AAA-D905-FCB9-06E27A05332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34407" y="1102808"/>
            <a:ext cx="4744154" cy="43646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15488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ee the source image">
            <a:extLst>
              <a:ext uri="{FF2B5EF4-FFF2-40B4-BE49-F238E27FC236}">
                <a16:creationId xmlns:a16="http://schemas.microsoft.com/office/drawing/2014/main" id="{7AF5E6E3-DC35-2DAD-B363-C859359608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0824"/>
          <a:stretch/>
        </p:blipFill>
        <p:spPr bwMode="auto">
          <a:xfrm>
            <a:off x="6315074" y="772227"/>
            <a:ext cx="5353950" cy="2955377"/>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ACE1F18-7F88-A911-D6C4-D79C253EA3D9}"/>
              </a:ext>
            </a:extLst>
          </p:cNvPr>
          <p:cNvSpPr>
            <a:spLocks noGrp="1"/>
          </p:cNvSpPr>
          <p:nvPr>
            <p:ph idx="1"/>
          </p:nvPr>
        </p:nvSpPr>
        <p:spPr>
          <a:xfrm>
            <a:off x="1911279" y="-656241"/>
            <a:ext cx="10018713" cy="3124201"/>
          </a:xfrm>
        </p:spPr>
        <p:txBody>
          <a:bodyPr>
            <a:normAutofit/>
          </a:bodyPr>
          <a:lstStyle/>
          <a:p>
            <a:pPr>
              <a:buFont typeface="Wingdings" panose="05000000000000000000" pitchFamily="2" charset="2"/>
              <a:buChar char="Ø"/>
            </a:pPr>
            <a:r>
              <a:rPr lang="en-GB" sz="4400" b="1" i="1" dirty="0">
                <a:solidFill>
                  <a:schemeClr val="accent1">
                    <a:lumMod val="50000"/>
                  </a:schemeClr>
                </a:solidFill>
              </a:rPr>
              <a:t>The Key Leadership Styles</a:t>
            </a:r>
          </a:p>
        </p:txBody>
      </p:sp>
      <p:sp>
        <p:nvSpPr>
          <p:cNvPr id="2" name="TextBox 1">
            <a:extLst>
              <a:ext uri="{FF2B5EF4-FFF2-40B4-BE49-F238E27FC236}">
                <a16:creationId xmlns:a16="http://schemas.microsoft.com/office/drawing/2014/main" id="{67783B07-6F91-6EEE-DBE8-E918C2B682B0}"/>
              </a:ext>
            </a:extLst>
          </p:cNvPr>
          <p:cNvSpPr txBox="1"/>
          <p:nvPr/>
        </p:nvSpPr>
        <p:spPr>
          <a:xfrm flipH="1">
            <a:off x="1329125" y="1802189"/>
            <a:ext cx="4985949" cy="5355312"/>
          </a:xfrm>
          <a:prstGeom prst="rect">
            <a:avLst/>
          </a:prstGeom>
          <a:noFill/>
        </p:spPr>
        <p:txBody>
          <a:bodyPr wrap="square" rtlCol="0">
            <a:spAutoFit/>
          </a:bodyPr>
          <a:lstStyle/>
          <a:p>
            <a:pPr marL="285750" indent="-285750">
              <a:buFont typeface="Wingdings" panose="05000000000000000000" pitchFamily="2" charset="2"/>
              <a:buChar char="§"/>
            </a:pPr>
            <a:r>
              <a:rPr lang="en-GB" b="1" dirty="0">
                <a:solidFill>
                  <a:schemeClr val="accent1">
                    <a:lumMod val="75000"/>
                  </a:schemeClr>
                </a:solidFill>
              </a:rPr>
              <a:t>Autocratic Leadership Style: Autocratic leaders controls over the majority of the work and clear command is made. Decision making is mostly incorporate and is made by leaders only. </a:t>
            </a:r>
          </a:p>
          <a:p>
            <a:endParaRPr lang="en-GB" b="1" dirty="0">
              <a:solidFill>
                <a:schemeClr val="accent1">
                  <a:lumMod val="75000"/>
                </a:schemeClr>
              </a:solidFill>
            </a:endParaRPr>
          </a:p>
          <a:p>
            <a:pPr marL="285750" indent="-285750">
              <a:buFont typeface="Wingdings" panose="05000000000000000000" pitchFamily="2" charset="2"/>
              <a:buChar char="§"/>
            </a:pPr>
            <a:r>
              <a:rPr lang="en-GB" b="1" dirty="0">
                <a:solidFill>
                  <a:schemeClr val="accent1">
                    <a:lumMod val="75000"/>
                  </a:schemeClr>
                </a:solidFill>
              </a:rPr>
              <a:t>Democratic Leadership Style: Democratic leaders encourage collaboration and involve others opinion.</a:t>
            </a:r>
          </a:p>
          <a:p>
            <a:endParaRPr lang="en-GB" b="1" dirty="0">
              <a:solidFill>
                <a:schemeClr val="accent1">
                  <a:lumMod val="75000"/>
                </a:schemeClr>
              </a:solidFill>
            </a:endParaRPr>
          </a:p>
          <a:p>
            <a:pPr marL="285750" indent="-285750">
              <a:buFont typeface="Wingdings" panose="05000000000000000000" pitchFamily="2" charset="2"/>
              <a:buChar char="§"/>
            </a:pPr>
            <a:r>
              <a:rPr lang="en-GB" b="1" dirty="0">
                <a:solidFill>
                  <a:schemeClr val="accent1">
                    <a:lumMod val="75000"/>
                  </a:schemeClr>
                </a:solidFill>
              </a:rPr>
              <a:t>Laissez-fair Leadership Style: This leaders provides the team members the freedom to complete everything without intervention, they do not offer the required guidance for the team. Leaders who falls in this category lack of competence and commitment. </a:t>
            </a:r>
          </a:p>
          <a:p>
            <a:endParaRPr lang="en-GB" b="1" dirty="0">
              <a:solidFill>
                <a:schemeClr val="accent1">
                  <a:lumMod val="75000"/>
                </a:schemeClr>
              </a:solidFill>
            </a:endParaRPr>
          </a:p>
          <a:p>
            <a:endParaRPr lang="en-GB" b="1" dirty="0">
              <a:solidFill>
                <a:schemeClr val="accent1">
                  <a:lumMod val="75000"/>
                </a:schemeClr>
              </a:solidFill>
            </a:endParaRPr>
          </a:p>
          <a:p>
            <a:endParaRPr lang="en-GB" b="1" dirty="0">
              <a:solidFill>
                <a:schemeClr val="accent1">
                  <a:lumMod val="75000"/>
                </a:schemeClr>
              </a:solidFill>
            </a:endParaRPr>
          </a:p>
        </p:txBody>
      </p:sp>
      <p:graphicFrame>
        <p:nvGraphicFramePr>
          <p:cNvPr id="6" name="Table 6">
            <a:extLst>
              <a:ext uri="{FF2B5EF4-FFF2-40B4-BE49-F238E27FC236}">
                <a16:creationId xmlns:a16="http://schemas.microsoft.com/office/drawing/2014/main" id="{AB0CD180-92F3-33B1-585C-EB34122F1227}"/>
              </a:ext>
            </a:extLst>
          </p:cNvPr>
          <p:cNvGraphicFramePr>
            <a:graphicFrameLocks noGrp="1"/>
          </p:cNvGraphicFramePr>
          <p:nvPr>
            <p:extLst>
              <p:ext uri="{D42A27DB-BD31-4B8C-83A1-F6EECF244321}">
                <p14:modId xmlns:p14="http://schemas.microsoft.com/office/powerpoint/2010/main" val="2877442455"/>
              </p:ext>
            </p:extLst>
          </p:nvPr>
        </p:nvGraphicFramePr>
        <p:xfrm>
          <a:off x="6315074" y="3900487"/>
          <a:ext cx="5442723" cy="2465508"/>
        </p:xfrm>
        <a:graphic>
          <a:graphicData uri="http://schemas.openxmlformats.org/drawingml/2006/table">
            <a:tbl>
              <a:tblPr firstRow="1" bandRow="1">
                <a:tableStyleId>{5C22544A-7EE6-4342-B048-85BDC9FD1C3A}</a:tableStyleId>
              </a:tblPr>
              <a:tblGrid>
                <a:gridCol w="2678801">
                  <a:extLst>
                    <a:ext uri="{9D8B030D-6E8A-4147-A177-3AD203B41FA5}">
                      <a16:colId xmlns:a16="http://schemas.microsoft.com/office/drawing/2014/main" val="1715323072"/>
                    </a:ext>
                  </a:extLst>
                </a:gridCol>
                <a:gridCol w="2763922">
                  <a:extLst>
                    <a:ext uri="{9D8B030D-6E8A-4147-A177-3AD203B41FA5}">
                      <a16:colId xmlns:a16="http://schemas.microsoft.com/office/drawing/2014/main" val="1113994297"/>
                    </a:ext>
                  </a:extLst>
                </a:gridCol>
              </a:tblGrid>
              <a:tr h="2465508">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solidFill>
                            <a:schemeClr val="tx1">
                              <a:lumMod val="95000"/>
                              <a:lumOff val="5000"/>
                            </a:schemeClr>
                          </a:solidFill>
                        </a:rPr>
                        <a:t>Transactional Leadership Style: Transactional leaders lead by using a system of rewards to motivate members of the team.</a:t>
                      </a:r>
                    </a:p>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solidFill>
                            <a:schemeClr val="tx1">
                              <a:lumMod val="95000"/>
                              <a:lumOff val="5000"/>
                            </a:schemeClr>
                          </a:solidFill>
                        </a:rPr>
                        <a:t>Transformational Leadership Style: Transformational leaders leads by gaining respect and trust of the team and empowering others.</a:t>
                      </a:r>
                    </a:p>
                    <a:p>
                      <a:endParaRPr lang="en-GB" dirty="0"/>
                    </a:p>
                  </a:txBody>
                  <a:tcPr/>
                </a:tc>
                <a:extLst>
                  <a:ext uri="{0D108BD9-81ED-4DB2-BD59-A6C34878D82A}">
                    <a16:rowId xmlns:a16="http://schemas.microsoft.com/office/drawing/2014/main" val="4237771121"/>
                  </a:ext>
                </a:extLst>
              </a:tr>
            </a:tbl>
          </a:graphicData>
        </a:graphic>
      </p:graphicFrame>
    </p:spTree>
    <p:extLst>
      <p:ext uri="{BB962C8B-B14F-4D97-AF65-F5344CB8AC3E}">
        <p14:creationId xmlns:p14="http://schemas.microsoft.com/office/powerpoint/2010/main" val="402597301"/>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5623AF-6B83-76C0-FED3-542DCC24D524}"/>
              </a:ext>
            </a:extLst>
          </p:cNvPr>
          <p:cNvSpPr>
            <a:spLocks noGrp="1"/>
          </p:cNvSpPr>
          <p:nvPr>
            <p:ph idx="1"/>
          </p:nvPr>
        </p:nvSpPr>
        <p:spPr>
          <a:xfrm>
            <a:off x="1841426" y="-608463"/>
            <a:ext cx="10018713" cy="3124201"/>
          </a:xfrm>
        </p:spPr>
        <p:txBody>
          <a:bodyPr>
            <a:normAutofit/>
          </a:bodyPr>
          <a:lstStyle/>
          <a:p>
            <a:pPr>
              <a:buFont typeface="Wingdings" panose="05000000000000000000" pitchFamily="2" charset="2"/>
              <a:buChar char="Ø"/>
            </a:pPr>
            <a:r>
              <a:rPr lang="en-GB" sz="4400" b="1" i="1" dirty="0">
                <a:solidFill>
                  <a:schemeClr val="accent1">
                    <a:lumMod val="50000"/>
                  </a:schemeClr>
                </a:solidFill>
              </a:rPr>
              <a:t>My Leadership Style: </a:t>
            </a:r>
          </a:p>
          <a:p>
            <a:pPr marL="0" indent="0">
              <a:buNone/>
            </a:pPr>
            <a:r>
              <a:rPr lang="en-GB" sz="3600" b="1" i="1" dirty="0">
                <a:solidFill>
                  <a:schemeClr val="accent1">
                    <a:lumMod val="50000"/>
                  </a:schemeClr>
                </a:solidFill>
              </a:rPr>
              <a:t>Democratic Leadership Style</a:t>
            </a:r>
          </a:p>
        </p:txBody>
      </p:sp>
      <p:sp>
        <p:nvSpPr>
          <p:cNvPr id="2" name="TextBox 1">
            <a:extLst>
              <a:ext uri="{FF2B5EF4-FFF2-40B4-BE49-F238E27FC236}">
                <a16:creationId xmlns:a16="http://schemas.microsoft.com/office/drawing/2014/main" id="{8EAB3BF9-874C-4130-D87E-66CB70459DBA}"/>
              </a:ext>
            </a:extLst>
          </p:cNvPr>
          <p:cNvSpPr txBox="1"/>
          <p:nvPr/>
        </p:nvSpPr>
        <p:spPr>
          <a:xfrm>
            <a:off x="5597856" y="1801167"/>
            <a:ext cx="6594144" cy="4801314"/>
          </a:xfrm>
          <a:prstGeom prst="rect">
            <a:avLst/>
          </a:prstGeom>
          <a:noFill/>
        </p:spPr>
        <p:txBody>
          <a:bodyPr wrap="square" rtlCol="0">
            <a:spAutoFit/>
          </a:bodyPr>
          <a:lstStyle/>
          <a:p>
            <a:pPr marL="285750" indent="-285750">
              <a:buFont typeface="Wingdings" panose="05000000000000000000" pitchFamily="2" charset="2"/>
              <a:buChar char="v"/>
            </a:pPr>
            <a:r>
              <a:rPr lang="en-GB" b="1" dirty="0"/>
              <a:t>Democratic Leadership style: Is my personal leadership style which align with all the different aspects that formed my behaviour and skills.   </a:t>
            </a:r>
          </a:p>
          <a:p>
            <a:pPr marL="285750" indent="-285750">
              <a:buFont typeface="Wingdings" panose="05000000000000000000" pitchFamily="2" charset="2"/>
              <a:buChar char="v"/>
            </a:pPr>
            <a:r>
              <a:rPr lang="en-GB" b="1" dirty="0"/>
              <a:t>Include everyone’s opinion in decision making , encourage participation and increase feeling of involvement , satisfaction and recognition.</a:t>
            </a:r>
          </a:p>
          <a:p>
            <a:pPr marL="285750" indent="-285750">
              <a:buFont typeface="Wingdings" panose="05000000000000000000" pitchFamily="2" charset="2"/>
              <a:buChar char="v"/>
            </a:pPr>
            <a:r>
              <a:rPr lang="en-GB" b="1" dirty="0"/>
              <a:t>Stimulates free conversation form each member of the team</a:t>
            </a:r>
          </a:p>
          <a:p>
            <a:pPr marL="285750" indent="-285750">
              <a:buFont typeface="Wingdings" panose="05000000000000000000" pitchFamily="2" charset="2"/>
              <a:buChar char="v"/>
            </a:pPr>
            <a:r>
              <a:rPr lang="en-GB" b="1" dirty="0"/>
              <a:t>Assist colleagues and team members set goals for the benefit of the overall organisation</a:t>
            </a:r>
          </a:p>
          <a:p>
            <a:pPr marL="285750" indent="-285750">
              <a:buFont typeface="Wingdings" panose="05000000000000000000" pitchFamily="2" charset="2"/>
              <a:buChar char="v"/>
            </a:pPr>
            <a:r>
              <a:rPr lang="en-GB" b="1" dirty="0"/>
              <a:t>Collaborate and evaluate the performance of members of the team</a:t>
            </a:r>
          </a:p>
          <a:p>
            <a:pPr marL="285750" indent="-285750">
              <a:buFont typeface="Wingdings" panose="05000000000000000000" pitchFamily="2" charset="2"/>
              <a:buChar char="v"/>
            </a:pPr>
            <a:r>
              <a:rPr lang="en-GB" b="1" dirty="0"/>
              <a:t>My leadership style belong to relationship oriented approach</a:t>
            </a:r>
          </a:p>
          <a:p>
            <a:pPr marL="285750" indent="-285750">
              <a:buFont typeface="Wingdings" panose="05000000000000000000" pitchFamily="2" charset="2"/>
              <a:buChar char="v"/>
            </a:pPr>
            <a:r>
              <a:rPr lang="en-GB" b="1" dirty="0"/>
              <a:t>My leadership style adapt with Theory Z, I prioritise and pay attention to common cultural values, consider significant collaboration, communication and compromise decision making. </a:t>
            </a:r>
          </a:p>
          <a:p>
            <a:pPr marL="285750" indent="-285750">
              <a:buFont typeface="Wingdings" panose="05000000000000000000" pitchFamily="2" charset="2"/>
              <a:buChar char="v"/>
            </a:pPr>
            <a:endParaRPr lang="en-GB" b="1" dirty="0"/>
          </a:p>
        </p:txBody>
      </p:sp>
      <p:pic>
        <p:nvPicPr>
          <p:cNvPr id="1026" name="Picture 2" descr="See the source image">
            <a:extLst>
              <a:ext uri="{FF2B5EF4-FFF2-40B4-BE49-F238E27FC236}">
                <a16:creationId xmlns:a16="http://schemas.microsoft.com/office/drawing/2014/main" id="{5DD9605F-908D-DC06-8623-0AC896123E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5856" y="2280585"/>
            <a:ext cx="4572000" cy="34290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618554371"/>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874ECD-FA99-F384-7AF2-187DBE056987}"/>
              </a:ext>
            </a:extLst>
          </p:cNvPr>
          <p:cNvSpPr>
            <a:spLocks noGrp="1"/>
          </p:cNvSpPr>
          <p:nvPr>
            <p:ph idx="1"/>
          </p:nvPr>
        </p:nvSpPr>
        <p:spPr>
          <a:xfrm>
            <a:off x="1593492" y="-458339"/>
            <a:ext cx="10018713" cy="3124201"/>
          </a:xfrm>
        </p:spPr>
        <p:txBody>
          <a:bodyPr>
            <a:normAutofit/>
          </a:bodyPr>
          <a:lstStyle/>
          <a:p>
            <a:pPr>
              <a:buFont typeface="Wingdings" panose="05000000000000000000" pitchFamily="2" charset="2"/>
              <a:buChar char="Ø"/>
            </a:pPr>
            <a:r>
              <a:rPr lang="en-GB" sz="4400" b="1" dirty="0">
                <a:solidFill>
                  <a:schemeClr val="accent1">
                    <a:lumMod val="50000"/>
                  </a:schemeClr>
                </a:solidFill>
              </a:rPr>
              <a:t>Disadvantages &amp; Advantages of my Leadership Style </a:t>
            </a:r>
          </a:p>
        </p:txBody>
      </p:sp>
      <p:graphicFrame>
        <p:nvGraphicFramePr>
          <p:cNvPr id="2" name="Table 1">
            <a:extLst>
              <a:ext uri="{FF2B5EF4-FFF2-40B4-BE49-F238E27FC236}">
                <a16:creationId xmlns:a16="http://schemas.microsoft.com/office/drawing/2014/main" id="{10A27F91-8F4E-007D-396B-B10C509375FC}"/>
              </a:ext>
            </a:extLst>
          </p:cNvPr>
          <p:cNvGraphicFramePr>
            <a:graphicFrameLocks noGrp="1"/>
          </p:cNvGraphicFramePr>
          <p:nvPr>
            <p:extLst>
              <p:ext uri="{D42A27DB-BD31-4B8C-83A1-F6EECF244321}">
                <p14:modId xmlns:p14="http://schemas.microsoft.com/office/powerpoint/2010/main" val="2610252699"/>
              </p:ext>
            </p:extLst>
          </p:nvPr>
        </p:nvGraphicFramePr>
        <p:xfrm>
          <a:off x="1951629" y="2665862"/>
          <a:ext cx="3384645" cy="3298208"/>
        </p:xfrm>
        <a:graphic>
          <a:graphicData uri="http://schemas.openxmlformats.org/drawingml/2006/table">
            <a:tbl>
              <a:tblPr firstCol="1"/>
              <a:tblGrid>
                <a:gridCol w="3384645">
                  <a:extLst>
                    <a:ext uri="{9D8B030D-6E8A-4147-A177-3AD203B41FA5}">
                      <a16:colId xmlns:a16="http://schemas.microsoft.com/office/drawing/2014/main" val="3756962373"/>
                    </a:ext>
                  </a:extLst>
                </a:gridCol>
              </a:tblGrid>
              <a:tr h="3298208">
                <a:tc>
                  <a:txBody>
                    <a:bodyPr/>
                    <a:lstStyle/>
                    <a:p>
                      <a:pPr marL="285750" indent="-285750">
                        <a:buFont typeface="Courier New" panose="02070309020205020404" pitchFamily="49" charset="0"/>
                        <a:buChar char="o"/>
                      </a:pPr>
                      <a:r>
                        <a:rPr lang="en-GB" dirty="0"/>
                        <a:t>Slower decision process</a:t>
                      </a:r>
                    </a:p>
                    <a:p>
                      <a:pPr marL="0" indent="0">
                        <a:buFont typeface="Courier New" panose="02070309020205020404" pitchFamily="49" charset="0"/>
                        <a:buNone/>
                      </a:pPr>
                      <a:endParaRPr lang="en-GB" dirty="0"/>
                    </a:p>
                    <a:p>
                      <a:pPr marL="285750" indent="-285750">
                        <a:buFont typeface="Courier New" panose="02070309020205020404" pitchFamily="49" charset="0"/>
                        <a:buChar char="o"/>
                      </a:pPr>
                      <a:r>
                        <a:rPr lang="en-GB" dirty="0"/>
                        <a:t>Conflicts and different point of view</a:t>
                      </a:r>
                    </a:p>
                    <a:p>
                      <a:pPr marL="0" indent="0">
                        <a:buFont typeface="Courier New" panose="02070309020205020404" pitchFamily="49" charset="0"/>
                        <a:buNone/>
                      </a:pPr>
                      <a:endParaRPr lang="en-GB" dirty="0"/>
                    </a:p>
                    <a:p>
                      <a:pPr marL="285750" indent="-285750">
                        <a:buFont typeface="Courier New" panose="02070309020205020404" pitchFamily="49" charset="0"/>
                        <a:buChar char="o"/>
                      </a:pPr>
                      <a:r>
                        <a:rPr lang="en-GB" dirty="0"/>
                        <a:t>Contributions from the leader is decreased </a:t>
                      </a:r>
                    </a:p>
                    <a:p>
                      <a:pPr marL="285750" indent="-285750">
                        <a:buFont typeface="Courier New" panose="02070309020205020404" pitchFamily="49" charset="0"/>
                        <a:buChar char="o"/>
                      </a:pPr>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026477045"/>
                  </a:ext>
                </a:extLst>
              </a:tr>
            </a:tbl>
          </a:graphicData>
        </a:graphic>
      </p:graphicFrame>
      <p:graphicFrame>
        <p:nvGraphicFramePr>
          <p:cNvPr id="5" name="Table 4">
            <a:extLst>
              <a:ext uri="{FF2B5EF4-FFF2-40B4-BE49-F238E27FC236}">
                <a16:creationId xmlns:a16="http://schemas.microsoft.com/office/drawing/2014/main" id="{F16A2267-22B2-42B5-9F07-E68AD20E48F5}"/>
              </a:ext>
            </a:extLst>
          </p:cNvPr>
          <p:cNvGraphicFramePr>
            <a:graphicFrameLocks noGrp="1"/>
          </p:cNvGraphicFramePr>
          <p:nvPr>
            <p:extLst>
              <p:ext uri="{D42A27DB-BD31-4B8C-83A1-F6EECF244321}">
                <p14:modId xmlns:p14="http://schemas.microsoft.com/office/powerpoint/2010/main" val="263933223"/>
              </p:ext>
            </p:extLst>
          </p:nvPr>
        </p:nvGraphicFramePr>
        <p:xfrm>
          <a:off x="6781917" y="2665862"/>
          <a:ext cx="3816591" cy="3657600"/>
        </p:xfrm>
        <a:graphic>
          <a:graphicData uri="http://schemas.openxmlformats.org/drawingml/2006/table">
            <a:tbl>
              <a:tblPr firstCol="1"/>
              <a:tblGrid>
                <a:gridCol w="3816591">
                  <a:extLst>
                    <a:ext uri="{9D8B030D-6E8A-4147-A177-3AD203B41FA5}">
                      <a16:colId xmlns:a16="http://schemas.microsoft.com/office/drawing/2014/main" val="3756962373"/>
                    </a:ext>
                  </a:extLst>
                </a:gridCol>
              </a:tblGrid>
              <a:tr h="3298208">
                <a:tc>
                  <a:txBody>
                    <a:bodyPr/>
                    <a:lstStyle/>
                    <a:p>
                      <a:pPr marL="285750" indent="-285750">
                        <a:buFont typeface="Courier New" panose="02070309020205020404" pitchFamily="49" charset="0"/>
                        <a:buChar char="o"/>
                      </a:pPr>
                      <a:r>
                        <a:rPr lang="en-GB" dirty="0"/>
                        <a:t>Increased innovation of the organisation</a:t>
                      </a:r>
                    </a:p>
                    <a:p>
                      <a:pPr marL="0" indent="0">
                        <a:buFont typeface="Courier New" panose="02070309020205020404" pitchFamily="49" charset="0"/>
                        <a:buNone/>
                      </a:pPr>
                      <a:endParaRPr lang="en-GB" dirty="0"/>
                    </a:p>
                    <a:p>
                      <a:pPr marL="285750" indent="-285750">
                        <a:buFont typeface="Courier New" panose="02070309020205020404" pitchFamily="49" charset="0"/>
                        <a:buChar char="o"/>
                      </a:pPr>
                      <a:r>
                        <a:rPr lang="en-GB" dirty="0"/>
                        <a:t>Multiple solutions is available</a:t>
                      </a:r>
                    </a:p>
                    <a:p>
                      <a:pPr marL="0" indent="0">
                        <a:buFont typeface="Courier New" panose="02070309020205020404" pitchFamily="49" charset="0"/>
                        <a:buNone/>
                      </a:pPr>
                      <a:r>
                        <a:rPr lang="en-GB" dirty="0"/>
                        <a:t> </a:t>
                      </a:r>
                    </a:p>
                    <a:p>
                      <a:pPr marL="285750" indent="-285750">
                        <a:buFont typeface="Courier New" panose="02070309020205020404" pitchFamily="49" charset="0"/>
                        <a:buChar char="o"/>
                      </a:pPr>
                      <a:r>
                        <a:rPr lang="en-GB" dirty="0"/>
                        <a:t>Enhance cohesion within the team members</a:t>
                      </a:r>
                    </a:p>
                    <a:p>
                      <a:pPr marL="0" indent="0">
                        <a:buFont typeface="Courier New" panose="02070309020205020404" pitchFamily="49" charset="0"/>
                        <a:buNone/>
                      </a:pPr>
                      <a:endParaRPr lang="en-GB" dirty="0"/>
                    </a:p>
                    <a:p>
                      <a:pPr marL="285750" indent="-285750">
                        <a:buFont typeface="Courier New" panose="02070309020205020404" pitchFamily="49" charset="0"/>
                        <a:buChar char="o"/>
                      </a:pPr>
                      <a:r>
                        <a:rPr lang="en-GB" dirty="0"/>
                        <a:t>Reinforce the relationship with trust and acceptance of each other</a:t>
                      </a:r>
                    </a:p>
                    <a:p>
                      <a:pPr marL="0" indent="0">
                        <a:buFont typeface="Courier New" panose="02070309020205020404" pitchFamily="49" charset="0"/>
                        <a:buNone/>
                      </a:pPr>
                      <a:endParaRPr lang="en-GB" dirty="0"/>
                    </a:p>
                    <a:p>
                      <a:pPr marL="285750" indent="-285750">
                        <a:buFont typeface="Courier New" panose="02070309020205020404" pitchFamily="49" charset="0"/>
                        <a:buChar char="o"/>
                      </a:pPr>
                      <a:r>
                        <a:rPr lang="en-GB" dirty="0"/>
                        <a:t>Promote personal values </a:t>
                      </a:r>
                    </a:p>
                    <a:p>
                      <a:pPr marL="0" indent="0">
                        <a:buFont typeface="Wingdings" panose="05000000000000000000" pitchFamily="2" charset="2"/>
                        <a:buNone/>
                      </a:pPr>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026477045"/>
                  </a:ext>
                </a:extLst>
              </a:tr>
            </a:tbl>
          </a:graphicData>
        </a:graphic>
      </p:graphicFrame>
      <p:sp>
        <p:nvSpPr>
          <p:cNvPr id="6" name="TextBox 5">
            <a:extLst>
              <a:ext uri="{FF2B5EF4-FFF2-40B4-BE49-F238E27FC236}">
                <a16:creationId xmlns:a16="http://schemas.microsoft.com/office/drawing/2014/main" id="{EC3B68EE-27D9-E251-9C9C-D7A54E9690EC}"/>
              </a:ext>
            </a:extLst>
          </p:cNvPr>
          <p:cNvSpPr txBox="1"/>
          <p:nvPr/>
        </p:nvSpPr>
        <p:spPr>
          <a:xfrm flipH="1">
            <a:off x="2025438" y="2204197"/>
            <a:ext cx="7796686" cy="461665"/>
          </a:xfrm>
          <a:prstGeom prst="rect">
            <a:avLst/>
          </a:prstGeom>
          <a:noFill/>
        </p:spPr>
        <p:txBody>
          <a:bodyPr wrap="square" rtlCol="0">
            <a:spAutoFit/>
          </a:bodyPr>
          <a:lstStyle/>
          <a:p>
            <a:r>
              <a:rPr lang="en-GB" sz="2000" b="1" i="1" dirty="0">
                <a:solidFill>
                  <a:schemeClr val="accent1">
                    <a:lumMod val="75000"/>
                  </a:schemeClr>
                </a:solidFill>
              </a:rPr>
              <a:t>        Disadvantages                                </a:t>
            </a:r>
            <a:r>
              <a:rPr lang="en-GB" sz="2400" b="1" i="1" dirty="0">
                <a:solidFill>
                  <a:schemeClr val="accent1">
                    <a:lumMod val="75000"/>
                  </a:schemeClr>
                </a:solidFill>
              </a:rPr>
              <a:t> &amp;                           </a:t>
            </a:r>
            <a:r>
              <a:rPr lang="en-GB" sz="2000" b="1" i="1" dirty="0">
                <a:solidFill>
                  <a:schemeClr val="accent1">
                    <a:lumMod val="75000"/>
                  </a:schemeClr>
                </a:solidFill>
              </a:rPr>
              <a:t>Advantages                                   </a:t>
            </a:r>
          </a:p>
        </p:txBody>
      </p:sp>
      <p:sp>
        <p:nvSpPr>
          <p:cNvPr id="7" name="TextBox 6">
            <a:extLst>
              <a:ext uri="{FF2B5EF4-FFF2-40B4-BE49-F238E27FC236}">
                <a16:creationId xmlns:a16="http://schemas.microsoft.com/office/drawing/2014/main" id="{EA14B1ED-D3A7-6C09-E6D4-543202FEBDD6}"/>
              </a:ext>
            </a:extLst>
          </p:cNvPr>
          <p:cNvSpPr txBox="1"/>
          <p:nvPr/>
        </p:nvSpPr>
        <p:spPr>
          <a:xfrm>
            <a:off x="5410084" y="3429000"/>
            <a:ext cx="1446009" cy="1200329"/>
          </a:xfrm>
          <a:prstGeom prst="rect">
            <a:avLst/>
          </a:prstGeom>
          <a:noFill/>
        </p:spPr>
        <p:txBody>
          <a:bodyPr wrap="square" rtlCol="0">
            <a:spAutoFit/>
          </a:bodyPr>
          <a:lstStyle/>
          <a:p>
            <a:r>
              <a:rPr lang="en-GB" b="1" dirty="0">
                <a:solidFill>
                  <a:schemeClr val="accent1">
                    <a:lumMod val="75000"/>
                  </a:schemeClr>
                </a:solidFill>
              </a:rPr>
              <a:t>Of </a:t>
            </a:r>
          </a:p>
          <a:p>
            <a:r>
              <a:rPr lang="en-GB" b="1" dirty="0">
                <a:solidFill>
                  <a:schemeClr val="accent1">
                    <a:lumMod val="75000"/>
                  </a:schemeClr>
                </a:solidFill>
              </a:rPr>
              <a:t>Democratic Leadership Style</a:t>
            </a:r>
          </a:p>
        </p:txBody>
      </p:sp>
    </p:spTree>
    <p:extLst>
      <p:ext uri="{BB962C8B-B14F-4D97-AF65-F5344CB8AC3E}">
        <p14:creationId xmlns:p14="http://schemas.microsoft.com/office/powerpoint/2010/main" val="300184273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7803DC29-BCD3-9D33-1368-A5A3B49072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83408" y="1199389"/>
            <a:ext cx="5745705" cy="296874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74EB254-2DDB-91D1-BB3F-09480F45FD1D}"/>
              </a:ext>
            </a:extLst>
          </p:cNvPr>
          <p:cNvSpPr>
            <a:spLocks noGrp="1"/>
          </p:cNvSpPr>
          <p:nvPr>
            <p:ph idx="1"/>
          </p:nvPr>
        </p:nvSpPr>
        <p:spPr>
          <a:xfrm>
            <a:off x="2316823" y="-622112"/>
            <a:ext cx="10018713" cy="3124201"/>
          </a:xfrm>
        </p:spPr>
        <p:txBody>
          <a:bodyPr/>
          <a:lstStyle/>
          <a:p>
            <a:pPr>
              <a:buFont typeface="Wingdings" panose="05000000000000000000" pitchFamily="2" charset="2"/>
              <a:buChar char="Ø"/>
            </a:pPr>
            <a:r>
              <a:rPr lang="en-GB" sz="4400" b="1" dirty="0">
                <a:solidFill>
                  <a:schemeClr val="accent1">
                    <a:lumMod val="50000"/>
                  </a:schemeClr>
                </a:solidFill>
              </a:rPr>
              <a:t>Conclusion</a:t>
            </a:r>
            <a:r>
              <a:rPr lang="en-GB" dirty="0"/>
              <a:t> </a:t>
            </a:r>
          </a:p>
        </p:txBody>
      </p:sp>
      <p:sp>
        <p:nvSpPr>
          <p:cNvPr id="4" name="TextBox 3">
            <a:extLst>
              <a:ext uri="{FF2B5EF4-FFF2-40B4-BE49-F238E27FC236}">
                <a16:creationId xmlns:a16="http://schemas.microsoft.com/office/drawing/2014/main" id="{C64205A6-B9CD-76B2-F0A7-FCFF56B2E905}"/>
              </a:ext>
            </a:extLst>
          </p:cNvPr>
          <p:cNvSpPr txBox="1"/>
          <p:nvPr/>
        </p:nvSpPr>
        <p:spPr>
          <a:xfrm flipH="1">
            <a:off x="5983408" y="5197316"/>
            <a:ext cx="5158627" cy="584775"/>
          </a:xfrm>
          <a:prstGeom prst="rect">
            <a:avLst/>
          </a:prstGeom>
          <a:noFill/>
        </p:spPr>
        <p:txBody>
          <a:bodyPr wrap="square" rtlCol="0">
            <a:spAutoFit/>
          </a:bodyPr>
          <a:lstStyle/>
          <a:p>
            <a:r>
              <a:rPr lang="en-GB" sz="3200" b="1" i="1" dirty="0">
                <a:solidFill>
                  <a:schemeClr val="accent1">
                    <a:lumMod val="50000"/>
                  </a:schemeClr>
                </a:solidFill>
              </a:rPr>
              <a:t>Thank you for listening </a:t>
            </a:r>
          </a:p>
        </p:txBody>
      </p:sp>
      <p:sp>
        <p:nvSpPr>
          <p:cNvPr id="2" name="TextBox 1">
            <a:extLst>
              <a:ext uri="{FF2B5EF4-FFF2-40B4-BE49-F238E27FC236}">
                <a16:creationId xmlns:a16="http://schemas.microsoft.com/office/drawing/2014/main" id="{09312443-031F-733F-FDB8-F7AB14501217}"/>
              </a:ext>
            </a:extLst>
          </p:cNvPr>
          <p:cNvSpPr txBox="1"/>
          <p:nvPr/>
        </p:nvSpPr>
        <p:spPr>
          <a:xfrm flipH="1">
            <a:off x="1410494" y="1863863"/>
            <a:ext cx="5017602" cy="3970318"/>
          </a:xfrm>
          <a:prstGeom prst="rect">
            <a:avLst/>
          </a:prstGeom>
          <a:noFill/>
        </p:spPr>
        <p:txBody>
          <a:bodyPr wrap="square" rtlCol="0">
            <a:spAutoFit/>
          </a:bodyPr>
          <a:lstStyle/>
          <a:p>
            <a:r>
              <a:rPr lang="en-GB" dirty="0"/>
              <a:t>Leadership is important in workplace environment, where direction, motivation and discipline is required from members of the team, employees of a company or any community where guidance is implemented. However, leading is crucial and have either negative or positive impact. It can influence and inspire others depending on the leadership style that is performed. Effective leaders strive to achieve a common goal and contribute together with team members to increase the satisfaction of everyone and promote personal values. Taking the necessary step to improve leadership style and indicate the different approaches that needs to be meet.</a:t>
            </a:r>
          </a:p>
        </p:txBody>
      </p:sp>
    </p:spTree>
    <p:extLst>
      <p:ext uri="{BB962C8B-B14F-4D97-AF65-F5344CB8AC3E}">
        <p14:creationId xmlns:p14="http://schemas.microsoft.com/office/powerpoint/2010/main" val="239930481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A5805C-63F6-ADE4-5518-162650781E83}"/>
              </a:ext>
            </a:extLst>
          </p:cNvPr>
          <p:cNvSpPr>
            <a:spLocks noGrp="1"/>
          </p:cNvSpPr>
          <p:nvPr>
            <p:ph idx="1"/>
          </p:nvPr>
        </p:nvSpPr>
        <p:spPr>
          <a:xfrm>
            <a:off x="2173287" y="-744942"/>
            <a:ext cx="10018713" cy="3124201"/>
          </a:xfrm>
        </p:spPr>
        <p:txBody>
          <a:bodyPr>
            <a:normAutofit/>
          </a:bodyPr>
          <a:lstStyle/>
          <a:p>
            <a:pPr>
              <a:buFont typeface="Wingdings" panose="05000000000000000000" pitchFamily="2" charset="2"/>
              <a:buChar char="Ø"/>
            </a:pPr>
            <a:r>
              <a:rPr lang="en-GB" sz="4400" b="1" dirty="0">
                <a:solidFill>
                  <a:schemeClr val="accent1">
                    <a:lumMod val="50000"/>
                  </a:schemeClr>
                </a:solidFill>
              </a:rPr>
              <a:t>Reference list  </a:t>
            </a:r>
          </a:p>
        </p:txBody>
      </p:sp>
      <p:sp>
        <p:nvSpPr>
          <p:cNvPr id="6" name="TextBox 5">
            <a:extLst>
              <a:ext uri="{FF2B5EF4-FFF2-40B4-BE49-F238E27FC236}">
                <a16:creationId xmlns:a16="http://schemas.microsoft.com/office/drawing/2014/main" id="{0055D481-7125-B4E9-6365-27FB193C4FA1}"/>
              </a:ext>
            </a:extLst>
          </p:cNvPr>
          <p:cNvSpPr txBox="1"/>
          <p:nvPr/>
        </p:nvSpPr>
        <p:spPr>
          <a:xfrm>
            <a:off x="1819133" y="1540418"/>
            <a:ext cx="9412974" cy="4148508"/>
          </a:xfrm>
          <a:prstGeom prst="rect">
            <a:avLst/>
          </a:prstGeom>
          <a:noFill/>
        </p:spPr>
        <p:txBody>
          <a:bodyPr wrap="square">
            <a:spAutoFit/>
          </a:bodyPr>
          <a:lstStyle/>
          <a:p>
            <a:pPr marL="342900" indent="-342900">
              <a:lnSpc>
                <a:spcPct val="107000"/>
              </a:lnSpc>
              <a:spcAft>
                <a:spcPts val="800"/>
              </a:spcAft>
              <a:buFont typeface="+mj-lt"/>
              <a:buAutoNum type="arabicPeriod"/>
            </a:pPr>
            <a:r>
              <a:rPr lang="en-GB" sz="1800" dirty="0" err="1">
                <a:effectLst/>
                <a:latin typeface="Calibri" panose="020F0502020204030204" pitchFamily="34" charset="0"/>
                <a:ea typeface="Calibri" panose="020F0502020204030204" pitchFamily="34" charset="0"/>
                <a:cs typeface="Arial" panose="020B0604020202020204" pitchFamily="34" charset="0"/>
              </a:rPr>
              <a:t>Ciulla</a:t>
            </a:r>
            <a:r>
              <a:rPr lang="en-GB" sz="1800" dirty="0">
                <a:effectLst/>
                <a:latin typeface="Calibri" panose="020F0502020204030204" pitchFamily="34" charset="0"/>
                <a:ea typeface="Calibri" panose="020F0502020204030204" pitchFamily="34" charset="0"/>
                <a:cs typeface="Arial" panose="020B0604020202020204" pitchFamily="34" charset="0"/>
              </a:rPr>
              <a:t>, J.B., 2020. The importance of leadership in shaping business values. In </a:t>
            </a:r>
            <a:r>
              <a:rPr lang="en-GB" sz="1800" i="1" dirty="0">
                <a:effectLst/>
                <a:latin typeface="Calibri" panose="020F0502020204030204" pitchFamily="34" charset="0"/>
                <a:ea typeface="Calibri" panose="020F0502020204030204" pitchFamily="34" charset="0"/>
                <a:cs typeface="Arial" panose="020B0604020202020204" pitchFamily="34" charset="0"/>
              </a:rPr>
              <a:t>The search for ethics in leadership, business, and beyond</a:t>
            </a:r>
            <a:r>
              <a:rPr lang="en-GB" sz="1800" dirty="0">
                <a:effectLst/>
                <a:latin typeface="Calibri" panose="020F0502020204030204" pitchFamily="34" charset="0"/>
                <a:ea typeface="Calibri" panose="020F0502020204030204" pitchFamily="34" charset="0"/>
                <a:cs typeface="Arial" panose="020B0604020202020204" pitchFamily="34" charset="0"/>
              </a:rPr>
              <a:t> (pp. 153-163). Springer, Cham.</a:t>
            </a:r>
          </a:p>
          <a:p>
            <a:pPr marL="342900" indent="-342900">
              <a:lnSpc>
                <a:spcPct val="107000"/>
              </a:lnSpc>
              <a:spcAft>
                <a:spcPts val="800"/>
              </a:spcAft>
              <a:buFont typeface="+mj-lt"/>
              <a:buAutoNum type="arabicPeriod"/>
            </a:pPr>
            <a:r>
              <a:rPr lang="en-GB" sz="1800" dirty="0" err="1">
                <a:effectLst/>
                <a:latin typeface="Calibri" panose="020F0502020204030204" pitchFamily="34" charset="0"/>
                <a:ea typeface="Calibri" panose="020F0502020204030204" pitchFamily="34" charset="0"/>
                <a:cs typeface="Arial" panose="020B0604020202020204" pitchFamily="34" charset="0"/>
              </a:rPr>
              <a:t>Dr.</a:t>
            </a:r>
            <a:r>
              <a:rPr lang="en-GB" sz="1800" dirty="0">
                <a:effectLst/>
                <a:latin typeface="Calibri" panose="020F0502020204030204" pitchFamily="34" charset="0"/>
                <a:ea typeface="Calibri" panose="020F0502020204030204" pitchFamily="34" charset="0"/>
                <a:cs typeface="Arial" panose="020B0604020202020204" pitchFamily="34" charset="0"/>
              </a:rPr>
              <a:t> Zafar Iqbal, </a:t>
            </a:r>
            <a:r>
              <a:rPr lang="en-GB" sz="1800" dirty="0" err="1">
                <a:effectLst/>
                <a:latin typeface="Calibri" panose="020F0502020204030204" pitchFamily="34" charset="0"/>
                <a:ea typeface="Calibri" panose="020F0502020204030204" pitchFamily="34" charset="0"/>
                <a:cs typeface="Arial" panose="020B0604020202020204" pitchFamily="34" charset="0"/>
              </a:rPr>
              <a:t>Dr.</a:t>
            </a:r>
            <a:r>
              <a:rPr lang="en-GB" sz="1800" dirty="0">
                <a:effectLst/>
                <a:latin typeface="Calibri" panose="020F0502020204030204" pitchFamily="34" charset="0"/>
                <a:ea typeface="Calibri" panose="020F0502020204030204" pitchFamily="34" charset="0"/>
                <a:cs typeface="Arial" panose="020B0604020202020204" pitchFamily="34" charset="0"/>
              </a:rPr>
              <a:t> Amna </a:t>
            </a:r>
            <a:r>
              <a:rPr lang="en-GB" sz="1800" dirty="0" err="1">
                <a:effectLst/>
                <a:latin typeface="Calibri" panose="020F0502020204030204" pitchFamily="34" charset="0"/>
                <a:ea typeface="Calibri" panose="020F0502020204030204" pitchFamily="34" charset="0"/>
                <a:cs typeface="Arial" panose="020B0604020202020204" pitchFamily="34" charset="0"/>
              </a:rPr>
              <a:t>Niazi</a:t>
            </a:r>
            <a:r>
              <a:rPr lang="en-GB" sz="1800" dirty="0">
                <a:effectLst/>
                <a:latin typeface="Calibri" panose="020F0502020204030204" pitchFamily="34" charset="0"/>
                <a:ea typeface="Calibri" panose="020F0502020204030204" pitchFamily="34" charset="0"/>
                <a:cs typeface="Arial" panose="020B0604020202020204" pitchFamily="34" charset="0"/>
              </a:rPr>
              <a:t> and </a:t>
            </a:r>
            <a:r>
              <a:rPr lang="en-GB" sz="1800" dirty="0" err="1">
                <a:effectLst/>
                <a:latin typeface="Calibri" panose="020F0502020204030204" pitchFamily="34" charset="0"/>
                <a:ea typeface="Calibri" panose="020F0502020204030204" pitchFamily="34" charset="0"/>
                <a:cs typeface="Arial" panose="020B0604020202020204" pitchFamily="34" charset="0"/>
              </a:rPr>
              <a:t>Dr.</a:t>
            </a:r>
            <a:r>
              <a:rPr lang="en-GB" sz="1800" dirty="0">
                <a:effectLst/>
                <a:latin typeface="Calibri" panose="020F0502020204030204" pitchFamily="34" charset="0"/>
                <a:ea typeface="Calibri" panose="020F0502020204030204" pitchFamily="34" charset="0"/>
                <a:cs typeface="Arial" panose="020B0604020202020204" pitchFamily="34" charset="0"/>
              </a:rPr>
              <a:t> Hamid Hassan (2021) ‘Autocratic, Democratic, Transformational and Charismatic Leadership Styles and Contingency of Different Performance Outcomes in SMEs’, </a:t>
            </a:r>
            <a:r>
              <a:rPr lang="en-GB" sz="1800" i="1" dirty="0">
                <a:effectLst/>
                <a:latin typeface="Calibri" panose="020F0502020204030204" pitchFamily="34" charset="0"/>
                <a:ea typeface="Calibri" panose="020F0502020204030204" pitchFamily="34" charset="0"/>
                <a:cs typeface="Arial" panose="020B0604020202020204" pitchFamily="34" charset="0"/>
              </a:rPr>
              <a:t>Journal of business &amp; tourism (</a:t>
            </a:r>
            <a:r>
              <a:rPr lang="en-GB" sz="1800" i="1" dirty="0" err="1">
                <a:effectLst/>
                <a:latin typeface="Calibri" panose="020F0502020204030204" pitchFamily="34" charset="0"/>
                <a:ea typeface="Calibri" panose="020F0502020204030204" pitchFamily="34" charset="0"/>
                <a:cs typeface="Arial" panose="020B0604020202020204" pitchFamily="34" charset="0"/>
              </a:rPr>
              <a:t>Mardān</a:t>
            </a:r>
            <a:r>
              <a:rPr lang="en-GB" sz="1800" i="1" dirty="0">
                <a:effectLst/>
                <a:latin typeface="Calibri" panose="020F0502020204030204" pitchFamily="34" charset="0"/>
                <a:ea typeface="Calibri" panose="020F0502020204030204" pitchFamily="34" charset="0"/>
                <a:cs typeface="Arial" panose="020B0604020202020204" pitchFamily="34" charset="0"/>
              </a:rPr>
              <a:t>, Pakistan)</a:t>
            </a:r>
            <a:r>
              <a:rPr lang="en-GB" sz="1800" dirty="0">
                <a:effectLst/>
                <a:latin typeface="Calibri" panose="020F0502020204030204" pitchFamily="34" charset="0"/>
                <a:ea typeface="Calibri" panose="020F0502020204030204" pitchFamily="34" charset="0"/>
                <a:cs typeface="Arial" panose="020B0604020202020204" pitchFamily="34" charset="0"/>
              </a:rPr>
              <a:t>, 6(1), pp. 391–407. doi:10.34260/jbt.v6i1.203.</a:t>
            </a:r>
          </a:p>
          <a:p>
            <a:pPr marL="342900" indent="-342900">
              <a:lnSpc>
                <a:spcPct val="107000"/>
              </a:lnSpc>
              <a:spcAft>
                <a:spcPts val="800"/>
              </a:spcAft>
              <a:buFont typeface="+mj-lt"/>
              <a:buAutoNum type="arabicPeriod"/>
            </a:pPr>
            <a:r>
              <a:rPr lang="en-GB" sz="1800" dirty="0" err="1">
                <a:effectLst/>
                <a:latin typeface="Calibri" panose="020F0502020204030204" pitchFamily="34" charset="0"/>
                <a:ea typeface="Calibri" panose="020F0502020204030204" pitchFamily="34" charset="0"/>
                <a:cs typeface="Arial" panose="020B0604020202020204" pitchFamily="34" charset="0"/>
              </a:rPr>
              <a:t>Foels</a:t>
            </a:r>
            <a:r>
              <a:rPr lang="en-GB" sz="1800" dirty="0">
                <a:effectLst/>
                <a:latin typeface="Calibri" panose="020F0502020204030204" pitchFamily="34" charset="0"/>
                <a:ea typeface="Calibri" panose="020F0502020204030204" pitchFamily="34" charset="0"/>
                <a:cs typeface="Arial" panose="020B0604020202020204" pitchFamily="34" charset="0"/>
              </a:rPr>
              <a:t>, R., Driskell, J.E., Mullen, B. and Salas, E., 2000. The effects of democratic leadership on group member satisfaction: An integration. </a:t>
            </a:r>
            <a:r>
              <a:rPr lang="en-GB" sz="1800" i="1" dirty="0">
                <a:effectLst/>
                <a:latin typeface="Calibri" panose="020F0502020204030204" pitchFamily="34" charset="0"/>
                <a:ea typeface="Calibri" panose="020F0502020204030204" pitchFamily="34" charset="0"/>
                <a:cs typeface="Arial" panose="020B0604020202020204" pitchFamily="34" charset="0"/>
              </a:rPr>
              <a:t>Small Group Research</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i="1" dirty="0">
                <a:effectLst/>
                <a:latin typeface="Calibri" panose="020F0502020204030204" pitchFamily="34" charset="0"/>
                <a:ea typeface="Calibri" panose="020F0502020204030204" pitchFamily="34" charset="0"/>
                <a:cs typeface="Arial" panose="020B0604020202020204" pitchFamily="34" charset="0"/>
              </a:rPr>
              <a:t>31</a:t>
            </a:r>
            <a:r>
              <a:rPr lang="en-GB" sz="1800" dirty="0">
                <a:effectLst/>
                <a:latin typeface="Calibri" panose="020F0502020204030204" pitchFamily="34" charset="0"/>
                <a:ea typeface="Calibri" panose="020F0502020204030204" pitchFamily="34" charset="0"/>
                <a:cs typeface="Arial" panose="020B0604020202020204" pitchFamily="34" charset="0"/>
              </a:rPr>
              <a:t>(6), pp.676-701.</a:t>
            </a:r>
          </a:p>
          <a:p>
            <a:pPr marL="34290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Arial" panose="020B0604020202020204" pitchFamily="34" charset="0"/>
              </a:rPr>
              <a:t>Gaffney, A.M., </a:t>
            </a:r>
            <a:r>
              <a:rPr lang="en-GB" sz="1800" dirty="0" err="1">
                <a:effectLst/>
                <a:latin typeface="Calibri" panose="020F0502020204030204" pitchFamily="34" charset="0"/>
                <a:ea typeface="Calibri" panose="020F0502020204030204" pitchFamily="34" charset="0"/>
                <a:cs typeface="Arial" panose="020B0604020202020204" pitchFamily="34" charset="0"/>
              </a:rPr>
              <a:t>Rast</a:t>
            </a:r>
            <a:r>
              <a:rPr lang="en-GB" sz="1800" dirty="0">
                <a:effectLst/>
                <a:latin typeface="Calibri" panose="020F0502020204030204" pitchFamily="34" charset="0"/>
                <a:ea typeface="Calibri" panose="020F0502020204030204" pitchFamily="34" charset="0"/>
                <a:cs typeface="Arial" panose="020B0604020202020204" pitchFamily="34" charset="0"/>
              </a:rPr>
              <a:t> III, D.E. and Hogg, M.A., 2018. Uncertainty and influence: The advantages (and disadvantages) of being atypical. </a:t>
            </a:r>
            <a:r>
              <a:rPr lang="en-GB" sz="1800" i="1" dirty="0">
                <a:effectLst/>
                <a:latin typeface="Calibri" panose="020F0502020204030204" pitchFamily="34" charset="0"/>
                <a:ea typeface="Calibri" panose="020F0502020204030204" pitchFamily="34" charset="0"/>
                <a:cs typeface="Arial" panose="020B0604020202020204" pitchFamily="34" charset="0"/>
              </a:rPr>
              <a:t>Journal of Social Issues</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i="1" dirty="0">
                <a:effectLst/>
                <a:latin typeface="Calibri" panose="020F0502020204030204" pitchFamily="34" charset="0"/>
                <a:ea typeface="Calibri" panose="020F0502020204030204" pitchFamily="34" charset="0"/>
                <a:cs typeface="Arial" panose="020B0604020202020204" pitchFamily="34" charset="0"/>
              </a:rPr>
              <a:t>74</a:t>
            </a:r>
            <a:r>
              <a:rPr lang="en-GB" sz="1800" dirty="0">
                <a:effectLst/>
                <a:latin typeface="Calibri" panose="020F0502020204030204" pitchFamily="34" charset="0"/>
                <a:ea typeface="Calibri" panose="020F0502020204030204" pitchFamily="34" charset="0"/>
                <a:cs typeface="Arial" panose="020B0604020202020204" pitchFamily="34" charset="0"/>
              </a:rPr>
              <a:t>(1), pp.20-35.</a:t>
            </a:r>
          </a:p>
          <a:p>
            <a:pPr marL="342900" indent="-342900">
              <a:lnSpc>
                <a:spcPct val="107000"/>
              </a:lnSpc>
              <a:spcAft>
                <a:spcPts val="800"/>
              </a:spcAft>
              <a:buFont typeface="+mj-lt"/>
              <a:buAutoNum type="arabicPeriod"/>
            </a:pPr>
            <a:r>
              <a:rPr lang="en-GB" sz="1800" dirty="0" err="1">
                <a:effectLst/>
                <a:latin typeface="Calibri" panose="020F0502020204030204" pitchFamily="34" charset="0"/>
                <a:ea typeface="Calibri" panose="020F0502020204030204" pitchFamily="34" charset="0"/>
                <a:cs typeface="Arial" panose="020B0604020202020204" pitchFamily="34" charset="0"/>
              </a:rPr>
              <a:t>Kippenberger</a:t>
            </a:r>
            <a:r>
              <a:rPr lang="en-GB" sz="1800" dirty="0">
                <a:effectLst/>
                <a:latin typeface="Calibri" panose="020F0502020204030204" pitchFamily="34" charset="0"/>
                <a:ea typeface="Calibri" panose="020F0502020204030204" pitchFamily="34" charset="0"/>
                <a:cs typeface="Arial" panose="020B0604020202020204" pitchFamily="34" charset="0"/>
              </a:rPr>
              <a:t>, T. (2002) </a:t>
            </a:r>
            <a:r>
              <a:rPr lang="en-GB" sz="1800" i="1" dirty="0">
                <a:effectLst/>
                <a:latin typeface="Calibri" panose="020F0502020204030204" pitchFamily="34" charset="0"/>
                <a:ea typeface="Calibri" panose="020F0502020204030204" pitchFamily="34" charset="0"/>
                <a:cs typeface="Arial" panose="020B0604020202020204" pitchFamily="34" charset="0"/>
              </a:rPr>
              <a:t>Leadership styles</a:t>
            </a:r>
            <a:r>
              <a:rPr lang="en-GB" sz="1800" dirty="0">
                <a:effectLst/>
                <a:latin typeface="Calibri" panose="020F0502020204030204" pitchFamily="34" charset="0"/>
                <a:ea typeface="Calibri" panose="020F0502020204030204" pitchFamily="34" charset="0"/>
                <a:cs typeface="Arial" panose="020B0604020202020204" pitchFamily="34" charset="0"/>
              </a:rPr>
              <a:t>. Oxford: Capstone Pub.</a:t>
            </a:r>
          </a:p>
          <a:p>
            <a:pPr marL="342900" indent="-342900">
              <a:lnSpc>
                <a:spcPct val="107000"/>
              </a:lnSpc>
              <a:spcAft>
                <a:spcPts val="800"/>
              </a:spcAft>
              <a:buFont typeface="+mj-lt"/>
              <a:buAutoNum type="arabicPeriod"/>
            </a:pPr>
            <a:r>
              <a:rPr lang="en-GB" sz="1800" dirty="0" err="1">
                <a:effectLst/>
                <a:latin typeface="Calibri" panose="020F0502020204030204" pitchFamily="34" charset="0"/>
                <a:ea typeface="Calibri" panose="020F0502020204030204" pitchFamily="34" charset="0"/>
                <a:cs typeface="Arial" panose="020B0604020202020204" pitchFamily="34" charset="0"/>
              </a:rPr>
              <a:t>Ruzindana</a:t>
            </a:r>
            <a:r>
              <a:rPr lang="en-GB" sz="1800" dirty="0">
                <a:effectLst/>
                <a:latin typeface="Calibri" panose="020F0502020204030204" pitchFamily="34" charset="0"/>
                <a:ea typeface="Calibri" panose="020F0502020204030204" pitchFamily="34" charset="0"/>
                <a:cs typeface="Arial" panose="020B0604020202020204" pitchFamily="34" charset="0"/>
              </a:rPr>
              <a:t>, A., 1997. The Importance of Leadership. </a:t>
            </a:r>
            <a:r>
              <a:rPr lang="en-GB" sz="1800" i="1" dirty="0">
                <a:effectLst/>
                <a:latin typeface="Calibri" panose="020F0502020204030204" pitchFamily="34" charset="0"/>
                <a:ea typeface="Calibri" panose="020F0502020204030204" pitchFamily="34" charset="0"/>
                <a:cs typeface="Arial" panose="020B0604020202020204" pitchFamily="34" charset="0"/>
              </a:rPr>
              <a:t>Corruption and the global economy</a:t>
            </a:r>
            <a:r>
              <a:rPr lang="en-GB" sz="1800" dirty="0">
                <a:effectLst/>
                <a:latin typeface="Calibri" panose="020F050202020403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31351985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7" ma:contentTypeDescription="Create a new document." ma:contentTypeScope="" ma:versionID="ac30102ca6d4d2cafc8728ed2f10846f">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b4895632a30eeeef7afd6346e06ebbbf"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3047A8-D047-4479-8DB7-D17F998D6BAE}">
  <ds:schemaRefs>
    <ds:schemaRef ds:uri="d2ec016d-25cf-4c07-aa6b-c53e267faa6f"/>
    <ds:schemaRef ds:uri="http://purl.org/dc/elements/1.1/"/>
    <ds:schemaRef ds:uri="http://schemas.microsoft.com/office/2006/metadata/properties"/>
    <ds:schemaRef ds:uri="http://schemas.microsoft.com/office/2006/documentManagement/types"/>
    <ds:schemaRef ds:uri="http://purl.org/dc/terms/"/>
    <ds:schemaRef ds:uri="9902240c-f584-4322-946e-7b0be23bca91"/>
    <ds:schemaRef ds:uri="http://purl.org/dc/dcmitype/"/>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F2DE3A6A-ACB9-41F2-B60D-E976169F3268}">
  <ds:schemaRefs>
    <ds:schemaRef ds:uri="http://schemas.microsoft.com/sharepoint/v3/contenttype/forms"/>
  </ds:schemaRefs>
</ds:datastoreItem>
</file>

<file path=customXml/itemProps3.xml><?xml version="1.0" encoding="utf-8"?>
<ds:datastoreItem xmlns:ds="http://schemas.openxmlformats.org/officeDocument/2006/customXml" ds:itemID="{8D432052-4339-432A-9BC8-42E7D829B3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Parallax</Template>
  <TotalTime>302</TotalTime>
  <Words>764</Words>
  <Application>Microsoft Office PowerPoint</Application>
  <PresentationFormat>Widescreen</PresentationFormat>
  <Paragraphs>68</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Corbel</vt:lpstr>
      <vt:lpstr>Courier New</vt:lpstr>
      <vt:lpstr>Wingdings</vt:lpstr>
      <vt:lpstr>Parallax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dc:creator>
  <cp:lastModifiedBy>Sara</cp:lastModifiedBy>
  <cp:revision>2</cp:revision>
  <dcterms:created xsi:type="dcterms:W3CDTF">2022-07-02T21:28:02Z</dcterms:created>
  <dcterms:modified xsi:type="dcterms:W3CDTF">2022-07-12T13:17:33Z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