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handoutMasterIdLst>
    <p:handoutMasterId r:id="rId29"/>
  </p:handoutMasterIdLst>
  <p:sldIdLst>
    <p:sldId id="257" r:id="rId5"/>
    <p:sldId id="287" r:id="rId6"/>
    <p:sldId id="283" r:id="rId7"/>
    <p:sldId id="273" r:id="rId8"/>
    <p:sldId id="270" r:id="rId9"/>
    <p:sldId id="261" r:id="rId10"/>
    <p:sldId id="266" r:id="rId11"/>
    <p:sldId id="284" r:id="rId12"/>
    <p:sldId id="259" r:id="rId13"/>
    <p:sldId id="267" r:id="rId14"/>
    <p:sldId id="269" r:id="rId15"/>
    <p:sldId id="271" r:id="rId16"/>
    <p:sldId id="272" r:id="rId17"/>
    <p:sldId id="260" r:id="rId18"/>
    <p:sldId id="279" r:id="rId19"/>
    <p:sldId id="275" r:id="rId20"/>
    <p:sldId id="280" r:id="rId21"/>
    <p:sldId id="281" r:id="rId22"/>
    <p:sldId id="282" r:id="rId23"/>
    <p:sldId id="276" r:id="rId24"/>
    <p:sldId id="288" r:id="rId25"/>
    <p:sldId id="277" r:id="rId26"/>
    <p:sldId id="265" r:id="rId27"/>
    <p:sldId id="286" r:id="rId28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9808" autoAdjust="0"/>
    <p:restoredTop sz="94660"/>
  </p:normalViewPr>
  <p:slideViewPr>
    <p:cSldViewPr snapToGrid="0">
      <p:cViewPr>
        <p:scale>
          <a:sx n="66" d="100"/>
          <a:sy n="66" d="100"/>
        </p:scale>
        <p:origin x="5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C5D2D4-F49E-4A59-85BD-B1A85B4237F6}" type="datetimeFigureOut">
              <a:rPr lang="en-GB" smtClean="0"/>
              <a:t>24/11/2020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E526FE-B194-4D05-A73F-DFCD7CE542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8759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9E016143-E03C-4CFD-AFDC-14E5BDEA754C}" type="datetimeFigureOut">
              <a:rPr lang="en-US" dirty="0"/>
              <a:t>11/24/2020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138904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94063-DF36-4330-A365-08DA1FA5B7D6}" type="datetimeFigureOut">
              <a:rPr lang="en-US" dirty="0"/>
              <a:t>11/24/2020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37042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A7C6C-0F39-4D70-8E8D-FE5B9C95FA73}" type="datetimeFigureOut">
              <a:rPr lang="en-US" dirty="0"/>
              <a:t>11/24/2020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37393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FA4AC-08CC-42CE-BD01-C191750A04EC}" type="datetimeFigureOut">
              <a:rPr lang="en-US" dirty="0"/>
              <a:t>11/24/2020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28996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7A723-92A7-435B-B681-F25B092FEFEB}" type="datetimeFigureOut">
              <a:rPr lang="en-US" dirty="0"/>
              <a:t>11/24/2020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45213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70639-886C-4FCF-9EAB-ABB5DA3F3F4A}" type="datetimeFigureOut">
              <a:rPr lang="en-US" dirty="0"/>
              <a:t>11/24/2020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08135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30651-31F4-45D2-98AE-A2108F41BC07}" type="datetimeFigureOut">
              <a:rPr lang="en-US" dirty="0"/>
              <a:t>11/24/2020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53466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3789A-C914-4DB1-8815-80B5EC7335C5}" type="datetimeFigureOut">
              <a:rPr lang="en-US" dirty="0"/>
              <a:t>11/24/2020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2522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blipFill>
            <a:blip r:embed="rId2"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440AA-91A0-436F-8FDB-C0F939DCAE21}" type="datetimeFigureOut">
              <a:rPr lang="en-US" dirty="0"/>
              <a:t>11/24/2020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73523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3E54A-A8CA-48C1-9504-691B58049D29}" type="datetimeFigureOut">
              <a:rPr lang="en-US" dirty="0"/>
              <a:t>11/24/2020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05521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6C806-BBF7-471C-9527-881CE2266695}" type="datetimeFigureOut">
              <a:rPr lang="en-US" dirty="0"/>
              <a:t>11/24/2020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37938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0E59FD0C-5451-4CA0-86AF-E70AE3279989}" type="datetimeFigureOut">
              <a:rPr lang="en-US" dirty="0"/>
              <a:t>11/24/2020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9047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gif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gif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emf"/><Relationship Id="rId4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heguardian.com/science/brain-flapping/2015/apr/20/the-power-of-deadlines-voter-registration-election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bbc.com/worklife/columns/owning-your-time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B0176E-1930-4572-BF6F-C253E5F9C9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1859" b="3871"/>
          <a:stretch/>
        </p:blipFill>
        <p:spPr>
          <a:xfrm>
            <a:off x="-12680" y="10"/>
            <a:ext cx="12191675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2272" y="1877060"/>
            <a:ext cx="8561812" cy="4051792"/>
          </a:xfrm>
        </p:spPr>
        <p:txBody>
          <a:bodyPr>
            <a:normAutofit/>
          </a:bodyPr>
          <a:lstStyle/>
          <a:p>
            <a:pPr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</a:pPr>
            <a:r>
              <a:rPr lang="en-GB" sz="6600" b="1" dirty="0" smtClean="0">
                <a:ea typeface="+mj-lt"/>
                <a:cs typeface="+mj-lt"/>
              </a:rPr>
              <a:t>DEALING WITH DEADLINES</a:t>
            </a:r>
            <a:r>
              <a:rPr lang="en-US" sz="6600" dirty="0" smtClean="0"/>
              <a:t/>
            </a:r>
            <a:br>
              <a:rPr lang="en-US" sz="6600" dirty="0" smtClean="0"/>
            </a:br>
            <a:endParaRPr lang="en-GB" dirty="0">
              <a:ea typeface="+mj-lt"/>
              <a:cs typeface="+mj-lt"/>
            </a:endParaRPr>
          </a:p>
          <a:p>
            <a:endParaRPr lang="en-GB" dirty="0"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398272" y="2032000"/>
            <a:ext cx="8404860" cy="43513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71500" indent="-571500"/>
            <a:r>
              <a:rPr lang="en-GB" sz="3600" dirty="0">
                <a:cs typeface="Arial"/>
              </a:rPr>
              <a:t> </a:t>
            </a:r>
            <a:endParaRPr lang="en-GB" sz="3600" b="1" dirty="0">
              <a:cs typeface="Arial"/>
            </a:endParaRPr>
          </a:p>
        </p:txBody>
      </p:sp>
      <p:sp>
        <p:nvSpPr>
          <p:cNvPr id="7" name="AutoShape 2" descr="Deadlines. For as long as I've been working in… | by Brandon Chu | The  Black Box of Product Managemen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4" descr="Deadlines. For as long as I've been working in… | by Brandon Chu | The  Black Box of Product Management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2260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B0176E-1930-4572-BF6F-C253E5F9C9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1859" b="3871"/>
          <a:stretch/>
        </p:blipFill>
        <p:spPr>
          <a:xfrm>
            <a:off x="-47501" y="0"/>
            <a:ext cx="12191675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6872" y="60960"/>
            <a:ext cx="9692640" cy="1325562"/>
          </a:xfrm>
        </p:spPr>
        <p:txBody>
          <a:bodyPr>
            <a:normAutofit/>
          </a:bodyPr>
          <a:lstStyle/>
          <a:p>
            <a:pPr algn="ctr"/>
            <a:r>
              <a:rPr lang="en-US" dirty="0" smtClean="0"/>
              <a:t>DEADLINE not a TARGET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12343" y="2063211"/>
            <a:ext cx="6902245" cy="388251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27490" y="243517"/>
            <a:ext cx="2286010" cy="228601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4744" y="2935434"/>
            <a:ext cx="5354272" cy="3010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8911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B0176E-1930-4572-BF6F-C253E5F9C9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1859" b="3871"/>
          <a:stretch/>
        </p:blipFill>
        <p:spPr>
          <a:xfrm>
            <a:off x="-12680" y="10"/>
            <a:ext cx="12191675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575" y="6368571"/>
            <a:ext cx="11115040" cy="1325562"/>
          </a:xfrm>
        </p:spPr>
        <p:txBody>
          <a:bodyPr>
            <a:normAutofit fontScale="90000"/>
          </a:bodyPr>
          <a:lstStyle/>
          <a:p>
            <a:pPr algn="ctr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</a:pPr>
            <a:r>
              <a:rPr lang="en-GB" sz="7300" b="1" dirty="0" smtClean="0">
                <a:ea typeface="+mj-lt"/>
                <a:cs typeface="+mj-lt"/>
              </a:rPr>
              <a:t>HOW DO </a:t>
            </a:r>
            <a:br>
              <a:rPr lang="en-GB" sz="7300" b="1" dirty="0" smtClean="0">
                <a:ea typeface="+mj-lt"/>
                <a:cs typeface="+mj-lt"/>
              </a:rPr>
            </a:br>
            <a:r>
              <a:rPr lang="en-GB" sz="7300" b="1" dirty="0" smtClean="0">
                <a:ea typeface="+mj-lt"/>
                <a:cs typeface="+mj-lt"/>
              </a:rPr>
              <a:t>DEADLINES MAKE</a:t>
            </a:r>
            <a:br>
              <a:rPr lang="en-GB" sz="7300" b="1" dirty="0" smtClean="0">
                <a:ea typeface="+mj-lt"/>
                <a:cs typeface="+mj-lt"/>
              </a:rPr>
            </a:br>
            <a:r>
              <a:rPr lang="en-GB" sz="15300" b="1" u="sng" dirty="0" smtClean="0">
                <a:ea typeface="+mj-lt"/>
                <a:cs typeface="+mj-lt"/>
              </a:rPr>
              <a:t>YOU</a:t>
            </a:r>
            <a:r>
              <a:rPr lang="en-GB" sz="7300" b="1" u="sng" dirty="0" smtClean="0">
                <a:ea typeface="+mj-lt"/>
                <a:cs typeface="+mj-lt"/>
              </a:rPr>
              <a:t/>
            </a:r>
            <a:br>
              <a:rPr lang="en-GB" sz="7300" b="1" u="sng" dirty="0" smtClean="0">
                <a:ea typeface="+mj-lt"/>
                <a:cs typeface="+mj-lt"/>
              </a:rPr>
            </a:br>
            <a:r>
              <a:rPr lang="en-GB" sz="15300" b="1" i="1" dirty="0" smtClean="0">
                <a:ea typeface="+mj-lt"/>
                <a:cs typeface="+mj-lt"/>
              </a:rPr>
              <a:t>FEEL</a:t>
            </a:r>
            <a:r>
              <a:rPr lang="en-GB" sz="7300" b="1" dirty="0" smtClean="0">
                <a:ea typeface="+mj-lt"/>
                <a:cs typeface="+mj-lt"/>
              </a:rPr>
              <a:t>?</a:t>
            </a:r>
            <a:endParaRPr lang="en-US" sz="7300" i="1" dirty="0"/>
          </a:p>
          <a:p>
            <a:pPr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</a:pPr>
            <a:endParaRPr lang="en-GB" dirty="0">
              <a:ea typeface="+mj-lt"/>
              <a:cs typeface="+mj-lt"/>
            </a:endParaRPr>
          </a:p>
          <a:p>
            <a:endParaRPr lang="en-GB" dirty="0"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840723" y="7204703"/>
            <a:ext cx="8404860" cy="43513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71500" indent="-571500"/>
            <a:r>
              <a:rPr lang="en-GB" sz="3600" dirty="0">
                <a:cs typeface="Arial"/>
              </a:rPr>
              <a:t> </a:t>
            </a:r>
            <a:endParaRPr lang="en-GB" sz="3600" b="1" dirty="0">
              <a:cs typeface="Arial"/>
            </a:endParaRPr>
          </a:p>
        </p:txBody>
      </p:sp>
      <p:sp>
        <p:nvSpPr>
          <p:cNvPr id="7" name="AutoShape 2" descr="Deadlines. For as long as I've been working in… | by Brandon Chu | The  Black Box of Product Managemen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4" descr="Deadlines. For as long as I've been working in… | by Brandon Chu | The  Black Box of Product Management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242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B0176E-1930-4572-BF6F-C253E5F9C9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1859" b="3871"/>
          <a:stretch/>
        </p:blipFill>
        <p:spPr>
          <a:xfrm>
            <a:off x="-12680" y="10"/>
            <a:ext cx="12191675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560647" y="3270205"/>
            <a:ext cx="5429757" cy="683723"/>
          </a:xfrm>
        </p:spPr>
        <p:txBody>
          <a:bodyPr>
            <a:normAutofit fontScale="90000"/>
          </a:bodyPr>
          <a:lstStyle/>
          <a:p>
            <a:pPr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</a:pPr>
            <a:endParaRPr lang="en-GB" dirty="0">
              <a:ea typeface="+mj-lt"/>
              <a:cs typeface="+mj-lt"/>
            </a:endParaRPr>
          </a:p>
          <a:p>
            <a:endParaRPr lang="en-GB" dirty="0"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398272" y="2032000"/>
            <a:ext cx="8404860" cy="43513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71500" indent="-571500"/>
            <a:r>
              <a:rPr lang="en-GB" sz="3600" dirty="0">
                <a:cs typeface="Arial"/>
              </a:rPr>
              <a:t> </a:t>
            </a:r>
            <a:endParaRPr lang="en-GB" sz="3600" b="1" dirty="0">
              <a:cs typeface="Arial"/>
            </a:endParaRPr>
          </a:p>
        </p:txBody>
      </p:sp>
      <p:sp>
        <p:nvSpPr>
          <p:cNvPr id="7" name="AutoShape 2" descr="Deadlines. For as long as I've been working in… | by Brandon Chu | The  Black Box of Product Managemen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4" descr="Deadlines. For as long as I've been working in… | by Brandon Chu | The  Black Box of Product Management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074" name="Picture 2" descr="I love deadlines. I like the whooshing sound they make as they fly by – Douglas  Adams - Quote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2920" y="-144463"/>
            <a:ext cx="10579080" cy="5077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76255" y="3143464"/>
            <a:ext cx="3951867" cy="395186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36000" y="4317206"/>
            <a:ext cx="3556000" cy="2778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2751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B0176E-1930-4572-BF6F-C253E5F9C9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1859" b="3871"/>
          <a:stretch/>
        </p:blipFill>
        <p:spPr>
          <a:xfrm>
            <a:off x="-12680" y="10"/>
            <a:ext cx="12191675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560647" y="3270205"/>
            <a:ext cx="5429757" cy="683723"/>
          </a:xfrm>
        </p:spPr>
        <p:txBody>
          <a:bodyPr>
            <a:normAutofit fontScale="90000"/>
          </a:bodyPr>
          <a:lstStyle/>
          <a:p>
            <a:pPr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</a:pPr>
            <a:endParaRPr lang="en-GB" dirty="0">
              <a:ea typeface="+mj-lt"/>
              <a:cs typeface="+mj-lt"/>
            </a:endParaRPr>
          </a:p>
          <a:p>
            <a:endParaRPr lang="en-GB" dirty="0"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398272" y="2032000"/>
            <a:ext cx="8404860" cy="43513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71500" indent="-571500"/>
            <a:r>
              <a:rPr lang="en-GB" sz="3600" dirty="0">
                <a:cs typeface="Arial"/>
              </a:rPr>
              <a:t> </a:t>
            </a:r>
            <a:endParaRPr lang="en-GB" sz="3600" b="1" dirty="0">
              <a:cs typeface="Arial"/>
            </a:endParaRPr>
          </a:p>
        </p:txBody>
      </p:sp>
      <p:sp>
        <p:nvSpPr>
          <p:cNvPr id="7" name="AutoShape 2" descr="Deadlines. For as long as I've been working in… | by Brandon Chu | The  Black Box of Product Managemen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4" descr="Deadlines. For as long as I've been working in… | by Brandon Chu | The  Black Box of Product Management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074" name="Picture 2" descr="I love deadlines. I like the whooshing sound they make as they fly by – Douglas  Adams - Quote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2920" y="-144463"/>
            <a:ext cx="10579080" cy="5077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76255" y="3143464"/>
            <a:ext cx="3951867" cy="395186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36000" y="4317206"/>
            <a:ext cx="3556000" cy="2778125"/>
          </a:xfrm>
          <a:prstGeom prst="rect">
            <a:avLst/>
          </a:prstGeom>
        </p:spPr>
      </p:pic>
      <p:cxnSp>
        <p:nvCxnSpPr>
          <p:cNvPr id="10" name="Straight Connector 9"/>
          <p:cNvCxnSpPr/>
          <p:nvPr/>
        </p:nvCxnSpPr>
        <p:spPr>
          <a:xfrm>
            <a:off x="4800600" y="1714500"/>
            <a:ext cx="3448050" cy="114300"/>
          </a:xfrm>
          <a:prstGeom prst="line">
            <a:avLst/>
          </a:prstGeom>
          <a:ln w="2540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1899678" y="2185234"/>
            <a:ext cx="5185932" cy="76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 flipV="1">
            <a:off x="2161185" y="2163896"/>
            <a:ext cx="4895850" cy="204034"/>
          </a:xfrm>
          <a:prstGeom prst="line">
            <a:avLst/>
          </a:prstGeom>
          <a:ln w="2540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6392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B0176E-1930-4572-BF6F-C253E5F9C9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1859" b="3871"/>
          <a:stretch/>
        </p:blipFill>
        <p:spPr>
          <a:xfrm>
            <a:off x="-12680" y="10"/>
            <a:ext cx="12191675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2272" y="1877060"/>
            <a:ext cx="11115040" cy="1325562"/>
          </a:xfrm>
        </p:spPr>
        <p:txBody>
          <a:bodyPr>
            <a:normAutofit/>
          </a:bodyPr>
          <a:lstStyle/>
          <a:p>
            <a:endParaRPr lang="en-GB" dirty="0"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398272" y="2032000"/>
            <a:ext cx="8404860" cy="43513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71500" indent="-571500"/>
            <a:r>
              <a:rPr lang="en-GB" sz="3600" dirty="0">
                <a:cs typeface="Arial"/>
              </a:rPr>
              <a:t> </a:t>
            </a:r>
            <a:endParaRPr lang="en-GB" sz="3600" b="1" dirty="0">
              <a:cs typeface="Arial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r="1745" b="8285"/>
          <a:stretch/>
        </p:blipFill>
        <p:spPr>
          <a:xfrm>
            <a:off x="-13411" y="10"/>
            <a:ext cx="6840626" cy="689609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7215" y="116532"/>
            <a:ext cx="5605049" cy="5605049"/>
          </a:xfrm>
          <a:prstGeom prst="rect">
            <a:avLst/>
          </a:prstGeom>
        </p:spPr>
      </p:pic>
      <p:pic>
        <p:nvPicPr>
          <p:cNvPr id="2050" name="Picture 2" descr="Deadlines. For as long as I've been working in… | by Brandon Chu | The  Black Box of Product Management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0925" y="-38090"/>
            <a:ext cx="3127025" cy="2214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8994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B0176E-1930-4572-BF6F-C253E5F9C9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1859" b="3871"/>
          <a:stretch/>
        </p:blipFill>
        <p:spPr>
          <a:xfrm>
            <a:off x="-12680" y="10"/>
            <a:ext cx="12191675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2272" y="1877060"/>
            <a:ext cx="11115040" cy="1325562"/>
          </a:xfrm>
        </p:spPr>
        <p:txBody>
          <a:bodyPr>
            <a:normAutofit/>
          </a:bodyPr>
          <a:lstStyle/>
          <a:p>
            <a:endParaRPr lang="en-GB" dirty="0"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398272" y="2032000"/>
            <a:ext cx="8404860" cy="43513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71500" indent="-571500"/>
            <a:r>
              <a:rPr lang="en-GB" sz="3600" dirty="0">
                <a:cs typeface="Arial"/>
              </a:rPr>
              <a:t> </a:t>
            </a:r>
            <a:endParaRPr lang="en-GB" sz="3600" b="1" dirty="0">
              <a:cs typeface="Arial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r="1745" b="8285"/>
          <a:stretch/>
        </p:blipFill>
        <p:spPr>
          <a:xfrm>
            <a:off x="-13411" y="10"/>
            <a:ext cx="6840626" cy="689609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7215" y="116532"/>
            <a:ext cx="5605049" cy="5605049"/>
          </a:xfrm>
          <a:prstGeom prst="rect">
            <a:avLst/>
          </a:prstGeom>
        </p:spPr>
      </p:pic>
      <p:sp>
        <p:nvSpPr>
          <p:cNvPr id="7" name="Multiply 6"/>
          <p:cNvSpPr/>
          <p:nvPr/>
        </p:nvSpPr>
        <p:spPr>
          <a:xfrm>
            <a:off x="-292506" y="-152400"/>
            <a:ext cx="7810500" cy="70485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Multiply 7"/>
          <p:cNvSpPr/>
          <p:nvPr/>
        </p:nvSpPr>
        <p:spPr>
          <a:xfrm>
            <a:off x="5346980" y="-1078707"/>
            <a:ext cx="5627167" cy="5272087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Multiply 8"/>
          <p:cNvSpPr/>
          <p:nvPr/>
        </p:nvSpPr>
        <p:spPr>
          <a:xfrm>
            <a:off x="8184978" y="-962185"/>
            <a:ext cx="5627167" cy="5272087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Multiply 9"/>
          <p:cNvSpPr/>
          <p:nvPr/>
        </p:nvSpPr>
        <p:spPr>
          <a:xfrm>
            <a:off x="8077326" y="2004737"/>
            <a:ext cx="5627167" cy="5272087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2" descr="Deadlines. For as long as I've been working in… | by Brandon Chu | The  Black Box of Product Management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0925" y="-38089"/>
            <a:ext cx="2868691" cy="2031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Multiply 11"/>
          <p:cNvSpPr/>
          <p:nvPr/>
        </p:nvSpPr>
        <p:spPr>
          <a:xfrm>
            <a:off x="-1217549" y="-1152675"/>
            <a:ext cx="5148841" cy="4707892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675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B0176E-1930-4572-BF6F-C253E5F9C9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1859" b="3871"/>
          <a:stretch/>
        </p:blipFill>
        <p:spPr>
          <a:xfrm>
            <a:off x="0" y="0"/>
            <a:ext cx="12191675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317" y="3912338"/>
            <a:ext cx="11115040" cy="1325562"/>
          </a:xfrm>
        </p:spPr>
        <p:txBody>
          <a:bodyPr>
            <a:normAutofit fontScale="90000"/>
          </a:bodyPr>
          <a:lstStyle/>
          <a:p>
            <a:pPr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</a:pPr>
            <a:r>
              <a:rPr lang="en-GB" b="1" dirty="0" smtClean="0">
                <a:ea typeface="+mj-lt"/>
                <a:cs typeface="+mj-lt"/>
              </a:rPr>
              <a:t/>
            </a:r>
            <a:br>
              <a:rPr lang="en-GB" b="1" dirty="0" smtClean="0">
                <a:ea typeface="+mj-lt"/>
                <a:cs typeface="+mj-lt"/>
              </a:rPr>
            </a:br>
            <a:r>
              <a:rPr lang="en-GB" b="1" dirty="0" smtClean="0">
                <a:ea typeface="+mj-lt"/>
                <a:cs typeface="+mj-lt"/>
              </a:rPr>
              <a:t>What is a deadline (anyway)?</a:t>
            </a:r>
            <a:br>
              <a:rPr lang="en-GB" b="1" dirty="0" smtClean="0">
                <a:ea typeface="+mj-lt"/>
                <a:cs typeface="+mj-lt"/>
              </a:rPr>
            </a:br>
            <a:r>
              <a:rPr lang="en-GB" b="1" dirty="0">
                <a:ea typeface="+mj-lt"/>
                <a:cs typeface="+mj-lt"/>
              </a:rPr>
              <a:t/>
            </a:r>
            <a:br>
              <a:rPr lang="en-GB" b="1" dirty="0">
                <a:ea typeface="+mj-lt"/>
                <a:cs typeface="+mj-lt"/>
              </a:rPr>
            </a:br>
            <a:r>
              <a:rPr lang="en-GB" b="1" dirty="0">
                <a:ea typeface="+mj-lt"/>
                <a:cs typeface="+mj-lt"/>
              </a:rPr>
              <a:t/>
            </a:r>
            <a:br>
              <a:rPr lang="en-GB" b="1" dirty="0">
                <a:ea typeface="+mj-lt"/>
                <a:cs typeface="+mj-lt"/>
              </a:rPr>
            </a:br>
            <a:r>
              <a:rPr lang="en-GB" b="1" dirty="0" smtClean="0">
                <a:ea typeface="+mj-lt"/>
                <a:cs typeface="+mj-lt"/>
              </a:rPr>
              <a:t>Why do we have deadlines?</a:t>
            </a:r>
            <a:endParaRPr lang="en-US" dirty="0"/>
          </a:p>
          <a:p>
            <a:pPr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</a:pPr>
            <a:endParaRPr lang="en-GB" dirty="0">
              <a:ea typeface="+mj-lt"/>
              <a:cs typeface="+mj-lt"/>
            </a:endParaRPr>
          </a:p>
          <a:p>
            <a:endParaRPr lang="en-GB" dirty="0"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398272" y="2032000"/>
            <a:ext cx="8404860" cy="43513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71500" indent="-571500"/>
            <a:r>
              <a:rPr lang="en-GB" sz="3600" dirty="0">
                <a:cs typeface="Arial"/>
              </a:rPr>
              <a:t> </a:t>
            </a:r>
            <a:endParaRPr lang="en-GB" sz="3600" b="1" dirty="0">
              <a:cs typeface="Arial"/>
            </a:endParaRPr>
          </a:p>
        </p:txBody>
      </p:sp>
      <p:sp>
        <p:nvSpPr>
          <p:cNvPr id="7" name="AutoShape 2" descr="Deadlines. For as long as I've been working in… | by Brandon Chu | The  Black Box of Product Managemen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4" descr="Deadlines. For as long as I've been working in… | by Brandon Chu | The  Black Box of Product Management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789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B0176E-1930-4572-BF6F-C253E5F9C9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1859" b="3871"/>
          <a:stretch/>
        </p:blipFill>
        <p:spPr>
          <a:xfrm>
            <a:off x="0" y="10"/>
            <a:ext cx="12191675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6700" y="10"/>
            <a:ext cx="10687812" cy="1325562"/>
          </a:xfrm>
        </p:spPr>
        <p:txBody>
          <a:bodyPr>
            <a:normAutofit/>
          </a:bodyPr>
          <a:lstStyle/>
          <a:p>
            <a:pPr algn="ctr"/>
            <a:r>
              <a:rPr lang="en-GB" b="1" dirty="0" smtClean="0">
                <a:cs typeface="Arial"/>
              </a:rPr>
              <a:t>dead-line</a:t>
            </a:r>
            <a:r>
              <a:rPr lang="en-GB" b="1" dirty="0">
                <a:cs typeface="Arial"/>
              </a:rPr>
              <a:t>, n</a:t>
            </a:r>
            <a:r>
              <a:rPr lang="en-GB" b="1" dirty="0" smtClean="0">
                <a:cs typeface="Arial"/>
              </a:rPr>
              <a:t>.</a:t>
            </a:r>
            <a:endParaRPr lang="en-GB" b="1" dirty="0"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266700" y="1828800"/>
            <a:ext cx="10458450" cy="43513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4400" b="1" dirty="0" smtClean="0">
                <a:cs typeface="Arial"/>
              </a:rPr>
              <a:t>1. A </a:t>
            </a:r>
            <a:r>
              <a:rPr lang="en-GB" sz="4400" b="1" dirty="0">
                <a:cs typeface="Arial"/>
              </a:rPr>
              <a:t>line that does not move or run. </a:t>
            </a:r>
            <a:endParaRPr lang="en-GB" sz="4400" b="1" dirty="0" smtClean="0">
              <a:cs typeface="Arial"/>
            </a:endParaRPr>
          </a:p>
          <a:p>
            <a:pPr marL="0" indent="0">
              <a:buNone/>
            </a:pPr>
            <a:endParaRPr lang="en-GB" sz="3600" dirty="0">
              <a:cs typeface="Arial"/>
            </a:endParaRPr>
          </a:p>
          <a:p>
            <a:r>
              <a:rPr lang="en-GB" sz="3000" dirty="0" smtClean="0">
                <a:cs typeface="Arial"/>
              </a:rPr>
              <a:t>1860   </a:t>
            </a:r>
            <a:r>
              <a:rPr lang="en-GB" sz="3000" i="1" dirty="0" err="1" smtClean="0">
                <a:cs typeface="Arial"/>
              </a:rPr>
              <a:t>Chambers's</a:t>
            </a:r>
            <a:r>
              <a:rPr lang="en-GB" sz="3000" i="1" dirty="0" smtClean="0">
                <a:cs typeface="Arial"/>
              </a:rPr>
              <a:t> Encycl., </a:t>
            </a:r>
            <a:r>
              <a:rPr lang="en-GB" sz="3000" i="1" dirty="0" err="1" smtClean="0">
                <a:cs typeface="Arial"/>
              </a:rPr>
              <a:t>Barbel</a:t>
            </a:r>
            <a:r>
              <a:rPr lang="en-GB" sz="3000" i="1" dirty="0" smtClean="0">
                <a:cs typeface="Arial"/>
              </a:rPr>
              <a:t>   </a:t>
            </a:r>
            <a:r>
              <a:rPr lang="en-GB" sz="3000" dirty="0" err="1" smtClean="0">
                <a:cs typeface="Arial"/>
              </a:rPr>
              <a:t>Angling..with</a:t>
            </a:r>
            <a:r>
              <a:rPr lang="en-GB" sz="3000" dirty="0" smtClean="0">
                <a:cs typeface="Arial"/>
              </a:rPr>
              <a:t> a </a:t>
            </a:r>
            <a:r>
              <a:rPr lang="en-GB" sz="3000" dirty="0" err="1" smtClean="0">
                <a:cs typeface="Arial"/>
              </a:rPr>
              <a:t>dead~line</a:t>
            </a:r>
            <a:r>
              <a:rPr lang="en-GB" sz="3000" dirty="0" smtClean="0">
                <a:cs typeface="Arial"/>
              </a:rPr>
              <a:t>, called a ledger.</a:t>
            </a:r>
          </a:p>
          <a:p>
            <a:r>
              <a:rPr lang="en-GB" sz="3000" dirty="0" smtClean="0">
                <a:cs typeface="Arial"/>
              </a:rPr>
              <a:t>1892   </a:t>
            </a:r>
            <a:r>
              <a:rPr lang="en-GB" sz="3000" i="1" dirty="0">
                <a:cs typeface="Arial"/>
              </a:rPr>
              <a:t>Pall Mall Gaz</a:t>
            </a:r>
            <a:r>
              <a:rPr lang="en-GB" sz="3000" dirty="0">
                <a:cs typeface="Arial"/>
              </a:rPr>
              <a:t>. 5 Aug. 3/1   The scene is worked with miniature pulleys, ‘working lines’, and ‘dead lines’.</a:t>
            </a:r>
            <a:endParaRPr lang="en-GB" sz="3000" b="1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64684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B0176E-1930-4572-BF6F-C253E5F9C9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1859" b="3871"/>
          <a:stretch/>
        </p:blipFill>
        <p:spPr>
          <a:xfrm>
            <a:off x="325" y="10"/>
            <a:ext cx="12191675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6700" y="10"/>
            <a:ext cx="10687812" cy="1325562"/>
          </a:xfrm>
        </p:spPr>
        <p:txBody>
          <a:bodyPr>
            <a:normAutofit/>
          </a:bodyPr>
          <a:lstStyle/>
          <a:p>
            <a:pPr algn="ctr"/>
            <a:r>
              <a:rPr lang="en-GB" b="1" dirty="0" smtClean="0">
                <a:cs typeface="Arial"/>
              </a:rPr>
              <a:t>dead-line</a:t>
            </a:r>
            <a:r>
              <a:rPr lang="en-GB" b="1" dirty="0">
                <a:cs typeface="Arial"/>
              </a:rPr>
              <a:t>, n</a:t>
            </a:r>
            <a:r>
              <a:rPr lang="en-GB" b="1" dirty="0" smtClean="0">
                <a:cs typeface="Arial"/>
              </a:rPr>
              <a:t>.</a:t>
            </a:r>
            <a:endParaRPr lang="en-GB" b="1" dirty="0"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266700" y="1466850"/>
            <a:ext cx="10896600" cy="435133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3600" b="1" dirty="0" smtClean="0">
                <a:cs typeface="Arial"/>
              </a:rPr>
              <a:t>2. </a:t>
            </a:r>
            <a:r>
              <a:rPr lang="en-GB" sz="3600" b="1" dirty="0"/>
              <a:t> a. </a:t>
            </a:r>
            <a:r>
              <a:rPr lang="en-GB" sz="3600" b="1" i="1" dirty="0"/>
              <a:t>Military</a:t>
            </a:r>
            <a:r>
              <a:rPr lang="en-GB" sz="3600" b="1" dirty="0"/>
              <a:t>. A line drawn around a military prison, beyond which a prisoner is liable to be shot down. Originally </a:t>
            </a:r>
            <a:r>
              <a:rPr lang="en-GB" sz="3600" b="1" i="1" dirty="0"/>
              <a:t>U.S</a:t>
            </a:r>
            <a:r>
              <a:rPr lang="en-GB" sz="3600" b="1" i="1" dirty="0" smtClean="0"/>
              <a:t>.</a:t>
            </a:r>
          </a:p>
          <a:p>
            <a:r>
              <a:rPr lang="en-GB" sz="2000" dirty="0" smtClean="0"/>
              <a:t>1864</a:t>
            </a:r>
            <a:r>
              <a:rPr lang="en-GB" sz="2000" dirty="0"/>
              <a:t>   in </a:t>
            </a:r>
            <a:r>
              <a:rPr lang="en-GB" sz="2000" i="1" dirty="0"/>
              <a:t>Congress. Rec.</a:t>
            </a:r>
            <a:r>
              <a:rPr lang="en-GB" sz="2000" dirty="0"/>
              <a:t> 12 Jan. (1876) 384/1   The ‘dead line’, beyond which the prisoners are not allowed to pass.</a:t>
            </a:r>
          </a:p>
          <a:p>
            <a:r>
              <a:rPr lang="en-GB" sz="2000" dirty="0"/>
              <a:t>1868   </a:t>
            </a:r>
            <a:r>
              <a:rPr lang="en-GB" sz="2000" cap="small" dirty="0"/>
              <a:t>B. J. </a:t>
            </a:r>
            <a:r>
              <a:rPr lang="en-GB" sz="2000" cap="small" dirty="0" err="1"/>
              <a:t>Lossing</a:t>
            </a:r>
            <a:r>
              <a:rPr lang="en-GB" sz="2000" dirty="0"/>
              <a:t> </a:t>
            </a:r>
            <a:r>
              <a:rPr lang="en-GB" sz="2000" i="1" dirty="0"/>
              <a:t>Hist. Civil War U.S.</a:t>
            </a:r>
            <a:r>
              <a:rPr lang="en-GB" sz="2000" dirty="0"/>
              <a:t> III. 600   Seventeen feet from the inner stockade was the ‘dead-line’, over which no man could pass and live.</a:t>
            </a:r>
          </a:p>
          <a:p>
            <a:r>
              <a:rPr lang="en-GB" sz="2000" dirty="0"/>
              <a:t>1888   </a:t>
            </a:r>
            <a:r>
              <a:rPr lang="en-GB" sz="2000" i="1" dirty="0"/>
              <a:t>Contemp. Rev.</a:t>
            </a:r>
            <a:r>
              <a:rPr lang="en-GB" sz="2000" dirty="0"/>
              <a:t> Mar. 449   Should he some day escape alive across the dead-line of Winchesters, he will be hunted with bloodhounds.</a:t>
            </a:r>
          </a:p>
          <a:p>
            <a:r>
              <a:rPr lang="en-GB" sz="2000" i="1" dirty="0"/>
              <a:t>figurative.</a:t>
            </a:r>
            <a:r>
              <a:rPr lang="en-GB" sz="2000" dirty="0"/>
              <a:t>1889   </a:t>
            </a:r>
            <a:r>
              <a:rPr lang="en-GB" sz="2000" cap="small" dirty="0"/>
              <a:t>P. A. Bruce</a:t>
            </a:r>
            <a:r>
              <a:rPr lang="en-GB" sz="2000" dirty="0"/>
              <a:t> </a:t>
            </a:r>
            <a:r>
              <a:rPr lang="en-GB" sz="2000" i="1" dirty="0"/>
              <a:t>Plantation Negro</a:t>
            </a:r>
            <a:r>
              <a:rPr lang="en-GB" sz="2000" dirty="0"/>
              <a:t> 45   The instant he </a:t>
            </a:r>
            <a:r>
              <a:rPr lang="en-GB" sz="2000" dirty="0" err="1"/>
              <a:t>sought..to</a:t>
            </a:r>
            <a:r>
              <a:rPr lang="en-GB" sz="2000" dirty="0"/>
              <a:t> cross the social dead-line.</a:t>
            </a:r>
          </a:p>
          <a:p>
            <a:pPr marL="0" indent="0">
              <a:buNone/>
            </a:pPr>
            <a:r>
              <a:rPr lang="en-GB" sz="2000" dirty="0"/>
              <a:t/>
            </a:r>
            <a:br>
              <a:rPr lang="en-GB" sz="2000" dirty="0"/>
            </a:br>
            <a:endParaRPr lang="en-GB" sz="3600" b="1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4117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B0176E-1930-4572-BF6F-C253E5F9C9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1859" b="3871"/>
          <a:stretch/>
        </p:blipFill>
        <p:spPr>
          <a:xfrm>
            <a:off x="-12680" y="10"/>
            <a:ext cx="12191675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2272" y="1877060"/>
            <a:ext cx="11115040" cy="1325562"/>
          </a:xfrm>
        </p:spPr>
        <p:txBody>
          <a:bodyPr>
            <a:normAutofit/>
          </a:bodyPr>
          <a:lstStyle/>
          <a:p>
            <a:pPr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</a:pPr>
            <a:endParaRPr lang="en-GB" dirty="0">
              <a:ea typeface="+mj-lt"/>
              <a:cs typeface="+mj-lt"/>
            </a:endParaRPr>
          </a:p>
          <a:p>
            <a:endParaRPr lang="en-GB" dirty="0"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398272" y="2032000"/>
            <a:ext cx="8404860" cy="43513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71500" indent="-571500"/>
            <a:r>
              <a:rPr lang="en-GB" sz="3600" dirty="0">
                <a:cs typeface="Arial"/>
              </a:rPr>
              <a:t> </a:t>
            </a:r>
            <a:endParaRPr lang="en-GB" sz="3600" b="1" dirty="0">
              <a:cs typeface="Arial"/>
            </a:endParaRPr>
          </a:p>
        </p:txBody>
      </p:sp>
      <p:sp>
        <p:nvSpPr>
          <p:cNvPr id="7" name="AutoShape 2" descr="Deadlines. For as long as I've been working in… | by Brandon Chu | The  Black Box of Product Managemen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4" descr="Deadlines. For as long as I've been working in… | by Brandon Chu | The  Black Box of Product Management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2456" y="876305"/>
            <a:ext cx="9733220" cy="598169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78195" y="-54928"/>
            <a:ext cx="6553200" cy="2657475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20738" y="256962"/>
            <a:ext cx="389241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Andersonville</a:t>
            </a:r>
          </a:p>
          <a:p>
            <a:r>
              <a:rPr lang="en-GB" dirty="0" smtClean="0"/>
              <a:t> Confederate prisoner-of-war camp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4233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B0176E-1930-4572-BF6F-C253E5F9C9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1859" b="3871"/>
          <a:stretch/>
        </p:blipFill>
        <p:spPr>
          <a:xfrm>
            <a:off x="325" y="10"/>
            <a:ext cx="12191675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6700" y="10"/>
            <a:ext cx="10687812" cy="1325562"/>
          </a:xfrm>
        </p:spPr>
        <p:txBody>
          <a:bodyPr>
            <a:normAutofit/>
          </a:bodyPr>
          <a:lstStyle/>
          <a:p>
            <a:pPr algn="ctr"/>
            <a:r>
              <a:rPr lang="en-GB" b="1" dirty="0" smtClean="0">
                <a:cs typeface="Arial"/>
              </a:rPr>
              <a:t>dead-line</a:t>
            </a:r>
            <a:r>
              <a:rPr lang="en-GB" b="1" dirty="0">
                <a:cs typeface="Arial"/>
              </a:rPr>
              <a:t>, n</a:t>
            </a:r>
            <a:r>
              <a:rPr lang="en-GB" b="1" dirty="0" smtClean="0">
                <a:cs typeface="Arial"/>
              </a:rPr>
              <a:t>.</a:t>
            </a:r>
            <a:endParaRPr lang="en-GB" b="1" dirty="0"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266700" y="1466850"/>
            <a:ext cx="10896600" cy="435133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3600" b="1" dirty="0" smtClean="0"/>
              <a:t>2. b</a:t>
            </a:r>
            <a:r>
              <a:rPr lang="en-GB" sz="3600" b="1" dirty="0"/>
              <a:t>. </a:t>
            </a:r>
            <a:r>
              <a:rPr lang="en-GB" sz="3600" b="1" i="1" dirty="0"/>
              <a:t>Printing</a:t>
            </a:r>
            <a:r>
              <a:rPr lang="en-GB" sz="3600" b="1" dirty="0"/>
              <a:t>. A guide-line marked on the bed of a printing-press.</a:t>
            </a:r>
          </a:p>
          <a:p>
            <a:r>
              <a:rPr lang="en-GB" dirty="0"/>
              <a:t>1917   </a:t>
            </a:r>
            <a:r>
              <a:rPr lang="en-GB" cap="small" dirty="0"/>
              <a:t>F. S. Henry</a:t>
            </a:r>
            <a:r>
              <a:rPr lang="en-GB" dirty="0"/>
              <a:t> </a:t>
            </a:r>
            <a:r>
              <a:rPr lang="en-GB" i="1" dirty="0"/>
              <a:t>Printing for School &amp; Shop</a:t>
            </a:r>
            <a:r>
              <a:rPr lang="en-GB" dirty="0"/>
              <a:t> xi. 183   If the chase is one that just fits the bed of the press, make certain that the type does not come outside of the dead-line on the press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  <a:endParaRPr lang="en-GB" sz="3600" b="1" dirty="0">
              <a:cs typeface="Arial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02205" y="3320240"/>
            <a:ext cx="4259239" cy="3518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5596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B0176E-1930-4572-BF6F-C253E5F9C9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1859" b="3871"/>
          <a:stretch/>
        </p:blipFill>
        <p:spPr>
          <a:xfrm>
            <a:off x="325" y="10"/>
            <a:ext cx="12191675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6700" y="10"/>
            <a:ext cx="10687812" cy="1325562"/>
          </a:xfrm>
        </p:spPr>
        <p:txBody>
          <a:bodyPr>
            <a:normAutofit/>
          </a:bodyPr>
          <a:lstStyle/>
          <a:p>
            <a:pPr algn="ctr"/>
            <a:r>
              <a:rPr lang="en-GB" b="1" dirty="0" smtClean="0">
                <a:cs typeface="Arial"/>
              </a:rPr>
              <a:t>dead-line</a:t>
            </a:r>
            <a:r>
              <a:rPr lang="en-GB" b="1" dirty="0">
                <a:cs typeface="Arial"/>
              </a:rPr>
              <a:t>, n</a:t>
            </a:r>
            <a:r>
              <a:rPr lang="en-GB" b="1" dirty="0" smtClean="0">
                <a:cs typeface="Arial"/>
              </a:rPr>
              <a:t>.</a:t>
            </a:r>
            <a:endParaRPr lang="en-GB" b="1" dirty="0"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266700" y="1466850"/>
            <a:ext cx="10896600" cy="435133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3600" b="1" dirty="0" smtClean="0"/>
              <a:t>2.</a:t>
            </a:r>
            <a:r>
              <a:rPr lang="en-GB" sz="3600" b="1" dirty="0"/>
              <a:t> c. = </a:t>
            </a:r>
            <a:r>
              <a:rPr lang="en-GB" sz="3600" b="1" dirty="0" smtClean="0"/>
              <a:t>TIME LIMIT</a:t>
            </a:r>
            <a:r>
              <a:rPr lang="en-GB" sz="3600" b="1" dirty="0"/>
              <a:t> </a:t>
            </a:r>
            <a:r>
              <a:rPr lang="en-GB" sz="3600" b="1" dirty="0" smtClean="0"/>
              <a:t>n. </a:t>
            </a:r>
            <a:r>
              <a:rPr lang="en-GB" sz="3600" b="1" dirty="0"/>
              <a:t>esp. a time by which material </a:t>
            </a:r>
            <a:r>
              <a:rPr lang="en-GB" sz="3600" b="1" dirty="0" smtClean="0"/>
              <a:t>has </a:t>
            </a:r>
            <a:r>
              <a:rPr lang="en-GB" sz="3600" b="1" dirty="0"/>
              <a:t>to be ready for inclusion in a particular issue of a publication. Originally </a:t>
            </a:r>
            <a:r>
              <a:rPr lang="en-GB" sz="3600" b="1" i="1" dirty="0"/>
              <a:t>U.S.</a:t>
            </a:r>
            <a:endParaRPr lang="en-GB" sz="3600" b="1" dirty="0"/>
          </a:p>
          <a:p>
            <a:r>
              <a:rPr lang="en-GB" dirty="0"/>
              <a:t>1920   </a:t>
            </a:r>
            <a:r>
              <a:rPr lang="en-GB" i="1" dirty="0"/>
              <a:t>Chicago Herald &amp; Examiner</a:t>
            </a:r>
            <a:r>
              <a:rPr lang="en-GB" dirty="0"/>
              <a:t> 2 Jan. 10/4   Corinne </a:t>
            </a:r>
            <a:r>
              <a:rPr lang="en-GB" dirty="0" err="1"/>
              <a:t>Griffith..is</a:t>
            </a:r>
            <a:r>
              <a:rPr lang="en-GB" dirty="0"/>
              <a:t> working on ‘Deadline at Eleven’, the newspaper play.</a:t>
            </a:r>
          </a:p>
          <a:p>
            <a:r>
              <a:rPr lang="en-GB" dirty="0"/>
              <a:t>1929   </a:t>
            </a:r>
            <a:r>
              <a:rPr lang="en-GB" i="1" dirty="0"/>
              <a:t>Publishers' Weekly</a:t>
            </a:r>
            <a:r>
              <a:rPr lang="en-GB" dirty="0"/>
              <a:t> 27 July 349   Deadline for </a:t>
            </a:r>
            <a:r>
              <a:rPr lang="en-GB" i="1" dirty="0"/>
              <a:t>Poetry's</a:t>
            </a:r>
            <a:r>
              <a:rPr lang="en-GB" dirty="0"/>
              <a:t> $250 prize poem contest is September 1.</a:t>
            </a:r>
          </a:p>
          <a:p>
            <a:r>
              <a:rPr lang="en-GB" dirty="0"/>
              <a:t>1948   </a:t>
            </a:r>
            <a:r>
              <a:rPr lang="en-GB" i="1" dirty="0"/>
              <a:t>Daily Tel.</a:t>
            </a:r>
            <a:r>
              <a:rPr lang="en-GB" dirty="0"/>
              <a:t> 31 May 6/5   The Security Council will not meet again until Wednesday, about 20 hours after the dead-line.</a:t>
            </a:r>
          </a:p>
          <a:p>
            <a:r>
              <a:rPr lang="en-GB" dirty="0"/>
              <a:t>1958   </a:t>
            </a:r>
            <a:r>
              <a:rPr lang="en-GB" i="1" dirty="0"/>
              <a:t>Woman's </a:t>
            </a:r>
            <a:r>
              <a:rPr lang="en-GB" i="1" dirty="0" err="1"/>
              <a:t>Jrnl</a:t>
            </a:r>
            <a:r>
              <a:rPr lang="en-GB" i="1" dirty="0"/>
              <a:t>.</a:t>
            </a:r>
            <a:r>
              <a:rPr lang="en-GB" dirty="0"/>
              <a:t> Feb. 96/1   We wait till midnight... That's the deadline.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2000" dirty="0"/>
              <a:t/>
            </a:r>
            <a:br>
              <a:rPr lang="en-GB" sz="2000" dirty="0"/>
            </a:br>
            <a:endParaRPr lang="en-GB" sz="3600" b="1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41862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B0176E-1930-4572-BF6F-C253E5F9C9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1859" b="3871"/>
          <a:stretch/>
        </p:blipFill>
        <p:spPr>
          <a:xfrm>
            <a:off x="-12680" y="10"/>
            <a:ext cx="12191675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2272" y="1877060"/>
            <a:ext cx="11115040" cy="1325562"/>
          </a:xfrm>
        </p:spPr>
        <p:txBody>
          <a:bodyPr>
            <a:normAutofit/>
          </a:bodyPr>
          <a:lstStyle/>
          <a:p>
            <a:pPr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</a:pPr>
            <a:endParaRPr lang="en-GB" dirty="0">
              <a:ea typeface="+mj-lt"/>
              <a:cs typeface="+mj-lt"/>
            </a:endParaRPr>
          </a:p>
          <a:p>
            <a:endParaRPr lang="en-GB" dirty="0"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398272" y="2032000"/>
            <a:ext cx="8404860" cy="43513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71500" indent="-571500"/>
            <a:r>
              <a:rPr lang="en-GB" sz="3600" dirty="0">
                <a:cs typeface="Arial"/>
              </a:rPr>
              <a:t> </a:t>
            </a:r>
            <a:endParaRPr lang="en-GB" sz="3600" b="1" dirty="0">
              <a:cs typeface="Arial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3411" y="0"/>
            <a:ext cx="5537982" cy="41529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4709" y="-18417"/>
            <a:ext cx="6134286" cy="4171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02205" y="3320240"/>
            <a:ext cx="4259239" cy="3518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4407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B0176E-1930-4572-BF6F-C253E5F9C9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1859" b="3871"/>
          <a:stretch/>
        </p:blipFill>
        <p:spPr>
          <a:xfrm>
            <a:off x="0" y="0"/>
            <a:ext cx="12191675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2272" y="1877060"/>
            <a:ext cx="11115040" cy="1325562"/>
          </a:xfrm>
        </p:spPr>
        <p:txBody>
          <a:bodyPr>
            <a:normAutofit/>
          </a:bodyPr>
          <a:lstStyle/>
          <a:p>
            <a:pPr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</a:pPr>
            <a:r>
              <a:rPr lang="en-US" dirty="0" smtClean="0"/>
              <a:t>Historicizing Deadlines</a:t>
            </a:r>
            <a:endParaRPr lang="en-US" dirty="0"/>
          </a:p>
          <a:p>
            <a:pPr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</a:pPr>
            <a:endParaRPr lang="en-GB" dirty="0">
              <a:ea typeface="+mj-lt"/>
              <a:cs typeface="+mj-lt"/>
            </a:endParaRPr>
          </a:p>
          <a:p>
            <a:endParaRPr lang="en-GB" dirty="0"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398272" y="2032000"/>
            <a:ext cx="8404860" cy="43513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71500" indent="-571500"/>
            <a:r>
              <a:rPr lang="en-GB" sz="3600" dirty="0">
                <a:cs typeface="Arial"/>
              </a:rPr>
              <a:t> </a:t>
            </a:r>
            <a:endParaRPr lang="en-GB" sz="3600" b="1" dirty="0">
              <a:cs typeface="Arial"/>
            </a:endParaRPr>
          </a:p>
        </p:txBody>
      </p:sp>
      <p:sp>
        <p:nvSpPr>
          <p:cNvPr id="7" name="AutoShape 2" descr="Deadlines. For as long as I've been working in… | by Brandon Chu | The  Black Box of Product Managemen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4" descr="Deadlines. For as long as I've been working in… | by Brandon Chu | The  Black Box of Product Management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1941" y="7937"/>
            <a:ext cx="4550060" cy="351514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45115" y="3805745"/>
            <a:ext cx="4642602" cy="3095068"/>
          </a:xfrm>
          <a:prstGeom prst="rect">
            <a:avLst/>
          </a:prstGeom>
        </p:spPr>
      </p:pic>
      <p:sp>
        <p:nvSpPr>
          <p:cNvPr id="10" name="AutoShape 2" descr="Time, Work-Discipline, and Industrial Capitalism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55865" y="2342198"/>
            <a:ext cx="6832811" cy="164766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86425" y="3753044"/>
            <a:ext cx="1861904" cy="3049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1273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B0176E-1930-4572-BF6F-C253E5F9C9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1859" b="3871"/>
          <a:stretch/>
        </p:blipFill>
        <p:spPr>
          <a:xfrm>
            <a:off x="0" y="0"/>
            <a:ext cx="12191675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316" y="1296988"/>
            <a:ext cx="11115040" cy="1325562"/>
          </a:xfrm>
        </p:spPr>
        <p:txBody>
          <a:bodyPr>
            <a:normAutofit fontScale="90000"/>
          </a:bodyPr>
          <a:lstStyle/>
          <a:p>
            <a:pPr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</a:pPr>
            <a:r>
              <a:rPr lang="en-GB" b="1" dirty="0" smtClean="0">
                <a:ea typeface="+mj-lt"/>
                <a:cs typeface="+mj-lt"/>
              </a:rPr>
              <a:t>Why do we have deadlines?</a:t>
            </a:r>
            <a:endParaRPr lang="en-US" dirty="0"/>
          </a:p>
          <a:p>
            <a:pPr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</a:pPr>
            <a:endParaRPr lang="en-GB" dirty="0">
              <a:ea typeface="+mj-lt"/>
              <a:cs typeface="+mj-lt"/>
            </a:endParaRPr>
          </a:p>
          <a:p>
            <a:r>
              <a:rPr lang="en-GB" dirty="0" smtClean="0">
                <a:cs typeface="Arial"/>
              </a:rPr>
              <a:t>They make you a good capitalist!</a:t>
            </a:r>
            <a:endParaRPr lang="en-GB" dirty="0"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398272" y="2032000"/>
            <a:ext cx="8404860" cy="43513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71500" indent="-571500"/>
            <a:r>
              <a:rPr lang="en-GB" sz="3600" dirty="0">
                <a:cs typeface="Arial"/>
              </a:rPr>
              <a:t> </a:t>
            </a:r>
            <a:endParaRPr lang="en-GB" sz="3600" b="1" dirty="0">
              <a:cs typeface="Arial"/>
            </a:endParaRPr>
          </a:p>
        </p:txBody>
      </p:sp>
      <p:sp>
        <p:nvSpPr>
          <p:cNvPr id="7" name="AutoShape 2" descr="Deadlines. For as long as I've been working in… | by Brandon Chu | The  Black Box of Product Managemen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4" descr="Deadlines. For as long as I've been working in… | by Brandon Chu | The  Black Box of Product Management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12123" y="2831690"/>
            <a:ext cx="6089281" cy="4026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26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B0176E-1930-4572-BF6F-C253E5F9C9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1859" b="3871"/>
          <a:stretch/>
        </p:blipFill>
        <p:spPr>
          <a:xfrm>
            <a:off x="0" y="0"/>
            <a:ext cx="12191675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2272" y="1877060"/>
            <a:ext cx="11115040" cy="1325562"/>
          </a:xfrm>
        </p:spPr>
        <p:txBody>
          <a:bodyPr>
            <a:normAutofit/>
          </a:bodyPr>
          <a:lstStyle/>
          <a:p>
            <a:pPr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</a:pPr>
            <a:endParaRPr lang="en-GB" dirty="0">
              <a:ea typeface="+mj-lt"/>
              <a:cs typeface="+mj-lt"/>
            </a:endParaRPr>
          </a:p>
          <a:p>
            <a:endParaRPr lang="en-GB" dirty="0"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398272" y="2032000"/>
            <a:ext cx="8404860" cy="43513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71500" indent="-571500"/>
            <a:r>
              <a:rPr lang="en-GB" sz="3600" dirty="0">
                <a:cs typeface="Arial"/>
              </a:rPr>
              <a:t> </a:t>
            </a:r>
            <a:endParaRPr lang="en-GB" sz="3600" b="1" dirty="0">
              <a:cs typeface="Arial"/>
            </a:endParaRPr>
          </a:p>
        </p:txBody>
      </p:sp>
      <p:sp>
        <p:nvSpPr>
          <p:cNvPr id="7" name="AutoShape 2" descr="Deadlines. For as long as I've been working in… | by Brandon Chu | The  Black Box of Product Managemen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4" descr="Deadlines. For as long as I've been working in… | by Brandon Chu | The  Black Box of Product Management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6091" y="7937"/>
            <a:ext cx="7474804" cy="5381859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141222" y="5737006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/>
              <a:t>Benjamin West, </a:t>
            </a:r>
            <a:r>
              <a:rPr lang="en-GB" i="1" dirty="0" smtClean="0"/>
              <a:t>Harvesting at Windsor, </a:t>
            </a:r>
            <a:r>
              <a:rPr lang="en-GB" dirty="0" smtClean="0"/>
              <a:t>1795</a:t>
            </a:r>
          </a:p>
          <a:p>
            <a:r>
              <a:rPr lang="fr-FR" dirty="0" smtClean="0"/>
              <a:t>Philippe de Champaigne, </a:t>
            </a:r>
            <a:r>
              <a:rPr lang="fr-FR" i="1" dirty="0" err="1" smtClean="0"/>
              <a:t>Vanitas</a:t>
            </a:r>
            <a:r>
              <a:rPr lang="fr-FR" i="1" dirty="0" smtClean="0"/>
              <a:t> </a:t>
            </a:r>
            <a:r>
              <a:rPr lang="fr-FR" dirty="0" smtClean="0"/>
              <a:t>(c. 1671)</a:t>
            </a:r>
            <a:endParaRPr lang="en-GB" dirty="0" smtClean="0"/>
          </a:p>
          <a:p>
            <a:r>
              <a:rPr lang="en-GB" i="1" dirty="0" smtClean="0"/>
              <a:t>The Seventh Seal</a:t>
            </a:r>
            <a:r>
              <a:rPr lang="en-GB" dirty="0" smtClean="0"/>
              <a:t>, 1957</a:t>
            </a:r>
            <a:endParaRPr lang="en-GB" i="1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29500" y="7937"/>
            <a:ext cx="4762500" cy="368617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29500" y="3180717"/>
            <a:ext cx="4807204" cy="3685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4716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B0176E-1930-4572-BF6F-C253E5F9C9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1859" b="3871"/>
          <a:stretch/>
        </p:blipFill>
        <p:spPr>
          <a:xfrm>
            <a:off x="0" y="0"/>
            <a:ext cx="12191675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2272" y="1877060"/>
            <a:ext cx="11115040" cy="1325562"/>
          </a:xfrm>
        </p:spPr>
        <p:txBody>
          <a:bodyPr>
            <a:normAutofit/>
          </a:bodyPr>
          <a:lstStyle/>
          <a:p>
            <a:pPr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</a:pPr>
            <a:r>
              <a:rPr lang="en-GB" b="1" dirty="0" smtClean="0">
                <a:ea typeface="+mj-lt"/>
                <a:cs typeface="+mj-lt"/>
              </a:rPr>
              <a:t>Why do we have deadlines?</a:t>
            </a:r>
            <a:endParaRPr lang="en-US" dirty="0"/>
          </a:p>
          <a:p>
            <a:pPr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</a:pPr>
            <a:endParaRPr lang="en-GB" dirty="0">
              <a:ea typeface="+mj-lt"/>
              <a:cs typeface="+mj-lt"/>
            </a:endParaRPr>
          </a:p>
          <a:p>
            <a:endParaRPr lang="en-GB" dirty="0"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398272" y="2032000"/>
            <a:ext cx="8404860" cy="43513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71500" indent="-571500"/>
            <a:r>
              <a:rPr lang="en-GB" sz="3600" dirty="0">
                <a:cs typeface="Arial"/>
              </a:rPr>
              <a:t> </a:t>
            </a:r>
            <a:endParaRPr lang="en-GB" sz="3600" b="1" dirty="0">
              <a:cs typeface="Arial"/>
            </a:endParaRPr>
          </a:p>
        </p:txBody>
      </p:sp>
      <p:sp>
        <p:nvSpPr>
          <p:cNvPr id="7" name="AutoShape 2" descr="Deadlines. For as long as I've been working in… | by Brandon Chu | The  Black Box of Product Managemen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4" descr="Deadlines. For as long as I've been working in… | by Brandon Chu | The  Black Box of Product Management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t="30408" r="30807" b="5705"/>
          <a:stretch/>
        </p:blipFill>
        <p:spPr>
          <a:xfrm>
            <a:off x="398272" y="2172589"/>
            <a:ext cx="6186257" cy="4390945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864434" y="3347084"/>
            <a:ext cx="372490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hlinkClick r:id="rId4"/>
              </a:rPr>
              <a:t>https://www.theguardian.com/science/brain-flapping/2015/apr/20/the-power-of-deadlines-voter-registration-election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899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B0176E-1930-4572-BF6F-C253E5F9C9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1859" b="3871"/>
          <a:stretch/>
        </p:blipFill>
        <p:spPr>
          <a:xfrm>
            <a:off x="0" y="0"/>
            <a:ext cx="12191675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2272" y="1877060"/>
            <a:ext cx="11115040" cy="1325562"/>
          </a:xfrm>
        </p:spPr>
        <p:txBody>
          <a:bodyPr>
            <a:normAutofit/>
          </a:bodyPr>
          <a:lstStyle/>
          <a:p>
            <a:pPr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</a:pPr>
            <a:endParaRPr lang="en-GB" dirty="0">
              <a:ea typeface="+mj-lt"/>
              <a:cs typeface="+mj-lt"/>
            </a:endParaRPr>
          </a:p>
          <a:p>
            <a:endParaRPr lang="en-GB" dirty="0"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398272" y="2032000"/>
            <a:ext cx="8404860" cy="43513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71500" indent="-571500"/>
            <a:r>
              <a:rPr lang="en-GB" sz="3600" dirty="0">
                <a:cs typeface="Arial"/>
              </a:rPr>
              <a:t> </a:t>
            </a:r>
            <a:endParaRPr lang="en-GB" sz="3600" b="1" dirty="0">
              <a:cs typeface="Arial"/>
            </a:endParaRPr>
          </a:p>
        </p:txBody>
      </p:sp>
      <p:sp>
        <p:nvSpPr>
          <p:cNvPr id="7" name="AutoShape 2" descr="Deadlines. For as long as I've been working in… | by Brandon Chu | The  Black Box of Product Managemen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4" descr="Deadlines. For as long as I've been working in… | by Brandon Chu | The  Black Box of Product Management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t="9638" r="2984" b="16405"/>
          <a:stretch/>
        </p:blipFill>
        <p:spPr>
          <a:xfrm>
            <a:off x="-148279" y="7937"/>
            <a:ext cx="10878873" cy="63754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705600" y="615365"/>
            <a:ext cx="402499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hlinkClick r:id="rId4"/>
              </a:rPr>
              <a:t>https://www.bbc.com/worklife/columns/owning-your-time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4288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B0176E-1930-4572-BF6F-C253E5F9C9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1859" b="3871"/>
          <a:stretch/>
        </p:blipFill>
        <p:spPr>
          <a:xfrm>
            <a:off x="0" y="0"/>
            <a:ext cx="12191675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8272" y="447665"/>
            <a:ext cx="11115040" cy="1325562"/>
          </a:xfrm>
        </p:spPr>
        <p:txBody>
          <a:bodyPr>
            <a:normAutofit/>
          </a:bodyPr>
          <a:lstStyle/>
          <a:p>
            <a:pPr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</a:pPr>
            <a:endParaRPr lang="en-GB" smtClean="0">
              <a:ea typeface="+mj-lt"/>
              <a:cs typeface="+mj-lt"/>
            </a:endParaRPr>
          </a:p>
          <a:p>
            <a:endParaRPr lang="en-GB" dirty="0"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398272" y="2032000"/>
            <a:ext cx="8404860" cy="43513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71500" indent="-571500"/>
            <a:r>
              <a:rPr lang="en-GB" sz="3600" dirty="0">
                <a:cs typeface="Arial"/>
              </a:rPr>
              <a:t> </a:t>
            </a:r>
            <a:endParaRPr lang="en-GB" sz="3600" b="1" dirty="0">
              <a:cs typeface="Arial"/>
            </a:endParaRPr>
          </a:p>
        </p:txBody>
      </p:sp>
      <p:sp>
        <p:nvSpPr>
          <p:cNvPr id="7" name="AutoShape 2" descr="Deadlines. For as long as I've been working in… | by Brandon Chu | The  Black Box of Product Managemen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4" descr="Deadlines. For as long as I've been working in… | by Brandon Chu | The  Black Box of Product Management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8448" y="1456473"/>
            <a:ext cx="9258300" cy="5265658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990092" y="312738"/>
            <a:ext cx="7087197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6000" dirty="0" smtClean="0"/>
              <a:t>Yerkes-Dodson law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9470472" y="1456473"/>
            <a:ext cx="1592876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= empirical </a:t>
            </a:r>
            <a:r>
              <a:rPr lang="en-GB" dirty="0"/>
              <a:t>relationship between pressure and performance, originally developed by psychologists Robert M. Yerkes and John Dillingham Dodson in 1908</a:t>
            </a:r>
          </a:p>
        </p:txBody>
      </p:sp>
    </p:spTree>
    <p:extLst>
      <p:ext uri="{BB962C8B-B14F-4D97-AF65-F5344CB8AC3E}">
        <p14:creationId xmlns:p14="http://schemas.microsoft.com/office/powerpoint/2010/main" val="4229500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B0176E-1930-4572-BF6F-C253E5F9C9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1859" b="3871"/>
          <a:stretch/>
        </p:blipFill>
        <p:spPr>
          <a:xfrm>
            <a:off x="0" y="0"/>
            <a:ext cx="12191675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8272" y="447665"/>
            <a:ext cx="11115040" cy="1325562"/>
          </a:xfrm>
        </p:spPr>
        <p:txBody>
          <a:bodyPr>
            <a:normAutofit/>
          </a:bodyPr>
          <a:lstStyle/>
          <a:p>
            <a:pPr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</a:pPr>
            <a:endParaRPr lang="en-GB" smtClean="0">
              <a:ea typeface="+mj-lt"/>
              <a:cs typeface="+mj-lt"/>
            </a:endParaRPr>
          </a:p>
          <a:p>
            <a:endParaRPr lang="en-GB" dirty="0">
              <a:cs typeface="Arial"/>
            </a:endParaRPr>
          </a:p>
        </p:txBody>
      </p:sp>
      <p:sp>
        <p:nvSpPr>
          <p:cNvPr id="7" name="AutoShape 2" descr="Deadlines. For as long as I've been working in… | by Brandon Chu | The  Black Box of Product Managemen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4" descr="Deadlines. For as long as I've been working in… | by Brandon Chu | The  Black Box of Product Management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990092" y="312738"/>
            <a:ext cx="5612434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6000" dirty="0" smtClean="0"/>
              <a:t>Goal Gradients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748309" y="2070289"/>
            <a:ext cx="3722091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as people get closer to a reward, they speed up their </a:t>
            </a:r>
            <a:r>
              <a:rPr lang="en-GB" dirty="0" smtClean="0"/>
              <a:t>behaviour </a:t>
            </a:r>
            <a:r>
              <a:rPr lang="en-GB" dirty="0"/>
              <a:t>to get to their goal </a:t>
            </a:r>
            <a:r>
              <a:rPr lang="en-GB" dirty="0" smtClean="0"/>
              <a:t>faster.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people </a:t>
            </a:r>
            <a:r>
              <a:rPr lang="en-GB" dirty="0"/>
              <a:t>are motivated by how much is left to reach their target, not how far they've </a:t>
            </a:r>
            <a:r>
              <a:rPr lang="en-GB" dirty="0" smtClean="0"/>
              <a:t>come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Closer in sight the finishing line is, the more achievable the goal seems</a:t>
            </a:r>
          </a:p>
          <a:p>
            <a:endParaRPr lang="en-GB" dirty="0"/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024102" y="1917690"/>
            <a:ext cx="6613870" cy="4144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8082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B0176E-1930-4572-BF6F-C253E5F9C9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1859" b="3871"/>
          <a:stretch/>
        </p:blipFill>
        <p:spPr>
          <a:xfrm>
            <a:off x="0" y="0"/>
            <a:ext cx="12191675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2272" y="1877060"/>
            <a:ext cx="11115040" cy="1325562"/>
          </a:xfrm>
        </p:spPr>
        <p:txBody>
          <a:bodyPr>
            <a:normAutofit/>
          </a:bodyPr>
          <a:lstStyle/>
          <a:p>
            <a:pPr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</a:pPr>
            <a:r>
              <a:rPr lang="en-GB" b="1" dirty="0" smtClean="0">
                <a:ea typeface="+mj-lt"/>
                <a:cs typeface="+mj-lt"/>
              </a:rPr>
              <a:t>Pitfalls: Planning Fallacy</a:t>
            </a:r>
            <a:endParaRPr lang="en-US" dirty="0"/>
          </a:p>
          <a:p>
            <a:pPr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</a:pPr>
            <a:endParaRPr lang="en-GB" dirty="0">
              <a:ea typeface="+mj-lt"/>
              <a:cs typeface="+mj-lt"/>
            </a:endParaRPr>
          </a:p>
          <a:p>
            <a:endParaRPr lang="en-GB" dirty="0"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398272" y="2032000"/>
            <a:ext cx="8404860" cy="43513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71500" indent="-571500"/>
            <a:r>
              <a:rPr lang="en-GB" sz="3600" dirty="0">
                <a:cs typeface="Arial"/>
              </a:rPr>
              <a:t> </a:t>
            </a:r>
            <a:endParaRPr lang="en-GB" sz="3600" b="1" dirty="0">
              <a:cs typeface="Arial"/>
            </a:endParaRPr>
          </a:p>
        </p:txBody>
      </p:sp>
      <p:sp>
        <p:nvSpPr>
          <p:cNvPr id="7" name="AutoShape 2" descr="Deadlines. For as long as I've been working in… | by Brandon Chu | The  Black Box of Product Managemen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4" descr="Deadlines. For as long as I've been working in… | by Brandon Chu | The  Black Box of Product Management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r="3627" b="13981"/>
          <a:stretch/>
        </p:blipFill>
        <p:spPr>
          <a:xfrm>
            <a:off x="2455672" y="2032000"/>
            <a:ext cx="7545578" cy="4635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0485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B0176E-1930-4572-BF6F-C253E5F9C9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1859" b="3871"/>
          <a:stretch/>
        </p:blipFill>
        <p:spPr>
          <a:xfrm>
            <a:off x="-47501" y="0"/>
            <a:ext cx="12191675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6872" y="60960"/>
            <a:ext cx="9692640" cy="1325562"/>
          </a:xfrm>
        </p:spPr>
        <p:txBody>
          <a:bodyPr>
            <a:normAutofit/>
          </a:bodyPr>
          <a:lstStyle/>
          <a:p>
            <a:pPr algn="ctr"/>
            <a:r>
              <a:rPr lang="en-US" dirty="0" smtClean="0"/>
              <a:t>DEADLINE not a TARGET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12343" y="2063211"/>
            <a:ext cx="6902245" cy="388251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27490" y="243517"/>
            <a:ext cx="2286010" cy="228601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4744" y="2935434"/>
            <a:ext cx="5354272" cy="3010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7520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B0176E-1930-4572-BF6F-C253E5F9C9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1859" b="3871"/>
          <a:stretch/>
        </p:blipFill>
        <p:spPr>
          <a:xfrm>
            <a:off x="-12680" y="10"/>
            <a:ext cx="12191675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575" y="6368571"/>
            <a:ext cx="11115040" cy="1325562"/>
          </a:xfrm>
        </p:spPr>
        <p:txBody>
          <a:bodyPr>
            <a:normAutofit/>
          </a:bodyPr>
          <a:lstStyle/>
          <a:p>
            <a:pPr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</a:pPr>
            <a:endParaRPr lang="en-GB" dirty="0">
              <a:ea typeface="+mj-lt"/>
              <a:cs typeface="+mj-lt"/>
            </a:endParaRPr>
          </a:p>
          <a:p>
            <a:endParaRPr lang="en-GB" dirty="0"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840723" y="7204703"/>
            <a:ext cx="8404860" cy="43513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71500" indent="-571500"/>
            <a:r>
              <a:rPr lang="en-GB" sz="3600" dirty="0">
                <a:cs typeface="Arial"/>
              </a:rPr>
              <a:t> </a:t>
            </a:r>
            <a:endParaRPr lang="en-GB" sz="3600" b="1" dirty="0">
              <a:cs typeface="Arial"/>
            </a:endParaRPr>
          </a:p>
        </p:txBody>
      </p:sp>
      <p:sp>
        <p:nvSpPr>
          <p:cNvPr id="7" name="AutoShape 2" descr="Deadlines. For as long as I've been working in… | by Brandon Chu | The  Black Box of Product Managemen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4" descr="Deadlines. For as long as I've been working in… | by Brandon Chu | The  Black Box of Product Management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7742" t="14674" r="25968" b="12942"/>
          <a:stretch/>
        </p:blipFill>
        <p:spPr>
          <a:xfrm>
            <a:off x="1908011" y="234956"/>
            <a:ext cx="7610167" cy="6388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5686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F7A323828CAF9489EB735D269CCCC9E" ma:contentTypeVersion="13" ma:contentTypeDescription="Create a new document." ma:contentTypeScope="" ma:versionID="7f11b34a410671f2f6a5ab58227bc3f0">
  <xsd:schema xmlns:xsd="http://www.w3.org/2001/XMLSchema" xmlns:xs="http://www.w3.org/2001/XMLSchema" xmlns:p="http://schemas.microsoft.com/office/2006/metadata/properties" xmlns:ns3="18e00798-69c8-4d73-a841-5247a1895ee0" xmlns:ns4="53eb33a0-f383-4069-9f53-0e79fd56955c" targetNamespace="http://schemas.microsoft.com/office/2006/metadata/properties" ma:root="true" ma:fieldsID="c27b843f18229e56049d961bc9af308b" ns3:_="" ns4:_="">
    <xsd:import namespace="18e00798-69c8-4d73-a841-5247a1895ee0"/>
    <xsd:import namespace="53eb33a0-f383-4069-9f53-0e79fd56955c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Location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e00798-69c8-4d73-a841-5247a1895ee0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3eb33a0-f383-4069-9f53-0e79fd56955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426D200-0F23-4826-8DC0-7B2E7704BE4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B6BF7B2-FB69-4B44-86B6-4FD86A94659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8e00798-69c8-4d73-a841-5247a1895ee0"/>
    <ds:schemaRef ds:uri="53eb33a0-f383-4069-9f53-0e79fd56955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212C824-AC1C-47A0-BDC0-C3803CDB3A8B}">
  <ds:schemaRefs>
    <ds:schemaRef ds:uri="http://purl.org/dc/terms/"/>
    <ds:schemaRef ds:uri="http://schemas.microsoft.com/office/2006/documentManagement/types"/>
    <ds:schemaRef ds:uri="18e00798-69c8-4d73-a841-5247a1895ee0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53eb33a0-f383-4069-9f53-0e79fd56955c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666</Words>
  <Application>Microsoft Office PowerPoint</Application>
  <PresentationFormat>Widescreen</PresentationFormat>
  <Paragraphs>68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Calibri</vt:lpstr>
      <vt:lpstr>Century Schoolbook</vt:lpstr>
      <vt:lpstr>Wingdings 2</vt:lpstr>
      <vt:lpstr>View</vt:lpstr>
      <vt:lpstr>DEALING WITH DEADLINES  </vt:lpstr>
      <vt:lpstr>DEADLINE not a TARGET</vt:lpstr>
      <vt:lpstr>HOW DO  DEADLINES MAKE YOU FEEL?  </vt:lpstr>
      <vt:lpstr> </vt:lpstr>
      <vt:lpstr> </vt:lpstr>
      <vt:lpstr>PowerPoint Presentation</vt:lpstr>
      <vt:lpstr>PowerPoint Presentation</vt:lpstr>
      <vt:lpstr> What is a deadline (anyway)?   Why do we have deadlines?  </vt:lpstr>
      <vt:lpstr>dead-line, n.</vt:lpstr>
      <vt:lpstr>dead-line, n.</vt:lpstr>
      <vt:lpstr> </vt:lpstr>
      <vt:lpstr>dead-line, n.</vt:lpstr>
      <vt:lpstr>dead-line, n.</vt:lpstr>
      <vt:lpstr> </vt:lpstr>
      <vt:lpstr>Historicizing Deadlines  </vt:lpstr>
      <vt:lpstr>Why do we have deadlines?  They make you a good capitalist!</vt:lpstr>
      <vt:lpstr> </vt:lpstr>
      <vt:lpstr>Why do we have deadlines?  </vt:lpstr>
      <vt:lpstr> </vt:lpstr>
      <vt:lpstr> </vt:lpstr>
      <vt:lpstr> </vt:lpstr>
      <vt:lpstr>Pitfalls: Planning Fallacy  </vt:lpstr>
      <vt:lpstr>DEADLINE not a TARGET</vt:lpstr>
      <vt:lpstr>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Deadlines and Feedback</dc:title>
  <dc:creator>Alexander Scott</dc:creator>
  <cp:lastModifiedBy>Alexander Scott</cp:lastModifiedBy>
  <cp:revision>12</cp:revision>
  <cp:lastPrinted>2020-11-24T11:25:40Z</cp:lastPrinted>
  <dcterms:created xsi:type="dcterms:W3CDTF">2020-11-20T14:53:53Z</dcterms:created>
  <dcterms:modified xsi:type="dcterms:W3CDTF">2020-11-24T11:49:26Z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0x0101000F7A323828CAF9489EB735D269CCCC9E</vt:lpwstr>
  </property>
</Properties>
</file>