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chemeClr val="accent1"/>
              </a:solidFill>
              <a:prstDash val="solid"/>
              <a:round/>
            </a:ln>
          </a:left>
          <a:right>
            <a:ln w="12700" cap="flat">
              <a:solidFill>
                <a:schemeClr val="accent1"/>
              </a:solidFill>
              <a:prstDash val="solid"/>
              <a:round/>
            </a:ln>
          </a:right>
          <a:top>
            <a:ln w="12700" cap="flat">
              <a:solidFill>
                <a:schemeClr val="accent1"/>
              </a:solidFill>
              <a:prstDash val="solid"/>
              <a:round/>
            </a:ln>
          </a:top>
          <a:bottom>
            <a:ln w="12700" cap="flat">
              <a:solidFill>
                <a:schemeClr val="accent1"/>
              </a:solidFill>
              <a:prstDash val="solid"/>
              <a:round/>
            </a:ln>
          </a:bottom>
          <a:insideH>
            <a:ln w="12700" cap="flat">
              <a:solidFill>
                <a:schemeClr val="accent1"/>
              </a:solidFill>
              <a:prstDash val="solid"/>
              <a:round/>
            </a:ln>
          </a:insideH>
          <a:insideV>
            <a:ln w="12700" cap="flat">
              <a:solidFill>
                <a:schemeClr val="accent1"/>
              </a:solidFill>
              <a:prstDash val="solid"/>
              <a:round/>
            </a:ln>
          </a:insideV>
        </a:tcBdr>
        <a:fill>
          <a:solidFill>
            <a:srgbClr val="CADDD2"/>
          </a:solidFill>
        </a:fill>
      </a:tcStyle>
    </a:wholeTbl>
    <a:band2H>
      <a:tcTxStyle b="def" i="def"/>
      <a:tcStyle>
        <a:tcBdr/>
        <a:fill>
          <a:solidFill>
            <a:srgbClr val="E6EFEA"/>
          </a:solidFill>
        </a:fill>
      </a:tcStyle>
    </a:band2H>
    <a:firstCol>
      <a:tcTxStyle b="on" i="off">
        <a:fontRef idx="minor">
          <a:srgbClr val="000000"/>
        </a:fontRef>
        <a:srgbClr val="000000"/>
      </a:tcTxStyle>
      <a:tcStyle>
        <a:tcBdr>
          <a:left>
            <a:ln w="12700" cap="flat">
              <a:solidFill>
                <a:schemeClr val="accent1"/>
              </a:solidFill>
              <a:prstDash val="solid"/>
              <a:round/>
            </a:ln>
          </a:left>
          <a:right>
            <a:ln w="12700" cap="flat">
              <a:solidFill>
                <a:schemeClr val="accent1"/>
              </a:solidFill>
              <a:prstDash val="solid"/>
              <a:round/>
            </a:ln>
          </a:right>
          <a:top>
            <a:ln w="12700" cap="flat">
              <a:solidFill>
                <a:schemeClr val="accent1"/>
              </a:solidFill>
              <a:prstDash val="solid"/>
              <a:round/>
            </a:ln>
          </a:top>
          <a:bottom>
            <a:ln w="12700" cap="flat">
              <a:solidFill>
                <a:schemeClr val="accent1"/>
              </a:solidFill>
              <a:prstDash val="solid"/>
              <a:round/>
            </a:ln>
          </a:bottom>
          <a:insideH>
            <a:ln w="12700" cap="flat">
              <a:solidFill>
                <a:schemeClr val="accent1"/>
              </a:solidFill>
              <a:prstDash val="solid"/>
              <a:round/>
            </a:ln>
          </a:insideH>
          <a:insideV>
            <a:ln w="12700" cap="flat">
              <a:solidFill>
                <a:schemeClr val="accent1"/>
              </a:solidFill>
              <a:prstDash val="solid"/>
              <a:round/>
            </a:ln>
          </a:insideV>
        </a:tcBdr>
        <a:fill>
          <a:solidFill>
            <a:srgbClr val="CADDD2"/>
          </a:solidFill>
        </a:fill>
      </a:tcStyle>
    </a:firstCol>
    <a:lastRow>
      <a:tcTxStyle b="on" i="off">
        <a:fontRef idx="minor">
          <a:srgbClr val="000000"/>
        </a:fontRef>
        <a:srgbClr val="000000"/>
      </a:tcTxStyle>
      <a:tcStyle>
        <a:tcBdr>
          <a:left>
            <a:ln w="12700" cap="flat">
              <a:solidFill>
                <a:schemeClr val="accent1"/>
              </a:solidFill>
              <a:prstDash val="solid"/>
              <a:round/>
            </a:ln>
          </a:left>
          <a:right>
            <a:ln w="12700" cap="flat">
              <a:solidFill>
                <a:schemeClr val="accent1"/>
              </a:solidFill>
              <a:prstDash val="solid"/>
              <a:round/>
            </a:ln>
          </a:right>
          <a:top>
            <a:ln w="25400" cap="flat">
              <a:solidFill>
                <a:schemeClr val="accent1"/>
              </a:solidFill>
              <a:prstDash val="solid"/>
              <a:round/>
            </a:ln>
          </a:top>
          <a:bottom>
            <a:ln w="12700" cap="flat">
              <a:solidFill>
                <a:schemeClr val="accent1"/>
              </a:solidFill>
              <a:prstDash val="solid"/>
              <a:round/>
            </a:ln>
          </a:bottom>
          <a:insideH>
            <a:ln w="12700" cap="flat">
              <a:solidFill>
                <a:schemeClr val="accent1"/>
              </a:solidFill>
              <a:prstDash val="solid"/>
              <a:round/>
            </a:ln>
          </a:insideH>
          <a:insideV>
            <a:ln w="12700" cap="flat">
              <a:solidFill>
                <a:schemeClr val="accent1"/>
              </a:solidFill>
              <a:prstDash val="solid"/>
              <a:round/>
            </a:ln>
          </a:insideV>
        </a:tcBdr>
        <a:fill>
          <a:solidFill>
            <a:srgbClr val="E6EFEA"/>
          </a:solidFill>
        </a:fill>
      </a:tcStyle>
    </a:lastRow>
    <a:firstRow>
      <a:tcTxStyle b="on" i="off">
        <a:fontRef idx="minor">
          <a:srgbClr val="000000"/>
        </a:fontRef>
        <a:srgbClr val="000000"/>
      </a:tcTxStyle>
      <a:tcStyle>
        <a:tcBdr>
          <a:left>
            <a:ln w="12700" cap="flat">
              <a:solidFill>
                <a:schemeClr val="accent1"/>
              </a:solidFill>
              <a:prstDash val="solid"/>
              <a:round/>
            </a:ln>
          </a:left>
          <a:right>
            <a:ln w="12700" cap="flat">
              <a:solidFill>
                <a:schemeClr val="accent1"/>
              </a:solidFill>
              <a:prstDash val="solid"/>
              <a:round/>
            </a:ln>
          </a:right>
          <a:top>
            <a:ln w="12700" cap="flat">
              <a:solidFill>
                <a:schemeClr val="accent1"/>
              </a:solidFill>
              <a:prstDash val="solid"/>
              <a:round/>
            </a:ln>
          </a:top>
          <a:bottom>
            <a:ln w="12700" cap="flat">
              <a:solidFill>
                <a:schemeClr val="accent1"/>
              </a:solidFill>
              <a:prstDash val="solid"/>
              <a:round/>
            </a:ln>
          </a:bottom>
          <a:insideH>
            <a:ln w="12700" cap="flat">
              <a:solidFill>
                <a:schemeClr val="accent1"/>
              </a:solidFill>
              <a:prstDash val="solid"/>
              <a:round/>
            </a:ln>
          </a:insideH>
          <a:insideV>
            <a:ln w="12700" cap="flat">
              <a:solidFill>
                <a:schemeClr val="accent1"/>
              </a:solidFill>
              <a:prstDash val="solid"/>
              <a:round/>
            </a:ln>
          </a:insideV>
        </a:tcBdr>
        <a:fill>
          <a:solidFill>
            <a:srgbClr val="E6EFEA"/>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DD2"/>
          </a:solidFill>
        </a:fill>
      </a:tcStyle>
    </a:wholeTbl>
    <a:band2H>
      <a:tcTxStyle b="def" i="def"/>
      <a:tcStyle>
        <a:tcBdr/>
        <a:fill>
          <a:solidFill>
            <a:srgbClr val="E6EFEA"/>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CCCC"/>
          </a:solidFill>
        </a:fill>
      </a:tcStyle>
    </a:wholeTbl>
    <a:band2H>
      <a:tcTxStyle b="def" i="def"/>
      <a:tcStyle>
        <a:tcBdr/>
        <a:fill>
          <a:solidFill>
            <a:srgbClr val="FFE7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DCBCB"/>
          </a:solidFill>
        </a:fill>
      </a:tcStyle>
    </a:wholeTbl>
    <a:band2H>
      <a:tcTxStyle b="def" i="def"/>
      <a:tcStyle>
        <a:tcBdr/>
        <a:fill>
          <a:solidFill>
            <a:srgbClr val="F6E7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21" name="Shape 121"/>
          <p:cNvSpPr/>
          <p:nvPr>
            <p:ph type="sldImg"/>
          </p:nvPr>
        </p:nvSpPr>
        <p:spPr>
          <a:xfrm>
            <a:off x="1143000" y="685800"/>
            <a:ext cx="4572000" cy="3429000"/>
          </a:xfrm>
          <a:prstGeom prst="rect">
            <a:avLst/>
          </a:prstGeom>
        </p:spPr>
        <p:txBody>
          <a:bodyPr/>
          <a:lstStyle/>
          <a:p>
            <a:pPr/>
          </a:p>
        </p:txBody>
      </p:sp>
      <p:sp>
        <p:nvSpPr>
          <p:cNvPr id="122" name="Shape 12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j-lt"/>
        <a:ea typeface="+mj-ea"/>
        <a:cs typeface="+mj-cs"/>
        <a:sym typeface="Arial"/>
      </a:defRPr>
    </a:lvl1pPr>
    <a:lvl2pPr indent="228600" latinLnBrk="0">
      <a:spcBef>
        <a:spcPts val="400"/>
      </a:spcBef>
      <a:defRPr sz="1200">
        <a:latin typeface="+mj-lt"/>
        <a:ea typeface="+mj-ea"/>
        <a:cs typeface="+mj-cs"/>
        <a:sym typeface="Arial"/>
      </a:defRPr>
    </a:lvl2pPr>
    <a:lvl3pPr indent="457200" latinLnBrk="0">
      <a:spcBef>
        <a:spcPts val="400"/>
      </a:spcBef>
      <a:defRPr sz="1200">
        <a:latin typeface="+mj-lt"/>
        <a:ea typeface="+mj-ea"/>
        <a:cs typeface="+mj-cs"/>
        <a:sym typeface="Arial"/>
      </a:defRPr>
    </a:lvl3pPr>
    <a:lvl4pPr indent="685800" latinLnBrk="0">
      <a:spcBef>
        <a:spcPts val="400"/>
      </a:spcBef>
      <a:defRPr sz="1200">
        <a:latin typeface="+mj-lt"/>
        <a:ea typeface="+mj-ea"/>
        <a:cs typeface="+mj-cs"/>
        <a:sym typeface="Arial"/>
      </a:defRPr>
    </a:lvl4pPr>
    <a:lvl5pPr indent="914400" latinLnBrk="0">
      <a:spcBef>
        <a:spcPts val="400"/>
      </a:spcBef>
      <a:defRPr sz="1200">
        <a:latin typeface="+mj-lt"/>
        <a:ea typeface="+mj-ea"/>
        <a:cs typeface="+mj-cs"/>
        <a:sym typeface="Arial"/>
      </a:defRPr>
    </a:lvl5pPr>
    <a:lvl6pPr indent="1143000" latinLnBrk="0">
      <a:spcBef>
        <a:spcPts val="400"/>
      </a:spcBef>
      <a:defRPr sz="1200">
        <a:latin typeface="+mj-lt"/>
        <a:ea typeface="+mj-ea"/>
        <a:cs typeface="+mj-cs"/>
        <a:sym typeface="Arial"/>
      </a:defRPr>
    </a:lvl6pPr>
    <a:lvl7pPr indent="1371600" latinLnBrk="0">
      <a:spcBef>
        <a:spcPts val="400"/>
      </a:spcBef>
      <a:defRPr sz="1200">
        <a:latin typeface="+mj-lt"/>
        <a:ea typeface="+mj-ea"/>
        <a:cs typeface="+mj-cs"/>
        <a:sym typeface="Arial"/>
      </a:defRPr>
    </a:lvl7pPr>
    <a:lvl8pPr indent="1600200" latinLnBrk="0">
      <a:spcBef>
        <a:spcPts val="400"/>
      </a:spcBef>
      <a:defRPr sz="1200">
        <a:latin typeface="+mj-lt"/>
        <a:ea typeface="+mj-ea"/>
        <a:cs typeface="+mj-cs"/>
        <a:sym typeface="Arial"/>
      </a:defRPr>
    </a:lvl8pPr>
    <a:lvl9pPr indent="1828800" latinLnBrk="0">
      <a:spcBef>
        <a:spcPts val="400"/>
      </a:spcBef>
      <a:defRPr sz="1200">
        <a:latin typeface="+mj-lt"/>
        <a:ea typeface="+mj-ea"/>
        <a:cs typeface="+mj-cs"/>
        <a:sym typeface="Arial"/>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Shape 137"/>
          <p:cNvSpPr/>
          <p:nvPr>
            <p:ph type="sldImg"/>
          </p:nvPr>
        </p:nvSpPr>
        <p:spPr>
          <a:prstGeom prst="rect">
            <a:avLst/>
          </a:prstGeom>
        </p:spPr>
        <p:txBody>
          <a:bodyPr/>
          <a:lstStyle/>
          <a:p>
            <a:pPr/>
          </a:p>
        </p:txBody>
      </p:sp>
      <p:sp>
        <p:nvSpPr>
          <p:cNvPr id="138" name="Shape 138"/>
          <p:cNvSpPr/>
          <p:nvPr>
            <p:ph type="body" sz="quarter" idx="1"/>
          </p:nvPr>
        </p:nvSpPr>
        <p:spPr>
          <a:prstGeom prst="rect">
            <a:avLst/>
          </a:prstGeom>
        </p:spPr>
        <p:txBody>
          <a:bodyPr/>
          <a:lstStyle/>
          <a:p>
            <a:pPr/>
            <a:r>
              <a:t>Cooper, 1989</a:t>
            </a:r>
          </a:p>
          <a:p>
            <a:pPr/>
            <a:r>
              <a:t>Tollefson, 1991</a:t>
            </a:r>
          </a:p>
          <a:p>
            <a:pPr/>
            <a:r>
              <a:t>Kaplan a Baldauf, 1997</a:t>
            </a:r>
          </a:p>
          <a:p>
            <a:pPr/>
            <a:r>
              <a:t>UNESCO, 2003</a:t>
            </a:r>
          </a:p>
          <a:p>
            <a:pPr/>
            <a:r>
              <a:t>Spolsky, 2008</a:t>
            </a:r>
          </a:p>
          <a:p>
            <a:pPr/>
            <a:r>
              <a:t>United Nations, 2007</a:t>
            </a:r>
          </a:p>
          <a:p>
            <a:pPr/>
            <a:r>
              <a:t>Linguistic Society of America, 2015</a:t>
            </a:r>
          </a:p>
          <a:p>
            <a:pPr/>
            <a:r>
              <a:t>UNESCO, dyddiad anhysbys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8" name="Shape 168"/>
          <p:cNvSpPr/>
          <p:nvPr>
            <p:ph type="sldImg"/>
          </p:nvPr>
        </p:nvSpPr>
        <p:spPr>
          <a:prstGeom prst="rect">
            <a:avLst/>
          </a:prstGeom>
        </p:spPr>
        <p:txBody>
          <a:bodyPr/>
          <a:lstStyle/>
          <a:p>
            <a:pPr/>
          </a:p>
        </p:txBody>
      </p:sp>
      <p:sp>
        <p:nvSpPr>
          <p:cNvPr id="169" name="Shape 169"/>
          <p:cNvSpPr/>
          <p:nvPr>
            <p:ph type="body" sz="quarter" idx="1"/>
          </p:nvPr>
        </p:nvSpPr>
        <p:spPr>
          <a:prstGeom prst="rect">
            <a:avLst/>
          </a:prstGeom>
        </p:spPr>
        <p:txBody>
          <a:bodyPr/>
          <a:lstStyle/>
          <a:p>
            <a:pPr/>
            <a:r>
              <a:t>Cooper, 1989</a:t>
            </a:r>
          </a:p>
          <a:p>
            <a:pPr/>
            <a:r>
              <a:t>Kaplan a Baldauf, 1997</a:t>
            </a:r>
          </a:p>
          <a:p>
            <a:pPr/>
            <a:r>
              <a:t>UNESCO, 2003</a:t>
            </a:r>
          </a:p>
          <a:p>
            <a:pPr/>
            <a:r>
              <a:t>Trask, 2007</a:t>
            </a:r>
          </a:p>
          <a:p>
            <a:pPr/>
            <a:r>
              <a:t>Rutabana, 2019</a:t>
            </a:r>
          </a:p>
          <a:p>
            <a:pPr/>
            <a:r>
              <a:t>Karadog, 2024</a:t>
            </a:r>
          </a:p>
          <a:p>
            <a:pPr/>
            <a:r>
              <a:t>Library of Congress, dyddiad anhysbys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Shape 205"/>
          <p:cNvSpPr/>
          <p:nvPr>
            <p:ph type="sldImg"/>
          </p:nvPr>
        </p:nvSpPr>
        <p:spPr>
          <a:prstGeom prst="rect">
            <a:avLst/>
          </a:prstGeom>
        </p:spPr>
        <p:txBody>
          <a:bodyPr/>
          <a:lstStyle/>
          <a:p>
            <a:pPr/>
          </a:p>
        </p:txBody>
      </p:sp>
      <p:sp>
        <p:nvSpPr>
          <p:cNvPr id="206" name="Shape 206"/>
          <p:cNvSpPr/>
          <p:nvPr>
            <p:ph type="body" sz="quarter" idx="1"/>
          </p:nvPr>
        </p:nvSpPr>
        <p:spPr>
          <a:prstGeom prst="rect">
            <a:avLst/>
          </a:prstGeom>
        </p:spPr>
        <p:txBody>
          <a:bodyPr/>
          <a:lstStyle/>
          <a:p>
            <a:pPr/>
            <a:r>
              <a:t>Shulman yn The Knowledge Quartet, dyddiad anhysbys</a:t>
            </a:r>
          </a:p>
          <a:p>
            <a:pPr/>
            <a:r>
              <a:t>Cooper, 1989</a:t>
            </a:r>
          </a:p>
          <a:p>
            <a:pPr/>
            <a:r>
              <a:t>Kaplan a Baldauf, 1997</a:t>
            </a:r>
          </a:p>
          <a:p>
            <a:pPr/>
            <a:r>
              <a:t>Crystal, 2000</a:t>
            </a:r>
          </a:p>
          <a:p>
            <a:pPr/>
            <a:r>
              <a:t>Austin a Sallabank, 2014</a:t>
            </a:r>
          </a:p>
          <a:p>
            <a:pPr/>
            <a:r>
              <a:t>Baker, 2014</a:t>
            </a:r>
          </a:p>
          <a:p>
            <a:pPr/>
            <a:r>
              <a:t>Llywodraeth Cymru, 2023</a:t>
            </a:r>
          </a:p>
          <a:p>
            <a:pPr/>
            <a:r>
              <a:t>Comisiynydd y Gymraeg, dyddiad anhysbys</a:t>
            </a:r>
          </a:p>
          <a:p>
            <a:pPr/>
            <a:r>
              <a:t>Arman, 2023</a:t>
            </a:r>
          </a:p>
          <a:p>
            <a:pPr/>
            <a:r>
              <a:t>Llwyd a Jones, 2024</a:t>
            </a:r>
          </a:p>
          <a:p>
            <a:pPr/>
            <a:r>
              <a:t>Cooper, 1989</a:t>
            </a:r>
          </a:p>
          <a:p>
            <a:pPr/>
            <a:r>
              <a:t>Yn Kaplan and Baldauf, 1997</a:t>
            </a:r>
          </a:p>
          <a:p>
            <a:pPr/>
            <a:r>
              <a:t>Baneru o Britanica, dyddiad anhysbys</a:t>
            </a:r>
          </a:p>
          <a:p>
            <a:pPr/>
            <a:r>
              <a:t>Roberts yn Bwrdd yr Iaith Gymraeg, 1993</a:t>
            </a:r>
          </a:p>
          <a:p>
            <a:pPr/>
            <a:r>
              <a:t>Spolsky, 2008</a:t>
            </a:r>
          </a:p>
          <a:p>
            <a:pPr/>
            <a:r>
              <a:t>Prifysgol Aberystwyth, 2024</a:t>
            </a:r>
          </a:p>
          <a:p>
            <a:pPr/>
            <a:r>
              <a:t>Davies, 2024</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9" name="Shape 219"/>
          <p:cNvSpPr/>
          <p:nvPr>
            <p:ph type="sldImg"/>
          </p:nvPr>
        </p:nvSpPr>
        <p:spPr>
          <a:prstGeom prst="rect">
            <a:avLst/>
          </a:prstGeom>
        </p:spPr>
        <p:txBody>
          <a:bodyPr/>
          <a:lstStyle/>
          <a:p>
            <a:pPr/>
          </a:p>
        </p:txBody>
      </p:sp>
      <p:sp>
        <p:nvSpPr>
          <p:cNvPr id="220" name="Shape 220"/>
          <p:cNvSpPr/>
          <p:nvPr>
            <p:ph type="body" sz="quarter" idx="1"/>
          </p:nvPr>
        </p:nvSpPr>
        <p:spPr>
          <a:prstGeom prst="rect">
            <a:avLst/>
          </a:prstGeom>
        </p:spPr>
        <p:txBody>
          <a:bodyPr/>
          <a:lstStyle/>
          <a:p>
            <a:pPr/>
            <a:r>
              <a:t>Kaplan a Baldauf, 1997</a:t>
            </a:r>
          </a:p>
          <a:p>
            <a:pPr/>
            <a:r>
              <a:t>UNESCO, 2003</a:t>
            </a:r>
          </a:p>
          <a:p>
            <a:pPr/>
            <a:r>
              <a:t>Spolsky ,2008</a:t>
            </a:r>
          </a:p>
          <a:p>
            <a:pPr/>
            <a:r>
              <a:t>Atebol, 2017</a:t>
            </a:r>
          </a:p>
          <a:p>
            <a:pPr/>
            <a:r>
              <a:t>Llywodraeth Cymru, 2021</a:t>
            </a:r>
          </a:p>
          <a:p>
            <a:pPr/>
            <a:r>
              <a:t>Fishman, 1991 a Strubell, 2001 yn Jones a Llwyd, 2024</a:t>
            </a:r>
          </a:p>
          <a:p>
            <a:pPr/>
            <a:r>
              <a:t>Williams, 2024</a:t>
            </a:r>
          </a:p>
          <a:p>
            <a:pPr/>
            <a:r>
              <a:t>Prifysgol Pais Vasco, 2024</a:t>
            </a:r>
          </a:p>
          <a:p>
            <a:pPr/>
          </a:p>
          <a:p>
            <a:pPr/>
          </a:p>
          <a:p>
            <a:pPr/>
          </a:p>
          <a:p>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7" name="Shape 227"/>
          <p:cNvSpPr/>
          <p:nvPr>
            <p:ph type="sldImg"/>
          </p:nvPr>
        </p:nvSpPr>
        <p:spPr>
          <a:prstGeom prst="rect">
            <a:avLst/>
          </a:prstGeom>
        </p:spPr>
        <p:txBody>
          <a:bodyPr/>
          <a:lstStyle/>
          <a:p>
            <a:pPr/>
          </a:p>
        </p:txBody>
      </p:sp>
      <p:sp>
        <p:nvSpPr>
          <p:cNvPr id="228" name="Shape 228"/>
          <p:cNvSpPr/>
          <p:nvPr>
            <p:ph type="body" sz="quarter" idx="1"/>
          </p:nvPr>
        </p:nvSpPr>
        <p:spPr>
          <a:prstGeom prst="rect">
            <a:avLst/>
          </a:prstGeom>
        </p:spPr>
        <p:txBody>
          <a:bodyPr/>
          <a:lstStyle/>
          <a:p>
            <a:pPr/>
            <a:r>
              <a:t>Comisiynydd y Gymraeg, dyddiad anhysbys</a:t>
            </a:r>
          </a:p>
          <a:p>
            <a:pPr/>
            <a:r>
              <a:t>Spolsky, 2008</a:t>
            </a:r>
          </a:p>
          <a:p>
            <a:pPr/>
            <a:r>
              <a:t>Atebol, 2017</a:t>
            </a:r>
          </a:p>
          <a:p>
            <a:pPr/>
            <a:r>
              <a:t>Shimizu, 2023</a:t>
            </a:r>
          </a:p>
          <a:p>
            <a:pPr/>
            <a:r>
              <a:t>Evas, 2024</a:t>
            </a:r>
          </a:p>
          <a:p>
            <a:pPr/>
            <a:r>
              <a:t>Guy-Evans, 2024</a:t>
            </a:r>
          </a:p>
          <a:p>
            <a:pPr/>
            <a:r>
              <a:t>Llwyd a Jones, 2024</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p:spTree>
      <p:nvGrpSpPr>
        <p:cNvPr id="1" name=""/>
        <p:cNvGrpSpPr/>
        <p:nvPr/>
      </p:nvGrpSpPr>
      <p:grpSpPr>
        <a:xfrm>
          <a:off x="0" y="0"/>
          <a:ext cx="0" cy="0"/>
          <a:chOff x="0" y="0"/>
          <a:chExt cx="0" cy="0"/>
        </a:xfrm>
      </p:grpSpPr>
      <p:sp>
        <p:nvSpPr>
          <p:cNvPr id="13"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pic>
        <p:nvPicPr>
          <p:cNvPr id="14" name="Picture Placeholder 5" descr="Picture Placeholder 5"/>
          <p:cNvPicPr>
            <a:picLocks noChangeAspect="1"/>
          </p:cNvPicPr>
          <p:nvPr/>
        </p:nvPicPr>
        <p:blipFill>
          <a:blip r:embed="rId2">
            <a:extLst/>
          </a:blip>
          <a:stretch>
            <a:fillRect/>
          </a:stretch>
        </p:blipFill>
        <p:spPr>
          <a:xfrm>
            <a:off x="0" y="0"/>
            <a:ext cx="12192000" cy="6858000"/>
          </a:xfrm>
          <a:prstGeom prst="rect">
            <a:avLst/>
          </a:prstGeom>
          <a:ln w="12700">
            <a:miter lim="400000"/>
          </a:ln>
        </p:spPr>
      </p:pic>
      <p:sp>
        <p:nvSpPr>
          <p:cNvPr id="15" name="TextBox 7"/>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sp>
        <p:nvSpPr>
          <p:cNvPr id="16" name="Insert title here"/>
          <p:cNvSpPr txBox="1"/>
          <p:nvPr>
            <p:ph type="title" hasCustomPrompt="1"/>
          </p:nvPr>
        </p:nvSpPr>
        <p:spPr>
          <a:xfrm>
            <a:off x="0" y="2428238"/>
            <a:ext cx="12192000" cy="1857208"/>
          </a:xfrm>
          <a:prstGeom prst="rect">
            <a:avLst/>
          </a:prstGeom>
          <a:solidFill>
            <a:srgbClr val="FFFFFF"/>
          </a:solidFill>
        </p:spPr>
        <p:txBody>
          <a:bodyPr anchor="ctr"/>
          <a:lstStyle>
            <a:lvl1pPr algn="ctr">
              <a:spcBef>
                <a:spcPts val="0"/>
              </a:spcBef>
              <a:defRPr sz="4800">
                <a:solidFill>
                  <a:srgbClr val="000000"/>
                </a:solidFill>
              </a:defRPr>
            </a:lvl1pPr>
          </a:lstStyle>
          <a:p>
            <a:pPr/>
            <a:r>
              <a:t>Insert title here</a:t>
            </a:r>
          </a:p>
        </p:txBody>
      </p:sp>
      <p:sp>
        <p:nvSpPr>
          <p:cNvPr id="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Right Pattern Content">
    <p:spTree>
      <p:nvGrpSpPr>
        <p:cNvPr id="1" name=""/>
        <p:cNvGrpSpPr/>
        <p:nvPr/>
      </p:nvGrpSpPr>
      <p:grpSpPr>
        <a:xfrm>
          <a:off x="0" y="0"/>
          <a:ext cx="0" cy="0"/>
          <a:chOff x="0" y="0"/>
          <a:chExt cx="0" cy="0"/>
        </a:xfrm>
      </p:grpSpPr>
      <p:sp>
        <p:nvSpPr>
          <p:cNvPr id="24"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sp>
        <p:nvSpPr>
          <p:cNvPr id="25" name="Insert title here"/>
          <p:cNvSpPr txBox="1"/>
          <p:nvPr>
            <p:ph type="title" hasCustomPrompt="1"/>
          </p:nvPr>
        </p:nvSpPr>
        <p:spPr>
          <a:xfrm>
            <a:off x="762000" y="715959"/>
            <a:ext cx="6477000" cy="1189041"/>
          </a:xfrm>
          <a:prstGeom prst="rect">
            <a:avLst/>
          </a:prstGeom>
        </p:spPr>
        <p:txBody>
          <a:bodyPr/>
          <a:lstStyle/>
          <a:p>
            <a:pPr/>
            <a:r>
              <a:t>Insert title here</a:t>
            </a:r>
          </a:p>
        </p:txBody>
      </p:sp>
      <p:sp>
        <p:nvSpPr>
          <p:cNvPr id="26" name="Body Level One…"/>
          <p:cNvSpPr txBox="1"/>
          <p:nvPr>
            <p:ph type="body" sz="half" idx="1" hasCustomPrompt="1"/>
          </p:nvPr>
        </p:nvSpPr>
        <p:spPr>
          <a:xfrm>
            <a:off x="762000" y="1905000"/>
            <a:ext cx="6477000" cy="3276600"/>
          </a:xfrm>
          <a:prstGeom prst="rect">
            <a:avLst/>
          </a:prstGeom>
        </p:spPr>
        <p:txBody>
          <a:bodyPr lIns="45718" tIns="45718" rIns="45718" bIns="45718"/>
          <a:lstStyle>
            <a:lvl1pPr>
              <a:spcBef>
                <a:spcPts val="1000"/>
              </a:spcBef>
              <a:defRPr b="1"/>
            </a:lvl1pPr>
            <a:lvl2pPr marL="228600" indent="-228600">
              <a:spcBef>
                <a:spcPts val="1000"/>
              </a:spcBef>
              <a:defRPr b="1"/>
            </a:lvl2pPr>
            <a:lvl3pPr>
              <a:spcBef>
                <a:spcPts val="1000"/>
              </a:spcBef>
              <a:defRPr b="1"/>
            </a:lvl3pPr>
            <a:lvl4pPr>
              <a:spcBef>
                <a:spcPts val="1000"/>
              </a:spcBef>
              <a:defRPr b="1"/>
            </a:lvl4pPr>
            <a:lvl5pPr>
              <a:spcBef>
                <a:spcPts val="1000"/>
              </a:spcBef>
              <a:defRPr b="1"/>
            </a:lvl5pPr>
          </a:lstStyle>
          <a:p>
            <a:pPr/>
            <a:r>
              <a:t>Insert subtitle here</a:t>
            </a:r>
          </a:p>
          <a:p>
            <a:pPr lvl="1"/>
            <a:r>
              <a:t/>
            </a:r>
          </a:p>
          <a:p>
            <a:pPr lvl="2"/>
            <a:r>
              <a:t/>
            </a:r>
          </a:p>
          <a:p>
            <a:pPr lvl="3"/>
            <a:r>
              <a:t/>
            </a:r>
          </a:p>
          <a:p>
            <a:pPr lvl="4"/>
            <a:r>
              <a:t/>
            </a:r>
          </a:p>
        </p:txBody>
      </p:sp>
      <p:pic>
        <p:nvPicPr>
          <p:cNvPr id="27" name="Picture Placeholder 5" descr="Picture Placeholder 5"/>
          <p:cNvPicPr>
            <a:picLocks noChangeAspect="1"/>
          </p:cNvPicPr>
          <p:nvPr/>
        </p:nvPicPr>
        <p:blipFill>
          <a:blip r:embed="rId2">
            <a:extLst/>
          </a:blip>
          <a:stretch>
            <a:fillRect/>
          </a:stretch>
        </p:blipFill>
        <p:spPr>
          <a:xfrm>
            <a:off x="7859486" y="0"/>
            <a:ext cx="4332514" cy="6858000"/>
          </a:xfrm>
          <a:prstGeom prst="rect">
            <a:avLst/>
          </a:prstGeom>
          <a:ln w="12700">
            <a:miter lim="400000"/>
          </a:ln>
        </p:spPr>
      </p:pic>
      <p:sp>
        <p:nvSpPr>
          <p:cNvPr id="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Overview">
    <p:bg>
      <p:bgPr>
        <a:solidFill>
          <a:schemeClr val="accent1"/>
        </a:solidFill>
      </p:bgPr>
    </p:bg>
    <p:spTree>
      <p:nvGrpSpPr>
        <p:cNvPr id="1" name=""/>
        <p:cNvGrpSpPr/>
        <p:nvPr/>
      </p:nvGrpSpPr>
      <p:grpSpPr>
        <a:xfrm>
          <a:off x="0" y="0"/>
          <a:ext cx="0" cy="0"/>
          <a:chOff x="0" y="0"/>
          <a:chExt cx="0" cy="0"/>
        </a:xfrm>
      </p:grpSpPr>
      <p:sp>
        <p:nvSpPr>
          <p:cNvPr id="35"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pic>
        <p:nvPicPr>
          <p:cNvPr id="36" name="Picture Placeholder 6" descr="Picture Placeholder 6"/>
          <p:cNvPicPr>
            <a:picLocks noChangeAspect="1"/>
          </p:cNvPicPr>
          <p:nvPr/>
        </p:nvPicPr>
        <p:blipFill>
          <a:blip r:embed="rId2">
            <a:extLst/>
          </a:blip>
          <a:stretch>
            <a:fillRect/>
          </a:stretch>
        </p:blipFill>
        <p:spPr>
          <a:xfrm>
            <a:off x="0" y="0"/>
            <a:ext cx="12192000" cy="6858000"/>
          </a:xfrm>
          <a:prstGeom prst="rect">
            <a:avLst/>
          </a:prstGeom>
          <a:ln w="12700">
            <a:miter lim="400000"/>
          </a:ln>
        </p:spPr>
      </p:pic>
      <p:sp>
        <p:nvSpPr>
          <p:cNvPr id="37" name="Insert title here"/>
          <p:cNvSpPr txBox="1"/>
          <p:nvPr>
            <p:ph type="title" hasCustomPrompt="1"/>
          </p:nvPr>
        </p:nvSpPr>
        <p:spPr>
          <a:xfrm>
            <a:off x="1525300" y="1995465"/>
            <a:ext cx="9141401" cy="615556"/>
          </a:xfrm>
          <a:prstGeom prst="rect">
            <a:avLst/>
          </a:prstGeom>
        </p:spPr>
        <p:txBody>
          <a:bodyPr lIns="0" tIns="0" rIns="0" bIns="0" anchor="b"/>
          <a:lstStyle>
            <a:lvl1pPr algn="ctr" defTabSz="932742">
              <a:lnSpc>
                <a:spcPct val="100000"/>
              </a:lnSpc>
              <a:spcBef>
                <a:spcPts val="0"/>
              </a:spcBef>
              <a:defRPr spc="-50">
                <a:solidFill>
                  <a:srgbClr val="FFFFFF"/>
                </a:solidFill>
              </a:defRPr>
            </a:lvl1pPr>
          </a:lstStyle>
          <a:p>
            <a:pPr/>
            <a:r>
              <a:t>Insert title here</a:t>
            </a:r>
          </a:p>
        </p:txBody>
      </p:sp>
      <p:sp>
        <p:nvSpPr>
          <p:cNvPr id="38" name="Body Level One…"/>
          <p:cNvSpPr txBox="1"/>
          <p:nvPr>
            <p:ph type="body" sz="quarter" idx="1" hasCustomPrompt="1"/>
          </p:nvPr>
        </p:nvSpPr>
        <p:spPr>
          <a:xfrm>
            <a:off x="2196307" y="3260704"/>
            <a:ext cx="7799387" cy="1534760"/>
          </a:xfrm>
          <a:prstGeom prst="rect">
            <a:avLst/>
          </a:prstGeom>
        </p:spPr>
        <p:txBody>
          <a:bodyPr/>
          <a:lstStyle>
            <a:lvl1pPr algn="ctr">
              <a:defRPr>
                <a:solidFill>
                  <a:srgbClr val="FFFFFF"/>
                </a:solidFill>
              </a:defRPr>
            </a:lvl1pPr>
            <a:lvl2pPr algn="ctr">
              <a:defRPr>
                <a:solidFill>
                  <a:srgbClr val="FFFFFF"/>
                </a:solidFill>
              </a:defRPr>
            </a:lvl2pPr>
            <a:lvl3pPr algn="ctr">
              <a:defRPr>
                <a:solidFill>
                  <a:srgbClr val="FFFFFF"/>
                </a:solidFill>
              </a:defRPr>
            </a:lvl3pPr>
            <a:lvl4pPr algn="ctr">
              <a:defRPr>
                <a:solidFill>
                  <a:srgbClr val="FFFFFF"/>
                </a:solidFill>
              </a:defRPr>
            </a:lvl4pPr>
            <a:lvl5pPr algn="ctr">
              <a:defRPr>
                <a:solidFill>
                  <a:srgbClr val="FFFFFF"/>
                </a:solidFill>
              </a:defRPr>
            </a:lvl5pPr>
          </a:lstStyle>
          <a:p>
            <a:pPr/>
            <a:r>
              <a:t>Insert content here</a:t>
            </a:r>
          </a:p>
          <a:p>
            <a:pPr lvl="1"/>
            <a:r>
              <a:t/>
            </a:r>
          </a:p>
          <a:p>
            <a:pPr lvl="2"/>
            <a:r>
              <a:t/>
            </a:r>
          </a:p>
          <a:p>
            <a:pPr lvl="3"/>
            <a:r>
              <a:t/>
            </a:r>
          </a:p>
          <a:p>
            <a:pPr lvl="4"/>
            <a:r>
              <a:t/>
            </a:r>
          </a:p>
        </p:txBody>
      </p:sp>
      <p:sp>
        <p:nvSpPr>
          <p:cNvPr id="3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One Photo Content">
    <p:spTree>
      <p:nvGrpSpPr>
        <p:cNvPr id="1" name=""/>
        <p:cNvGrpSpPr/>
        <p:nvPr/>
      </p:nvGrpSpPr>
      <p:grpSpPr>
        <a:xfrm>
          <a:off x="0" y="0"/>
          <a:ext cx="0" cy="0"/>
          <a:chOff x="0" y="0"/>
          <a:chExt cx="0" cy="0"/>
        </a:xfrm>
      </p:grpSpPr>
      <p:sp>
        <p:nvSpPr>
          <p:cNvPr id="46"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sp>
        <p:nvSpPr>
          <p:cNvPr id="47" name="Insert title here"/>
          <p:cNvSpPr txBox="1"/>
          <p:nvPr>
            <p:ph type="title" hasCustomPrompt="1"/>
          </p:nvPr>
        </p:nvSpPr>
        <p:spPr>
          <a:xfrm>
            <a:off x="762000" y="715962"/>
            <a:ext cx="5334000" cy="1189038"/>
          </a:xfrm>
          <a:prstGeom prst="rect">
            <a:avLst/>
          </a:prstGeom>
        </p:spPr>
        <p:txBody>
          <a:bodyPr/>
          <a:lstStyle>
            <a:lvl1pPr>
              <a:defRPr>
                <a:solidFill>
                  <a:schemeClr val="accent1"/>
                </a:solidFill>
              </a:defRPr>
            </a:lvl1pPr>
          </a:lstStyle>
          <a:p>
            <a:pPr/>
            <a:r>
              <a:t>Insert title here</a:t>
            </a:r>
          </a:p>
        </p:txBody>
      </p:sp>
      <p:sp>
        <p:nvSpPr>
          <p:cNvPr id="48" name="Body Level One…"/>
          <p:cNvSpPr txBox="1"/>
          <p:nvPr>
            <p:ph type="body" sz="half" idx="1" hasCustomPrompt="1"/>
          </p:nvPr>
        </p:nvSpPr>
        <p:spPr>
          <a:xfrm>
            <a:off x="762000" y="1905000"/>
            <a:ext cx="5334000" cy="3276600"/>
          </a:xfrm>
          <a:prstGeom prst="rect">
            <a:avLst/>
          </a:prstGeom>
        </p:spPr>
        <p:txBody>
          <a:bodyPr lIns="45718" tIns="45718" rIns="45718" bIns="45718"/>
          <a:lstStyle>
            <a:lvl1pPr>
              <a:spcBef>
                <a:spcPts val="1000"/>
              </a:spcBef>
              <a:defRPr b="1" sz="2000"/>
            </a:lvl1pPr>
            <a:lvl2pPr marL="254000" indent="-254000">
              <a:spcBef>
                <a:spcPts val="1000"/>
              </a:spcBef>
              <a:defRPr b="1" sz="2000"/>
            </a:lvl2pPr>
            <a:lvl3pPr marL="1143000" indent="-228600">
              <a:spcBef>
                <a:spcPts val="1000"/>
              </a:spcBef>
              <a:defRPr b="1" sz="2000"/>
            </a:lvl3pPr>
            <a:lvl4pPr marL="1625600" indent="-254000">
              <a:spcBef>
                <a:spcPts val="1000"/>
              </a:spcBef>
              <a:defRPr b="1" sz="2000"/>
            </a:lvl4pPr>
            <a:lvl5pPr marL="2082800" indent="-254000">
              <a:spcBef>
                <a:spcPts val="1000"/>
              </a:spcBef>
              <a:defRPr b="1" sz="2000"/>
            </a:lvl5pPr>
          </a:lstStyle>
          <a:p>
            <a:pPr/>
            <a:r>
              <a:t>Insert subtitle here</a:t>
            </a:r>
          </a:p>
          <a:p>
            <a:pPr lvl="1"/>
            <a:r>
              <a:t/>
            </a:r>
          </a:p>
          <a:p>
            <a:pPr lvl="2"/>
            <a:r>
              <a:t/>
            </a:r>
          </a:p>
          <a:p>
            <a:pPr lvl="3"/>
            <a:r>
              <a:t/>
            </a:r>
          </a:p>
          <a:p>
            <a:pPr lvl="4"/>
            <a:r>
              <a:t/>
            </a:r>
          </a:p>
        </p:txBody>
      </p:sp>
      <p:sp>
        <p:nvSpPr>
          <p:cNvPr id="49" name="Picture Placeholder 13"/>
          <p:cNvSpPr/>
          <p:nvPr>
            <p:ph type="pic" sz="half" idx="21"/>
          </p:nvPr>
        </p:nvSpPr>
        <p:spPr>
          <a:xfrm>
            <a:off x="6858000" y="715962"/>
            <a:ext cx="4572000" cy="4465640"/>
          </a:xfrm>
          <a:prstGeom prst="rect">
            <a:avLst/>
          </a:prstGeom>
        </p:spPr>
        <p:txBody>
          <a:bodyPr lIns="91439" tIns="45719" rIns="91439" bIns="45719">
            <a:noAutofit/>
          </a:bodyPr>
          <a:lstStyle/>
          <a:p>
            <a:pPr/>
          </a:p>
        </p:txBody>
      </p:sp>
      <p:pic>
        <p:nvPicPr>
          <p:cNvPr id="50" name="Picture Placeholder 6" descr="Picture Placeholder 6"/>
          <p:cNvPicPr>
            <a:picLocks noChangeAspect="1"/>
          </p:cNvPicPr>
          <p:nvPr/>
        </p:nvPicPr>
        <p:blipFill>
          <a:blip r:embed="rId2">
            <a:extLst/>
          </a:blip>
          <a:srcRect l="796" t="0" r="796" b="0"/>
          <a:stretch>
            <a:fillRect/>
          </a:stretch>
        </p:blipFill>
        <p:spPr>
          <a:xfrm>
            <a:off x="-3" y="5972173"/>
            <a:ext cx="12192004" cy="885828"/>
          </a:xfrm>
          <a:prstGeom prst="rect">
            <a:avLst/>
          </a:prstGeom>
          <a:ln w="12700">
            <a:miter lim="400000"/>
          </a:ln>
        </p:spPr>
      </p:pic>
      <p:sp>
        <p:nvSpPr>
          <p:cNvPr id="5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able">
    <p:spTree>
      <p:nvGrpSpPr>
        <p:cNvPr id="1" name=""/>
        <p:cNvGrpSpPr/>
        <p:nvPr/>
      </p:nvGrpSpPr>
      <p:grpSpPr>
        <a:xfrm>
          <a:off x="0" y="0"/>
          <a:ext cx="0" cy="0"/>
          <a:chOff x="0" y="0"/>
          <a:chExt cx="0" cy="0"/>
        </a:xfrm>
      </p:grpSpPr>
      <p:sp>
        <p:nvSpPr>
          <p:cNvPr id="58" name="Insert title here"/>
          <p:cNvSpPr txBox="1"/>
          <p:nvPr>
            <p:ph type="title" hasCustomPrompt="1"/>
          </p:nvPr>
        </p:nvSpPr>
        <p:spPr>
          <a:prstGeom prst="rect">
            <a:avLst/>
          </a:prstGeom>
        </p:spPr>
        <p:txBody>
          <a:bodyPr/>
          <a:lstStyle/>
          <a:p>
            <a:pPr/>
            <a:r>
              <a:t>Insert title here</a:t>
            </a:r>
          </a:p>
        </p:txBody>
      </p:sp>
      <p:sp>
        <p:nvSpPr>
          <p:cNvPr id="59" name="Body Level One…"/>
          <p:cNvSpPr txBox="1"/>
          <p:nvPr>
            <p:ph type="body" sz="quarter" idx="1" hasCustomPrompt="1"/>
          </p:nvPr>
        </p:nvSpPr>
        <p:spPr>
          <a:prstGeom prst="rect">
            <a:avLst/>
          </a:prstGeom>
        </p:spPr>
        <p:txBody>
          <a:bodyPr/>
          <a:lstStyle/>
          <a:p>
            <a:pPr/>
            <a:r>
              <a:t>Insert content here</a:t>
            </a:r>
          </a:p>
          <a:p>
            <a:pPr lvl="1"/>
            <a:r>
              <a:t/>
            </a:r>
          </a:p>
          <a:p>
            <a:pPr lvl="2"/>
            <a:r>
              <a:t/>
            </a:r>
          </a:p>
          <a:p>
            <a:pPr lvl="3"/>
            <a:r>
              <a:t/>
            </a:r>
          </a:p>
          <a:p>
            <a:pPr lvl="4"/>
            <a:r>
              <a:t/>
            </a:r>
          </a:p>
        </p:txBody>
      </p:sp>
      <p:sp>
        <p:nvSpPr>
          <p:cNvPr id="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Left Pattern Content">
    <p:spTree>
      <p:nvGrpSpPr>
        <p:cNvPr id="1" name=""/>
        <p:cNvGrpSpPr/>
        <p:nvPr/>
      </p:nvGrpSpPr>
      <p:grpSpPr>
        <a:xfrm>
          <a:off x="0" y="0"/>
          <a:ext cx="0" cy="0"/>
          <a:chOff x="0" y="0"/>
          <a:chExt cx="0" cy="0"/>
        </a:xfrm>
      </p:grpSpPr>
      <p:sp>
        <p:nvSpPr>
          <p:cNvPr id="67"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sp>
        <p:nvSpPr>
          <p:cNvPr id="68" name="Insert title here"/>
          <p:cNvSpPr txBox="1"/>
          <p:nvPr>
            <p:ph type="title" hasCustomPrompt="1"/>
          </p:nvPr>
        </p:nvSpPr>
        <p:spPr>
          <a:xfrm>
            <a:off x="5199741" y="715959"/>
            <a:ext cx="6477003" cy="1189041"/>
          </a:xfrm>
          <a:prstGeom prst="rect">
            <a:avLst/>
          </a:prstGeom>
        </p:spPr>
        <p:txBody>
          <a:bodyPr/>
          <a:lstStyle>
            <a:lvl1pPr>
              <a:defRPr spc="-50">
                <a:solidFill>
                  <a:schemeClr val="accent1"/>
                </a:solidFill>
              </a:defRPr>
            </a:lvl1pPr>
          </a:lstStyle>
          <a:p>
            <a:pPr/>
            <a:r>
              <a:t>Insert title here</a:t>
            </a:r>
          </a:p>
        </p:txBody>
      </p:sp>
      <p:sp>
        <p:nvSpPr>
          <p:cNvPr id="69" name="Body Level One…"/>
          <p:cNvSpPr txBox="1"/>
          <p:nvPr>
            <p:ph type="body" sz="half" idx="1" hasCustomPrompt="1"/>
          </p:nvPr>
        </p:nvSpPr>
        <p:spPr>
          <a:xfrm>
            <a:off x="5199743" y="1905000"/>
            <a:ext cx="6477003" cy="3276600"/>
          </a:xfrm>
          <a:prstGeom prst="rect">
            <a:avLst/>
          </a:prstGeom>
        </p:spPr>
        <p:txBody>
          <a:bodyPr lIns="45718" tIns="45718" rIns="45718" bIns="45718"/>
          <a:lstStyle>
            <a:lvl1pPr>
              <a:spcBef>
                <a:spcPts val="1000"/>
              </a:spcBef>
              <a:defRPr b="1"/>
            </a:lvl1pPr>
            <a:lvl2pPr marL="228600" indent="-228600">
              <a:spcBef>
                <a:spcPts val="1000"/>
              </a:spcBef>
              <a:defRPr b="1"/>
            </a:lvl2pPr>
            <a:lvl3pPr>
              <a:spcBef>
                <a:spcPts val="1000"/>
              </a:spcBef>
              <a:defRPr b="1"/>
            </a:lvl3pPr>
            <a:lvl4pPr>
              <a:spcBef>
                <a:spcPts val="1000"/>
              </a:spcBef>
              <a:defRPr b="1"/>
            </a:lvl4pPr>
            <a:lvl5pPr>
              <a:spcBef>
                <a:spcPts val="1000"/>
              </a:spcBef>
              <a:defRPr b="1"/>
            </a:lvl5pPr>
          </a:lstStyle>
          <a:p>
            <a:pPr/>
            <a:r>
              <a:t>Insert subtitle here</a:t>
            </a:r>
          </a:p>
          <a:p>
            <a:pPr lvl="1"/>
            <a:r>
              <a:t/>
            </a:r>
          </a:p>
          <a:p>
            <a:pPr lvl="2"/>
            <a:r>
              <a:t/>
            </a:r>
          </a:p>
          <a:p>
            <a:pPr lvl="3"/>
            <a:r>
              <a:t/>
            </a:r>
          </a:p>
          <a:p>
            <a:pPr lvl="4"/>
            <a:r>
              <a:t/>
            </a:r>
          </a:p>
        </p:txBody>
      </p:sp>
      <p:pic>
        <p:nvPicPr>
          <p:cNvPr id="70" name="Picture Placeholder 6" descr="Picture Placeholder 6"/>
          <p:cNvPicPr>
            <a:picLocks noChangeAspect="1"/>
          </p:cNvPicPr>
          <p:nvPr/>
        </p:nvPicPr>
        <p:blipFill>
          <a:blip r:embed="rId2">
            <a:extLst/>
          </a:blip>
          <a:stretch>
            <a:fillRect/>
          </a:stretch>
        </p:blipFill>
        <p:spPr>
          <a:xfrm>
            <a:off x="0" y="0"/>
            <a:ext cx="4332514" cy="6858000"/>
          </a:xfrm>
          <a:prstGeom prst="rect">
            <a:avLst/>
          </a:prstGeom>
          <a:ln w="12700">
            <a:miter lim="400000"/>
          </a:ln>
        </p:spPr>
      </p:pic>
      <p:sp>
        <p:nvSpPr>
          <p:cNvPr id="7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mart Art">
    <p:spTree>
      <p:nvGrpSpPr>
        <p:cNvPr id="1" name=""/>
        <p:cNvGrpSpPr/>
        <p:nvPr/>
      </p:nvGrpSpPr>
      <p:grpSpPr>
        <a:xfrm>
          <a:off x="0" y="0"/>
          <a:ext cx="0" cy="0"/>
          <a:chOff x="0" y="0"/>
          <a:chExt cx="0" cy="0"/>
        </a:xfrm>
      </p:grpSpPr>
      <p:sp>
        <p:nvSpPr>
          <p:cNvPr id="78" name="Insert title here"/>
          <p:cNvSpPr txBox="1"/>
          <p:nvPr>
            <p:ph type="title" hasCustomPrompt="1"/>
          </p:nvPr>
        </p:nvSpPr>
        <p:spPr>
          <a:prstGeom prst="rect">
            <a:avLst/>
          </a:prstGeom>
        </p:spPr>
        <p:txBody>
          <a:bodyPr/>
          <a:lstStyle/>
          <a:p>
            <a:pPr/>
            <a:r>
              <a:t>Insert title here</a:t>
            </a:r>
          </a:p>
        </p:txBody>
      </p:sp>
      <p:sp>
        <p:nvSpPr>
          <p:cNvPr id="79" name="Body Level One…"/>
          <p:cNvSpPr txBox="1"/>
          <p:nvPr>
            <p:ph type="body" sz="quarter" idx="1" hasCustomPrompt="1"/>
          </p:nvPr>
        </p:nvSpPr>
        <p:spPr>
          <a:xfrm>
            <a:off x="762000" y="1507725"/>
            <a:ext cx="10668000" cy="822460"/>
          </a:xfrm>
          <a:prstGeom prst="rect">
            <a:avLst/>
          </a:prstGeom>
        </p:spPr>
        <p:txBody>
          <a:bodyPr/>
          <a:lstStyle/>
          <a:p>
            <a:pPr/>
            <a:r>
              <a:t>Insert content here</a:t>
            </a:r>
          </a:p>
          <a:p>
            <a:pPr lvl="1"/>
            <a:r>
              <a:t/>
            </a:r>
          </a:p>
          <a:p>
            <a:pPr lvl="2"/>
            <a:r>
              <a:t/>
            </a:r>
          </a:p>
          <a:p>
            <a:pPr lvl="3"/>
            <a:r>
              <a:t/>
            </a:r>
          </a:p>
          <a:p>
            <a:pPr lvl="4"/>
            <a:r>
              <a:t/>
            </a:r>
          </a:p>
        </p:txBody>
      </p:sp>
      <p:sp>
        <p:nvSpPr>
          <p:cNvPr id="8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Photo Content">
    <p:spTree>
      <p:nvGrpSpPr>
        <p:cNvPr id="1" name=""/>
        <p:cNvGrpSpPr/>
        <p:nvPr/>
      </p:nvGrpSpPr>
      <p:grpSpPr>
        <a:xfrm>
          <a:off x="0" y="0"/>
          <a:ext cx="0" cy="0"/>
          <a:chOff x="0" y="0"/>
          <a:chExt cx="0" cy="0"/>
        </a:xfrm>
      </p:grpSpPr>
      <p:sp>
        <p:nvSpPr>
          <p:cNvPr id="87"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sp>
        <p:nvSpPr>
          <p:cNvPr id="88" name="Insert title here"/>
          <p:cNvSpPr txBox="1"/>
          <p:nvPr>
            <p:ph type="title" hasCustomPrompt="1"/>
          </p:nvPr>
        </p:nvSpPr>
        <p:spPr>
          <a:xfrm>
            <a:off x="762000" y="715962"/>
            <a:ext cx="5334000" cy="1189039"/>
          </a:xfrm>
          <a:prstGeom prst="rect">
            <a:avLst/>
          </a:prstGeom>
        </p:spPr>
        <p:txBody>
          <a:bodyPr/>
          <a:lstStyle>
            <a:lvl1pPr>
              <a:defRPr>
                <a:solidFill>
                  <a:schemeClr val="accent1"/>
                </a:solidFill>
              </a:defRPr>
            </a:lvl1pPr>
          </a:lstStyle>
          <a:p>
            <a:pPr/>
            <a:r>
              <a:t>Insert title here</a:t>
            </a:r>
          </a:p>
        </p:txBody>
      </p:sp>
      <p:sp>
        <p:nvSpPr>
          <p:cNvPr id="89" name="Body Level One…"/>
          <p:cNvSpPr txBox="1"/>
          <p:nvPr>
            <p:ph type="body" sz="half" idx="1" hasCustomPrompt="1"/>
          </p:nvPr>
        </p:nvSpPr>
        <p:spPr>
          <a:xfrm>
            <a:off x="762000" y="1905000"/>
            <a:ext cx="5334000" cy="3276600"/>
          </a:xfrm>
          <a:prstGeom prst="rect">
            <a:avLst/>
          </a:prstGeom>
        </p:spPr>
        <p:txBody>
          <a:bodyPr lIns="45718" tIns="45718" rIns="45718" bIns="45718"/>
          <a:lstStyle>
            <a:lvl1pPr>
              <a:spcBef>
                <a:spcPts val="1000"/>
              </a:spcBef>
              <a:defRPr b="1" sz="2000"/>
            </a:lvl1pPr>
            <a:lvl2pPr marL="254000" indent="-254000">
              <a:spcBef>
                <a:spcPts val="1000"/>
              </a:spcBef>
              <a:defRPr b="1" sz="2000"/>
            </a:lvl2pPr>
            <a:lvl3pPr marL="1143000" indent="-228600">
              <a:spcBef>
                <a:spcPts val="1000"/>
              </a:spcBef>
              <a:defRPr b="1" sz="2000"/>
            </a:lvl3pPr>
            <a:lvl4pPr marL="1625600" indent="-254000">
              <a:spcBef>
                <a:spcPts val="1000"/>
              </a:spcBef>
              <a:defRPr b="1" sz="2000"/>
            </a:lvl4pPr>
            <a:lvl5pPr marL="2082800" indent="-254000">
              <a:spcBef>
                <a:spcPts val="1000"/>
              </a:spcBef>
              <a:defRPr b="1" sz="2000"/>
            </a:lvl5pPr>
          </a:lstStyle>
          <a:p>
            <a:pPr/>
            <a:r>
              <a:t>Insert subtitle here</a:t>
            </a:r>
          </a:p>
          <a:p>
            <a:pPr lvl="1"/>
            <a:r>
              <a:t/>
            </a:r>
          </a:p>
          <a:p>
            <a:pPr lvl="2"/>
            <a:r>
              <a:t/>
            </a:r>
          </a:p>
          <a:p>
            <a:pPr lvl="3"/>
            <a:r>
              <a:t/>
            </a:r>
          </a:p>
          <a:p>
            <a:pPr lvl="4"/>
            <a:r>
              <a:t/>
            </a:r>
          </a:p>
        </p:txBody>
      </p:sp>
      <p:sp>
        <p:nvSpPr>
          <p:cNvPr id="90" name="Picture Placeholder 13"/>
          <p:cNvSpPr/>
          <p:nvPr>
            <p:ph type="pic" sz="quarter" idx="21"/>
          </p:nvPr>
        </p:nvSpPr>
        <p:spPr>
          <a:xfrm>
            <a:off x="6858000" y="715962"/>
            <a:ext cx="4572000" cy="2362201"/>
          </a:xfrm>
          <a:prstGeom prst="rect">
            <a:avLst/>
          </a:prstGeom>
        </p:spPr>
        <p:txBody>
          <a:bodyPr lIns="91439" tIns="45719" rIns="91439" bIns="45719">
            <a:noAutofit/>
          </a:bodyPr>
          <a:lstStyle/>
          <a:p>
            <a:pPr/>
          </a:p>
        </p:txBody>
      </p:sp>
      <p:sp>
        <p:nvSpPr>
          <p:cNvPr id="91" name="Picture Placeholder 13"/>
          <p:cNvSpPr/>
          <p:nvPr>
            <p:ph type="pic" sz="quarter" idx="22"/>
          </p:nvPr>
        </p:nvSpPr>
        <p:spPr>
          <a:xfrm>
            <a:off x="6858000" y="3319386"/>
            <a:ext cx="4572000" cy="2362203"/>
          </a:xfrm>
          <a:prstGeom prst="rect">
            <a:avLst/>
          </a:prstGeom>
        </p:spPr>
        <p:txBody>
          <a:bodyPr lIns="91439" tIns="45719" rIns="91439" bIns="45719">
            <a:noAutofit/>
          </a:bodyPr>
          <a:lstStyle/>
          <a:p>
            <a:pPr/>
          </a:p>
        </p:txBody>
      </p:sp>
      <p:pic>
        <p:nvPicPr>
          <p:cNvPr id="92" name="Picture Placeholder 7" descr="Picture Placeholder 7"/>
          <p:cNvPicPr>
            <a:picLocks noChangeAspect="1"/>
          </p:cNvPicPr>
          <p:nvPr/>
        </p:nvPicPr>
        <p:blipFill>
          <a:blip r:embed="rId2">
            <a:extLst/>
          </a:blip>
          <a:stretch>
            <a:fillRect/>
          </a:stretch>
        </p:blipFill>
        <p:spPr>
          <a:xfrm>
            <a:off x="0" y="5972173"/>
            <a:ext cx="12192000" cy="885828"/>
          </a:xfrm>
          <a:prstGeom prst="rect">
            <a:avLst/>
          </a:prstGeom>
          <a:ln w="12700">
            <a:miter lim="400000"/>
          </a:ln>
        </p:spPr>
      </p:pic>
      <p:sp>
        <p:nvSpPr>
          <p:cNvPr id="9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clusion">
    <p:bg>
      <p:bgPr>
        <a:solidFill>
          <a:schemeClr val="accent2"/>
        </a:solidFill>
      </p:bgPr>
    </p:bg>
    <p:spTree>
      <p:nvGrpSpPr>
        <p:cNvPr id="1" name=""/>
        <p:cNvGrpSpPr/>
        <p:nvPr/>
      </p:nvGrpSpPr>
      <p:grpSpPr>
        <a:xfrm>
          <a:off x="0" y="0"/>
          <a:ext cx="0" cy="0"/>
          <a:chOff x="0" y="0"/>
          <a:chExt cx="0" cy="0"/>
        </a:xfrm>
      </p:grpSpPr>
      <p:sp>
        <p:nvSpPr>
          <p:cNvPr id="100"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pic>
        <p:nvPicPr>
          <p:cNvPr id="101" name="Picture Placeholder 6" descr="Picture Placeholder 6"/>
          <p:cNvPicPr>
            <a:picLocks noChangeAspect="1"/>
          </p:cNvPicPr>
          <p:nvPr/>
        </p:nvPicPr>
        <p:blipFill>
          <a:blip r:embed="rId2">
            <a:extLst/>
          </a:blip>
          <a:stretch>
            <a:fillRect/>
          </a:stretch>
        </p:blipFill>
        <p:spPr>
          <a:xfrm>
            <a:off x="0" y="0"/>
            <a:ext cx="12192000" cy="6858000"/>
          </a:xfrm>
          <a:prstGeom prst="rect">
            <a:avLst/>
          </a:prstGeom>
          <a:ln w="12700">
            <a:miter lim="400000"/>
          </a:ln>
        </p:spPr>
      </p:pic>
      <p:sp>
        <p:nvSpPr>
          <p:cNvPr id="102" name="Insert title here"/>
          <p:cNvSpPr txBox="1"/>
          <p:nvPr>
            <p:ph type="title" hasCustomPrompt="1"/>
          </p:nvPr>
        </p:nvSpPr>
        <p:spPr>
          <a:xfrm>
            <a:off x="1525300" y="1995465"/>
            <a:ext cx="9141401" cy="615556"/>
          </a:xfrm>
          <a:prstGeom prst="rect">
            <a:avLst/>
          </a:prstGeom>
        </p:spPr>
        <p:txBody>
          <a:bodyPr lIns="0" tIns="0" rIns="0" bIns="0" anchor="b"/>
          <a:lstStyle>
            <a:lvl1pPr algn="ctr" defTabSz="932742">
              <a:lnSpc>
                <a:spcPct val="100000"/>
              </a:lnSpc>
              <a:spcBef>
                <a:spcPts val="0"/>
              </a:spcBef>
              <a:defRPr spc="-50">
                <a:solidFill>
                  <a:srgbClr val="000000"/>
                </a:solidFill>
              </a:defRPr>
            </a:lvl1pPr>
          </a:lstStyle>
          <a:p>
            <a:pPr/>
            <a:r>
              <a:t>Insert title here</a:t>
            </a:r>
          </a:p>
        </p:txBody>
      </p:sp>
      <p:sp>
        <p:nvSpPr>
          <p:cNvPr id="103" name="Body Level One…"/>
          <p:cNvSpPr txBox="1"/>
          <p:nvPr>
            <p:ph type="body" sz="quarter" idx="1" hasCustomPrompt="1"/>
          </p:nvPr>
        </p:nvSpPr>
        <p:spPr>
          <a:xfrm>
            <a:off x="2196307" y="3260704"/>
            <a:ext cx="7799387" cy="1534760"/>
          </a:xfrm>
          <a:prstGeom prst="rect">
            <a:avLst/>
          </a:prstGeom>
        </p:spPr>
        <p:txBody>
          <a:bodyPr/>
          <a:lstStyle>
            <a:lvl1pPr algn="ctr"/>
            <a:lvl2pPr algn="ctr"/>
            <a:lvl3pPr algn="ctr"/>
            <a:lvl4pPr algn="ctr"/>
            <a:lvl5pPr algn="ctr"/>
          </a:lstStyle>
          <a:p>
            <a:pPr/>
            <a:r>
              <a:t>Insert content here</a:t>
            </a:r>
          </a:p>
          <a:p>
            <a:pPr lvl="1"/>
            <a:r>
              <a:t/>
            </a:r>
          </a:p>
          <a:p>
            <a:pPr lvl="2"/>
            <a:r>
              <a:t/>
            </a:r>
          </a:p>
          <a:p>
            <a:pPr lvl="3"/>
            <a:r>
              <a:t/>
            </a:r>
          </a:p>
          <a:p>
            <a:pPr lvl="4"/>
            <a:r>
              <a:t/>
            </a: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estions">
    <p:spTree>
      <p:nvGrpSpPr>
        <p:cNvPr id="1" name=""/>
        <p:cNvGrpSpPr/>
        <p:nvPr/>
      </p:nvGrpSpPr>
      <p:grpSpPr>
        <a:xfrm>
          <a:off x="0" y="0"/>
          <a:ext cx="0" cy="0"/>
          <a:chOff x="0" y="0"/>
          <a:chExt cx="0" cy="0"/>
        </a:xfrm>
      </p:grpSpPr>
      <p:sp>
        <p:nvSpPr>
          <p:cNvPr id="111"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sp>
        <p:nvSpPr>
          <p:cNvPr id="112" name="Insert title here"/>
          <p:cNvSpPr txBox="1"/>
          <p:nvPr>
            <p:ph type="title" hasCustomPrompt="1"/>
          </p:nvPr>
        </p:nvSpPr>
        <p:spPr>
          <a:xfrm>
            <a:off x="1525300" y="1995465"/>
            <a:ext cx="9141401" cy="615556"/>
          </a:xfrm>
          <a:prstGeom prst="rect">
            <a:avLst/>
          </a:prstGeom>
        </p:spPr>
        <p:txBody>
          <a:bodyPr lIns="0" tIns="0" rIns="0" bIns="0" anchor="b"/>
          <a:lstStyle>
            <a:lvl1pPr algn="ctr" defTabSz="932742">
              <a:lnSpc>
                <a:spcPct val="100000"/>
              </a:lnSpc>
              <a:spcBef>
                <a:spcPts val="0"/>
              </a:spcBef>
              <a:defRPr spc="-50">
                <a:solidFill>
                  <a:schemeClr val="accent1"/>
                </a:solidFill>
              </a:defRPr>
            </a:lvl1pPr>
          </a:lstStyle>
          <a:p>
            <a:pPr/>
            <a:r>
              <a:t>Insert title here</a:t>
            </a:r>
          </a:p>
        </p:txBody>
      </p:sp>
      <p:sp>
        <p:nvSpPr>
          <p:cNvPr id="113" name="Body Level One…"/>
          <p:cNvSpPr txBox="1"/>
          <p:nvPr>
            <p:ph type="body" sz="quarter" idx="1" hasCustomPrompt="1"/>
          </p:nvPr>
        </p:nvSpPr>
        <p:spPr>
          <a:xfrm>
            <a:off x="2196307" y="3260704"/>
            <a:ext cx="7799387" cy="1534760"/>
          </a:xfrm>
          <a:prstGeom prst="rect">
            <a:avLst/>
          </a:prstGeom>
        </p:spPr>
        <p:txBody>
          <a:bodyPr/>
          <a:lstStyle>
            <a:lvl1pPr algn="ctr"/>
            <a:lvl2pPr algn="ctr"/>
            <a:lvl3pPr algn="ctr"/>
            <a:lvl4pPr algn="ctr"/>
            <a:lvl5pPr algn="ctr"/>
          </a:lstStyle>
          <a:p>
            <a:pPr/>
            <a:r>
              <a:t>Insert content here</a:t>
            </a:r>
          </a:p>
          <a:p>
            <a:pPr lvl="1"/>
            <a:r>
              <a:t/>
            </a:r>
          </a:p>
          <a:p>
            <a:pPr lvl="2"/>
            <a:r>
              <a:t/>
            </a:r>
          </a:p>
          <a:p>
            <a:pPr lvl="3"/>
            <a:r>
              <a:t/>
            </a:r>
          </a:p>
          <a:p>
            <a:pPr lvl="4"/>
            <a:r>
              <a:t/>
            </a:r>
          </a:p>
        </p:txBody>
      </p:sp>
      <p:pic>
        <p:nvPicPr>
          <p:cNvPr id="114" name="Picture Placeholder 5" descr="Picture Placeholder 5"/>
          <p:cNvPicPr>
            <a:picLocks noChangeAspect="1"/>
          </p:cNvPicPr>
          <p:nvPr/>
        </p:nvPicPr>
        <p:blipFill>
          <a:blip r:embed="rId2">
            <a:extLst/>
          </a:blip>
          <a:stretch>
            <a:fillRect/>
          </a:stretch>
        </p:blipFill>
        <p:spPr>
          <a:xfrm>
            <a:off x="0" y="5972173"/>
            <a:ext cx="12192000" cy="885828"/>
          </a:xfrm>
          <a:prstGeom prst="rect">
            <a:avLst/>
          </a:prstGeom>
          <a:ln w="12700">
            <a:miter lim="400000"/>
          </a:ln>
        </p:spPr>
      </p:pic>
      <p:sp>
        <p:nvSpPr>
          <p:cNvPr id="11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extBox 2"/>
          <p:cNvSpPr txBox="1"/>
          <p:nvPr/>
        </p:nvSpPr>
        <p:spPr>
          <a:xfrm>
            <a:off x="5467350" y="63499"/>
            <a:ext cx="1285875" cy="1370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defRPr sz="1000">
                <a:solidFill>
                  <a:srgbClr val="0000FF"/>
                </a:solidFill>
                <a:latin typeface="Calibri"/>
                <a:ea typeface="Calibri"/>
                <a:cs typeface="Calibri"/>
                <a:sym typeface="Calibri"/>
              </a:defRPr>
            </a:lvl1pPr>
          </a:lstStyle>
          <a:p>
            <a:pPr/>
            <a:r>
              <a:t>OFFICIAL / SWYDDOGOL</a:t>
            </a:r>
          </a:p>
        </p:txBody>
      </p:sp>
      <p:pic>
        <p:nvPicPr>
          <p:cNvPr id="3" name="Picture Placeholder 6" descr="Picture Placeholder 6"/>
          <p:cNvPicPr>
            <a:picLocks noChangeAspect="1"/>
          </p:cNvPicPr>
          <p:nvPr/>
        </p:nvPicPr>
        <p:blipFill>
          <a:blip r:embed="rId2">
            <a:extLst/>
          </a:blip>
          <a:stretch>
            <a:fillRect/>
          </a:stretch>
        </p:blipFill>
        <p:spPr>
          <a:xfrm>
            <a:off x="0" y="5972173"/>
            <a:ext cx="12192000" cy="885828"/>
          </a:xfrm>
          <a:prstGeom prst="rect">
            <a:avLst/>
          </a:prstGeom>
          <a:ln w="12700">
            <a:miter lim="400000"/>
          </a:ln>
        </p:spPr>
      </p:pic>
      <p:sp>
        <p:nvSpPr>
          <p:cNvPr id="4" name="Insert title here"/>
          <p:cNvSpPr txBox="1"/>
          <p:nvPr>
            <p:ph type="title" hasCustomPrompt="1"/>
          </p:nvPr>
        </p:nvSpPr>
        <p:spPr>
          <a:xfrm>
            <a:off x="762000" y="715964"/>
            <a:ext cx="10591800" cy="64633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Insert title here</a:t>
            </a:r>
          </a:p>
        </p:txBody>
      </p:sp>
      <p:sp>
        <p:nvSpPr>
          <p:cNvPr id="5" name="Body Level One…"/>
          <p:cNvSpPr txBox="1"/>
          <p:nvPr>
            <p:ph type="body" idx="1" hasCustomPrompt="1"/>
          </p:nvPr>
        </p:nvSpPr>
        <p:spPr>
          <a:xfrm>
            <a:off x="762000" y="1507725"/>
            <a:ext cx="10668000" cy="1111650"/>
          </a:xfrm>
          <a:prstGeom prst="rect">
            <a:avLst/>
          </a:prstGeom>
          <a:ln w="12700">
            <a:miter lim="400000"/>
          </a:ln>
          <a:extLst>
            <a:ext uri="{C572A759-6A51-4108-AA02-DFA0A04FC94B}">
              <ma14:wrappingTextBoxFlag xmlns:ma14="http://schemas.microsoft.com/office/mac/drawingml/2011/main" val="1"/>
            </a:ext>
          </a:extLst>
        </p:spPr>
        <p:txBody>
          <a:bodyPr lIns="0" tIns="0" rIns="0" bIns="0">
            <a:normAutofit fontScale="100000" lnSpcReduction="0"/>
          </a:bodyPr>
          <a:lstStyle/>
          <a:p>
            <a:pPr/>
            <a:r>
              <a:t>Insert content here</a:t>
            </a:r>
          </a:p>
          <a:p>
            <a:pPr lvl="1"/>
            <a:r>
              <a:t/>
            </a:r>
          </a:p>
          <a:p>
            <a:pPr lvl="2"/>
            <a:r>
              <a:t/>
            </a:r>
          </a:p>
          <a:p>
            <a:pPr lvl="3"/>
            <a:r>
              <a:t/>
            </a:r>
          </a:p>
          <a:p>
            <a:pPr lvl="4"/>
            <a:r>
              <a:t/>
            </a:r>
          </a:p>
        </p:txBody>
      </p:sp>
      <p:sp>
        <p:nvSpPr>
          <p:cNvPr id="6" name="Slide Number"/>
          <p:cNvSpPr txBox="1"/>
          <p:nvPr>
            <p:ph type="sldNum" sz="quarter" idx="2"/>
          </p:nvPr>
        </p:nvSpPr>
        <p:spPr>
          <a:xfrm>
            <a:off x="8463948" y="6224225"/>
            <a:ext cx="273653" cy="264251"/>
          </a:xfrm>
          <a:prstGeom prst="rect">
            <a:avLst/>
          </a:prstGeom>
          <a:ln w="12700">
            <a:miter lim="400000"/>
          </a:ln>
        </p:spPr>
        <p:txBody>
          <a:bodyPr wrap="none" lIns="45718" tIns="45718" rIns="45718" bIns="45718" anchor="ctr">
            <a:spAutoFit/>
          </a:bodyPr>
          <a:lstStyle>
            <a:lvl1pPr algn="r">
              <a:defRPr sz="1200">
                <a:solidFill>
                  <a:srgbClr val="FFFFFF"/>
                </a:solidFill>
                <a:latin typeface="+mj-lt"/>
                <a:ea typeface="+mj-ea"/>
                <a:cs typeface="+mj-cs"/>
                <a:sym typeface="Aria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ransition xmlns:p14="http://schemas.microsoft.com/office/powerpoint/2010/main" spd="med" advClick="1"/>
  <p:txStyles>
    <p:titleStyle>
      <a:lvl1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1pPr>
      <a:lvl2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2pPr>
      <a:lvl3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3pPr>
      <a:lvl4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4pPr>
      <a:lvl5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5pPr>
      <a:lvl6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6pPr>
      <a:lvl7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7pPr>
      <a:lvl8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8pPr>
      <a:lvl9pPr marL="0" marR="0" indent="0" algn="l" defTabSz="914400" rtl="0" latinLnBrk="0">
        <a:lnSpc>
          <a:spcPct val="90000"/>
        </a:lnSpc>
        <a:spcBef>
          <a:spcPts val="1000"/>
        </a:spcBef>
        <a:spcAft>
          <a:spcPts val="0"/>
        </a:spcAft>
        <a:buClrTx/>
        <a:buSzTx/>
        <a:buFontTx/>
        <a:buNone/>
        <a:tabLst/>
        <a:defRPr b="1" baseline="0" cap="none" i="0" spc="0" strike="noStrike" sz="4000" u="none">
          <a:solidFill>
            <a:schemeClr val="accent3"/>
          </a:solidFill>
          <a:uFillTx/>
          <a:latin typeface="Segoe UI"/>
          <a:ea typeface="Segoe UI"/>
          <a:cs typeface="Segoe UI"/>
          <a:sym typeface="Segoe UI"/>
        </a:defRPr>
      </a:lvl9pPr>
    </p:titleStyle>
    <p:bodyStyle>
      <a:lvl1pPr marL="0" marR="0" indent="0" algn="l" defTabSz="914400" rtl="0" latinLnBrk="0">
        <a:lnSpc>
          <a:spcPct val="100000"/>
        </a:lnSpc>
        <a:spcBef>
          <a:spcPts val="0"/>
        </a:spcBef>
        <a:spcAft>
          <a:spcPts val="0"/>
        </a:spcAft>
        <a:buClrTx/>
        <a:buSzTx/>
        <a:buFontTx/>
        <a:buNone/>
        <a:tabLst/>
        <a:defRPr b="0" baseline="0" cap="none" i="0" spc="0" strike="noStrike" sz="1800" u="none">
          <a:solidFill>
            <a:srgbClr val="000000"/>
          </a:solidFill>
          <a:uFillTx/>
          <a:latin typeface="Segoe UI"/>
          <a:ea typeface="Segoe UI"/>
          <a:cs typeface="Segoe UI"/>
          <a:sym typeface="Segoe UI"/>
        </a:defRPr>
      </a:lvl1pPr>
      <a:lvl2pPr marL="628650" marR="0" indent="-17145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2pPr>
      <a:lvl3pPr marL="1120138" marR="0" indent="-205738"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3pPr>
      <a:lvl4pPr marL="1600200" marR="0" indent="-22860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4pPr>
      <a:lvl5pPr marL="2057400" marR="0" indent="-22860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5pPr>
      <a:lvl6pPr marL="2514600" marR="0" indent="-22860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6pPr>
      <a:lvl7pPr marL="2971800" marR="0" indent="-22860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7pPr>
      <a:lvl8pPr marL="3429000" marR="0" indent="-22860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8pPr>
      <a:lvl9pPr marL="3886200" marR="0" indent="-228600" algn="l" defTabSz="914400" rtl="0" latinLnBrk="0">
        <a:lnSpc>
          <a:spcPct val="100000"/>
        </a:lnSpc>
        <a:spcBef>
          <a:spcPts val="0"/>
        </a:spcBef>
        <a:spcAft>
          <a:spcPts val="0"/>
        </a:spcAft>
        <a:buClrTx/>
        <a:buSzPct val="100000"/>
        <a:buFontTx/>
        <a:buChar char="•"/>
        <a:tabLst/>
        <a:defRPr b="0" baseline="0" cap="none" i="0" spc="0" strike="noStrike" sz="1800" u="none">
          <a:solidFill>
            <a:srgbClr val="000000"/>
          </a:solidFill>
          <a:uFillTx/>
          <a:latin typeface="Segoe UI"/>
          <a:ea typeface="Segoe UI"/>
          <a:cs typeface="Segoe UI"/>
          <a:sym typeface="Segoe U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 Id="rId3" Type="http://schemas.openxmlformats.org/officeDocument/2006/relationships/image" Target="../media/image14.png"/><Relationship Id="rId4" Type="http://schemas.openxmlformats.org/officeDocument/2006/relationships/image" Target="../media/image15.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16.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hyperlink" Target="https://www.un.org/esa/socdev/unpfii/documents/5session_factsheet1.pdf" TargetMode="External"/></Relationships>

</file>

<file path=ppt/slides/_rels/slide9.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hyperlink" Target="https://www.unesco.org/en/articles/cutting-edge-indigenous-languages-gateways-worlds-cultural-divers"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4" name="Cyflwynwch yn feirniadol brif nodweddion, cysyniadau a thrywyddau damcaniaethol y maes cynllunio iaith.…"/>
          <p:cNvSpPr txBox="1"/>
          <p:nvPr>
            <p:ph type="title"/>
          </p:nvPr>
        </p:nvSpPr>
        <p:spPr>
          <a:xfrm>
            <a:off x="436338" y="1361096"/>
            <a:ext cx="11319324" cy="1282545"/>
          </a:xfrm>
          <a:prstGeom prst="rect">
            <a:avLst/>
          </a:prstGeom>
        </p:spPr>
        <p:txBody>
          <a:bodyPr/>
          <a:lstStyle/>
          <a:p>
            <a:pPr algn="l">
              <a:lnSpc>
                <a:spcPct val="120000"/>
              </a:lnSpc>
              <a:defRPr b="0" spc="-100" sz="2000">
                <a:solidFill>
                  <a:srgbClr val="000000"/>
                </a:solidFill>
                <a:latin typeface="Times Roman"/>
                <a:ea typeface="Times Roman"/>
                <a:cs typeface="Times Roman"/>
                <a:sym typeface="Times Roman"/>
              </a:defRPr>
            </a:pPr>
            <a:r>
              <a:t>Cyflwynwch yn feirniadol brif nodweddion, cysyniadau a thrywyddau damcaniaethol y maes cynllunio iaith. </a:t>
            </a:r>
            <a:endParaRPr spc="-50"/>
          </a:p>
          <a:p>
            <a:pPr algn="l">
              <a:lnSpc>
                <a:spcPct val="120000"/>
              </a:lnSpc>
              <a:defRPr b="0" spc="-100" sz="2000">
                <a:solidFill>
                  <a:srgbClr val="000000"/>
                </a:solidFill>
                <a:latin typeface="Times Roman"/>
                <a:ea typeface="Times Roman"/>
                <a:cs typeface="Times Roman"/>
                <a:sym typeface="Times Roman"/>
              </a:defRPr>
            </a:pPr>
            <a:r>
              <a:t>Cyfieiriwch yn benodol at waith o leiaf un o’r awduron allweddol a gyflwynwyd yn ystod y modiwl. </a:t>
            </a:r>
          </a:p>
        </p:txBody>
      </p:sp>
      <p:sp>
        <p:nvSpPr>
          <p:cNvPr id="125" name="Jessica Kate Lloyd…"/>
          <p:cNvSpPr txBox="1"/>
          <p:nvPr>
            <p:ph type="body" sz="quarter" idx="1"/>
          </p:nvPr>
        </p:nvSpPr>
        <p:spPr>
          <a:xfrm>
            <a:off x="2196307" y="3260704"/>
            <a:ext cx="7799386" cy="1534760"/>
          </a:xfrm>
          <a:prstGeom prst="rect">
            <a:avLst/>
          </a:prstGeom>
        </p:spPr>
        <p:txBody>
          <a:bodyPr/>
          <a:lstStyle/>
          <a:p>
            <a:pPr lvl="5" marL="0" indent="0" algn="ctr" defTabSz="932742">
              <a:lnSpc>
                <a:spcPct val="200000"/>
              </a:lnSpc>
              <a:buSzTx/>
              <a:buNone/>
              <a:defRPr spc="-100">
                <a:latin typeface="Times Roman"/>
                <a:ea typeface="Times Roman"/>
                <a:cs typeface="Times Roman"/>
                <a:sym typeface="Times Roman"/>
              </a:defRPr>
            </a:pPr>
            <a:r>
              <a:t>Jessica Kate Lloyd              </a:t>
            </a:r>
          </a:p>
          <a:p>
            <a:pPr lvl="5" marL="0" indent="0" algn="ctr" defTabSz="932742">
              <a:lnSpc>
                <a:spcPct val="200000"/>
              </a:lnSpc>
              <a:buSzTx/>
              <a:buNone/>
              <a:defRPr spc="-100">
                <a:latin typeface="Times Roman"/>
                <a:ea typeface="Times Roman"/>
                <a:cs typeface="Times Roman"/>
                <a:sym typeface="Times Roman"/>
              </a:defRPr>
            </a:pPr>
            <a:r>
              <a:t>1300744</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aphicFrame>
        <p:nvGraphicFramePr>
          <p:cNvPr id="127" name="Group 85"/>
          <p:cNvGraphicFramePr/>
          <p:nvPr/>
        </p:nvGraphicFramePr>
        <p:xfrm>
          <a:off x="2151578" y="867647"/>
          <a:ext cx="7888842" cy="5007639"/>
        </p:xfrm>
        <a:graphic xmlns:a="http://schemas.openxmlformats.org/drawingml/2006/main">
          <a:graphicData uri="http://schemas.openxmlformats.org/drawingml/2006/table">
            <a:tbl>
              <a:tblPr firstCol="0" firstRow="1" lastCol="0" lastRow="0" bandCol="0" bandRow="0" rtl="0">
                <a:tableStyleId>{4C3C2611-4C71-4FC5-86AE-919BDF0F9419}</a:tableStyleId>
              </a:tblPr>
              <a:tblGrid>
                <a:gridCol w="1010468"/>
                <a:gridCol w="1010468"/>
                <a:gridCol w="1010759"/>
                <a:gridCol w="1124109"/>
                <a:gridCol w="1241040"/>
                <a:gridCol w="1304547"/>
                <a:gridCol w="1187450"/>
              </a:tblGrid>
              <a:tr h="993139">
                <a:tc>
                  <a:txBody>
                    <a:bodyPr/>
                    <a:lstStyle/>
                    <a:p>
                      <a:pPr algn="ctr">
                        <a:spcBef>
                          <a:spcPts val="400"/>
                        </a:spcBef>
                        <a:defRPr b="0" sz="1800"/>
                      </a:pPr>
                      <a:r>
                        <a:rPr b="1">
                          <a:sym typeface="Helvetica"/>
                        </a:rPr>
                        <a:t>1940</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spcBef>
                          <a:spcPts val="400"/>
                        </a:spcBef>
                        <a:defRPr b="0" sz="1800"/>
                      </a:pPr>
                      <a:r>
                        <a:rPr b="1">
                          <a:sym typeface="Helvetica"/>
                        </a:rPr>
                        <a:t>1950</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spcBef>
                          <a:spcPts val="400"/>
                        </a:spcBef>
                        <a:defRPr b="0" sz="1800"/>
                      </a:pPr>
                      <a:r>
                        <a:rPr b="1">
                          <a:sym typeface="Helvetica"/>
                        </a:rPr>
                        <a:t>1960 </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spcBef>
                          <a:spcPts val="400"/>
                        </a:spcBef>
                        <a:defRPr b="0" sz="1800"/>
                      </a:pPr>
                      <a:r>
                        <a:rPr b="1">
                          <a:sym typeface="Helvetica"/>
                        </a:rPr>
                        <a:t>1970</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spcBef>
                          <a:spcPts val="400"/>
                        </a:spcBef>
                        <a:defRPr b="0" sz="1800"/>
                      </a:pPr>
                      <a:r>
                        <a:rPr b="1">
                          <a:sym typeface="Helvetica"/>
                        </a:rPr>
                        <a:t>1980 </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spcBef>
                          <a:spcPts val="400"/>
                        </a:spcBef>
                        <a:defRPr b="0" sz="1800"/>
                      </a:pPr>
                      <a:r>
                        <a:rPr b="1">
                          <a:sym typeface="Helvetica"/>
                        </a:rPr>
                        <a:t>1990</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ctr">
                        <a:spcBef>
                          <a:spcPts val="400"/>
                        </a:spcBef>
                        <a:defRPr sz="1800">
                          <a:sym typeface="Helvetica"/>
                        </a:defRPr>
                      </a:pPr>
                      <a:r>
                        <a:t>2000</a:t>
                      </a:r>
                    </a:p>
                    <a:p>
                      <a:pPr algn="ctr">
                        <a:spcBef>
                          <a:spcPts val="400"/>
                        </a:spcBef>
                        <a:defRPr sz="1800">
                          <a:sym typeface="Helvetica"/>
                        </a:defRPr>
                      </a:pPr>
                      <a:r>
                        <a:t>a thu hwnt</a:t>
                      </a:r>
                    </a:p>
                  </a:txBody>
                  <a:tcPr marL="45720" marR="45720" marT="45720" marB="45720" anchor="ctr" anchorCtr="0" horzOverflow="overflow">
                    <a:lnL w="12700">
                      <a:solidFill>
                        <a:srgbClr val="000000"/>
                      </a:solidFill>
                    </a:lnL>
                    <a:lnR w="12700">
                      <a:solidFill>
                        <a:srgbClr val="000000"/>
                      </a:solidFill>
                    </a:lnR>
                    <a:lnT w="12700">
                      <a:solidFill>
                        <a:srgbClr val="000000"/>
                      </a:solidFill>
                    </a:lnT>
                    <a:lnB w="12700">
                      <a:solidFill>
                        <a:srgbClr val="000000"/>
                      </a:solidFill>
                    </a:lnB>
                    <a:noFill/>
                  </a:tcPr>
                </a:tc>
              </a:tr>
              <a:tr h="4014499">
                <a:tc>
                  <a:txBody>
                    <a:bodyPr/>
                    <a:lstStyle/>
                    <a:p>
                      <a:pPr algn="ctr">
                        <a:spcBef>
                          <a:spcPts val="200"/>
                        </a:spcBef>
                        <a:defRPr sz="1800"/>
                      </a:pPr>
                      <a:r>
                        <a:rPr sz="1200">
                          <a:sym typeface="Helvetica"/>
                        </a:rPr>
                        <a:t>UNESCO 
(1945)
Hawliau Dynol
(1948)</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spcBef>
                          <a:spcPts val="200"/>
                        </a:spcBef>
                        <a:defRPr>
                          <a:sym typeface="Helvetica"/>
                        </a:defRPr>
                      </a:pPr>
                      <a:r>
                        <a:t>Language Engineering</a:t>
                      </a:r>
                      <a:endParaRPr sz="1800"/>
                    </a:p>
                    <a:p>
                      <a:pPr algn="ctr">
                        <a:spcBef>
                          <a:spcPts val="200"/>
                        </a:spcBef>
                        <a:defRPr>
                          <a:sym typeface="Helvetica"/>
                        </a:defRPr>
                      </a:pPr>
                      <a:r>
                        <a:t>Miller </a:t>
                      </a:r>
                    </a:p>
                    <a:p>
                      <a:pPr algn="ctr">
                        <a:spcBef>
                          <a:spcPts val="200"/>
                        </a:spcBef>
                        <a:defRPr>
                          <a:sym typeface="Helvetica"/>
                        </a:defRPr>
                      </a:pPr>
                      <a:r>
                        <a:t>(1950)</a:t>
                      </a:r>
                    </a:p>
                    <a:p>
                      <a:pPr algn="ctr">
                        <a:spcBef>
                          <a:spcPts val="200"/>
                        </a:spcBef>
                        <a:defRPr>
                          <a:sym typeface="Helvetica"/>
                        </a:defRPr>
                      </a:pPr>
                    </a:p>
                    <a:p>
                      <a:pPr algn="ctr">
                        <a:spcBef>
                          <a:spcPts val="200"/>
                        </a:spcBef>
                        <a:defRPr>
                          <a:sym typeface="Helvetica"/>
                        </a:defRPr>
                      </a:pPr>
                      <a:r>
                        <a:t>Weinreich (1957)</a:t>
                      </a:r>
                    </a:p>
                    <a:p>
                      <a:pPr algn="ctr">
                        <a:spcBef>
                          <a:spcPts val="200"/>
                        </a:spcBef>
                        <a:defRPr>
                          <a:sym typeface="Helvetica"/>
                        </a:defRPr>
                      </a:pPr>
                    </a:p>
                    <a:p>
                      <a:pPr algn="ctr">
                        <a:spcBef>
                          <a:spcPts val="200"/>
                        </a:spcBef>
                        <a:defRPr>
                          <a:sym typeface="Helvetica"/>
                        </a:defRPr>
                      </a:pPr>
                      <a:r>
                        <a:t>Language Planning</a:t>
                      </a:r>
                    </a:p>
                    <a:p>
                      <a:pPr algn="ctr">
                        <a:spcBef>
                          <a:spcPts val="200"/>
                        </a:spcBef>
                        <a:defRPr>
                          <a:sym typeface="Helvetica"/>
                        </a:defRPr>
                      </a:pPr>
                      <a:r>
                        <a:t>Haugen </a:t>
                      </a:r>
                    </a:p>
                    <a:p>
                      <a:pPr algn="ctr">
                        <a:spcBef>
                          <a:spcPts val="200"/>
                        </a:spcBef>
                        <a:defRPr>
                          <a:sym typeface="Helvetica"/>
                        </a:defRPr>
                      </a:pPr>
                      <a:r>
                        <a:t>(1959)</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spcBef>
                          <a:spcPts val="200"/>
                        </a:spcBef>
                        <a:defRPr sz="1800"/>
                      </a:pPr>
                      <a:r>
                        <a:rPr sz="1200">
                          <a:sym typeface="Helvetica"/>
                        </a:rPr>
                        <a:t>International Covenant on Economic and Social Rights 
(1966)
Kloss 
(1969)</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spcBef>
                          <a:spcPts val="200"/>
                        </a:spcBef>
                        <a:defRPr>
                          <a:sym typeface="Helvetica"/>
                        </a:defRPr>
                      </a:pPr>
                      <a:r>
                        <a:t>Language Ecology</a:t>
                      </a:r>
                      <a:endParaRPr sz="1800"/>
                    </a:p>
                    <a:p>
                      <a:pPr algn="ctr">
                        <a:spcBef>
                          <a:spcPts val="200"/>
                        </a:spcBef>
                        <a:defRPr>
                          <a:sym typeface="Helvetica"/>
                        </a:defRPr>
                      </a:pPr>
                      <a:r>
                        <a:t>Haugen</a:t>
                      </a:r>
                    </a:p>
                    <a:p>
                      <a:pPr algn="ctr">
                        <a:spcBef>
                          <a:spcPts val="200"/>
                        </a:spcBef>
                        <a:defRPr>
                          <a:sym typeface="Helvetica"/>
                        </a:defRPr>
                      </a:pPr>
                      <a:r>
                        <a:t>(1971) </a:t>
                      </a:r>
                    </a:p>
                    <a:p>
                      <a:pPr algn="ctr">
                        <a:spcBef>
                          <a:spcPts val="200"/>
                        </a:spcBef>
                        <a:defRPr>
                          <a:sym typeface="Helvetica"/>
                        </a:defRPr>
                      </a:pPr>
                    </a:p>
                    <a:p>
                      <a:pPr algn="ctr">
                        <a:spcBef>
                          <a:spcPts val="200"/>
                        </a:spcBef>
                        <a:defRPr>
                          <a:sym typeface="Helvetica"/>
                        </a:defRPr>
                      </a:pPr>
                      <a:br/>
                      <a:r>
                        <a:t>Sociology of Language </a:t>
                      </a:r>
                    </a:p>
                    <a:p>
                      <a:pPr algn="ctr">
                        <a:spcBef>
                          <a:spcPts val="200"/>
                        </a:spcBef>
                        <a:defRPr>
                          <a:sym typeface="Helvetica"/>
                        </a:defRPr>
                      </a:pPr>
                      <a:r>
                        <a:t>Fishman </a:t>
                      </a:r>
                    </a:p>
                    <a:p>
                      <a:pPr algn="ctr">
                        <a:spcBef>
                          <a:spcPts val="200"/>
                        </a:spcBef>
                        <a:defRPr>
                          <a:sym typeface="Helvetica"/>
                        </a:defRPr>
                      </a:pPr>
                      <a:r>
                        <a:t>(1971)</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defRPr>
                          <a:sym typeface="Helvetica"/>
                        </a:defRPr>
                      </a:pPr>
                      <a:r>
                        <a:t>Cooper </a:t>
                      </a:r>
                    </a:p>
                    <a:p>
                      <a:pPr algn="ctr">
                        <a:defRPr>
                          <a:sym typeface="Helvetica"/>
                        </a:defRPr>
                      </a:pPr>
                      <a:r>
                        <a:t>(1989) </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defRPr sz="1000">
                          <a:sym typeface="Helvetica"/>
                        </a:defRPr>
                      </a:pPr>
                      <a:r>
                        <a:t>Haarmann </a:t>
                      </a:r>
                    </a:p>
                    <a:p>
                      <a:pPr algn="ctr">
                        <a:defRPr sz="1000">
                          <a:sym typeface="Helvetica"/>
                        </a:defRPr>
                      </a:pPr>
                      <a:r>
                        <a:t>(1990) </a:t>
                      </a:r>
                    </a:p>
                    <a:p>
                      <a:pPr algn="ctr">
                        <a:defRPr sz="1000">
                          <a:sym typeface="Helvetica"/>
                        </a:defRPr>
                      </a:pPr>
                    </a:p>
                    <a:p>
                      <a:pPr algn="ctr">
                        <a:defRPr sz="1000">
                          <a:sym typeface="Helvetica"/>
                        </a:defRPr>
                      </a:pPr>
                      <a:r>
                        <a:t>Fishman (1991)</a:t>
                      </a:r>
                    </a:p>
                    <a:p>
                      <a:pPr algn="ctr">
                        <a:defRPr sz="1000">
                          <a:sym typeface="Helvetica"/>
                        </a:defRPr>
                      </a:pPr>
                    </a:p>
                    <a:p>
                      <a:pPr algn="ctr">
                        <a:defRPr sz="1000">
                          <a:sym typeface="Helvetica"/>
                        </a:defRPr>
                      </a:pPr>
                      <a:r>
                        <a:t>Language Inequlity</a:t>
                      </a:r>
                    </a:p>
                    <a:p>
                      <a:pPr algn="ctr">
                        <a:defRPr sz="1000">
                          <a:sym typeface="Helvetica"/>
                        </a:defRPr>
                      </a:pPr>
                      <a:r>
                        <a:t>Tollefson (1991)</a:t>
                      </a:r>
                    </a:p>
                    <a:p>
                      <a:pPr algn="ctr">
                        <a:defRPr sz="1000">
                          <a:sym typeface="Helvetica"/>
                        </a:defRPr>
                      </a:pPr>
                    </a:p>
                    <a:p>
                      <a:pPr algn="ctr">
                        <a:defRPr sz="1000">
                          <a:sym typeface="Helvetica"/>
                        </a:defRPr>
                      </a:pPr>
                      <a:r>
                        <a:t>European Charter for Regional or Minority Languages </a:t>
                      </a:r>
                    </a:p>
                    <a:p>
                      <a:pPr algn="ctr">
                        <a:defRPr sz="1000">
                          <a:sym typeface="Helvetica"/>
                        </a:defRPr>
                      </a:pPr>
                      <a:r>
                        <a:t>(1992) </a:t>
                      </a:r>
                    </a:p>
                    <a:p>
                      <a:pPr algn="ctr">
                        <a:defRPr sz="1000">
                          <a:sym typeface="Helvetica"/>
                        </a:defRPr>
                      </a:pPr>
                    </a:p>
                    <a:p>
                      <a:pPr algn="ctr">
                        <a:defRPr sz="1000">
                          <a:sym typeface="Helvetica"/>
                        </a:defRPr>
                      </a:pPr>
                      <a:r>
                        <a:t>Universal Declaration of Linguistic Rights (1996 )</a:t>
                      </a:r>
                    </a:p>
                    <a:p>
                      <a:pPr algn="ctr">
                        <a:defRPr sz="1000">
                          <a:sym typeface="Helvetica"/>
                        </a:defRPr>
                      </a:pPr>
                    </a:p>
                    <a:p>
                      <a:pPr algn="ctr">
                        <a:defRPr sz="1000">
                          <a:sym typeface="Helvetica"/>
                        </a:defRPr>
                      </a:pPr>
                      <a:r>
                        <a:t>Kaplan a Baldauf</a:t>
                      </a:r>
                    </a:p>
                    <a:p>
                      <a:pPr algn="ctr">
                        <a:defRPr sz="1000">
                          <a:sym typeface="Helvetica"/>
                        </a:defRPr>
                      </a:pPr>
                      <a:r>
                        <a:t>(1997)</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spcBef>
                          <a:spcPts val="200"/>
                        </a:spcBef>
                        <a:defRPr>
                          <a:sym typeface="Helvetica"/>
                        </a:defRPr>
                      </a:pPr>
                      <a:r>
                        <a:t>UNESCO</a:t>
                      </a:r>
                    </a:p>
                    <a:p>
                      <a:pPr algn="ctr">
                        <a:spcBef>
                          <a:spcPts val="200"/>
                        </a:spcBef>
                        <a:defRPr>
                          <a:sym typeface="Helvetica"/>
                        </a:defRPr>
                      </a:pPr>
                      <a:r>
                        <a:t>(2003)</a:t>
                      </a:r>
                    </a:p>
                    <a:p>
                      <a:pPr algn="ctr">
                        <a:spcBef>
                          <a:spcPts val="200"/>
                        </a:spcBef>
                        <a:defRPr>
                          <a:sym typeface="Helvetica"/>
                        </a:defRPr>
                      </a:pPr>
                    </a:p>
                    <a:p>
                      <a:pPr algn="ctr">
                        <a:spcBef>
                          <a:spcPts val="200"/>
                        </a:spcBef>
                        <a:defRPr>
                          <a:sym typeface="Helvetica"/>
                        </a:defRPr>
                      </a:pPr>
                      <a:r>
                        <a:t>United Nations Declaration on the Rights of Indigenous Peoples </a:t>
                      </a:r>
                    </a:p>
                    <a:p>
                      <a:pPr algn="ctr">
                        <a:spcBef>
                          <a:spcPts val="200"/>
                        </a:spcBef>
                        <a:defRPr>
                          <a:sym typeface="Helvetica"/>
                        </a:defRPr>
                      </a:pPr>
                      <a:r>
                        <a:t>(2007)</a:t>
                      </a:r>
                    </a:p>
                    <a:p>
                      <a:pPr algn="ctr">
                        <a:spcBef>
                          <a:spcPts val="200"/>
                        </a:spcBef>
                        <a:defRPr>
                          <a:sym typeface="Helvetica"/>
                        </a:defRPr>
                      </a:pPr>
                    </a:p>
                    <a:p>
                      <a:pPr algn="ctr">
                        <a:spcBef>
                          <a:spcPts val="200"/>
                        </a:spcBef>
                        <a:defRPr>
                          <a:sym typeface="Helvetica"/>
                        </a:defRPr>
                      </a:pPr>
                      <a:r>
                        <a:t>Indigenous Language Decade</a:t>
                      </a:r>
                    </a:p>
                    <a:p>
                      <a:pPr algn="ctr">
                        <a:spcBef>
                          <a:spcPts val="200"/>
                        </a:spcBef>
                        <a:defRPr>
                          <a:sym typeface="Helvetica"/>
                        </a:defRPr>
                      </a:pPr>
                      <a:r>
                        <a:t>UNESCO</a:t>
                      </a:r>
                    </a:p>
                    <a:p>
                      <a:pPr algn="ctr">
                        <a:spcBef>
                          <a:spcPts val="200"/>
                        </a:spcBef>
                        <a:defRPr>
                          <a:sym typeface="Helvetica"/>
                        </a:defRPr>
                      </a:pPr>
                      <a:r>
                        <a:t>(2022)</a:t>
                      </a:r>
                    </a:p>
                  </a:txBody>
                  <a:tcPr marL="45720" marR="45720" marT="45720" marB="45720" anchor="t"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bl>
          </a:graphicData>
        </a:graphic>
      </p:graphicFrame>
      <p:sp>
        <p:nvSpPr>
          <p:cNvPr id="128" name="Rectangle 1"/>
          <p:cNvSpPr txBox="1"/>
          <p:nvPr/>
        </p:nvSpPr>
        <p:spPr>
          <a:xfrm>
            <a:off x="10086899" y="124472"/>
            <a:ext cx="1849235" cy="5761987"/>
          </a:xfrm>
          <a:prstGeom prst="rect">
            <a:avLst/>
          </a:prstGeom>
          <a:solidFill>
            <a:srgbClr val="FFFFFF">
              <a:alpha val="58341"/>
            </a:srgbClr>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r">
              <a:lnSpc>
                <a:spcPct val="150000"/>
              </a:lnSpc>
              <a:defRPr sz="1100">
                <a:solidFill>
                  <a:srgbClr val="FFFFFF"/>
                </a:solidFill>
                <a:latin typeface="Times Roman"/>
                <a:ea typeface="Times Roman"/>
                <a:cs typeface="Times Roman"/>
                <a:sym typeface="Times Roman"/>
              </a:defRPr>
            </a:pPr>
          </a:p>
          <a:p>
            <a:pPr>
              <a:lnSpc>
                <a:spcPct val="150000"/>
              </a:lnSpc>
              <a:defRPr sz="1100">
                <a:solidFill>
                  <a:srgbClr val="FFFFFF"/>
                </a:solidFill>
                <a:latin typeface="Times Roman"/>
                <a:ea typeface="Times Roman"/>
                <a:cs typeface="Times Roman"/>
                <a:sym typeface="Times Roman"/>
              </a:defRPr>
            </a:pPr>
          </a:p>
          <a:p>
            <a:pPr>
              <a:lnSpc>
                <a:spcPct val="150000"/>
              </a:lnSpc>
              <a:defRPr sz="1100">
                <a:latin typeface="Times Roman"/>
                <a:ea typeface="Times Roman"/>
                <a:cs typeface="Times Roman"/>
                <a:sym typeface="Times Roman"/>
              </a:defRPr>
            </a:pPr>
            <a:r>
              <a:t>Language planning is a body of ideas, laws and regulations, change, rules, beliefs and practices intended to achieve a planned change (or to stop change from happening) in the language use in one or more communities.</a:t>
            </a:r>
            <a:endParaRPr>
              <a:solidFill>
                <a:srgbClr val="FFFFFF"/>
              </a:solidFill>
            </a:endParaRPr>
          </a:p>
          <a:p>
            <a:pPr algn="r">
              <a:lnSpc>
                <a:spcPct val="150000"/>
              </a:lnSpc>
              <a:defRPr sz="1100">
                <a:latin typeface="Times Roman"/>
                <a:ea typeface="Times Roman"/>
                <a:cs typeface="Times Roman"/>
                <a:sym typeface="Times Roman"/>
              </a:defRPr>
            </a:pPr>
            <a:r>
              <a:t>Kaplan a Baldauf (1997:3)</a:t>
            </a:r>
          </a:p>
          <a:p>
            <a:pPr algn="r">
              <a:lnSpc>
                <a:spcPct val="150000"/>
              </a:lnSpc>
              <a:defRPr sz="1100">
                <a:latin typeface="Times Roman"/>
                <a:ea typeface="Times Roman"/>
                <a:cs typeface="Times Roman"/>
                <a:sym typeface="Times Roman"/>
              </a:defRPr>
            </a:pPr>
          </a:p>
          <a:p>
            <a:pPr defTabSz="457200">
              <a:lnSpc>
                <a:spcPct val="150000"/>
              </a:lnSpc>
              <a:spcBef>
                <a:spcPts val="1200"/>
              </a:spcBef>
              <a:defRPr sz="1100">
                <a:latin typeface="Times Roman"/>
                <a:ea typeface="Times Roman"/>
                <a:cs typeface="Times Roman"/>
                <a:sym typeface="Times Roman"/>
              </a:defRPr>
            </a:pPr>
            <a:r>
              <a:t>“Based on this principle, UNESCO has developed programs aimed at promoting languages as instruments of education and culture, and as significant means through which to participate in national life” </a:t>
            </a:r>
          </a:p>
          <a:p>
            <a:pPr algn="r" defTabSz="457200">
              <a:lnSpc>
                <a:spcPct val="150000"/>
              </a:lnSpc>
              <a:spcBef>
                <a:spcPts val="1200"/>
              </a:spcBef>
              <a:defRPr sz="1100">
                <a:latin typeface="Times Roman"/>
                <a:ea typeface="Times Roman"/>
                <a:cs typeface="Times Roman"/>
                <a:sym typeface="Times Roman"/>
              </a:defRPr>
            </a:pPr>
            <a:r>
              <a:t>(Noriko Aikawa, 2001: 13 yn UNESCO, 2003)</a:t>
            </a:r>
          </a:p>
        </p:txBody>
      </p:sp>
      <p:sp>
        <p:nvSpPr>
          <p:cNvPr id="129" name="Title 3"/>
          <p:cNvSpPr txBox="1"/>
          <p:nvPr>
            <p:ph type="title"/>
          </p:nvPr>
        </p:nvSpPr>
        <p:spPr>
          <a:xfrm>
            <a:off x="814387" y="124426"/>
            <a:ext cx="10591801" cy="646335"/>
          </a:xfrm>
          <a:prstGeom prst="rect">
            <a:avLst/>
          </a:prstGeom>
        </p:spPr>
        <p:txBody>
          <a:bodyPr/>
          <a:lstStyle>
            <a:lvl1pPr algn="ctr">
              <a:defRPr sz="3200">
                <a:solidFill>
                  <a:srgbClr val="000000"/>
                </a:solidFill>
                <a:latin typeface="Times Roman"/>
                <a:ea typeface="Times Roman"/>
                <a:cs typeface="Times Roman"/>
                <a:sym typeface="Times Roman"/>
              </a:defRPr>
            </a:lvl1pPr>
          </a:lstStyle>
          <a:p>
            <a:pPr/>
            <a:r>
              <a:t>Beth yw polisi a chynllunio iaith?</a:t>
            </a:r>
          </a:p>
        </p:txBody>
      </p:sp>
      <p:sp>
        <p:nvSpPr>
          <p:cNvPr id="130" name="Corpws"/>
          <p:cNvSpPr txBox="1"/>
          <p:nvPr/>
        </p:nvSpPr>
        <p:spPr>
          <a:xfrm>
            <a:off x="3248578" y="5312729"/>
            <a:ext cx="996935" cy="3835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a:solidFill>
                  <a:schemeClr val="accent3">
                    <a:lumOff val="10245"/>
                  </a:schemeClr>
                </a:solidFill>
                <a:latin typeface="Times Roman"/>
                <a:ea typeface="Times Roman"/>
                <a:cs typeface="Times Roman"/>
                <a:sym typeface="Times Roman"/>
              </a:defRPr>
            </a:lvl1pPr>
          </a:lstStyle>
          <a:p>
            <a:pPr/>
            <a:r>
              <a:t>Corpws</a:t>
            </a:r>
          </a:p>
        </p:txBody>
      </p:sp>
      <p:sp>
        <p:nvSpPr>
          <p:cNvPr id="131" name="Statws"/>
          <p:cNvSpPr txBox="1"/>
          <p:nvPr/>
        </p:nvSpPr>
        <p:spPr>
          <a:xfrm>
            <a:off x="4321092" y="5312729"/>
            <a:ext cx="1589495" cy="3835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a:solidFill>
                  <a:schemeClr val="accent3">
                    <a:lumOff val="10245"/>
                  </a:schemeClr>
                </a:solidFill>
                <a:latin typeface="Times Roman"/>
                <a:ea typeface="Times Roman"/>
                <a:cs typeface="Times Roman"/>
                <a:sym typeface="Times Roman"/>
              </a:defRPr>
            </a:lvl1pPr>
          </a:lstStyle>
          <a:p>
            <a:pPr/>
            <a:r>
              <a:t>Statws</a:t>
            </a:r>
          </a:p>
        </p:txBody>
      </p:sp>
      <p:sp>
        <p:nvSpPr>
          <p:cNvPr id="132" name="Caffael"/>
          <p:cNvSpPr txBox="1"/>
          <p:nvPr/>
        </p:nvSpPr>
        <p:spPr>
          <a:xfrm>
            <a:off x="6487748" y="5312729"/>
            <a:ext cx="839670" cy="3835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a:solidFill>
                  <a:schemeClr val="accent3">
                    <a:lumOff val="10245"/>
                  </a:schemeClr>
                </a:solidFill>
                <a:latin typeface="Times Roman"/>
                <a:ea typeface="Times Roman"/>
                <a:cs typeface="Times Roman"/>
                <a:sym typeface="Times Roman"/>
              </a:defRPr>
            </a:lvl1pPr>
          </a:lstStyle>
          <a:p>
            <a:pPr/>
            <a:r>
              <a:t>Caffael</a:t>
            </a:r>
          </a:p>
        </p:txBody>
      </p:sp>
      <p:sp>
        <p:nvSpPr>
          <p:cNvPr id="133" name="Bri"/>
          <p:cNvSpPr txBox="1"/>
          <p:nvPr/>
        </p:nvSpPr>
        <p:spPr>
          <a:xfrm>
            <a:off x="7354400" y="5312729"/>
            <a:ext cx="934549" cy="3835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a:solidFill>
                  <a:schemeClr val="accent3">
                    <a:lumOff val="10245"/>
                  </a:schemeClr>
                </a:solidFill>
                <a:latin typeface="Times Roman"/>
                <a:ea typeface="Times Roman"/>
                <a:cs typeface="Times Roman"/>
                <a:sym typeface="Times Roman"/>
              </a:defRPr>
            </a:lvl1pPr>
          </a:lstStyle>
          <a:p>
            <a:pPr/>
            <a:r>
              <a:t>Bri</a:t>
            </a:r>
          </a:p>
        </p:txBody>
      </p:sp>
      <p:sp>
        <p:nvSpPr>
          <p:cNvPr id="134" name="Hawliau"/>
          <p:cNvSpPr txBox="1"/>
          <p:nvPr/>
        </p:nvSpPr>
        <p:spPr>
          <a:xfrm>
            <a:off x="8315931" y="5312729"/>
            <a:ext cx="934549" cy="3835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a:solidFill>
                  <a:schemeClr val="accent3">
                    <a:lumOff val="10245"/>
                  </a:schemeClr>
                </a:solidFill>
                <a:latin typeface="Times Roman"/>
                <a:ea typeface="Times Roman"/>
                <a:cs typeface="Times Roman"/>
                <a:sym typeface="Times Roman"/>
              </a:defRPr>
            </a:lvl1pPr>
          </a:lstStyle>
          <a:p>
            <a:pPr/>
            <a:r>
              <a:t>Hawliau</a:t>
            </a:r>
          </a:p>
        </p:txBody>
      </p:sp>
      <p:sp>
        <p:nvSpPr>
          <p:cNvPr id="135" name="Cyfreithiau…"/>
          <p:cNvSpPr txBox="1"/>
          <p:nvPr/>
        </p:nvSpPr>
        <p:spPr>
          <a:xfrm>
            <a:off x="2176064" y="5280979"/>
            <a:ext cx="996935" cy="4470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b="1" sz="1200">
                <a:solidFill>
                  <a:schemeClr val="accent3">
                    <a:lumOff val="10245"/>
                  </a:schemeClr>
                </a:solidFill>
                <a:latin typeface="Times Roman"/>
                <a:ea typeface="Times Roman"/>
                <a:cs typeface="Times Roman"/>
                <a:sym typeface="Times Roman"/>
              </a:defRPr>
            </a:pPr>
            <a:r>
              <a:t>Cyfreithiau </a:t>
            </a:r>
          </a:p>
          <a:p>
            <a:pPr algn="ctr">
              <a:defRPr b="1" sz="1200">
                <a:solidFill>
                  <a:schemeClr val="accent3">
                    <a:lumOff val="10245"/>
                  </a:schemeClr>
                </a:solidFill>
                <a:latin typeface="Times Roman"/>
                <a:ea typeface="Times Roman"/>
                <a:cs typeface="Times Roman"/>
                <a:sym typeface="Times Roman"/>
              </a:defRPr>
            </a:pPr>
            <a:r>
              <a:t>Rhyngwladol</a:t>
            </a:r>
          </a:p>
        </p:txBody>
      </p:sp>
      <p:sp>
        <p:nvSpPr>
          <p:cNvPr id="136" name="“By language planning I understand the activity of preparing a normative orthography, grammar and dictionary for the guidance of writers and speakers in a non-homogenous speech community.”…"/>
          <p:cNvSpPr txBox="1"/>
          <p:nvPr/>
        </p:nvSpPr>
        <p:spPr>
          <a:xfrm>
            <a:off x="25568" y="895996"/>
            <a:ext cx="2079533" cy="42189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lnSpc>
                <a:spcPct val="150000"/>
              </a:lnSpc>
              <a:defRPr sz="1100">
                <a:latin typeface="Times Roman"/>
                <a:ea typeface="Times Roman"/>
                <a:cs typeface="Times Roman"/>
                <a:sym typeface="Times Roman"/>
              </a:defRPr>
            </a:pPr>
            <a:r>
              <a:t>“By language planning I understand the activity of preparing a normative orthography, grammar and dictionary for the guidance of writers and speakers in a non-homogenous speech community.”</a:t>
            </a:r>
          </a:p>
          <a:p>
            <a:pPr algn="r" defTabSz="457200">
              <a:lnSpc>
                <a:spcPct val="150000"/>
              </a:lnSpc>
              <a:defRPr sz="1100">
                <a:latin typeface="Times Roman"/>
                <a:ea typeface="Times Roman"/>
                <a:cs typeface="Times Roman"/>
                <a:sym typeface="Times Roman"/>
              </a:defRPr>
            </a:pPr>
            <a:r>
              <a:t>(Haugen,1959 yn Cooper, 1989: 29)</a:t>
            </a:r>
          </a:p>
          <a:p>
            <a:pPr>
              <a:lnSpc>
                <a:spcPct val="150000"/>
              </a:lnSpc>
              <a:defRPr sz="1100">
                <a:latin typeface="Times Roman"/>
                <a:ea typeface="Times Roman"/>
                <a:cs typeface="Times Roman"/>
                <a:sym typeface="Times Roman"/>
              </a:defRPr>
            </a:pPr>
          </a:p>
          <a:p>
            <a:pPr>
              <a:lnSpc>
                <a:spcPct val="150000"/>
              </a:lnSpc>
              <a:defRPr sz="1100">
                <a:latin typeface="Times Roman"/>
                <a:ea typeface="Times Roman"/>
                <a:cs typeface="Times Roman"/>
                <a:sym typeface="Times Roman"/>
              </a:defRPr>
            </a:pPr>
            <a:r>
              <a:t>“Language planning refers to deliberate efforts to influence the behaviour of others with respect to the acquisition, structure, or functional allocation of their language codes.”</a:t>
            </a:r>
          </a:p>
          <a:p>
            <a:pPr algn="r">
              <a:lnSpc>
                <a:spcPct val="150000"/>
              </a:lnSpc>
              <a:defRPr sz="1100">
                <a:latin typeface="Times Roman"/>
                <a:ea typeface="Times Roman"/>
                <a:cs typeface="Times Roman"/>
                <a:sym typeface="Times Roman"/>
              </a:defRPr>
            </a:pPr>
            <a:r>
              <a:t>(Cooper, 1988:  45)</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Cynllunio Corpws"/>
          <p:cNvSpPr txBox="1"/>
          <p:nvPr>
            <p:ph type="title"/>
          </p:nvPr>
        </p:nvSpPr>
        <p:spPr>
          <a:xfrm>
            <a:off x="301214" y="762679"/>
            <a:ext cx="5803105" cy="646335"/>
          </a:xfrm>
          <a:prstGeom prst="rect">
            <a:avLst/>
          </a:prstGeom>
        </p:spPr>
        <p:txBody>
          <a:bodyPr/>
          <a:lstStyle>
            <a:lvl1pPr algn="ctr">
              <a:defRPr b="0" sz="2400">
                <a:solidFill>
                  <a:srgbClr val="000000"/>
                </a:solidFill>
                <a:latin typeface="Times Roman"/>
                <a:ea typeface="Times Roman"/>
                <a:cs typeface="Times Roman"/>
                <a:sym typeface="Times Roman"/>
              </a:defRPr>
            </a:lvl1pPr>
          </a:lstStyle>
          <a:p>
            <a:pPr/>
            <a:r>
              <a:t>Cynllunio Corpws</a:t>
            </a:r>
          </a:p>
        </p:txBody>
      </p:sp>
      <p:sp>
        <p:nvSpPr>
          <p:cNvPr id="141" name="Cynllunio Statws"/>
          <p:cNvSpPr txBox="1"/>
          <p:nvPr/>
        </p:nvSpPr>
        <p:spPr>
          <a:xfrm>
            <a:off x="7550418" y="768012"/>
            <a:ext cx="3452220" cy="64633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2400">
                <a:latin typeface="Times Roman"/>
                <a:ea typeface="Times Roman"/>
                <a:cs typeface="Times Roman"/>
                <a:sym typeface="Times Roman"/>
              </a:defRPr>
            </a:lvl1pPr>
          </a:lstStyle>
          <a:p>
            <a:pPr/>
            <a:r>
              <a:t>Cynllunio Statws</a:t>
            </a:r>
          </a:p>
        </p:txBody>
      </p:sp>
      <p:sp>
        <p:nvSpPr>
          <p:cNvPr id="142" name="Codification…"/>
          <p:cNvSpPr txBox="1"/>
          <p:nvPr/>
        </p:nvSpPr>
        <p:spPr>
          <a:xfrm>
            <a:off x="3532176" y="2138313"/>
            <a:ext cx="2812529" cy="2987037"/>
          </a:xfrm>
          <a:prstGeom prst="rect">
            <a:avLst/>
          </a:prstGeom>
          <a:ln w="12700">
            <a:solidFill>
              <a:srgbClr val="000000"/>
            </a:solidFill>
            <a:miter lim="400000"/>
          </a:ln>
          <a:extLst>
            <a:ext uri="{C572A759-6A51-4108-AA02-DFA0A04FC94B}">
              <ma14:wrappingTextBoxFlag xmlns:ma14="http://schemas.microsoft.com/office/mac/drawingml/2011/main" val="1"/>
            </a:ext>
          </a:extLst>
        </p:spPr>
        <p:txBody>
          <a:bodyPr lIns="45718" tIns="45718" rIns="45718" bIns="45718">
            <a:spAutoFit/>
          </a:bodyPr>
          <a:lstStyle/>
          <a:p>
            <a:pPr algn="ctr" defTabSz="266700">
              <a:lnSpc>
                <a:spcPct val="150000"/>
              </a:lnSpc>
              <a:spcBef>
                <a:spcPts val="300"/>
              </a:spcBef>
              <a:defRPr b="1" i="1" sz="1200">
                <a:latin typeface="Times Roman"/>
                <a:ea typeface="Times Roman"/>
                <a:cs typeface="Times Roman"/>
                <a:sym typeface="Times Roman"/>
              </a:defRPr>
            </a:pPr>
            <a:r>
              <a:t>Codification</a:t>
            </a:r>
          </a:p>
          <a:p>
            <a:pPr defTabSz="266700">
              <a:lnSpc>
                <a:spcPct val="150000"/>
              </a:lnSpc>
              <a:spcBef>
                <a:spcPts val="300"/>
              </a:spcBef>
              <a:defRPr i="1" sz="1200">
                <a:latin typeface="Times Roman"/>
                <a:ea typeface="Times Roman"/>
                <a:cs typeface="Times Roman"/>
                <a:sym typeface="Times Roman"/>
              </a:defRPr>
            </a:pPr>
            <a:r>
              <a:t>Graphisation: The alphabet</a:t>
            </a:r>
          </a:p>
          <a:p>
            <a:pPr defTabSz="266700">
              <a:lnSpc>
                <a:spcPct val="150000"/>
              </a:lnSpc>
              <a:spcBef>
                <a:spcPts val="300"/>
              </a:spcBef>
              <a:defRPr i="1" sz="1200">
                <a:latin typeface="Times Roman"/>
                <a:ea typeface="Times Roman"/>
                <a:cs typeface="Times Roman"/>
                <a:sym typeface="Times Roman"/>
              </a:defRPr>
            </a:pPr>
            <a:r>
              <a:t>Grammatication: The structure</a:t>
            </a:r>
            <a:endParaRPr b="1"/>
          </a:p>
          <a:p>
            <a:pPr defTabSz="266700">
              <a:lnSpc>
                <a:spcPct val="150000"/>
              </a:lnSpc>
              <a:spcBef>
                <a:spcPts val="300"/>
              </a:spcBef>
              <a:defRPr i="1" sz="1200">
                <a:latin typeface="Times Roman"/>
                <a:ea typeface="Times Roman"/>
                <a:cs typeface="Times Roman"/>
                <a:sym typeface="Times Roman"/>
              </a:defRPr>
            </a:pPr>
            <a:r>
              <a:t>Lexication: The vocabulary</a:t>
            </a:r>
            <a:endParaRPr b="1"/>
          </a:p>
          <a:p>
            <a:pPr algn="ctr" defTabSz="266700">
              <a:lnSpc>
                <a:spcPct val="150000"/>
              </a:lnSpc>
              <a:spcBef>
                <a:spcPts val="300"/>
              </a:spcBef>
              <a:defRPr b="1" i="1" sz="1200">
                <a:latin typeface="Times Roman"/>
                <a:ea typeface="Times Roman"/>
                <a:cs typeface="Times Roman"/>
                <a:sym typeface="Times Roman"/>
              </a:defRPr>
            </a:pPr>
            <a:r>
              <a:t>Elaboration</a:t>
            </a:r>
          </a:p>
          <a:p>
            <a:pPr algn="r" defTabSz="266700">
              <a:lnSpc>
                <a:spcPct val="150000"/>
              </a:lnSpc>
              <a:spcBef>
                <a:spcPts val="300"/>
              </a:spcBef>
              <a:defRPr sz="1200">
                <a:latin typeface="Times Roman"/>
                <a:ea typeface="Times Roman"/>
                <a:cs typeface="Times Roman"/>
                <a:sym typeface="Times Roman"/>
              </a:defRPr>
            </a:pPr>
            <a:r>
              <a:t>(Haugen, 1983 yn Kaplan a Baldauf, 1997)</a:t>
            </a:r>
          </a:p>
          <a:p>
            <a:pPr defTabSz="266700">
              <a:lnSpc>
                <a:spcPct val="150000"/>
              </a:lnSpc>
              <a:spcBef>
                <a:spcPts val="300"/>
              </a:spcBef>
              <a:defRPr sz="1200">
                <a:latin typeface="Times Roman"/>
                <a:ea typeface="Times Roman"/>
                <a:cs typeface="Times Roman"/>
                <a:sym typeface="Times Roman"/>
              </a:defRPr>
            </a:pPr>
          </a:p>
          <a:p>
            <a:pPr defTabSz="266700">
              <a:lnSpc>
                <a:spcPct val="150000"/>
              </a:lnSpc>
              <a:spcBef>
                <a:spcPts val="300"/>
              </a:spcBef>
              <a:defRPr sz="1200">
                <a:latin typeface="Times Roman"/>
                <a:ea typeface="Times Roman"/>
                <a:cs typeface="Times Roman"/>
                <a:sym typeface="Times Roman"/>
              </a:defRPr>
            </a:pPr>
            <a:r>
              <a:t>‘the best grammar book is…a historical document’ </a:t>
            </a:r>
          </a:p>
          <a:p>
            <a:pPr algn="r" defTabSz="266700">
              <a:lnSpc>
                <a:spcPct val="150000"/>
              </a:lnSpc>
              <a:spcBef>
                <a:spcPts val="300"/>
              </a:spcBef>
              <a:defRPr sz="1200">
                <a:latin typeface="Times Roman"/>
                <a:ea typeface="Times Roman"/>
                <a:cs typeface="Times Roman"/>
                <a:sym typeface="Times Roman"/>
              </a:defRPr>
            </a:pPr>
            <a:r>
              <a:t>(Kaplan a Baldauf, 1997:41)</a:t>
            </a:r>
          </a:p>
        </p:txBody>
      </p:sp>
      <p:pic>
        <p:nvPicPr>
          <p:cNvPr id="143" name="Screenshot 2024-11-25 at 15.06.39.png" descr="Screenshot 2024-11-25 at 15.06.39.png"/>
          <p:cNvPicPr>
            <a:picLocks noChangeAspect="1"/>
          </p:cNvPicPr>
          <p:nvPr/>
        </p:nvPicPr>
        <p:blipFill>
          <a:blip r:embed="rId3">
            <a:extLst/>
          </a:blip>
          <a:srcRect l="26701" t="25090" r="32915" b="16472"/>
          <a:stretch>
            <a:fillRect/>
          </a:stretch>
        </p:blipFill>
        <p:spPr>
          <a:xfrm>
            <a:off x="89745" y="2113452"/>
            <a:ext cx="3400634" cy="3075696"/>
          </a:xfrm>
          <a:prstGeom prst="rect">
            <a:avLst/>
          </a:prstGeom>
          <a:ln w="12700">
            <a:miter lim="400000"/>
          </a:ln>
        </p:spPr>
      </p:pic>
      <p:sp>
        <p:nvSpPr>
          <p:cNvPr id="144" name="UNESCO, 2003 : 16"/>
          <p:cNvSpPr txBox="1"/>
          <p:nvPr/>
        </p:nvSpPr>
        <p:spPr>
          <a:xfrm>
            <a:off x="1931627" y="5284456"/>
            <a:ext cx="1365753"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r" defTabSz="266700">
              <a:spcBef>
                <a:spcPts val="300"/>
              </a:spcBef>
              <a:defRPr sz="1200">
                <a:latin typeface="Times Roman"/>
                <a:ea typeface="Times Roman"/>
                <a:cs typeface="Times Roman"/>
                <a:sym typeface="Times Roman"/>
              </a:defRPr>
            </a:lvl1pPr>
          </a:lstStyle>
          <a:p>
            <a:pPr/>
            <a:r>
              <a:t>UNESCO, 2003 : 16</a:t>
            </a:r>
          </a:p>
        </p:txBody>
      </p:sp>
      <p:sp>
        <p:nvSpPr>
          <p:cNvPr id="145" name="Title 3"/>
          <p:cNvSpPr txBox="1"/>
          <p:nvPr/>
        </p:nvSpPr>
        <p:spPr>
          <a:xfrm>
            <a:off x="814387" y="239494"/>
            <a:ext cx="10591801" cy="64633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b="1" sz="3200">
                <a:latin typeface="Times Roman"/>
                <a:ea typeface="Times Roman"/>
                <a:cs typeface="Times Roman"/>
                <a:sym typeface="Times Roman"/>
              </a:defRPr>
            </a:lvl1pPr>
          </a:lstStyle>
          <a:p>
            <a:pPr/>
            <a:r>
              <a:t>Cynllunio Iaith</a:t>
            </a:r>
          </a:p>
        </p:txBody>
      </p:sp>
      <p:sp>
        <p:nvSpPr>
          <p:cNvPr id="146" name="By language planning I understand the activity of preparing a normative orthography, grammar and dictionary for the guidance of writers and speakers in a non-homogenous speech community”…"/>
          <p:cNvSpPr txBox="1"/>
          <p:nvPr/>
        </p:nvSpPr>
        <p:spPr>
          <a:xfrm>
            <a:off x="229737" y="1266391"/>
            <a:ext cx="5946059" cy="751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lnSpc>
                <a:spcPct val="150000"/>
              </a:lnSpc>
              <a:defRPr sz="1100">
                <a:latin typeface="Times Roman"/>
                <a:ea typeface="Times Roman"/>
                <a:cs typeface="Times Roman"/>
                <a:sym typeface="Times Roman"/>
              </a:defRPr>
            </a:pPr>
            <a:r>
              <a:t>By language planning I understand the activity of preparing a normative orthography, grammar and dictionary for the guidance of writers and speakers in a non-homogenous speech community” </a:t>
            </a:r>
          </a:p>
          <a:p>
            <a:pPr algn="r" defTabSz="457200">
              <a:lnSpc>
                <a:spcPct val="150000"/>
              </a:lnSpc>
              <a:defRPr sz="1100">
                <a:latin typeface="Times Roman"/>
                <a:ea typeface="Times Roman"/>
                <a:cs typeface="Times Roman"/>
                <a:sym typeface="Times Roman"/>
              </a:defRPr>
            </a:pPr>
            <a:r>
              <a:t>Haugen 1959 yn Cooper, 1989: 29</a:t>
            </a:r>
          </a:p>
        </p:txBody>
      </p:sp>
      <p:sp>
        <p:nvSpPr>
          <p:cNvPr id="147" name="‘In Tanzania, they only recognise one official language…although this policy seems less inclusive than South Africa’s policy, it has lead to more national unity and political stability.’…"/>
          <p:cNvSpPr txBox="1"/>
          <p:nvPr/>
        </p:nvSpPr>
        <p:spPr>
          <a:xfrm>
            <a:off x="6661666" y="4105778"/>
            <a:ext cx="5229724" cy="1069573"/>
          </a:xfrm>
          <a:prstGeom prst="rect">
            <a:avLst/>
          </a:prstGeom>
          <a:ln w="12700">
            <a:solidFill>
              <a:srgbClr val="000000"/>
            </a:solidFill>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lnSpc>
                <a:spcPct val="150000"/>
              </a:lnSpc>
              <a:defRPr sz="1200">
                <a:solidFill>
                  <a:srgbClr val="242424"/>
                </a:solidFill>
                <a:latin typeface="+mj-lt"/>
                <a:ea typeface="+mj-ea"/>
                <a:cs typeface="+mj-cs"/>
                <a:sym typeface="Arial"/>
              </a:defRPr>
            </a:pPr>
            <a:r>
              <a:t>‘In Tanzania, they only recognise one official language…although this policy seems less inclusive than South Africa’s policy, it has lead to more national unity and political stability.’</a:t>
            </a:r>
          </a:p>
          <a:p>
            <a:pPr algn="r" defTabSz="457200">
              <a:lnSpc>
                <a:spcPct val="150000"/>
              </a:lnSpc>
              <a:defRPr sz="1200">
                <a:solidFill>
                  <a:srgbClr val="242424"/>
                </a:solidFill>
                <a:latin typeface="+mj-lt"/>
                <a:ea typeface="+mj-ea"/>
                <a:cs typeface="+mj-cs"/>
                <a:sym typeface="Arial"/>
              </a:defRPr>
            </a:pPr>
            <a:r>
              <a:t>(Rutabana, 2019)</a:t>
            </a:r>
          </a:p>
        </p:txBody>
      </p:sp>
      <p:grpSp>
        <p:nvGrpSpPr>
          <p:cNvPr id="150" name="Statws"/>
          <p:cNvGrpSpPr/>
          <p:nvPr/>
        </p:nvGrpSpPr>
        <p:grpSpPr>
          <a:xfrm>
            <a:off x="8200532" y="2367082"/>
            <a:ext cx="2049273" cy="498522"/>
            <a:chOff x="0" y="0"/>
            <a:chExt cx="2049272" cy="498520"/>
          </a:xfrm>
        </p:grpSpPr>
        <p:sp>
          <p:nvSpPr>
            <p:cNvPr id="148" name="Rounded Rectangle"/>
            <p:cNvSpPr/>
            <p:nvPr/>
          </p:nvSpPr>
          <p:spPr>
            <a:xfrm>
              <a:off x="0" y="0"/>
              <a:ext cx="2049273" cy="498521"/>
            </a:xfrm>
            <a:prstGeom prst="roundRect">
              <a:avLst>
                <a:gd name="adj" fmla="val 41086"/>
              </a:avLst>
            </a:prstGeom>
            <a:solidFill>
              <a:srgbClr val="FFFFFF"/>
            </a:solidFill>
            <a:ln w="38100" cap="flat">
              <a:solidFill>
                <a:srgbClr val="000000"/>
              </a:solidFill>
              <a:prstDash val="solid"/>
              <a:miter lim="800000"/>
            </a:ln>
            <a:effectLst/>
          </p:spPr>
          <p:txBody>
            <a:bodyPr wrap="square" lIns="45718" tIns="45718" rIns="45718" bIns="45718" numCol="1" anchor="ctr">
              <a:noAutofit/>
            </a:bodyPr>
            <a:lstStyle/>
            <a:p>
              <a:pPr algn="ctr">
                <a:defRPr sz="1200">
                  <a:latin typeface="Times Roman"/>
                  <a:ea typeface="Times Roman"/>
                  <a:cs typeface="Times Roman"/>
                  <a:sym typeface="Times Roman"/>
                </a:defRPr>
              </a:pPr>
            </a:p>
          </p:txBody>
        </p:sp>
        <p:sp>
          <p:nvSpPr>
            <p:cNvPr id="149" name="Statws"/>
            <p:cNvSpPr txBox="1"/>
            <p:nvPr/>
          </p:nvSpPr>
          <p:spPr>
            <a:xfrm>
              <a:off x="66340" y="51140"/>
              <a:ext cx="1916592" cy="39623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2000">
                  <a:latin typeface="Times Roman"/>
                  <a:ea typeface="Times Roman"/>
                  <a:cs typeface="Times Roman"/>
                  <a:sym typeface="Times Roman"/>
                </a:defRPr>
              </a:lvl1pPr>
            </a:lstStyle>
            <a:p>
              <a:pPr/>
              <a:r>
                <a:t>Statws</a:t>
              </a:r>
            </a:p>
          </p:txBody>
        </p:sp>
      </p:grpSp>
      <p:sp>
        <p:nvSpPr>
          <p:cNvPr id="151" name="Swyddogol"/>
          <p:cNvSpPr txBox="1"/>
          <p:nvPr/>
        </p:nvSpPr>
        <p:spPr>
          <a:xfrm>
            <a:off x="10769376" y="2360733"/>
            <a:ext cx="971267" cy="51121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1400">
                <a:latin typeface="Times Roman"/>
                <a:ea typeface="Times Roman"/>
                <a:cs typeface="Times Roman"/>
                <a:sym typeface="Times Roman"/>
              </a:defRPr>
            </a:lvl1pPr>
          </a:lstStyle>
          <a:p>
            <a:pPr/>
            <a:r>
              <a:t>Swyddogol</a:t>
            </a:r>
          </a:p>
        </p:txBody>
      </p:sp>
      <p:sp>
        <p:nvSpPr>
          <p:cNvPr id="152" name="Crefyddol"/>
          <p:cNvSpPr txBox="1"/>
          <p:nvPr/>
        </p:nvSpPr>
        <p:spPr>
          <a:xfrm>
            <a:off x="9453740" y="3182688"/>
            <a:ext cx="971267" cy="51121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1400">
                <a:latin typeface="Times Roman"/>
                <a:ea typeface="Times Roman"/>
                <a:cs typeface="Times Roman"/>
                <a:sym typeface="Times Roman"/>
              </a:defRPr>
            </a:lvl1pPr>
          </a:lstStyle>
          <a:p>
            <a:pPr/>
            <a:r>
              <a:t>Crefyddol</a:t>
            </a:r>
          </a:p>
        </p:txBody>
      </p:sp>
      <p:sp>
        <p:nvSpPr>
          <p:cNvPr id="153" name="Llenyddol"/>
          <p:cNvSpPr txBox="1"/>
          <p:nvPr/>
        </p:nvSpPr>
        <p:spPr>
          <a:xfrm>
            <a:off x="8739536" y="1573802"/>
            <a:ext cx="971267" cy="51121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1400">
                <a:latin typeface="Times Roman"/>
                <a:ea typeface="Times Roman"/>
                <a:cs typeface="Times Roman"/>
                <a:sym typeface="Times Roman"/>
              </a:defRPr>
            </a:lvl1pPr>
          </a:lstStyle>
          <a:p>
            <a:pPr/>
            <a:r>
              <a:t>Llenyddol</a:t>
            </a:r>
          </a:p>
        </p:txBody>
      </p:sp>
      <p:sp>
        <p:nvSpPr>
          <p:cNvPr id="154" name="Rhanbarthol"/>
          <p:cNvSpPr txBox="1"/>
          <p:nvPr/>
        </p:nvSpPr>
        <p:spPr>
          <a:xfrm>
            <a:off x="6487033" y="2360734"/>
            <a:ext cx="1285878" cy="51121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1400">
                <a:latin typeface="Times Roman"/>
                <a:ea typeface="Times Roman"/>
                <a:cs typeface="Times Roman"/>
                <a:sym typeface="Times Roman"/>
              </a:defRPr>
            </a:lvl1pPr>
          </a:lstStyle>
          <a:p>
            <a:pPr/>
            <a:r>
              <a:t>Rhanbarthol</a:t>
            </a:r>
          </a:p>
        </p:txBody>
      </p:sp>
      <p:sp>
        <p:nvSpPr>
          <p:cNvPr id="155" name="Cenedlaethol"/>
          <p:cNvSpPr txBox="1"/>
          <p:nvPr/>
        </p:nvSpPr>
        <p:spPr>
          <a:xfrm>
            <a:off x="7668711" y="3201179"/>
            <a:ext cx="1285878" cy="51122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1400">
                <a:latin typeface="Times Roman"/>
                <a:ea typeface="Times Roman"/>
                <a:cs typeface="Times Roman"/>
                <a:sym typeface="Times Roman"/>
              </a:defRPr>
            </a:lvl1pPr>
          </a:lstStyle>
          <a:p>
            <a:pPr/>
            <a:r>
              <a:t>Cenedlaethol</a:t>
            </a:r>
          </a:p>
        </p:txBody>
      </p:sp>
      <p:sp>
        <p:nvSpPr>
          <p:cNvPr id="156" name="Kaplan a Baldauf, 1997"/>
          <p:cNvSpPr txBox="1"/>
          <p:nvPr/>
        </p:nvSpPr>
        <p:spPr>
          <a:xfrm>
            <a:off x="10084064" y="3513103"/>
            <a:ext cx="1652991"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r" defTabSz="266700">
              <a:spcBef>
                <a:spcPts val="300"/>
              </a:spcBef>
              <a:defRPr sz="1200">
                <a:latin typeface="Times Roman"/>
                <a:ea typeface="Times Roman"/>
                <a:cs typeface="Times Roman"/>
                <a:sym typeface="Times Roman"/>
              </a:defRPr>
            </a:lvl1pPr>
          </a:lstStyle>
          <a:p>
            <a:pPr/>
            <a:r>
              <a:t>(Kaplan a Baldauf, 1997)</a:t>
            </a:r>
          </a:p>
        </p:txBody>
      </p:sp>
      <p:grpSp>
        <p:nvGrpSpPr>
          <p:cNvPr id="163" name="Diagram 3"/>
          <p:cNvGrpSpPr/>
          <p:nvPr/>
        </p:nvGrpSpPr>
        <p:grpSpPr>
          <a:xfrm>
            <a:off x="5364964" y="5359366"/>
            <a:ext cx="1462071" cy="1462069"/>
            <a:chOff x="-1" y="0"/>
            <a:chExt cx="1462069" cy="1462067"/>
          </a:xfrm>
        </p:grpSpPr>
        <p:sp>
          <p:nvSpPr>
            <p:cNvPr id="157" name="Group"/>
            <p:cNvSpPr/>
            <p:nvPr/>
          </p:nvSpPr>
          <p:spPr>
            <a:xfrm>
              <a:off x="-2" y="-1"/>
              <a:ext cx="714534" cy="71453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622300">
                <a:lnSpc>
                  <a:spcPct val="90000"/>
                </a:lnSpc>
                <a:spcBef>
                  <a:spcPts val="700"/>
                </a:spcBef>
                <a:defRPr sz="1400">
                  <a:solidFill>
                    <a:srgbClr val="FFFFFF"/>
                  </a:solidFill>
                  <a:latin typeface="Segoe UI"/>
                  <a:ea typeface="Segoe UI"/>
                  <a:cs typeface="Segoe UI"/>
                  <a:sym typeface="Segoe UI"/>
                </a:defRPr>
              </a:pPr>
            </a:p>
          </p:txBody>
        </p:sp>
        <p:sp>
          <p:nvSpPr>
            <p:cNvPr id="158" name="Group"/>
            <p:cNvSpPr/>
            <p:nvPr/>
          </p:nvSpPr>
          <p:spPr>
            <a:xfrm rot="5400000">
              <a:off x="747534" y="-1"/>
              <a:ext cx="714534" cy="7145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533400">
                <a:lnSpc>
                  <a:spcPct val="90000"/>
                </a:lnSpc>
                <a:spcBef>
                  <a:spcPts val="700"/>
                </a:spcBef>
                <a:defRPr sz="1200">
                  <a:solidFill>
                    <a:srgbClr val="FFFFFF"/>
                  </a:solidFill>
                  <a:latin typeface="Segoe UI"/>
                  <a:ea typeface="Segoe UI"/>
                  <a:cs typeface="Segoe UI"/>
                  <a:sym typeface="Segoe UI"/>
                </a:defRPr>
              </a:pPr>
            </a:p>
          </p:txBody>
        </p:sp>
        <p:sp>
          <p:nvSpPr>
            <p:cNvPr id="159" name="Group"/>
            <p:cNvSpPr/>
            <p:nvPr/>
          </p:nvSpPr>
          <p:spPr>
            <a:xfrm rot="10800000">
              <a:off x="747534" y="747533"/>
              <a:ext cx="714535" cy="7145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622300">
                <a:lnSpc>
                  <a:spcPct val="90000"/>
                </a:lnSpc>
                <a:spcBef>
                  <a:spcPts val="700"/>
                </a:spcBef>
                <a:defRPr>
                  <a:solidFill>
                    <a:srgbClr val="FFFFFF"/>
                  </a:solidFill>
                  <a:latin typeface="Segoe UI"/>
                  <a:ea typeface="Segoe UI"/>
                  <a:cs typeface="Segoe UI"/>
                  <a:sym typeface="Segoe UI"/>
                </a:defRPr>
              </a:pPr>
            </a:p>
          </p:txBody>
        </p:sp>
        <p:sp>
          <p:nvSpPr>
            <p:cNvPr id="160" name="Group"/>
            <p:cNvSpPr/>
            <p:nvPr/>
          </p:nvSpPr>
          <p:spPr>
            <a:xfrm rot="16200000">
              <a:off x="-1" y="747533"/>
              <a:ext cx="714534" cy="7145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622300">
                <a:lnSpc>
                  <a:spcPct val="90000"/>
                </a:lnSpc>
                <a:spcBef>
                  <a:spcPts val="700"/>
                </a:spcBef>
                <a:defRPr sz="1400">
                  <a:solidFill>
                    <a:srgbClr val="FFFFFF"/>
                  </a:solidFill>
                  <a:latin typeface="Segoe UI"/>
                  <a:ea typeface="Segoe UI"/>
                  <a:cs typeface="Segoe UI"/>
                  <a:sym typeface="Segoe UI"/>
                </a:defRPr>
              </a:pPr>
            </a:p>
          </p:txBody>
        </p:sp>
        <p:sp>
          <p:nvSpPr>
            <p:cNvPr id="161" name="Shape"/>
            <p:cNvSpPr/>
            <p:nvPr/>
          </p:nvSpPr>
          <p:spPr>
            <a:xfrm>
              <a:off x="621089" y="595922"/>
              <a:ext cx="225952" cy="938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4706" y="0"/>
                    <a:pt x="10510" y="0"/>
                  </a:cubicBezTo>
                  <a:cubicBezTo>
                    <a:pt x="14986" y="0"/>
                    <a:pt x="18971" y="5826"/>
                    <a:pt x="20439" y="14517"/>
                  </a:cubicBezTo>
                  <a:lnTo>
                    <a:pt x="21600" y="14516"/>
                  </a:lnTo>
                  <a:lnTo>
                    <a:pt x="19739" y="21600"/>
                  </a:lnTo>
                  <a:lnTo>
                    <a:pt x="16473" y="14516"/>
                  </a:lnTo>
                  <a:lnTo>
                    <a:pt x="17570" y="14516"/>
                  </a:lnTo>
                  <a:cubicBezTo>
                    <a:pt x="15555" y="6947"/>
                    <a:pt x="10761" y="3981"/>
                    <a:pt x="6862" y="7894"/>
                  </a:cubicBezTo>
                  <a:cubicBezTo>
                    <a:pt x="4222" y="10543"/>
                    <a:pt x="2563" y="15830"/>
                    <a:pt x="2563" y="21600"/>
                  </a:cubicBezTo>
                  <a:close/>
                </a:path>
              </a:pathLst>
            </a:custGeom>
            <a:solidFill>
              <a:srgbClr val="A8C9B7"/>
            </a:solidFill>
            <a:ln w="12700" cap="flat">
              <a:solidFill>
                <a:srgbClr val="FFFFFF"/>
              </a:solidFill>
              <a:prstDash val="solid"/>
              <a:miter lim="800000"/>
            </a:ln>
            <a:effectLst/>
          </p:spPr>
          <p:txBody>
            <a:bodyPr wrap="square" lIns="45718" tIns="45718" rIns="45718" bIns="45718" numCol="1" anchor="t">
              <a:noAutofit/>
            </a:bodyPr>
            <a:lstStyle/>
            <a:p>
              <a:pPr>
                <a:defRPr>
                  <a:solidFill>
                    <a:srgbClr val="FFFFFF"/>
                  </a:solidFill>
                  <a:latin typeface="+mj-lt"/>
                  <a:ea typeface="+mj-ea"/>
                  <a:cs typeface="+mj-cs"/>
                  <a:sym typeface="Arial"/>
                </a:defRPr>
              </a:pPr>
            </a:p>
          </p:txBody>
        </p:sp>
        <p:sp>
          <p:nvSpPr>
            <p:cNvPr id="162" name="Shape"/>
            <p:cNvSpPr/>
            <p:nvPr/>
          </p:nvSpPr>
          <p:spPr>
            <a:xfrm rot="10800000">
              <a:off x="615025" y="772285"/>
              <a:ext cx="225953" cy="938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4706" y="0"/>
                    <a:pt x="10510" y="0"/>
                  </a:cubicBezTo>
                  <a:cubicBezTo>
                    <a:pt x="14986" y="0"/>
                    <a:pt x="18971" y="5826"/>
                    <a:pt x="20439" y="14517"/>
                  </a:cubicBezTo>
                  <a:lnTo>
                    <a:pt x="21600" y="14516"/>
                  </a:lnTo>
                  <a:lnTo>
                    <a:pt x="19739" y="21600"/>
                  </a:lnTo>
                  <a:lnTo>
                    <a:pt x="16473" y="14516"/>
                  </a:lnTo>
                  <a:lnTo>
                    <a:pt x="17570" y="14516"/>
                  </a:lnTo>
                  <a:cubicBezTo>
                    <a:pt x="15555" y="6947"/>
                    <a:pt x="10761" y="3981"/>
                    <a:pt x="6862" y="7894"/>
                  </a:cubicBezTo>
                  <a:cubicBezTo>
                    <a:pt x="4222" y="10543"/>
                    <a:pt x="2563" y="15830"/>
                    <a:pt x="2563" y="21600"/>
                  </a:cubicBezTo>
                  <a:close/>
                </a:path>
              </a:pathLst>
            </a:custGeom>
            <a:solidFill>
              <a:srgbClr val="A8C9B7"/>
            </a:solidFill>
            <a:ln w="12700" cap="flat">
              <a:solidFill>
                <a:srgbClr val="FFFFFF"/>
              </a:solidFill>
              <a:prstDash val="solid"/>
              <a:miter lim="800000"/>
            </a:ln>
            <a:effectLst/>
          </p:spPr>
          <p:txBody>
            <a:bodyPr wrap="square" lIns="45718" tIns="45718" rIns="45718" bIns="45718" numCol="1" anchor="t">
              <a:noAutofit/>
            </a:bodyPr>
            <a:lstStyle/>
            <a:p>
              <a:pPr>
                <a:defRPr>
                  <a:solidFill>
                    <a:srgbClr val="FFFFFF"/>
                  </a:solidFill>
                  <a:latin typeface="+mj-lt"/>
                  <a:ea typeface="+mj-ea"/>
                  <a:cs typeface="+mj-cs"/>
                  <a:sym typeface="Arial"/>
                </a:defRPr>
              </a:pPr>
            </a:p>
          </p:txBody>
        </p:sp>
      </p:grpSp>
      <p:sp>
        <p:nvSpPr>
          <p:cNvPr id="164" name="Statws"/>
          <p:cNvSpPr txBox="1"/>
          <p:nvPr/>
        </p:nvSpPr>
        <p:spPr>
          <a:xfrm>
            <a:off x="6213678" y="5614634"/>
            <a:ext cx="442845"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Statws</a:t>
            </a:r>
          </a:p>
        </p:txBody>
      </p:sp>
      <p:sp>
        <p:nvSpPr>
          <p:cNvPr id="165" name="Statws"/>
          <p:cNvSpPr txBox="1"/>
          <p:nvPr/>
        </p:nvSpPr>
        <p:spPr>
          <a:xfrm>
            <a:off x="5518782" y="5614634"/>
            <a:ext cx="499276"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Corpws</a:t>
            </a:r>
          </a:p>
        </p:txBody>
      </p:sp>
      <p:sp>
        <p:nvSpPr>
          <p:cNvPr id="166" name="Statws"/>
          <p:cNvSpPr txBox="1"/>
          <p:nvPr/>
        </p:nvSpPr>
        <p:spPr>
          <a:xfrm>
            <a:off x="6197308" y="6190024"/>
            <a:ext cx="475587"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Caffael</a:t>
            </a:r>
          </a:p>
        </p:txBody>
      </p:sp>
      <p:sp>
        <p:nvSpPr>
          <p:cNvPr id="167" name="Statws"/>
          <p:cNvSpPr txBox="1"/>
          <p:nvPr/>
        </p:nvSpPr>
        <p:spPr>
          <a:xfrm>
            <a:off x="5635209" y="6190024"/>
            <a:ext cx="266422"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Bri</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Cynllunio Bri"/>
          <p:cNvSpPr txBox="1"/>
          <p:nvPr/>
        </p:nvSpPr>
        <p:spPr>
          <a:xfrm>
            <a:off x="7452687" y="944787"/>
            <a:ext cx="3452220" cy="64633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sz="2400">
                <a:latin typeface="Times Roman"/>
                <a:ea typeface="Times Roman"/>
                <a:cs typeface="Times Roman"/>
                <a:sym typeface="Times Roman"/>
              </a:defRPr>
            </a:lvl1pPr>
          </a:lstStyle>
          <a:p>
            <a:pPr/>
            <a:r>
              <a:t>Cynllunio Bri</a:t>
            </a:r>
          </a:p>
        </p:txBody>
      </p:sp>
      <p:sp>
        <p:nvSpPr>
          <p:cNvPr id="172" name="Title 3"/>
          <p:cNvSpPr txBox="1"/>
          <p:nvPr/>
        </p:nvSpPr>
        <p:spPr>
          <a:xfrm>
            <a:off x="2651824" y="510013"/>
            <a:ext cx="6888351" cy="64633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b="1" sz="3200">
                <a:latin typeface="Times Roman"/>
                <a:ea typeface="Times Roman"/>
                <a:cs typeface="Times Roman"/>
                <a:sym typeface="Times Roman"/>
              </a:defRPr>
            </a:lvl1pPr>
          </a:lstStyle>
          <a:p>
            <a:pPr/>
            <a:r>
              <a:t>Cynllunio Iaith</a:t>
            </a:r>
          </a:p>
        </p:txBody>
      </p:sp>
      <p:sp>
        <p:nvSpPr>
          <p:cNvPr id="173" name="Title 3"/>
          <p:cNvSpPr txBox="1"/>
          <p:nvPr/>
        </p:nvSpPr>
        <p:spPr>
          <a:xfrm>
            <a:off x="4604982" y="510013"/>
            <a:ext cx="3010610" cy="64633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ctr">
              <a:lnSpc>
                <a:spcPct val="90000"/>
              </a:lnSpc>
              <a:spcBef>
                <a:spcPts val="1000"/>
              </a:spcBef>
              <a:defRPr b="1" sz="3200">
                <a:latin typeface="Times Roman"/>
                <a:ea typeface="Times Roman"/>
                <a:cs typeface="Times Roman"/>
                <a:sym typeface="Times Roman"/>
              </a:defRPr>
            </a:lvl1pPr>
          </a:lstStyle>
          <a:p>
            <a:pPr/>
            <a:r>
              <a:t>Meithin Iaith</a:t>
            </a:r>
          </a:p>
        </p:txBody>
      </p:sp>
      <p:sp>
        <p:nvSpPr>
          <p:cNvPr id="174" name="Cynllunio Caffael"/>
          <p:cNvSpPr txBox="1"/>
          <p:nvPr>
            <p:ph type="title"/>
          </p:nvPr>
        </p:nvSpPr>
        <p:spPr>
          <a:xfrm>
            <a:off x="687717" y="917878"/>
            <a:ext cx="3452220" cy="646335"/>
          </a:xfrm>
          <a:prstGeom prst="rect">
            <a:avLst/>
          </a:prstGeom>
        </p:spPr>
        <p:txBody>
          <a:bodyPr/>
          <a:lstStyle>
            <a:lvl1pPr algn="ctr">
              <a:defRPr b="0" sz="2400">
                <a:solidFill>
                  <a:srgbClr val="000000"/>
                </a:solidFill>
                <a:latin typeface="Times Roman"/>
                <a:ea typeface="Times Roman"/>
                <a:cs typeface="Times Roman"/>
                <a:sym typeface="Times Roman"/>
              </a:defRPr>
            </a:lvl1pPr>
          </a:lstStyle>
          <a:p>
            <a:pPr/>
            <a:r>
              <a:t>Cynllunio Caffael</a:t>
            </a:r>
          </a:p>
        </p:txBody>
      </p:sp>
      <p:pic>
        <p:nvPicPr>
          <p:cNvPr id="175" name="Image" descr="Image"/>
          <p:cNvPicPr>
            <a:picLocks noChangeAspect="1"/>
          </p:cNvPicPr>
          <p:nvPr/>
        </p:nvPicPr>
        <p:blipFill>
          <a:blip r:embed="rId3">
            <a:extLst/>
          </a:blip>
          <a:stretch>
            <a:fillRect/>
          </a:stretch>
        </p:blipFill>
        <p:spPr>
          <a:xfrm>
            <a:off x="562840" y="4175261"/>
            <a:ext cx="2618733" cy="1570218"/>
          </a:xfrm>
          <a:prstGeom prst="rect">
            <a:avLst/>
          </a:prstGeom>
          <a:ln w="12700">
            <a:miter lim="400000"/>
          </a:ln>
        </p:spPr>
      </p:pic>
      <p:sp>
        <p:nvSpPr>
          <p:cNvPr id="176" name="The Knowledge Quartet, dyddiad anhysbys"/>
          <p:cNvSpPr txBox="1"/>
          <p:nvPr/>
        </p:nvSpPr>
        <p:spPr>
          <a:xfrm>
            <a:off x="1309388" y="5559318"/>
            <a:ext cx="3642134" cy="2692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r">
              <a:lnSpc>
                <a:spcPct val="150000"/>
              </a:lnSpc>
              <a:defRPr sz="1200">
                <a:latin typeface="Times Roman"/>
                <a:ea typeface="Times Roman"/>
                <a:cs typeface="Times Roman"/>
                <a:sym typeface="Times Roman"/>
              </a:defRPr>
            </a:lvl1pPr>
          </a:lstStyle>
          <a:p>
            <a:pPr/>
            <a:r>
              <a:t>(The Knowledge Quartet, dyddiad anhysbys)</a:t>
            </a:r>
          </a:p>
        </p:txBody>
      </p:sp>
      <p:sp>
        <p:nvSpPr>
          <p:cNvPr id="177" name="Title 2"/>
          <p:cNvSpPr txBox="1"/>
          <p:nvPr/>
        </p:nvSpPr>
        <p:spPr>
          <a:xfrm>
            <a:off x="8613981" y="6624366"/>
            <a:ext cx="1129633" cy="68023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r">
              <a:lnSpc>
                <a:spcPct val="90000"/>
              </a:lnSpc>
              <a:spcBef>
                <a:spcPts val="1000"/>
              </a:spcBef>
              <a:defRPr sz="1000">
                <a:latin typeface="Segoe UI"/>
                <a:ea typeface="Segoe UI"/>
                <a:cs typeface="Segoe UI"/>
                <a:sym typeface="Segoe UI"/>
              </a:defRPr>
            </a:lvl1pPr>
          </a:lstStyle>
          <a:p>
            <a:pPr/>
            <a:r>
              <a:t>(Kaplan, 1983)</a:t>
            </a:r>
          </a:p>
        </p:txBody>
      </p:sp>
      <p:grpSp>
        <p:nvGrpSpPr>
          <p:cNvPr id="180" name="Macro"/>
          <p:cNvGrpSpPr/>
          <p:nvPr/>
        </p:nvGrpSpPr>
        <p:grpSpPr>
          <a:xfrm>
            <a:off x="10357948" y="4937949"/>
            <a:ext cx="1798153" cy="1855589"/>
            <a:chOff x="0" y="-1"/>
            <a:chExt cx="1798151" cy="1855588"/>
          </a:xfrm>
        </p:grpSpPr>
        <p:sp>
          <p:nvSpPr>
            <p:cNvPr id="178" name="Oval"/>
            <p:cNvSpPr/>
            <p:nvPr/>
          </p:nvSpPr>
          <p:spPr>
            <a:xfrm>
              <a:off x="0" y="-2"/>
              <a:ext cx="1798152" cy="1855589"/>
            </a:xfrm>
            <a:prstGeom prst="ellipse">
              <a:avLst/>
            </a:prstGeom>
            <a:solidFill>
              <a:srgbClr val="FFFFFF"/>
            </a:solidFill>
            <a:ln w="38100" cap="flat">
              <a:solidFill>
                <a:srgbClr val="000000"/>
              </a:solidFill>
              <a:prstDash val="solid"/>
              <a:miter lim="800000"/>
            </a:ln>
            <a:effectLst/>
          </p:spPr>
          <p:txBody>
            <a:bodyPr wrap="square" lIns="45718" tIns="45718" rIns="45718" bIns="45718" numCol="1" anchor="ctr">
              <a:noAutofit/>
            </a:bodyPr>
            <a:lstStyle/>
            <a:p>
              <a:pPr algn="ctr">
                <a:defRPr>
                  <a:latin typeface="Segoe UI"/>
                  <a:ea typeface="Segoe UI"/>
                  <a:cs typeface="Segoe UI"/>
                  <a:sym typeface="Segoe UI"/>
                </a:defRPr>
              </a:pPr>
            </a:p>
          </p:txBody>
        </p:sp>
        <p:sp>
          <p:nvSpPr>
            <p:cNvPr id="179" name="Macro"/>
            <p:cNvSpPr txBox="1"/>
            <p:nvPr/>
          </p:nvSpPr>
          <p:spPr>
            <a:xfrm>
              <a:off x="282382" y="742373"/>
              <a:ext cx="1233387" cy="37083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a:latin typeface="Segoe UI"/>
                  <a:ea typeface="Segoe UI"/>
                  <a:cs typeface="Segoe UI"/>
                  <a:sym typeface="Segoe UI"/>
                </a:defRPr>
              </a:lvl1pPr>
            </a:lstStyle>
            <a:p>
              <a:pPr/>
              <a:r>
                <a:t>Macro</a:t>
              </a:r>
            </a:p>
          </p:txBody>
        </p:sp>
      </p:grpSp>
      <p:grpSp>
        <p:nvGrpSpPr>
          <p:cNvPr id="183" name="Meso"/>
          <p:cNvGrpSpPr/>
          <p:nvPr/>
        </p:nvGrpSpPr>
        <p:grpSpPr>
          <a:xfrm>
            <a:off x="9566612" y="5400984"/>
            <a:ext cx="1273181" cy="1289005"/>
            <a:chOff x="0" y="-1"/>
            <a:chExt cx="1273179" cy="1289003"/>
          </a:xfrm>
        </p:grpSpPr>
        <p:sp>
          <p:nvSpPr>
            <p:cNvPr id="181" name="Oval"/>
            <p:cNvSpPr/>
            <p:nvPr/>
          </p:nvSpPr>
          <p:spPr>
            <a:xfrm>
              <a:off x="-1" y="-2"/>
              <a:ext cx="1273180" cy="1289005"/>
            </a:xfrm>
            <a:prstGeom prst="ellipse">
              <a:avLst/>
            </a:prstGeom>
            <a:solidFill>
              <a:srgbClr val="FFFFFF"/>
            </a:solidFill>
            <a:ln w="25400" cap="flat">
              <a:solidFill>
                <a:srgbClr val="000000"/>
              </a:solidFill>
              <a:prstDash val="solid"/>
              <a:miter lim="800000"/>
            </a:ln>
            <a:effectLst/>
          </p:spPr>
          <p:txBody>
            <a:bodyPr wrap="square" lIns="45718" tIns="45718" rIns="45718" bIns="45718" numCol="1" anchor="ctr">
              <a:noAutofit/>
            </a:bodyPr>
            <a:lstStyle/>
            <a:p>
              <a:pPr algn="ctr">
                <a:defRPr>
                  <a:latin typeface="Segoe UI"/>
                  <a:ea typeface="Segoe UI"/>
                  <a:cs typeface="Segoe UI"/>
                  <a:sym typeface="Segoe UI"/>
                </a:defRPr>
              </a:pPr>
            </a:p>
          </p:txBody>
        </p:sp>
        <p:sp>
          <p:nvSpPr>
            <p:cNvPr id="182" name="Meso"/>
            <p:cNvSpPr txBox="1"/>
            <p:nvPr/>
          </p:nvSpPr>
          <p:spPr>
            <a:xfrm>
              <a:off x="199152" y="459080"/>
              <a:ext cx="874873" cy="37083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a:latin typeface="Segoe UI"/>
                  <a:ea typeface="Segoe UI"/>
                  <a:cs typeface="Segoe UI"/>
                  <a:sym typeface="Segoe UI"/>
                </a:defRPr>
              </a:lvl1pPr>
            </a:lstStyle>
            <a:p>
              <a:pPr/>
              <a:r>
                <a:t>Meso</a:t>
              </a:r>
            </a:p>
          </p:txBody>
        </p:sp>
      </p:grpSp>
      <p:grpSp>
        <p:nvGrpSpPr>
          <p:cNvPr id="186" name="Micro"/>
          <p:cNvGrpSpPr/>
          <p:nvPr/>
        </p:nvGrpSpPr>
        <p:grpSpPr>
          <a:xfrm>
            <a:off x="8904977" y="5927368"/>
            <a:ext cx="876283" cy="781853"/>
            <a:chOff x="0" y="0"/>
            <a:chExt cx="876281" cy="781851"/>
          </a:xfrm>
        </p:grpSpPr>
        <p:sp>
          <p:nvSpPr>
            <p:cNvPr id="184" name="Oval"/>
            <p:cNvSpPr/>
            <p:nvPr/>
          </p:nvSpPr>
          <p:spPr>
            <a:xfrm>
              <a:off x="-1" y="0"/>
              <a:ext cx="876283" cy="781852"/>
            </a:xfrm>
            <a:prstGeom prst="ellipse">
              <a:avLst/>
            </a:prstGeom>
            <a:solidFill>
              <a:srgbClr val="FFFFFF"/>
            </a:solidFill>
            <a:ln w="12700" cap="flat">
              <a:solidFill>
                <a:srgbClr val="000000"/>
              </a:solidFill>
              <a:prstDash val="solid"/>
              <a:miter lim="400000"/>
            </a:ln>
            <a:effectLst/>
          </p:spPr>
          <p:txBody>
            <a:bodyPr wrap="square" lIns="45718" tIns="45718" rIns="45718" bIns="45718" numCol="1" anchor="ctr">
              <a:noAutofit/>
            </a:bodyPr>
            <a:lstStyle/>
            <a:p>
              <a:pPr algn="ctr">
                <a:defRPr>
                  <a:latin typeface="Segoe UI"/>
                  <a:ea typeface="Segoe UI"/>
                  <a:cs typeface="Segoe UI"/>
                  <a:sym typeface="Segoe UI"/>
                </a:defRPr>
              </a:pPr>
            </a:p>
          </p:txBody>
        </p:sp>
        <p:sp>
          <p:nvSpPr>
            <p:cNvPr id="185" name="Micro"/>
            <p:cNvSpPr txBox="1"/>
            <p:nvPr/>
          </p:nvSpPr>
          <p:spPr>
            <a:xfrm>
              <a:off x="134677" y="237255"/>
              <a:ext cx="606926" cy="30733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lvl1pPr algn="ctr">
                <a:defRPr sz="1400">
                  <a:latin typeface="Segoe UI"/>
                  <a:ea typeface="Segoe UI"/>
                  <a:cs typeface="Segoe UI"/>
                  <a:sym typeface="Segoe UI"/>
                </a:defRPr>
              </a:lvl1pPr>
            </a:lstStyle>
            <a:p>
              <a:pPr/>
              <a:r>
                <a:t>Micro</a:t>
              </a:r>
            </a:p>
          </p:txBody>
        </p:sp>
      </p:grpSp>
      <p:graphicFrame>
        <p:nvGraphicFramePr>
          <p:cNvPr id="187" name="Table"/>
          <p:cNvGraphicFramePr/>
          <p:nvPr/>
        </p:nvGraphicFramePr>
        <p:xfrm>
          <a:off x="458388" y="2607190"/>
          <a:ext cx="4180640" cy="1498601"/>
        </p:xfrm>
        <a:graphic xmlns:a="http://schemas.openxmlformats.org/drawingml/2006/main">
          <a:graphicData uri="http://schemas.openxmlformats.org/drawingml/2006/table">
            <a:tbl>
              <a:tblPr firstCol="0" firstRow="0" lastCol="0" lastRow="0" bandCol="0" bandRow="0" rtl="0">
                <a:tableStyleId>{4C3C2611-4C71-4FC5-86AE-919BDF0F9419}</a:tableStyleId>
              </a:tblPr>
              <a:tblGrid>
                <a:gridCol w="1174288"/>
                <a:gridCol w="3006351"/>
              </a:tblGrid>
              <a:tr h="368300">
                <a:tc rowSpan="2">
                  <a:txBody>
                    <a:bodyPr/>
                    <a:lstStyle/>
                    <a:p>
                      <a:pPr algn="ctr">
                        <a:defRPr sz="1800"/>
                      </a:pPr>
                      <a:r>
                        <a:rPr sz="1200">
                          <a:sym typeface="Helvetica"/>
                        </a:rPr>
                        <a:t>Cynllunio Iaith</a:t>
                      </a:r>
                    </a:p>
                  </a:txBody>
                  <a:tcPr marL="0" marR="0" marT="0" marB="0"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c>
                  <a:txBody>
                    <a:bodyPr/>
                    <a:lstStyle/>
                    <a:p>
                      <a:pPr algn="ctr">
                        <a:defRPr sz="1800"/>
                      </a:pPr>
                      <a:r>
                        <a:rPr sz="1200">
                          <a:sym typeface="Helvetica"/>
                        </a:rPr>
                        <a:t>Y Llywodraeth
(Official Promotion)</a:t>
                      </a:r>
                    </a:p>
                  </a:txBody>
                  <a:tcPr marL="0" marR="0" marT="0" marB="0"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93700">
                <a:tc vMerge="1">
                  <a:tcPr/>
                </a:tc>
                <a:tc>
                  <a:txBody>
                    <a:bodyPr/>
                    <a:lstStyle/>
                    <a:p>
                      <a:pPr algn="ctr">
                        <a:defRPr sz="1800"/>
                      </a:pPr>
                      <a:r>
                        <a:rPr sz="1200">
                          <a:sym typeface="Helvetica"/>
                        </a:rPr>
                        <a:t>Asiantaethau’r Llywodraeth
(Institutional Promotion)</a:t>
                      </a:r>
                    </a:p>
                  </a:txBody>
                  <a:tcPr marL="0" marR="0" marT="0" marB="0"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68300">
                <a:tc rowSpan="2">
                  <a:txBody>
                    <a:bodyPr/>
                    <a:lstStyle/>
                    <a:p>
                      <a:pPr algn="ctr">
                        <a:defRPr sz="1800"/>
                      </a:pPr>
                      <a:r>
                        <a:rPr sz="1200">
                          <a:sym typeface="Helvetica"/>
                        </a:rPr>
                        <a:t>Meithrin Iaith</a:t>
                      </a:r>
                    </a:p>
                  </a:txBody>
                  <a:tcPr marL="0" marR="0" marT="0" marB="0" anchor="ctr" anchorCtr="0" horzOverflow="overflow">
                    <a:lnL w="12700">
                      <a:solidFill>
                        <a:srgbClr val="000000"/>
                      </a:solidFill>
                    </a:lnL>
                    <a:lnR w="12700">
                      <a:solidFill>
                        <a:srgbClr val="000000"/>
                      </a:solidFill>
                    </a:lnR>
                    <a:lnT w="12700">
                      <a:solidFill>
                        <a:srgbClr val="000000"/>
                      </a:solidFill>
                    </a:lnT>
                    <a:lnB w="12700">
                      <a:solidFill>
                        <a:srgbClr val="000000"/>
                      </a:solidFill>
                      <a:miter lim="400000"/>
                    </a:lnB>
                    <a:solidFill>
                      <a:srgbClr val="FFFFFF"/>
                    </a:solidFill>
                  </a:tcPr>
                </a:tc>
                <a:tc>
                  <a:txBody>
                    <a:bodyPr/>
                    <a:lstStyle/>
                    <a:p>
                      <a:pPr algn="ctr">
                        <a:defRPr sz="1800"/>
                      </a:pPr>
                      <a:r>
                        <a:rPr sz="1200">
                          <a:sym typeface="Helvetica"/>
                        </a:rPr>
                        <a:t>Grwpiau
(Pressure Group Promotion)</a:t>
                      </a:r>
                    </a:p>
                  </a:txBody>
                  <a:tcPr marL="0" marR="0" marT="0" marB="0" anchor="ctr" anchorCtr="0" horzOverflow="overflow">
                    <a:lnL w="12700">
                      <a:solidFill>
                        <a:srgbClr val="000000"/>
                      </a:solidFill>
                    </a:lnL>
                    <a:lnR w="12700">
                      <a:solidFill>
                        <a:srgbClr val="000000"/>
                      </a:solidFill>
                    </a:lnR>
                    <a:lnT w="12700">
                      <a:solidFill>
                        <a:srgbClr val="000000"/>
                      </a:solidFill>
                    </a:lnT>
                    <a:lnB w="12700">
                      <a:solidFill>
                        <a:srgbClr val="000000"/>
                      </a:solidFill>
                    </a:lnB>
                    <a:solidFill>
                      <a:srgbClr val="FFFFFF"/>
                    </a:solidFill>
                  </a:tcPr>
                </a:tc>
              </a:tr>
              <a:tr h="368300">
                <a:tc vMerge="1">
                  <a:tcPr/>
                </a:tc>
                <a:tc>
                  <a:txBody>
                    <a:bodyPr/>
                    <a:lstStyle/>
                    <a:p>
                      <a:pPr algn="ctr">
                        <a:defRPr sz="1800"/>
                      </a:pPr>
                      <a:r>
                        <a:rPr sz="1200">
                          <a:sym typeface="Helvetica"/>
                        </a:rPr>
                        <a:t>Unigolion
(Individual Promotion)</a:t>
                      </a:r>
                    </a:p>
                  </a:txBody>
                  <a:tcPr marL="0" marR="0" marT="0" marB="0" anchor="ctr" anchorCtr="0" horzOverflow="overflow">
                    <a:lnL w="12700">
                      <a:solidFill>
                        <a:srgbClr val="000000"/>
                      </a:solidFill>
                    </a:lnL>
                    <a:lnR w="12700">
                      <a:solidFill>
                        <a:srgbClr val="000000"/>
                      </a:solidFill>
                    </a:lnR>
                    <a:lnT w="12700">
                      <a:solidFill>
                        <a:srgbClr val="000000"/>
                      </a:solidFill>
                    </a:lnT>
                    <a:lnB w="12700">
                      <a:solidFill>
                        <a:srgbClr val="000000"/>
                      </a:solidFill>
                      <a:miter lim="400000"/>
                    </a:lnB>
                    <a:solidFill>
                      <a:srgbClr val="FFFFFF"/>
                    </a:solidFill>
                  </a:tcPr>
                </a:tc>
              </a:tr>
            </a:tbl>
          </a:graphicData>
        </a:graphic>
      </p:graphicFrame>
      <p:sp>
        <p:nvSpPr>
          <p:cNvPr id="188" name="Title 2"/>
          <p:cNvSpPr txBox="1"/>
          <p:nvPr/>
        </p:nvSpPr>
        <p:spPr>
          <a:xfrm>
            <a:off x="1862347" y="4171593"/>
            <a:ext cx="2911564" cy="34338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r">
              <a:lnSpc>
                <a:spcPct val="90000"/>
              </a:lnSpc>
              <a:spcBef>
                <a:spcPts val="1000"/>
              </a:spcBef>
              <a:defRPr sz="1000">
                <a:latin typeface="Segoe UI"/>
                <a:ea typeface="Segoe UI"/>
                <a:cs typeface="Segoe UI"/>
                <a:sym typeface="Segoe UI"/>
              </a:defRPr>
            </a:lvl1pPr>
          </a:lstStyle>
          <a:p>
            <a:pPr/>
            <a:r>
              <a:t>(Haarman, 1983)</a:t>
            </a:r>
          </a:p>
        </p:txBody>
      </p:sp>
      <p:sp>
        <p:nvSpPr>
          <p:cNvPr id="189" name="Mae grym fel arfer yn rhan bwysig o gynllunio iaith.…"/>
          <p:cNvSpPr txBox="1"/>
          <p:nvPr/>
        </p:nvSpPr>
        <p:spPr>
          <a:xfrm>
            <a:off x="6338787" y="1647749"/>
            <a:ext cx="5104925" cy="5359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nSpc>
                <a:spcPct val="150000"/>
              </a:lnSpc>
              <a:defRPr sz="1200">
                <a:latin typeface="Times Roman"/>
                <a:ea typeface="Times Roman"/>
                <a:cs typeface="Times Roman"/>
                <a:sym typeface="Times Roman"/>
              </a:defRPr>
            </a:pPr>
            <a:r>
              <a:t>“Every language is a temple, in which the soul of those who speak it is enshrined’</a:t>
            </a:r>
          </a:p>
          <a:p>
            <a:pPr algn="r">
              <a:lnSpc>
                <a:spcPct val="150000"/>
              </a:lnSpc>
              <a:defRPr sz="1200">
                <a:latin typeface="Times Roman"/>
                <a:ea typeface="Times Roman"/>
                <a:cs typeface="Times Roman"/>
                <a:sym typeface="Times Roman"/>
              </a:defRPr>
            </a:pPr>
            <a:r>
              <a:t>(Holmes, 1860 yn Crystal, 2000)</a:t>
            </a:r>
          </a:p>
        </p:txBody>
      </p:sp>
      <p:grpSp>
        <p:nvGrpSpPr>
          <p:cNvPr id="196" name="Diagram 3"/>
          <p:cNvGrpSpPr/>
          <p:nvPr/>
        </p:nvGrpSpPr>
        <p:grpSpPr>
          <a:xfrm>
            <a:off x="5364964" y="5134708"/>
            <a:ext cx="1462071" cy="1462070"/>
            <a:chOff x="-1" y="-1"/>
            <a:chExt cx="1462069" cy="1462069"/>
          </a:xfrm>
        </p:grpSpPr>
        <p:sp>
          <p:nvSpPr>
            <p:cNvPr id="190" name="Group"/>
            <p:cNvSpPr/>
            <p:nvPr/>
          </p:nvSpPr>
          <p:spPr>
            <a:xfrm>
              <a:off x="-2" y="-2"/>
              <a:ext cx="714534" cy="7145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622300">
                <a:lnSpc>
                  <a:spcPct val="90000"/>
                </a:lnSpc>
                <a:spcBef>
                  <a:spcPts val="700"/>
                </a:spcBef>
                <a:defRPr sz="1400">
                  <a:solidFill>
                    <a:srgbClr val="FFFFFF"/>
                  </a:solidFill>
                  <a:latin typeface="Segoe UI"/>
                  <a:ea typeface="Segoe UI"/>
                  <a:cs typeface="Segoe UI"/>
                  <a:sym typeface="Segoe UI"/>
                </a:defRPr>
              </a:pPr>
            </a:p>
          </p:txBody>
        </p:sp>
        <p:sp>
          <p:nvSpPr>
            <p:cNvPr id="191" name="Group"/>
            <p:cNvSpPr/>
            <p:nvPr/>
          </p:nvSpPr>
          <p:spPr>
            <a:xfrm rot="5400000">
              <a:off x="747534" y="-1"/>
              <a:ext cx="714535" cy="71453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533400">
                <a:lnSpc>
                  <a:spcPct val="90000"/>
                </a:lnSpc>
                <a:spcBef>
                  <a:spcPts val="700"/>
                </a:spcBef>
                <a:defRPr sz="1200">
                  <a:solidFill>
                    <a:srgbClr val="FFFFFF"/>
                  </a:solidFill>
                  <a:latin typeface="Segoe UI"/>
                  <a:ea typeface="Segoe UI"/>
                  <a:cs typeface="Segoe UI"/>
                  <a:sym typeface="Segoe UI"/>
                </a:defRPr>
              </a:pPr>
            </a:p>
          </p:txBody>
        </p:sp>
        <p:sp>
          <p:nvSpPr>
            <p:cNvPr id="192" name="Group"/>
            <p:cNvSpPr/>
            <p:nvPr/>
          </p:nvSpPr>
          <p:spPr>
            <a:xfrm rot="10800000">
              <a:off x="747534" y="747534"/>
              <a:ext cx="714535" cy="7145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622300">
                <a:lnSpc>
                  <a:spcPct val="90000"/>
                </a:lnSpc>
                <a:spcBef>
                  <a:spcPts val="700"/>
                </a:spcBef>
                <a:defRPr>
                  <a:solidFill>
                    <a:srgbClr val="FFFFFF"/>
                  </a:solidFill>
                  <a:latin typeface="Segoe UI"/>
                  <a:ea typeface="Segoe UI"/>
                  <a:cs typeface="Segoe UI"/>
                  <a:sym typeface="Segoe UI"/>
                </a:defRPr>
              </a:pPr>
            </a:p>
          </p:txBody>
        </p:sp>
        <p:sp>
          <p:nvSpPr>
            <p:cNvPr id="193" name="Group"/>
            <p:cNvSpPr/>
            <p:nvPr/>
          </p:nvSpPr>
          <p:spPr>
            <a:xfrm rot="16200000">
              <a:off x="-2" y="747534"/>
              <a:ext cx="714535" cy="7145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9671" y="0"/>
                    <a:pt x="21600" y="0"/>
                  </a:cubicBezTo>
                  <a:lnTo>
                    <a:pt x="21600" y="21600"/>
                  </a:lnTo>
                  <a:close/>
                </a:path>
              </a:pathLst>
            </a:custGeom>
            <a:solidFill>
              <a:schemeClr val="accent1"/>
            </a:solidFill>
            <a:ln w="12700" cap="flat">
              <a:solidFill>
                <a:srgbClr val="FFFFFF"/>
              </a:solidFill>
              <a:prstDash val="solid"/>
              <a:miter lim="800000"/>
            </a:ln>
            <a:effectLst/>
          </p:spPr>
          <p:txBody>
            <a:bodyPr wrap="square" lIns="45718" tIns="45718" rIns="45718" bIns="45718" numCol="1" anchor="ctr">
              <a:noAutofit/>
            </a:bodyPr>
            <a:lstStyle/>
            <a:p>
              <a:pPr algn="ctr" defTabSz="622300">
                <a:lnSpc>
                  <a:spcPct val="90000"/>
                </a:lnSpc>
                <a:spcBef>
                  <a:spcPts val="700"/>
                </a:spcBef>
                <a:defRPr sz="1400">
                  <a:solidFill>
                    <a:srgbClr val="FFFFFF"/>
                  </a:solidFill>
                  <a:latin typeface="Segoe UI"/>
                  <a:ea typeface="Segoe UI"/>
                  <a:cs typeface="Segoe UI"/>
                  <a:sym typeface="Segoe UI"/>
                </a:defRPr>
              </a:pPr>
            </a:p>
          </p:txBody>
        </p:sp>
        <p:sp>
          <p:nvSpPr>
            <p:cNvPr id="194" name="Shape"/>
            <p:cNvSpPr/>
            <p:nvPr/>
          </p:nvSpPr>
          <p:spPr>
            <a:xfrm>
              <a:off x="621089" y="595922"/>
              <a:ext cx="225952" cy="938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4706" y="0"/>
                    <a:pt x="10510" y="0"/>
                  </a:cubicBezTo>
                  <a:cubicBezTo>
                    <a:pt x="14986" y="0"/>
                    <a:pt x="18971" y="5826"/>
                    <a:pt x="20439" y="14517"/>
                  </a:cubicBezTo>
                  <a:lnTo>
                    <a:pt x="21600" y="14516"/>
                  </a:lnTo>
                  <a:lnTo>
                    <a:pt x="19739" y="21600"/>
                  </a:lnTo>
                  <a:lnTo>
                    <a:pt x="16473" y="14516"/>
                  </a:lnTo>
                  <a:lnTo>
                    <a:pt x="17570" y="14516"/>
                  </a:lnTo>
                  <a:cubicBezTo>
                    <a:pt x="15555" y="6947"/>
                    <a:pt x="10761" y="3981"/>
                    <a:pt x="6862" y="7894"/>
                  </a:cubicBezTo>
                  <a:cubicBezTo>
                    <a:pt x="4222" y="10543"/>
                    <a:pt x="2563" y="15830"/>
                    <a:pt x="2563" y="21600"/>
                  </a:cubicBezTo>
                  <a:close/>
                </a:path>
              </a:pathLst>
            </a:custGeom>
            <a:solidFill>
              <a:srgbClr val="A8C9B7"/>
            </a:solidFill>
            <a:ln w="12700" cap="flat">
              <a:solidFill>
                <a:srgbClr val="FFFFFF"/>
              </a:solidFill>
              <a:prstDash val="solid"/>
              <a:miter lim="800000"/>
            </a:ln>
            <a:effectLst/>
          </p:spPr>
          <p:txBody>
            <a:bodyPr wrap="square" lIns="45718" tIns="45718" rIns="45718" bIns="45718" numCol="1" anchor="t">
              <a:noAutofit/>
            </a:bodyPr>
            <a:lstStyle/>
            <a:p>
              <a:pPr>
                <a:defRPr>
                  <a:solidFill>
                    <a:srgbClr val="FFFFFF"/>
                  </a:solidFill>
                  <a:latin typeface="+mj-lt"/>
                  <a:ea typeface="+mj-ea"/>
                  <a:cs typeface="+mj-cs"/>
                  <a:sym typeface="Arial"/>
                </a:defRPr>
              </a:pPr>
            </a:p>
          </p:txBody>
        </p:sp>
        <p:sp>
          <p:nvSpPr>
            <p:cNvPr id="195" name="Shape"/>
            <p:cNvSpPr/>
            <p:nvPr/>
          </p:nvSpPr>
          <p:spPr>
            <a:xfrm rot="10800000">
              <a:off x="615025" y="772286"/>
              <a:ext cx="225953" cy="9385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0" y="9671"/>
                    <a:pt x="4706" y="0"/>
                    <a:pt x="10510" y="0"/>
                  </a:cubicBezTo>
                  <a:cubicBezTo>
                    <a:pt x="14986" y="0"/>
                    <a:pt x="18971" y="5826"/>
                    <a:pt x="20439" y="14517"/>
                  </a:cubicBezTo>
                  <a:lnTo>
                    <a:pt x="21600" y="14516"/>
                  </a:lnTo>
                  <a:lnTo>
                    <a:pt x="19739" y="21600"/>
                  </a:lnTo>
                  <a:lnTo>
                    <a:pt x="16473" y="14516"/>
                  </a:lnTo>
                  <a:lnTo>
                    <a:pt x="17570" y="14516"/>
                  </a:lnTo>
                  <a:cubicBezTo>
                    <a:pt x="15555" y="6947"/>
                    <a:pt x="10761" y="3981"/>
                    <a:pt x="6862" y="7894"/>
                  </a:cubicBezTo>
                  <a:cubicBezTo>
                    <a:pt x="4222" y="10543"/>
                    <a:pt x="2563" y="15830"/>
                    <a:pt x="2563" y="21600"/>
                  </a:cubicBezTo>
                  <a:close/>
                </a:path>
              </a:pathLst>
            </a:custGeom>
            <a:solidFill>
              <a:srgbClr val="A8C9B7"/>
            </a:solidFill>
            <a:ln w="12700" cap="flat">
              <a:solidFill>
                <a:srgbClr val="FFFFFF"/>
              </a:solidFill>
              <a:prstDash val="solid"/>
              <a:miter lim="800000"/>
            </a:ln>
            <a:effectLst/>
          </p:spPr>
          <p:txBody>
            <a:bodyPr wrap="square" lIns="45718" tIns="45718" rIns="45718" bIns="45718" numCol="1" anchor="t">
              <a:noAutofit/>
            </a:bodyPr>
            <a:lstStyle/>
            <a:p>
              <a:pPr>
                <a:defRPr>
                  <a:solidFill>
                    <a:srgbClr val="FFFFFF"/>
                  </a:solidFill>
                  <a:latin typeface="+mj-lt"/>
                  <a:ea typeface="+mj-ea"/>
                  <a:cs typeface="+mj-cs"/>
                  <a:sym typeface="Arial"/>
                </a:defRPr>
              </a:pPr>
            </a:p>
          </p:txBody>
        </p:sp>
      </p:grpSp>
      <p:sp>
        <p:nvSpPr>
          <p:cNvPr id="197" name="Statws"/>
          <p:cNvSpPr txBox="1"/>
          <p:nvPr/>
        </p:nvSpPr>
        <p:spPr>
          <a:xfrm>
            <a:off x="6213678" y="5389976"/>
            <a:ext cx="442845"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Statws</a:t>
            </a:r>
          </a:p>
        </p:txBody>
      </p:sp>
      <p:sp>
        <p:nvSpPr>
          <p:cNvPr id="198" name="Statws"/>
          <p:cNvSpPr txBox="1"/>
          <p:nvPr/>
        </p:nvSpPr>
        <p:spPr>
          <a:xfrm>
            <a:off x="5518782" y="5389976"/>
            <a:ext cx="499276"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Corpws</a:t>
            </a:r>
          </a:p>
        </p:txBody>
      </p:sp>
      <p:sp>
        <p:nvSpPr>
          <p:cNvPr id="199" name="Statws"/>
          <p:cNvSpPr txBox="1"/>
          <p:nvPr/>
        </p:nvSpPr>
        <p:spPr>
          <a:xfrm>
            <a:off x="6197306" y="5965366"/>
            <a:ext cx="475588"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Caffael</a:t>
            </a:r>
          </a:p>
        </p:txBody>
      </p:sp>
      <p:sp>
        <p:nvSpPr>
          <p:cNvPr id="200" name="Statws"/>
          <p:cNvSpPr txBox="1"/>
          <p:nvPr/>
        </p:nvSpPr>
        <p:spPr>
          <a:xfrm>
            <a:off x="5635209" y="5965366"/>
            <a:ext cx="266422"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gn="ctr" defTabSz="622300">
              <a:lnSpc>
                <a:spcPct val="90000"/>
              </a:lnSpc>
              <a:spcBef>
                <a:spcPts val="500"/>
              </a:spcBef>
              <a:defRPr sz="1000">
                <a:latin typeface="Times Roman"/>
                <a:ea typeface="Times Roman"/>
                <a:cs typeface="Times Roman"/>
                <a:sym typeface="Times Roman"/>
              </a:defRPr>
            </a:lvl1pPr>
          </a:lstStyle>
          <a:p>
            <a:pPr/>
            <a:r>
              <a:t>Bri</a:t>
            </a:r>
          </a:p>
        </p:txBody>
      </p:sp>
      <p:pic>
        <p:nvPicPr>
          <p:cNvPr id="201" name="Screenshot 2024-12-01 at 12.58.22.png" descr="Screenshot 2024-12-01 at 12.58.22.png"/>
          <p:cNvPicPr>
            <a:picLocks noChangeAspect="1"/>
          </p:cNvPicPr>
          <p:nvPr/>
        </p:nvPicPr>
        <p:blipFill>
          <a:blip r:embed="rId4">
            <a:extLst/>
          </a:blip>
          <a:stretch>
            <a:fillRect/>
          </a:stretch>
        </p:blipFill>
        <p:spPr>
          <a:xfrm>
            <a:off x="8978200" y="2881983"/>
            <a:ext cx="3028435" cy="1750905"/>
          </a:xfrm>
          <a:prstGeom prst="rect">
            <a:avLst/>
          </a:prstGeom>
          <a:ln w="12700">
            <a:miter lim="400000"/>
          </a:ln>
        </p:spPr>
      </p:pic>
      <p:sp>
        <p:nvSpPr>
          <p:cNvPr id="202" name="Title 2"/>
          <p:cNvSpPr txBox="1"/>
          <p:nvPr/>
        </p:nvSpPr>
        <p:spPr>
          <a:xfrm>
            <a:off x="9036636" y="4588111"/>
            <a:ext cx="2911564" cy="34338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r">
              <a:lnSpc>
                <a:spcPct val="90000"/>
              </a:lnSpc>
              <a:spcBef>
                <a:spcPts val="1000"/>
              </a:spcBef>
              <a:defRPr sz="1000">
                <a:latin typeface="Segoe UI"/>
                <a:ea typeface="Segoe UI"/>
                <a:cs typeface="Segoe UI"/>
                <a:sym typeface="Segoe UI"/>
              </a:defRPr>
            </a:lvl1pPr>
          </a:lstStyle>
          <a:p>
            <a:pPr/>
            <a:r>
              <a:t>(Arman, 2023)</a:t>
            </a:r>
          </a:p>
        </p:txBody>
      </p:sp>
      <p:pic>
        <p:nvPicPr>
          <p:cNvPr id="203" name="Screenshot 2024-12-01 at 12.58.13.png" descr="Screenshot 2024-12-01 at 12.58.13.png"/>
          <p:cNvPicPr>
            <a:picLocks noChangeAspect="1"/>
          </p:cNvPicPr>
          <p:nvPr/>
        </p:nvPicPr>
        <p:blipFill>
          <a:blip r:embed="rId5">
            <a:extLst/>
          </a:blip>
          <a:stretch>
            <a:fillRect/>
          </a:stretch>
        </p:blipFill>
        <p:spPr>
          <a:xfrm>
            <a:off x="6161787" y="2669837"/>
            <a:ext cx="2779533" cy="1867250"/>
          </a:xfrm>
          <a:prstGeom prst="rect">
            <a:avLst/>
          </a:prstGeom>
          <a:ln w="12700">
            <a:miter lim="400000"/>
          </a:ln>
        </p:spPr>
      </p:pic>
      <p:sp>
        <p:nvSpPr>
          <p:cNvPr id="204" name="Mae grym fel arfer yn rhan bwysig o gynllunio iaith.…"/>
          <p:cNvSpPr txBox="1"/>
          <p:nvPr/>
        </p:nvSpPr>
        <p:spPr>
          <a:xfrm>
            <a:off x="755969" y="1817732"/>
            <a:ext cx="3873027" cy="5359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nSpc>
                <a:spcPct val="150000"/>
              </a:lnSpc>
              <a:defRPr sz="1200">
                <a:latin typeface="Times Roman"/>
                <a:ea typeface="Times Roman"/>
                <a:cs typeface="Times Roman"/>
                <a:sym typeface="Times Roman"/>
              </a:defRPr>
            </a:pPr>
            <a:r>
              <a:t>Welsh is an official language in this country. </a:t>
            </a:r>
          </a:p>
          <a:p>
            <a:pPr>
              <a:lnSpc>
                <a:spcPct val="150000"/>
              </a:lnSpc>
              <a:defRPr sz="1200">
                <a:latin typeface="Times Roman"/>
                <a:ea typeface="Times Roman"/>
                <a:cs typeface="Times Roman"/>
                <a:sym typeface="Times Roman"/>
              </a:defRPr>
            </a:pPr>
            <a:r>
              <a:t>That does not have to be stated in law. (Roberts, 1993:2)</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Subtype="8" presetID="22" grpId="1" fill="hold">
                                  <p:stCondLst>
                                    <p:cond delay="0"/>
                                  </p:stCondLst>
                                  <p:iterate type="el" backwards="0">
                                    <p:tmAbs val="0"/>
                                  </p:iterate>
                                  <p:childTnLst>
                                    <p:animEffect filter="wipe(left)" transition="out">
                                      <p:cBhvr>
                                        <p:cTn id="6" dur="2000" fill="hold"/>
                                        <p:tgtEl>
                                          <p:spTgt spid="172"/>
                                        </p:tgtEl>
                                      </p:cBhvr>
                                    </p:animEffect>
                                    <p:set>
                                      <p:cBhvr>
                                        <p:cTn id="7" fill="hold">
                                          <p:stCondLst>
                                            <p:cond delay="1999"/>
                                          </p:stCondLst>
                                        </p:cTn>
                                        <p:tgtEl>
                                          <p:spTgt spid="17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16" presetID="23" grpId="2" fill="hold">
                                  <p:stCondLst>
                                    <p:cond delay="0"/>
                                  </p:stCondLst>
                                  <p:iterate type="el" backwards="0">
                                    <p:tmAbs val="0"/>
                                  </p:iterate>
                                  <p:childTnLst>
                                    <p:set>
                                      <p:cBhvr>
                                        <p:cTn id="11" fill="hold"/>
                                        <p:tgtEl>
                                          <p:spTgt spid="173"/>
                                        </p:tgtEl>
                                        <p:attrNameLst>
                                          <p:attrName>style.visibility</p:attrName>
                                        </p:attrNameLst>
                                      </p:cBhvr>
                                      <p:to>
                                        <p:strVal val="visible"/>
                                      </p:to>
                                    </p:set>
                                    <p:anim calcmode="lin" valueType="num">
                                      <p:cBhvr>
                                        <p:cTn id="12" dur="750" fill="hold"/>
                                        <p:tgtEl>
                                          <p:spTgt spid="173"/>
                                        </p:tgtEl>
                                        <p:attrNameLst>
                                          <p:attrName>ppt_w</p:attrName>
                                        </p:attrNameLst>
                                      </p:cBhvr>
                                      <p:tavLst>
                                        <p:tav tm="0">
                                          <p:val>
                                            <p:fltVal val="0"/>
                                          </p:val>
                                        </p:tav>
                                        <p:tav tm="100000">
                                          <p:val>
                                            <p:strVal val="#ppt_w"/>
                                          </p:val>
                                        </p:tav>
                                      </p:tavLst>
                                    </p:anim>
                                    <p:anim calcmode="lin" valueType="num">
                                      <p:cBhvr>
                                        <p:cTn id="13" dur="750" fill="hold"/>
                                        <p:tgtEl>
                                          <p:spTgt spid="17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73" grpId="2"/>
      <p:bldP build="whole" bldLvl="1" animBg="1" rev="0" advAuto="0" spid="172" grpId="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8" name="Title 1"/>
          <p:cNvSpPr txBox="1"/>
          <p:nvPr/>
        </p:nvSpPr>
        <p:spPr>
          <a:xfrm>
            <a:off x="3681226" y="166141"/>
            <a:ext cx="5239577" cy="775417"/>
          </a:xfrm>
          <a:prstGeom prst="rect">
            <a:avLst/>
          </a:prstGeom>
          <a:ln w="12700">
            <a:miter lim="400000"/>
          </a:ln>
          <a:extLst>
            <a:ext uri="{C572A759-6A51-4108-AA02-DFA0A04FC94B}">
              <ma14:wrappingTextBoxFlag xmlns:ma14="http://schemas.microsoft.com/office/mac/drawingml/2011/main" val="1"/>
            </a:ext>
          </a:extLst>
        </p:spPr>
        <p:txBody>
          <a:bodyPr lIns="0" tIns="0" rIns="0" bIns="0" anchor="b">
            <a:normAutofit fontScale="100000" lnSpcReduction="0"/>
          </a:bodyPr>
          <a:lstStyle>
            <a:lvl1pPr algn="ctr" defTabSz="932742">
              <a:defRPr b="1" spc="-100" sz="3200">
                <a:latin typeface="Times Roman"/>
                <a:ea typeface="Times Roman"/>
                <a:cs typeface="Times Roman"/>
                <a:sym typeface="Times Roman"/>
              </a:defRPr>
            </a:lvl1pPr>
          </a:lstStyle>
          <a:p>
            <a:pPr/>
            <a:r>
              <a:t>Monitro </a:t>
            </a:r>
          </a:p>
        </p:txBody>
      </p:sp>
      <p:sp>
        <p:nvSpPr>
          <p:cNvPr id="209" name="Spolsky 2009 in Yew 2022 - everyone is a language planner - it’s all about choices"/>
          <p:cNvSpPr txBox="1"/>
          <p:nvPr/>
        </p:nvSpPr>
        <p:spPr>
          <a:xfrm>
            <a:off x="3674943" y="1174840"/>
            <a:ext cx="5458658" cy="3200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1400">
                <a:latin typeface="Times Roman"/>
                <a:ea typeface="Times Roman"/>
                <a:cs typeface="Times Roman"/>
                <a:sym typeface="Times Roman"/>
              </a:defRPr>
            </a:lvl1pPr>
          </a:lstStyle>
          <a:p>
            <a:pPr/>
            <a:r>
              <a:t>“Language planning is all about choices” (Spolsky, 2009 yn Yew, 2022)</a:t>
            </a:r>
          </a:p>
        </p:txBody>
      </p:sp>
      <p:sp>
        <p:nvSpPr>
          <p:cNvPr id="210" name="Ble y mae crefydd yn eistedd?"/>
          <p:cNvSpPr txBox="1"/>
          <p:nvPr/>
        </p:nvSpPr>
        <p:spPr>
          <a:xfrm>
            <a:off x="239160" y="5092779"/>
            <a:ext cx="11742255" cy="7772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400">
                <a:latin typeface="Times Roman"/>
                <a:ea typeface="Times Roman"/>
                <a:cs typeface="Times Roman"/>
                <a:sym typeface="Times Roman"/>
              </a:defRPr>
            </a:pPr>
            <a:r>
              <a:t>First generation of immigrants start to pick up the new language outside the home, but generally do not switch until children start to acquire proficiency and commitment to the new language in school or in contact with their peers .</a:t>
            </a:r>
          </a:p>
          <a:p>
            <a:pPr algn="r">
              <a:defRPr sz="1400">
                <a:latin typeface="Times Roman"/>
                <a:ea typeface="Times Roman"/>
                <a:cs typeface="Times Roman"/>
                <a:sym typeface="Times Roman"/>
              </a:defRPr>
            </a:pPr>
            <a:r>
              <a:t>Fishman, 1966 yn Spolsky, 2008: 44</a:t>
            </a:r>
          </a:p>
        </p:txBody>
      </p:sp>
      <p:sp>
        <p:nvSpPr>
          <p:cNvPr id="211" name="Arrow"/>
          <p:cNvSpPr/>
          <p:nvPr/>
        </p:nvSpPr>
        <p:spPr>
          <a:xfrm rot="16170000">
            <a:off x="3957916" y="2908289"/>
            <a:ext cx="2892618" cy="549894"/>
          </a:xfrm>
          <a:prstGeom prst="rightArrow">
            <a:avLst>
              <a:gd name="adj1" fmla="val 33100"/>
              <a:gd name="adj2" fmla="val 48195"/>
            </a:avLst>
          </a:prstGeom>
          <a:gradFill>
            <a:gsLst>
              <a:gs pos="0">
                <a:srgbClr val="9ACAB0"/>
              </a:gs>
              <a:gs pos="100000">
                <a:schemeClr val="accent2"/>
              </a:gs>
            </a:gsLst>
            <a:lin ang="20507878"/>
          </a:gradFill>
          <a:ln w="12700">
            <a:solidFill>
              <a:schemeClr val="accent1"/>
            </a:solidFill>
            <a:miter/>
          </a:ln>
        </p:spPr>
        <p:txBody>
          <a:bodyPr lIns="45718" tIns="45718" rIns="45718" bIns="45718" anchor="ctr"/>
          <a:lstStyle/>
          <a:p>
            <a:pPr>
              <a:defRPr>
                <a:latin typeface="Segoe UI"/>
                <a:ea typeface="Segoe UI"/>
                <a:cs typeface="Segoe UI"/>
                <a:sym typeface="Segoe UI"/>
              </a:defRPr>
            </a:pPr>
          </a:p>
        </p:txBody>
      </p:sp>
      <p:sp>
        <p:nvSpPr>
          <p:cNvPr id="212" name="Reversing Language  Shift"/>
          <p:cNvSpPr txBox="1"/>
          <p:nvPr/>
        </p:nvSpPr>
        <p:spPr>
          <a:xfrm rot="5437720">
            <a:off x="4874351" y="2805056"/>
            <a:ext cx="1525508"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1000">
                <a:latin typeface="Times Roman"/>
                <a:ea typeface="Times Roman"/>
                <a:cs typeface="Times Roman"/>
                <a:sym typeface="Times Roman"/>
              </a:defRPr>
            </a:lvl1pPr>
          </a:lstStyle>
          <a:p>
            <a:pPr/>
            <a:r>
              <a:t>Reversing Language  Shift  </a:t>
            </a:r>
          </a:p>
        </p:txBody>
      </p:sp>
      <p:sp>
        <p:nvSpPr>
          <p:cNvPr id="213" name="Arrow"/>
          <p:cNvSpPr/>
          <p:nvPr/>
        </p:nvSpPr>
        <p:spPr>
          <a:xfrm rot="5413336">
            <a:off x="-868790" y="2955623"/>
            <a:ext cx="2964432" cy="633273"/>
          </a:xfrm>
          <a:prstGeom prst="rightArrow">
            <a:avLst>
              <a:gd name="adj1" fmla="val 33100"/>
              <a:gd name="adj2" fmla="val 43552"/>
            </a:avLst>
          </a:prstGeom>
          <a:gradFill>
            <a:gsLst>
              <a:gs pos="0">
                <a:srgbClr val="9ACAB0"/>
              </a:gs>
              <a:gs pos="100000">
                <a:schemeClr val="accent2"/>
              </a:gs>
            </a:gsLst>
            <a:lin ang="20507878"/>
          </a:gradFill>
          <a:ln w="12700">
            <a:solidFill>
              <a:schemeClr val="accent1"/>
            </a:solidFill>
            <a:miter/>
          </a:ln>
        </p:spPr>
        <p:txBody>
          <a:bodyPr lIns="45718" tIns="45718" rIns="45718" bIns="45718" anchor="ctr"/>
          <a:lstStyle/>
          <a:p>
            <a:pPr>
              <a:defRPr>
                <a:latin typeface="Segoe UI"/>
                <a:ea typeface="Segoe UI"/>
                <a:cs typeface="Segoe UI"/>
                <a:sym typeface="Segoe UI"/>
              </a:defRPr>
            </a:pPr>
          </a:p>
        </p:txBody>
      </p:sp>
      <p:sp>
        <p:nvSpPr>
          <p:cNvPr id="214" name="Language  Shift"/>
          <p:cNvSpPr txBox="1"/>
          <p:nvPr/>
        </p:nvSpPr>
        <p:spPr>
          <a:xfrm rot="16213043">
            <a:off x="-123283" y="3858899"/>
            <a:ext cx="978813" cy="2565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1000">
                <a:latin typeface="Times Roman"/>
                <a:ea typeface="Times Roman"/>
                <a:cs typeface="Times Roman"/>
                <a:sym typeface="Times Roman"/>
              </a:defRPr>
            </a:lvl1pPr>
          </a:lstStyle>
          <a:p>
            <a:pPr/>
            <a:r>
              <a:t>Language  Shift  </a:t>
            </a:r>
          </a:p>
        </p:txBody>
      </p:sp>
      <p:pic>
        <p:nvPicPr>
          <p:cNvPr id="215" name="Image" descr="Image"/>
          <p:cNvPicPr>
            <a:picLocks noChangeAspect="1"/>
          </p:cNvPicPr>
          <p:nvPr/>
        </p:nvPicPr>
        <p:blipFill>
          <a:blip r:embed="rId3">
            <a:extLst/>
          </a:blip>
          <a:srcRect l="0" t="3666" r="0" b="0"/>
          <a:stretch>
            <a:fillRect/>
          </a:stretch>
        </p:blipFill>
        <p:spPr>
          <a:xfrm>
            <a:off x="665332" y="1778170"/>
            <a:ext cx="4666025" cy="2840399"/>
          </a:xfrm>
          <a:prstGeom prst="rect">
            <a:avLst/>
          </a:prstGeom>
          <a:ln w="12700">
            <a:miter lim="400000"/>
          </a:ln>
        </p:spPr>
      </p:pic>
      <p:sp>
        <p:nvSpPr>
          <p:cNvPr id="216" name="Title 2"/>
          <p:cNvSpPr txBox="1"/>
          <p:nvPr/>
        </p:nvSpPr>
        <p:spPr>
          <a:xfrm>
            <a:off x="2705005" y="4775306"/>
            <a:ext cx="2911567" cy="1029542"/>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r">
              <a:lnSpc>
                <a:spcPct val="90000"/>
              </a:lnSpc>
              <a:spcBef>
                <a:spcPts val="1000"/>
              </a:spcBef>
              <a:defRPr sz="1000">
                <a:latin typeface="Segoe UI"/>
                <a:ea typeface="Segoe UI"/>
                <a:cs typeface="Segoe UI"/>
                <a:sym typeface="Segoe UI"/>
              </a:defRPr>
            </a:lvl1pPr>
          </a:lstStyle>
          <a:p>
            <a:pPr/>
            <a:r>
              <a:t>Fishman, 1991</a:t>
            </a:r>
          </a:p>
        </p:txBody>
      </p:sp>
      <p:pic>
        <p:nvPicPr>
          <p:cNvPr id="217" name="Screenshot 2024-12-01 at 11.37.59.png" descr="Screenshot 2024-12-01 at 11.37.59.png"/>
          <p:cNvPicPr>
            <a:picLocks noChangeAspect="1"/>
          </p:cNvPicPr>
          <p:nvPr/>
        </p:nvPicPr>
        <p:blipFill>
          <a:blip r:embed="rId4">
            <a:extLst/>
          </a:blip>
          <a:srcRect l="5470" t="6460" r="0" b="0"/>
          <a:stretch>
            <a:fillRect/>
          </a:stretch>
        </p:blipFill>
        <p:spPr>
          <a:xfrm>
            <a:off x="7942243" y="1669499"/>
            <a:ext cx="3634488" cy="3250377"/>
          </a:xfrm>
          <a:prstGeom prst="rect">
            <a:avLst/>
          </a:prstGeom>
          <a:ln w="12700">
            <a:miter lim="400000"/>
          </a:ln>
        </p:spPr>
      </p:pic>
      <p:sp>
        <p:nvSpPr>
          <p:cNvPr id="218" name="Title 2"/>
          <p:cNvSpPr txBox="1"/>
          <p:nvPr/>
        </p:nvSpPr>
        <p:spPr>
          <a:xfrm>
            <a:off x="10636301" y="4792507"/>
            <a:ext cx="1285877" cy="44952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nSpc>
                <a:spcPct val="90000"/>
              </a:lnSpc>
              <a:spcBef>
                <a:spcPts val="1000"/>
              </a:spcBef>
              <a:defRPr sz="1000">
                <a:latin typeface="Segoe UI"/>
                <a:ea typeface="Segoe UI"/>
                <a:cs typeface="Segoe UI"/>
                <a:sym typeface="Segoe UI"/>
              </a:defRPr>
            </a:lvl1pPr>
          </a:lstStyle>
          <a:p>
            <a:pPr/>
            <a:r>
              <a:t>Strubell, 2001</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2" name="Crynhoi"/>
          <p:cNvSpPr txBox="1"/>
          <p:nvPr>
            <p:ph type="title"/>
          </p:nvPr>
        </p:nvSpPr>
        <p:spPr>
          <a:xfrm>
            <a:off x="1525299" y="307117"/>
            <a:ext cx="9141402" cy="492446"/>
          </a:xfrm>
          <a:prstGeom prst="rect">
            <a:avLst/>
          </a:prstGeom>
        </p:spPr>
        <p:txBody>
          <a:bodyPr lIns="0" tIns="0" rIns="0" bIns="0" anchor="b"/>
          <a:lstStyle>
            <a:lvl1pPr algn="ctr" defTabSz="932742">
              <a:lnSpc>
                <a:spcPct val="100000"/>
              </a:lnSpc>
              <a:spcBef>
                <a:spcPts val="0"/>
              </a:spcBef>
              <a:defRPr sz="3200">
                <a:solidFill>
                  <a:srgbClr val="000000"/>
                </a:solidFill>
                <a:latin typeface="Times Roman"/>
                <a:ea typeface="Times Roman"/>
                <a:cs typeface="Times Roman"/>
                <a:sym typeface="Times Roman"/>
              </a:defRPr>
            </a:lvl1pPr>
          </a:lstStyle>
          <a:p>
            <a:pPr/>
            <a:r>
              <a:t>Crynhoi</a:t>
            </a:r>
          </a:p>
        </p:txBody>
      </p:sp>
      <p:sp>
        <p:nvSpPr>
          <p:cNvPr id="223" name="Title 2"/>
          <p:cNvSpPr txBox="1"/>
          <p:nvPr/>
        </p:nvSpPr>
        <p:spPr>
          <a:xfrm>
            <a:off x="6933464" y="4892140"/>
            <a:ext cx="2911565" cy="38125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algn="r">
              <a:lnSpc>
                <a:spcPct val="90000"/>
              </a:lnSpc>
              <a:spcBef>
                <a:spcPts val="1000"/>
              </a:spcBef>
              <a:defRPr sz="1000">
                <a:latin typeface="Segoe UI"/>
                <a:ea typeface="Segoe UI"/>
                <a:cs typeface="Segoe UI"/>
                <a:sym typeface="Segoe UI"/>
              </a:defRPr>
            </a:lvl1pPr>
          </a:lstStyle>
          <a:p>
            <a:pPr/>
            <a:r>
              <a:t>Bronfenbrenner, 1979 yn Guy- Evans, 2024</a:t>
            </a:r>
          </a:p>
        </p:txBody>
      </p:sp>
      <p:sp>
        <p:nvSpPr>
          <p:cNvPr id="224" name="TextBox 2"/>
          <p:cNvSpPr txBox="1"/>
          <p:nvPr/>
        </p:nvSpPr>
        <p:spPr>
          <a:xfrm>
            <a:off x="159378" y="5173619"/>
            <a:ext cx="11901818" cy="7772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1400">
                <a:latin typeface="Times Roman"/>
                <a:ea typeface="Times Roman"/>
                <a:cs typeface="Times Roman"/>
                <a:sym typeface="Times Roman"/>
              </a:defRPr>
            </a:pPr>
            <a:r>
              <a:t>Language is inseparable from our way of being, our thoughts, our feelings, our joys…It’s through language that we show who we are. If our language disappears, the whole socio-cultural foundation of our community of speakers is put at risk’ .</a:t>
            </a:r>
            <a:endParaRPr>
              <a:solidFill>
                <a:srgbClr val="FFFFFF"/>
              </a:solidFill>
            </a:endParaRPr>
          </a:p>
          <a:p>
            <a:pPr algn="r">
              <a:defRPr sz="1400">
                <a:latin typeface="Times Roman"/>
                <a:ea typeface="Times Roman"/>
                <a:cs typeface="Times Roman"/>
                <a:sym typeface="Times Roman"/>
              </a:defRPr>
            </a:pPr>
            <a:r>
              <a:t>(Maria Virginia Haoa yn Shimizu, 2023)</a:t>
            </a:r>
          </a:p>
        </p:txBody>
      </p:sp>
      <p:pic>
        <p:nvPicPr>
          <p:cNvPr id="225" name="Image" descr="Image"/>
          <p:cNvPicPr>
            <a:picLocks noChangeAspect="1"/>
          </p:cNvPicPr>
          <p:nvPr/>
        </p:nvPicPr>
        <p:blipFill>
          <a:blip r:embed="rId3">
            <a:extLst/>
          </a:blip>
          <a:stretch>
            <a:fillRect/>
          </a:stretch>
        </p:blipFill>
        <p:spPr>
          <a:xfrm>
            <a:off x="4813150" y="1930085"/>
            <a:ext cx="2911564" cy="2911565"/>
          </a:xfrm>
          <a:prstGeom prst="rect">
            <a:avLst/>
          </a:prstGeom>
          <a:ln w="12700">
            <a:miter lim="400000"/>
          </a:ln>
        </p:spPr>
      </p:pic>
      <p:sp>
        <p:nvSpPr>
          <p:cNvPr id="226" name="TextBox 2"/>
          <p:cNvSpPr txBox="1"/>
          <p:nvPr/>
        </p:nvSpPr>
        <p:spPr>
          <a:xfrm>
            <a:off x="148109" y="988903"/>
            <a:ext cx="10340486" cy="5359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lnSpc>
                <a:spcPct val="150000"/>
              </a:lnSpc>
              <a:defRPr sz="1200">
                <a:latin typeface="Times Roman"/>
                <a:ea typeface="Times Roman"/>
                <a:cs typeface="Times Roman"/>
                <a:sym typeface="Times Roman"/>
              </a:defRPr>
            </a:pPr>
            <a:r>
              <a:t>“Yng Nghymru, dylech fod yn gallu byw eich bywyd trwy gyfrwng y Gymraeg” (Comisiynydd y Gymraeg, dyddiad anhysbys)</a:t>
            </a:r>
          </a:p>
          <a:p>
            <a:pPr defTabSz="457200">
              <a:lnSpc>
                <a:spcPct val="150000"/>
              </a:lnSpc>
              <a:defRPr sz="1200">
                <a:latin typeface="Times Roman"/>
                <a:ea typeface="Times Roman"/>
                <a:cs typeface="Times Roman"/>
                <a:sym typeface="Times Roman"/>
              </a:defRPr>
            </a:pPr>
            <a:r>
              <a:t>“It is changes in society that affect language policy, …it is social policy rather than language policy that is needed to maintain it.” (Spolsky, 2008: 8)</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0" name="Title 3"/>
          <p:cNvSpPr txBox="1"/>
          <p:nvPr>
            <p:ph type="title"/>
          </p:nvPr>
        </p:nvSpPr>
        <p:spPr>
          <a:xfrm>
            <a:off x="1525298" y="275961"/>
            <a:ext cx="9141402" cy="307780"/>
          </a:xfrm>
          <a:prstGeom prst="rect">
            <a:avLst/>
          </a:prstGeom>
        </p:spPr>
        <p:txBody>
          <a:bodyPr/>
          <a:lstStyle>
            <a:lvl1pPr>
              <a:defRPr spc="-100" sz="2000">
                <a:solidFill>
                  <a:srgbClr val="004D33"/>
                </a:solidFill>
              </a:defRPr>
            </a:lvl1pPr>
          </a:lstStyle>
          <a:p>
            <a:pPr/>
            <a:r>
              <a:t>Llyfryddiaeth</a:t>
            </a:r>
          </a:p>
        </p:txBody>
      </p:sp>
      <p:sp>
        <p:nvSpPr>
          <p:cNvPr id="231" name="TextBox 2"/>
          <p:cNvSpPr txBox="1"/>
          <p:nvPr/>
        </p:nvSpPr>
        <p:spPr>
          <a:xfrm>
            <a:off x="101382" y="659130"/>
            <a:ext cx="11989236" cy="496188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110289" indent="-110289" defTabSz="457200">
              <a:lnSpc>
                <a:spcPct val="150000"/>
              </a:lnSpc>
              <a:buSzPct val="100000"/>
              <a:buChar char="•"/>
              <a:defRPr sz="1000">
                <a:latin typeface="Times Roman"/>
                <a:ea typeface="Times Roman"/>
                <a:cs typeface="Times Roman"/>
                <a:sym typeface="Times Roman"/>
              </a:defRPr>
            </a:pPr>
            <a:r>
              <a:t>Arman,L. (2023). </a:t>
            </a:r>
            <a:r>
              <a:rPr i="1"/>
              <a:t>Young people’s attitudes towards the Welsh language</a:t>
            </a:r>
            <a:r>
              <a:t>. [Arlein]. WISERD. Adnewyddwyd: 11 Hydref 2023. Ar gael: https://wiserd.ac.uk/blog/young-peoples-attitudes-towards-the-welsh-language/#:~:text=Lack%20of%20mo [Mynediad 29 Tachwedd 2024].</a:t>
            </a:r>
          </a:p>
          <a:p>
            <a:pPr marL="110289" indent="-110289" defTabSz="457200">
              <a:lnSpc>
                <a:spcPct val="150000"/>
              </a:lnSpc>
              <a:buSzPct val="100000"/>
              <a:buChar char="•"/>
              <a:defRPr sz="1000">
                <a:latin typeface="Times Roman"/>
                <a:ea typeface="Times Roman"/>
                <a:cs typeface="Times Roman"/>
                <a:sym typeface="Times Roman"/>
              </a:defRPr>
            </a:pPr>
            <a:r>
              <a:t>Atebol. (2017). </a:t>
            </a:r>
            <a:r>
              <a:rPr i="1"/>
              <a:t>Llinell Amser- Byw yn Gymraeg</a:t>
            </a:r>
            <a:r>
              <a:t>. [Arlein]. Byw yn Gymraeg. Adnewyddiwyd 2017. Ar gael: https://www.llinellamser.cymru/web#llinell-amser/tynged-yr-iaith [Mynediad 1 Rhagfyr 2024].</a:t>
            </a:r>
          </a:p>
          <a:p>
            <a:pPr marL="110289" indent="-110289" defTabSz="457200">
              <a:lnSpc>
                <a:spcPct val="150000"/>
              </a:lnSpc>
              <a:buSzPct val="100000"/>
              <a:buChar char="•"/>
              <a:defRPr sz="1000">
                <a:latin typeface="Times Roman"/>
                <a:ea typeface="Times Roman"/>
                <a:cs typeface="Times Roman"/>
                <a:sym typeface="Times Roman"/>
              </a:defRPr>
            </a:pPr>
            <a:r>
              <a:t>Austin, P. Sallabank, J. (dyddiad anhysbys). </a:t>
            </a:r>
            <a:r>
              <a:rPr i="1"/>
              <a:t>What is the Knowledge Quartet?</a:t>
            </a:r>
            <a:r>
              <a:t>. [Arlein]. The Knowledge Quartet. Adnewyddwyd: 2024. Ar gael: http://www.knowledgequartet.org/ [Mynediad 27 Tachwedd 2024].</a:t>
            </a:r>
          </a:p>
          <a:p>
            <a:pPr marL="110289" indent="-110289" defTabSz="457200">
              <a:lnSpc>
                <a:spcPct val="150000"/>
              </a:lnSpc>
              <a:buSzPct val="100000"/>
              <a:buChar char="•"/>
              <a:defRPr sz="1000">
                <a:latin typeface="Times Roman"/>
                <a:ea typeface="Times Roman"/>
                <a:cs typeface="Times Roman"/>
                <a:sym typeface="Times Roman"/>
              </a:defRPr>
            </a:pPr>
            <a:r>
              <a:t>Baker, C. (2014). </a:t>
            </a:r>
            <a:r>
              <a:rPr i="1"/>
              <a:t>A Parents' and Teachers' Guide to Bilingualism</a:t>
            </a:r>
            <a:r>
              <a:t>. 4th ed. Bristol: Multilingual Matters.</a:t>
            </a:r>
          </a:p>
          <a:p>
            <a:pPr marL="110289" indent="-110289" defTabSz="457200">
              <a:lnSpc>
                <a:spcPct val="150000"/>
              </a:lnSpc>
              <a:buSzPct val="100000"/>
              <a:buChar char="•"/>
              <a:defRPr sz="1000">
                <a:latin typeface="Times Roman"/>
                <a:ea typeface="Times Roman"/>
                <a:cs typeface="Times Roman"/>
                <a:sym typeface="Times Roman"/>
              </a:defRPr>
            </a:pPr>
            <a:r>
              <a:t>BBC Wales History. (2014). </a:t>
            </a:r>
            <a:r>
              <a:rPr i="1"/>
              <a:t>Between the Wars</a:t>
            </a:r>
            <a:r>
              <a:t>. [Online]. BBC. Last Updated: 2014. Available at: https://www.bbc.co.uk/wales/history/sites/themes/society/language_betweenwars.shtml#:~:text=It%20has [Mynediad:14 Tachwedd 2024].</a:t>
            </a:r>
            <a:endParaRPr i="1"/>
          </a:p>
          <a:p>
            <a:pPr marL="110289" indent="-110289" defTabSz="457200">
              <a:lnSpc>
                <a:spcPct val="150000"/>
              </a:lnSpc>
              <a:buSzPct val="100000"/>
              <a:buChar char="•"/>
              <a:defRPr sz="1000">
                <a:latin typeface="Times Roman"/>
                <a:ea typeface="Times Roman"/>
                <a:cs typeface="Times Roman"/>
                <a:sym typeface="Times Roman"/>
              </a:defRPr>
            </a:pPr>
            <a:r>
              <a:t>Bwrdd yr Iaith Gymraeg. (1993). </a:t>
            </a:r>
            <a:r>
              <a:rPr i="1"/>
              <a:t>Welsh Language Schemes</a:t>
            </a:r>
            <a:r>
              <a:t>. Caerdydd: Bwrdd yr Iaith Gymraeg.</a:t>
            </a:r>
          </a:p>
          <a:p>
            <a:pPr marL="110289" indent="-110289" defTabSz="457200">
              <a:lnSpc>
                <a:spcPct val="150000"/>
              </a:lnSpc>
              <a:buSzPct val="100000"/>
              <a:buChar char="•"/>
              <a:defRPr sz="1000">
                <a:latin typeface="Times Roman"/>
                <a:ea typeface="Times Roman"/>
                <a:cs typeface="Times Roman"/>
                <a:sym typeface="Times Roman"/>
              </a:defRPr>
            </a:pPr>
            <a:r>
              <a:t>College of Policing. (2021). </a:t>
            </a:r>
            <a:r>
              <a:rPr i="1"/>
              <a:t>Welsh Language Scheme</a:t>
            </a:r>
            <a:r>
              <a:t>. [Arlein]. College of Policing Limited. Ar gael: https://assets.college.police.uk/s3fs-public/2021-06/welsh-language-scheme.pdf [Mynediad 1 Rhagfyr 2024].</a:t>
            </a:r>
          </a:p>
          <a:p>
            <a:pPr marL="110289" indent="-110289" defTabSz="457200">
              <a:lnSpc>
                <a:spcPct val="150000"/>
              </a:lnSpc>
              <a:buSzPct val="100000"/>
              <a:buChar char="•"/>
              <a:defRPr sz="1000">
                <a:latin typeface="Times Roman"/>
                <a:ea typeface="Times Roman"/>
                <a:cs typeface="Times Roman"/>
                <a:sym typeface="Times Roman"/>
              </a:defRPr>
            </a:pPr>
            <a:r>
              <a:t>Comisiynydd y Gymraeg. (dyddiad anhysbys). </a:t>
            </a:r>
            <a:r>
              <a:rPr i="1"/>
              <a:t>Eich Hawliau</a:t>
            </a:r>
            <a:r>
              <a:t>. [Arlein]. Eich Hawliau. Adnewyddiwyd: 2024. Ar gael: https://www.comisiynyddygymraeg.cymru/eich-hawliau [Mynediad 1 Rhagfyr 2024].</a:t>
            </a:r>
          </a:p>
          <a:p>
            <a:pPr marL="110289" indent="-110289" defTabSz="457200">
              <a:lnSpc>
                <a:spcPct val="150000"/>
              </a:lnSpc>
              <a:buSzPct val="100000"/>
              <a:buChar char="•"/>
              <a:defRPr sz="1000">
                <a:latin typeface="Times Roman"/>
                <a:ea typeface="Times Roman"/>
                <a:cs typeface="Times Roman"/>
                <a:sym typeface="Times Roman"/>
              </a:defRPr>
            </a:pPr>
            <a:r>
              <a:t>Cooper, R. (1989). </a:t>
            </a:r>
            <a:r>
              <a:rPr i="1"/>
              <a:t>Language Planning and Social Change</a:t>
            </a:r>
            <a:r>
              <a:t>. Cambridge: Cambridge University Press. </a:t>
            </a:r>
          </a:p>
          <a:p>
            <a:pPr marL="110289" indent="-110289" defTabSz="457200">
              <a:lnSpc>
                <a:spcPct val="150000"/>
              </a:lnSpc>
              <a:buSzPct val="100000"/>
              <a:buChar char="•"/>
              <a:defRPr sz="1000">
                <a:latin typeface="Times Roman"/>
                <a:ea typeface="Times Roman"/>
                <a:cs typeface="Times Roman"/>
                <a:sym typeface="Times Roman"/>
              </a:defRPr>
            </a:pPr>
            <a:r>
              <a:t>Cornwall Council. (2019). </a:t>
            </a:r>
            <a:r>
              <a:rPr i="1"/>
              <a:t>Polici an Yeth Kernewek Cornish Language Policy</a:t>
            </a:r>
            <a:r>
              <a:t>. [Arlein]. Cornwall Council. Ar gael: https://www.cornwall.gov.uk/media/x4vdiz3m/cornish-language-policy-2019.pdf [Mynediad 1 Rhagfyr 2024].</a:t>
            </a:r>
          </a:p>
          <a:p>
            <a:pPr marL="110289" indent="-110289" defTabSz="457200">
              <a:lnSpc>
                <a:spcPct val="150000"/>
              </a:lnSpc>
              <a:buSzPct val="100000"/>
              <a:buChar char="•"/>
              <a:defRPr sz="1000">
                <a:latin typeface="Times Roman"/>
                <a:ea typeface="Times Roman"/>
                <a:cs typeface="Times Roman"/>
                <a:sym typeface="Times Roman"/>
              </a:defRPr>
            </a:pPr>
            <a:r>
              <a:t>Crystal, D. (2000). </a:t>
            </a:r>
            <a:r>
              <a:rPr i="1"/>
              <a:t>Language Death. </a:t>
            </a:r>
            <a:r>
              <a:t>Cambridge. Cambridge University Press. </a:t>
            </a:r>
          </a:p>
          <a:p>
            <a:pPr marL="110289" indent="-110289" defTabSz="457200">
              <a:lnSpc>
                <a:spcPct val="150000"/>
              </a:lnSpc>
              <a:buSzPct val="100000"/>
              <a:buChar char="•"/>
              <a:defRPr sz="1000">
                <a:latin typeface="Times Roman"/>
                <a:ea typeface="Times Roman"/>
                <a:cs typeface="Times Roman"/>
                <a:sym typeface="Times Roman"/>
              </a:defRPr>
            </a:pPr>
            <a:r>
              <a:t>Davies,M (2024) ‘Arfer da ymgorffori’r Gymraeg yn rhan o egwyddorion a chenhadaeth’ [cyflwyniad], Gweithdai arfer da, economi, iaith a’r gweithle gan Gynllun ARFOR. Priysgol Aberystwyth. 27 Medi 2024.</a:t>
            </a:r>
            <a:endParaRPr>
              <a:solidFill>
                <a:srgbClr val="FFFFFF"/>
              </a:solidFill>
            </a:endParaRPr>
          </a:p>
          <a:p>
            <a:pPr marL="110289" indent="-110289" defTabSz="457200">
              <a:lnSpc>
                <a:spcPct val="150000"/>
              </a:lnSpc>
              <a:buSzPct val="100000"/>
              <a:buChar char="•"/>
              <a:defRPr sz="1000">
                <a:latin typeface="Times Roman"/>
                <a:ea typeface="Times Roman"/>
                <a:cs typeface="Times Roman"/>
                <a:sym typeface="Times Roman"/>
              </a:defRPr>
            </a:pPr>
            <a:r>
              <a:t>Evas,J. (2024) ‘Arwain mewn Gwlad Ddwyieithog’ [cyflwyniad], Gweithdai arfer da, economi, iaith a’r gweithle gan Gynllun ARFOR. Priysgol Aberystwyth. 27 Medi 2024.</a:t>
            </a:r>
          </a:p>
          <a:p>
            <a:pPr marL="110289" indent="-110289" defTabSz="457200">
              <a:lnSpc>
                <a:spcPct val="150000"/>
              </a:lnSpc>
              <a:buSzPct val="100000"/>
              <a:buChar char="•"/>
              <a:defRPr sz="1000">
                <a:latin typeface="Times Roman"/>
                <a:ea typeface="Times Roman"/>
                <a:cs typeface="Times Roman"/>
                <a:sym typeface="Times Roman"/>
              </a:defRPr>
            </a:pPr>
            <a:r>
              <a:t>Gartziarena, M. (2024) ‘Gwlad y Basg’ [Darlith], ECDA7008C: Hanfodion Cynllunio Iaith. UWTSD. 04 Tachwedd. </a:t>
            </a:r>
          </a:p>
          <a:p>
            <a:pPr marL="110289" indent="-110289" defTabSz="457200">
              <a:lnSpc>
                <a:spcPct val="150000"/>
              </a:lnSpc>
              <a:buSzPct val="100000"/>
              <a:buChar char="•"/>
              <a:defRPr sz="1000">
                <a:latin typeface="Times Roman"/>
                <a:ea typeface="Times Roman"/>
                <a:cs typeface="Times Roman"/>
                <a:sym typeface="Times Roman"/>
              </a:defRPr>
            </a:pPr>
            <a:r>
              <a:t>Guy-Evans, O. (2024). Bronfenbrenner’s Ecological Systems Theory. [Arlein]. Simple Psychology. Adnewyddwyd: 17 Ionawr 2024. Ar gael: https://www.simplypsychology.org/bronfenbrenner.html [Mynediad 29 Tachwedd 2024].</a:t>
            </a:r>
          </a:p>
          <a:p>
            <a:pPr marL="110289" indent="-110289" defTabSz="457200">
              <a:lnSpc>
                <a:spcPct val="150000"/>
              </a:lnSpc>
              <a:buSzPct val="100000"/>
              <a:buChar char="•"/>
              <a:defRPr sz="1000">
                <a:latin typeface="Times Roman"/>
                <a:ea typeface="Times Roman"/>
                <a:cs typeface="Times Roman"/>
                <a:sym typeface="Times Roman"/>
              </a:defRPr>
            </a:pPr>
            <a:r>
              <a:t>Jones, E. &amp; Llwyd, C. (2024) ‘Datblygu Syniadaeth Cynllunio Iaith’ [Darlith], ECDA7008C): Hanfodion Cynllunio Iaith. UWTSD. 14 Hydref. </a:t>
            </a:r>
          </a:p>
          <a:p>
            <a:pPr marL="110289" indent="-110289" defTabSz="457200">
              <a:lnSpc>
                <a:spcPct val="150000"/>
              </a:lnSpc>
              <a:buSzPct val="100000"/>
              <a:buChar char="•"/>
              <a:defRPr sz="1000">
                <a:latin typeface="Times Roman"/>
                <a:ea typeface="Times Roman"/>
                <a:cs typeface="Times Roman"/>
                <a:sym typeface="Times Roman"/>
              </a:defRPr>
            </a:pPr>
            <a:r>
              <a:t>Karadog, A. (2024) ‘Y Sefyllfa yn Llydaw’ [Darlith], ECDA7008C: Hanfodion Cynllunio Iaith. UWTSD. 04 Tachwedd. </a:t>
            </a:r>
          </a:p>
          <a:p>
            <a:pPr marL="110289" indent="-110289" defTabSz="457200">
              <a:lnSpc>
                <a:spcPct val="150000"/>
              </a:lnSpc>
              <a:buSzPct val="100000"/>
              <a:buChar char="•"/>
              <a:defRPr sz="1000">
                <a:latin typeface="Times Roman"/>
                <a:ea typeface="Times Roman"/>
                <a:cs typeface="Times Roman"/>
                <a:sym typeface="Times Roman"/>
              </a:defRPr>
            </a:pPr>
            <a:r>
              <a:t>Kaplan, B. &amp; Baldauf,R. (1997). </a:t>
            </a:r>
            <a:r>
              <a:rPr i="1"/>
              <a:t>Language Planning from Practice to Theory</a:t>
            </a:r>
            <a:r>
              <a:t>. Clevedon: Multilingual Matters Ltd.</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3" name="Title 3"/>
          <p:cNvSpPr txBox="1"/>
          <p:nvPr>
            <p:ph type="title"/>
          </p:nvPr>
        </p:nvSpPr>
        <p:spPr>
          <a:xfrm>
            <a:off x="1525298" y="152400"/>
            <a:ext cx="9141402" cy="307777"/>
          </a:xfrm>
          <a:prstGeom prst="rect">
            <a:avLst/>
          </a:prstGeom>
        </p:spPr>
        <p:txBody>
          <a:bodyPr/>
          <a:lstStyle>
            <a:lvl1pPr>
              <a:defRPr spc="-100" sz="2000">
                <a:solidFill>
                  <a:srgbClr val="004D33"/>
                </a:solidFill>
              </a:defRPr>
            </a:lvl1pPr>
          </a:lstStyle>
          <a:p>
            <a:pPr/>
            <a:r>
              <a:t>Llyfryddiaeth</a:t>
            </a:r>
          </a:p>
        </p:txBody>
      </p:sp>
      <p:sp>
        <p:nvSpPr>
          <p:cNvPr id="234" name="TextBox 2"/>
          <p:cNvSpPr txBox="1"/>
          <p:nvPr/>
        </p:nvSpPr>
        <p:spPr>
          <a:xfrm>
            <a:off x="101382" y="535305"/>
            <a:ext cx="11989235" cy="511047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110289" indent="-110289" defTabSz="457200">
              <a:lnSpc>
                <a:spcPct val="150000"/>
              </a:lnSpc>
              <a:buSzPct val="100000"/>
              <a:buChar char="•"/>
              <a:defRPr sz="1000">
                <a:latin typeface="Times Roman"/>
                <a:ea typeface="Times Roman"/>
                <a:cs typeface="Times Roman"/>
                <a:sym typeface="Times Roman"/>
              </a:defRPr>
            </a:pPr>
            <a:r>
              <a:t>Library of Congress. (dyddiad anhysbys). </a:t>
            </a:r>
            <a:r>
              <a:rPr i="1"/>
              <a:t>Shadows of War</a:t>
            </a:r>
            <a:r>
              <a:t>. [arlein]. Library of Congress. Adnewyddwyd: dyddiad anhysbys. Ar gael: https://www.loc.gov/classroom-materials/immigration/german/shadows-of-war/ [Mynediad 23 Tachwedd 2024].</a:t>
            </a:r>
          </a:p>
          <a:p>
            <a:pPr marL="110289" indent="-110289" defTabSz="457200">
              <a:lnSpc>
                <a:spcPct val="150000"/>
              </a:lnSpc>
              <a:buSzPct val="100000"/>
              <a:buChar char="•"/>
              <a:defRPr sz="1000">
                <a:latin typeface="Times Roman"/>
                <a:ea typeface="Times Roman"/>
                <a:cs typeface="Times Roman"/>
                <a:sym typeface="Times Roman"/>
              </a:defRPr>
            </a:pPr>
            <a:r>
              <a:t>Linguistic Society of America. (2025). </a:t>
            </a:r>
            <a:r>
              <a:rPr i="1"/>
              <a:t>Linguistics and Human Rights</a:t>
            </a:r>
            <a:r>
              <a:t>. [Arlein]. YouTube. Adnewyddiwyd: 31 Mawrth 2015. Ar gael: https://www.youtube.com/watch?v=ZQpeWRAXsqc [Mynediad 1 Rhagfyr 2024].</a:t>
            </a:r>
          </a:p>
          <a:p>
            <a:pPr marL="110289" indent="-110289" defTabSz="457200">
              <a:lnSpc>
                <a:spcPct val="150000"/>
              </a:lnSpc>
              <a:buSzPct val="100000"/>
              <a:buChar char="•"/>
              <a:defRPr sz="1000">
                <a:latin typeface="Times Roman"/>
                <a:ea typeface="Times Roman"/>
                <a:cs typeface="Times Roman"/>
                <a:sym typeface="Times Roman"/>
              </a:defRPr>
            </a:pPr>
            <a:r>
              <a:t>Llywodraeth Cymru. (2021). </a:t>
            </a:r>
            <a:r>
              <a:rPr i="1"/>
              <a:t>Schools' census results: April 2021</a:t>
            </a:r>
            <a:r>
              <a:t>. [Arlein]. Llywodraeth Cymru. Adnewyddiwyd: 9 Medi 2021. Ar gael: https://www.gov.wales/schools-census-results-april-2021-html [Mynediad 1 Rhagfyr 2024].</a:t>
            </a:r>
          </a:p>
          <a:p>
            <a:pPr marL="110289" indent="-110289" defTabSz="457200">
              <a:lnSpc>
                <a:spcPct val="150000"/>
              </a:lnSpc>
              <a:buSzPct val="100000"/>
              <a:buChar char="•"/>
              <a:defRPr sz="1000">
                <a:latin typeface="Times Roman"/>
                <a:ea typeface="Times Roman"/>
                <a:cs typeface="Times Roman"/>
                <a:sym typeface="Times Roman"/>
              </a:defRPr>
            </a:pPr>
            <a:r>
              <a:t>Llywodraeth Cymru. (2023). </a:t>
            </a:r>
            <a:r>
              <a:rPr i="1"/>
              <a:t>Siarter Iaith: National Framework</a:t>
            </a:r>
            <a:r>
              <a:t>. [Ar lein]. Llywodraeth Cymru. Ar gael: https://hwb.gov.wales/api/storage/075c1fa4-4f3b-452f-9656-70abe3779804/48543_siarter_e_merged.pdf [Mynediad 1 Rhagfyr 2024].</a:t>
            </a:r>
          </a:p>
          <a:p>
            <a:pPr marL="110289" indent="-110289" defTabSz="457200">
              <a:lnSpc>
                <a:spcPct val="160000"/>
              </a:lnSpc>
              <a:buSzPct val="100000"/>
              <a:buChar char="•"/>
              <a:defRPr sz="1000">
                <a:latin typeface="Times Roman"/>
                <a:ea typeface="Times Roman"/>
                <a:cs typeface="Times Roman"/>
                <a:sym typeface="Times Roman"/>
              </a:defRPr>
            </a:pPr>
            <a:r>
              <a:t>ONS. (2022). </a:t>
            </a:r>
            <a:r>
              <a:rPr i="1"/>
              <a:t>Population and household estimates, Wales: Census 2021</a:t>
            </a:r>
            <a:r>
              <a:t>. [Arlein]. Office for National Statistics. Adnewyddiwyd: Mehefin 2022. Ar gael: https://www.ons.gov.uk/peoplepopulationandcommunity/populationandmigration/populationestimates/bulle [Mynediad 1 Rhagfyr 2024].</a:t>
            </a:r>
          </a:p>
          <a:p>
            <a:pPr marL="110289" indent="-110289" defTabSz="457200">
              <a:lnSpc>
                <a:spcPct val="150000"/>
              </a:lnSpc>
              <a:buSzPct val="100000"/>
              <a:buChar char="•"/>
              <a:defRPr sz="1000">
                <a:latin typeface="Times Roman"/>
                <a:ea typeface="Times Roman"/>
                <a:cs typeface="Times Roman"/>
                <a:sym typeface="Times Roman"/>
              </a:defRPr>
            </a:pPr>
            <a:r>
              <a:t>Prifysgol Aberystwyth (2024) ‘Gweithdai arfer da, economi, iaith a’r gweithle gan Gynllun ARFOR’ [cenhadledd], Gweithdai arfer da, economi, iaith a’r gweithle gan Gynllun ARFOR. Priysgol Aberystwyth. 27 Medi 2024.</a:t>
            </a:r>
          </a:p>
          <a:p>
            <a:pPr marL="110289" indent="-110289" defTabSz="457200">
              <a:lnSpc>
                <a:spcPct val="150000"/>
              </a:lnSpc>
              <a:buSzPct val="100000"/>
              <a:buChar char="•"/>
              <a:defRPr sz="1000">
                <a:latin typeface="Times Roman"/>
                <a:ea typeface="Times Roman"/>
                <a:cs typeface="Times Roman"/>
                <a:sym typeface="Times Roman"/>
              </a:defRPr>
            </a:pPr>
            <a:r>
              <a:t>Prifysgol Pais Vasco (2024) ‘Corporate Linguistic Responsibility’ [cyflwyniad]. Prifysgol Aberystwyth. Medi.</a:t>
            </a:r>
          </a:p>
          <a:p>
            <a:pPr marL="110289" indent="-110289" defTabSz="457200">
              <a:lnSpc>
                <a:spcPct val="150000"/>
              </a:lnSpc>
              <a:buSzPct val="100000"/>
              <a:buChar char="•"/>
              <a:defRPr sz="1000">
                <a:latin typeface="Times Roman"/>
                <a:ea typeface="Times Roman"/>
                <a:cs typeface="Times Roman"/>
                <a:sym typeface="Times Roman"/>
              </a:defRPr>
            </a:pPr>
            <a:r>
              <a:t>Rutabana, A. (2019). </a:t>
            </a:r>
            <a:r>
              <a:rPr i="1"/>
              <a:t>TED Talk: The Power of Language Policy in a Multilingual South Africa</a:t>
            </a:r>
            <a:r>
              <a:t>. [Arlein]. YouTube. Mynediad: 10 Gorffennaf 2019. Ar gael: https://www.youtube.com/watch?v=9O1fc6JXYTQ [Mynediad 1 Rhagfyr 2024].</a:t>
            </a:r>
          </a:p>
          <a:p>
            <a:pPr marL="110289" indent="-110289" defTabSz="457200">
              <a:lnSpc>
                <a:spcPct val="160000"/>
              </a:lnSpc>
              <a:buSzPct val="100000"/>
              <a:buChar char="•"/>
              <a:defRPr sz="1000">
                <a:latin typeface="Times Roman"/>
                <a:ea typeface="Times Roman"/>
                <a:cs typeface="Times Roman"/>
                <a:sym typeface="Times Roman"/>
              </a:defRPr>
            </a:pPr>
            <a:r>
              <a:t>Spolsky, B. (2008). </a:t>
            </a:r>
            <a:r>
              <a:rPr i="1"/>
              <a:t>Language Policy</a:t>
            </a:r>
            <a:r>
              <a:t>. 4th ed. New York: Cambridge University Press. </a:t>
            </a:r>
          </a:p>
          <a:p>
            <a:pPr marL="110289" indent="-110289" defTabSz="457200">
              <a:lnSpc>
                <a:spcPct val="160000"/>
              </a:lnSpc>
              <a:buSzPct val="100000"/>
              <a:buChar char="•"/>
              <a:defRPr sz="1000">
                <a:latin typeface="Times Roman"/>
                <a:ea typeface="Times Roman"/>
                <a:cs typeface="Times Roman"/>
                <a:sym typeface="Times Roman"/>
              </a:defRPr>
            </a:pPr>
            <a:r>
              <a:t>The Knowledge Quartet. (dyddiad anhysbys). </a:t>
            </a:r>
            <a:r>
              <a:rPr i="1"/>
              <a:t>What is the Knowledge Quartet</a:t>
            </a:r>
            <a:r>
              <a:t>. [Arlein]. The Knowledge Quartet. Adnewyddiwyd: 2024. Ar gael: http://www.knowledgequartet.org/ [Mynediad 1 Rhagfyr 2024].</a:t>
            </a:r>
          </a:p>
          <a:p>
            <a:pPr marL="110289" indent="-110289" defTabSz="457200">
              <a:lnSpc>
                <a:spcPct val="160000"/>
              </a:lnSpc>
              <a:buSzPct val="100000"/>
              <a:buChar char="•"/>
              <a:defRPr sz="1000">
                <a:latin typeface="Times Roman"/>
                <a:ea typeface="Times Roman"/>
                <a:cs typeface="Times Roman"/>
                <a:sym typeface="Times Roman"/>
              </a:defRPr>
            </a:pPr>
            <a:r>
              <a:t>Tollefson, J. (1991). </a:t>
            </a:r>
            <a:r>
              <a:rPr i="1"/>
              <a:t>Planning Language, Planning Inequality</a:t>
            </a:r>
            <a:r>
              <a:t>. Harlow: Longman Group Limited. </a:t>
            </a:r>
            <a:endParaRPr i="1"/>
          </a:p>
          <a:p>
            <a:pPr marL="110289" indent="-110289" defTabSz="457200">
              <a:lnSpc>
                <a:spcPct val="160000"/>
              </a:lnSpc>
              <a:buSzPct val="100000"/>
              <a:buChar char="•"/>
              <a:defRPr sz="1000">
                <a:latin typeface="Times Roman"/>
                <a:ea typeface="Times Roman"/>
                <a:cs typeface="Times Roman"/>
                <a:sym typeface="Times Roman"/>
              </a:defRPr>
            </a:pPr>
            <a:r>
              <a:t>Trask, R.L. (2007). </a:t>
            </a:r>
            <a:r>
              <a:rPr i="1"/>
              <a:t>Language and Linguistics: The Key Concepts</a:t>
            </a:r>
            <a:r>
              <a:t>. 2nd ed. Oxon: Routledge. </a:t>
            </a:r>
            <a:endParaRPr i="1"/>
          </a:p>
          <a:p>
            <a:pPr marL="110289" indent="-110289">
              <a:lnSpc>
                <a:spcPct val="160000"/>
              </a:lnSpc>
              <a:buSzPct val="100000"/>
              <a:buChar char="•"/>
              <a:defRPr sz="1000">
                <a:latin typeface="Times Roman"/>
                <a:ea typeface="Times Roman"/>
                <a:cs typeface="Times Roman"/>
                <a:sym typeface="Times Roman"/>
              </a:defRPr>
            </a:pPr>
            <a:r>
              <a:t>United Nations (dyddiad anhysbys). </a:t>
            </a:r>
            <a:r>
              <a:rPr i="1"/>
              <a:t>Indigenous People, Indigenous Voices</a:t>
            </a:r>
            <a:r>
              <a:t> [Ar-lein]. United Nations Permanent Forum on Indigenous Voices. Adnewyddiwyd: dyddiad anhysbys.Ar gael: </a:t>
            </a:r>
            <a:r>
              <a:rPr u="sng">
                <a:solidFill>
                  <a:srgbClr val="0000FF"/>
                </a:solidFill>
                <a:uFill>
                  <a:solidFill>
                    <a:srgbClr val="0000FF"/>
                  </a:solidFill>
                </a:uFill>
                <a:hlinkClick r:id="rId2" invalidUrl="" action="" tgtFrame="" tooltip="" history="1" highlightClick="0" endSnd="0"/>
              </a:rPr>
              <a:t>https://www.un.org/esa/socdev/unpfii/documents/5session_factsheet1.pdf</a:t>
            </a:r>
            <a:r>
              <a:t> [Mynediad 12 Tachwedd 2024].</a:t>
            </a:r>
          </a:p>
          <a:p>
            <a:pPr marL="110289" indent="-110289" defTabSz="457200">
              <a:lnSpc>
                <a:spcPct val="160000"/>
              </a:lnSpc>
              <a:buSzPct val="100000"/>
              <a:buChar char="•"/>
              <a:defRPr sz="1000">
                <a:latin typeface="Times Roman"/>
                <a:ea typeface="Times Roman"/>
                <a:cs typeface="Times Roman"/>
                <a:sym typeface="Times Roman"/>
              </a:defRPr>
            </a:pPr>
            <a:r>
              <a:t>UNESCO. (2003). </a:t>
            </a:r>
            <a:r>
              <a:rPr i="1"/>
              <a:t>Language Vitality and Endangerment</a:t>
            </a:r>
            <a:r>
              <a:t>. Paris: UNESCO Ad Hoc Expert Group on Endangered Languages.</a:t>
            </a:r>
          </a:p>
          <a:p>
            <a:pPr marL="110289" indent="-110289" defTabSz="457200">
              <a:lnSpc>
                <a:spcPct val="160000"/>
              </a:lnSpc>
              <a:buSzPct val="100000"/>
              <a:buChar char="•"/>
              <a:defRPr sz="1000">
                <a:latin typeface="Times Roman"/>
                <a:ea typeface="Times Roman"/>
                <a:cs typeface="Times Roman"/>
                <a:sym typeface="Times Roman"/>
              </a:defRPr>
            </a:pPr>
            <a:r>
              <a:t>UNESCO. (dyddiad anhysbys). </a:t>
            </a:r>
            <a:r>
              <a:rPr i="1"/>
              <a:t>Indigenous Languages Decade (2022-2032)</a:t>
            </a:r>
            <a:r>
              <a:t>. [Arlein]. UNESCO. Adnewyddiwyd: dyddiad anhysbys. Ar gael: https://www.unesco.org/en/decades/indigenous-languages [Mynediad 1 Rhagfyr 2024].</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6" name="Title 3"/>
          <p:cNvSpPr txBox="1"/>
          <p:nvPr>
            <p:ph type="title"/>
          </p:nvPr>
        </p:nvSpPr>
        <p:spPr>
          <a:xfrm>
            <a:off x="1525298" y="152400"/>
            <a:ext cx="9141402" cy="307777"/>
          </a:xfrm>
          <a:prstGeom prst="rect">
            <a:avLst/>
          </a:prstGeom>
        </p:spPr>
        <p:txBody>
          <a:bodyPr/>
          <a:lstStyle>
            <a:lvl1pPr>
              <a:defRPr spc="-100" sz="2000">
                <a:solidFill>
                  <a:srgbClr val="004D33"/>
                </a:solidFill>
              </a:defRPr>
            </a:lvl1pPr>
          </a:lstStyle>
          <a:p>
            <a:pPr/>
            <a:r>
              <a:t>Llyfryddiaeth</a:t>
            </a:r>
          </a:p>
        </p:txBody>
      </p:sp>
      <p:sp>
        <p:nvSpPr>
          <p:cNvPr id="237" name="TextBox 2"/>
          <p:cNvSpPr txBox="1"/>
          <p:nvPr/>
        </p:nvSpPr>
        <p:spPr>
          <a:xfrm>
            <a:off x="101382" y="535305"/>
            <a:ext cx="11989235" cy="2898137"/>
          </a:xfrm>
          <a:prstGeom prst="rect">
            <a:avLst/>
          </a:prstGeom>
          <a:solidFill>
            <a:srgbClr val="FFFFFF"/>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110289" indent="-110289" defTabSz="457200">
              <a:lnSpc>
                <a:spcPct val="160000"/>
              </a:lnSpc>
              <a:buSzPct val="100000"/>
              <a:buChar char="•"/>
              <a:defRPr sz="1000">
                <a:latin typeface="Times Roman"/>
                <a:ea typeface="Times Roman"/>
                <a:cs typeface="Times Roman"/>
                <a:sym typeface="Times Roman"/>
              </a:defRPr>
            </a:pPr>
            <a:r>
              <a:t>United Nations. (2007). </a:t>
            </a:r>
            <a:r>
              <a:rPr i="1"/>
              <a:t>United Nations Declaration on the Rights of Indigenous People</a:t>
            </a:r>
            <a:r>
              <a:t>. [Online]. United Nations. Ar gael: https://www.un.org/development/desa/indigenouspeoples/wp-content/uploads/sites/19/2018/11/UNDRIP_E_web.pdf [Mynediad 1 Rhagfyr 2024].</a:t>
            </a:r>
          </a:p>
          <a:p>
            <a:pPr marL="110289" indent="-110289" defTabSz="457200">
              <a:lnSpc>
                <a:spcPct val="160000"/>
              </a:lnSpc>
              <a:buSzPct val="100000"/>
              <a:buChar char="•"/>
              <a:defRPr sz="1000">
                <a:latin typeface="Times Roman"/>
                <a:ea typeface="Times Roman"/>
                <a:cs typeface="Times Roman"/>
                <a:sym typeface="Times Roman"/>
              </a:defRPr>
            </a:pPr>
            <a:r>
              <a:t>United Nations. (2007). </a:t>
            </a:r>
            <a:r>
              <a:rPr i="1"/>
              <a:t>United Nations Declaration on the Rights of Indigenous People</a:t>
            </a:r>
            <a:r>
              <a:t>. [Arlein]. United Nations. Ar gael: https://www.un.org/development/desa/indigenouspeoples/wp-content/uploads/sites/19/2018/11/UNDRIP_E_web.pdf [Mynediad 1 Rhagfyr 2024].</a:t>
            </a:r>
          </a:p>
          <a:p>
            <a:pPr marL="110289" indent="-110289" defTabSz="457200">
              <a:lnSpc>
                <a:spcPct val="160000"/>
              </a:lnSpc>
              <a:buSzPct val="100000"/>
              <a:buChar char="•"/>
              <a:defRPr sz="1000">
                <a:latin typeface="Times Roman"/>
                <a:ea typeface="Times Roman"/>
                <a:cs typeface="Times Roman"/>
                <a:sym typeface="Times Roman"/>
              </a:defRPr>
            </a:pPr>
            <a:r>
              <a:t>Williams, C. (2024). ‘Colin Williams’ [Darlith]. ECDA7008C: Hanfodion Cynllunio Iaith. UWTSD. 04 Tachwedd. Guy-Evans, O. (2024). </a:t>
            </a:r>
          </a:p>
          <a:p>
            <a:pPr marL="110289" indent="-110289" defTabSz="457200">
              <a:lnSpc>
                <a:spcPct val="160000"/>
              </a:lnSpc>
              <a:buSzPct val="100000"/>
              <a:buChar char="•"/>
              <a:defRPr sz="1000">
                <a:latin typeface="Times Roman"/>
                <a:ea typeface="Times Roman"/>
                <a:cs typeface="Times Roman"/>
                <a:sym typeface="Times Roman"/>
              </a:defRPr>
            </a:pPr>
            <a:r>
              <a:t>Williams, G. &amp; Morris, D. (2000). </a:t>
            </a:r>
            <a:r>
              <a:rPr i="1"/>
              <a:t>Language Planning and Language Use. </a:t>
            </a:r>
            <a:r>
              <a:t>Cardiff. University of Wales Press. </a:t>
            </a:r>
          </a:p>
          <a:p>
            <a:pPr marL="110289" indent="-110289" defTabSz="457200">
              <a:lnSpc>
                <a:spcPct val="160000"/>
              </a:lnSpc>
              <a:buSzPct val="100000"/>
              <a:buChar char="•"/>
              <a:defRPr sz="1000">
                <a:latin typeface="Times Roman"/>
                <a:ea typeface="Times Roman"/>
                <a:cs typeface="Times Roman"/>
                <a:sym typeface="Times Roman"/>
              </a:defRPr>
            </a:pPr>
            <a:r>
              <a:t>Wren, H. (1997). Making a difference in language policy agendas. In: Eggington, W. &amp; Wren, H. (Eds). </a:t>
            </a:r>
            <a:r>
              <a:rPr i="1"/>
              <a:t>Language Policy</a:t>
            </a:r>
            <a:r>
              <a:t>. Canberra: John Benjamins Publishing Company. tud .3-27.</a:t>
            </a:r>
          </a:p>
          <a:p>
            <a:pPr marL="110289" indent="-110289" defTabSz="457200">
              <a:lnSpc>
                <a:spcPct val="160000"/>
              </a:lnSpc>
              <a:buSzPct val="100000"/>
              <a:buChar char="•"/>
              <a:defRPr sz="1000">
                <a:latin typeface="Times Roman"/>
                <a:ea typeface="Times Roman"/>
                <a:cs typeface="Times Roman"/>
                <a:sym typeface="Times Roman"/>
              </a:defRPr>
            </a:pPr>
            <a:r>
              <a:t>Yew, C. (2022). </a:t>
            </a:r>
            <a:r>
              <a:rPr i="1"/>
              <a:t>Spolsky’s Model of Language Policy: 3 noteworthy components revealing secrets of everyday language experiences</a:t>
            </a:r>
            <a:r>
              <a:t>. [arlein]. Language Educations SSemble. Adnewyddwyd: 06 Tachwedd 2022. Ar gael: https://www.languageeducatorsassemble.com/spolskys-model-of-language-policy/ [Mynediad 22 Tachwedd 2024].</a:t>
            </a:r>
          </a:p>
          <a:p>
            <a:pPr marL="110289" indent="-110289">
              <a:lnSpc>
                <a:spcPct val="160000"/>
              </a:lnSpc>
              <a:buSzPct val="100000"/>
              <a:buChar char="•"/>
              <a:defRPr sz="1000">
                <a:latin typeface="Times Roman"/>
                <a:ea typeface="Times Roman"/>
                <a:cs typeface="Times Roman"/>
                <a:sym typeface="Times Roman"/>
              </a:defRPr>
            </a:pPr>
            <a:r>
              <a:t>Yoshi Shimizu. (2023). </a:t>
            </a:r>
            <a:r>
              <a:rPr i="1"/>
              <a:t>Cutting Edge| Indigenous languages: Gateways to the world’s cultural diversity.</a:t>
            </a:r>
            <a:r>
              <a:t> [Ar-lein]. UNESCO. Adnewyddiwyd: 20 Ebrill 2023.Ar gael: </a:t>
            </a:r>
            <a:r>
              <a:rPr u="sng">
                <a:solidFill>
                  <a:srgbClr val="0000FF"/>
                </a:solidFill>
                <a:uFill>
                  <a:solidFill>
                    <a:srgbClr val="0000FF"/>
                  </a:solidFill>
                </a:uFill>
                <a:hlinkClick r:id="rId2" invalidUrl="" action="" tgtFrame="" tooltip="" history="1" highlightClick="0" endSnd="0"/>
              </a:rPr>
              <a:t>https://www.unesco.org/en/articles/cutting-edge-indigenous-languages-gateways-worlds-cultural-divers</a:t>
            </a:r>
            <a:r>
              <a:t> [Mynediad 12 Tachwedd 2024].</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009966"/>
      </a:accent1>
      <a:accent2>
        <a:srgbClr val="F4EEEA"/>
      </a:accent2>
      <a:accent3>
        <a:srgbClr val="FE302F"/>
      </a:accent3>
      <a:accent4>
        <a:srgbClr val="03724A"/>
      </a:accent4>
      <a:accent5>
        <a:srgbClr val="B7B7B7"/>
      </a:accent5>
      <a:accent6>
        <a:srgbClr val="CE1D1D"/>
      </a:accent6>
      <a:hlink>
        <a:srgbClr val="0000FF"/>
      </a:hlink>
      <a:folHlink>
        <a:srgbClr val="FF00FF"/>
      </a:folHlink>
    </a:clrScheme>
    <a:fontScheme name="Office Theme">
      <a:majorFont>
        <a:latin typeface="Arial"/>
        <a:ea typeface="Arial"/>
        <a:cs typeface="Arial"/>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009966"/>
      </a:accent1>
      <a:accent2>
        <a:srgbClr val="F4EEEA"/>
      </a:accent2>
      <a:accent3>
        <a:srgbClr val="FE302F"/>
      </a:accent3>
      <a:accent4>
        <a:srgbClr val="03724A"/>
      </a:accent4>
      <a:accent5>
        <a:srgbClr val="B7B7B7"/>
      </a:accent5>
      <a:accent6>
        <a:srgbClr val="CE1D1D"/>
      </a:accent6>
      <a:hlink>
        <a:srgbClr val="0000FF"/>
      </a:hlink>
      <a:folHlink>
        <a:srgbClr val="FF00FF"/>
      </a:folHlink>
    </a:clrScheme>
    <a:fontScheme name="Office Theme">
      <a:majorFont>
        <a:latin typeface="Arial"/>
        <a:ea typeface="Arial"/>
        <a:cs typeface="Arial"/>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