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7" r:id="rId20"/>
    <p:sldId id="272" r:id="rId21"/>
    <p:sldId id="273" r:id="rId22"/>
    <p:sldId id="274"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2" d="100"/>
          <a:sy n="82" d="100"/>
        </p:scale>
        <p:origin x="-720" y="-4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CE25D1-A582-4E7D-AC5F-5CF0D9B3D2C3}"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CE25D1-A582-4E7D-AC5F-5CF0D9B3D2C3}" type="slidenum">
              <a:rPr lang="en-US" smtClean="0"/>
              <a:t>‹#›</a:t>
            </a:fld>
            <a:endParaRPr lang="en-US" dirty="0"/>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CE25D1-A582-4E7D-AC5F-5CF0D9B3D2C3}"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CE25D1-A582-4E7D-AC5F-5CF0D9B3D2C3}" type="slidenum">
              <a:rPr lang="en-US" smtClean="0"/>
              <a:t>‹#›</a:t>
            </a:fld>
            <a:endParaRPr lang="en-US" dirty="0"/>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9CE25D1-A582-4E7D-AC5F-5CF0D9B3D2C3}"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CE25D1-A582-4E7D-AC5F-5CF0D9B3D2C3}"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Date Placeholder 1"/>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9CE25D1-A582-4E7D-AC5F-5CF0D9B3D2C3}"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CE25D1-A582-4E7D-AC5F-5CF0D9B3D2C3}" type="slidenum">
              <a:rPr lang="en-US" smtClean="0"/>
              <a:t>‹#›</a:t>
            </a:fld>
            <a:endParaRPr lang="en-US" dirty="0"/>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CE25D1-A582-4E7D-AC5F-5CF0D9B3D2C3}" type="slidenum">
              <a:rPr lang="en-US" smtClean="0"/>
              <a:t>‹#›</a:t>
            </a:fld>
            <a:endParaRPr lang="en-US" dirty="0"/>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CE25D1-A582-4E7D-AC5F-5CF0D9B3D2C3}"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fld id="{91D01222-39CA-4B53-9EC9-15C50578C9D9}" type="datetimeFigureOut">
              <a:rPr lang="en-US" smtClean="0"/>
              <a:t>10/5/2016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CE25D1-A582-4E7D-AC5F-5CF0D9B3D2C3}" type="slidenum">
              <a:rPr lang="en-US" smtClean="0"/>
              <a:t>‹#›</a:t>
            </a:fld>
            <a:endParaRPr lang="en-US" dirty="0"/>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1D01222-39CA-4B53-9EC9-15C50578C9D9}" type="datetimeFigureOut">
              <a:rPr lang="en-US" smtClean="0"/>
              <a:t>10/5/2016</a:t>
            </a:fld>
            <a:endParaRPr lang="en-US" dirty="0"/>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D9CE25D1-A582-4E7D-AC5F-5CF0D9B3D2C3}" type="slidenum">
              <a:rPr lang="en-US" smtClean="0"/>
              <a:t>‹#›</a:t>
            </a:fld>
            <a:endParaRPr lang="en-US" dirty="0"/>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nhs.uk/conditions/pregnancy-and-baby/pages/bottle-feeding-advice.aspx" TargetMode="External"/><Relationship Id="rId2" Type="http://schemas.openxmlformats.org/officeDocument/2006/relationships/hyperlink" Target="http://www.nhs.uk/Conditions/Diabetes-type2/Pages/Introduction.aspx"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nhs.uk/start4life/babies" TargetMode="External"/><Relationship Id="rId2" Type="http://schemas.openxmlformats.org/officeDocument/2006/relationships/hyperlink" Target="http://gov.wales/topics/health/improvement/pregnancy/breastfeeding/?lang=e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physicalactivityandnutritionwales.org.uk/page.cfm?orgid=740&amp;pid=32249"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Public Health Nutrition across the Lifespan – Session Two</a:t>
            </a:r>
            <a:endParaRPr lang="en-US" dirty="0"/>
          </a:p>
        </p:txBody>
      </p:sp>
      <p:sp>
        <p:nvSpPr>
          <p:cNvPr id="3" name="Subtitle 2"/>
          <p:cNvSpPr>
            <a:spLocks noGrp="1"/>
          </p:cNvSpPr>
          <p:nvPr>
            <p:ph type="subTitle" idx="1"/>
          </p:nvPr>
        </p:nvSpPr>
        <p:spPr/>
        <p:txBody>
          <a:bodyPr>
            <a:normAutofit/>
          </a:bodyPr>
          <a:lstStyle/>
          <a:p>
            <a:r>
              <a:rPr lang="en-GB" sz="2800" dirty="0" smtClean="0"/>
              <a:t>Infancy and Early Years – Breast feeding</a:t>
            </a:r>
            <a:endParaRPr lang="en-US" sz="2800" dirty="0"/>
          </a:p>
        </p:txBody>
      </p:sp>
    </p:spTree>
    <p:extLst>
      <p:ext uri="{BB962C8B-B14F-4D97-AF65-F5344CB8AC3E}">
        <p14:creationId xmlns:p14="http://schemas.microsoft.com/office/powerpoint/2010/main" val="72437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Discuss the health benefits of breast feeding to the mother and infant. </a:t>
            </a:r>
            <a:endParaRPr lang="en-US" dirty="0"/>
          </a:p>
        </p:txBody>
      </p:sp>
      <p:sp>
        <p:nvSpPr>
          <p:cNvPr id="2" name="Title 1"/>
          <p:cNvSpPr>
            <a:spLocks noGrp="1"/>
          </p:cNvSpPr>
          <p:nvPr>
            <p:ph type="title"/>
          </p:nvPr>
        </p:nvSpPr>
        <p:spPr/>
        <p:txBody>
          <a:bodyPr/>
          <a:lstStyle/>
          <a:p>
            <a:r>
              <a:rPr lang="en-GB" dirty="0" smtClean="0"/>
              <a:t>  Breast feeding in infancy</a:t>
            </a:r>
            <a:endParaRPr lang="en-US" dirty="0"/>
          </a:p>
        </p:txBody>
      </p:sp>
    </p:spTree>
    <p:extLst>
      <p:ext uri="{BB962C8B-B14F-4D97-AF65-F5344CB8AC3E}">
        <p14:creationId xmlns:p14="http://schemas.microsoft.com/office/powerpoint/2010/main" val="262930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05000"/>
            <a:ext cx="6777317" cy="4114800"/>
          </a:xfrm>
        </p:spPr>
        <p:txBody>
          <a:bodyPr>
            <a:normAutofit lnSpcReduction="10000"/>
          </a:bodyPr>
          <a:lstStyle/>
          <a:p>
            <a:r>
              <a:rPr lang="en-GB" dirty="0" smtClean="0"/>
              <a:t>Breast milk provides complete nutrition once feeding is established.  No additional nutrients are required until the age of around 6 months.</a:t>
            </a:r>
          </a:p>
          <a:p>
            <a:endParaRPr lang="en-GB" dirty="0"/>
          </a:p>
          <a:p>
            <a:r>
              <a:rPr lang="en-GB" dirty="0" smtClean="0"/>
              <a:t>The bioavailability of nutrients that breast milk contains is high.</a:t>
            </a:r>
          </a:p>
          <a:p>
            <a:endParaRPr lang="en-GB" dirty="0"/>
          </a:p>
          <a:p>
            <a:r>
              <a:rPr lang="en-GB" dirty="0" smtClean="0"/>
              <a:t>It contains long-chain polyunsaturated fatty acids (LCPs)-arachidonic acid and decosahexaenoic acid.  These play an important part in brain and retinal development.</a:t>
            </a:r>
            <a:endParaRPr lang="en-US" dirty="0"/>
          </a:p>
        </p:txBody>
      </p:sp>
      <p:sp>
        <p:nvSpPr>
          <p:cNvPr id="2" name="Title 1"/>
          <p:cNvSpPr>
            <a:spLocks noGrp="1"/>
          </p:cNvSpPr>
          <p:nvPr>
            <p:ph type="title"/>
          </p:nvPr>
        </p:nvSpPr>
        <p:spPr>
          <a:xfrm>
            <a:off x="990600" y="685800"/>
            <a:ext cx="7024744" cy="1143000"/>
          </a:xfrm>
        </p:spPr>
        <p:txBody>
          <a:bodyPr/>
          <a:lstStyle/>
          <a:p>
            <a:r>
              <a:rPr lang="en-GB" dirty="0" smtClean="0"/>
              <a:t>Benefits of breast feeding</a:t>
            </a:r>
            <a:endParaRPr lang="en-US" dirty="0"/>
          </a:p>
        </p:txBody>
      </p:sp>
    </p:spTree>
    <p:extLst>
      <p:ext uri="{BB962C8B-B14F-4D97-AF65-F5344CB8AC3E}">
        <p14:creationId xmlns:p14="http://schemas.microsoft.com/office/powerpoint/2010/main" val="414963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828800"/>
            <a:ext cx="6777317" cy="3508977"/>
          </a:xfrm>
        </p:spPr>
        <p:txBody>
          <a:bodyPr>
            <a:normAutofit lnSpcReduction="10000"/>
          </a:bodyPr>
          <a:lstStyle/>
          <a:p>
            <a:r>
              <a:rPr lang="en-GB" dirty="0" smtClean="0"/>
              <a:t>Protection against infection-human milk contains macrophages which produce lysozymes, lactoferrin, lymphocytes and bifidus factor which enforces the growth of lactobacillus bifidus and antibodies.</a:t>
            </a:r>
          </a:p>
          <a:p>
            <a:endParaRPr lang="en-GB" dirty="0"/>
          </a:p>
          <a:p>
            <a:r>
              <a:rPr lang="en-GB" dirty="0" smtClean="0"/>
              <a:t>Breast milk helps protect against gastro-intestinal infection, respiratory infections, urinary tract infections and ear infections.</a:t>
            </a:r>
            <a:endParaRPr lang="en-US" dirty="0"/>
          </a:p>
        </p:txBody>
      </p:sp>
      <p:sp>
        <p:nvSpPr>
          <p:cNvPr id="2" name="Title 1"/>
          <p:cNvSpPr>
            <a:spLocks noGrp="1"/>
          </p:cNvSpPr>
          <p:nvPr>
            <p:ph type="title"/>
          </p:nvPr>
        </p:nvSpPr>
        <p:spPr>
          <a:xfrm>
            <a:off x="1143000" y="609600"/>
            <a:ext cx="7024744" cy="1143000"/>
          </a:xfrm>
        </p:spPr>
        <p:txBody>
          <a:bodyPr/>
          <a:lstStyle/>
          <a:p>
            <a:r>
              <a:rPr lang="en-GB" dirty="0"/>
              <a:t>Benefits of breast feeding</a:t>
            </a:r>
            <a:endParaRPr lang="en-US" dirty="0"/>
          </a:p>
        </p:txBody>
      </p:sp>
    </p:spTree>
    <p:extLst>
      <p:ext uri="{BB962C8B-B14F-4D97-AF65-F5344CB8AC3E}">
        <p14:creationId xmlns:p14="http://schemas.microsoft.com/office/powerpoint/2010/main" val="1652509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828800"/>
            <a:ext cx="6777317" cy="3508977"/>
          </a:xfrm>
        </p:spPr>
        <p:txBody>
          <a:bodyPr>
            <a:noAutofit/>
          </a:bodyPr>
          <a:lstStyle/>
          <a:p>
            <a:r>
              <a:rPr lang="en-GB" sz="2000" dirty="0" smtClean="0"/>
              <a:t>Exclusive breast feeding offers some protection against the development of allergic diseases, e.g. eczema.</a:t>
            </a:r>
          </a:p>
          <a:p>
            <a:endParaRPr lang="en-GB" sz="2000" dirty="0"/>
          </a:p>
          <a:p>
            <a:r>
              <a:rPr lang="en-GB" sz="2000" dirty="0" smtClean="0"/>
              <a:t>Readily available-does not require any preparation and is the correct temperature.</a:t>
            </a:r>
          </a:p>
          <a:p>
            <a:endParaRPr lang="en-GB" sz="2000" dirty="0"/>
          </a:p>
          <a:p>
            <a:r>
              <a:rPr lang="en-GB" sz="2000" dirty="0" smtClean="0"/>
              <a:t>Breast fed babies are less likely to become constipated.</a:t>
            </a:r>
          </a:p>
          <a:p>
            <a:endParaRPr lang="en-GB" sz="2000" dirty="0"/>
          </a:p>
          <a:p>
            <a:r>
              <a:rPr lang="en-GB" sz="2000" dirty="0" smtClean="0"/>
              <a:t>Women who have breast fed are at lower risk of pre-menopausal breast and ovarian cancer.</a:t>
            </a:r>
          </a:p>
          <a:p>
            <a:endParaRPr lang="en-GB" sz="2000" dirty="0"/>
          </a:p>
        </p:txBody>
      </p:sp>
      <p:sp>
        <p:nvSpPr>
          <p:cNvPr id="2" name="Title 1"/>
          <p:cNvSpPr>
            <a:spLocks noGrp="1"/>
          </p:cNvSpPr>
          <p:nvPr>
            <p:ph type="title"/>
          </p:nvPr>
        </p:nvSpPr>
        <p:spPr>
          <a:xfrm>
            <a:off x="1143000" y="609600"/>
            <a:ext cx="7024744" cy="1143000"/>
          </a:xfrm>
        </p:spPr>
        <p:txBody>
          <a:bodyPr/>
          <a:lstStyle/>
          <a:p>
            <a:r>
              <a:rPr lang="en-GB" dirty="0"/>
              <a:t>Benefits of breast feeding</a:t>
            </a:r>
            <a:endParaRPr lang="en-US" dirty="0"/>
          </a:p>
        </p:txBody>
      </p:sp>
    </p:spTree>
    <p:extLst>
      <p:ext uri="{BB962C8B-B14F-4D97-AF65-F5344CB8AC3E}">
        <p14:creationId xmlns:p14="http://schemas.microsoft.com/office/powerpoint/2010/main" val="3337508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1828800"/>
            <a:ext cx="6777317" cy="4267200"/>
          </a:xfrm>
        </p:spPr>
        <p:txBody>
          <a:bodyPr>
            <a:normAutofit fontScale="47500" lnSpcReduction="20000"/>
          </a:bodyPr>
          <a:lstStyle/>
          <a:p>
            <a:r>
              <a:rPr lang="en-US" sz="4200" dirty="0" smtClean="0"/>
              <a:t>Infants less likely to become </a:t>
            </a:r>
            <a:r>
              <a:rPr lang="en-US" sz="4200" dirty="0"/>
              <a:t>obese and </a:t>
            </a:r>
            <a:r>
              <a:rPr lang="en-US" sz="4200" dirty="0" smtClean="0"/>
              <a:t>develop </a:t>
            </a:r>
            <a:r>
              <a:rPr lang="en-US" sz="4200" dirty="0">
                <a:hlinkClick r:id="rId2"/>
              </a:rPr>
              <a:t>type 2 diabetes</a:t>
            </a:r>
            <a:r>
              <a:rPr lang="en-US" sz="4200" dirty="0"/>
              <a:t> and other obesity-related illnesses later in </a:t>
            </a:r>
            <a:r>
              <a:rPr lang="en-US" sz="4200" dirty="0" smtClean="0"/>
              <a:t>life.</a:t>
            </a:r>
            <a:endParaRPr lang="en-GB" sz="4200" dirty="0"/>
          </a:p>
          <a:p>
            <a:endParaRPr lang="en-GB" sz="4200" dirty="0" smtClean="0"/>
          </a:p>
          <a:p>
            <a:r>
              <a:rPr lang="en-GB" sz="4200" dirty="0" smtClean="0"/>
              <a:t>Helps </a:t>
            </a:r>
            <a:r>
              <a:rPr lang="en-GB" sz="4200" dirty="0"/>
              <a:t>mothers return to their pre-pregnancy </a:t>
            </a:r>
            <a:r>
              <a:rPr lang="en-GB" sz="4200" dirty="0" smtClean="0"/>
              <a:t>weight-breast feeding naturally uses up 500kcal/day.</a:t>
            </a:r>
          </a:p>
          <a:p>
            <a:endParaRPr lang="en-GB" sz="4200" dirty="0"/>
          </a:p>
          <a:p>
            <a:r>
              <a:rPr lang="en-US" sz="4200" dirty="0"/>
              <a:t>Any amount of breastfeeding has a positive effect. The longer </a:t>
            </a:r>
            <a:r>
              <a:rPr lang="en-US" sz="4200" dirty="0" smtClean="0"/>
              <a:t>infants are breastfed</a:t>
            </a:r>
            <a:r>
              <a:rPr lang="en-US" sz="4200" dirty="0"/>
              <a:t>, the longer the protection lasts and the greater the benefits.</a:t>
            </a:r>
            <a:br>
              <a:rPr lang="en-US" sz="4200" dirty="0"/>
            </a:br>
            <a:endParaRPr lang="en-US" sz="4200" dirty="0" smtClean="0"/>
          </a:p>
          <a:p>
            <a:r>
              <a:rPr lang="en-US" sz="4200" dirty="0" smtClean="0">
                <a:hlinkClick r:id="rId3"/>
              </a:rPr>
              <a:t>Infant </a:t>
            </a:r>
            <a:r>
              <a:rPr lang="en-US" sz="4200" dirty="0">
                <a:hlinkClick r:id="rId3"/>
              </a:rPr>
              <a:t>formula</a:t>
            </a:r>
            <a:r>
              <a:rPr lang="en-US" sz="4200" dirty="0"/>
              <a:t> doesn't provide the same protection. Breast milk adapts as your baby grows to meet your baby's changing needs.</a:t>
            </a:r>
          </a:p>
          <a:p>
            <a:endParaRPr lang="en-US" dirty="0"/>
          </a:p>
        </p:txBody>
      </p:sp>
      <p:sp>
        <p:nvSpPr>
          <p:cNvPr id="2" name="Title 1"/>
          <p:cNvSpPr>
            <a:spLocks noGrp="1"/>
          </p:cNvSpPr>
          <p:nvPr>
            <p:ph type="title"/>
          </p:nvPr>
        </p:nvSpPr>
        <p:spPr>
          <a:xfrm>
            <a:off x="1219200" y="533400"/>
            <a:ext cx="7024744" cy="1143000"/>
          </a:xfrm>
        </p:spPr>
        <p:txBody>
          <a:bodyPr/>
          <a:lstStyle/>
          <a:p>
            <a:r>
              <a:rPr lang="en-GB" dirty="0"/>
              <a:t>Benefits of breast feeding</a:t>
            </a:r>
            <a:endParaRPr lang="en-US" dirty="0"/>
          </a:p>
        </p:txBody>
      </p:sp>
    </p:spTree>
    <p:extLst>
      <p:ext uri="{BB962C8B-B14F-4D97-AF65-F5344CB8AC3E}">
        <p14:creationId xmlns:p14="http://schemas.microsoft.com/office/powerpoint/2010/main" val="63657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81200"/>
            <a:ext cx="6777317" cy="4077148"/>
          </a:xfrm>
        </p:spPr>
        <p:txBody>
          <a:bodyPr/>
          <a:lstStyle/>
          <a:p>
            <a:r>
              <a:rPr lang="en-US" dirty="0" smtClean="0"/>
              <a:t>There are 3 different types of breast milk depending on the stage of lactation.</a:t>
            </a:r>
          </a:p>
          <a:p>
            <a:endParaRPr lang="en-US" dirty="0"/>
          </a:p>
          <a:p>
            <a:r>
              <a:rPr lang="en-US" dirty="0" smtClean="0"/>
              <a:t>Breast milk is constantly changing, even throughout a single feed.</a:t>
            </a:r>
          </a:p>
          <a:p>
            <a:endParaRPr lang="en-US" dirty="0"/>
          </a:p>
          <a:p>
            <a:r>
              <a:rPr lang="en-US" dirty="0"/>
              <a:t>An infant can have varying degrees of appetite and thirst, and so </a:t>
            </a:r>
            <a:r>
              <a:rPr lang="en-US" dirty="0" smtClean="0"/>
              <a:t>breast milk </a:t>
            </a:r>
            <a:r>
              <a:rPr lang="en-US" dirty="0"/>
              <a:t>can also vary to meet the infant’s individual nutrition and fluid requirements. </a:t>
            </a:r>
          </a:p>
          <a:p>
            <a:endParaRPr lang="en-US" dirty="0"/>
          </a:p>
        </p:txBody>
      </p:sp>
      <p:sp>
        <p:nvSpPr>
          <p:cNvPr id="2" name="Title 1"/>
          <p:cNvSpPr>
            <a:spLocks noGrp="1"/>
          </p:cNvSpPr>
          <p:nvPr>
            <p:ph type="title"/>
          </p:nvPr>
        </p:nvSpPr>
        <p:spPr>
          <a:xfrm>
            <a:off x="914400" y="533400"/>
            <a:ext cx="7024744" cy="1143000"/>
          </a:xfrm>
        </p:spPr>
        <p:txBody>
          <a:bodyPr>
            <a:normAutofit/>
          </a:bodyPr>
          <a:lstStyle/>
          <a:p>
            <a:r>
              <a:rPr lang="en-US" dirty="0" smtClean="0"/>
              <a:t>Breast milk types</a:t>
            </a:r>
            <a:endParaRPr lang="en-US" dirty="0"/>
          </a:p>
        </p:txBody>
      </p:sp>
    </p:spTree>
    <p:extLst>
      <p:ext uri="{BB962C8B-B14F-4D97-AF65-F5344CB8AC3E}">
        <p14:creationId xmlns:p14="http://schemas.microsoft.com/office/powerpoint/2010/main" val="1735506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2057400"/>
            <a:ext cx="6777317" cy="3508977"/>
          </a:xfrm>
        </p:spPr>
        <p:txBody>
          <a:bodyPr>
            <a:normAutofit fontScale="92500" lnSpcReduction="10000"/>
          </a:bodyPr>
          <a:lstStyle/>
          <a:p>
            <a:r>
              <a:rPr lang="en-US" b="1" dirty="0" smtClean="0"/>
              <a:t>Colostrum-</a:t>
            </a:r>
            <a:r>
              <a:rPr lang="en-US" dirty="0" smtClean="0"/>
              <a:t>is the secretion produced during the first few days (1-7 days) after birth.  It contains a higher amount of protein, less fat and a number of immunising factors for the newborn.</a:t>
            </a:r>
          </a:p>
          <a:p>
            <a:endParaRPr lang="en-US" b="1" dirty="0"/>
          </a:p>
          <a:p>
            <a:r>
              <a:rPr lang="en-US" b="1" dirty="0" smtClean="0"/>
              <a:t>Transitional milk-</a:t>
            </a:r>
            <a:r>
              <a:rPr lang="en-US" dirty="0" smtClean="0"/>
              <a:t>this is the transition from colostrum to mature milk, where lactation is established and production of milk begins in the breast tissue.  Transitional milk is produced from approximately day 8-20.</a:t>
            </a:r>
            <a:endParaRPr lang="en-US" b="1" dirty="0"/>
          </a:p>
        </p:txBody>
      </p:sp>
      <p:sp>
        <p:nvSpPr>
          <p:cNvPr id="2" name="Title 1"/>
          <p:cNvSpPr>
            <a:spLocks noGrp="1"/>
          </p:cNvSpPr>
          <p:nvPr>
            <p:ph type="title"/>
          </p:nvPr>
        </p:nvSpPr>
        <p:spPr>
          <a:xfrm>
            <a:off x="1066800" y="533400"/>
            <a:ext cx="7024744" cy="1143000"/>
          </a:xfrm>
        </p:spPr>
        <p:txBody>
          <a:bodyPr>
            <a:normAutofit/>
          </a:bodyPr>
          <a:lstStyle/>
          <a:p>
            <a:r>
              <a:rPr lang="en-US" dirty="0" smtClean="0"/>
              <a:t>Different stages of lactation</a:t>
            </a:r>
            <a:endParaRPr lang="en-US" dirty="0"/>
          </a:p>
        </p:txBody>
      </p:sp>
    </p:spTree>
    <p:extLst>
      <p:ext uri="{BB962C8B-B14F-4D97-AF65-F5344CB8AC3E}">
        <p14:creationId xmlns:p14="http://schemas.microsoft.com/office/powerpoint/2010/main" val="3568233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2057400"/>
            <a:ext cx="6777317" cy="3508977"/>
          </a:xfrm>
        </p:spPr>
        <p:txBody>
          <a:bodyPr>
            <a:normAutofit lnSpcReduction="10000"/>
          </a:bodyPr>
          <a:lstStyle/>
          <a:p>
            <a:r>
              <a:rPr lang="en-US" b="1" dirty="0" smtClean="0"/>
              <a:t>Mature milk-</a:t>
            </a:r>
            <a:r>
              <a:rPr lang="en-US" dirty="0" smtClean="0"/>
              <a:t>is produced from 20 days after birth onwards.  It can vary in and between individuals.  This is largely due to the variation in the fat content, as the fat of the milk received by the infant increases as the feed progresses. </a:t>
            </a:r>
          </a:p>
          <a:p>
            <a:endParaRPr lang="en-US" b="1" dirty="0"/>
          </a:p>
          <a:p>
            <a:r>
              <a:rPr lang="en-US" dirty="0" smtClean="0"/>
              <a:t>Mature milk continues to provide immune factors and other important non-nutritional components to the infant.</a:t>
            </a:r>
            <a:endParaRPr lang="en-US" dirty="0"/>
          </a:p>
        </p:txBody>
      </p:sp>
      <p:sp>
        <p:nvSpPr>
          <p:cNvPr id="2" name="Title 1"/>
          <p:cNvSpPr>
            <a:spLocks noGrp="1"/>
          </p:cNvSpPr>
          <p:nvPr>
            <p:ph type="title"/>
          </p:nvPr>
        </p:nvSpPr>
        <p:spPr>
          <a:xfrm>
            <a:off x="1066800" y="609600"/>
            <a:ext cx="7024744" cy="1143000"/>
          </a:xfrm>
        </p:spPr>
        <p:txBody>
          <a:bodyPr/>
          <a:lstStyle/>
          <a:p>
            <a:r>
              <a:rPr lang="en-US" dirty="0"/>
              <a:t>Different stages of lactation</a:t>
            </a:r>
          </a:p>
        </p:txBody>
      </p:sp>
    </p:spTree>
    <p:extLst>
      <p:ext uri="{BB962C8B-B14F-4D97-AF65-F5344CB8AC3E}">
        <p14:creationId xmlns:p14="http://schemas.microsoft.com/office/powerpoint/2010/main" val="2927382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905000"/>
            <a:ext cx="6777317" cy="4419600"/>
          </a:xfrm>
        </p:spPr>
        <p:txBody>
          <a:bodyPr>
            <a:normAutofit/>
          </a:bodyPr>
          <a:lstStyle/>
          <a:p>
            <a:r>
              <a:rPr lang="en-US" dirty="0" smtClean="0"/>
              <a:t>Breast milk </a:t>
            </a:r>
            <a:r>
              <a:rPr lang="en-US" dirty="0"/>
              <a:t>contains </a:t>
            </a:r>
            <a:r>
              <a:rPr lang="en-US" b="1" dirty="0"/>
              <a:t>all the nutrients </a:t>
            </a:r>
            <a:r>
              <a:rPr lang="en-US" dirty="0"/>
              <a:t>the infant needs for proper growth and development. </a:t>
            </a:r>
          </a:p>
          <a:p>
            <a:endParaRPr lang="en-US" dirty="0" smtClean="0"/>
          </a:p>
          <a:p>
            <a:pPr marL="68580" indent="0">
              <a:buNone/>
            </a:pPr>
            <a:r>
              <a:rPr lang="en-US" dirty="0" smtClean="0"/>
              <a:t>These </a:t>
            </a:r>
            <a:r>
              <a:rPr lang="en-US" dirty="0"/>
              <a:t>nutrients include: </a:t>
            </a:r>
          </a:p>
          <a:p>
            <a:pPr lvl="1"/>
            <a:r>
              <a:rPr lang="en-US" dirty="0"/>
              <a:t>Free water </a:t>
            </a:r>
          </a:p>
          <a:p>
            <a:pPr lvl="1"/>
            <a:r>
              <a:rPr lang="en-US" dirty="0"/>
              <a:t>Proteins – Protein accounts for 75% of the nitrogen-containing compounds and the non-protein nitrogen substances include urea, nucleotides, peptides, free amino acids and DNA. </a:t>
            </a:r>
          </a:p>
          <a:p>
            <a:endParaRPr lang="en-US" dirty="0"/>
          </a:p>
        </p:txBody>
      </p:sp>
      <p:sp>
        <p:nvSpPr>
          <p:cNvPr id="2" name="Title 1"/>
          <p:cNvSpPr>
            <a:spLocks noGrp="1"/>
          </p:cNvSpPr>
          <p:nvPr>
            <p:ph type="title"/>
          </p:nvPr>
        </p:nvSpPr>
        <p:spPr>
          <a:xfrm>
            <a:off x="1066800" y="609600"/>
            <a:ext cx="7024744" cy="1143000"/>
          </a:xfrm>
        </p:spPr>
        <p:txBody>
          <a:bodyPr>
            <a:normAutofit fontScale="90000"/>
          </a:bodyPr>
          <a:lstStyle/>
          <a:p>
            <a:r>
              <a:rPr lang="en-US" dirty="0" smtClean="0"/>
              <a:t>Nutritional composition of breast milk</a:t>
            </a:r>
            <a:endParaRPr lang="en-US" dirty="0"/>
          </a:p>
        </p:txBody>
      </p:sp>
    </p:spTree>
    <p:extLst>
      <p:ext uri="{BB962C8B-B14F-4D97-AF65-F5344CB8AC3E}">
        <p14:creationId xmlns:p14="http://schemas.microsoft.com/office/powerpoint/2010/main" val="1227980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2133600"/>
            <a:ext cx="6777317" cy="4038600"/>
          </a:xfrm>
        </p:spPr>
        <p:txBody>
          <a:bodyPr/>
          <a:lstStyle/>
          <a:p>
            <a:r>
              <a:rPr lang="en-US" dirty="0"/>
              <a:t>Fats – Essential fatty acids and long-chain polyunsaturated fatty acids </a:t>
            </a:r>
            <a:endParaRPr lang="en-US" dirty="0" smtClean="0"/>
          </a:p>
          <a:p>
            <a:endParaRPr lang="en-US" dirty="0"/>
          </a:p>
          <a:p>
            <a:r>
              <a:rPr lang="en-US" dirty="0" smtClean="0"/>
              <a:t>Carbohydrates </a:t>
            </a:r>
            <a:r>
              <a:rPr lang="en-US" dirty="0"/>
              <a:t>– The principal carbohydrate of human milk is lactose. </a:t>
            </a:r>
            <a:endParaRPr lang="en-US" dirty="0" smtClean="0"/>
          </a:p>
          <a:p>
            <a:endParaRPr lang="en-US" dirty="0"/>
          </a:p>
          <a:p>
            <a:r>
              <a:rPr lang="en-US" dirty="0" smtClean="0"/>
              <a:t>Minerals</a:t>
            </a:r>
            <a:r>
              <a:rPr lang="en-US" dirty="0"/>
              <a:t>, vitamins, and trace elements. </a:t>
            </a:r>
          </a:p>
          <a:p>
            <a:endParaRPr lang="en-US" dirty="0"/>
          </a:p>
        </p:txBody>
      </p:sp>
      <p:sp>
        <p:nvSpPr>
          <p:cNvPr id="2" name="Title 1"/>
          <p:cNvSpPr>
            <a:spLocks noGrp="1"/>
          </p:cNvSpPr>
          <p:nvPr>
            <p:ph type="title"/>
          </p:nvPr>
        </p:nvSpPr>
        <p:spPr>
          <a:xfrm>
            <a:off x="1066800" y="685800"/>
            <a:ext cx="7024744" cy="1143000"/>
          </a:xfrm>
        </p:spPr>
        <p:txBody>
          <a:bodyPr>
            <a:normAutofit fontScale="90000"/>
          </a:bodyPr>
          <a:lstStyle/>
          <a:p>
            <a:r>
              <a:rPr lang="en-US" dirty="0"/>
              <a:t>Nutritional composition of breast milk</a:t>
            </a:r>
          </a:p>
        </p:txBody>
      </p:sp>
    </p:spTree>
    <p:extLst>
      <p:ext uri="{BB962C8B-B14F-4D97-AF65-F5344CB8AC3E}">
        <p14:creationId xmlns:p14="http://schemas.microsoft.com/office/powerpoint/2010/main" val="3831833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857662325"/>
              </p:ext>
            </p:extLst>
          </p:nvPr>
        </p:nvGraphicFramePr>
        <p:xfrm>
          <a:off x="1066800" y="1905000"/>
          <a:ext cx="6777038" cy="4719320"/>
        </p:xfrm>
        <a:graphic>
          <a:graphicData uri="http://schemas.openxmlformats.org/drawingml/2006/table">
            <a:tbl>
              <a:tblPr firstRow="1" bandRow="1">
                <a:tableStyleId>{5C22544A-7EE6-4342-B048-85BDC9FD1C3A}</a:tableStyleId>
              </a:tblPr>
              <a:tblGrid>
                <a:gridCol w="3388519"/>
                <a:gridCol w="3388519"/>
              </a:tblGrid>
              <a:tr h="370840">
                <a:tc>
                  <a:txBody>
                    <a:bodyPr/>
                    <a:lstStyle/>
                    <a:p>
                      <a:r>
                        <a:rPr lang="en-US" dirty="0" smtClean="0"/>
                        <a:t>Component</a:t>
                      </a:r>
                      <a:endParaRPr lang="en-US" dirty="0"/>
                    </a:p>
                  </a:txBody>
                  <a:tcPr/>
                </a:tc>
                <a:tc>
                  <a:txBody>
                    <a:bodyPr/>
                    <a:lstStyle/>
                    <a:p>
                      <a:r>
                        <a:rPr lang="en-US" dirty="0" smtClean="0"/>
                        <a:t>Mean value for mature breast milk (per 100ml)</a:t>
                      </a:r>
                      <a:endParaRPr lang="en-US" dirty="0"/>
                    </a:p>
                  </a:txBody>
                  <a:tcPr/>
                </a:tc>
              </a:tr>
              <a:tr h="370840">
                <a:tc>
                  <a:txBody>
                    <a:bodyPr/>
                    <a:lstStyle/>
                    <a:p>
                      <a:r>
                        <a:rPr lang="en-US" dirty="0" smtClean="0"/>
                        <a:t>Energy (kcal)</a:t>
                      </a:r>
                      <a:endParaRPr lang="en-US" dirty="0"/>
                    </a:p>
                  </a:txBody>
                  <a:tcPr/>
                </a:tc>
                <a:tc>
                  <a:txBody>
                    <a:bodyPr/>
                    <a:lstStyle/>
                    <a:p>
                      <a:r>
                        <a:rPr lang="en-US" dirty="0" smtClean="0"/>
                        <a:t>67</a:t>
                      </a:r>
                      <a:endParaRPr lang="en-US" dirty="0"/>
                    </a:p>
                  </a:txBody>
                  <a:tcPr/>
                </a:tc>
              </a:tr>
              <a:tr h="370840">
                <a:tc>
                  <a:txBody>
                    <a:bodyPr/>
                    <a:lstStyle/>
                    <a:p>
                      <a:r>
                        <a:rPr lang="en-US" dirty="0" smtClean="0"/>
                        <a:t>Protein (g)</a:t>
                      </a:r>
                      <a:endParaRPr lang="en-US" dirty="0"/>
                    </a:p>
                  </a:txBody>
                  <a:tcPr/>
                </a:tc>
                <a:tc>
                  <a:txBody>
                    <a:bodyPr/>
                    <a:lstStyle/>
                    <a:p>
                      <a:r>
                        <a:rPr lang="en-US" dirty="0" smtClean="0"/>
                        <a:t>1.3</a:t>
                      </a:r>
                      <a:endParaRPr lang="en-US" dirty="0"/>
                    </a:p>
                  </a:txBody>
                  <a:tcPr/>
                </a:tc>
              </a:tr>
              <a:tr h="370840">
                <a:tc>
                  <a:txBody>
                    <a:bodyPr/>
                    <a:lstStyle/>
                    <a:p>
                      <a:r>
                        <a:rPr lang="en-US" dirty="0" smtClean="0"/>
                        <a:t>Fat (g)</a:t>
                      </a:r>
                      <a:endParaRPr lang="en-US" dirty="0"/>
                    </a:p>
                  </a:txBody>
                  <a:tcPr/>
                </a:tc>
                <a:tc>
                  <a:txBody>
                    <a:bodyPr/>
                    <a:lstStyle/>
                    <a:p>
                      <a:r>
                        <a:rPr lang="en-US" dirty="0" smtClean="0"/>
                        <a:t>4.2</a:t>
                      </a:r>
                      <a:endParaRPr lang="en-US" dirty="0"/>
                    </a:p>
                  </a:txBody>
                  <a:tcPr/>
                </a:tc>
              </a:tr>
              <a:tr h="370840">
                <a:tc>
                  <a:txBody>
                    <a:bodyPr/>
                    <a:lstStyle/>
                    <a:p>
                      <a:r>
                        <a:rPr lang="en-US" dirty="0" smtClean="0"/>
                        <a:t>Carbohydrate (g)</a:t>
                      </a:r>
                      <a:endParaRPr lang="en-US" dirty="0"/>
                    </a:p>
                  </a:txBody>
                  <a:tcPr/>
                </a:tc>
                <a:tc>
                  <a:txBody>
                    <a:bodyPr/>
                    <a:lstStyle/>
                    <a:p>
                      <a:r>
                        <a:rPr lang="en-US" dirty="0" smtClean="0"/>
                        <a:t>7.0</a:t>
                      </a:r>
                      <a:endParaRPr lang="en-US" dirty="0"/>
                    </a:p>
                  </a:txBody>
                  <a:tcPr/>
                </a:tc>
              </a:tr>
              <a:tr h="370840">
                <a:tc>
                  <a:txBody>
                    <a:bodyPr/>
                    <a:lstStyle/>
                    <a:p>
                      <a:r>
                        <a:rPr lang="en-US" dirty="0" smtClean="0"/>
                        <a:t>Sodium (mg)</a:t>
                      </a:r>
                      <a:endParaRPr lang="en-US" dirty="0"/>
                    </a:p>
                  </a:txBody>
                  <a:tcPr/>
                </a:tc>
                <a:tc>
                  <a:txBody>
                    <a:bodyPr/>
                    <a:lstStyle/>
                    <a:p>
                      <a:r>
                        <a:rPr lang="en-US" dirty="0" smtClean="0"/>
                        <a:t>15</a:t>
                      </a:r>
                      <a:endParaRPr lang="en-US" dirty="0"/>
                    </a:p>
                  </a:txBody>
                  <a:tcPr/>
                </a:tc>
              </a:tr>
              <a:tr h="370840">
                <a:tc>
                  <a:txBody>
                    <a:bodyPr/>
                    <a:lstStyle/>
                    <a:p>
                      <a:r>
                        <a:rPr lang="en-US" dirty="0" smtClean="0"/>
                        <a:t>Calcium (mg)</a:t>
                      </a:r>
                      <a:endParaRPr lang="en-US" dirty="0"/>
                    </a:p>
                  </a:txBody>
                  <a:tcPr/>
                </a:tc>
                <a:tc>
                  <a:txBody>
                    <a:bodyPr/>
                    <a:lstStyle/>
                    <a:p>
                      <a:r>
                        <a:rPr lang="en-US" dirty="0" smtClean="0"/>
                        <a:t>35</a:t>
                      </a:r>
                      <a:endParaRPr lang="en-US" dirty="0"/>
                    </a:p>
                  </a:txBody>
                  <a:tcPr/>
                </a:tc>
              </a:tr>
              <a:tr h="370840">
                <a:tc>
                  <a:txBody>
                    <a:bodyPr/>
                    <a:lstStyle/>
                    <a:p>
                      <a:r>
                        <a:rPr lang="en-US" dirty="0" smtClean="0"/>
                        <a:t>Phosphorus (mg)</a:t>
                      </a:r>
                      <a:endParaRPr lang="en-US" dirty="0"/>
                    </a:p>
                  </a:txBody>
                  <a:tcPr/>
                </a:tc>
                <a:tc>
                  <a:txBody>
                    <a:bodyPr/>
                    <a:lstStyle/>
                    <a:p>
                      <a:r>
                        <a:rPr lang="en-US" dirty="0" smtClean="0"/>
                        <a:t>15</a:t>
                      </a:r>
                      <a:endParaRPr lang="en-US" dirty="0"/>
                    </a:p>
                  </a:txBody>
                  <a:tcPr/>
                </a:tc>
              </a:tr>
              <a:tr h="370840">
                <a:tc>
                  <a:txBody>
                    <a:bodyPr/>
                    <a:lstStyle/>
                    <a:p>
                      <a:r>
                        <a:rPr lang="en-US" dirty="0" smtClean="0"/>
                        <a:t>Iron (mcg)</a:t>
                      </a:r>
                      <a:endParaRPr lang="en-US" dirty="0"/>
                    </a:p>
                  </a:txBody>
                  <a:tcPr/>
                </a:tc>
                <a:tc>
                  <a:txBody>
                    <a:bodyPr/>
                    <a:lstStyle/>
                    <a:p>
                      <a:r>
                        <a:rPr lang="en-US" dirty="0" smtClean="0"/>
                        <a:t>76</a:t>
                      </a:r>
                      <a:endParaRPr lang="en-US" dirty="0"/>
                    </a:p>
                  </a:txBody>
                  <a:tcPr/>
                </a:tc>
              </a:tr>
              <a:tr h="370840">
                <a:tc>
                  <a:txBody>
                    <a:bodyPr/>
                    <a:lstStyle/>
                    <a:p>
                      <a:r>
                        <a:rPr lang="en-US" dirty="0" smtClean="0"/>
                        <a:t>Vitamin A (mcg)</a:t>
                      </a:r>
                      <a:endParaRPr lang="en-US" dirty="0"/>
                    </a:p>
                  </a:txBody>
                  <a:tcPr/>
                </a:tc>
                <a:tc>
                  <a:txBody>
                    <a:bodyPr/>
                    <a:lstStyle/>
                    <a:p>
                      <a:r>
                        <a:rPr lang="en-US" dirty="0" smtClean="0"/>
                        <a:t>60</a:t>
                      </a:r>
                      <a:endParaRPr lang="en-US" dirty="0"/>
                    </a:p>
                  </a:txBody>
                  <a:tcPr/>
                </a:tc>
              </a:tr>
              <a:tr h="370840">
                <a:tc>
                  <a:txBody>
                    <a:bodyPr/>
                    <a:lstStyle/>
                    <a:p>
                      <a:r>
                        <a:rPr lang="en-US" dirty="0" smtClean="0"/>
                        <a:t>Vitamin C (mg)</a:t>
                      </a:r>
                      <a:endParaRPr lang="en-US" dirty="0"/>
                    </a:p>
                  </a:txBody>
                  <a:tcPr/>
                </a:tc>
                <a:tc>
                  <a:txBody>
                    <a:bodyPr/>
                    <a:lstStyle/>
                    <a:p>
                      <a:r>
                        <a:rPr lang="en-US" dirty="0" smtClean="0"/>
                        <a:t>3.8</a:t>
                      </a:r>
                      <a:endParaRPr lang="en-US" dirty="0"/>
                    </a:p>
                  </a:txBody>
                  <a:tcPr/>
                </a:tc>
              </a:tr>
              <a:tr h="370840">
                <a:tc>
                  <a:txBody>
                    <a:bodyPr/>
                    <a:lstStyle/>
                    <a:p>
                      <a:r>
                        <a:rPr lang="en-US" dirty="0" smtClean="0"/>
                        <a:t>Vitamin D (mcg)</a:t>
                      </a:r>
                      <a:endParaRPr lang="en-US" dirty="0"/>
                    </a:p>
                  </a:txBody>
                  <a:tcPr/>
                </a:tc>
                <a:tc>
                  <a:txBody>
                    <a:bodyPr/>
                    <a:lstStyle/>
                    <a:p>
                      <a:r>
                        <a:rPr lang="en-US" dirty="0" smtClean="0"/>
                        <a:t>0.01</a:t>
                      </a:r>
                      <a:endParaRPr lang="en-US" dirty="0"/>
                    </a:p>
                  </a:txBody>
                  <a:tcPr/>
                </a:tc>
              </a:tr>
            </a:tbl>
          </a:graphicData>
        </a:graphic>
      </p:graphicFrame>
      <p:sp>
        <p:nvSpPr>
          <p:cNvPr id="2" name="Title 1"/>
          <p:cNvSpPr>
            <a:spLocks noGrp="1"/>
          </p:cNvSpPr>
          <p:nvPr>
            <p:ph type="title"/>
          </p:nvPr>
        </p:nvSpPr>
        <p:spPr>
          <a:xfrm>
            <a:off x="1066800" y="533400"/>
            <a:ext cx="7024744" cy="1143000"/>
          </a:xfrm>
        </p:spPr>
        <p:txBody>
          <a:bodyPr>
            <a:normAutofit fontScale="90000"/>
          </a:bodyPr>
          <a:lstStyle/>
          <a:p>
            <a:r>
              <a:rPr lang="en-US" dirty="0"/>
              <a:t>Nutritional composition of breast milk</a:t>
            </a:r>
          </a:p>
        </p:txBody>
      </p:sp>
    </p:spTree>
    <p:extLst>
      <p:ext uri="{BB962C8B-B14F-4D97-AF65-F5344CB8AC3E}">
        <p14:creationId xmlns:p14="http://schemas.microsoft.com/office/powerpoint/2010/main" val="2888128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68580" indent="0">
              <a:buNone/>
            </a:pPr>
            <a:r>
              <a:rPr lang="en-US" dirty="0" smtClean="0"/>
              <a:t>Source for table on previous slide:</a:t>
            </a:r>
          </a:p>
          <a:p>
            <a:r>
              <a:rPr lang="en-US" i="1" dirty="0" smtClean="0"/>
              <a:t>NHMRC Dietary Guidelines for Children and Adolescents in Australia, 2003.</a:t>
            </a:r>
          </a:p>
          <a:p>
            <a:endParaRPr lang="en-US" i="1" dirty="0"/>
          </a:p>
          <a:p>
            <a:r>
              <a:rPr lang="en-US" dirty="0" smtClean="0"/>
              <a:t>See also McCance and Widdowson’s ‘The Composition of Foods’ for further detailed information on the nutritional composition of human milk.</a:t>
            </a:r>
            <a:endParaRPr lang="en-US" dirty="0"/>
          </a:p>
        </p:txBody>
      </p:sp>
      <p:sp>
        <p:nvSpPr>
          <p:cNvPr id="2" name="Title 1"/>
          <p:cNvSpPr>
            <a:spLocks noGrp="1"/>
          </p:cNvSpPr>
          <p:nvPr>
            <p:ph type="title"/>
          </p:nvPr>
        </p:nvSpPr>
        <p:spPr>
          <a:xfrm>
            <a:off x="1066800" y="762000"/>
            <a:ext cx="7024744" cy="1143000"/>
          </a:xfrm>
        </p:spPr>
        <p:txBody>
          <a:bodyPr>
            <a:normAutofit fontScale="90000"/>
          </a:bodyPr>
          <a:lstStyle/>
          <a:p>
            <a:r>
              <a:rPr lang="en-US" dirty="0"/>
              <a:t>Nutritional composition of breast milk</a:t>
            </a:r>
          </a:p>
        </p:txBody>
      </p:sp>
    </p:spTree>
    <p:extLst>
      <p:ext uri="{BB962C8B-B14F-4D97-AF65-F5344CB8AC3E}">
        <p14:creationId xmlns:p14="http://schemas.microsoft.com/office/powerpoint/2010/main" val="19682678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2057400"/>
            <a:ext cx="6777317" cy="4191000"/>
          </a:xfrm>
        </p:spPr>
        <p:txBody>
          <a:bodyPr>
            <a:normAutofit/>
          </a:bodyPr>
          <a:lstStyle/>
          <a:p>
            <a:r>
              <a:rPr lang="en-US" dirty="0" smtClean="0"/>
              <a:t>Breast milk can be provided exclusively for around the first 6 months, meeting all of the infants nutritional needs.</a:t>
            </a:r>
          </a:p>
          <a:p>
            <a:endParaRPr lang="en-US" dirty="0"/>
          </a:p>
          <a:p>
            <a:r>
              <a:rPr lang="en-US" dirty="0" smtClean="0"/>
              <a:t>Infants should be introduced to solids at around 6 months of age.</a:t>
            </a:r>
          </a:p>
          <a:p>
            <a:endParaRPr lang="en-US" dirty="0"/>
          </a:p>
          <a:p>
            <a:r>
              <a:rPr lang="en-US" dirty="0" smtClean="0"/>
              <a:t>Breast milk is still very important beyond the first 6 months and continues to provide important nutrients and growth factors up to 2 years.</a:t>
            </a:r>
          </a:p>
          <a:p>
            <a:endParaRPr lang="en-US" dirty="0"/>
          </a:p>
          <a:p>
            <a:endParaRPr lang="en-US" dirty="0"/>
          </a:p>
        </p:txBody>
      </p:sp>
      <p:sp>
        <p:nvSpPr>
          <p:cNvPr id="2" name="Title 1"/>
          <p:cNvSpPr>
            <a:spLocks noGrp="1"/>
          </p:cNvSpPr>
          <p:nvPr>
            <p:ph type="title"/>
          </p:nvPr>
        </p:nvSpPr>
        <p:spPr>
          <a:xfrm>
            <a:off x="990600" y="685800"/>
            <a:ext cx="7024744" cy="1143000"/>
          </a:xfrm>
        </p:spPr>
        <p:txBody>
          <a:bodyPr>
            <a:normAutofit fontScale="90000"/>
          </a:bodyPr>
          <a:lstStyle/>
          <a:p>
            <a:r>
              <a:rPr lang="en-US" dirty="0" smtClean="0"/>
              <a:t>How long should an infant be exclusively breastfed?</a:t>
            </a:r>
            <a:endParaRPr lang="en-US" dirty="0"/>
          </a:p>
        </p:txBody>
      </p:sp>
    </p:spTree>
    <p:extLst>
      <p:ext uri="{BB962C8B-B14F-4D97-AF65-F5344CB8AC3E}">
        <p14:creationId xmlns:p14="http://schemas.microsoft.com/office/powerpoint/2010/main" val="374826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5" fill="hold">
                            <p:stCondLst>
                              <p:cond delay="500"/>
                            </p:stCondLst>
                            <p:childTnLst>
                              <p:par>
                                <p:cTn id="16" presetID="2" presetClass="entr" presetSubtype="4" fill="hold" nodeType="after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 calcmode="lin" valueType="num">
                                      <p:cBhvr additive="base">
                                        <p:cTn id="1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6800" y="2057400"/>
            <a:ext cx="6777317" cy="4191000"/>
          </a:xfrm>
        </p:spPr>
        <p:txBody>
          <a:bodyPr>
            <a:normAutofit/>
          </a:bodyPr>
          <a:lstStyle/>
          <a:p>
            <a:r>
              <a:rPr lang="en-US" dirty="0" smtClean="0"/>
              <a:t>The World Health Organisation (WHO) recommends that breast milk continue to be part of a child’s diet, to 2 years of age and beyond.</a:t>
            </a:r>
          </a:p>
          <a:p>
            <a:endParaRPr lang="en-US" dirty="0"/>
          </a:p>
          <a:p>
            <a:endParaRPr lang="en-US" dirty="0"/>
          </a:p>
        </p:txBody>
      </p:sp>
      <p:sp>
        <p:nvSpPr>
          <p:cNvPr id="2" name="Title 1"/>
          <p:cNvSpPr>
            <a:spLocks noGrp="1"/>
          </p:cNvSpPr>
          <p:nvPr>
            <p:ph type="title"/>
          </p:nvPr>
        </p:nvSpPr>
        <p:spPr>
          <a:xfrm>
            <a:off x="990600" y="685800"/>
            <a:ext cx="7024744" cy="1143000"/>
          </a:xfrm>
        </p:spPr>
        <p:txBody>
          <a:bodyPr>
            <a:normAutofit fontScale="90000"/>
          </a:bodyPr>
          <a:lstStyle/>
          <a:p>
            <a:r>
              <a:rPr lang="en-US" dirty="0" smtClean="0"/>
              <a:t>How long should an infant be exclusively breastfed?</a:t>
            </a:r>
            <a:endParaRPr lang="en-US" dirty="0"/>
          </a:p>
        </p:txBody>
      </p:sp>
    </p:spTree>
    <p:extLst>
      <p:ext uri="{BB962C8B-B14F-4D97-AF65-F5344CB8AC3E}">
        <p14:creationId xmlns:p14="http://schemas.microsoft.com/office/powerpoint/2010/main" val="39290201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Discuss some of the reasons why women may choose to bottle feed rather than </a:t>
            </a:r>
            <a:r>
              <a:rPr lang="en-US" dirty="0" smtClean="0"/>
              <a:t>breastfeed.</a:t>
            </a:r>
          </a:p>
          <a:p>
            <a:endParaRPr lang="en-US" dirty="0"/>
          </a:p>
          <a:p>
            <a:r>
              <a:rPr lang="en-US" dirty="0" smtClean="0"/>
              <a:t>Consider sources of support, lifestyle etc.</a:t>
            </a:r>
            <a:endParaRPr lang="en-US" dirty="0"/>
          </a:p>
        </p:txBody>
      </p:sp>
      <p:sp>
        <p:nvSpPr>
          <p:cNvPr id="2" name="Title 1"/>
          <p:cNvSpPr>
            <a:spLocks noGrp="1"/>
          </p:cNvSpPr>
          <p:nvPr>
            <p:ph type="title"/>
          </p:nvPr>
        </p:nvSpPr>
        <p:spPr>
          <a:xfrm>
            <a:off x="1066800" y="838200"/>
            <a:ext cx="7024744" cy="1143000"/>
          </a:xfrm>
        </p:spPr>
        <p:txBody>
          <a:bodyPr>
            <a:normAutofit/>
          </a:bodyPr>
          <a:lstStyle/>
          <a:p>
            <a:r>
              <a:rPr lang="en-US" dirty="0" smtClean="0"/>
              <a:t>Group Discussion</a:t>
            </a:r>
            <a:endParaRPr lang="en-US" dirty="0"/>
          </a:p>
        </p:txBody>
      </p:sp>
    </p:spTree>
    <p:extLst>
      <p:ext uri="{BB962C8B-B14F-4D97-AF65-F5344CB8AC3E}">
        <p14:creationId xmlns:p14="http://schemas.microsoft.com/office/powerpoint/2010/main" val="14099165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81200"/>
            <a:ext cx="6777317" cy="3733800"/>
          </a:xfrm>
        </p:spPr>
        <p:txBody>
          <a:bodyPr>
            <a:normAutofit lnSpcReduction="10000"/>
          </a:bodyPr>
          <a:lstStyle/>
          <a:p>
            <a:r>
              <a:rPr lang="en-US" dirty="0" smtClean="0"/>
              <a:t>The mother’s diet affects the quality of breast milk, however energy and protein levels are not significantly altered.</a:t>
            </a:r>
          </a:p>
          <a:p>
            <a:endParaRPr lang="en-US" dirty="0"/>
          </a:p>
          <a:p>
            <a:r>
              <a:rPr lang="en-US" dirty="0" smtClean="0"/>
              <a:t>The fat content of breast milk correlates with the mother’s levels of body fat. </a:t>
            </a:r>
          </a:p>
          <a:p>
            <a:endParaRPr lang="en-US" dirty="0"/>
          </a:p>
          <a:p>
            <a:r>
              <a:rPr lang="en-US" dirty="0" smtClean="0"/>
              <a:t>The pattern of fatty acids secreted in the milk partly reflects those in the mother’s dietary intake.</a:t>
            </a:r>
            <a:endParaRPr lang="en-US" dirty="0"/>
          </a:p>
        </p:txBody>
      </p:sp>
      <p:sp>
        <p:nvSpPr>
          <p:cNvPr id="2" name="Title 1"/>
          <p:cNvSpPr>
            <a:spLocks noGrp="1"/>
          </p:cNvSpPr>
          <p:nvPr>
            <p:ph type="title"/>
          </p:nvPr>
        </p:nvSpPr>
        <p:spPr>
          <a:xfrm>
            <a:off x="990600" y="685800"/>
            <a:ext cx="7024744" cy="1143000"/>
          </a:xfrm>
        </p:spPr>
        <p:txBody>
          <a:bodyPr>
            <a:normAutofit fontScale="90000"/>
          </a:bodyPr>
          <a:lstStyle/>
          <a:p>
            <a:r>
              <a:rPr lang="en-US" dirty="0" smtClean="0"/>
              <a:t>Mothers’ diet during lactation</a:t>
            </a:r>
            <a:endParaRPr lang="en-US" dirty="0"/>
          </a:p>
        </p:txBody>
      </p:sp>
    </p:spTree>
    <p:extLst>
      <p:ext uri="{BB962C8B-B14F-4D97-AF65-F5344CB8AC3E}">
        <p14:creationId xmlns:p14="http://schemas.microsoft.com/office/powerpoint/2010/main" val="3092461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81200"/>
            <a:ext cx="6777317" cy="3733800"/>
          </a:xfrm>
        </p:spPr>
        <p:txBody>
          <a:bodyPr>
            <a:normAutofit/>
          </a:bodyPr>
          <a:lstStyle/>
          <a:p>
            <a:r>
              <a:rPr lang="en-US" dirty="0" smtClean="0"/>
              <a:t>Fat soluble vitamins (A,D,E,K) and mineral content of breast milk do not fluctuate with maternal dietary intake.</a:t>
            </a:r>
          </a:p>
          <a:p>
            <a:endParaRPr lang="en-US" dirty="0"/>
          </a:p>
          <a:p>
            <a:r>
              <a:rPr lang="en-US" dirty="0" smtClean="0"/>
              <a:t>The levels of water soluble vitamins (B vitamins and vitamin C) will vary depending on intakes.</a:t>
            </a:r>
          </a:p>
          <a:p>
            <a:endParaRPr lang="en-US" dirty="0"/>
          </a:p>
          <a:p>
            <a:r>
              <a:rPr lang="en-US" dirty="0" smtClean="0"/>
              <a:t>Women who are vegetarian or vegan may need additional B12, vitamin D and calcium.</a:t>
            </a:r>
            <a:endParaRPr lang="en-US" dirty="0"/>
          </a:p>
        </p:txBody>
      </p:sp>
      <p:sp>
        <p:nvSpPr>
          <p:cNvPr id="2" name="Title 1"/>
          <p:cNvSpPr>
            <a:spLocks noGrp="1"/>
          </p:cNvSpPr>
          <p:nvPr>
            <p:ph type="title"/>
          </p:nvPr>
        </p:nvSpPr>
        <p:spPr>
          <a:xfrm>
            <a:off x="990600" y="685800"/>
            <a:ext cx="7024744" cy="1143000"/>
          </a:xfrm>
        </p:spPr>
        <p:txBody>
          <a:bodyPr>
            <a:normAutofit fontScale="90000"/>
          </a:bodyPr>
          <a:lstStyle/>
          <a:p>
            <a:r>
              <a:rPr lang="en-US" dirty="0" smtClean="0"/>
              <a:t>Mothers’ diet during lactation</a:t>
            </a:r>
            <a:endParaRPr lang="en-US" dirty="0"/>
          </a:p>
        </p:txBody>
      </p:sp>
    </p:spTree>
    <p:extLst>
      <p:ext uri="{BB962C8B-B14F-4D97-AF65-F5344CB8AC3E}">
        <p14:creationId xmlns:p14="http://schemas.microsoft.com/office/powerpoint/2010/main" val="3730437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81200"/>
            <a:ext cx="6777317" cy="3733800"/>
          </a:xfrm>
        </p:spPr>
        <p:txBody>
          <a:bodyPr>
            <a:normAutofit/>
          </a:bodyPr>
          <a:lstStyle/>
          <a:p>
            <a:r>
              <a:rPr lang="en-US" dirty="0" smtClean="0"/>
              <a:t>Although requirements for some nutrients are increased during lactation (particularly calcium, phosphorus, magnesium, zinc, folate, vitamin C and A), eating to satisfy appetite and thirst will usually ensure nutritional requirements are met.</a:t>
            </a:r>
          </a:p>
          <a:p>
            <a:endParaRPr lang="en-US" dirty="0" smtClean="0"/>
          </a:p>
          <a:p>
            <a:r>
              <a:rPr lang="en-US" dirty="0" smtClean="0"/>
              <a:t>Please see Dietary Reference Values for lactation.</a:t>
            </a:r>
            <a:endParaRPr lang="en-US" dirty="0"/>
          </a:p>
        </p:txBody>
      </p:sp>
      <p:sp>
        <p:nvSpPr>
          <p:cNvPr id="2" name="Title 1"/>
          <p:cNvSpPr>
            <a:spLocks noGrp="1"/>
          </p:cNvSpPr>
          <p:nvPr>
            <p:ph type="title"/>
          </p:nvPr>
        </p:nvSpPr>
        <p:spPr>
          <a:xfrm>
            <a:off x="990600" y="685800"/>
            <a:ext cx="7024744" cy="1143000"/>
          </a:xfrm>
        </p:spPr>
        <p:txBody>
          <a:bodyPr>
            <a:normAutofit fontScale="90000"/>
          </a:bodyPr>
          <a:lstStyle/>
          <a:p>
            <a:r>
              <a:rPr lang="en-US" dirty="0" smtClean="0"/>
              <a:t>Mothers’ diet during lactation</a:t>
            </a:r>
            <a:endParaRPr lang="en-US" dirty="0"/>
          </a:p>
        </p:txBody>
      </p:sp>
    </p:spTree>
    <p:extLst>
      <p:ext uri="{BB962C8B-B14F-4D97-AF65-F5344CB8AC3E}">
        <p14:creationId xmlns:p14="http://schemas.microsoft.com/office/powerpoint/2010/main" val="3276949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style>
          <a:lnRef idx="2">
            <a:schemeClr val="dk1"/>
          </a:lnRef>
          <a:fillRef idx="1">
            <a:schemeClr val="lt1"/>
          </a:fillRef>
          <a:effectRef idx="0">
            <a:schemeClr val="dk1"/>
          </a:effectRef>
          <a:fontRef idx="minor">
            <a:schemeClr val="dk1"/>
          </a:fontRef>
        </p:style>
        <p:txBody>
          <a:bodyPr>
            <a:normAutofit/>
          </a:bodyPr>
          <a:lstStyle/>
          <a:p>
            <a:pPr marL="68580" indent="0">
              <a:buNone/>
            </a:pPr>
            <a:r>
              <a:rPr lang="ro-RO" dirty="0">
                <a:hlinkClick r:id="rId2"/>
              </a:rPr>
              <a:t>http://gov.wales/topics/health/improvement/pregnancy/breastfeeding/?lang=en</a:t>
            </a:r>
            <a:endParaRPr lang="ro-RO" dirty="0"/>
          </a:p>
          <a:p>
            <a:pPr marL="68580" indent="0">
              <a:buNone/>
            </a:pPr>
            <a:endParaRPr lang="ro-RO" dirty="0" smtClean="0">
              <a:hlinkClick r:id="rId2"/>
            </a:endParaRPr>
          </a:p>
          <a:p>
            <a:endParaRPr lang="ro-RO" dirty="0"/>
          </a:p>
          <a:p>
            <a:pPr marL="68580" indent="0">
              <a:buNone/>
            </a:pPr>
            <a:r>
              <a:rPr lang="ro-RO" dirty="0" smtClean="0"/>
              <a:t>See link below for Start4Life</a:t>
            </a:r>
          </a:p>
          <a:p>
            <a:r>
              <a:rPr lang="pl-PL" dirty="0">
                <a:hlinkClick r:id="rId3"/>
              </a:rPr>
              <a:t>http://www.nhs.uk/start4life/</a:t>
            </a:r>
            <a:r>
              <a:rPr lang="pl-PL" dirty="0" smtClean="0">
                <a:hlinkClick r:id="rId3"/>
              </a:rPr>
              <a:t>babies</a:t>
            </a:r>
            <a:endParaRPr lang="pl-PL" dirty="0" smtClean="0"/>
          </a:p>
          <a:p>
            <a:endParaRPr lang="ro-RO" dirty="0" smtClean="0"/>
          </a:p>
          <a:p>
            <a:endParaRPr lang="en-US" dirty="0"/>
          </a:p>
        </p:txBody>
      </p:sp>
      <p:sp>
        <p:nvSpPr>
          <p:cNvPr id="2" name="Title 1"/>
          <p:cNvSpPr>
            <a:spLocks noGrp="1"/>
          </p:cNvSpPr>
          <p:nvPr>
            <p:ph type="title"/>
          </p:nvPr>
        </p:nvSpPr>
        <p:spPr/>
        <p:txBody>
          <a:bodyPr>
            <a:normAutofit fontScale="90000"/>
          </a:bodyPr>
          <a:lstStyle/>
          <a:p>
            <a:r>
              <a:rPr lang="en-US" dirty="0" smtClean="0"/>
              <a:t>Useful websites on breast- feeding</a:t>
            </a:r>
            <a:endParaRPr lang="en-US" dirty="0"/>
          </a:p>
        </p:txBody>
      </p:sp>
    </p:spTree>
    <p:extLst>
      <p:ext uri="{BB962C8B-B14F-4D97-AF65-F5344CB8AC3E}">
        <p14:creationId xmlns:p14="http://schemas.microsoft.com/office/powerpoint/2010/main" val="4275944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Breastfeeding and early years-Physical Activity and Nutrition Network Wales</a:t>
            </a:r>
          </a:p>
          <a:p>
            <a:endParaRPr lang="en-US" dirty="0"/>
          </a:p>
          <a:p>
            <a:r>
              <a:rPr lang="pl-PL" dirty="0">
                <a:hlinkClick r:id="rId2"/>
              </a:rPr>
              <a:t>http://www.physicalactivityandnutritionwales.org.uk/page.cfm?orgid=740&amp;pid=</a:t>
            </a:r>
            <a:r>
              <a:rPr lang="pl-PL" dirty="0" smtClean="0">
                <a:hlinkClick r:id="rId2"/>
              </a:rPr>
              <a:t>32249</a:t>
            </a:r>
            <a:endParaRPr lang="pl-PL" dirty="0" smtClean="0"/>
          </a:p>
          <a:p>
            <a:pPr marL="68580" indent="0">
              <a:buNone/>
            </a:pPr>
            <a:endParaRPr lang="en-US" dirty="0"/>
          </a:p>
        </p:txBody>
      </p:sp>
      <p:sp>
        <p:nvSpPr>
          <p:cNvPr id="2" name="Title 1"/>
          <p:cNvSpPr>
            <a:spLocks noGrp="1"/>
          </p:cNvSpPr>
          <p:nvPr>
            <p:ph type="title"/>
          </p:nvPr>
        </p:nvSpPr>
        <p:spPr/>
        <p:txBody>
          <a:bodyPr>
            <a:normAutofit/>
          </a:bodyPr>
          <a:lstStyle/>
          <a:p>
            <a:r>
              <a:rPr lang="en-US" dirty="0" smtClean="0"/>
              <a:t>Useful websites on breastfeeding</a:t>
            </a:r>
            <a:endParaRPr lang="en-US" dirty="0"/>
          </a:p>
        </p:txBody>
      </p:sp>
    </p:spTree>
    <p:extLst>
      <p:ext uri="{BB962C8B-B14F-4D97-AF65-F5344CB8AC3E}">
        <p14:creationId xmlns:p14="http://schemas.microsoft.com/office/powerpoint/2010/main" val="3343240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See infant feeding survey (2010)</a:t>
            </a:r>
            <a:endParaRPr lang="en-US" dirty="0"/>
          </a:p>
        </p:txBody>
      </p:sp>
      <p:sp>
        <p:nvSpPr>
          <p:cNvPr id="2" name="Title 1"/>
          <p:cNvSpPr>
            <a:spLocks noGrp="1"/>
          </p:cNvSpPr>
          <p:nvPr>
            <p:ph type="title"/>
          </p:nvPr>
        </p:nvSpPr>
        <p:spPr/>
        <p:txBody>
          <a:bodyPr>
            <a:normAutofit/>
          </a:bodyPr>
          <a:lstStyle/>
          <a:p>
            <a:r>
              <a:rPr lang="en-US" dirty="0" smtClean="0"/>
              <a:t>Breastfeeding rates across Wales</a:t>
            </a:r>
            <a:endParaRPr lang="en-US" dirty="0"/>
          </a:p>
        </p:txBody>
      </p:sp>
    </p:spTree>
    <p:extLst>
      <p:ext uri="{BB962C8B-B14F-4D97-AF65-F5344CB8AC3E}">
        <p14:creationId xmlns:p14="http://schemas.microsoft.com/office/powerpoint/2010/main" val="10570013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239</TotalTime>
  <Words>1022</Words>
  <Application>Microsoft Office PowerPoint</Application>
  <PresentationFormat>On-screen Show (4:3)</PresentationFormat>
  <Paragraphs>125</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Waveform</vt:lpstr>
      <vt:lpstr>Public Health Nutrition across the Lifespan – Session Two</vt:lpstr>
      <vt:lpstr>  Breast feeding in infancy</vt:lpstr>
      <vt:lpstr>Benefits of breast feeding</vt:lpstr>
      <vt:lpstr>Benefits of breast feeding</vt:lpstr>
      <vt:lpstr>Benefits of breast feeding</vt:lpstr>
      <vt:lpstr>Benefits of breast feeding</vt:lpstr>
      <vt:lpstr>Breast milk types</vt:lpstr>
      <vt:lpstr>Different stages of lactation</vt:lpstr>
      <vt:lpstr>Different stages of lactation</vt:lpstr>
      <vt:lpstr>Nutritional composition of breast milk</vt:lpstr>
      <vt:lpstr>Nutritional composition of breast milk</vt:lpstr>
      <vt:lpstr>Nutritional composition of breast milk</vt:lpstr>
      <vt:lpstr>Nutritional composition of breast milk</vt:lpstr>
      <vt:lpstr>How long should an infant be exclusively breastfed?</vt:lpstr>
      <vt:lpstr>How long should an infant be exclusively breastfed?</vt:lpstr>
      <vt:lpstr>Group Discussion</vt:lpstr>
      <vt:lpstr>Mothers’ diet during lactation</vt:lpstr>
      <vt:lpstr>Mothers’ diet during lactation</vt:lpstr>
      <vt:lpstr>Mothers’ diet during lactation</vt:lpstr>
      <vt:lpstr>Useful websites on breast- feeding</vt:lpstr>
      <vt:lpstr>Useful websites on breastfeeding</vt:lpstr>
      <vt:lpstr>Breastfeeding rates across Wales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Nutrition across the Lifespan</dc:title>
  <dc:creator>Administrator</dc:creator>
  <cp:lastModifiedBy>Administrator</cp:lastModifiedBy>
  <cp:revision>20</cp:revision>
  <dcterms:created xsi:type="dcterms:W3CDTF">2015-10-07T10:03:26Z</dcterms:created>
  <dcterms:modified xsi:type="dcterms:W3CDTF">2016-10-05T08:56:51Z</dcterms:modified>
</cp:coreProperties>
</file>