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6" r:id="rId3"/>
    <p:sldId id="262" r:id="rId4"/>
    <p:sldId id="272" r:id="rId5"/>
    <p:sldId id="277" r:id="rId6"/>
    <p:sldId id="269" r:id="rId7"/>
    <p:sldId id="268" r:id="rId8"/>
    <p:sldId id="278" r:id="rId9"/>
    <p:sldId id="273" r:id="rId10"/>
    <p:sldId id="265" r:id="rId11"/>
    <p:sldId id="266" r:id="rId12"/>
    <p:sldId id="260" r:id="rId13"/>
    <p:sldId id="271" r:id="rId14"/>
    <p:sldId id="275"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6B484A-E225-BF72-10D9-04D6AE62E897}" v="9" dt="2024-02-26T14:20:27.907"/>
    <p1510:client id="{BB1FEDD1-E644-C440-B320-5518C20E7ABD}" v="3" dt="2024-02-26T14:05:43.036"/>
    <p1510:client id="{BF60BBB5-957C-756E-878D-9240238E75AB}" v="200" dt="2024-02-26T13:33:06.568"/>
    <p1510:client id="{C0A38306-AA80-BA03-A83F-5AC287DD385F}" v="1072" dt="2024-02-26T12:15:30.208"/>
    <p1510:client id="{FC0C9E4F-2C4E-4BD7-E8A6-104E39D60D1B}" v="17" dt="2024-02-26T12:22:04.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E2EC74-4B23-4CF1-BBC1-2FAF7887F88D}" type="datetimeFigureOut">
              <a:t>2/26/2024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4C5AE-A980-43E0-BDEE-4E5C7A4A9127}" type="slidenum">
              <a:t>‹#›</a:t>
            </a:fld>
            <a:endParaRPr lang="en-GB"/>
          </a:p>
        </p:txBody>
      </p:sp>
    </p:spTree>
    <p:extLst>
      <p:ext uri="{BB962C8B-B14F-4D97-AF65-F5344CB8AC3E}">
        <p14:creationId xmlns:p14="http://schemas.microsoft.com/office/powerpoint/2010/main" val="3516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Both Terms are used interchangeably suggesting a lack of understanding of the terms themselves. However, the WHO defines health as.</a:t>
            </a:r>
          </a:p>
          <a:p>
            <a:r>
              <a:rPr lang="en-US">
                <a:cs typeface="Calibri"/>
              </a:rPr>
              <a:t>Health is often defined by the biomedical model of health which looks at ill health …. and to some is seen as lacking in relation to all the factors that effect health.</a:t>
            </a:r>
          </a:p>
          <a:p>
            <a:r>
              <a:rPr lang="en-US" dirty="0">
                <a:cs typeface="Calibri"/>
              </a:rPr>
              <a:t>Perhaps the key difference between health and well being is that health is defined by the biomedical model and wellbeing by the social model.</a:t>
            </a:r>
          </a:p>
        </p:txBody>
      </p:sp>
      <p:sp>
        <p:nvSpPr>
          <p:cNvPr id="4" name="Slide Number Placeholder 3"/>
          <p:cNvSpPr>
            <a:spLocks noGrp="1"/>
          </p:cNvSpPr>
          <p:nvPr>
            <p:ph type="sldNum" sz="quarter" idx="5"/>
          </p:nvPr>
        </p:nvSpPr>
        <p:spPr/>
        <p:txBody>
          <a:bodyPr/>
          <a:lstStyle/>
          <a:p>
            <a:fld id="{B764C5AE-A980-43E0-BDEE-4E5C7A4A9127}" type="slidenum">
              <a:t>3</a:t>
            </a:fld>
            <a:endParaRPr lang="en-GB"/>
          </a:p>
        </p:txBody>
      </p:sp>
    </p:spTree>
    <p:extLst>
      <p:ext uri="{BB962C8B-B14F-4D97-AF65-F5344CB8AC3E}">
        <p14:creationId xmlns:p14="http://schemas.microsoft.com/office/powerpoint/2010/main" val="3033730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WHO describes well being as.... However, research suggests there is not just one definition...</a:t>
            </a:r>
          </a:p>
          <a:p>
            <a:r>
              <a:rPr lang="en-US" dirty="0">
                <a:cs typeface="Calibri"/>
              </a:rPr>
              <a:t>All these examples highlight the need for a universal definition.</a:t>
            </a:r>
          </a:p>
          <a:p>
            <a:r>
              <a:rPr lang="en-US" dirty="0">
                <a:cs typeface="Calibri"/>
              </a:rPr>
              <a:t>There is however significant research suggesting a ink between health and wellbeing....</a:t>
            </a:r>
          </a:p>
          <a:p>
            <a:endParaRPr lang="en-US" dirty="0">
              <a:cs typeface="Calibri"/>
            </a:endParaRPr>
          </a:p>
        </p:txBody>
      </p:sp>
      <p:sp>
        <p:nvSpPr>
          <p:cNvPr id="4" name="Slide Number Placeholder 3"/>
          <p:cNvSpPr>
            <a:spLocks noGrp="1"/>
          </p:cNvSpPr>
          <p:nvPr>
            <p:ph type="sldNum" sz="quarter" idx="5"/>
          </p:nvPr>
        </p:nvSpPr>
        <p:spPr/>
        <p:txBody>
          <a:bodyPr/>
          <a:lstStyle/>
          <a:p>
            <a:fld id="{B764C5AE-A980-43E0-BDEE-4E5C7A4A9127}" type="slidenum">
              <a:t>4</a:t>
            </a:fld>
            <a:endParaRPr lang="en-GB"/>
          </a:p>
        </p:txBody>
      </p:sp>
    </p:spTree>
    <p:extLst>
      <p:ext uri="{BB962C8B-B14F-4D97-AF65-F5344CB8AC3E}">
        <p14:creationId xmlns:p14="http://schemas.microsoft.com/office/powerpoint/2010/main" val="1374823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Research suggest a link between social class and health..</a:t>
            </a:r>
          </a:p>
        </p:txBody>
      </p:sp>
      <p:sp>
        <p:nvSpPr>
          <p:cNvPr id="4" name="Slide Number Placeholder 3"/>
          <p:cNvSpPr>
            <a:spLocks noGrp="1"/>
          </p:cNvSpPr>
          <p:nvPr>
            <p:ph type="sldNum" sz="quarter" idx="5"/>
          </p:nvPr>
        </p:nvSpPr>
        <p:spPr/>
        <p:txBody>
          <a:bodyPr/>
          <a:lstStyle/>
          <a:p>
            <a:fld id="{B764C5AE-A980-43E0-BDEE-4E5C7A4A9127}" type="slidenum">
              <a:t>5</a:t>
            </a:fld>
            <a:endParaRPr lang="en-GB"/>
          </a:p>
        </p:txBody>
      </p:sp>
    </p:spTree>
    <p:extLst>
      <p:ext uri="{BB962C8B-B14F-4D97-AF65-F5344CB8AC3E}">
        <p14:creationId xmlns:p14="http://schemas.microsoft.com/office/powerpoint/2010/main" val="1782377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Such as location, cultures and viewpoints</a:t>
            </a:r>
          </a:p>
        </p:txBody>
      </p:sp>
      <p:sp>
        <p:nvSpPr>
          <p:cNvPr id="4" name="Slide Number Placeholder 3"/>
          <p:cNvSpPr>
            <a:spLocks noGrp="1"/>
          </p:cNvSpPr>
          <p:nvPr>
            <p:ph type="sldNum" sz="quarter" idx="5"/>
          </p:nvPr>
        </p:nvSpPr>
        <p:spPr/>
        <p:txBody>
          <a:bodyPr/>
          <a:lstStyle/>
          <a:p>
            <a:fld id="{B764C5AE-A980-43E0-BDEE-4E5C7A4A9127}" type="slidenum">
              <a:t>7</a:t>
            </a:fld>
            <a:endParaRPr lang="en-GB"/>
          </a:p>
        </p:txBody>
      </p:sp>
    </p:spTree>
    <p:extLst>
      <p:ext uri="{BB962C8B-B14F-4D97-AF65-F5344CB8AC3E}">
        <p14:creationId xmlns:p14="http://schemas.microsoft.com/office/powerpoint/2010/main" val="1697316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Wellbeing of Future Generations (</a:t>
            </a:r>
            <a:r>
              <a:rPr lang="en-US" dirty="0" err="1">
                <a:ea typeface="Calibri"/>
                <a:cs typeface="Calibri"/>
              </a:rPr>
              <a:t>wales</a:t>
            </a:r>
            <a:r>
              <a:rPr lang="en-US" dirty="0">
                <a:ea typeface="Calibri"/>
                <a:cs typeface="Calibri"/>
              </a:rPr>
              <a:t>) act 2015</a:t>
            </a:r>
          </a:p>
        </p:txBody>
      </p:sp>
      <p:sp>
        <p:nvSpPr>
          <p:cNvPr id="4" name="Slide Number Placeholder 3"/>
          <p:cNvSpPr>
            <a:spLocks noGrp="1"/>
          </p:cNvSpPr>
          <p:nvPr>
            <p:ph type="sldNum" sz="quarter" idx="5"/>
          </p:nvPr>
        </p:nvSpPr>
        <p:spPr/>
        <p:txBody>
          <a:bodyPr/>
          <a:lstStyle/>
          <a:p>
            <a:fld id="{B764C5AE-A980-43E0-BDEE-4E5C7A4A9127}" type="slidenum">
              <a:rPr lang="en-GB"/>
              <a:t>9</a:t>
            </a:fld>
            <a:endParaRPr lang="en-GB"/>
          </a:p>
        </p:txBody>
      </p:sp>
    </p:spTree>
    <p:extLst>
      <p:ext uri="{BB962C8B-B14F-4D97-AF65-F5344CB8AC3E}">
        <p14:creationId xmlns:p14="http://schemas.microsoft.com/office/powerpoint/2010/main" val="2206186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Theres</a:t>
            </a:r>
            <a:r>
              <a:rPr lang="en-US" dirty="0">
                <a:cs typeface="Calibri"/>
              </a:rPr>
              <a:t> a significant amount of misunderstanding regarding health and wellbeing. Differences vary </a:t>
            </a:r>
            <a:r>
              <a:rPr lang="en-US" dirty="0" err="1">
                <a:cs typeface="Calibri"/>
              </a:rPr>
              <a:t>depeding</a:t>
            </a:r>
            <a:r>
              <a:rPr lang="en-US" dirty="0">
                <a:cs typeface="Calibri"/>
              </a:rPr>
              <a:t> on many factors maybe the key one being which </a:t>
            </a:r>
            <a:r>
              <a:rPr lang="en-US" dirty="0" err="1">
                <a:cs typeface="Calibri"/>
              </a:rPr>
              <a:t>modelof</a:t>
            </a:r>
            <a:r>
              <a:rPr lang="en-US" dirty="0">
                <a:cs typeface="Calibri"/>
              </a:rPr>
              <a:t> health is used to define the terms. Suggesting a need for a universal definition. The biomedical and social model have both received praise and </a:t>
            </a:r>
            <a:r>
              <a:rPr lang="en-US" dirty="0" err="1">
                <a:cs typeface="Calibri"/>
              </a:rPr>
              <a:t>critisism</a:t>
            </a:r>
            <a:r>
              <a:rPr lang="en-US" dirty="0">
                <a:cs typeface="Calibri"/>
              </a:rPr>
              <a:t> for their definitions however both highlight the health and wellbeing inequalities still present today. Research suggests a link between social class, income and health and inequality and therefore the work of the </a:t>
            </a:r>
            <a:r>
              <a:rPr lang="en-US" dirty="0" err="1">
                <a:cs typeface="Calibri"/>
              </a:rPr>
              <a:t>FGact</a:t>
            </a:r>
            <a:r>
              <a:rPr lang="en-US" dirty="0">
                <a:cs typeface="Calibri"/>
              </a:rPr>
              <a:t> is beneficial in decreasing these inequalities. </a:t>
            </a:r>
            <a:r>
              <a:rPr lang="en-US" dirty="0"/>
              <a:t>This act alone redefines how society views wellbeing and health and looks to reduce inequalities for current and future generations.</a:t>
            </a:r>
            <a:endParaRPr lang="en-US" dirty="0">
              <a:cs typeface="Calibri"/>
            </a:endParaRPr>
          </a:p>
        </p:txBody>
      </p:sp>
      <p:sp>
        <p:nvSpPr>
          <p:cNvPr id="4" name="Slide Number Placeholder 3"/>
          <p:cNvSpPr>
            <a:spLocks noGrp="1"/>
          </p:cNvSpPr>
          <p:nvPr>
            <p:ph type="sldNum" sz="quarter" idx="5"/>
          </p:nvPr>
        </p:nvSpPr>
        <p:spPr/>
        <p:txBody>
          <a:bodyPr/>
          <a:lstStyle/>
          <a:p>
            <a:fld id="{B764C5AE-A980-43E0-BDEE-4E5C7A4A9127}" type="slidenum">
              <a:t>11</a:t>
            </a:fld>
            <a:endParaRPr lang="en-GB"/>
          </a:p>
        </p:txBody>
      </p:sp>
    </p:spTree>
    <p:extLst>
      <p:ext uri="{BB962C8B-B14F-4D97-AF65-F5344CB8AC3E}">
        <p14:creationId xmlns:p14="http://schemas.microsoft.com/office/powerpoint/2010/main" val="2887175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uturegenerations.wales/work/a-well-being-economy/" TargetMode="External"/><Relationship Id="rId2" Type="http://schemas.openxmlformats.org/officeDocument/2006/relationships/hyperlink" Target="https://assets.publishing.service.gov.uk/media/5a7baa00ed915d4147621d62/The_relationship_between_wellbeing_and_health.pdf" TargetMode="External"/><Relationship Id="rId1" Type="http://schemas.openxmlformats.org/officeDocument/2006/relationships/slideLayout" Target="../slideLayouts/slideLayout2.xml"/><Relationship Id="rId5" Type="http://schemas.openxmlformats.org/officeDocument/2006/relationships/hyperlink" Target="https://www.futuregenerations.wales/impact/impact-of-the-act/" TargetMode="External"/><Relationship Id="rId4" Type="http://schemas.openxmlformats.org/officeDocument/2006/relationships/hyperlink" Target="https://www.futuregenerations.wales/work/health-and-well-bein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org.uk/information-support/tips-for-everyday-living/wellbeing/" TargetMode="External"/><Relationship Id="rId2" Type="http://schemas.openxmlformats.org/officeDocument/2006/relationships/hyperlink" Target="https://www.mentalhealth.org.uk/explore-mental-health/blogs/what-well-being-how-can-we-measure-it-and-how-can-we-support-people-improve-it" TargetMode="External"/><Relationship Id="rId1" Type="http://schemas.openxmlformats.org/officeDocument/2006/relationships/slideLayout" Target="../slideLayouts/slideLayout2.xml"/><Relationship Id="rId4" Type="http://schemas.openxmlformats.org/officeDocument/2006/relationships/hyperlink" Target="https://www.researchgate.net/profile/Andrew-Flynn-7/publication/343017065_A_shift_in_governance_policy_and_delivery_for_future_generations_Well-being_Planning_in_Wales/links/5f11a4f9299bf1e548bd6b41/A-shift-in-governance-policy-and-delivery-for-future-generations-Well-being-Planning-in-Wales.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gov.wales/well-being-future-generations-act-essentials-html" TargetMode="External"/><Relationship Id="rId3" Type="http://schemas.openxmlformats.org/officeDocument/2006/relationships/hyperlink" Target="https://doi.org/10.1093/eurpub/ckae008" TargetMode="External"/><Relationship Id="rId7" Type="http://schemas.openxmlformats.org/officeDocument/2006/relationships/hyperlink" Target="https://www.gov.wales/review-evidence-socio-economic-disadvantage-and-inequalities-outcome-summary-html" TargetMode="External"/><Relationship Id="rId2"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1" Type="http://schemas.openxmlformats.org/officeDocument/2006/relationships/slideLayout" Target="../slideLayouts/slideLayout2.xml"/><Relationship Id="rId6" Type="http://schemas.openxmlformats.org/officeDocument/2006/relationships/hyperlink" Target="https://www.legislation.gov.uk/anaw/2015/2/section/3/enacted" TargetMode="External"/><Relationship Id="rId11" Type="http://schemas.openxmlformats.org/officeDocument/2006/relationships/hyperlink" Target="https://iris.who.int/bitstream/handle/10665/350161/9789240038349-eng.pdf?sequence=1" TargetMode="External"/><Relationship Id="rId5" Type="http://schemas.openxmlformats.org/officeDocument/2006/relationships/hyperlink" Target="https://doi.org/10.1136%2Fbmj.329.7479.1398" TargetMode="External"/><Relationship Id="rId10" Type="http://schemas.openxmlformats.org/officeDocument/2006/relationships/hyperlink" Target="https://apps.who.int/gb/bd/PDF/bd47/EN/constitution-en.pdf?ua=1" TargetMode="External"/><Relationship Id="rId4" Type="http://schemas.openxmlformats.org/officeDocument/2006/relationships/hyperlink" Target="https://doi.org/10.1016/S0140-6736(13)61489-0" TargetMode="External"/><Relationship Id="rId9" Type="http://schemas.openxmlformats.org/officeDocument/2006/relationships/hyperlink" Target="https://www.who.int/activities/promoting-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26693" y="1030406"/>
            <a:ext cx="8147713" cy="3081242"/>
          </a:xfrm>
        </p:spPr>
        <p:txBody>
          <a:bodyPr anchor="ctr">
            <a:normAutofit/>
          </a:bodyPr>
          <a:lstStyle/>
          <a:p>
            <a:r>
              <a:rPr lang="en-GB" sz="4800" dirty="0">
                <a:solidFill>
                  <a:srgbClr val="FFFFFF"/>
                </a:solidFill>
                <a:latin typeface="Aptos Display"/>
                <a:ea typeface="+mj-lt"/>
                <a:cs typeface="+mj-lt"/>
              </a:rPr>
              <a:t> Critically reflect upon the differences between Health and Wellbeing.</a:t>
            </a:r>
            <a:endParaRPr lang="en-US" sz="4800" dirty="0">
              <a:solidFill>
                <a:srgbClr val="FFFFFF"/>
              </a:solidFill>
              <a:latin typeface="Aptos Display"/>
            </a:endParaRPr>
          </a:p>
        </p:txBody>
      </p:sp>
      <p:sp>
        <p:nvSpPr>
          <p:cNvPr id="3" name="Subtitle 2"/>
          <p:cNvSpPr>
            <a:spLocks noGrp="1"/>
          </p:cNvSpPr>
          <p:nvPr>
            <p:ph type="subTitle" idx="1"/>
          </p:nvPr>
        </p:nvSpPr>
        <p:spPr>
          <a:xfrm>
            <a:off x="1559943" y="4353876"/>
            <a:ext cx="9310541" cy="1677837"/>
          </a:xfrm>
        </p:spPr>
        <p:txBody>
          <a:bodyPr vert="horz" lIns="91440" tIns="45720" rIns="91440" bIns="45720" rtlCol="0" anchor="ctr">
            <a:normAutofit/>
          </a:bodyPr>
          <a:lstStyle/>
          <a:p>
            <a:r>
              <a:rPr lang="en-GB" sz="1600" dirty="0">
                <a:solidFill>
                  <a:srgbClr val="FFFFFF"/>
                </a:solidFill>
                <a:latin typeface="Aptos Display"/>
                <a:ea typeface="Calibri"/>
                <a:cs typeface="Calibri"/>
              </a:rPr>
              <a:t>Student Number: 2204887</a:t>
            </a:r>
          </a:p>
          <a:p>
            <a:r>
              <a:rPr lang="en-GB" sz="1600" dirty="0">
                <a:solidFill>
                  <a:srgbClr val="FFFFFF"/>
                </a:solidFill>
                <a:latin typeface="Aptos Display"/>
                <a:ea typeface="Calibri"/>
                <a:cs typeface="Calibri"/>
              </a:rPr>
              <a:t>Module Code: ECAY5005</a:t>
            </a:r>
          </a:p>
          <a:p>
            <a:r>
              <a:rPr lang="en-GB" sz="1600" dirty="0">
                <a:solidFill>
                  <a:srgbClr val="FFFFFF"/>
                </a:solidFill>
                <a:latin typeface="Aptos Display"/>
                <a:ea typeface="Calibri"/>
                <a:cs typeface="Calibri"/>
              </a:rPr>
              <a:t>Assessment 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260BD-EA57-6C58-A9E8-4862E3C3D71B}"/>
              </a:ext>
            </a:extLst>
          </p:cNvPr>
          <p:cNvSpPr>
            <a:spLocks noGrp="1"/>
          </p:cNvSpPr>
          <p:nvPr>
            <p:ph type="title"/>
          </p:nvPr>
        </p:nvSpPr>
        <p:spPr>
          <a:xfrm>
            <a:off x="759793" y="566812"/>
            <a:ext cx="5181597" cy="1655482"/>
          </a:xfrm>
        </p:spPr>
        <p:txBody>
          <a:bodyPr anchor="b">
            <a:normAutofit/>
          </a:bodyPr>
          <a:lstStyle/>
          <a:p>
            <a:pPr algn="r"/>
            <a:r>
              <a:rPr lang="en-GB" sz="4000" dirty="0">
                <a:latin typeface="Aptos Display"/>
                <a:cs typeface="Calibri"/>
              </a:rPr>
              <a:t>Introduction</a:t>
            </a:r>
            <a:r>
              <a:rPr lang="en-GB" sz="4000" dirty="0"/>
              <a:t>:</a:t>
            </a:r>
          </a:p>
        </p:txBody>
      </p:sp>
      <p:sp>
        <p:nvSpPr>
          <p:cNvPr id="3" name="Content Placeholder 2">
            <a:extLst>
              <a:ext uri="{FF2B5EF4-FFF2-40B4-BE49-F238E27FC236}">
                <a16:creationId xmlns:a16="http://schemas.microsoft.com/office/drawing/2014/main" id="{013477E0-2F4D-B9DA-D127-E90A205A3F6F}"/>
              </a:ext>
            </a:extLst>
          </p:cNvPr>
          <p:cNvSpPr>
            <a:spLocks noGrp="1"/>
          </p:cNvSpPr>
          <p:nvPr>
            <p:ph idx="1"/>
          </p:nvPr>
        </p:nvSpPr>
        <p:spPr>
          <a:xfrm>
            <a:off x="914402" y="2418408"/>
            <a:ext cx="5181598" cy="3409898"/>
          </a:xfrm>
        </p:spPr>
        <p:txBody>
          <a:bodyPr vert="horz" lIns="91440" tIns="45720" rIns="91440" bIns="45720" rtlCol="0" anchor="t">
            <a:normAutofit/>
          </a:bodyPr>
          <a:lstStyle/>
          <a:p>
            <a:pPr marL="0" indent="0" algn="r">
              <a:buNone/>
            </a:pPr>
            <a:r>
              <a:rPr lang="en-GB" sz="2000" b="1" dirty="0">
                <a:latin typeface="Aptos"/>
                <a:ea typeface="Calibri"/>
                <a:cs typeface="Calibri"/>
              </a:rPr>
              <a:t>This assignment will:</a:t>
            </a:r>
          </a:p>
          <a:p>
            <a:pPr marL="514350" indent="-514350" algn="r">
              <a:buAutoNum type="arabicPeriod"/>
            </a:pPr>
            <a:r>
              <a:rPr lang="en-GB" sz="2000" dirty="0">
                <a:latin typeface="Aptos"/>
                <a:ea typeface="Calibri"/>
                <a:cs typeface="Calibri"/>
              </a:rPr>
              <a:t>Define and critically reflect on the differences between health and wellbeing.</a:t>
            </a:r>
          </a:p>
          <a:p>
            <a:pPr marL="514350" indent="-514350" algn="r">
              <a:buAutoNum type="arabicPeriod"/>
            </a:pPr>
            <a:r>
              <a:rPr lang="en-GB" sz="2000" dirty="0">
                <a:latin typeface="Aptos"/>
                <a:ea typeface="Calibri"/>
                <a:cs typeface="Calibri"/>
              </a:rPr>
              <a:t>Critically reflect on the relationship between health, wellbeing, social class and income.</a:t>
            </a:r>
          </a:p>
          <a:p>
            <a:pPr marL="514350" indent="-514350" algn="r">
              <a:buAutoNum type="arabicPeriod"/>
            </a:pPr>
            <a:r>
              <a:rPr lang="en-GB" sz="2000" dirty="0">
                <a:latin typeface="Aptos"/>
                <a:ea typeface="Calibri"/>
                <a:cs typeface="Calibri"/>
              </a:rPr>
              <a:t>Critically analyse the Wellbeing of Future Generations (Wales ) Act 2015 in relation to health and income.</a:t>
            </a:r>
            <a:r>
              <a:rPr lang="en-GB" sz="2000" dirty="0"/>
              <a:t> </a:t>
            </a:r>
          </a:p>
        </p:txBody>
      </p:sp>
      <p:pic>
        <p:nvPicPr>
          <p:cNvPr id="7" name="Graphic 6" descr="Health">
            <a:extLst>
              <a:ext uri="{FF2B5EF4-FFF2-40B4-BE49-F238E27FC236}">
                <a16:creationId xmlns:a16="http://schemas.microsoft.com/office/drawing/2014/main" id="{0B1E5DB2-1823-D0F2-C06E-D90794F4E7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75120" y="757362"/>
            <a:ext cx="4957638" cy="4957638"/>
          </a:xfrm>
          <a:prstGeom prst="rect">
            <a:avLst/>
          </a:prstGeom>
        </p:spPr>
      </p:pic>
      <p:sp>
        <p:nvSpPr>
          <p:cNvPr id="12" name="Rectangle 11">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4958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AC81F-9AEE-37FC-BB1C-121A2B68113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and wellbeing definitions:</a:t>
            </a:r>
          </a:p>
        </p:txBody>
      </p:sp>
      <p:sp>
        <p:nvSpPr>
          <p:cNvPr id="5" name="Content Placeholder 4">
            <a:extLst>
              <a:ext uri="{FF2B5EF4-FFF2-40B4-BE49-F238E27FC236}">
                <a16:creationId xmlns:a16="http://schemas.microsoft.com/office/drawing/2014/main" id="{95198D3D-D770-BD7D-5183-7C3DE8015440}"/>
              </a:ext>
            </a:extLst>
          </p:cNvPr>
          <p:cNvSpPr>
            <a:spLocks noGrp="1"/>
          </p:cNvSpPr>
          <p:nvPr>
            <p:ph idx="1"/>
          </p:nvPr>
        </p:nvSpPr>
        <p:spPr>
          <a:xfrm>
            <a:off x="1371599" y="2318197"/>
            <a:ext cx="9724031" cy="3683358"/>
          </a:xfrm>
        </p:spPr>
        <p:txBody>
          <a:bodyPr vert="horz" lIns="91440" tIns="45720" rIns="91440" bIns="45720" rtlCol="0" anchor="ctr">
            <a:noAutofit/>
          </a:bodyPr>
          <a:lstStyle/>
          <a:p>
            <a:endParaRPr lang="en-GB" sz="2000" dirty="0">
              <a:latin typeface="Aptos"/>
            </a:endParaRPr>
          </a:p>
          <a:p>
            <a:pPr marL="0" indent="0">
              <a:spcBef>
                <a:spcPts val="0"/>
              </a:spcBef>
              <a:spcAft>
                <a:spcPts val="600"/>
              </a:spcAft>
              <a:buNone/>
            </a:pPr>
            <a:endParaRPr lang="en-GB" sz="2000" b="1" dirty="0">
              <a:latin typeface="Aptos"/>
              <a:ea typeface="Calibri"/>
              <a:cs typeface="Calibri"/>
            </a:endParaRPr>
          </a:p>
          <a:p>
            <a:pPr marL="0" indent="0">
              <a:spcBef>
                <a:spcPts val="0"/>
              </a:spcBef>
              <a:spcAft>
                <a:spcPts val="600"/>
              </a:spcAft>
              <a:buNone/>
            </a:pPr>
            <a:r>
              <a:rPr lang="en-GB" sz="2000" b="1" dirty="0">
                <a:latin typeface="Aptos"/>
                <a:cs typeface="Calibri"/>
              </a:rPr>
              <a:t>Health:</a:t>
            </a:r>
            <a:endParaRPr lang="en-US" sz="2000" b="1">
              <a:latin typeface="Aptos"/>
              <a:ea typeface="Calibri"/>
              <a:cs typeface="Calibri"/>
            </a:endParaRPr>
          </a:p>
          <a:p>
            <a:pPr>
              <a:spcBef>
                <a:spcPts val="0"/>
              </a:spcBef>
              <a:spcAft>
                <a:spcPts val="600"/>
              </a:spcAft>
            </a:pPr>
            <a:r>
              <a:rPr lang="en-GB" sz="2000" dirty="0">
                <a:latin typeface="Aptos"/>
                <a:ea typeface="Calibri"/>
                <a:cs typeface="Calibri"/>
              </a:rPr>
              <a:t>Terms wellbeing and health are used interchangeably (Holdsworth, 2019, p. 1; Hogan </a:t>
            </a:r>
            <a:r>
              <a:rPr lang="en-GB" sz="2000" i="1" dirty="0">
                <a:latin typeface="Aptos"/>
                <a:ea typeface="Calibri"/>
                <a:cs typeface="Calibri"/>
              </a:rPr>
              <a:t>et al, </a:t>
            </a:r>
            <a:r>
              <a:rPr lang="en-GB" sz="2000" dirty="0">
                <a:latin typeface="Aptos"/>
                <a:ea typeface="Calibri"/>
                <a:cs typeface="Calibri"/>
              </a:rPr>
              <a:t>2015, p. 2).</a:t>
            </a:r>
            <a:endParaRPr lang="en-GB" sz="2000" dirty="0">
              <a:latin typeface="Aptos"/>
              <a:cs typeface="Calibri"/>
            </a:endParaRPr>
          </a:p>
          <a:p>
            <a:pPr>
              <a:spcBef>
                <a:spcPts val="0"/>
              </a:spcBef>
              <a:spcAft>
                <a:spcPts val="600"/>
              </a:spcAft>
            </a:pPr>
            <a:r>
              <a:rPr lang="en-GB" sz="2000" dirty="0">
                <a:latin typeface="Aptos"/>
                <a:cs typeface="Calibri"/>
              </a:rPr>
              <a:t>''Health is a state of complete physical, mental and social well-being and not merely the absence of disease or infirmity.'' (World Health Organization, 1948, p. 1).</a:t>
            </a:r>
            <a:endParaRPr lang="en-US" sz="2000" dirty="0">
              <a:latin typeface="Aptos"/>
              <a:ea typeface="Calibri"/>
              <a:cs typeface="Calibri"/>
            </a:endParaRPr>
          </a:p>
          <a:p>
            <a:pPr>
              <a:spcBef>
                <a:spcPts val="0"/>
              </a:spcBef>
              <a:spcAft>
                <a:spcPts val="600"/>
              </a:spcAft>
            </a:pPr>
            <a:r>
              <a:rPr lang="en-US" sz="2000" dirty="0">
                <a:latin typeface="Aptos"/>
                <a:cs typeface="Calibri"/>
              </a:rPr>
              <a:t> Some see this definition as 'out of date'  as it medicalizes the concept of health and society (Huber et al , 2011 pp. 1-3).</a:t>
            </a:r>
          </a:p>
          <a:p>
            <a:pPr>
              <a:spcBef>
                <a:spcPts val="0"/>
              </a:spcBef>
              <a:spcAft>
                <a:spcPts val="600"/>
              </a:spcAft>
            </a:pPr>
            <a:r>
              <a:rPr lang="en-US" sz="2000" dirty="0">
                <a:latin typeface="Aptos"/>
                <a:ea typeface="Calibri"/>
                <a:cs typeface="Calibri"/>
              </a:rPr>
              <a:t>Traditional biomedical model of health: ill health is caused by the breakdown of a physical function (Farre and Rapley, 2017 p. 2).</a:t>
            </a:r>
          </a:p>
          <a:p>
            <a:pPr>
              <a:spcBef>
                <a:spcPts val="0"/>
              </a:spcBef>
              <a:spcAft>
                <a:spcPts val="600"/>
              </a:spcAft>
            </a:pPr>
            <a:r>
              <a:rPr lang="en-US" sz="2000" dirty="0">
                <a:latin typeface="Aptos"/>
                <a:ea typeface="Calibri"/>
                <a:cs typeface="Calibri"/>
              </a:rPr>
              <a:t>Bio-medical can be seen as relevant to health despite being heavily </a:t>
            </a:r>
            <a:r>
              <a:rPr lang="en-GB" sz="2000" dirty="0">
                <a:latin typeface="Aptos"/>
                <a:ea typeface="Calibri"/>
                <a:cs typeface="Calibri"/>
              </a:rPr>
              <a:t>criticised</a:t>
            </a:r>
            <a:r>
              <a:rPr lang="en-US" sz="2000" dirty="0">
                <a:latin typeface="Aptos"/>
                <a:ea typeface="Calibri"/>
                <a:cs typeface="Calibri"/>
              </a:rPr>
              <a:t> (Wade and Halligan, 2004, p. 1398).</a:t>
            </a:r>
          </a:p>
          <a:p>
            <a:pPr>
              <a:spcBef>
                <a:spcPts val="0"/>
              </a:spcBef>
              <a:spcAft>
                <a:spcPts val="600"/>
              </a:spcAft>
            </a:pPr>
            <a:r>
              <a:rPr lang="en-US" sz="2000" dirty="0">
                <a:latin typeface="Aptos"/>
                <a:ea typeface="Calibri"/>
                <a:cs typeface="Calibri"/>
              </a:rPr>
              <a:t>The biomedical model focuses on treatment of physical factors , social model looks more at wellbeing (Rahman </a:t>
            </a:r>
            <a:r>
              <a:rPr lang="en-US" sz="2000" i="1" dirty="0">
                <a:latin typeface="Aptos"/>
                <a:ea typeface="Calibri"/>
                <a:cs typeface="Calibri"/>
              </a:rPr>
              <a:t>et al </a:t>
            </a:r>
            <a:r>
              <a:rPr lang="en-US" sz="2000" dirty="0">
                <a:latin typeface="Aptos"/>
                <a:ea typeface="Calibri"/>
                <a:cs typeface="Calibri"/>
              </a:rPr>
              <a:t>, 2024, pp. 1-2).</a:t>
            </a:r>
            <a:endParaRPr lang="en-US" sz="2000" i="1" dirty="0">
              <a:latin typeface="Aptos"/>
              <a:ea typeface="Calibri"/>
              <a:cs typeface="Calibri"/>
            </a:endParaRPr>
          </a:p>
          <a:p>
            <a:pPr>
              <a:spcBef>
                <a:spcPts val="0"/>
              </a:spcBef>
              <a:spcAft>
                <a:spcPts val="600"/>
              </a:spcAft>
            </a:pPr>
            <a:r>
              <a:rPr lang="en-US" sz="2000" dirty="0">
                <a:latin typeface="Aptos"/>
                <a:ea typeface="Calibri"/>
                <a:cs typeface="Calibri"/>
              </a:rPr>
              <a:t>Wellbeing is a new holistic approach to health, based on the social model of health (Simons and Baldwin, 2021, p. 985).</a:t>
            </a:r>
          </a:p>
          <a:p>
            <a:pPr marL="0" indent="0">
              <a:spcBef>
                <a:spcPts val="0"/>
              </a:spcBef>
              <a:spcAft>
                <a:spcPts val="600"/>
              </a:spcAft>
              <a:buNone/>
            </a:pPr>
            <a:endParaRPr lang="en-US" sz="1600">
              <a:latin typeface="Calibri"/>
              <a:ea typeface="Calibri"/>
              <a:cs typeface="Times New Roman"/>
            </a:endParaRPr>
          </a:p>
          <a:p>
            <a:pPr marL="0" indent="0">
              <a:spcBef>
                <a:spcPts val="0"/>
              </a:spcBef>
              <a:spcAft>
                <a:spcPts val="600"/>
              </a:spcAft>
              <a:buNone/>
            </a:pPr>
            <a:endParaRPr lang="en-US" sz="1100" b="1">
              <a:latin typeface="Calibri"/>
              <a:ea typeface="Calibri"/>
              <a:cs typeface="Calibri"/>
            </a:endParaRPr>
          </a:p>
          <a:p>
            <a:pPr>
              <a:spcBef>
                <a:spcPts val="0"/>
              </a:spcBef>
              <a:spcAft>
                <a:spcPts val="600"/>
              </a:spcAft>
            </a:pPr>
            <a:endParaRPr lang="en-GB" sz="1100">
              <a:latin typeface="Aptos"/>
              <a:cs typeface="Calibri"/>
            </a:endParaRPr>
          </a:p>
          <a:p>
            <a:pPr>
              <a:spcBef>
                <a:spcPts val="0"/>
              </a:spcBef>
              <a:spcAft>
                <a:spcPts val="600"/>
              </a:spcAft>
            </a:pPr>
            <a:endParaRPr lang="en-GB" sz="1100">
              <a:latin typeface="Aptos"/>
              <a:cs typeface="Calibri"/>
            </a:endParaRPr>
          </a:p>
        </p:txBody>
      </p:sp>
    </p:spTree>
    <p:extLst>
      <p:ext uri="{BB962C8B-B14F-4D97-AF65-F5344CB8AC3E}">
        <p14:creationId xmlns:p14="http://schemas.microsoft.com/office/powerpoint/2010/main" val="3545896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2C7FC-7C1B-2937-D21A-FDE0C0F4404D}"/>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and wellbeing definitions:</a:t>
            </a:r>
          </a:p>
        </p:txBody>
      </p:sp>
      <p:sp>
        <p:nvSpPr>
          <p:cNvPr id="3" name="Content Placeholder 2">
            <a:extLst>
              <a:ext uri="{FF2B5EF4-FFF2-40B4-BE49-F238E27FC236}">
                <a16:creationId xmlns:a16="http://schemas.microsoft.com/office/drawing/2014/main" id="{AACB1CBD-F7DA-7913-FE42-58C9ADDCCEE4}"/>
              </a:ext>
            </a:extLst>
          </p:cNvPr>
          <p:cNvSpPr>
            <a:spLocks noGrp="1"/>
          </p:cNvSpPr>
          <p:nvPr>
            <p:ph idx="1"/>
          </p:nvPr>
        </p:nvSpPr>
        <p:spPr>
          <a:xfrm>
            <a:off x="1371599" y="2616819"/>
            <a:ext cx="9724031" cy="3683358"/>
          </a:xfrm>
        </p:spPr>
        <p:txBody>
          <a:bodyPr vert="horz" lIns="91440" tIns="45720" rIns="91440" bIns="45720" rtlCol="0" anchor="ctr">
            <a:noAutofit/>
          </a:bodyPr>
          <a:lstStyle/>
          <a:p>
            <a:pPr marL="0" indent="0">
              <a:spcBef>
                <a:spcPts val="0"/>
              </a:spcBef>
              <a:spcAft>
                <a:spcPts val="600"/>
              </a:spcAft>
              <a:buNone/>
            </a:pPr>
            <a:r>
              <a:rPr lang="en-US" sz="1800" b="1" dirty="0">
                <a:latin typeface="Aptos"/>
                <a:ea typeface="Calibri"/>
                <a:cs typeface="Calibri"/>
              </a:rPr>
              <a:t>Wellbeing:</a:t>
            </a:r>
            <a:endParaRPr lang="en-US" sz="1800">
              <a:solidFill>
                <a:srgbClr val="808080"/>
              </a:solidFill>
              <a:latin typeface="Aptos"/>
              <a:ea typeface="Calibri"/>
              <a:cs typeface="Calibri"/>
            </a:endParaRPr>
          </a:p>
          <a:p>
            <a:r>
              <a:rPr lang="en-GB" sz="1800" dirty="0">
                <a:latin typeface="Aptos"/>
                <a:ea typeface="Calibri"/>
                <a:cs typeface="Calibri"/>
              </a:rPr>
              <a:t>"Positive state experienced by individuals and societies" contingent upon social , economic and environmental conditions. (World Health Organization, 2021, p.10). </a:t>
            </a:r>
            <a:endParaRPr lang="en-US" sz="1800" dirty="0">
              <a:solidFill>
                <a:srgbClr val="808080"/>
              </a:solidFill>
              <a:latin typeface="Aptos"/>
              <a:ea typeface="Calibri"/>
              <a:cs typeface="Calibri"/>
            </a:endParaRPr>
          </a:p>
          <a:p>
            <a:r>
              <a:rPr lang="en-GB" sz="1800" dirty="0">
                <a:latin typeface="Aptos"/>
                <a:ea typeface="Calibri"/>
                <a:cs typeface="Calibri"/>
              </a:rPr>
              <a:t>Does not have one definition, can be used to describe how one is feeling, coping and living (Mind, 2024, np).</a:t>
            </a:r>
            <a:endParaRPr lang="en-US" sz="1800">
              <a:solidFill>
                <a:srgbClr val="808080"/>
              </a:solidFill>
              <a:latin typeface="Aptos"/>
              <a:ea typeface="Calibri"/>
              <a:cs typeface="Calibri"/>
            </a:endParaRPr>
          </a:p>
          <a:p>
            <a:r>
              <a:rPr lang="en-GB" sz="1800" dirty="0">
                <a:latin typeface="Aptos"/>
                <a:ea typeface="Calibri"/>
                <a:cs typeface="Calibri"/>
              </a:rPr>
              <a:t>Wellbeing is determined by individual mood and function in society ( Mental Health Foundation, 2015, np). </a:t>
            </a:r>
          </a:p>
          <a:p>
            <a:r>
              <a:rPr lang="en-GB" sz="1800" dirty="0">
                <a:latin typeface="Aptos"/>
                <a:ea typeface="Calibri"/>
                <a:cs typeface="Calibri"/>
              </a:rPr>
              <a:t>Creates ''active, resilient and sustainable communities" (World Health Organization, 2024, np). </a:t>
            </a:r>
          </a:p>
          <a:p>
            <a:r>
              <a:rPr lang="en-GB" sz="1800" dirty="0">
                <a:latin typeface="Aptos"/>
                <a:ea typeface="Calibri"/>
                <a:cs typeface="Calibri"/>
              </a:rPr>
              <a:t> There  is a need for one universal definition of 'wellbeing' (Simons and Baldwin, 2021, p. 984).</a:t>
            </a:r>
            <a:endParaRPr lang="en-US" sz="1800" dirty="0">
              <a:solidFill>
                <a:srgbClr val="808080"/>
              </a:solidFill>
              <a:latin typeface="Aptos"/>
              <a:ea typeface="Calibri"/>
              <a:cs typeface="Calibri"/>
            </a:endParaRPr>
          </a:p>
          <a:p>
            <a:r>
              <a:rPr lang="en-GB" sz="1800" dirty="0">
                <a:latin typeface="Aptos"/>
                <a:ea typeface="Calibri"/>
                <a:cs typeface="Calibri"/>
              </a:rPr>
              <a:t>Good wellbeing requires good health (Steptoe, Deaton and Stone, 2015, pp. 640-641).</a:t>
            </a:r>
          </a:p>
          <a:p>
            <a:r>
              <a:rPr lang="en-GB" sz="1800" dirty="0">
                <a:latin typeface="Aptos"/>
                <a:ea typeface="Calibri"/>
                <a:cs typeface="Calibri"/>
              </a:rPr>
              <a:t>Physical and mental health influence an individual's wellbeing and wellbeing effects physical and mental health (</a:t>
            </a:r>
            <a:r>
              <a:rPr lang="en-GB" sz="1800" dirty="0">
                <a:latin typeface="Aptos"/>
                <a:ea typeface="+mn-lt"/>
                <a:cs typeface="+mn-lt"/>
              </a:rPr>
              <a:t>NHS England, 2024, np; </a:t>
            </a:r>
            <a:r>
              <a:rPr lang="en-GB" sz="1800" dirty="0">
                <a:latin typeface="Aptos"/>
                <a:ea typeface="Calibri"/>
                <a:cs typeface="Calibri"/>
              </a:rPr>
              <a:t>Department of Health, 2014, np).</a:t>
            </a:r>
          </a:p>
          <a:p>
            <a:endParaRPr lang="en-GB" sz="1600" dirty="0">
              <a:latin typeface="Calibri"/>
              <a:ea typeface="Calibri"/>
              <a:cs typeface="Calibri"/>
            </a:endParaRPr>
          </a:p>
          <a:p>
            <a:endParaRPr lang="en-GB" sz="2000"/>
          </a:p>
        </p:txBody>
      </p:sp>
    </p:spTree>
    <p:extLst>
      <p:ext uri="{BB962C8B-B14F-4D97-AF65-F5344CB8AC3E}">
        <p14:creationId xmlns:p14="http://schemas.microsoft.com/office/powerpoint/2010/main" val="153431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198DE-1071-7EF4-399E-52D29E5C0ED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and social class:</a:t>
            </a:r>
          </a:p>
        </p:txBody>
      </p:sp>
      <p:sp>
        <p:nvSpPr>
          <p:cNvPr id="3" name="Content Placeholder 2">
            <a:extLst>
              <a:ext uri="{FF2B5EF4-FFF2-40B4-BE49-F238E27FC236}">
                <a16:creationId xmlns:a16="http://schemas.microsoft.com/office/drawing/2014/main" id="{121A76E2-3F23-B742-278A-35A09DEE15E3}"/>
              </a:ext>
            </a:extLst>
          </p:cNvPr>
          <p:cNvSpPr>
            <a:spLocks noGrp="1"/>
          </p:cNvSpPr>
          <p:nvPr>
            <p:ph idx="1"/>
          </p:nvPr>
        </p:nvSpPr>
        <p:spPr>
          <a:xfrm>
            <a:off x="1371599" y="2318197"/>
            <a:ext cx="9724031" cy="3683358"/>
          </a:xfrm>
        </p:spPr>
        <p:txBody>
          <a:bodyPr vert="horz" lIns="91440" tIns="45720" rIns="91440" bIns="45720" rtlCol="0" anchor="ctr">
            <a:normAutofit lnSpcReduction="10000"/>
          </a:bodyPr>
          <a:lstStyle/>
          <a:p>
            <a:r>
              <a:rPr lang="en-GB" sz="2000" dirty="0">
                <a:latin typeface="Aptos"/>
                <a:ea typeface="Calibri"/>
                <a:cs typeface="Calibri"/>
              </a:rPr>
              <a:t>Social class can be used to predict health levels (Cockerham, 2007,p.120).</a:t>
            </a:r>
            <a:endParaRPr lang="en-US" sz="2000" dirty="0">
              <a:latin typeface="Aptos"/>
              <a:ea typeface="Calibri"/>
              <a:cs typeface="Calibri"/>
            </a:endParaRPr>
          </a:p>
          <a:p>
            <a:r>
              <a:rPr lang="en-GB" sz="2000" dirty="0">
                <a:latin typeface="Aptos"/>
                <a:ea typeface="Calibri"/>
                <a:cs typeface="Calibri"/>
              </a:rPr>
              <a:t>Different social classes show different health factors such as weight, blood pressure, death and chronic illnesses (Giddens and Sutton, 2017, p. 455).</a:t>
            </a:r>
            <a:endParaRPr lang="en-US" sz="2000">
              <a:latin typeface="Aptos"/>
              <a:ea typeface="Calibri"/>
              <a:cs typeface="Calibri"/>
            </a:endParaRPr>
          </a:p>
          <a:p>
            <a:r>
              <a:rPr lang="en-GB" sz="2000" dirty="0">
                <a:latin typeface="Aptos"/>
                <a:ea typeface="Calibri"/>
                <a:cs typeface="Calibri"/>
              </a:rPr>
              <a:t>Lower social classes show an increase in living with a mental health disorder (Giddens and Sutton, 2017, p. 456).</a:t>
            </a:r>
          </a:p>
          <a:p>
            <a:r>
              <a:rPr lang="en-GB" sz="1900" dirty="0">
                <a:ea typeface="+mn-lt"/>
                <a:cs typeface="+mn-lt"/>
              </a:rPr>
              <a:t>More likely to have a mental health disorder, have poor physical health due to diet and lack of healthcare (Welsh Government, 2021, np). </a:t>
            </a:r>
            <a:endParaRPr lang="en-GB" sz="2000" dirty="0">
              <a:latin typeface="Aptos"/>
              <a:ea typeface="Calibri"/>
              <a:cs typeface="Calibri"/>
            </a:endParaRPr>
          </a:p>
          <a:p>
            <a:r>
              <a:rPr lang="en-GB" sz="2000" dirty="0">
                <a:latin typeface="Aptos"/>
                <a:ea typeface="Calibri"/>
                <a:cs typeface="Calibri"/>
              </a:rPr>
              <a:t>Health inequality cannot be measured as they derive not only from social class but how individual socially construct themselves (Graham, 2007, pp. 30-36).</a:t>
            </a:r>
          </a:p>
          <a:p>
            <a:r>
              <a:rPr lang="en-GB" sz="2000" dirty="0">
                <a:latin typeface="Aptos"/>
                <a:cs typeface="Calibri"/>
              </a:rPr>
              <a:t>Measuring health inequities is complex due to the interrelating factors (Welsh Government, 2021, np). </a:t>
            </a:r>
          </a:p>
        </p:txBody>
      </p:sp>
    </p:spTree>
    <p:extLst>
      <p:ext uri="{BB962C8B-B14F-4D97-AF65-F5344CB8AC3E}">
        <p14:creationId xmlns:p14="http://schemas.microsoft.com/office/powerpoint/2010/main" val="803171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3156C-D330-0963-CD20-8E1BF9E4DA98}"/>
              </a:ext>
            </a:extLst>
          </p:cNvPr>
          <p:cNvSpPr>
            <a:spLocks noGrp="1"/>
          </p:cNvSpPr>
          <p:nvPr>
            <p:ph type="title"/>
          </p:nvPr>
        </p:nvSpPr>
        <p:spPr>
          <a:xfrm>
            <a:off x="915676" y="379199"/>
            <a:ext cx="11607622" cy="1330916"/>
          </a:xfrm>
        </p:spPr>
        <p:txBody>
          <a:bodyPr anchor="b">
            <a:normAutofit/>
          </a:bodyPr>
          <a:lstStyle/>
          <a:p>
            <a:r>
              <a:rPr lang="en-GB" sz="4200" dirty="0">
                <a:latin typeface="Aptos Display"/>
                <a:ea typeface="Calibri"/>
                <a:cs typeface="Calibri"/>
              </a:rPr>
              <a:t>Wellbeing and social class:</a:t>
            </a:r>
          </a:p>
        </p:txBody>
      </p:sp>
      <p:sp>
        <p:nvSpPr>
          <p:cNvPr id="3" name="Content Placeholder 2">
            <a:extLst>
              <a:ext uri="{FF2B5EF4-FFF2-40B4-BE49-F238E27FC236}">
                <a16:creationId xmlns:a16="http://schemas.microsoft.com/office/drawing/2014/main" id="{E5694328-FA93-030E-3DE0-8D3386BA466C}"/>
              </a:ext>
            </a:extLst>
          </p:cNvPr>
          <p:cNvSpPr>
            <a:spLocks noGrp="1"/>
          </p:cNvSpPr>
          <p:nvPr>
            <p:ph idx="1"/>
          </p:nvPr>
        </p:nvSpPr>
        <p:spPr>
          <a:xfrm>
            <a:off x="1344731" y="1858475"/>
            <a:ext cx="9931252" cy="3962357"/>
          </a:xfrm>
        </p:spPr>
        <p:txBody>
          <a:bodyPr vert="horz" lIns="91440" tIns="45720" rIns="91440" bIns="45720" rtlCol="0" anchor="t">
            <a:noAutofit/>
          </a:bodyPr>
          <a:lstStyle/>
          <a:p>
            <a:r>
              <a:rPr lang="en-GB" sz="2000" dirty="0">
                <a:latin typeface="Aptos"/>
                <a:ea typeface="+mn-lt"/>
                <a:cs typeface="Arial"/>
              </a:rPr>
              <a:t>Wellbeing issues are caused by both income levels and social inequalities (Haralambos and Holborn, 2013, p. 29). </a:t>
            </a:r>
            <a:endParaRPr lang="en-US" sz="2000" dirty="0">
              <a:latin typeface="Aptos"/>
              <a:ea typeface="+mn-lt"/>
              <a:cs typeface="Arial"/>
            </a:endParaRPr>
          </a:p>
          <a:p>
            <a:r>
              <a:rPr lang="en-GB" sz="2000" dirty="0">
                <a:ea typeface="+mn-lt"/>
                <a:cs typeface="+mn-lt"/>
              </a:rPr>
              <a:t>Social determines of wellbeing  include employment, education, age, sexuality and more ( Ambati, El-Gayar  and Nawar, 2020 , p. 103). </a:t>
            </a:r>
            <a:endParaRPr lang="en-GB" sz="2000" dirty="0">
              <a:latin typeface="Aptos"/>
              <a:ea typeface="+mn-lt"/>
              <a:cs typeface="Arial"/>
            </a:endParaRPr>
          </a:p>
          <a:p>
            <a:r>
              <a:rPr lang="en-GB" sz="2000" dirty="0">
                <a:latin typeface="Aptos"/>
                <a:ea typeface="+mn-lt"/>
                <a:cs typeface="Arial"/>
              </a:rPr>
              <a:t>Higher the income inequality, the less social mobility, disabling individual's ability to increase wellbeing (Haralambos and Holborn, 2013, p. 29). </a:t>
            </a:r>
            <a:endParaRPr lang="en-US" sz="2000" dirty="0">
              <a:latin typeface="Aptos"/>
              <a:ea typeface="+mn-lt"/>
              <a:cs typeface="Arial"/>
            </a:endParaRPr>
          </a:p>
          <a:p>
            <a:r>
              <a:rPr lang="en-GB" sz="2000" dirty="0">
                <a:latin typeface="Aptos"/>
                <a:ea typeface="Calibri"/>
                <a:cs typeface="Calibri"/>
              </a:rPr>
              <a:t>Class position and social status cause negative feelings that are detrimental to one's well-being (Haralambos and Holborn, 2013, p. 29).</a:t>
            </a:r>
            <a:endParaRPr lang="en-GB"/>
          </a:p>
          <a:p>
            <a:r>
              <a:rPr lang="en-GB" sz="2000" dirty="0">
                <a:latin typeface="Aptos"/>
                <a:ea typeface="Calibri"/>
                <a:cs typeface="Calibri"/>
              </a:rPr>
              <a:t>Experience loneliness and isolation (Welsh Government, 2021, np).</a:t>
            </a:r>
          </a:p>
          <a:p>
            <a:endParaRPr lang="en-GB" sz="1600" dirty="0">
              <a:latin typeface="Calibri"/>
              <a:ea typeface="Calibri"/>
              <a:cs typeface="Calibri"/>
            </a:endParaRPr>
          </a:p>
          <a:p>
            <a:endParaRPr lang="en-GB" sz="2000">
              <a:latin typeface="Aptos" panose="020B0004020202020204"/>
              <a:ea typeface="Calibri"/>
              <a:cs typeface="Calibri"/>
            </a:endParaRPr>
          </a:p>
          <a:p>
            <a:endParaRPr lang="en-GB"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698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BC914-BFA5-A70D-951A-012CEA914CB7}"/>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wellbeing and income :</a:t>
            </a:r>
          </a:p>
        </p:txBody>
      </p:sp>
      <p:sp>
        <p:nvSpPr>
          <p:cNvPr id="3" name="Content Placeholder 2">
            <a:extLst>
              <a:ext uri="{FF2B5EF4-FFF2-40B4-BE49-F238E27FC236}">
                <a16:creationId xmlns:a16="http://schemas.microsoft.com/office/drawing/2014/main" id="{3748B683-0CEE-0B49-565A-7E79626E23DC}"/>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2000" dirty="0">
                <a:latin typeface="Aptos"/>
                <a:ea typeface="Calibri"/>
                <a:cs typeface="Calibri"/>
              </a:rPr>
              <a:t>Links between household income and increased wellbeing and health, but only up to a certain point (Easterlin, 1974, pp.118-121).</a:t>
            </a:r>
          </a:p>
          <a:p>
            <a:r>
              <a:rPr lang="en-GB" sz="2000" dirty="0">
                <a:latin typeface="Aptos"/>
                <a:ea typeface="Calibri"/>
                <a:cs typeface="Calibri"/>
              </a:rPr>
              <a:t>There is no limit on how income effects wellbeing and health  (Stevenson and Wolfers, 2008, p.21).</a:t>
            </a:r>
          </a:p>
          <a:p>
            <a:r>
              <a:rPr lang="en-GB" sz="2000" dirty="0">
                <a:latin typeface="Aptos"/>
                <a:ea typeface="Calibri"/>
                <a:cs typeface="Calibri"/>
              </a:rPr>
              <a:t>Both highlight that wellbeing  is subjective ( Stevenson and Wolfers, 2008, p. 21; Easterlin, 1974, pp.118-121). </a:t>
            </a:r>
          </a:p>
          <a:p>
            <a:r>
              <a:rPr lang="en-GB" sz="2000" dirty="0">
                <a:latin typeface="Aptos"/>
                <a:ea typeface="Calibri"/>
                <a:cs typeface="Calibri"/>
              </a:rPr>
              <a:t>The economy  increasing will not raise wellbeing levels, but more employment and societal safety (Easterlin, 2013, p.1).</a:t>
            </a:r>
          </a:p>
          <a:p>
            <a:r>
              <a:rPr lang="en-GB" sz="2000" dirty="0">
                <a:latin typeface="Aptos"/>
                <a:ea typeface="Calibri"/>
                <a:cs typeface="Calibri"/>
              </a:rPr>
              <a:t> Measuring wellbeing  involves more than income due to the complexity and factors involved  (Hogan </a:t>
            </a:r>
            <a:r>
              <a:rPr lang="en-GB" sz="2000" i="1" dirty="0">
                <a:latin typeface="Aptos"/>
                <a:ea typeface="Calibri"/>
                <a:cs typeface="Calibri"/>
              </a:rPr>
              <a:t>et al, </a:t>
            </a:r>
            <a:r>
              <a:rPr lang="en-GB" sz="2000" dirty="0">
                <a:latin typeface="Aptos"/>
                <a:ea typeface="Calibri"/>
                <a:cs typeface="Calibri"/>
              </a:rPr>
              <a:t>2015,p.857).</a:t>
            </a:r>
          </a:p>
        </p:txBody>
      </p:sp>
    </p:spTree>
    <p:extLst>
      <p:ext uri="{BB962C8B-B14F-4D97-AF65-F5344CB8AC3E}">
        <p14:creationId xmlns:p14="http://schemas.microsoft.com/office/powerpoint/2010/main" val="3400942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549CE-4015-09F6-476C-C22D7EBCA2DC}"/>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Public policy and health and wellbeing:</a:t>
            </a:r>
          </a:p>
        </p:txBody>
      </p:sp>
      <p:sp>
        <p:nvSpPr>
          <p:cNvPr id="3" name="Content Placeholder 2">
            <a:extLst>
              <a:ext uri="{FF2B5EF4-FFF2-40B4-BE49-F238E27FC236}">
                <a16:creationId xmlns:a16="http://schemas.microsoft.com/office/drawing/2014/main" id="{5E593753-CCBF-028E-3E64-8EF4E4AAF50E}"/>
              </a:ext>
            </a:extLst>
          </p:cNvPr>
          <p:cNvSpPr>
            <a:spLocks noGrp="1"/>
          </p:cNvSpPr>
          <p:nvPr>
            <p:ph idx="1"/>
          </p:nvPr>
        </p:nvSpPr>
        <p:spPr>
          <a:xfrm>
            <a:off x="1453977" y="2122548"/>
            <a:ext cx="9724031" cy="3683358"/>
          </a:xfrm>
        </p:spPr>
        <p:txBody>
          <a:bodyPr vert="horz" lIns="91440" tIns="45720" rIns="91440" bIns="45720" rtlCol="0" anchor="ctr">
            <a:normAutofit/>
          </a:bodyPr>
          <a:lstStyle/>
          <a:p>
            <a:r>
              <a:rPr lang="en-GB" sz="2000" dirty="0">
                <a:latin typeface="Aptos"/>
                <a:cs typeface="Calibri"/>
              </a:rPr>
              <a:t>Countries use wellbeing  to measure societal and policy success (Haralambos and Holborn, 2013, p.231).</a:t>
            </a:r>
            <a:endParaRPr lang="en-US" sz="2000">
              <a:latin typeface="Aptos"/>
              <a:cs typeface="Calibri"/>
            </a:endParaRPr>
          </a:p>
          <a:p>
            <a:r>
              <a:rPr lang="en-GB" sz="2000" dirty="0">
                <a:latin typeface="Aptos"/>
                <a:cs typeface="Calibri"/>
              </a:rPr>
              <a:t>Research into health and wellbeing can enhance public policy, increasing meaningful change (Adler and Seligman, 2016, p.1).</a:t>
            </a:r>
            <a:endParaRPr lang="en-US" sz="2000" dirty="0">
              <a:latin typeface="Aptos"/>
              <a:cs typeface="Calibri"/>
            </a:endParaRPr>
          </a:p>
          <a:p>
            <a:r>
              <a:rPr lang="en-GB" sz="2000" dirty="0">
                <a:latin typeface="Aptos"/>
                <a:cs typeface="Calibri"/>
              </a:rPr>
              <a:t>Wellbeing is too subjective to be incorporated into social policy (Haralambos and Holborn, 2013, p. 232). </a:t>
            </a:r>
            <a:endParaRPr lang="en-US" sz="2000">
              <a:latin typeface="Aptos"/>
              <a:cs typeface="Calibri"/>
            </a:endParaRPr>
          </a:p>
          <a:p>
            <a:r>
              <a:rPr lang="en-GB" sz="2000" dirty="0">
                <a:latin typeface="Aptos"/>
                <a:cs typeface="Calibri"/>
              </a:rPr>
              <a:t>Health policies have and continue to shape the health and social system today (Cockerham, 2007, p. 5).</a:t>
            </a:r>
            <a:endParaRPr lang="en-GB" sz="2000" dirty="0">
              <a:latin typeface="Aptos"/>
            </a:endParaRPr>
          </a:p>
        </p:txBody>
      </p:sp>
    </p:spTree>
    <p:extLst>
      <p:ext uri="{BB962C8B-B14F-4D97-AF65-F5344CB8AC3E}">
        <p14:creationId xmlns:p14="http://schemas.microsoft.com/office/powerpoint/2010/main" val="111754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44D337-4D9F-40A8-BA84-C0BFA7A8A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0478D1D-B50E-41C8-8A55-36A53D449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map&#10;&#10;Description automatically generated">
            <a:extLst>
              <a:ext uri="{FF2B5EF4-FFF2-40B4-BE49-F238E27FC236}">
                <a16:creationId xmlns:a16="http://schemas.microsoft.com/office/drawing/2014/main" id="{6B2B0E2E-52DD-990C-F8B5-8E1C01CDCD23}"/>
              </a:ext>
            </a:extLst>
          </p:cNvPr>
          <p:cNvPicPr>
            <a:picLocks noChangeAspect="1"/>
          </p:cNvPicPr>
          <p:nvPr/>
        </p:nvPicPr>
        <p:blipFill>
          <a:blip r:embed="rId3"/>
          <a:stretch>
            <a:fillRect/>
          </a:stretch>
        </p:blipFill>
        <p:spPr>
          <a:xfrm>
            <a:off x="544084" y="1000140"/>
            <a:ext cx="4805089" cy="4328920"/>
          </a:xfrm>
          <a:prstGeom prst="rect">
            <a:avLst/>
          </a:prstGeom>
        </p:spPr>
      </p:pic>
      <p:sp>
        <p:nvSpPr>
          <p:cNvPr id="5" name="TextBox 4">
            <a:extLst>
              <a:ext uri="{FF2B5EF4-FFF2-40B4-BE49-F238E27FC236}">
                <a16:creationId xmlns:a16="http://schemas.microsoft.com/office/drawing/2014/main" id="{159CE3D2-87D9-F526-8076-1F0634C6A833}"/>
              </a:ext>
            </a:extLst>
          </p:cNvPr>
          <p:cNvSpPr txBox="1"/>
          <p:nvPr/>
        </p:nvSpPr>
        <p:spPr>
          <a:xfrm>
            <a:off x="338394" y="5371829"/>
            <a:ext cx="2291711" cy="2612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spcAft>
                <a:spcPts val="600"/>
              </a:spcAft>
            </a:pPr>
            <a:r>
              <a:rPr lang="en-GB" sz="1050" kern="1200" dirty="0">
                <a:latin typeface="+mn-lt"/>
                <a:ea typeface="+mn-ea"/>
                <a:cs typeface="+mn-cs"/>
              </a:rPr>
              <a:t>(Welsh Government, 2015</a:t>
            </a:r>
            <a:r>
              <a:rPr lang="en-GB" sz="1050" dirty="0"/>
              <a:t>, np).</a:t>
            </a:r>
            <a:endParaRPr lang="en-GB" dirty="0"/>
          </a:p>
        </p:txBody>
      </p:sp>
      <p:sp>
        <p:nvSpPr>
          <p:cNvPr id="6" name="TextBox 5">
            <a:extLst>
              <a:ext uri="{FF2B5EF4-FFF2-40B4-BE49-F238E27FC236}">
                <a16:creationId xmlns:a16="http://schemas.microsoft.com/office/drawing/2014/main" id="{0C5C999C-B741-3A8E-6243-5D6AB87667C5}"/>
              </a:ext>
            </a:extLst>
          </p:cNvPr>
          <p:cNvSpPr txBox="1"/>
          <p:nvPr/>
        </p:nvSpPr>
        <p:spPr>
          <a:xfrm>
            <a:off x="5755517" y="194803"/>
            <a:ext cx="5368942" cy="6400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spcAft>
                <a:spcPts val="600"/>
              </a:spcAft>
            </a:pPr>
            <a:r>
              <a:rPr lang="en-GB" b="1" kern="1200" dirty="0">
                <a:latin typeface="Aptos"/>
                <a:ea typeface="Calibri"/>
                <a:cs typeface="Calibri"/>
              </a:rPr>
              <a:t>A more equal Wales:</a:t>
            </a:r>
            <a:endParaRPr lang="en-US" b="1" kern="1200">
              <a:latin typeface="Aptos"/>
              <a:ea typeface="Calibri"/>
              <a:cs typeface="Calibri"/>
            </a:endParaRPr>
          </a:p>
          <a:p>
            <a:pPr marL="173990" indent="-173990" defTabSz="557784">
              <a:spcAft>
                <a:spcPts val="600"/>
              </a:spcAft>
              <a:buFont typeface="Arial"/>
              <a:buChar char="•"/>
            </a:pPr>
            <a:r>
              <a:rPr lang="en-GB" dirty="0">
                <a:latin typeface="Aptos"/>
                <a:ea typeface="Calibri"/>
                <a:cs typeface="Calibri"/>
              </a:rPr>
              <a:t>Prosper</a:t>
            </a:r>
            <a:r>
              <a:rPr lang="en-GB" kern="1200" dirty="0">
                <a:latin typeface="Aptos"/>
                <a:ea typeface="Calibri"/>
                <a:cs typeface="Calibri"/>
              </a:rPr>
              <a:t> despite their backgrounds including socio-economic backgrounds (Welsh Government, 2015, np).</a:t>
            </a:r>
          </a:p>
          <a:p>
            <a:pPr marL="173990" indent="-173990" defTabSz="557784">
              <a:spcAft>
                <a:spcPts val="600"/>
              </a:spcAft>
              <a:buFont typeface="Arial"/>
              <a:buChar char="•"/>
            </a:pPr>
            <a:r>
              <a:rPr lang="en-GB" kern="1200" dirty="0">
                <a:latin typeface="Aptos"/>
                <a:ea typeface="Calibri"/>
                <a:cs typeface="Calibri"/>
              </a:rPr>
              <a:t>Reduced pay gap</a:t>
            </a:r>
            <a:r>
              <a:rPr lang="en-GB" dirty="0">
                <a:latin typeface="Aptos"/>
                <a:ea typeface="Calibri"/>
                <a:cs typeface="Calibri"/>
              </a:rPr>
              <a:t>:</a:t>
            </a:r>
            <a:r>
              <a:rPr lang="en-GB" kern="1200" dirty="0">
                <a:latin typeface="Aptos"/>
                <a:ea typeface="Calibri"/>
                <a:cs typeface="Calibri"/>
              </a:rPr>
              <a:t> disability, race and sex (Future Generations commissioner for Wales, 2024, np).</a:t>
            </a:r>
          </a:p>
          <a:p>
            <a:pPr marL="173990" indent="-173990" defTabSz="557784">
              <a:spcAft>
                <a:spcPts val="600"/>
              </a:spcAft>
              <a:buFont typeface="Arial"/>
              <a:buChar char="•"/>
            </a:pPr>
            <a:r>
              <a:rPr lang="en-GB" b="1" kern="1200" dirty="0">
                <a:latin typeface="Aptos"/>
                <a:ea typeface="Calibri"/>
                <a:cs typeface="Calibri"/>
              </a:rPr>
              <a:t>A healthier Wales:</a:t>
            </a:r>
            <a:endParaRPr lang="en-GB" kern="1200" dirty="0">
              <a:latin typeface="Aptos"/>
              <a:ea typeface="Calibri"/>
              <a:cs typeface="Calibri"/>
            </a:endParaRPr>
          </a:p>
          <a:p>
            <a:pPr marL="173990" indent="-173990" defTabSz="557784">
              <a:spcAft>
                <a:spcPts val="600"/>
              </a:spcAft>
              <a:buFont typeface="Arial"/>
              <a:buChar char="•"/>
            </a:pPr>
            <a:r>
              <a:rPr lang="en-GB" kern="1200" dirty="0">
                <a:latin typeface="Aptos"/>
                <a:ea typeface="Calibri"/>
                <a:cs typeface="Calibri"/>
              </a:rPr>
              <a:t>Physical and mental well-being are prioritised, and choices and behaviours are well educated on (Welsh Government, 2015, np).</a:t>
            </a:r>
          </a:p>
          <a:p>
            <a:pPr marL="173990" indent="-173990" defTabSz="557784">
              <a:spcAft>
                <a:spcPts val="600"/>
              </a:spcAft>
              <a:buFont typeface="Arial"/>
              <a:buChar char="•"/>
            </a:pPr>
            <a:r>
              <a:rPr lang="en-GB" dirty="0">
                <a:latin typeface="Aptos"/>
                <a:ea typeface="Calibri"/>
                <a:cs typeface="Calibri"/>
              </a:rPr>
              <a:t>Uses the social</a:t>
            </a:r>
            <a:r>
              <a:rPr lang="en-GB" kern="1200" dirty="0">
                <a:latin typeface="Aptos"/>
                <a:ea typeface="Calibri"/>
                <a:cs typeface="Calibri"/>
              </a:rPr>
              <a:t> model of health, focusing on prevention, education and housing (Future Generations commissioner for Wales, 2024, np)</a:t>
            </a:r>
          </a:p>
          <a:p>
            <a:pPr defTabSz="557784">
              <a:spcAft>
                <a:spcPts val="600"/>
              </a:spcAft>
            </a:pPr>
            <a:r>
              <a:rPr lang="en-GB" b="1" dirty="0">
                <a:latin typeface="Aptos"/>
                <a:ea typeface="Calibri"/>
                <a:cs typeface="Calibri"/>
              </a:rPr>
              <a:t>Implementation:</a:t>
            </a:r>
            <a:r>
              <a:rPr lang="en-GB" dirty="0">
                <a:latin typeface="Aptos"/>
                <a:ea typeface="Calibri"/>
                <a:cs typeface="Calibri"/>
              </a:rPr>
              <a:t> </a:t>
            </a:r>
          </a:p>
          <a:p>
            <a:pPr marL="285750" indent="-285750" defTabSz="557784">
              <a:spcAft>
                <a:spcPts val="600"/>
              </a:spcAft>
              <a:buFont typeface="Arial"/>
              <a:buChar char="•"/>
            </a:pPr>
            <a:r>
              <a:rPr lang="en-GB" dirty="0">
                <a:latin typeface="Aptos"/>
                <a:ea typeface="Calibri"/>
                <a:cs typeface="Calibri"/>
              </a:rPr>
              <a:t>Public</a:t>
            </a:r>
            <a:r>
              <a:rPr lang="en-GB" kern="1200" dirty="0">
                <a:latin typeface="Aptos"/>
                <a:ea typeface="Calibri"/>
                <a:cs typeface="Calibri"/>
              </a:rPr>
              <a:t> bodies must set out wellbeing aims</a:t>
            </a:r>
            <a:r>
              <a:rPr lang="en-GB" dirty="0">
                <a:latin typeface="Aptos"/>
                <a:ea typeface="Calibri"/>
                <a:cs typeface="Calibri"/>
              </a:rPr>
              <a:t>  </a:t>
            </a:r>
            <a:r>
              <a:rPr lang="en-GB" i="1" kern="1200" dirty="0">
                <a:latin typeface="Aptos"/>
                <a:ea typeface="Calibri"/>
                <a:cs typeface="Calibri"/>
              </a:rPr>
              <a:t>(Well-being of Future Generations Act (Wales), 2015</a:t>
            </a:r>
            <a:r>
              <a:rPr lang="en-GB" i="1" dirty="0">
                <a:latin typeface="Aptos"/>
                <a:ea typeface="Calibri"/>
                <a:cs typeface="Calibri"/>
              </a:rPr>
              <a:t>).</a:t>
            </a:r>
            <a:r>
              <a:rPr lang="en-GB" i="1" kern="1200" dirty="0">
                <a:latin typeface="Aptos"/>
                <a:ea typeface="Calibri"/>
                <a:cs typeface="Calibri"/>
              </a:rPr>
              <a:t> </a:t>
            </a:r>
            <a:endParaRPr lang="en-GB">
              <a:latin typeface="Aptos"/>
            </a:endParaRPr>
          </a:p>
          <a:p>
            <a:pPr marL="173990" indent="-173990" defTabSz="557784">
              <a:spcAft>
                <a:spcPts val="600"/>
              </a:spcAft>
              <a:buFont typeface="Arial"/>
              <a:buChar char="•"/>
            </a:pPr>
            <a:endParaRPr lang="en-GB" sz="1098" i="1" kern="1200">
              <a:solidFill>
                <a:schemeClr val="tx1"/>
              </a:solidFill>
              <a:latin typeface="+mn-lt"/>
            </a:endParaRPr>
          </a:p>
          <a:p>
            <a:pPr marL="173990" indent="-173990" defTabSz="557784">
              <a:spcAft>
                <a:spcPts val="600"/>
              </a:spcAft>
              <a:buFont typeface="Arial"/>
              <a:buChar char="•"/>
            </a:pPr>
            <a:endParaRPr lang="en-GB" sz="1098" i="1" kern="1200">
              <a:solidFill>
                <a:schemeClr val="tx1"/>
              </a:solidFill>
              <a:latin typeface="+mn-lt"/>
            </a:endParaRPr>
          </a:p>
          <a:p>
            <a:pPr marL="173990" indent="-173990" defTabSz="557784">
              <a:spcAft>
                <a:spcPts val="600"/>
              </a:spcAft>
              <a:buFont typeface="Arial"/>
              <a:buChar char="•"/>
            </a:pPr>
            <a:endParaRPr lang="en-GB" sz="1098" kern="1200">
              <a:solidFill>
                <a:schemeClr val="tx1"/>
              </a:solidFill>
              <a:latin typeface="+mn-lt"/>
            </a:endParaRPr>
          </a:p>
          <a:p>
            <a:pPr marL="173990" indent="-173990" defTabSz="557784">
              <a:spcAft>
                <a:spcPts val="600"/>
              </a:spcAft>
              <a:buFont typeface="Arial"/>
              <a:buChar char="•"/>
            </a:pPr>
            <a:endParaRPr lang="en-GB" sz="1098" kern="1200">
              <a:solidFill>
                <a:schemeClr val="tx1"/>
              </a:solidFill>
              <a:latin typeface="+mn-lt"/>
            </a:endParaRPr>
          </a:p>
          <a:p>
            <a:pPr marL="285750" indent="-285750">
              <a:spcAft>
                <a:spcPts val="600"/>
              </a:spcAft>
              <a:buFont typeface="Arial"/>
              <a:buChar char="•"/>
            </a:pPr>
            <a:endParaRPr lang="en-GB"/>
          </a:p>
        </p:txBody>
      </p:sp>
      <p:sp>
        <p:nvSpPr>
          <p:cNvPr id="3" name="TextBox 2">
            <a:extLst>
              <a:ext uri="{FF2B5EF4-FFF2-40B4-BE49-F238E27FC236}">
                <a16:creationId xmlns:a16="http://schemas.microsoft.com/office/drawing/2014/main" id="{DA162829-0A1A-21D3-3585-E59016DAB407}"/>
              </a:ext>
            </a:extLst>
          </p:cNvPr>
          <p:cNvSpPr txBox="1"/>
          <p:nvPr/>
        </p:nvSpPr>
        <p:spPr>
          <a:xfrm>
            <a:off x="502963" y="855857"/>
            <a:ext cx="244912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spcAft>
                <a:spcPts val="600"/>
              </a:spcAft>
            </a:pPr>
            <a:r>
              <a:rPr lang="en-GB" sz="1050" i="1" kern="1200" dirty="0">
                <a:latin typeface="+mn-lt"/>
                <a:ea typeface="+mn-ea"/>
                <a:cs typeface="+mn-cs"/>
              </a:rPr>
              <a:t>Image 1</a:t>
            </a:r>
            <a:r>
              <a:rPr lang="en-GB" sz="1050" i="1" dirty="0"/>
              <a:t>: Well-being goals.</a:t>
            </a:r>
            <a:endParaRPr lang="en-GB" i="1" dirty="0"/>
          </a:p>
        </p:txBody>
      </p:sp>
    </p:spTree>
    <p:extLst>
      <p:ext uri="{BB962C8B-B14F-4D97-AF65-F5344CB8AC3E}">
        <p14:creationId xmlns:p14="http://schemas.microsoft.com/office/powerpoint/2010/main" val="208460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C65B5-C9CB-FCAC-DC1A-0D7BF9B1AB92}"/>
              </a:ext>
            </a:extLst>
          </p:cNvPr>
          <p:cNvSpPr>
            <a:spLocks noGrp="1"/>
          </p:cNvSpPr>
          <p:nvPr>
            <p:ph type="title"/>
          </p:nvPr>
        </p:nvSpPr>
        <p:spPr>
          <a:xfrm>
            <a:off x="1136396" y="502021"/>
            <a:ext cx="6173262" cy="1655483"/>
          </a:xfrm>
        </p:spPr>
        <p:txBody>
          <a:bodyPr anchor="b">
            <a:normAutofit/>
          </a:bodyPr>
          <a:lstStyle/>
          <a:p>
            <a:r>
              <a:rPr lang="en-GB" sz="3700"/>
              <a:t>Well-being of Future Generations (Wales) Act, 2015.</a:t>
            </a:r>
          </a:p>
        </p:txBody>
      </p:sp>
      <p:sp>
        <p:nvSpPr>
          <p:cNvPr id="3" name="Content Placeholder 2">
            <a:extLst>
              <a:ext uri="{FF2B5EF4-FFF2-40B4-BE49-F238E27FC236}">
                <a16:creationId xmlns:a16="http://schemas.microsoft.com/office/drawing/2014/main" id="{A0F6763B-725B-0E5B-82FE-5534A9D7A8F1}"/>
              </a:ext>
            </a:extLst>
          </p:cNvPr>
          <p:cNvSpPr>
            <a:spLocks noGrp="1"/>
          </p:cNvSpPr>
          <p:nvPr>
            <p:ph idx="1"/>
          </p:nvPr>
        </p:nvSpPr>
        <p:spPr>
          <a:xfrm>
            <a:off x="1136397" y="2408518"/>
            <a:ext cx="6173262" cy="3535083"/>
          </a:xfrm>
        </p:spPr>
        <p:txBody>
          <a:bodyPr vert="horz" lIns="91440" tIns="45720" rIns="91440" bIns="45720" rtlCol="0" anchor="t">
            <a:normAutofit/>
          </a:bodyPr>
          <a:lstStyle/>
          <a:p>
            <a:pPr marL="228600" lvl="0" indent="-228600" rtl="0">
              <a:buFont typeface=""/>
              <a:buChar char="•"/>
            </a:pPr>
            <a:r>
              <a:rPr lang="en-GB" sz="1600" baseline="0" dirty="0">
                <a:latin typeface="Aptos"/>
                <a:ea typeface="Arial"/>
                <a:cs typeface="Arial"/>
              </a:rPr>
              <a:t>"Groundbreaking piece of legislation" (</a:t>
            </a:r>
            <a:r>
              <a:rPr lang="en-GB" sz="1600" baseline="0" dirty="0" err="1">
                <a:latin typeface="Aptos"/>
                <a:ea typeface="Arial"/>
                <a:cs typeface="Arial"/>
              </a:rPr>
              <a:t>Messham</a:t>
            </a:r>
            <a:r>
              <a:rPr lang="en-GB" sz="1600" baseline="0" dirty="0">
                <a:latin typeface="Aptos"/>
                <a:ea typeface="Arial"/>
                <a:cs typeface="Arial"/>
              </a:rPr>
              <a:t> and Sheard, 2020, </a:t>
            </a:r>
            <a:r>
              <a:rPr lang="en-GB" sz="1600" dirty="0">
                <a:latin typeface="Aptos"/>
                <a:ea typeface="Arial"/>
                <a:cs typeface="Arial"/>
              </a:rPr>
              <a:t>p.11</a:t>
            </a:r>
            <a:r>
              <a:rPr lang="en-GB" sz="1600" baseline="0" dirty="0">
                <a:latin typeface="Aptos"/>
                <a:ea typeface="Arial"/>
                <a:cs typeface="Arial"/>
              </a:rPr>
              <a:t>). </a:t>
            </a:r>
            <a:endParaRPr lang="en-US" sz="1600">
              <a:latin typeface="Aptos"/>
              <a:ea typeface="Arial"/>
              <a:cs typeface="Arial"/>
            </a:endParaRPr>
          </a:p>
          <a:p>
            <a:pPr>
              <a:buFont typeface=""/>
              <a:buChar char="•"/>
            </a:pPr>
            <a:r>
              <a:rPr lang="en-GB" sz="1600" dirty="0">
                <a:latin typeface="Aptos"/>
                <a:ea typeface="Arial"/>
                <a:cs typeface="Arial"/>
              </a:rPr>
              <a:t>Little</a:t>
            </a:r>
            <a:r>
              <a:rPr lang="en-GB" sz="1600" baseline="0" dirty="0">
                <a:latin typeface="Aptos"/>
                <a:ea typeface="Arial"/>
                <a:cs typeface="Arial"/>
              </a:rPr>
              <a:t> evidence that public bodies will have a positive impact on the future generations (Netherwood and Flynn, 2020, p</a:t>
            </a:r>
            <a:r>
              <a:rPr lang="en-GB" sz="1600" dirty="0">
                <a:latin typeface="Aptos"/>
                <a:ea typeface="Arial"/>
                <a:cs typeface="Arial"/>
              </a:rPr>
              <a:t>. </a:t>
            </a:r>
            <a:r>
              <a:rPr lang="en-GB" sz="1600" baseline="0" dirty="0">
                <a:latin typeface="Aptos"/>
                <a:ea typeface="Arial"/>
                <a:cs typeface="Arial"/>
              </a:rPr>
              <a:t>8) </a:t>
            </a:r>
            <a:r>
              <a:rPr lang="en-US" sz="1600" dirty="0">
                <a:solidFill>
                  <a:srgbClr val="808080"/>
                </a:solidFill>
                <a:latin typeface="Aptos"/>
                <a:ea typeface="Arial"/>
                <a:cs typeface="Arial"/>
              </a:rPr>
              <a:t>​</a:t>
            </a:r>
          </a:p>
          <a:p>
            <a:pPr>
              <a:buFont typeface=""/>
              <a:buChar char="•"/>
            </a:pPr>
            <a:r>
              <a:rPr lang="en-GB" sz="1600" baseline="0" dirty="0">
                <a:latin typeface="Aptos"/>
                <a:ea typeface="Arial"/>
                <a:cs typeface="Arial"/>
              </a:rPr>
              <a:t>More support needed for public bodies to implement these changes (Netherwood and Flynn, 2020, </a:t>
            </a:r>
            <a:r>
              <a:rPr lang="en-GB" sz="1600" dirty="0">
                <a:latin typeface="Aptos"/>
                <a:ea typeface="Arial"/>
                <a:cs typeface="Arial"/>
              </a:rPr>
              <a:t>p.18</a:t>
            </a:r>
            <a:r>
              <a:rPr lang="en-GB" sz="1600" baseline="0" dirty="0">
                <a:latin typeface="Aptos"/>
                <a:ea typeface="Arial"/>
                <a:cs typeface="Arial"/>
              </a:rPr>
              <a:t>).</a:t>
            </a:r>
            <a:endParaRPr lang="en-GB" sz="1600" dirty="0">
              <a:latin typeface="Aptos"/>
              <a:ea typeface="Arial"/>
              <a:cs typeface="Arial"/>
            </a:endParaRPr>
          </a:p>
          <a:p>
            <a:pPr>
              <a:buFont typeface=""/>
              <a:buChar char="•"/>
            </a:pPr>
            <a:r>
              <a:rPr lang="en-GB" sz="1600" dirty="0"/>
              <a:t>Effectively implemented the measurement of success on well-being and not GDP (Future Generations Commissioner for Wales, 2024,np). </a:t>
            </a:r>
          </a:p>
          <a:p>
            <a:pPr>
              <a:buFont typeface=""/>
              <a:buChar char="•"/>
            </a:pPr>
            <a:endParaRPr lang="en-GB" sz="1600" dirty="0"/>
          </a:p>
        </p:txBody>
      </p:sp>
      <p:pic>
        <p:nvPicPr>
          <p:cNvPr id="5" name="Picture 4" descr="An illustration of the global population">
            <a:extLst>
              <a:ext uri="{FF2B5EF4-FFF2-40B4-BE49-F238E27FC236}">
                <a16:creationId xmlns:a16="http://schemas.microsoft.com/office/drawing/2014/main" id="{62AF304D-EB28-EBA4-4E21-E0BB39D00BCD}"/>
              </a:ext>
            </a:extLst>
          </p:cNvPr>
          <p:cNvPicPr>
            <a:picLocks noChangeAspect="1"/>
          </p:cNvPicPr>
          <p:nvPr/>
        </p:nvPicPr>
        <p:blipFill rotWithShape="1">
          <a:blip r:embed="rId2"/>
          <a:srcRect l="32471" r="31805" b="5"/>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5681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57160-FA24-AD56-DB10-CE395402137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a:ea typeface="Calibri Light"/>
                <a:cs typeface="Calibri Light"/>
              </a:rPr>
              <a:t>Conclusion</a:t>
            </a:r>
            <a:r>
              <a:rPr lang="en-GB" sz="4000" dirty="0">
                <a:solidFill>
                  <a:srgbClr val="FFFFFF"/>
                </a:solidFill>
              </a:rPr>
              <a:t>:</a:t>
            </a:r>
          </a:p>
        </p:txBody>
      </p:sp>
      <p:sp>
        <p:nvSpPr>
          <p:cNvPr id="3" name="Content Placeholder 2">
            <a:extLst>
              <a:ext uri="{FF2B5EF4-FFF2-40B4-BE49-F238E27FC236}">
                <a16:creationId xmlns:a16="http://schemas.microsoft.com/office/drawing/2014/main" id="{24A0E46A-3027-A94C-B609-B412E6B43D2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800" dirty="0">
                <a:latin typeface="Aptos"/>
                <a:ea typeface="+mn-lt"/>
                <a:cs typeface="+mn-lt"/>
              </a:rPr>
              <a:t>There is definite confusion surrounding the terms, and a need for a universal definition to avoid misinterpretation </a:t>
            </a:r>
            <a:r>
              <a:rPr lang="en-GB" sz="1800" dirty="0">
                <a:latin typeface="Aptos"/>
                <a:ea typeface="+mn-lt"/>
                <a:cs typeface="Calibri"/>
              </a:rPr>
              <a:t> (Holdsworth, 2019, p. 1; Hogan </a:t>
            </a:r>
            <a:r>
              <a:rPr lang="en-GB" sz="1800" i="1" dirty="0">
                <a:latin typeface="Aptos"/>
                <a:ea typeface="+mn-lt"/>
                <a:cs typeface="Calibri"/>
              </a:rPr>
              <a:t>et al, </a:t>
            </a:r>
            <a:r>
              <a:rPr lang="en-GB" sz="1800" dirty="0">
                <a:latin typeface="Aptos"/>
                <a:ea typeface="+mn-lt"/>
                <a:cs typeface="Calibri"/>
              </a:rPr>
              <a:t>2015, p. 2).</a:t>
            </a:r>
            <a:r>
              <a:rPr lang="en-GB" sz="1800" dirty="0">
                <a:latin typeface="Aptos"/>
                <a:ea typeface="+mn-lt"/>
                <a:cs typeface="+mn-lt"/>
              </a:rPr>
              <a:t> </a:t>
            </a:r>
          </a:p>
          <a:p>
            <a:r>
              <a:rPr lang="en-GB" sz="1800" dirty="0">
                <a:latin typeface="Aptos"/>
                <a:ea typeface="+mn-lt"/>
                <a:cs typeface="+mn-lt"/>
              </a:rPr>
              <a:t>Arguments both for and against the biomedical approach and the social approach (</a:t>
            </a:r>
            <a:r>
              <a:rPr lang="en-US" sz="1800" dirty="0">
                <a:latin typeface="Aptos"/>
                <a:ea typeface="+mn-lt"/>
                <a:cs typeface="Calibri"/>
              </a:rPr>
              <a:t>Huber et al ,2011, pp.1-3 ; </a:t>
            </a:r>
            <a:r>
              <a:rPr lang="en-US" sz="1800" dirty="0">
                <a:latin typeface="Aptos"/>
                <a:ea typeface="Calibri"/>
                <a:cs typeface="Calibri"/>
              </a:rPr>
              <a:t>Wade and Halligan, 2004, p. 1398</a:t>
            </a:r>
            <a:r>
              <a:rPr lang="en-GB" sz="1800" dirty="0">
                <a:latin typeface="Aptos"/>
                <a:ea typeface="+mn-lt"/>
                <a:cs typeface="+mn-lt"/>
              </a:rPr>
              <a:t>).</a:t>
            </a:r>
          </a:p>
          <a:p>
            <a:r>
              <a:rPr lang="en-GB" sz="1800" dirty="0">
                <a:latin typeface="Aptos"/>
                <a:ea typeface="+mn-lt"/>
                <a:cs typeface="+mn-lt"/>
              </a:rPr>
              <a:t>Definitive link between health, wellbeing and social class </a:t>
            </a:r>
            <a:r>
              <a:rPr lang="en-GB" sz="1800" dirty="0">
                <a:latin typeface="Aptos"/>
                <a:ea typeface="+mn-lt"/>
                <a:cs typeface="Calibri"/>
              </a:rPr>
              <a:t>(Giddens and Sutton, 2017, p. 455).</a:t>
            </a:r>
            <a:endParaRPr lang="en-GB" sz="1800" dirty="0">
              <a:latin typeface="Aptos"/>
              <a:ea typeface="+mn-lt"/>
              <a:cs typeface="+mn-lt"/>
            </a:endParaRPr>
          </a:p>
          <a:p>
            <a:r>
              <a:rPr lang="en-GB" sz="1800" dirty="0">
                <a:latin typeface="Aptos"/>
                <a:ea typeface="+mn-lt"/>
                <a:cs typeface="+mn-lt"/>
              </a:rPr>
              <a:t>Health inequalities are still present today, however, legislation is an effective approach to implementing change (</a:t>
            </a:r>
            <a:r>
              <a:rPr lang="en-GB" sz="1800" dirty="0" err="1">
                <a:latin typeface="Aptos"/>
                <a:ea typeface="+mn-lt"/>
                <a:cs typeface="+mn-lt"/>
              </a:rPr>
              <a:t>Messham</a:t>
            </a:r>
            <a:r>
              <a:rPr lang="en-GB" sz="1800" dirty="0">
                <a:latin typeface="Aptos"/>
                <a:ea typeface="+mn-lt"/>
                <a:cs typeface="+mn-lt"/>
              </a:rPr>
              <a:t> and Sheard, 2020, p. 1 ).</a:t>
            </a:r>
          </a:p>
          <a:p>
            <a:r>
              <a:rPr lang="en-GB" sz="1800" dirty="0">
                <a:latin typeface="Aptos"/>
                <a:ea typeface="+mn-lt"/>
                <a:cs typeface="+mn-lt"/>
              </a:rPr>
              <a:t>The Future Generations Act (Wales ) 2015, has received both praise and criticism ( </a:t>
            </a:r>
            <a:r>
              <a:rPr lang="en-GB" sz="1800" dirty="0" err="1">
                <a:ea typeface="+mn-lt"/>
                <a:cs typeface="+mn-lt"/>
              </a:rPr>
              <a:t>Messham</a:t>
            </a:r>
            <a:r>
              <a:rPr lang="en-GB" sz="1800" dirty="0">
                <a:ea typeface="+mn-lt"/>
                <a:cs typeface="+mn-lt"/>
              </a:rPr>
              <a:t> and Sheard, 2020, p.11; Netherwood and Flynn, 2020, p. 8).</a:t>
            </a:r>
          </a:p>
          <a:p>
            <a:r>
              <a:rPr lang="en-GB" sz="1800" dirty="0">
                <a:latin typeface="Aptos"/>
                <a:ea typeface="+mn-lt"/>
                <a:cs typeface="+mn-lt"/>
              </a:rPr>
              <a:t>Redefines how society looks at well-being and health </a:t>
            </a:r>
            <a:r>
              <a:rPr lang="en-GB" sz="1600" dirty="0">
                <a:ea typeface="+mn-lt"/>
                <a:cs typeface="+mn-lt"/>
              </a:rPr>
              <a:t> </a:t>
            </a:r>
            <a:r>
              <a:rPr lang="en-GB" sz="1800" dirty="0">
                <a:ea typeface="+mn-lt"/>
                <a:cs typeface="+mn-lt"/>
              </a:rPr>
              <a:t>(Future Generations Commissioner for Wales, 2024,np).</a:t>
            </a:r>
          </a:p>
          <a:p>
            <a:endParaRPr lang="en-GB" sz="2000" dirty="0">
              <a:latin typeface="Calibri"/>
              <a:ea typeface="+mn-lt"/>
              <a:cs typeface="+mn-lt"/>
            </a:endParaRPr>
          </a:p>
        </p:txBody>
      </p:sp>
    </p:spTree>
    <p:extLst>
      <p:ext uri="{BB962C8B-B14F-4D97-AF65-F5344CB8AC3E}">
        <p14:creationId xmlns:p14="http://schemas.microsoft.com/office/powerpoint/2010/main" val="414136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8F0C1-FF73-DD38-06C6-3A3E1643566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a:t>
            </a:r>
          </a:p>
        </p:txBody>
      </p:sp>
      <p:sp>
        <p:nvSpPr>
          <p:cNvPr id="3" name="Content Placeholder 2">
            <a:extLst>
              <a:ext uri="{FF2B5EF4-FFF2-40B4-BE49-F238E27FC236}">
                <a16:creationId xmlns:a16="http://schemas.microsoft.com/office/drawing/2014/main" id="{E27EFE98-BFD6-8ECF-9860-36B0417D2CF0}"/>
              </a:ext>
            </a:extLst>
          </p:cNvPr>
          <p:cNvSpPr>
            <a:spLocks noGrp="1"/>
          </p:cNvSpPr>
          <p:nvPr>
            <p:ph idx="1"/>
          </p:nvPr>
        </p:nvSpPr>
        <p:spPr>
          <a:xfrm>
            <a:off x="742122" y="1986893"/>
            <a:ext cx="10342465" cy="4246575"/>
          </a:xfrm>
        </p:spPr>
        <p:txBody>
          <a:bodyPr vert="horz" lIns="91440" tIns="45720" rIns="91440" bIns="45720" rtlCol="0" anchor="ctr">
            <a:normAutofit/>
          </a:bodyPr>
          <a:lstStyle/>
          <a:p>
            <a:pPr marL="0" indent="0">
              <a:buNone/>
            </a:pPr>
            <a:endParaRPr lang="en-US" sz="1600" dirty="0">
              <a:latin typeface="Calibri"/>
              <a:ea typeface="Calibri"/>
              <a:cs typeface="Times New Roman"/>
            </a:endParaRPr>
          </a:p>
          <a:p>
            <a:pPr marL="342900" indent="-342900">
              <a:buAutoNum type="arabicPeriod"/>
            </a:pPr>
            <a:endParaRPr lang="en-GB" sz="1600" dirty="0">
              <a:solidFill>
                <a:srgbClr val="222222"/>
              </a:solidFill>
              <a:latin typeface="Calibri"/>
              <a:ea typeface="+mn-lt"/>
              <a:cs typeface="+mn-lt"/>
            </a:endParaRPr>
          </a:p>
          <a:p>
            <a:pPr>
              <a:buAutoNum type="arabicPeriod"/>
            </a:pPr>
            <a:endParaRPr lang="en-GB" sz="1300" dirty="0">
              <a:solidFill>
                <a:srgbClr val="222222"/>
              </a:solidFill>
              <a:latin typeface="Aptos"/>
              <a:ea typeface="+mn-lt"/>
              <a:cs typeface="+mn-lt"/>
            </a:endParaRPr>
          </a:p>
          <a:p>
            <a:pPr>
              <a:buAutoNum type="arabicPeriod"/>
            </a:pPr>
            <a:endParaRPr lang="en-GB" sz="1600" dirty="0">
              <a:solidFill>
                <a:srgbClr val="222222"/>
              </a:solidFill>
              <a:latin typeface="Times New Roman"/>
              <a:ea typeface="+mn-lt"/>
              <a:cs typeface="+mn-lt"/>
            </a:endParaRPr>
          </a:p>
        </p:txBody>
      </p:sp>
      <p:sp>
        <p:nvSpPr>
          <p:cNvPr id="4" name="TextBox 3">
            <a:extLst>
              <a:ext uri="{FF2B5EF4-FFF2-40B4-BE49-F238E27FC236}">
                <a16:creationId xmlns:a16="http://schemas.microsoft.com/office/drawing/2014/main" id="{6E776F33-8C83-6A3E-B722-06AD7FC76D60}"/>
              </a:ext>
            </a:extLst>
          </p:cNvPr>
          <p:cNvSpPr txBox="1"/>
          <p:nvPr/>
        </p:nvSpPr>
        <p:spPr>
          <a:xfrm>
            <a:off x="505228" y="1714286"/>
            <a:ext cx="10506972"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222222"/>
                </a:solidFill>
                <a:latin typeface="Calibri"/>
                <a:ea typeface="Calibri"/>
                <a:cs typeface="Calibri"/>
              </a:rPr>
              <a:t>Adler, A. and Seligman, M. (2016) 'Using </a:t>
            </a:r>
            <a:r>
              <a:rPr lang="en-US" sz="1600" dirty="0">
                <a:latin typeface="Calibri"/>
                <a:ea typeface="Calibri"/>
                <a:cs typeface="Calibri"/>
              </a:rPr>
              <a:t>wellbeing for public policy: Theory, measurement, and recommendations', </a:t>
            </a:r>
            <a:r>
              <a:rPr lang="en-US" sz="1600" i="1" dirty="0">
                <a:latin typeface="Calibri"/>
                <a:ea typeface="Calibri"/>
                <a:cs typeface="Calibri"/>
              </a:rPr>
              <a:t>International journal of wellbeing</a:t>
            </a:r>
            <a:r>
              <a:rPr lang="en-US" sz="1600" dirty="0">
                <a:latin typeface="Calibri"/>
                <a:ea typeface="Calibri"/>
                <a:cs typeface="Calibri"/>
              </a:rPr>
              <a:t>, </a:t>
            </a:r>
            <a:r>
              <a:rPr lang="en-US" sz="1600" i="1" dirty="0">
                <a:latin typeface="Calibri"/>
                <a:ea typeface="Calibri"/>
                <a:cs typeface="Calibri"/>
              </a:rPr>
              <a:t>6</a:t>
            </a:r>
            <a:r>
              <a:rPr lang="en-US" sz="1600" dirty="0">
                <a:latin typeface="Calibri"/>
                <a:ea typeface="Calibri"/>
                <a:cs typeface="Calibri"/>
              </a:rPr>
              <a:t>(1), pp1-35. DOI: 10.5502/ijw.v6i1.429.​</a:t>
            </a:r>
            <a:endParaRPr lang="en-US"/>
          </a:p>
          <a:p>
            <a:r>
              <a:rPr lang="en-GB" sz="1600" dirty="0">
                <a:solidFill>
                  <a:srgbClr val="222222"/>
                </a:solidFill>
                <a:latin typeface="Calibri"/>
                <a:ea typeface="Calibri"/>
                <a:cs typeface="Calibri"/>
              </a:rPr>
              <a:t> Ambati, L., El-Gayar, O.F. and Nawar, N. (2020) 'Influence of the digital divide and socio-economic factors on </a:t>
            </a:r>
            <a:r>
              <a:rPr lang="en-GB" sz="1600" dirty="0">
                <a:solidFill>
                  <a:srgbClr val="000000"/>
                </a:solidFill>
                <a:latin typeface="Calibri"/>
                <a:ea typeface="Calibri"/>
                <a:cs typeface="Calibri"/>
              </a:rPr>
              <a:t>prevalence of diabetes', </a:t>
            </a:r>
            <a:r>
              <a:rPr lang="en-GB" sz="1600" i="1" dirty="0">
                <a:solidFill>
                  <a:srgbClr val="000000"/>
                </a:solidFill>
                <a:latin typeface="Calibri"/>
                <a:ea typeface="Calibri"/>
                <a:cs typeface="Calibri"/>
              </a:rPr>
              <a:t>Issues In Information Systems,</a:t>
            </a:r>
            <a:r>
              <a:rPr lang="en-GB" sz="1600" dirty="0">
                <a:solidFill>
                  <a:srgbClr val="000000"/>
                </a:solidFill>
                <a:latin typeface="Calibri"/>
                <a:ea typeface="Calibri"/>
                <a:cs typeface="Calibri"/>
              </a:rPr>
              <a:t> 21(4), pp.103–113. DOI: 10.48009/4_iis_2020_103-113. </a:t>
            </a:r>
            <a:endParaRPr lang="en-US" sz="1600" dirty="0">
              <a:solidFill>
                <a:srgbClr val="000000"/>
              </a:solidFill>
              <a:latin typeface="Calibri"/>
              <a:ea typeface="Calibri"/>
              <a:cs typeface="Calibri"/>
            </a:endParaRPr>
          </a:p>
          <a:p>
            <a:r>
              <a:rPr lang="en-US" sz="1600" dirty="0">
                <a:solidFill>
                  <a:srgbClr val="222222"/>
                </a:solidFill>
                <a:latin typeface="Calibri"/>
                <a:ea typeface="Calibri"/>
                <a:cs typeface="Calibri"/>
              </a:rPr>
              <a:t>Cockerham, W. (2007). </a:t>
            </a:r>
            <a:r>
              <a:rPr lang="en-US" sz="1600" i="1" dirty="0">
                <a:latin typeface="Calibri"/>
                <a:ea typeface="Calibri"/>
                <a:cs typeface="Calibri"/>
              </a:rPr>
              <a:t>Social Causes of Health and Disease.</a:t>
            </a:r>
            <a:r>
              <a:rPr lang="en-US" sz="1600" dirty="0">
                <a:latin typeface="Calibri"/>
                <a:ea typeface="Calibri"/>
                <a:cs typeface="Calibri"/>
              </a:rPr>
              <a:t> New York: Polity.</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Department of Health. (2014) </a:t>
            </a:r>
            <a:r>
              <a:rPr lang="en-US" sz="1600" i="1" dirty="0">
                <a:latin typeface="Calibri"/>
                <a:ea typeface="Calibri"/>
                <a:cs typeface="Calibri"/>
              </a:rPr>
              <a:t>The relationship between health and wellbeing. </a:t>
            </a:r>
            <a:r>
              <a:rPr lang="en-US" sz="1600" dirty="0">
                <a:latin typeface="Calibri"/>
                <a:ea typeface="Calibri"/>
                <a:cs typeface="Calibri"/>
              </a:rPr>
              <a:t>Available at: </a:t>
            </a:r>
            <a:r>
              <a:rPr lang="en-US" sz="1600" dirty="0">
                <a:solidFill>
                  <a:srgbClr val="467886"/>
                </a:solidFill>
                <a:latin typeface="Calibri"/>
                <a:hlinkClick r:id="rId2"/>
              </a:rPr>
              <a:t>The relationship between wellbeing and health (publishing.service.gov.uk)</a:t>
            </a:r>
            <a:r>
              <a:rPr lang="en-US" sz="1600" dirty="0">
                <a:solidFill>
                  <a:srgbClr val="222222"/>
                </a:solidFill>
                <a:latin typeface="Calibri"/>
                <a:ea typeface="Calibri"/>
                <a:cs typeface="Calibri"/>
              </a:rPr>
              <a:t> (Accessed: 13/02/2024).</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Easterlin, R. (2013) 'Happiness, growth, and public policy', </a:t>
            </a:r>
            <a:r>
              <a:rPr lang="en-US" sz="1600" i="1" dirty="0">
                <a:latin typeface="Calibri"/>
                <a:ea typeface="Calibri"/>
                <a:cs typeface="Calibri"/>
              </a:rPr>
              <a:t>Economic Inquiry</a:t>
            </a:r>
            <a:r>
              <a:rPr lang="en-US" sz="1600" dirty="0">
                <a:latin typeface="Calibri"/>
                <a:ea typeface="Calibri"/>
                <a:cs typeface="Calibri"/>
              </a:rPr>
              <a:t>, </a:t>
            </a:r>
            <a:r>
              <a:rPr lang="en-US" sz="1600" i="1" dirty="0">
                <a:latin typeface="Calibri"/>
                <a:ea typeface="Calibri"/>
                <a:cs typeface="Calibri"/>
              </a:rPr>
              <a:t>51</a:t>
            </a:r>
            <a:r>
              <a:rPr lang="en-US" sz="1600" dirty="0">
                <a:latin typeface="Calibri"/>
                <a:ea typeface="Calibri"/>
                <a:cs typeface="Calibri"/>
              </a:rPr>
              <a:t>(1), pp.1-15. DOI: 10.1111/j.1465-7295.2012.00505.x.</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Easterlin, R. (1974) 'Does economic growth improve the human lot? Some empirical evidence', in David, P and Reder, </a:t>
            </a:r>
            <a:r>
              <a:rPr lang="en-US" sz="1600" dirty="0">
                <a:latin typeface="Calibri"/>
                <a:ea typeface="Calibri"/>
                <a:cs typeface="Calibri"/>
              </a:rPr>
              <a:t>M. (eds.) </a:t>
            </a:r>
            <a:r>
              <a:rPr lang="en-US" sz="1600" i="1" dirty="0">
                <a:latin typeface="Calibri"/>
                <a:ea typeface="Calibri"/>
                <a:cs typeface="Calibri"/>
              </a:rPr>
              <a:t>Nations and households in economic growth.</a:t>
            </a:r>
            <a:r>
              <a:rPr lang="en-US" sz="1600" dirty="0">
                <a:latin typeface="Calibri"/>
                <a:ea typeface="Calibri"/>
                <a:cs typeface="Calibri"/>
              </a:rPr>
              <a:t> London: Academic press, pp. 89-125.​</a:t>
            </a:r>
          </a:p>
          <a:p>
            <a:r>
              <a:rPr lang="en-US" sz="1600" dirty="0">
                <a:latin typeface="Calibri"/>
                <a:ea typeface="Calibri"/>
                <a:cs typeface="Calibri"/>
              </a:rPr>
              <a:t>Farre, A. and Rapley, T. (2017) 'The new old (and old new) medical model: four decades navigating the biomedical and psychosocial understandings of health and illness', </a:t>
            </a:r>
            <a:r>
              <a:rPr lang="en-US" sz="1600" i="1" dirty="0">
                <a:latin typeface="Calibri"/>
                <a:ea typeface="Calibri"/>
                <a:cs typeface="Calibri"/>
              </a:rPr>
              <a:t>Healthcare,</a:t>
            </a:r>
            <a:r>
              <a:rPr lang="en-US" sz="1600" dirty="0">
                <a:latin typeface="Calibri"/>
                <a:ea typeface="Calibri"/>
                <a:cs typeface="Calibri"/>
              </a:rPr>
              <a:t> 5(4) pP.88. DOI: 10.3390/healthcare5040088.</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Future Generations Commissioner for Wales. (2024) </a:t>
            </a:r>
            <a:r>
              <a:rPr lang="en-US" sz="1600" i="1" dirty="0">
                <a:latin typeface="Calibri"/>
                <a:ea typeface="Calibri"/>
                <a:cs typeface="Calibri"/>
              </a:rPr>
              <a:t>A Well-being Economy. </a:t>
            </a:r>
            <a:r>
              <a:rPr lang="en-US" sz="1600" dirty="0">
                <a:latin typeface="Calibri"/>
                <a:ea typeface="Calibri"/>
                <a:cs typeface="Calibri"/>
              </a:rPr>
              <a:t>Available at: </a:t>
            </a:r>
            <a:r>
              <a:rPr lang="en-US" sz="1600" dirty="0">
                <a:solidFill>
                  <a:srgbClr val="467886"/>
                </a:solidFill>
                <a:latin typeface="Calibri"/>
                <a:ea typeface="Calibri"/>
                <a:cs typeface="Calibri"/>
                <a:hlinkClick r:id="rId3"/>
              </a:rPr>
              <a:t>A</a:t>
            </a:r>
            <a:r>
              <a:rPr lang="en-US" sz="1600" dirty="0">
                <a:solidFill>
                  <a:srgbClr val="222222"/>
                </a:solidFill>
                <a:latin typeface="Calibri"/>
                <a:ea typeface="Calibri"/>
                <a:cs typeface="Calibri"/>
                <a:hlinkClick r:id="rId3">
                  <a:extLst>
                    <a:ext uri="{A12FA001-AC4F-418D-AE19-62706E023703}">
                      <ahyp:hlinkClr xmlns:ahyp="http://schemas.microsoft.com/office/drawing/2018/hyperlinkcolor" val="tx"/>
                    </a:ext>
                  </a:extLst>
                </a:hlinkClick>
              </a:rPr>
              <a:t> Well-being Economy – The Future Generations Commissioner for Wales</a:t>
            </a:r>
            <a:r>
              <a:rPr lang="en-US" sz="1600" dirty="0">
                <a:solidFill>
                  <a:srgbClr val="222222"/>
                </a:solidFill>
                <a:latin typeface="Calibri"/>
                <a:ea typeface="Calibri"/>
                <a:cs typeface="Calibri"/>
              </a:rPr>
              <a:t> (Accessed: 16/02/2024).</a:t>
            </a:r>
            <a:r>
              <a:rPr lang="en-US" sz="1600" dirty="0">
                <a:latin typeface="Calibri"/>
                <a:ea typeface="Calibri"/>
                <a:cs typeface="Calibri"/>
              </a:rPr>
              <a:t>​</a:t>
            </a:r>
          </a:p>
          <a:p>
            <a:r>
              <a:rPr lang="en-US" sz="1600" dirty="0">
                <a:solidFill>
                  <a:srgbClr val="222222"/>
                </a:solidFill>
                <a:latin typeface="Calibri"/>
                <a:ea typeface="Calibri"/>
                <a:cs typeface="Calibri"/>
              </a:rPr>
              <a:t>Future Generations Commissioner for Wales. (2024) </a:t>
            </a:r>
            <a:r>
              <a:rPr lang="en-US" sz="1600" i="1" dirty="0">
                <a:latin typeface="Calibri"/>
                <a:ea typeface="Calibri"/>
                <a:cs typeface="Calibri"/>
              </a:rPr>
              <a:t>Health and Well-being. </a:t>
            </a:r>
            <a:r>
              <a:rPr lang="en-US" sz="1600" dirty="0">
                <a:latin typeface="Calibri"/>
                <a:ea typeface="Calibri"/>
                <a:cs typeface="Calibri"/>
              </a:rPr>
              <a:t>Available at: </a:t>
            </a:r>
            <a:r>
              <a:rPr lang="en-US" sz="1600" dirty="0">
                <a:solidFill>
                  <a:srgbClr val="222222"/>
                </a:solidFill>
                <a:latin typeface="Calibri"/>
                <a:ea typeface="Calibri"/>
                <a:cs typeface="Calibri"/>
                <a:hlinkClick r:id="rId4">
                  <a:extLst>
                    <a:ext uri="{A12FA001-AC4F-418D-AE19-62706E023703}">
                      <ahyp:hlinkClr xmlns:ahyp="http://schemas.microsoft.com/office/drawing/2018/hyperlinkcolor" val="tx"/>
                    </a:ext>
                  </a:extLst>
                </a:hlinkClick>
              </a:rPr>
              <a:t>Health and Well-being – The Future Generations Commissioner for Wales</a:t>
            </a:r>
            <a:r>
              <a:rPr lang="en-US" sz="1600" dirty="0">
                <a:solidFill>
                  <a:srgbClr val="222222"/>
                </a:solidFill>
                <a:latin typeface="Calibri"/>
                <a:ea typeface="Calibri"/>
                <a:cs typeface="Calibri"/>
              </a:rPr>
              <a:t>   (Accessed: 16/02/2024).</a:t>
            </a:r>
          </a:p>
          <a:p>
            <a:r>
              <a:rPr lang="en-US" sz="1600" dirty="0">
                <a:solidFill>
                  <a:srgbClr val="222222"/>
                </a:solidFill>
                <a:latin typeface="Calibri"/>
                <a:ea typeface="Calibri"/>
                <a:cs typeface="Calibri"/>
              </a:rPr>
              <a:t>Future Generations Commissioner for Wales. (2024) </a:t>
            </a:r>
            <a:r>
              <a:rPr lang="en-US" sz="1600" i="1" dirty="0">
                <a:solidFill>
                  <a:srgbClr val="222222"/>
                </a:solidFill>
                <a:latin typeface="Calibri"/>
                <a:ea typeface="Calibri"/>
                <a:cs typeface="Calibri"/>
              </a:rPr>
              <a:t>Impact of the Act. </a:t>
            </a:r>
            <a:r>
              <a:rPr lang="en-US" sz="1600" dirty="0">
                <a:solidFill>
                  <a:srgbClr val="222222"/>
                </a:solidFill>
                <a:latin typeface="Calibri"/>
                <a:ea typeface="Calibri"/>
                <a:cs typeface="Calibri"/>
              </a:rPr>
              <a:t>Available at: </a:t>
            </a:r>
            <a:r>
              <a:rPr lang="en-US" sz="1600" dirty="0">
                <a:solidFill>
                  <a:srgbClr val="222222"/>
                </a:solidFill>
                <a:latin typeface="Calibri"/>
                <a:ea typeface="+mn-lt"/>
                <a:cs typeface="+mn-lt"/>
                <a:hlinkClick r:id="rId5"/>
              </a:rPr>
              <a:t>Impact of the Act – The Future Generations Commissioner for Wales</a:t>
            </a:r>
            <a:r>
              <a:rPr lang="en-US" sz="1600" dirty="0">
                <a:solidFill>
                  <a:srgbClr val="222222"/>
                </a:solidFill>
                <a:latin typeface="Calibri"/>
                <a:ea typeface="+mn-lt"/>
                <a:cs typeface="+mn-lt"/>
              </a:rPr>
              <a:t> (Accessed: 26/02/2024).</a:t>
            </a:r>
            <a:endParaRPr lang="en-US" sz="1600" dirty="0">
              <a:solidFill>
                <a:srgbClr val="222222"/>
              </a:solidFill>
              <a:latin typeface="Calibri"/>
              <a:ea typeface="Calibri"/>
              <a:cs typeface="Calibri"/>
            </a:endParaRPr>
          </a:p>
          <a:p>
            <a:endParaRPr lang="en-US" sz="1600" dirty="0">
              <a:solidFill>
                <a:srgbClr val="000000"/>
              </a:solidFill>
              <a:latin typeface="Calibri"/>
              <a:ea typeface="Calibri"/>
              <a:cs typeface="Calibri"/>
            </a:endParaRPr>
          </a:p>
        </p:txBody>
      </p:sp>
    </p:spTree>
    <p:extLst>
      <p:ext uri="{BB962C8B-B14F-4D97-AF65-F5344CB8AC3E}">
        <p14:creationId xmlns:p14="http://schemas.microsoft.com/office/powerpoint/2010/main" val="2138644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CD15DF-97C1-776F-25C1-7B8BF80188DA}"/>
              </a:ext>
            </a:extLst>
          </p:cNvPr>
          <p:cNvSpPr>
            <a:spLocks noGrp="1"/>
          </p:cNvSpPr>
          <p:nvPr>
            <p:ph idx="1"/>
          </p:nvPr>
        </p:nvSpPr>
        <p:spPr>
          <a:xfrm>
            <a:off x="464389" y="502909"/>
            <a:ext cx="10889411" cy="5674054"/>
          </a:xfrm>
        </p:spPr>
        <p:txBody>
          <a:bodyPr vert="horz" lIns="91440" tIns="45720" rIns="91440" bIns="45720" rtlCol="0" anchor="t">
            <a:noAutofit/>
          </a:bodyPr>
          <a:lstStyle/>
          <a:p>
            <a:pPr marL="0" indent="0">
              <a:lnSpc>
                <a:spcPct val="100000"/>
              </a:lnSpc>
              <a:spcBef>
                <a:spcPts val="0"/>
              </a:spcBef>
              <a:buNone/>
            </a:pPr>
            <a:r>
              <a:rPr lang="en-US" sz="1600" dirty="0">
                <a:solidFill>
                  <a:srgbClr val="222222"/>
                </a:solidFill>
                <a:latin typeface="Calibri"/>
                <a:cs typeface="Arial"/>
              </a:rPr>
              <a:t>Giddens, A and Sutton, P. (2017) </a:t>
            </a:r>
            <a:r>
              <a:rPr lang="en-US" sz="1600" i="1" dirty="0">
                <a:solidFill>
                  <a:srgbClr val="222222"/>
                </a:solidFill>
                <a:latin typeface="Calibri"/>
                <a:cs typeface="Arial"/>
              </a:rPr>
              <a:t>Sociology. </a:t>
            </a:r>
            <a:r>
              <a:rPr lang="en-US" sz="1600" dirty="0">
                <a:solidFill>
                  <a:srgbClr val="222222"/>
                </a:solidFill>
                <a:latin typeface="Calibri"/>
                <a:cs typeface="Arial"/>
              </a:rPr>
              <a:t>(8th ed) </a:t>
            </a:r>
            <a:r>
              <a:rPr lang="en-US" sz="1600" dirty="0" err="1">
                <a:solidFill>
                  <a:srgbClr val="222222"/>
                </a:solidFill>
                <a:latin typeface="Calibri"/>
                <a:cs typeface="Arial"/>
              </a:rPr>
              <a:t>Oxford:Polity</a:t>
            </a:r>
            <a:r>
              <a:rPr lang="en-US" sz="1600" dirty="0">
                <a:solidFill>
                  <a:srgbClr val="222222"/>
                </a:solidFill>
                <a:latin typeface="Calibri"/>
                <a:cs typeface="Arial"/>
              </a:rPr>
              <a:t> Press.</a:t>
            </a:r>
            <a:endParaRPr lang="en-US" sz="1600">
              <a:solidFill>
                <a:srgbClr val="000000"/>
              </a:solidFill>
              <a:latin typeface="Calibri"/>
              <a:cs typeface="Arial"/>
            </a:endParaRPr>
          </a:p>
          <a:p>
            <a:pPr marL="0" indent="0">
              <a:lnSpc>
                <a:spcPct val="100000"/>
              </a:lnSpc>
              <a:spcBef>
                <a:spcPts val="0"/>
              </a:spcBef>
              <a:buNone/>
            </a:pPr>
            <a:r>
              <a:rPr lang="en-US" sz="1600" dirty="0">
                <a:solidFill>
                  <a:srgbClr val="222222"/>
                </a:solidFill>
                <a:latin typeface="Calibri"/>
                <a:cs typeface="Arial"/>
              </a:rPr>
              <a:t>Graham, H. (2007) </a:t>
            </a:r>
            <a:r>
              <a:rPr lang="en-US" sz="1600" i="1" dirty="0">
                <a:solidFill>
                  <a:srgbClr val="222222"/>
                </a:solidFill>
                <a:latin typeface="Calibri"/>
                <a:cs typeface="Arial"/>
              </a:rPr>
              <a:t>Unequal Lives: Health and Socioeconomic Inequalities. </a:t>
            </a:r>
            <a:r>
              <a:rPr lang="en-US" sz="1600" dirty="0">
                <a:solidFill>
                  <a:srgbClr val="222222"/>
                </a:solidFill>
                <a:latin typeface="Calibri"/>
                <a:cs typeface="Arial"/>
              </a:rPr>
              <a:t>England: Open University Press.</a:t>
            </a:r>
            <a:endParaRPr lang="en-US" sz="1600">
              <a:solidFill>
                <a:srgbClr val="000000"/>
              </a:solidFill>
              <a:latin typeface="Calibri"/>
              <a:cs typeface="Arial"/>
            </a:endParaRPr>
          </a:p>
          <a:p>
            <a:pPr marL="0" indent="0">
              <a:lnSpc>
                <a:spcPct val="100000"/>
              </a:lnSpc>
              <a:spcBef>
                <a:spcPts val="0"/>
              </a:spcBef>
              <a:buNone/>
            </a:pPr>
            <a:r>
              <a:rPr lang="en-US" sz="1600" dirty="0">
                <a:solidFill>
                  <a:srgbClr val="000000"/>
                </a:solidFill>
                <a:latin typeface="Calibri"/>
                <a:cs typeface="Calibri"/>
              </a:rPr>
              <a:t>Haralambos, M and Holborn, M. (2013) </a:t>
            </a:r>
            <a:r>
              <a:rPr lang="en-US" sz="1600" i="1" dirty="0">
                <a:solidFill>
                  <a:srgbClr val="000000"/>
                </a:solidFill>
                <a:latin typeface="Calibri"/>
                <a:cs typeface="Calibri"/>
              </a:rPr>
              <a:t>Sociology: Themes and Perspectives. </a:t>
            </a:r>
            <a:r>
              <a:rPr lang="en-US" sz="1600" dirty="0">
                <a:solidFill>
                  <a:srgbClr val="000000"/>
                </a:solidFill>
                <a:latin typeface="Calibri"/>
                <a:cs typeface="Calibri"/>
              </a:rPr>
              <a:t>London: Collins.  </a:t>
            </a:r>
            <a:endParaRPr lang="en-US" sz="1600">
              <a:latin typeface="Calibri"/>
              <a:cs typeface="Calibri"/>
            </a:endParaRPr>
          </a:p>
          <a:p>
            <a:pPr marL="0" indent="0">
              <a:buNone/>
            </a:pPr>
            <a:r>
              <a:rPr lang="en-US" sz="1600" dirty="0">
                <a:solidFill>
                  <a:srgbClr val="222222"/>
                </a:solidFill>
                <a:latin typeface="Calibri"/>
                <a:ea typeface="Calibri"/>
                <a:cs typeface="Calibri"/>
              </a:rPr>
              <a:t>Hogan, M., Johnston, H., Broome, B., </a:t>
            </a:r>
            <a:r>
              <a:rPr lang="en-US" sz="1600" err="1">
                <a:solidFill>
                  <a:srgbClr val="222222"/>
                </a:solidFill>
                <a:latin typeface="Calibri"/>
                <a:ea typeface="Calibri"/>
                <a:cs typeface="Calibri"/>
              </a:rPr>
              <a:t>McMoreland</a:t>
            </a:r>
            <a:r>
              <a:rPr lang="en-US" sz="1600" dirty="0">
                <a:solidFill>
                  <a:srgbClr val="222222"/>
                </a:solidFill>
                <a:latin typeface="Calibri"/>
                <a:ea typeface="Calibri"/>
                <a:cs typeface="Calibri"/>
              </a:rPr>
              <a:t>, C., Walsh, J., Smale, B., Duggan, J., Andriessen, J., Leyden, K., </a:t>
            </a:r>
            <a:r>
              <a:rPr lang="en-US" sz="1600" err="1">
                <a:solidFill>
                  <a:srgbClr val="222222"/>
                </a:solidFill>
                <a:latin typeface="Calibri"/>
                <a:ea typeface="Calibri"/>
                <a:cs typeface="Calibri"/>
              </a:rPr>
              <a:t>Domegan</a:t>
            </a:r>
            <a:r>
              <a:rPr lang="en-US" sz="1600" dirty="0">
                <a:solidFill>
                  <a:srgbClr val="222222"/>
                </a:solidFill>
                <a:latin typeface="Calibri"/>
                <a:ea typeface="Calibri"/>
                <a:cs typeface="Calibri"/>
              </a:rPr>
              <a:t>, C. </a:t>
            </a:r>
            <a:r>
              <a:rPr lang="en-US" sz="1600" dirty="0">
                <a:solidFill>
                  <a:srgbClr val="000000"/>
                </a:solidFill>
                <a:latin typeface="Calibri"/>
                <a:ea typeface="Calibri"/>
                <a:cs typeface="Calibri"/>
              </a:rPr>
              <a:t>and McHugh, P. (2015) 'Consulting with citizens in the design of wellbeing measures and policies: lessons from a systems science application', </a:t>
            </a:r>
            <a:r>
              <a:rPr lang="en-US" sz="1600" i="1" dirty="0">
                <a:solidFill>
                  <a:srgbClr val="000000"/>
                </a:solidFill>
                <a:latin typeface="Calibri"/>
                <a:ea typeface="Calibri"/>
                <a:cs typeface="Calibri"/>
              </a:rPr>
              <a:t>Social Indicators Research</a:t>
            </a:r>
            <a:r>
              <a:rPr lang="en-US" sz="1600" dirty="0">
                <a:solidFill>
                  <a:srgbClr val="000000"/>
                </a:solidFill>
                <a:latin typeface="Calibri"/>
                <a:ea typeface="Calibri"/>
                <a:cs typeface="Calibri"/>
              </a:rPr>
              <a:t>, </a:t>
            </a:r>
            <a:r>
              <a:rPr lang="en-US" sz="1600" i="1" dirty="0">
                <a:solidFill>
                  <a:srgbClr val="000000"/>
                </a:solidFill>
                <a:latin typeface="Calibri"/>
                <a:ea typeface="Calibri"/>
                <a:cs typeface="Calibri"/>
              </a:rPr>
              <a:t>123</a:t>
            </a:r>
            <a:r>
              <a:rPr lang="en-US" sz="1600" dirty="0">
                <a:solidFill>
                  <a:srgbClr val="000000"/>
                </a:solidFill>
                <a:latin typeface="Calibri"/>
                <a:ea typeface="Calibri"/>
                <a:cs typeface="Calibri"/>
              </a:rPr>
              <a:t>, pp.857-877.DOI:10.1007/s11205-014-0764-x. </a:t>
            </a:r>
            <a:endParaRPr lang="en-GB" sz="1600" dirty="0">
              <a:solidFill>
                <a:srgbClr val="222222"/>
              </a:solidFill>
              <a:latin typeface="Calibri"/>
              <a:ea typeface="Calibri"/>
              <a:cs typeface="Calibri"/>
            </a:endParaRPr>
          </a:p>
          <a:p>
            <a:pPr marL="0" indent="0">
              <a:buNone/>
            </a:pPr>
            <a:r>
              <a:rPr lang="en-GB" sz="1600" dirty="0">
                <a:solidFill>
                  <a:srgbClr val="222222"/>
                </a:solidFill>
                <a:latin typeface="Calibri"/>
                <a:ea typeface="Calibri"/>
                <a:cs typeface="Calibri"/>
              </a:rPr>
              <a:t>Huber, M., </a:t>
            </a:r>
            <a:r>
              <a:rPr lang="en-GB" sz="1600" err="1">
                <a:solidFill>
                  <a:srgbClr val="222222"/>
                </a:solidFill>
                <a:latin typeface="Calibri"/>
                <a:ea typeface="Calibri"/>
                <a:cs typeface="Calibri"/>
              </a:rPr>
              <a:t>Knottnerus</a:t>
            </a:r>
            <a:r>
              <a:rPr lang="en-GB" sz="1600" dirty="0">
                <a:solidFill>
                  <a:srgbClr val="222222"/>
                </a:solidFill>
                <a:latin typeface="Calibri"/>
                <a:ea typeface="Calibri"/>
                <a:cs typeface="Calibri"/>
              </a:rPr>
              <a:t>, J., Green, L., Van Der Horst, H., Jadad, A., Kromhout, D., Leonard, B., Lorig, K., Loureiro, M., Van der </a:t>
            </a:r>
            <a:r>
              <a:rPr lang="en-GB" sz="1600" dirty="0">
                <a:latin typeface="Calibri"/>
                <a:ea typeface="Calibri"/>
                <a:cs typeface="Calibri"/>
              </a:rPr>
              <a:t>Meer, J. and Schnabel, P. (2011) 'How should we define health?', </a:t>
            </a:r>
            <a:r>
              <a:rPr lang="en-GB" sz="1600" i="1" err="1">
                <a:solidFill>
                  <a:srgbClr val="222222"/>
                </a:solidFill>
                <a:latin typeface="Calibri"/>
                <a:ea typeface="Calibri"/>
                <a:cs typeface="Calibri"/>
              </a:rPr>
              <a:t>Bmj</a:t>
            </a:r>
            <a:r>
              <a:rPr lang="en-GB" sz="1600" dirty="0">
                <a:solidFill>
                  <a:srgbClr val="222222"/>
                </a:solidFill>
                <a:latin typeface="Calibri"/>
                <a:ea typeface="Calibri"/>
                <a:cs typeface="Calibri"/>
              </a:rPr>
              <a:t>, </a:t>
            </a:r>
            <a:r>
              <a:rPr lang="en-GB" sz="1600" i="1" dirty="0">
                <a:latin typeface="Calibri"/>
                <a:ea typeface="Calibri"/>
                <a:cs typeface="Calibri"/>
              </a:rPr>
              <a:t>343, </a:t>
            </a:r>
            <a:r>
              <a:rPr lang="en-GB" sz="1600" dirty="0">
                <a:latin typeface="Calibri"/>
                <a:ea typeface="Calibri"/>
                <a:cs typeface="Calibri"/>
              </a:rPr>
              <a:t>pp. 1-3. DOI: </a:t>
            </a:r>
            <a:r>
              <a:rPr lang="en-GB" sz="1600" dirty="0">
                <a:solidFill>
                  <a:srgbClr val="1C497D"/>
                </a:solidFill>
                <a:latin typeface="Calibri"/>
                <a:ea typeface="Calibri"/>
                <a:cs typeface="Calibri"/>
              </a:rPr>
              <a:t>1</a:t>
            </a:r>
            <a:r>
              <a:rPr lang="en-GB" sz="1600" dirty="0">
                <a:solidFill>
                  <a:srgbClr val="000000"/>
                </a:solidFill>
                <a:latin typeface="Calibri"/>
                <a:ea typeface="Calibri"/>
                <a:cs typeface="Calibri"/>
              </a:rPr>
              <a:t>0.1136/bmj.d4163.</a:t>
            </a:r>
            <a:endParaRPr lang="en-US" sz="1600">
              <a:latin typeface="Calibri"/>
              <a:cs typeface="Calibri"/>
            </a:endParaRPr>
          </a:p>
          <a:p>
            <a:pPr marL="0" indent="0">
              <a:buNone/>
            </a:pPr>
            <a:r>
              <a:rPr lang="en-GB" sz="1600" dirty="0">
                <a:solidFill>
                  <a:srgbClr val="222222"/>
                </a:solidFill>
                <a:latin typeface="Calibri"/>
                <a:ea typeface="Calibri"/>
                <a:cs typeface="Calibri"/>
              </a:rPr>
              <a:t>Mental Health Foundation. (2015) </a:t>
            </a:r>
            <a:r>
              <a:rPr lang="en-GB" sz="1600" i="1" dirty="0">
                <a:latin typeface="Calibri"/>
                <a:ea typeface="Calibri"/>
                <a:cs typeface="Calibri"/>
              </a:rPr>
              <a:t>What is well-being, how can we measure it and how can we support people to improve it? </a:t>
            </a:r>
            <a:r>
              <a:rPr lang="en-GB" sz="1600" dirty="0">
                <a:latin typeface="Calibri"/>
                <a:ea typeface="Calibri"/>
                <a:cs typeface="Calibri"/>
              </a:rPr>
              <a:t>Available at: </a:t>
            </a:r>
            <a:r>
              <a:rPr lang="en-GB" sz="1600" u="none" strike="noStrike" dirty="0">
                <a:solidFill>
                  <a:srgbClr val="467886"/>
                </a:solidFill>
                <a:latin typeface="Calibri"/>
                <a:ea typeface="Calibri"/>
                <a:cs typeface="Calibri"/>
                <a:hlinkClick r:id="rId2"/>
              </a:rPr>
              <a:t>What is well-being, how can we measure it and how can we support people to improve it? | Mental Health Foundation</a:t>
            </a:r>
            <a:r>
              <a:rPr lang="en-GB" sz="1600" dirty="0">
                <a:solidFill>
                  <a:srgbClr val="222222"/>
                </a:solidFill>
                <a:latin typeface="Calibri"/>
                <a:ea typeface="Calibri"/>
                <a:cs typeface="Calibri"/>
              </a:rPr>
              <a:t> </a:t>
            </a:r>
            <a:r>
              <a:rPr lang="en-GB" sz="1600" dirty="0">
                <a:latin typeface="Calibri"/>
                <a:ea typeface="Calibri"/>
                <a:cs typeface="Calibri"/>
              </a:rPr>
              <a:t>(Accessed: 13/02/2024).​</a:t>
            </a:r>
          </a:p>
          <a:p>
            <a:pPr marL="0" indent="0">
              <a:buNone/>
            </a:pPr>
            <a:r>
              <a:rPr lang="en-GB" sz="1600" err="1">
                <a:solidFill>
                  <a:srgbClr val="000000"/>
                </a:solidFill>
                <a:latin typeface="Calibri"/>
                <a:ea typeface="Calibri"/>
                <a:cs typeface="Calibri"/>
              </a:rPr>
              <a:t>Messham</a:t>
            </a:r>
            <a:r>
              <a:rPr lang="en-GB" sz="1600" dirty="0">
                <a:solidFill>
                  <a:srgbClr val="000000"/>
                </a:solidFill>
                <a:latin typeface="Calibri"/>
                <a:ea typeface="Calibri"/>
                <a:cs typeface="Calibri"/>
              </a:rPr>
              <a:t>, E. and Sheard, S. (2020) 'Taking the long view: the development of the Well-being of Future Generations (Wales) </a:t>
            </a:r>
            <a:r>
              <a:rPr lang="en-GB" sz="1600" dirty="0">
                <a:latin typeface="Calibri"/>
                <a:ea typeface="Calibri"/>
                <a:cs typeface="Calibri"/>
              </a:rPr>
              <a:t>Act',  </a:t>
            </a:r>
            <a:r>
              <a:rPr lang="en-GB" sz="1600" i="1" dirty="0">
                <a:latin typeface="Calibri"/>
                <a:ea typeface="Calibri"/>
                <a:cs typeface="Calibri"/>
              </a:rPr>
              <a:t>Health research policy and systems</a:t>
            </a:r>
            <a:r>
              <a:rPr lang="en-GB" sz="1600" dirty="0">
                <a:latin typeface="Calibri"/>
                <a:ea typeface="Calibri"/>
                <a:cs typeface="Calibri"/>
              </a:rPr>
              <a:t>, </a:t>
            </a:r>
            <a:r>
              <a:rPr lang="en-GB" sz="1600" i="1" dirty="0">
                <a:latin typeface="Calibri"/>
                <a:ea typeface="Calibri"/>
                <a:cs typeface="Calibri"/>
              </a:rPr>
              <a:t>18</a:t>
            </a:r>
            <a:r>
              <a:rPr lang="en-GB" sz="1600" dirty="0">
                <a:latin typeface="Calibri"/>
                <a:ea typeface="Calibri"/>
                <a:cs typeface="Calibri"/>
              </a:rPr>
              <a:t>(1), pp.1-12. DOI: 10.1186/s12961-020-0534-y. </a:t>
            </a:r>
            <a:r>
              <a:rPr lang="en-GB" sz="1600" dirty="0">
                <a:latin typeface="Calibri"/>
              </a:rPr>
              <a:t>​</a:t>
            </a:r>
            <a:endParaRPr lang="en-GB" sz="1600" dirty="0">
              <a:latin typeface="Calibri"/>
              <a:ea typeface="Calibri"/>
              <a:cs typeface="Calibri"/>
            </a:endParaRPr>
          </a:p>
          <a:p>
            <a:pPr marL="0" indent="0">
              <a:buNone/>
            </a:pPr>
            <a:r>
              <a:rPr lang="en-GB" sz="1600" dirty="0">
                <a:solidFill>
                  <a:srgbClr val="000000"/>
                </a:solidFill>
                <a:latin typeface="Calibri"/>
                <a:ea typeface="Calibri"/>
                <a:cs typeface="Calibri"/>
              </a:rPr>
              <a:t>Mind. (2024) </a:t>
            </a:r>
            <a:r>
              <a:rPr lang="en-GB" sz="1600" i="1" dirty="0">
                <a:latin typeface="Calibri"/>
                <a:ea typeface="Calibri"/>
                <a:cs typeface="Calibri"/>
              </a:rPr>
              <a:t>How to improve your mental well-being. </a:t>
            </a:r>
            <a:r>
              <a:rPr lang="en-GB" sz="1600" dirty="0">
                <a:latin typeface="Calibri"/>
                <a:ea typeface="Calibri"/>
                <a:cs typeface="Calibri"/>
              </a:rPr>
              <a:t>Available at: </a:t>
            </a:r>
            <a:r>
              <a:rPr lang="en-GB" sz="1600" u="none" strike="noStrike" dirty="0">
                <a:solidFill>
                  <a:srgbClr val="467886"/>
                </a:solidFill>
                <a:latin typeface="Calibri"/>
                <a:ea typeface="Calibri"/>
                <a:cs typeface="Calibri"/>
                <a:hlinkClick r:id="rId3"/>
              </a:rPr>
              <a:t>Wellbeing - Mind</a:t>
            </a:r>
            <a:r>
              <a:rPr lang="en-GB" sz="1600" dirty="0">
                <a:solidFill>
                  <a:srgbClr val="000000"/>
                </a:solidFill>
                <a:latin typeface="Calibri"/>
                <a:ea typeface="Calibri"/>
                <a:cs typeface="Calibri"/>
              </a:rPr>
              <a:t> (Accessed: 23/01/2024).</a:t>
            </a:r>
            <a:r>
              <a:rPr lang="en-GB" sz="1600" dirty="0">
                <a:latin typeface="Calibri"/>
                <a:ea typeface="Calibri"/>
                <a:cs typeface="Calibri"/>
              </a:rPr>
              <a:t>​</a:t>
            </a:r>
          </a:p>
          <a:p>
            <a:pPr marL="0" indent="0">
              <a:buNone/>
            </a:pPr>
            <a:r>
              <a:rPr lang="en-GB" sz="1600" dirty="0">
                <a:solidFill>
                  <a:srgbClr val="000000"/>
                </a:solidFill>
                <a:latin typeface="Calibri"/>
                <a:ea typeface="Calibri"/>
                <a:cs typeface="Calibri"/>
              </a:rPr>
              <a:t>Netherwood, A. and Flynn, A. (2020) </a:t>
            </a:r>
            <a:r>
              <a:rPr lang="en-GB" sz="1600" i="1" dirty="0">
                <a:latin typeface="Calibri"/>
                <a:ea typeface="Calibri"/>
                <a:cs typeface="Calibri"/>
              </a:rPr>
              <a:t>A shift in governance, policy, and delivery for future generations? Well-being Planning in Wales. </a:t>
            </a:r>
            <a:r>
              <a:rPr lang="en-GB" sz="1600" dirty="0">
                <a:latin typeface="Calibri"/>
                <a:ea typeface="Calibri"/>
                <a:cs typeface="Calibri"/>
              </a:rPr>
              <a:t>Cardiff University discussion paper. </a:t>
            </a:r>
            <a:r>
              <a:rPr lang="en-GB" sz="1600" i="1" dirty="0">
                <a:latin typeface="Calibri"/>
                <a:ea typeface="Calibri"/>
                <a:cs typeface="Calibri"/>
              </a:rPr>
              <a:t> </a:t>
            </a:r>
            <a:r>
              <a:rPr lang="en-GB" sz="1600" dirty="0">
                <a:latin typeface="Calibri"/>
                <a:ea typeface="Calibri"/>
                <a:cs typeface="Calibri"/>
              </a:rPr>
              <a:t>Cardiff: School of Geography and Planning . Available at : </a:t>
            </a:r>
            <a:r>
              <a:rPr lang="en-GB" sz="1600" u="none" strike="noStrike" dirty="0">
                <a:solidFill>
                  <a:srgbClr val="467886"/>
                </a:solidFill>
                <a:latin typeface="Calibri"/>
                <a:hlinkClick r:id="rId4"/>
              </a:rPr>
              <a:t>A-shift-in-governance-policy-and-delivery-for-future-generations-Well-being-Planning-in-Wales.pdf (researchgate.net)</a:t>
            </a:r>
            <a:r>
              <a:rPr lang="en-GB" sz="1600" dirty="0">
                <a:solidFill>
                  <a:srgbClr val="000000"/>
                </a:solidFill>
                <a:latin typeface="Calibri"/>
                <a:ea typeface="Calibri"/>
                <a:cs typeface="Calibri"/>
              </a:rPr>
              <a:t> (Accessed: 21/02/2023).</a:t>
            </a:r>
            <a:r>
              <a:rPr lang="en-GB" sz="1600" dirty="0">
                <a:latin typeface="Calibri"/>
              </a:rPr>
              <a:t>​</a:t>
            </a:r>
            <a:endParaRPr lang="en-GB" sz="1600" dirty="0">
              <a:latin typeface="Calibri"/>
              <a:ea typeface="Calibri"/>
              <a:cs typeface="Calibri"/>
            </a:endParaRPr>
          </a:p>
          <a:p>
            <a:pPr marL="0" indent="0">
              <a:buNone/>
            </a:pPr>
            <a:endParaRPr lang="en-GB" sz="1600" dirty="0">
              <a:latin typeface="Calibri"/>
              <a:ea typeface="Calibri"/>
              <a:cs typeface="Calibri"/>
            </a:endParaRPr>
          </a:p>
        </p:txBody>
      </p:sp>
    </p:spTree>
    <p:extLst>
      <p:ext uri="{BB962C8B-B14F-4D97-AF65-F5344CB8AC3E}">
        <p14:creationId xmlns:p14="http://schemas.microsoft.com/office/powerpoint/2010/main" val="742865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EA249F-F79F-4E4B-5753-4749CC885B1A}"/>
              </a:ext>
            </a:extLst>
          </p:cNvPr>
          <p:cNvSpPr>
            <a:spLocks noGrp="1"/>
          </p:cNvSpPr>
          <p:nvPr>
            <p:ph idx="1"/>
          </p:nvPr>
        </p:nvSpPr>
        <p:spPr>
          <a:xfrm>
            <a:off x="346911" y="301625"/>
            <a:ext cx="11398186" cy="6153365"/>
          </a:xfrm>
        </p:spPr>
        <p:txBody>
          <a:bodyPr vert="horz" lIns="91440" tIns="45720" rIns="91440" bIns="45720" rtlCol="0" anchor="t">
            <a:normAutofit fontScale="92500"/>
          </a:bodyPr>
          <a:lstStyle/>
          <a:p>
            <a:pPr marL="0" indent="0">
              <a:buNone/>
            </a:pPr>
            <a:r>
              <a:rPr lang="en-GB" sz="1600" dirty="0">
                <a:solidFill>
                  <a:srgbClr val="222222"/>
                </a:solidFill>
                <a:latin typeface="Calibri"/>
                <a:cs typeface="Calibri"/>
              </a:rPr>
              <a:t>NHS England. (2024) </a:t>
            </a:r>
            <a:r>
              <a:rPr lang="en-GB" sz="1600" i="1" dirty="0">
                <a:solidFill>
                  <a:srgbClr val="000000"/>
                </a:solidFill>
                <a:latin typeface="Calibri"/>
                <a:cs typeface="Calibri"/>
              </a:rPr>
              <a:t>Improving personal health and wellbeing. </a:t>
            </a:r>
            <a:r>
              <a:rPr lang="en-GB" sz="1600" dirty="0">
                <a:solidFill>
                  <a:srgbClr val="000000"/>
                </a:solidFill>
                <a:latin typeface="Calibri"/>
                <a:cs typeface="Calibri"/>
              </a:rPr>
              <a:t>Available at: </a:t>
            </a:r>
            <a:r>
              <a:rPr lang="en-GB" sz="1600" dirty="0">
                <a:solidFill>
                  <a:srgbClr val="000000"/>
                </a:solidFill>
                <a:latin typeface="Calibri"/>
                <a:cs typeface="Calibri"/>
                <a:hlinkClick r:id="rId2"/>
              </a:rPr>
              <a:t>NHS England » Improving personal health and wellbeing</a:t>
            </a:r>
            <a:r>
              <a:rPr lang="en-GB" sz="1600" dirty="0">
                <a:solidFill>
                  <a:srgbClr val="222222"/>
                </a:solidFill>
                <a:latin typeface="Calibri"/>
                <a:cs typeface="Calibri"/>
              </a:rPr>
              <a:t> (Accessed: 13/02/2024). </a:t>
            </a:r>
            <a:r>
              <a:rPr lang="en-GB" sz="1600" dirty="0">
                <a:solidFill>
                  <a:srgbClr val="000000"/>
                </a:solidFill>
                <a:latin typeface="Calibri"/>
                <a:cs typeface="Calibri"/>
              </a:rPr>
              <a:t> </a:t>
            </a:r>
            <a:endParaRPr lang="en-US"/>
          </a:p>
          <a:p>
            <a:pPr marL="0" indent="0">
              <a:buNone/>
            </a:pPr>
            <a:r>
              <a:rPr lang="en-GB" sz="1600" dirty="0">
                <a:solidFill>
                  <a:srgbClr val="000000"/>
                </a:solidFill>
                <a:latin typeface="Calibri"/>
                <a:cs typeface="Calibri"/>
              </a:rPr>
              <a:t>Rahman, R., Reid, C., Kloer, P., </a:t>
            </a:r>
            <a:r>
              <a:rPr lang="en-GB" sz="1600" err="1">
                <a:solidFill>
                  <a:srgbClr val="000000"/>
                </a:solidFill>
                <a:latin typeface="Calibri"/>
                <a:cs typeface="Calibri"/>
              </a:rPr>
              <a:t>Henchie</a:t>
            </a:r>
            <a:r>
              <a:rPr lang="en-GB" sz="1600" dirty="0">
                <a:solidFill>
                  <a:srgbClr val="000000"/>
                </a:solidFill>
                <a:latin typeface="Calibri"/>
                <a:cs typeface="Calibri"/>
              </a:rPr>
              <a:t>, A., Thomas, A. and </a:t>
            </a:r>
            <a:r>
              <a:rPr lang="en-GB" sz="1600" err="1">
                <a:solidFill>
                  <a:srgbClr val="000000"/>
                </a:solidFill>
                <a:latin typeface="Calibri"/>
                <a:cs typeface="Calibri"/>
              </a:rPr>
              <a:t>Zwiggelaar</a:t>
            </a:r>
            <a:r>
              <a:rPr lang="en-GB" sz="1600" dirty="0">
                <a:solidFill>
                  <a:srgbClr val="000000"/>
                </a:solidFill>
                <a:latin typeface="Calibri"/>
                <a:cs typeface="Calibri"/>
              </a:rPr>
              <a:t>, R. (2024) 'A systematic review of literature examining the application of a social model of health and wellbeing',  </a:t>
            </a:r>
            <a:r>
              <a:rPr lang="en-GB" sz="1600" i="1" dirty="0">
                <a:solidFill>
                  <a:srgbClr val="000000"/>
                </a:solidFill>
                <a:latin typeface="Calibri"/>
                <a:cs typeface="Calibri"/>
              </a:rPr>
              <a:t>European Journal of Public Health</a:t>
            </a:r>
            <a:r>
              <a:rPr lang="en-GB" sz="1600" dirty="0">
                <a:solidFill>
                  <a:srgbClr val="000000"/>
                </a:solidFill>
                <a:latin typeface="Calibri"/>
                <a:cs typeface="Calibri"/>
              </a:rPr>
              <a:t>,  DOI: </a:t>
            </a:r>
            <a:r>
              <a:rPr lang="en-GB" sz="1600" dirty="0">
                <a:solidFill>
                  <a:srgbClr val="000000"/>
                </a:solidFill>
                <a:latin typeface="Calibri"/>
                <a:cs typeface="Calibri"/>
                <a:hlinkClick r:id="rId3">
                  <a:extLst>
                    <a:ext uri="{A12FA001-AC4F-418D-AE19-62706E023703}">
                      <ahyp:hlinkClr xmlns:ahyp="http://schemas.microsoft.com/office/drawing/2018/hyperlinkcolor" val="tx"/>
                    </a:ext>
                  </a:extLst>
                </a:hlinkClick>
              </a:rPr>
              <a:t>10.1093/eurpub/ckae008</a:t>
            </a:r>
            <a:r>
              <a:rPr lang="en-GB" sz="1600" dirty="0">
                <a:solidFill>
                  <a:srgbClr val="000000"/>
                </a:solidFill>
                <a:latin typeface="Calibri"/>
                <a:cs typeface="Calibri"/>
              </a:rPr>
              <a:t>. </a:t>
            </a:r>
            <a:endParaRPr lang="en-US" sz="1600">
              <a:solidFill>
                <a:srgbClr val="000000"/>
              </a:solidFill>
              <a:latin typeface="Calibri"/>
              <a:cs typeface="Calibri"/>
            </a:endParaRPr>
          </a:p>
          <a:p>
            <a:pPr marL="0" indent="0">
              <a:buNone/>
            </a:pPr>
            <a:r>
              <a:rPr lang="en-GB" sz="1600" dirty="0">
                <a:solidFill>
                  <a:srgbClr val="000000"/>
                </a:solidFill>
                <a:latin typeface="Calibri"/>
                <a:cs typeface="Calibri"/>
              </a:rPr>
              <a:t>Simons, G. and Baldwin, D. (2021) 'A critical review of the definition of ‘wellbeing’ for doctors and their patients in a post Covid-19 era',  </a:t>
            </a:r>
            <a:r>
              <a:rPr lang="en-GB" sz="1600" i="1" dirty="0">
                <a:solidFill>
                  <a:srgbClr val="000000"/>
                </a:solidFill>
                <a:latin typeface="Calibri"/>
                <a:cs typeface="Calibri"/>
              </a:rPr>
              <a:t>International Journal of Social Psychiatry</a:t>
            </a:r>
            <a:r>
              <a:rPr lang="en-GB" sz="1600" dirty="0">
                <a:solidFill>
                  <a:srgbClr val="000000"/>
                </a:solidFill>
                <a:latin typeface="Calibri"/>
                <a:cs typeface="Calibri"/>
              </a:rPr>
              <a:t>, </a:t>
            </a:r>
            <a:r>
              <a:rPr lang="en-GB" sz="1600" i="1" dirty="0">
                <a:solidFill>
                  <a:srgbClr val="000000"/>
                </a:solidFill>
                <a:latin typeface="Calibri"/>
                <a:cs typeface="Calibri"/>
              </a:rPr>
              <a:t>67</a:t>
            </a:r>
            <a:r>
              <a:rPr lang="en-GB" sz="1600" dirty="0">
                <a:solidFill>
                  <a:srgbClr val="000000"/>
                </a:solidFill>
                <a:latin typeface="Calibri"/>
                <a:cs typeface="Calibri"/>
              </a:rPr>
              <a:t>(8), pp.984-991. DOI: 10.1177/00207640211032259 . </a:t>
            </a:r>
            <a:endParaRPr lang="en-GB">
              <a:latin typeface="Calibri"/>
              <a:cs typeface="Calibri"/>
            </a:endParaRPr>
          </a:p>
          <a:p>
            <a:pPr marL="0" indent="0">
              <a:buNone/>
            </a:pPr>
            <a:r>
              <a:rPr lang="en-GB" sz="1600" dirty="0">
                <a:solidFill>
                  <a:srgbClr val="222222"/>
                </a:solidFill>
                <a:latin typeface="Calibri"/>
                <a:ea typeface="Calibri"/>
                <a:cs typeface="Calibri"/>
              </a:rPr>
              <a:t>Steptoe, A., Deaton, A. and Stone, A. (2015) 'Subjective wellbeing, health, and ageing', </a:t>
            </a:r>
            <a:r>
              <a:rPr lang="en-GB" sz="1600" i="1" dirty="0">
                <a:solidFill>
                  <a:srgbClr val="000000"/>
                </a:solidFill>
                <a:latin typeface="Calibri"/>
                <a:ea typeface="Calibri"/>
                <a:cs typeface="Calibri"/>
              </a:rPr>
              <a:t>The Lancet</a:t>
            </a:r>
            <a:r>
              <a:rPr lang="en-GB" sz="1600" dirty="0">
                <a:solidFill>
                  <a:srgbClr val="000000"/>
                </a:solidFill>
                <a:latin typeface="Calibri"/>
                <a:ea typeface="Calibri"/>
                <a:cs typeface="Calibri"/>
              </a:rPr>
              <a:t>, </a:t>
            </a:r>
            <a:r>
              <a:rPr lang="en-GB" sz="1600" i="1" dirty="0">
                <a:solidFill>
                  <a:srgbClr val="000000"/>
                </a:solidFill>
                <a:latin typeface="Calibri"/>
                <a:ea typeface="Calibri"/>
                <a:cs typeface="Calibri"/>
              </a:rPr>
              <a:t>385</a:t>
            </a:r>
            <a:r>
              <a:rPr lang="en-GB" sz="1600" dirty="0">
                <a:solidFill>
                  <a:srgbClr val="000000"/>
                </a:solidFill>
                <a:latin typeface="Calibri"/>
                <a:ea typeface="Calibri"/>
                <a:cs typeface="Calibri"/>
              </a:rPr>
              <a:t>(9968), pp.640-648. DOI: </a:t>
            </a:r>
            <a:r>
              <a:rPr lang="en-GB" sz="1600" dirty="0">
                <a:solidFill>
                  <a:srgbClr val="222222"/>
                </a:solidFill>
                <a:latin typeface="Calibri"/>
                <a:ea typeface="Calibri"/>
                <a:cs typeface="Calibri"/>
                <a:hlinkClick r:id="rId4"/>
              </a:rPr>
              <a:t>10.1016/S0140-6736(13)61489-0</a:t>
            </a:r>
            <a:r>
              <a:rPr lang="en-GB" sz="1600" dirty="0">
                <a:solidFill>
                  <a:srgbClr val="222222"/>
                </a:solidFill>
                <a:latin typeface="Calibri"/>
                <a:ea typeface="Calibri"/>
                <a:cs typeface="Calibri"/>
              </a:rPr>
              <a:t>.</a:t>
            </a:r>
            <a:r>
              <a:rPr lang="en-GB" sz="1600" dirty="0">
                <a:solidFill>
                  <a:srgbClr val="000000"/>
                </a:solidFill>
                <a:latin typeface="Calibri"/>
                <a:ea typeface="Calibri"/>
                <a:cs typeface="Calibri"/>
              </a:rPr>
              <a:t> </a:t>
            </a:r>
            <a:endParaRPr lang="en-GB" sz="1600" dirty="0">
              <a:solidFill>
                <a:srgbClr val="222222"/>
              </a:solidFill>
              <a:latin typeface="Calibri"/>
              <a:ea typeface="Calibri"/>
              <a:cs typeface="Calibri"/>
            </a:endParaRPr>
          </a:p>
          <a:p>
            <a:pPr marL="0" indent="0">
              <a:buNone/>
            </a:pPr>
            <a:r>
              <a:rPr lang="en-GB" sz="1600" dirty="0">
                <a:solidFill>
                  <a:srgbClr val="222222"/>
                </a:solidFill>
                <a:latin typeface="Calibri"/>
                <a:ea typeface="Calibri"/>
                <a:cs typeface="Calibri"/>
              </a:rPr>
              <a:t>Stevenson, B. and Wolfers, J.  (2008) '</a:t>
            </a:r>
            <a:r>
              <a:rPr lang="en-GB" sz="1600" i="1" dirty="0">
                <a:solidFill>
                  <a:srgbClr val="222222"/>
                </a:solidFill>
                <a:latin typeface="Calibri"/>
                <a:ea typeface="+mn-lt"/>
                <a:cs typeface="+mn-lt"/>
              </a:rPr>
              <a:t>Economic growth and subjective well-being: Reassessing the Easterlin paradox',</a:t>
            </a:r>
            <a:r>
              <a:rPr lang="en-GB" sz="1600" dirty="0">
                <a:solidFill>
                  <a:srgbClr val="222222"/>
                </a:solidFill>
                <a:latin typeface="Calibri"/>
                <a:ea typeface="+mn-lt"/>
                <a:cs typeface="+mn-lt"/>
              </a:rPr>
              <a:t> National Bureau of Economic Research, 39(1), pp 1-102. DOI: 10.2139/ssrn.1121237.</a:t>
            </a:r>
            <a:r>
              <a:rPr lang="en-GB" sz="1600" dirty="0">
                <a:latin typeface="Calibri"/>
                <a:ea typeface="Calibri"/>
                <a:cs typeface="Calibri"/>
              </a:rPr>
              <a:t> </a:t>
            </a:r>
            <a:endParaRPr lang="en-GB" sz="1600">
              <a:latin typeface="Calibri"/>
              <a:ea typeface="+mn-lt"/>
              <a:cs typeface="Arial"/>
            </a:endParaRPr>
          </a:p>
          <a:p>
            <a:pPr marL="0" indent="0">
              <a:buNone/>
            </a:pPr>
            <a:r>
              <a:rPr lang="en-GB" sz="1600" dirty="0">
                <a:solidFill>
                  <a:srgbClr val="222222"/>
                </a:solidFill>
                <a:latin typeface="Calibri"/>
                <a:ea typeface="Calibri"/>
                <a:cs typeface="Arial"/>
              </a:rPr>
              <a:t>Wade, D. and Halligan, P. (2004) 'Do biomedical models of illness make for good healthcare systems?', </a:t>
            </a:r>
            <a:r>
              <a:rPr lang="en-GB" sz="1600" i="1" err="1">
                <a:solidFill>
                  <a:srgbClr val="222222"/>
                </a:solidFill>
                <a:latin typeface="Calibri"/>
                <a:ea typeface="Calibri"/>
                <a:cs typeface="Arial"/>
              </a:rPr>
              <a:t>Bmj</a:t>
            </a:r>
            <a:r>
              <a:rPr lang="en-GB" sz="1600" dirty="0">
                <a:solidFill>
                  <a:srgbClr val="222222"/>
                </a:solidFill>
                <a:latin typeface="Calibri"/>
                <a:ea typeface="Calibri"/>
                <a:cs typeface="Arial"/>
              </a:rPr>
              <a:t>, </a:t>
            </a:r>
            <a:r>
              <a:rPr lang="en-GB" sz="1600" i="1" dirty="0">
                <a:solidFill>
                  <a:srgbClr val="222222"/>
                </a:solidFill>
                <a:latin typeface="Calibri"/>
                <a:ea typeface="Calibri"/>
                <a:cs typeface="Arial"/>
              </a:rPr>
              <a:t>329</a:t>
            </a:r>
            <a:r>
              <a:rPr lang="en-GB" sz="1600" dirty="0">
                <a:solidFill>
                  <a:srgbClr val="222222"/>
                </a:solidFill>
                <a:latin typeface="Calibri"/>
                <a:ea typeface="Calibri"/>
                <a:cs typeface="Arial"/>
              </a:rPr>
              <a:t>(7479), pp.1398-1401. DOI: </a:t>
            </a:r>
            <a:r>
              <a:rPr lang="en-GB" sz="1600" u="sng" dirty="0">
                <a:solidFill>
                  <a:srgbClr val="205493"/>
                </a:solidFill>
                <a:latin typeface="Calibri"/>
                <a:ea typeface="+mn-lt"/>
                <a:cs typeface="+mn-lt"/>
                <a:hlinkClick r:id="rId5"/>
              </a:rPr>
              <a:t>10.1136/bmj.329.7479.1398</a:t>
            </a:r>
            <a:r>
              <a:rPr lang="en-GB" sz="1600" u="sng" dirty="0">
                <a:solidFill>
                  <a:srgbClr val="205493"/>
                </a:solidFill>
                <a:latin typeface="Calibri"/>
                <a:ea typeface="+mn-lt"/>
                <a:cs typeface="+mn-lt"/>
              </a:rPr>
              <a:t>.</a:t>
            </a:r>
            <a:endParaRPr lang="en-GB" sz="1600" dirty="0">
              <a:latin typeface="Calibri"/>
              <a:ea typeface="Calibri"/>
              <a:cs typeface="Calibri"/>
            </a:endParaRPr>
          </a:p>
          <a:p>
            <a:pPr marL="0" indent="0">
              <a:buNone/>
            </a:pPr>
            <a:r>
              <a:rPr lang="en-GB" sz="1600" i="1" dirty="0">
                <a:latin typeface="Calibri"/>
                <a:ea typeface="Calibri"/>
                <a:cs typeface="Calibri"/>
              </a:rPr>
              <a:t>Well-Being of Future Generations (Wales ) Act  2015. </a:t>
            </a:r>
            <a:r>
              <a:rPr lang="en-GB" sz="1600" dirty="0">
                <a:latin typeface="Calibri"/>
                <a:ea typeface="Calibri"/>
                <a:cs typeface="Calibri"/>
              </a:rPr>
              <a:t>Available at: </a:t>
            </a:r>
            <a:r>
              <a:rPr lang="en-GB" sz="1600" dirty="0">
                <a:latin typeface="Calibri"/>
                <a:ea typeface="Calibri"/>
                <a:cs typeface="Calibri"/>
                <a:hlinkClick r:id="rId6"/>
              </a:rPr>
              <a:t>Well-being of Future Generations (Wales) Act 2015 (legislation.gov.uk)</a:t>
            </a:r>
            <a:r>
              <a:rPr lang="en-GB" sz="1600" dirty="0">
                <a:latin typeface="Calibri"/>
                <a:ea typeface="Calibri"/>
                <a:cs typeface="Calibri"/>
              </a:rPr>
              <a:t> (Accessed: 16/02/2024). </a:t>
            </a:r>
          </a:p>
          <a:p>
            <a:pPr marL="0" indent="0">
              <a:buNone/>
            </a:pPr>
            <a:r>
              <a:rPr lang="en-US" sz="1600" dirty="0">
                <a:solidFill>
                  <a:srgbClr val="222222"/>
                </a:solidFill>
                <a:latin typeface="Calibri"/>
                <a:ea typeface="Calibri"/>
                <a:cs typeface="Calibri"/>
              </a:rPr>
              <a:t>Welsh Government (2021) </a:t>
            </a:r>
            <a:r>
              <a:rPr lang="en-US" sz="1600" i="1" dirty="0">
                <a:latin typeface="Calibri"/>
                <a:ea typeface="Calibri"/>
                <a:cs typeface="Calibri"/>
              </a:rPr>
              <a:t>A review of evidence on socio-economic disadvantage and inequalities of outcome (summary). </a:t>
            </a:r>
            <a:r>
              <a:rPr lang="en-US" sz="1600" dirty="0">
                <a:latin typeface="Calibri"/>
                <a:ea typeface="Calibri"/>
                <a:cs typeface="Calibri"/>
              </a:rPr>
              <a:t>Available at: </a:t>
            </a:r>
            <a:r>
              <a:rPr lang="en-US" sz="1600" dirty="0">
                <a:latin typeface="Calibri"/>
                <a:ea typeface="Calibri"/>
                <a:cs typeface="Calibri"/>
                <a:hlinkClick r:id="rId7"/>
              </a:rPr>
              <a:t>https://www.gov.wales/review-evidence-socio-economic-disadvantage-and-inequalities-outcome-summary-html</a:t>
            </a:r>
            <a:r>
              <a:rPr lang="en-US" sz="1600" dirty="0">
                <a:latin typeface="Calibri"/>
                <a:ea typeface="Calibri"/>
                <a:cs typeface="Calibri"/>
              </a:rPr>
              <a:t> (Accessed: 26/02/2024). </a:t>
            </a:r>
            <a:endParaRPr lang="en-GB" sz="1600" dirty="0">
              <a:latin typeface="Calibri"/>
              <a:ea typeface="Calibri"/>
              <a:cs typeface="Calibri"/>
            </a:endParaRPr>
          </a:p>
          <a:p>
            <a:pPr marL="0" indent="0">
              <a:buNone/>
            </a:pPr>
            <a:r>
              <a:rPr lang="en-GB" sz="1600" dirty="0">
                <a:latin typeface="Calibri"/>
                <a:ea typeface="Calibri"/>
                <a:cs typeface="Calibri"/>
              </a:rPr>
              <a:t>Welsh Government. (2015) </a:t>
            </a:r>
            <a:r>
              <a:rPr lang="en-GB" sz="1600" i="1" dirty="0">
                <a:latin typeface="Calibri"/>
                <a:ea typeface="+mn-lt"/>
                <a:cs typeface="+mn-lt"/>
              </a:rPr>
              <a:t>Well-being of Future Generations (Wales) Act 2015: the essentials. </a:t>
            </a:r>
            <a:r>
              <a:rPr lang="en-GB" sz="1600" dirty="0">
                <a:latin typeface="Calibri"/>
                <a:ea typeface="+mn-lt"/>
                <a:cs typeface="+mn-lt"/>
              </a:rPr>
              <a:t>Available at: </a:t>
            </a:r>
            <a:r>
              <a:rPr lang="en-GB" sz="1600" dirty="0">
                <a:latin typeface="Calibri"/>
                <a:ea typeface="Calibri"/>
                <a:cs typeface="Calibri"/>
                <a:hlinkClick r:id="rId8"/>
              </a:rPr>
              <a:t>Well-being of Future Generations (Wales) Act 2015: the essentials [HTML] | GOV.WALES</a:t>
            </a:r>
            <a:r>
              <a:rPr lang="en-GB" sz="1600" dirty="0">
                <a:latin typeface="Calibri"/>
                <a:ea typeface="Calibri"/>
                <a:cs typeface="Calibri"/>
              </a:rPr>
              <a:t> (Accessed: 16/02/2024).</a:t>
            </a:r>
            <a:r>
              <a:rPr lang="en-US" sz="1600" dirty="0">
                <a:latin typeface="Calibri"/>
                <a:ea typeface="Calibri"/>
                <a:cs typeface="Calibri"/>
              </a:rPr>
              <a:t> </a:t>
            </a:r>
          </a:p>
          <a:p>
            <a:pPr marL="0" indent="0">
              <a:buNone/>
            </a:pPr>
            <a:r>
              <a:rPr lang="en-GB" sz="1600" dirty="0">
                <a:solidFill>
                  <a:srgbClr val="222222"/>
                </a:solidFill>
                <a:latin typeface="Calibri"/>
                <a:ea typeface="Calibri"/>
                <a:cs typeface="Calibri"/>
              </a:rPr>
              <a:t>World Health Organization. (2024) </a:t>
            </a:r>
            <a:r>
              <a:rPr lang="en-GB" sz="1600" i="1" dirty="0">
                <a:solidFill>
                  <a:srgbClr val="222222"/>
                </a:solidFill>
                <a:latin typeface="Calibri"/>
                <a:ea typeface="+mn-lt"/>
                <a:cs typeface="+mn-lt"/>
              </a:rPr>
              <a:t>Promoting well-being. </a:t>
            </a:r>
            <a:r>
              <a:rPr lang="en-GB" sz="1600" dirty="0">
                <a:solidFill>
                  <a:srgbClr val="222222"/>
                </a:solidFill>
                <a:latin typeface="Calibri"/>
                <a:ea typeface="+mn-lt"/>
                <a:cs typeface="+mn-lt"/>
              </a:rPr>
              <a:t>Available at: </a:t>
            </a:r>
            <a:r>
              <a:rPr lang="en-GB" sz="1600" dirty="0">
                <a:solidFill>
                  <a:srgbClr val="467886"/>
                </a:solidFill>
                <a:latin typeface="Calibri"/>
                <a:ea typeface="Calibri"/>
                <a:cs typeface="Calibri"/>
                <a:hlinkClick r:id="rId9"/>
              </a:rPr>
              <a:t>Promoting well-being (who.int)</a:t>
            </a:r>
            <a:r>
              <a:rPr lang="en-GB" sz="1600" dirty="0">
                <a:solidFill>
                  <a:srgbClr val="222222"/>
                </a:solidFill>
                <a:latin typeface="Calibri"/>
                <a:ea typeface="Calibri"/>
                <a:cs typeface="Calibri"/>
              </a:rPr>
              <a:t> (Accessed: </a:t>
            </a:r>
            <a:r>
              <a:rPr lang="en-GB" sz="1600" dirty="0">
                <a:solidFill>
                  <a:srgbClr val="222222"/>
                </a:solidFill>
                <a:latin typeface="Calibri"/>
                <a:ea typeface="+mn-lt"/>
                <a:cs typeface="+mn-lt"/>
              </a:rPr>
              <a:t>11/02/2024).</a:t>
            </a:r>
            <a:r>
              <a:rPr lang="en-US" sz="1600" dirty="0">
                <a:latin typeface="Calibri"/>
                <a:ea typeface="Calibri"/>
                <a:cs typeface="Calibri"/>
              </a:rPr>
              <a:t> </a:t>
            </a:r>
            <a:endParaRPr lang="en-GB" sz="1600" dirty="0">
              <a:latin typeface="Calibri"/>
              <a:ea typeface="Calibri"/>
              <a:cs typeface="Calibri"/>
            </a:endParaRPr>
          </a:p>
          <a:p>
            <a:pPr marL="0" indent="0">
              <a:buNone/>
            </a:pPr>
            <a:r>
              <a:rPr lang="en-GB" sz="1600" dirty="0">
                <a:solidFill>
                  <a:srgbClr val="222222"/>
                </a:solidFill>
                <a:latin typeface="Calibri"/>
                <a:ea typeface="Calibri"/>
                <a:cs typeface="Calibri"/>
              </a:rPr>
              <a:t>World Health </a:t>
            </a:r>
            <a:r>
              <a:rPr lang="en-GB" sz="1600" dirty="0">
                <a:solidFill>
                  <a:srgbClr val="222222"/>
                </a:solidFill>
                <a:latin typeface="Calibri"/>
                <a:ea typeface="+mn-lt"/>
                <a:cs typeface="+mn-lt"/>
              </a:rPr>
              <a:t>Organisation. (1948) </a:t>
            </a:r>
            <a:r>
              <a:rPr lang="en-GB" sz="1600" i="1" dirty="0">
                <a:solidFill>
                  <a:srgbClr val="222222"/>
                </a:solidFill>
                <a:latin typeface="Calibri"/>
                <a:ea typeface="+mn-lt"/>
                <a:cs typeface="+mn-lt"/>
              </a:rPr>
              <a:t>Constitution of the world health organisation. </a:t>
            </a:r>
            <a:r>
              <a:rPr lang="en-GB" sz="1600" dirty="0">
                <a:solidFill>
                  <a:srgbClr val="222222"/>
                </a:solidFill>
                <a:latin typeface="Calibri"/>
                <a:ea typeface="+mn-lt"/>
                <a:cs typeface="+mn-lt"/>
              </a:rPr>
              <a:t>Available at:  </a:t>
            </a:r>
            <a:r>
              <a:rPr lang="en-GB" sz="1600" dirty="0">
                <a:solidFill>
                  <a:srgbClr val="222222"/>
                </a:solidFill>
                <a:latin typeface="Calibri"/>
                <a:ea typeface="Calibri"/>
                <a:cs typeface="Calibri"/>
                <a:hlinkClick r:id="rId10"/>
              </a:rPr>
              <a:t>couv arabe.indd (who.int)</a:t>
            </a:r>
            <a:r>
              <a:rPr lang="en-GB" sz="1600" dirty="0">
                <a:solidFill>
                  <a:srgbClr val="222222"/>
                </a:solidFill>
                <a:latin typeface="Calibri"/>
                <a:ea typeface="Calibri"/>
                <a:cs typeface="Calibri"/>
              </a:rPr>
              <a:t> (Accessed: 21/02/2024).</a:t>
            </a:r>
            <a:endParaRPr lang="en-GB" sz="1600" dirty="0">
              <a:latin typeface="Calibri"/>
              <a:ea typeface="Calibri"/>
              <a:cs typeface="Calibri"/>
            </a:endParaRPr>
          </a:p>
          <a:p>
            <a:pPr marL="0" indent="0">
              <a:buNone/>
            </a:pPr>
            <a:r>
              <a:rPr lang="en-GB" sz="1600" dirty="0">
                <a:solidFill>
                  <a:srgbClr val="222222"/>
                </a:solidFill>
                <a:latin typeface="Calibri"/>
                <a:ea typeface="Calibri"/>
                <a:cs typeface="Calibri"/>
              </a:rPr>
              <a:t>World Health </a:t>
            </a:r>
            <a:r>
              <a:rPr lang="en-GB" sz="1600" dirty="0">
                <a:latin typeface="Calibri"/>
                <a:ea typeface="+mn-lt"/>
                <a:cs typeface="+mn-lt"/>
              </a:rPr>
              <a:t>Organization. (2021) </a:t>
            </a:r>
            <a:r>
              <a:rPr lang="en-GB" sz="1600" i="1" dirty="0">
                <a:solidFill>
                  <a:srgbClr val="222222"/>
                </a:solidFill>
                <a:latin typeface="Calibri"/>
                <a:ea typeface="+mn-lt"/>
                <a:cs typeface="+mn-lt"/>
              </a:rPr>
              <a:t>Health Promotion Glossary of Terms 2021. </a:t>
            </a:r>
            <a:r>
              <a:rPr lang="en-GB" sz="1600" dirty="0">
                <a:solidFill>
                  <a:srgbClr val="222222"/>
                </a:solidFill>
                <a:latin typeface="Calibri"/>
                <a:ea typeface="+mn-lt"/>
                <a:cs typeface="+mn-lt"/>
              </a:rPr>
              <a:t>Available at: </a:t>
            </a:r>
            <a:r>
              <a:rPr lang="en-GB" sz="1600" dirty="0">
                <a:solidFill>
                  <a:srgbClr val="222222"/>
                </a:solidFill>
                <a:latin typeface="Calibri"/>
                <a:ea typeface="Calibri"/>
                <a:cs typeface="Calibri"/>
                <a:hlinkClick r:id="rId11"/>
              </a:rPr>
              <a:t>9789240038349-eng.pdf (who.int)</a:t>
            </a:r>
            <a:r>
              <a:rPr lang="en-GB" sz="1600" dirty="0">
                <a:solidFill>
                  <a:srgbClr val="222222"/>
                </a:solidFill>
                <a:latin typeface="Calibri"/>
                <a:ea typeface="Calibri"/>
                <a:cs typeface="Calibri"/>
              </a:rPr>
              <a:t> (Accessed: 11/02/2024).</a:t>
            </a:r>
            <a:endParaRPr lang="en-GB" sz="1600" dirty="0">
              <a:latin typeface="Calibri"/>
              <a:ea typeface="Calibri"/>
              <a:cs typeface="Calibri"/>
            </a:endParaRPr>
          </a:p>
          <a:p>
            <a:pPr marL="342900" indent="-342900">
              <a:buAutoNum type="arabicPeriod"/>
            </a:pPr>
            <a:endParaRPr lang="en-GB" sz="1600"/>
          </a:p>
          <a:p>
            <a:pPr marL="0" indent="0">
              <a:buNone/>
            </a:pPr>
            <a:endParaRPr lang="en-GB" sz="1600" dirty="0">
              <a:latin typeface="Calibri"/>
              <a:ea typeface="+mn-lt"/>
              <a:cs typeface="Arial"/>
            </a:endParaRPr>
          </a:p>
        </p:txBody>
      </p:sp>
    </p:spTree>
    <p:extLst>
      <p:ext uri="{BB962C8B-B14F-4D97-AF65-F5344CB8AC3E}">
        <p14:creationId xmlns:p14="http://schemas.microsoft.com/office/powerpoint/2010/main" val="31209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6</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Critically reflect upon the differences between Health and Wellbeing.</vt:lpstr>
      <vt:lpstr>Introduction:</vt:lpstr>
      <vt:lpstr>Health and wellbeing definitions:</vt:lpstr>
      <vt:lpstr>Health and wellbeing definitions:</vt:lpstr>
      <vt:lpstr>Health and social class:</vt:lpstr>
      <vt:lpstr>Wellbeing and social class:</vt:lpstr>
      <vt:lpstr>Health, wellbeing and income :</vt:lpstr>
      <vt:lpstr>Public policy and health and wellbeing:</vt:lpstr>
      <vt:lpstr>PowerPoint Presentation</vt:lpstr>
      <vt:lpstr>Well-being of Future Generations (Wales) Act, 2015.</vt:lpstr>
      <vt:lpstr>Conclusion: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2105</cp:revision>
  <dcterms:created xsi:type="dcterms:W3CDTF">2024-01-23T15:54:55Z</dcterms:created>
  <dcterms:modified xsi:type="dcterms:W3CDTF">2024-02-26T14:34:07Z</dcterms:modified>
</cp:coreProperties>
</file>