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9" r:id="rId1"/>
  </p:sldMasterIdLst>
  <p:sldIdLst>
    <p:sldId id="256" r:id="rId2"/>
    <p:sldId id="257" r:id="rId3"/>
    <p:sldId id="270" r:id="rId4"/>
    <p:sldId id="258" r:id="rId5"/>
    <p:sldId id="268" r:id="rId6"/>
    <p:sldId id="263" r:id="rId7"/>
    <p:sldId id="264" r:id="rId8"/>
    <p:sldId id="262" r:id="rId9"/>
    <p:sldId id="266" r:id="rId10"/>
    <p:sldId id="259" r:id="rId11"/>
    <p:sldId id="261" r:id="rId12"/>
    <p:sldId id="265" r:id="rId13"/>
    <p:sldId id="267" r:id="rId14"/>
    <p:sldId id="271"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AD7778-BEA3-3A99-5E2F-06008FEC495F}" v="3105" dt="2020-02-22T20:30:20.383"/>
    <p1510:client id="{0DBC431D-0D1C-0B48-7EFD-D2AB7A49CA57}" v="6119" dt="2020-02-19T15:04:28.778"/>
    <p1510:client id="{A79C183C-A8DD-15AE-3868-A6B9C8C107A7}" v="4290" dt="2020-02-24T21:54:11.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FB5156-ED90-4FFF-B9C9-70741B5F049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CE1B389-04B8-4D50-A27D-A270F61BFBF8}">
      <dgm:prSet/>
      <dgm:spPr/>
      <dgm:t>
        <a:bodyPr/>
        <a:lstStyle/>
        <a:p>
          <a:pPr rtl="0"/>
          <a:r>
            <a:rPr lang="en-GB">
              <a:latin typeface="Corbel" panose="020B0503020204020204"/>
            </a:rPr>
            <a:t>Research participants must not be put at risk from others by taking part. (Ashworth, l. et al. 2015)</a:t>
          </a:r>
          <a:endParaRPr lang="en-US"/>
        </a:p>
      </dgm:t>
    </dgm:pt>
    <dgm:pt modelId="{6CBD3F01-7D45-47EA-B5E9-F33BD6A4DF1D}" type="parTrans" cxnId="{CE770C45-DC8B-432E-8DA3-0B0FB5E045AC}">
      <dgm:prSet/>
      <dgm:spPr/>
      <dgm:t>
        <a:bodyPr/>
        <a:lstStyle/>
        <a:p>
          <a:endParaRPr lang="en-US"/>
        </a:p>
      </dgm:t>
    </dgm:pt>
    <dgm:pt modelId="{7DBB8706-A8A4-445E-97C9-B841EB4BF941}" type="sibTrans" cxnId="{CE770C45-DC8B-432E-8DA3-0B0FB5E045AC}">
      <dgm:prSet/>
      <dgm:spPr/>
      <dgm:t>
        <a:bodyPr/>
        <a:lstStyle/>
        <a:p>
          <a:endParaRPr lang="en-US"/>
        </a:p>
      </dgm:t>
    </dgm:pt>
    <dgm:pt modelId="{190CF53F-FD39-42C7-86FE-FB1CB74BA014}">
      <dgm:prSet/>
      <dgm:spPr/>
      <dgm:t>
        <a:bodyPr/>
        <a:lstStyle/>
        <a:p>
          <a:pPr rtl="0"/>
          <a:r>
            <a:rPr lang="en-GB"/>
            <a:t>To ensure I have the consent from all individuals befre starting the research.</a:t>
          </a:r>
          <a:r>
            <a:rPr lang="en-GB">
              <a:latin typeface="Corbel" panose="020B0503020204020204"/>
            </a:rPr>
            <a:t> (Christian 2005)</a:t>
          </a:r>
          <a:endParaRPr lang="en-US"/>
        </a:p>
      </dgm:t>
    </dgm:pt>
    <dgm:pt modelId="{311C9EC4-C104-4AE1-956A-EEB341069CA1}" type="parTrans" cxnId="{BC72224A-45EC-4525-9A04-9AF303A8A797}">
      <dgm:prSet/>
      <dgm:spPr/>
      <dgm:t>
        <a:bodyPr/>
        <a:lstStyle/>
        <a:p>
          <a:endParaRPr lang="en-US"/>
        </a:p>
      </dgm:t>
    </dgm:pt>
    <dgm:pt modelId="{BEA89901-55DF-480F-9172-D2BE6A7732EE}" type="sibTrans" cxnId="{BC72224A-45EC-4525-9A04-9AF303A8A797}">
      <dgm:prSet/>
      <dgm:spPr/>
      <dgm:t>
        <a:bodyPr/>
        <a:lstStyle/>
        <a:p>
          <a:endParaRPr lang="en-US"/>
        </a:p>
      </dgm:t>
    </dgm:pt>
    <dgm:pt modelId="{D0D4298E-A569-471D-BC23-610A855F23BF}">
      <dgm:prSet/>
      <dgm:spPr/>
      <dgm:t>
        <a:bodyPr/>
        <a:lstStyle/>
        <a:p>
          <a:pPr rtl="0"/>
          <a:r>
            <a:rPr lang="en-GB"/>
            <a:t>To ensure that the research is explained in full detail to the participants before they participate.</a:t>
          </a:r>
          <a:r>
            <a:rPr lang="en-GB">
              <a:latin typeface="Corbel" panose="020B0503020204020204"/>
            </a:rPr>
            <a:t> (Denscombe 2010)</a:t>
          </a:r>
          <a:endParaRPr lang="en-US"/>
        </a:p>
      </dgm:t>
    </dgm:pt>
    <dgm:pt modelId="{0FD00102-891E-4A7C-9A1B-2541924EAB4F}" type="parTrans" cxnId="{B1F81A3C-EB35-4524-AE4C-64A2987FC889}">
      <dgm:prSet/>
      <dgm:spPr/>
      <dgm:t>
        <a:bodyPr/>
        <a:lstStyle/>
        <a:p>
          <a:endParaRPr lang="en-US"/>
        </a:p>
      </dgm:t>
    </dgm:pt>
    <dgm:pt modelId="{62E2FD14-B12C-4C21-89E3-ED1B8D4B1AE8}" type="sibTrans" cxnId="{B1F81A3C-EB35-4524-AE4C-64A2987FC889}">
      <dgm:prSet/>
      <dgm:spPr/>
      <dgm:t>
        <a:bodyPr/>
        <a:lstStyle/>
        <a:p>
          <a:endParaRPr lang="en-US"/>
        </a:p>
      </dgm:t>
    </dgm:pt>
    <dgm:pt modelId="{E0B167F6-27EB-409F-BAEA-C1791DADD310}">
      <dgm:prSet/>
      <dgm:spPr/>
      <dgm:t>
        <a:bodyPr/>
        <a:lstStyle/>
        <a:p>
          <a:pPr rtl="0"/>
          <a:r>
            <a:rPr lang="en-GB"/>
            <a:t>To ensure that all paticipants understand that they can </a:t>
          </a:r>
          <a:r>
            <a:rPr lang="en-GB">
              <a:latin typeface="Corbel" panose="020B0503020204020204"/>
            </a:rPr>
            <a:t>withdraw from </a:t>
          </a:r>
          <a:r>
            <a:rPr lang="en-GB"/>
            <a:t>the research at any time.</a:t>
          </a:r>
          <a:r>
            <a:rPr lang="en-GB">
              <a:latin typeface="Corbel" panose="020B0503020204020204"/>
            </a:rPr>
            <a:t> (Squirrell 2012)</a:t>
          </a:r>
          <a:endParaRPr lang="en-US"/>
        </a:p>
      </dgm:t>
    </dgm:pt>
    <dgm:pt modelId="{F2917064-EC15-4377-9C97-2BB6E1562CBC}" type="parTrans" cxnId="{9B1E88B0-D203-4997-B6D8-AEABB3FDB0D2}">
      <dgm:prSet/>
      <dgm:spPr/>
      <dgm:t>
        <a:bodyPr/>
        <a:lstStyle/>
        <a:p>
          <a:endParaRPr lang="en-US"/>
        </a:p>
      </dgm:t>
    </dgm:pt>
    <dgm:pt modelId="{F05B21A3-7E2C-4767-ABEA-BDF4EB9EFF22}" type="sibTrans" cxnId="{9B1E88B0-D203-4997-B6D8-AEABB3FDB0D2}">
      <dgm:prSet/>
      <dgm:spPr/>
      <dgm:t>
        <a:bodyPr/>
        <a:lstStyle/>
        <a:p>
          <a:endParaRPr lang="en-US"/>
        </a:p>
      </dgm:t>
    </dgm:pt>
    <dgm:pt modelId="{9EEA80AD-6485-42C7-9182-D231239F14F6}">
      <dgm:prSet/>
      <dgm:spPr/>
      <dgm:t>
        <a:bodyPr/>
        <a:lstStyle/>
        <a:p>
          <a:pPr rtl="0"/>
          <a:r>
            <a:rPr lang="en-GB"/>
            <a:t>To inform them about Data Protection.</a:t>
          </a:r>
          <a:r>
            <a:rPr lang="en-GB">
              <a:latin typeface="Corbel" panose="020B0503020204020204"/>
            </a:rPr>
            <a:t> Highlight importance</a:t>
          </a:r>
          <a:r>
            <a:rPr lang="en-GB"/>
            <a:t> </a:t>
          </a:r>
          <a:r>
            <a:rPr lang="en-GB">
              <a:latin typeface="Corbel" panose="020B0503020204020204"/>
            </a:rPr>
            <a:t>of confidentiality if the need arises on the reults of the research. (Weiss 1998) </a:t>
          </a:r>
          <a:endParaRPr lang="en-US"/>
        </a:p>
      </dgm:t>
    </dgm:pt>
    <dgm:pt modelId="{1CF173ED-F6AC-4D69-BCF7-C373C7CFC553}" type="parTrans" cxnId="{1B6E7ABA-6385-42CC-90C8-E9D196458597}">
      <dgm:prSet/>
      <dgm:spPr/>
      <dgm:t>
        <a:bodyPr/>
        <a:lstStyle/>
        <a:p>
          <a:endParaRPr lang="en-US"/>
        </a:p>
      </dgm:t>
    </dgm:pt>
    <dgm:pt modelId="{38C05E26-95DD-41C4-AE8D-FAECCFF1AC0E}" type="sibTrans" cxnId="{1B6E7ABA-6385-42CC-90C8-E9D196458597}">
      <dgm:prSet/>
      <dgm:spPr/>
      <dgm:t>
        <a:bodyPr/>
        <a:lstStyle/>
        <a:p>
          <a:endParaRPr lang="en-US"/>
        </a:p>
      </dgm:t>
    </dgm:pt>
    <dgm:pt modelId="{6BDB4B82-30C3-4751-AA7F-68B8FC8AFA49}">
      <dgm:prSet/>
      <dgm:spPr/>
      <dgm:t>
        <a:bodyPr/>
        <a:lstStyle/>
        <a:p>
          <a:pPr rtl="0"/>
          <a:r>
            <a:rPr lang="en-GB"/>
            <a:t>To ensure that they are well informed of any risks that may result from the research.</a:t>
          </a:r>
          <a:r>
            <a:rPr lang="en-GB">
              <a:latin typeface="Corbel" panose="020B0503020204020204"/>
            </a:rPr>
            <a:t> (Emanuel, et al. 2000)</a:t>
          </a:r>
          <a:endParaRPr lang="en-US"/>
        </a:p>
      </dgm:t>
    </dgm:pt>
    <dgm:pt modelId="{8E7CA33A-1290-4B58-AD1D-76CE6D2ADC33}" type="parTrans" cxnId="{26A73768-0DEC-4551-8B15-49B7D7E64CCD}">
      <dgm:prSet/>
      <dgm:spPr/>
      <dgm:t>
        <a:bodyPr/>
        <a:lstStyle/>
        <a:p>
          <a:endParaRPr lang="en-US"/>
        </a:p>
      </dgm:t>
    </dgm:pt>
    <dgm:pt modelId="{48A637B4-2E44-4904-9CCB-884E1B2C0BEF}" type="sibTrans" cxnId="{26A73768-0DEC-4551-8B15-49B7D7E64CCD}">
      <dgm:prSet/>
      <dgm:spPr/>
      <dgm:t>
        <a:bodyPr/>
        <a:lstStyle/>
        <a:p>
          <a:endParaRPr lang="en-US"/>
        </a:p>
      </dgm:t>
    </dgm:pt>
    <dgm:pt modelId="{513A4AE2-FA0E-45F5-B952-8C6316A2FDDF}">
      <dgm:prSet phldr="0"/>
      <dgm:spPr/>
      <dgm:t>
        <a:bodyPr/>
        <a:lstStyle/>
        <a:p>
          <a:r>
            <a:rPr lang="en-GB">
              <a:latin typeface="Corbel" panose="020B0503020204020204"/>
            </a:rPr>
            <a:t>To ensure that parental consent is gained if the child is under 16 years of age. (NSPCC, 2020)</a:t>
          </a:r>
        </a:p>
      </dgm:t>
    </dgm:pt>
    <dgm:pt modelId="{C9D12580-A637-49DA-8FE2-A0AFD456970B}" type="parTrans" cxnId="{07F6FA51-F4BC-4522-9395-2C023E2233E5}">
      <dgm:prSet/>
      <dgm:spPr/>
    </dgm:pt>
    <dgm:pt modelId="{753B36B5-6234-47D4-B8DF-2842EC36A70B}" type="sibTrans" cxnId="{07F6FA51-F4BC-4522-9395-2C023E2233E5}">
      <dgm:prSet/>
      <dgm:spPr/>
      <dgm:t>
        <a:bodyPr/>
        <a:lstStyle/>
        <a:p>
          <a:endParaRPr lang="en-US"/>
        </a:p>
      </dgm:t>
    </dgm:pt>
    <dgm:pt modelId="{A540FA5E-F481-4ED2-B7FF-84ACD40B3DC4}" type="pres">
      <dgm:prSet presAssocID="{3FFB5156-ED90-4FFF-B9C9-70741B5F049F}" presName="vert0" presStyleCnt="0">
        <dgm:presLayoutVars>
          <dgm:dir/>
          <dgm:animOne val="branch"/>
          <dgm:animLvl val="lvl"/>
        </dgm:presLayoutVars>
      </dgm:prSet>
      <dgm:spPr/>
    </dgm:pt>
    <dgm:pt modelId="{2B4F60C0-8489-4AA1-B56C-91397FF93C07}" type="pres">
      <dgm:prSet presAssocID="{8CE1B389-04B8-4D50-A27D-A270F61BFBF8}" presName="thickLine" presStyleLbl="alignNode1" presStyleIdx="0" presStyleCnt="7"/>
      <dgm:spPr/>
    </dgm:pt>
    <dgm:pt modelId="{1D9B2CA6-90C9-4089-A941-B1C14E5C4604}" type="pres">
      <dgm:prSet presAssocID="{8CE1B389-04B8-4D50-A27D-A270F61BFBF8}" presName="horz1" presStyleCnt="0"/>
      <dgm:spPr/>
    </dgm:pt>
    <dgm:pt modelId="{D97F7574-EC55-4A0B-A653-A5DD3A54A9D8}" type="pres">
      <dgm:prSet presAssocID="{8CE1B389-04B8-4D50-A27D-A270F61BFBF8}" presName="tx1" presStyleLbl="revTx" presStyleIdx="0" presStyleCnt="7"/>
      <dgm:spPr/>
    </dgm:pt>
    <dgm:pt modelId="{D5956563-E4D3-49B5-9983-A341988CA9E0}" type="pres">
      <dgm:prSet presAssocID="{8CE1B389-04B8-4D50-A27D-A270F61BFBF8}" presName="vert1" presStyleCnt="0"/>
      <dgm:spPr/>
    </dgm:pt>
    <dgm:pt modelId="{9066158F-5917-416D-AFFD-48B2EAE07504}" type="pres">
      <dgm:prSet presAssocID="{190CF53F-FD39-42C7-86FE-FB1CB74BA014}" presName="thickLine" presStyleLbl="alignNode1" presStyleIdx="1" presStyleCnt="7"/>
      <dgm:spPr/>
    </dgm:pt>
    <dgm:pt modelId="{DF761496-7F01-46F0-A408-D4F15CC76492}" type="pres">
      <dgm:prSet presAssocID="{190CF53F-FD39-42C7-86FE-FB1CB74BA014}" presName="horz1" presStyleCnt="0"/>
      <dgm:spPr/>
    </dgm:pt>
    <dgm:pt modelId="{6709ED1F-ACB0-401D-A254-97CD39698523}" type="pres">
      <dgm:prSet presAssocID="{190CF53F-FD39-42C7-86FE-FB1CB74BA014}" presName="tx1" presStyleLbl="revTx" presStyleIdx="1" presStyleCnt="7"/>
      <dgm:spPr/>
    </dgm:pt>
    <dgm:pt modelId="{FBD787F9-C88C-45FB-AE02-FF0D33093E2F}" type="pres">
      <dgm:prSet presAssocID="{190CF53F-FD39-42C7-86FE-FB1CB74BA014}" presName="vert1" presStyleCnt="0"/>
      <dgm:spPr/>
    </dgm:pt>
    <dgm:pt modelId="{11DBE9ED-5B7E-427E-9CDC-EABB46C808E2}" type="pres">
      <dgm:prSet presAssocID="{D0D4298E-A569-471D-BC23-610A855F23BF}" presName="thickLine" presStyleLbl="alignNode1" presStyleIdx="2" presStyleCnt="7"/>
      <dgm:spPr/>
    </dgm:pt>
    <dgm:pt modelId="{3B2D7587-899D-4D2B-B1EF-EABD7B6D96FB}" type="pres">
      <dgm:prSet presAssocID="{D0D4298E-A569-471D-BC23-610A855F23BF}" presName="horz1" presStyleCnt="0"/>
      <dgm:spPr/>
    </dgm:pt>
    <dgm:pt modelId="{1BA89ACC-4F1C-48F3-9787-38FDBC827F53}" type="pres">
      <dgm:prSet presAssocID="{D0D4298E-A569-471D-BC23-610A855F23BF}" presName="tx1" presStyleLbl="revTx" presStyleIdx="2" presStyleCnt="7"/>
      <dgm:spPr/>
    </dgm:pt>
    <dgm:pt modelId="{804689B6-8595-4001-883E-BBE2D373F261}" type="pres">
      <dgm:prSet presAssocID="{D0D4298E-A569-471D-BC23-610A855F23BF}" presName="vert1" presStyleCnt="0"/>
      <dgm:spPr/>
    </dgm:pt>
    <dgm:pt modelId="{57C8FF08-131E-49FC-95CD-4DF183403E4D}" type="pres">
      <dgm:prSet presAssocID="{E0B167F6-27EB-409F-BAEA-C1791DADD310}" presName="thickLine" presStyleLbl="alignNode1" presStyleIdx="3" presStyleCnt="7"/>
      <dgm:spPr/>
    </dgm:pt>
    <dgm:pt modelId="{85F2ADB0-CA10-449E-8715-EC6BE3732608}" type="pres">
      <dgm:prSet presAssocID="{E0B167F6-27EB-409F-BAEA-C1791DADD310}" presName="horz1" presStyleCnt="0"/>
      <dgm:spPr/>
    </dgm:pt>
    <dgm:pt modelId="{9E630B9B-71B1-4395-938E-7ECE65A6938C}" type="pres">
      <dgm:prSet presAssocID="{E0B167F6-27EB-409F-BAEA-C1791DADD310}" presName="tx1" presStyleLbl="revTx" presStyleIdx="3" presStyleCnt="7"/>
      <dgm:spPr/>
    </dgm:pt>
    <dgm:pt modelId="{B2EDBE7B-3B7F-438C-8C2D-BD49CB671EC7}" type="pres">
      <dgm:prSet presAssocID="{E0B167F6-27EB-409F-BAEA-C1791DADD310}" presName="vert1" presStyleCnt="0"/>
      <dgm:spPr/>
    </dgm:pt>
    <dgm:pt modelId="{ADE60453-BEBF-49D3-8D3C-5628B5AEB730}" type="pres">
      <dgm:prSet presAssocID="{513A4AE2-FA0E-45F5-B952-8C6316A2FDDF}" presName="thickLine" presStyleLbl="alignNode1" presStyleIdx="4" presStyleCnt="7"/>
      <dgm:spPr/>
    </dgm:pt>
    <dgm:pt modelId="{592F147C-C35F-4D3B-9679-438236C6656D}" type="pres">
      <dgm:prSet presAssocID="{513A4AE2-FA0E-45F5-B952-8C6316A2FDDF}" presName="horz1" presStyleCnt="0"/>
      <dgm:spPr/>
    </dgm:pt>
    <dgm:pt modelId="{0F8BCAFF-F435-4F8A-91DC-E1268E15E1C2}" type="pres">
      <dgm:prSet presAssocID="{513A4AE2-FA0E-45F5-B952-8C6316A2FDDF}" presName="tx1" presStyleLbl="revTx" presStyleIdx="4" presStyleCnt="7"/>
      <dgm:spPr/>
    </dgm:pt>
    <dgm:pt modelId="{DD481DC9-234E-41D7-A3E9-8CF07499561D}" type="pres">
      <dgm:prSet presAssocID="{513A4AE2-FA0E-45F5-B952-8C6316A2FDDF}" presName="vert1" presStyleCnt="0"/>
      <dgm:spPr/>
    </dgm:pt>
    <dgm:pt modelId="{A9539CEA-C44E-4658-9DC2-44B9A0954154}" type="pres">
      <dgm:prSet presAssocID="{9EEA80AD-6485-42C7-9182-D231239F14F6}" presName="thickLine" presStyleLbl="alignNode1" presStyleIdx="5" presStyleCnt="7"/>
      <dgm:spPr/>
    </dgm:pt>
    <dgm:pt modelId="{960E61F1-64D3-49DA-92E0-8ED29F087134}" type="pres">
      <dgm:prSet presAssocID="{9EEA80AD-6485-42C7-9182-D231239F14F6}" presName="horz1" presStyleCnt="0"/>
      <dgm:spPr/>
    </dgm:pt>
    <dgm:pt modelId="{8AB2F7B8-02CC-4C54-B8AA-5067C47FDA7C}" type="pres">
      <dgm:prSet presAssocID="{9EEA80AD-6485-42C7-9182-D231239F14F6}" presName="tx1" presStyleLbl="revTx" presStyleIdx="5" presStyleCnt="7"/>
      <dgm:spPr/>
    </dgm:pt>
    <dgm:pt modelId="{807CD410-ED60-42A0-9512-5FFC4935AA65}" type="pres">
      <dgm:prSet presAssocID="{9EEA80AD-6485-42C7-9182-D231239F14F6}" presName="vert1" presStyleCnt="0"/>
      <dgm:spPr/>
    </dgm:pt>
    <dgm:pt modelId="{2E2F2991-20C9-4E24-A560-28324F459733}" type="pres">
      <dgm:prSet presAssocID="{6BDB4B82-30C3-4751-AA7F-68B8FC8AFA49}" presName="thickLine" presStyleLbl="alignNode1" presStyleIdx="6" presStyleCnt="7"/>
      <dgm:spPr/>
    </dgm:pt>
    <dgm:pt modelId="{AD5DC72A-EDB9-4508-B95A-78B0869DA6E8}" type="pres">
      <dgm:prSet presAssocID="{6BDB4B82-30C3-4751-AA7F-68B8FC8AFA49}" presName="horz1" presStyleCnt="0"/>
      <dgm:spPr/>
    </dgm:pt>
    <dgm:pt modelId="{F5DA4888-BBCD-4CD5-A76E-83B96CA52E81}" type="pres">
      <dgm:prSet presAssocID="{6BDB4B82-30C3-4751-AA7F-68B8FC8AFA49}" presName="tx1" presStyleLbl="revTx" presStyleIdx="6" presStyleCnt="7"/>
      <dgm:spPr/>
    </dgm:pt>
    <dgm:pt modelId="{657F0DD8-C36E-41C2-8D57-6235C11ABBA1}" type="pres">
      <dgm:prSet presAssocID="{6BDB4B82-30C3-4751-AA7F-68B8FC8AFA49}" presName="vert1" presStyleCnt="0"/>
      <dgm:spPr/>
    </dgm:pt>
  </dgm:ptLst>
  <dgm:cxnLst>
    <dgm:cxn modelId="{7F588019-5447-45E6-826A-C9421BFCE628}" type="presOf" srcId="{190CF53F-FD39-42C7-86FE-FB1CB74BA014}" destId="{6709ED1F-ACB0-401D-A254-97CD39698523}" srcOrd="0" destOrd="0" presId="urn:microsoft.com/office/officeart/2008/layout/LinedList"/>
    <dgm:cxn modelId="{6FD22835-7360-4FAD-ACCF-1E3EA780EB2B}" type="presOf" srcId="{D0D4298E-A569-471D-BC23-610A855F23BF}" destId="{1BA89ACC-4F1C-48F3-9787-38FDBC827F53}" srcOrd="0" destOrd="0" presId="urn:microsoft.com/office/officeart/2008/layout/LinedList"/>
    <dgm:cxn modelId="{B1F81A3C-EB35-4524-AE4C-64A2987FC889}" srcId="{3FFB5156-ED90-4FFF-B9C9-70741B5F049F}" destId="{D0D4298E-A569-471D-BC23-610A855F23BF}" srcOrd="2" destOrd="0" parTransId="{0FD00102-891E-4A7C-9A1B-2541924EAB4F}" sibTransId="{62E2FD14-B12C-4C21-89E3-ED1B8D4B1AE8}"/>
    <dgm:cxn modelId="{CE770C45-DC8B-432E-8DA3-0B0FB5E045AC}" srcId="{3FFB5156-ED90-4FFF-B9C9-70741B5F049F}" destId="{8CE1B389-04B8-4D50-A27D-A270F61BFBF8}" srcOrd="0" destOrd="0" parTransId="{6CBD3F01-7D45-47EA-B5E9-F33BD6A4DF1D}" sibTransId="{7DBB8706-A8A4-445E-97C9-B841EB4BF941}"/>
    <dgm:cxn modelId="{26A73768-0DEC-4551-8B15-49B7D7E64CCD}" srcId="{3FFB5156-ED90-4FFF-B9C9-70741B5F049F}" destId="{6BDB4B82-30C3-4751-AA7F-68B8FC8AFA49}" srcOrd="6" destOrd="0" parTransId="{8E7CA33A-1290-4B58-AD1D-76CE6D2ADC33}" sibTransId="{48A637B4-2E44-4904-9CCB-884E1B2C0BEF}"/>
    <dgm:cxn modelId="{BC72224A-45EC-4525-9A04-9AF303A8A797}" srcId="{3FFB5156-ED90-4FFF-B9C9-70741B5F049F}" destId="{190CF53F-FD39-42C7-86FE-FB1CB74BA014}" srcOrd="1" destOrd="0" parTransId="{311C9EC4-C104-4AE1-956A-EEB341069CA1}" sibTransId="{BEA89901-55DF-480F-9172-D2BE6A7732EE}"/>
    <dgm:cxn modelId="{07F6FA51-F4BC-4522-9395-2C023E2233E5}" srcId="{3FFB5156-ED90-4FFF-B9C9-70741B5F049F}" destId="{513A4AE2-FA0E-45F5-B952-8C6316A2FDDF}" srcOrd="4" destOrd="0" parTransId="{C9D12580-A637-49DA-8FE2-A0AFD456970B}" sibTransId="{753B36B5-6234-47D4-B8DF-2842EC36A70B}"/>
    <dgm:cxn modelId="{B26F1156-B2F2-4700-9148-171D37436A2C}" type="presOf" srcId="{6BDB4B82-30C3-4751-AA7F-68B8FC8AFA49}" destId="{F5DA4888-BBCD-4CD5-A76E-83B96CA52E81}" srcOrd="0" destOrd="0" presId="urn:microsoft.com/office/officeart/2008/layout/LinedList"/>
    <dgm:cxn modelId="{EA1E267C-EA14-4237-AFF4-6376EF1B6487}" type="presOf" srcId="{513A4AE2-FA0E-45F5-B952-8C6316A2FDDF}" destId="{0F8BCAFF-F435-4F8A-91DC-E1268E15E1C2}" srcOrd="0" destOrd="0" presId="urn:microsoft.com/office/officeart/2008/layout/LinedList"/>
    <dgm:cxn modelId="{9B1E88B0-D203-4997-B6D8-AEABB3FDB0D2}" srcId="{3FFB5156-ED90-4FFF-B9C9-70741B5F049F}" destId="{E0B167F6-27EB-409F-BAEA-C1791DADD310}" srcOrd="3" destOrd="0" parTransId="{F2917064-EC15-4377-9C97-2BB6E1562CBC}" sibTransId="{F05B21A3-7E2C-4767-ABEA-BDF4EB9EFF22}"/>
    <dgm:cxn modelId="{82964DB9-C339-46B3-B0D4-9D02FA89474C}" type="presOf" srcId="{9EEA80AD-6485-42C7-9182-D231239F14F6}" destId="{8AB2F7B8-02CC-4C54-B8AA-5067C47FDA7C}" srcOrd="0" destOrd="0" presId="urn:microsoft.com/office/officeart/2008/layout/LinedList"/>
    <dgm:cxn modelId="{1B6E7ABA-6385-42CC-90C8-E9D196458597}" srcId="{3FFB5156-ED90-4FFF-B9C9-70741B5F049F}" destId="{9EEA80AD-6485-42C7-9182-D231239F14F6}" srcOrd="5" destOrd="0" parTransId="{1CF173ED-F6AC-4D69-BCF7-C373C7CFC553}" sibTransId="{38C05E26-95DD-41C4-AE8D-FAECCFF1AC0E}"/>
    <dgm:cxn modelId="{10D9ACC5-7113-4018-A8F7-334AACB858C0}" type="presOf" srcId="{8CE1B389-04B8-4D50-A27D-A270F61BFBF8}" destId="{D97F7574-EC55-4A0B-A653-A5DD3A54A9D8}" srcOrd="0" destOrd="0" presId="urn:microsoft.com/office/officeart/2008/layout/LinedList"/>
    <dgm:cxn modelId="{F0620CF4-6D54-4A9F-83E4-BFB96490068D}" type="presOf" srcId="{3FFB5156-ED90-4FFF-B9C9-70741B5F049F}" destId="{A540FA5E-F481-4ED2-B7FF-84ACD40B3DC4}" srcOrd="0" destOrd="0" presId="urn:microsoft.com/office/officeart/2008/layout/LinedList"/>
    <dgm:cxn modelId="{EB887DFF-57C0-4FFC-8F45-CE2171B7FD3D}" type="presOf" srcId="{E0B167F6-27EB-409F-BAEA-C1791DADD310}" destId="{9E630B9B-71B1-4395-938E-7ECE65A6938C}" srcOrd="0" destOrd="0" presId="urn:microsoft.com/office/officeart/2008/layout/LinedList"/>
    <dgm:cxn modelId="{304F360B-77DE-4C9F-A5C9-1E4EF77A4D77}" type="presParOf" srcId="{A540FA5E-F481-4ED2-B7FF-84ACD40B3DC4}" destId="{2B4F60C0-8489-4AA1-B56C-91397FF93C07}" srcOrd="0" destOrd="0" presId="urn:microsoft.com/office/officeart/2008/layout/LinedList"/>
    <dgm:cxn modelId="{8D285B07-B9A1-479D-A9FD-8B06383E315F}" type="presParOf" srcId="{A540FA5E-F481-4ED2-B7FF-84ACD40B3DC4}" destId="{1D9B2CA6-90C9-4089-A941-B1C14E5C4604}" srcOrd="1" destOrd="0" presId="urn:microsoft.com/office/officeart/2008/layout/LinedList"/>
    <dgm:cxn modelId="{0551CCE6-FDCA-4D6C-BB6C-EAF899FB7B1B}" type="presParOf" srcId="{1D9B2CA6-90C9-4089-A941-B1C14E5C4604}" destId="{D97F7574-EC55-4A0B-A653-A5DD3A54A9D8}" srcOrd="0" destOrd="0" presId="urn:microsoft.com/office/officeart/2008/layout/LinedList"/>
    <dgm:cxn modelId="{34710B46-C76E-4246-80FB-6F0E57B92428}" type="presParOf" srcId="{1D9B2CA6-90C9-4089-A941-B1C14E5C4604}" destId="{D5956563-E4D3-49B5-9983-A341988CA9E0}" srcOrd="1" destOrd="0" presId="urn:microsoft.com/office/officeart/2008/layout/LinedList"/>
    <dgm:cxn modelId="{8C32D37E-9F91-4E7B-991F-2CA3B4C1C19D}" type="presParOf" srcId="{A540FA5E-F481-4ED2-B7FF-84ACD40B3DC4}" destId="{9066158F-5917-416D-AFFD-48B2EAE07504}" srcOrd="2" destOrd="0" presId="urn:microsoft.com/office/officeart/2008/layout/LinedList"/>
    <dgm:cxn modelId="{6F6BBB82-74EB-4D03-B2C3-5AE06AAEEE99}" type="presParOf" srcId="{A540FA5E-F481-4ED2-B7FF-84ACD40B3DC4}" destId="{DF761496-7F01-46F0-A408-D4F15CC76492}" srcOrd="3" destOrd="0" presId="urn:microsoft.com/office/officeart/2008/layout/LinedList"/>
    <dgm:cxn modelId="{231BE9C3-BAE7-428E-A043-08E4A3F6C853}" type="presParOf" srcId="{DF761496-7F01-46F0-A408-D4F15CC76492}" destId="{6709ED1F-ACB0-401D-A254-97CD39698523}" srcOrd="0" destOrd="0" presId="urn:microsoft.com/office/officeart/2008/layout/LinedList"/>
    <dgm:cxn modelId="{A06FFE7D-6CF4-4E85-8492-67F9845C9D39}" type="presParOf" srcId="{DF761496-7F01-46F0-A408-D4F15CC76492}" destId="{FBD787F9-C88C-45FB-AE02-FF0D33093E2F}" srcOrd="1" destOrd="0" presId="urn:microsoft.com/office/officeart/2008/layout/LinedList"/>
    <dgm:cxn modelId="{CF983021-5496-4288-9B00-D6E4255076C6}" type="presParOf" srcId="{A540FA5E-F481-4ED2-B7FF-84ACD40B3DC4}" destId="{11DBE9ED-5B7E-427E-9CDC-EABB46C808E2}" srcOrd="4" destOrd="0" presId="urn:microsoft.com/office/officeart/2008/layout/LinedList"/>
    <dgm:cxn modelId="{0BCDB6A0-A782-44B4-B766-48BB7A1C56FF}" type="presParOf" srcId="{A540FA5E-F481-4ED2-B7FF-84ACD40B3DC4}" destId="{3B2D7587-899D-4D2B-B1EF-EABD7B6D96FB}" srcOrd="5" destOrd="0" presId="urn:microsoft.com/office/officeart/2008/layout/LinedList"/>
    <dgm:cxn modelId="{E1E84AC5-4821-42F5-93C3-E682A6FFE4C5}" type="presParOf" srcId="{3B2D7587-899D-4D2B-B1EF-EABD7B6D96FB}" destId="{1BA89ACC-4F1C-48F3-9787-38FDBC827F53}" srcOrd="0" destOrd="0" presId="urn:microsoft.com/office/officeart/2008/layout/LinedList"/>
    <dgm:cxn modelId="{28572363-6761-4E68-BE03-F975F0D80482}" type="presParOf" srcId="{3B2D7587-899D-4D2B-B1EF-EABD7B6D96FB}" destId="{804689B6-8595-4001-883E-BBE2D373F261}" srcOrd="1" destOrd="0" presId="urn:microsoft.com/office/officeart/2008/layout/LinedList"/>
    <dgm:cxn modelId="{6DF3BF05-BA55-43D4-AA26-3A2C74059050}" type="presParOf" srcId="{A540FA5E-F481-4ED2-B7FF-84ACD40B3DC4}" destId="{57C8FF08-131E-49FC-95CD-4DF183403E4D}" srcOrd="6" destOrd="0" presId="urn:microsoft.com/office/officeart/2008/layout/LinedList"/>
    <dgm:cxn modelId="{F5DAC1AC-878E-4656-96A0-D73939049831}" type="presParOf" srcId="{A540FA5E-F481-4ED2-B7FF-84ACD40B3DC4}" destId="{85F2ADB0-CA10-449E-8715-EC6BE3732608}" srcOrd="7" destOrd="0" presId="urn:microsoft.com/office/officeart/2008/layout/LinedList"/>
    <dgm:cxn modelId="{A0917E74-483F-4668-A6CE-F58168DAFE90}" type="presParOf" srcId="{85F2ADB0-CA10-449E-8715-EC6BE3732608}" destId="{9E630B9B-71B1-4395-938E-7ECE65A6938C}" srcOrd="0" destOrd="0" presId="urn:microsoft.com/office/officeart/2008/layout/LinedList"/>
    <dgm:cxn modelId="{9D9212CF-1F0D-4165-91C3-6FC61009F16B}" type="presParOf" srcId="{85F2ADB0-CA10-449E-8715-EC6BE3732608}" destId="{B2EDBE7B-3B7F-438C-8C2D-BD49CB671EC7}" srcOrd="1" destOrd="0" presId="urn:microsoft.com/office/officeart/2008/layout/LinedList"/>
    <dgm:cxn modelId="{947D44AD-54FC-405C-B5D5-9CC4D1620230}" type="presParOf" srcId="{A540FA5E-F481-4ED2-B7FF-84ACD40B3DC4}" destId="{ADE60453-BEBF-49D3-8D3C-5628B5AEB730}" srcOrd="8" destOrd="0" presId="urn:microsoft.com/office/officeart/2008/layout/LinedList"/>
    <dgm:cxn modelId="{89E1CA17-84C3-43E6-ACBA-5EF5B6B95B86}" type="presParOf" srcId="{A540FA5E-F481-4ED2-B7FF-84ACD40B3DC4}" destId="{592F147C-C35F-4D3B-9679-438236C6656D}" srcOrd="9" destOrd="0" presId="urn:microsoft.com/office/officeart/2008/layout/LinedList"/>
    <dgm:cxn modelId="{D122597F-57DD-4ABF-BD2E-BCC57A228385}" type="presParOf" srcId="{592F147C-C35F-4D3B-9679-438236C6656D}" destId="{0F8BCAFF-F435-4F8A-91DC-E1268E15E1C2}" srcOrd="0" destOrd="0" presId="urn:microsoft.com/office/officeart/2008/layout/LinedList"/>
    <dgm:cxn modelId="{30E1304D-E06C-4FFC-ABA1-E7597ABF7578}" type="presParOf" srcId="{592F147C-C35F-4D3B-9679-438236C6656D}" destId="{DD481DC9-234E-41D7-A3E9-8CF07499561D}" srcOrd="1" destOrd="0" presId="urn:microsoft.com/office/officeart/2008/layout/LinedList"/>
    <dgm:cxn modelId="{095D2362-68DB-44B6-A67E-CD61D568BA40}" type="presParOf" srcId="{A540FA5E-F481-4ED2-B7FF-84ACD40B3DC4}" destId="{A9539CEA-C44E-4658-9DC2-44B9A0954154}" srcOrd="10" destOrd="0" presId="urn:microsoft.com/office/officeart/2008/layout/LinedList"/>
    <dgm:cxn modelId="{90FB67BF-389F-487E-832F-1947907035B1}" type="presParOf" srcId="{A540FA5E-F481-4ED2-B7FF-84ACD40B3DC4}" destId="{960E61F1-64D3-49DA-92E0-8ED29F087134}" srcOrd="11" destOrd="0" presId="urn:microsoft.com/office/officeart/2008/layout/LinedList"/>
    <dgm:cxn modelId="{BDCE4FB2-6CFE-45B9-AADF-6673980DAD3A}" type="presParOf" srcId="{960E61F1-64D3-49DA-92E0-8ED29F087134}" destId="{8AB2F7B8-02CC-4C54-B8AA-5067C47FDA7C}" srcOrd="0" destOrd="0" presId="urn:microsoft.com/office/officeart/2008/layout/LinedList"/>
    <dgm:cxn modelId="{B8078A38-9D77-4F76-A251-569203DEE23D}" type="presParOf" srcId="{960E61F1-64D3-49DA-92E0-8ED29F087134}" destId="{807CD410-ED60-42A0-9512-5FFC4935AA65}" srcOrd="1" destOrd="0" presId="urn:microsoft.com/office/officeart/2008/layout/LinedList"/>
    <dgm:cxn modelId="{A266689E-D0BE-4056-A8EF-3FC9422280D4}" type="presParOf" srcId="{A540FA5E-F481-4ED2-B7FF-84ACD40B3DC4}" destId="{2E2F2991-20C9-4E24-A560-28324F459733}" srcOrd="12" destOrd="0" presId="urn:microsoft.com/office/officeart/2008/layout/LinedList"/>
    <dgm:cxn modelId="{B0B9F2C8-96D4-4706-A745-6AA5BC1ECAF1}" type="presParOf" srcId="{A540FA5E-F481-4ED2-B7FF-84ACD40B3DC4}" destId="{AD5DC72A-EDB9-4508-B95A-78B0869DA6E8}" srcOrd="13" destOrd="0" presId="urn:microsoft.com/office/officeart/2008/layout/LinedList"/>
    <dgm:cxn modelId="{DE90598D-4312-4B3B-987F-7695DEA6473C}" type="presParOf" srcId="{AD5DC72A-EDB9-4508-B95A-78B0869DA6E8}" destId="{F5DA4888-BBCD-4CD5-A76E-83B96CA52E81}" srcOrd="0" destOrd="0" presId="urn:microsoft.com/office/officeart/2008/layout/LinedList"/>
    <dgm:cxn modelId="{1634A7A6-FE73-490F-8D34-975F7B3EFABB}" type="presParOf" srcId="{AD5DC72A-EDB9-4508-B95A-78B0869DA6E8}" destId="{657F0DD8-C36E-41C2-8D57-6235C11ABBA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F60C0-8489-4AA1-B56C-91397FF93C07}">
      <dsp:nvSpPr>
        <dsp:cNvPr id="0" name=""/>
        <dsp:cNvSpPr/>
      </dsp:nvSpPr>
      <dsp:spPr>
        <a:xfrm>
          <a:off x="0" y="623"/>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7F7574-EC55-4A0B-A653-A5DD3A54A9D8}">
      <dsp:nvSpPr>
        <dsp:cNvPr id="0" name=""/>
        <dsp:cNvSpPr/>
      </dsp:nvSpPr>
      <dsp:spPr>
        <a:xfrm>
          <a:off x="0" y="623"/>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latin typeface="Corbel" panose="020B0503020204020204"/>
            </a:rPr>
            <a:t>Research participants must not be put at risk from others by taking part. (Ashworth, l. et al. 2015)</a:t>
          </a:r>
          <a:endParaRPr lang="en-US" sz="1600" kern="1200"/>
        </a:p>
      </dsp:txBody>
      <dsp:txXfrm>
        <a:off x="0" y="623"/>
        <a:ext cx="6492875" cy="729164"/>
      </dsp:txXfrm>
    </dsp:sp>
    <dsp:sp modelId="{9066158F-5917-416D-AFFD-48B2EAE07504}">
      <dsp:nvSpPr>
        <dsp:cNvPr id="0" name=""/>
        <dsp:cNvSpPr/>
      </dsp:nvSpPr>
      <dsp:spPr>
        <a:xfrm>
          <a:off x="0" y="729788"/>
          <a:ext cx="6492875"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09ED1F-ACB0-401D-A254-97CD39698523}">
      <dsp:nvSpPr>
        <dsp:cNvPr id="0" name=""/>
        <dsp:cNvSpPr/>
      </dsp:nvSpPr>
      <dsp:spPr>
        <a:xfrm>
          <a:off x="0" y="729788"/>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To ensure I have the consent from all individuals befre starting the research.</a:t>
          </a:r>
          <a:r>
            <a:rPr lang="en-GB" sz="1600" kern="1200">
              <a:latin typeface="Corbel" panose="020B0503020204020204"/>
            </a:rPr>
            <a:t> (Christian 2005)</a:t>
          </a:r>
          <a:endParaRPr lang="en-US" sz="1600" kern="1200"/>
        </a:p>
      </dsp:txBody>
      <dsp:txXfrm>
        <a:off x="0" y="729788"/>
        <a:ext cx="6492875" cy="729164"/>
      </dsp:txXfrm>
    </dsp:sp>
    <dsp:sp modelId="{11DBE9ED-5B7E-427E-9CDC-EABB46C808E2}">
      <dsp:nvSpPr>
        <dsp:cNvPr id="0" name=""/>
        <dsp:cNvSpPr/>
      </dsp:nvSpPr>
      <dsp:spPr>
        <a:xfrm>
          <a:off x="0" y="1458952"/>
          <a:ext cx="6492875"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A89ACC-4F1C-48F3-9787-38FDBC827F53}">
      <dsp:nvSpPr>
        <dsp:cNvPr id="0" name=""/>
        <dsp:cNvSpPr/>
      </dsp:nvSpPr>
      <dsp:spPr>
        <a:xfrm>
          <a:off x="0" y="145895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To ensure that the research is explained in full detail to the participants before they participate.</a:t>
          </a:r>
          <a:r>
            <a:rPr lang="en-GB" sz="1600" kern="1200">
              <a:latin typeface="Corbel" panose="020B0503020204020204"/>
            </a:rPr>
            <a:t> (Denscombe 2010)</a:t>
          </a:r>
          <a:endParaRPr lang="en-US" sz="1600" kern="1200"/>
        </a:p>
      </dsp:txBody>
      <dsp:txXfrm>
        <a:off x="0" y="1458952"/>
        <a:ext cx="6492875" cy="729164"/>
      </dsp:txXfrm>
    </dsp:sp>
    <dsp:sp modelId="{57C8FF08-131E-49FC-95CD-4DF183403E4D}">
      <dsp:nvSpPr>
        <dsp:cNvPr id="0" name=""/>
        <dsp:cNvSpPr/>
      </dsp:nvSpPr>
      <dsp:spPr>
        <a:xfrm>
          <a:off x="0" y="2188117"/>
          <a:ext cx="6492875"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630B9B-71B1-4395-938E-7ECE65A6938C}">
      <dsp:nvSpPr>
        <dsp:cNvPr id="0" name=""/>
        <dsp:cNvSpPr/>
      </dsp:nvSpPr>
      <dsp:spPr>
        <a:xfrm>
          <a:off x="0" y="218811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To ensure that all paticipants understand that they can </a:t>
          </a:r>
          <a:r>
            <a:rPr lang="en-GB" sz="1600" kern="1200">
              <a:latin typeface="Corbel" panose="020B0503020204020204"/>
            </a:rPr>
            <a:t>withdraw from </a:t>
          </a:r>
          <a:r>
            <a:rPr lang="en-GB" sz="1600" kern="1200"/>
            <a:t>the research at any time.</a:t>
          </a:r>
          <a:r>
            <a:rPr lang="en-GB" sz="1600" kern="1200">
              <a:latin typeface="Corbel" panose="020B0503020204020204"/>
            </a:rPr>
            <a:t> (Squirrell 2012)</a:t>
          </a:r>
          <a:endParaRPr lang="en-US" sz="1600" kern="1200"/>
        </a:p>
      </dsp:txBody>
      <dsp:txXfrm>
        <a:off x="0" y="2188117"/>
        <a:ext cx="6492875" cy="729164"/>
      </dsp:txXfrm>
    </dsp:sp>
    <dsp:sp modelId="{ADE60453-BEBF-49D3-8D3C-5628B5AEB730}">
      <dsp:nvSpPr>
        <dsp:cNvPr id="0" name=""/>
        <dsp:cNvSpPr/>
      </dsp:nvSpPr>
      <dsp:spPr>
        <a:xfrm>
          <a:off x="0" y="2917282"/>
          <a:ext cx="6492875"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8BCAFF-F435-4F8A-91DC-E1268E15E1C2}">
      <dsp:nvSpPr>
        <dsp:cNvPr id="0" name=""/>
        <dsp:cNvSpPr/>
      </dsp:nvSpPr>
      <dsp:spPr>
        <a:xfrm>
          <a:off x="0" y="291728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Corbel" panose="020B0503020204020204"/>
            </a:rPr>
            <a:t>To ensure that parental consent is gained if the child is under 16 years of age. (NSPCC, 2020)</a:t>
          </a:r>
        </a:p>
      </dsp:txBody>
      <dsp:txXfrm>
        <a:off x="0" y="2917282"/>
        <a:ext cx="6492875" cy="729164"/>
      </dsp:txXfrm>
    </dsp:sp>
    <dsp:sp modelId="{A9539CEA-C44E-4658-9DC2-44B9A0954154}">
      <dsp:nvSpPr>
        <dsp:cNvPr id="0" name=""/>
        <dsp:cNvSpPr/>
      </dsp:nvSpPr>
      <dsp:spPr>
        <a:xfrm>
          <a:off x="0" y="3646447"/>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B2F7B8-02CC-4C54-B8AA-5067C47FDA7C}">
      <dsp:nvSpPr>
        <dsp:cNvPr id="0" name=""/>
        <dsp:cNvSpPr/>
      </dsp:nvSpPr>
      <dsp:spPr>
        <a:xfrm>
          <a:off x="0" y="364644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To inform them about Data Protection.</a:t>
          </a:r>
          <a:r>
            <a:rPr lang="en-GB" sz="1600" kern="1200">
              <a:latin typeface="Corbel" panose="020B0503020204020204"/>
            </a:rPr>
            <a:t> Highlight importance</a:t>
          </a:r>
          <a:r>
            <a:rPr lang="en-GB" sz="1600" kern="1200"/>
            <a:t> </a:t>
          </a:r>
          <a:r>
            <a:rPr lang="en-GB" sz="1600" kern="1200">
              <a:latin typeface="Corbel" panose="020B0503020204020204"/>
            </a:rPr>
            <a:t>of confidentiality if the need arises on the reults of the research. (Weiss 1998) </a:t>
          </a:r>
          <a:endParaRPr lang="en-US" sz="1600" kern="1200"/>
        </a:p>
      </dsp:txBody>
      <dsp:txXfrm>
        <a:off x="0" y="3646447"/>
        <a:ext cx="6492875" cy="729164"/>
      </dsp:txXfrm>
    </dsp:sp>
    <dsp:sp modelId="{2E2F2991-20C9-4E24-A560-28324F459733}">
      <dsp:nvSpPr>
        <dsp:cNvPr id="0" name=""/>
        <dsp:cNvSpPr/>
      </dsp:nvSpPr>
      <dsp:spPr>
        <a:xfrm>
          <a:off x="0" y="4375611"/>
          <a:ext cx="6492875"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DA4888-BBCD-4CD5-A76E-83B96CA52E81}">
      <dsp:nvSpPr>
        <dsp:cNvPr id="0" name=""/>
        <dsp:cNvSpPr/>
      </dsp:nvSpPr>
      <dsp:spPr>
        <a:xfrm>
          <a:off x="0" y="4375611"/>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To ensure that they are well informed of any risks that may result from the research.</a:t>
          </a:r>
          <a:r>
            <a:rPr lang="en-GB" sz="1600" kern="1200">
              <a:latin typeface="Corbel" panose="020B0503020204020204"/>
            </a:rPr>
            <a:t> (Emanuel, et al. 2000)</a:t>
          </a:r>
          <a:endParaRPr lang="en-US" sz="1600" kern="1200"/>
        </a:p>
      </dsp:txBody>
      <dsp:txXfrm>
        <a:off x="0" y="4375611"/>
        <a:ext cx="6492875" cy="7291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2/24/2020</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5425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60015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88192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15314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1696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4319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9626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78212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4405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61946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58802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46893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46592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65454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451816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70553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9046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2/24/2020</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73921508"/>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 id="2147483816"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hildrenssociety.org.uk" TargetMode="External"/><Relationship Id="rId2" Type="http://schemas.openxmlformats.org/officeDocument/2006/relationships/hyperlink" Target="http://gweddill.gov.wale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www.nspc.org.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A88531-C9CC-4A18-8DFD-25CCA5B7F14C}"/>
              </a:ext>
            </a:extLst>
          </p:cNvPr>
          <p:cNvPicPr>
            <a:picLocks noChangeAspect="1"/>
          </p:cNvPicPr>
          <p:nvPr/>
        </p:nvPicPr>
        <p:blipFill rotWithShape="1">
          <a:blip r:embed="rId2">
            <a:alphaModFix amt="45000"/>
          </a:blip>
          <a:srcRect t="6786" b="16159"/>
          <a:stretch/>
        </p:blipFill>
        <p:spPr>
          <a:xfrm>
            <a:off x="20" y="10"/>
            <a:ext cx="12191980" cy="6857990"/>
          </a:xfrm>
          <a:prstGeom prst="rect">
            <a:avLst/>
          </a:prstGeom>
        </p:spPr>
      </p:pic>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1561708" y="2091263"/>
            <a:ext cx="9068586" cy="2461504"/>
          </a:xfrm>
        </p:spPr>
        <p:txBody>
          <a:bodyPr>
            <a:normAutofit/>
          </a:bodyPr>
          <a:lstStyle/>
          <a:p>
            <a:r>
              <a:rPr lang="tr-TR">
                <a:cs typeface="Arial"/>
              </a:rPr>
              <a:t>Early years and wellbeing: </a:t>
            </a:r>
            <a:br>
              <a:rPr lang="tr-TR">
                <a:cs typeface="Arial"/>
              </a:rPr>
            </a:br>
            <a:endParaRPr lang="tr-TR">
              <a:cs typeface="Arial"/>
            </a:endParaRPr>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1561708" y="4623127"/>
            <a:ext cx="9070848" cy="457201"/>
          </a:xfrm>
        </p:spPr>
        <p:txBody>
          <a:bodyPr>
            <a:normAutofit/>
          </a:bodyPr>
          <a:lstStyle/>
          <a:p>
            <a:r>
              <a:rPr lang="tr-TR">
                <a:cs typeface="Arial"/>
              </a:rPr>
              <a:t>Is there a link between wellbeing and outdoor learning.</a:t>
            </a:r>
          </a:p>
        </p:txBody>
      </p:sp>
    </p:spTree>
    <p:extLst>
      <p:ext uri="{BB962C8B-B14F-4D97-AF65-F5344CB8AC3E}">
        <p14:creationId xmlns:p14="http://schemas.microsoft.com/office/powerpoint/2010/main" val="5537265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33"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34"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5"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36"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8"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40" name="Rectangle 39">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E7FBA-35CD-4194-B27B-31933BCB83F6}"/>
              </a:ext>
            </a:extLst>
          </p:cNvPr>
          <p:cNvSpPr>
            <a:spLocks noGrp="1"/>
          </p:cNvSpPr>
          <p:nvPr>
            <p:ph type="title"/>
          </p:nvPr>
        </p:nvSpPr>
        <p:spPr>
          <a:xfrm>
            <a:off x="1189702" y="1261872"/>
            <a:ext cx="3145536" cy="4334256"/>
          </a:xfrm>
        </p:spPr>
        <p:txBody>
          <a:bodyPr>
            <a:normAutofit/>
          </a:bodyPr>
          <a:lstStyle/>
          <a:p>
            <a:pPr algn="r"/>
            <a:r>
              <a:rPr lang="en-GB" sz="3600"/>
              <a:t>Introduction</a:t>
            </a:r>
          </a:p>
        </p:txBody>
      </p:sp>
      <p:cxnSp>
        <p:nvCxnSpPr>
          <p:cNvPr id="42" name="Straight Connector 41">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2BDDC2-A919-4867-B8E5-E2CD8AEA3AB0}"/>
              </a:ext>
            </a:extLst>
          </p:cNvPr>
          <p:cNvSpPr>
            <a:spLocks noGrp="1"/>
          </p:cNvSpPr>
          <p:nvPr>
            <p:ph idx="1"/>
          </p:nvPr>
        </p:nvSpPr>
        <p:spPr>
          <a:xfrm>
            <a:off x="5007932" y="1261873"/>
            <a:ext cx="5951013" cy="4449422"/>
          </a:xfrm>
        </p:spPr>
        <p:txBody>
          <a:bodyPr vert="horz" lIns="91440" tIns="45720" rIns="91440" bIns="45720" rtlCol="0">
            <a:normAutofit/>
          </a:bodyPr>
          <a:lstStyle/>
          <a:p>
            <a:pPr marL="0" indent="0">
              <a:buNone/>
            </a:pPr>
            <a:r>
              <a:rPr lang="en-GB" sz="2000"/>
              <a:t>The aim of this research project is to understand wellbeing and early years, and to esablish if there is a link between wellbeing and outdoor learning. We will also be looking at the best research methods to undertake this task and also any risk to participant and if the research is ethical. </a:t>
            </a:r>
          </a:p>
        </p:txBody>
      </p:sp>
    </p:spTree>
    <p:extLst>
      <p:ext uri="{BB962C8B-B14F-4D97-AF65-F5344CB8AC3E}">
        <p14:creationId xmlns:p14="http://schemas.microsoft.com/office/powerpoint/2010/main" val="225417316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58023-ECD4-4A2F-8E55-75A19AFA7C18}"/>
              </a:ext>
            </a:extLst>
          </p:cNvPr>
          <p:cNvSpPr>
            <a:spLocks noGrp="1"/>
          </p:cNvSpPr>
          <p:nvPr>
            <p:ph type="title"/>
          </p:nvPr>
        </p:nvSpPr>
        <p:spPr>
          <a:xfrm>
            <a:off x="1484311" y="685800"/>
            <a:ext cx="10018713" cy="1185333"/>
          </a:xfrm>
        </p:spPr>
        <p:txBody>
          <a:bodyPr>
            <a:normAutofit/>
          </a:bodyPr>
          <a:lstStyle/>
          <a:p>
            <a:r>
              <a:rPr lang="en-GB"/>
              <a:t>What is wellbeing</a:t>
            </a:r>
          </a:p>
        </p:txBody>
      </p:sp>
      <p:sp>
        <p:nvSpPr>
          <p:cNvPr id="3" name="Content Placeholder 2">
            <a:extLst>
              <a:ext uri="{FF2B5EF4-FFF2-40B4-BE49-F238E27FC236}">
                <a16:creationId xmlns:a16="http://schemas.microsoft.com/office/drawing/2014/main" id="{9081B002-BF0A-49F6-80E6-8950BB8F2238}"/>
              </a:ext>
            </a:extLst>
          </p:cNvPr>
          <p:cNvSpPr>
            <a:spLocks noGrp="1"/>
          </p:cNvSpPr>
          <p:nvPr>
            <p:ph idx="1"/>
          </p:nvPr>
        </p:nvSpPr>
        <p:spPr>
          <a:xfrm>
            <a:off x="1484311" y="1998133"/>
            <a:ext cx="6855356" cy="3793067"/>
          </a:xfrm>
        </p:spPr>
        <p:txBody>
          <a:bodyPr>
            <a:normAutofit lnSpcReduction="10000"/>
          </a:bodyPr>
          <a:lstStyle/>
          <a:p>
            <a:pPr marL="0" indent="0">
              <a:lnSpc>
                <a:spcPct val="90000"/>
              </a:lnSpc>
              <a:buNone/>
            </a:pPr>
            <a:r>
              <a:rPr lang="en-GB" sz="2000" dirty="0"/>
              <a:t>It can be viewed as a fundamental right for everyone. It refers </a:t>
            </a:r>
            <a:r>
              <a:rPr lang="en-GB" sz="2000"/>
              <a:t>to the quality of a person's life, how well </a:t>
            </a:r>
            <a:r>
              <a:rPr lang="en-GB" sz="2000" dirty="0"/>
              <a:t>they are and how one's life is going etc.</a:t>
            </a:r>
            <a:endParaRPr lang="en-US" sz="2000" dirty="0"/>
          </a:p>
          <a:p>
            <a:pPr marL="0" indent="0">
              <a:lnSpc>
                <a:spcPct val="90000"/>
              </a:lnSpc>
              <a:buNone/>
            </a:pPr>
            <a:r>
              <a:rPr lang="en-GB" sz="2000"/>
              <a:t>Wellbeing can have indicators which contribute for example how is their health, education and poverty can factor into a person's wellbeing. </a:t>
            </a:r>
          </a:p>
          <a:p>
            <a:pPr marL="0" indent="0">
              <a:lnSpc>
                <a:spcPct val="90000"/>
              </a:lnSpc>
              <a:buNone/>
            </a:pPr>
            <a:r>
              <a:rPr lang="en-GB" sz="2000" dirty="0"/>
              <a:t>All children deserve to be happy within their lives, from previous research it's</a:t>
            </a:r>
            <a:r>
              <a:rPr lang="en-GB" sz="2000"/>
              <a:t> shown that children who have low </a:t>
            </a:r>
            <a:r>
              <a:rPr lang="en-GB" sz="2000" dirty="0"/>
              <a:t>well-being may experience problems such as mental health issues, therefore it is vitally important that children have the correct support not just at home but also in school. Which will ensure that every child has the chance to thrive  </a:t>
            </a:r>
          </a:p>
          <a:p>
            <a:pPr marL="0" indent="0">
              <a:lnSpc>
                <a:spcPct val="90000"/>
              </a:lnSpc>
              <a:buNone/>
            </a:pPr>
            <a:r>
              <a:rPr lang="en-GB" sz="2000"/>
              <a:t>(The Children's Society 2020) </a:t>
            </a:r>
            <a:endParaRPr lang="en-GB" sz="2000" dirty="0"/>
          </a:p>
        </p:txBody>
      </p:sp>
      <p:pic>
        <p:nvPicPr>
          <p:cNvPr id="7" name="Graphic 6" descr="Skeleton">
            <a:extLst>
              <a:ext uri="{FF2B5EF4-FFF2-40B4-BE49-F238E27FC236}">
                <a16:creationId xmlns:a16="http://schemas.microsoft.com/office/drawing/2014/main" id="{6560FC97-CDA3-48F0-B35D-24CFA32B5D3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85907" y="2535331"/>
            <a:ext cx="2717116" cy="27171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702941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4"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5"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6"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7"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8"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9"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51" name="Rectangle 5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5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5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5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82B9E565-5405-400A-9038-5EB74A7D6F05}"/>
              </a:ext>
            </a:extLst>
          </p:cNvPr>
          <p:cNvSpPr>
            <a:spLocks noGrp="1"/>
          </p:cNvSpPr>
          <p:nvPr>
            <p:ph type="title"/>
          </p:nvPr>
        </p:nvSpPr>
        <p:spPr>
          <a:xfrm>
            <a:off x="1018191" y="685800"/>
            <a:ext cx="7411825" cy="1752599"/>
          </a:xfrm>
        </p:spPr>
        <p:txBody>
          <a:bodyPr vert="horz" lIns="91440" tIns="45720" rIns="91440" bIns="45720" rtlCol="0" anchor="ctr">
            <a:normAutofit/>
          </a:bodyPr>
          <a:lstStyle/>
          <a:p>
            <a:pPr algn="l"/>
            <a:r>
              <a:rPr lang="en-US" sz="4000"/>
              <a:t>What is outdoor learning</a:t>
            </a:r>
          </a:p>
        </p:txBody>
      </p:sp>
      <p:sp>
        <p:nvSpPr>
          <p:cNvPr id="3" name="Content Placeholder 2">
            <a:extLst>
              <a:ext uri="{FF2B5EF4-FFF2-40B4-BE49-F238E27FC236}">
                <a16:creationId xmlns:a16="http://schemas.microsoft.com/office/drawing/2014/main" id="{8F7CEB48-B86E-4F24-BDB0-C71B78A3EF93}"/>
              </a:ext>
            </a:extLst>
          </p:cNvPr>
          <p:cNvSpPr>
            <a:spLocks noGrp="1"/>
          </p:cNvSpPr>
          <p:nvPr>
            <p:ph type="body" sz="half" idx="2"/>
          </p:nvPr>
        </p:nvSpPr>
        <p:spPr>
          <a:xfrm>
            <a:off x="1018190" y="2666999"/>
            <a:ext cx="7243603" cy="2719193"/>
          </a:xfrm>
        </p:spPr>
        <p:txBody>
          <a:bodyPr vert="horz" lIns="91440" tIns="45720" rIns="91440" bIns="45720" rtlCol="0" anchor="t">
            <a:normAutofit/>
          </a:bodyPr>
          <a:lstStyle/>
          <a:p>
            <a:pPr algn="l">
              <a:buFont typeface="Arial"/>
              <a:buChar char="•"/>
            </a:pPr>
            <a:r>
              <a:rPr lang="en-US"/>
              <a:t>Outdoor learning is leaving the classroom and going outdoors to make learning possible. (Eco-Schools 2016)</a:t>
            </a:r>
          </a:p>
          <a:p>
            <a:pPr algn="l">
              <a:buFont typeface="Arial"/>
              <a:buChar char="•"/>
            </a:pPr>
            <a:r>
              <a:rPr lang="en-US"/>
              <a:t>The outdoor environment should be an extension of the classroom (Montessori 2010)</a:t>
            </a:r>
          </a:p>
          <a:p>
            <a:pPr algn="l">
              <a:buFont typeface="Arial"/>
              <a:buChar char="•"/>
            </a:pPr>
            <a:r>
              <a:rPr lang="en-US"/>
              <a:t> Can be defined as a setting outside of the classroom where learning can take place in a natural way (Peppler, K. 2017)</a:t>
            </a:r>
          </a:p>
          <a:p>
            <a:pPr algn="l">
              <a:buFont typeface="Arial"/>
              <a:buChar char="•"/>
            </a:pPr>
            <a:endParaRPr lang="en-US"/>
          </a:p>
          <a:p>
            <a:pPr algn="l">
              <a:buFont typeface="Arial"/>
              <a:buChar char="•"/>
            </a:pPr>
            <a:endParaRPr lang="en-US"/>
          </a:p>
          <a:p>
            <a:pPr algn="l">
              <a:buFont typeface="Arial"/>
              <a:buChar char="•"/>
            </a:pPr>
            <a:endParaRPr lang="en-US"/>
          </a:p>
          <a:p>
            <a:pPr algn="l">
              <a:buFont typeface="Arial"/>
              <a:buChar char="•"/>
            </a:pPr>
            <a:endParaRPr lang="en-US"/>
          </a:p>
          <a:p>
            <a:pPr algn="l">
              <a:buFont typeface="Arial"/>
              <a:buChar char="•"/>
            </a:pPr>
            <a:endParaRPr lang="en-US"/>
          </a:p>
          <a:p>
            <a:pPr algn="l">
              <a:buFont typeface="Arial"/>
              <a:buChar char="•"/>
            </a:pPr>
            <a:endParaRPr lang="en-US"/>
          </a:p>
          <a:p>
            <a:pPr algn="l">
              <a:buFont typeface="Arial"/>
              <a:buChar char="•"/>
            </a:pPr>
            <a:endParaRPr lang="en-US"/>
          </a:p>
          <a:p>
            <a:pPr algn="l">
              <a:buFont typeface="Arial"/>
              <a:buChar char="•"/>
            </a:pPr>
            <a:endParaRPr lang="en-US"/>
          </a:p>
        </p:txBody>
      </p:sp>
    </p:spTree>
    <p:extLst>
      <p:ext uri="{BB962C8B-B14F-4D97-AF65-F5344CB8AC3E}">
        <p14:creationId xmlns:p14="http://schemas.microsoft.com/office/powerpoint/2010/main" val="258944093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DD2B90A4-E940-4DEB-B4D4-E962E39286ED}"/>
              </a:ext>
            </a:extLst>
          </p:cNvPr>
          <p:cNvSpPr>
            <a:spLocks noGrp="1"/>
          </p:cNvSpPr>
          <p:nvPr>
            <p:ph type="title"/>
          </p:nvPr>
        </p:nvSpPr>
        <p:spPr>
          <a:xfrm>
            <a:off x="412025" y="1072609"/>
            <a:ext cx="3041557" cy="4522647"/>
          </a:xfrm>
          <a:effectLst/>
        </p:spPr>
        <p:txBody>
          <a:bodyPr anchor="ctr">
            <a:normAutofit/>
          </a:bodyPr>
          <a:lstStyle/>
          <a:p>
            <a:pPr algn="l"/>
            <a:r>
              <a:rPr lang="en-GB" sz="3200"/>
              <a:t>Importance of outdoor learning</a:t>
            </a:r>
          </a:p>
        </p:txBody>
      </p:sp>
      <p:sp>
        <p:nvSpPr>
          <p:cNvPr id="3" name="Content Placeholder 2">
            <a:extLst>
              <a:ext uri="{FF2B5EF4-FFF2-40B4-BE49-F238E27FC236}">
                <a16:creationId xmlns:a16="http://schemas.microsoft.com/office/drawing/2014/main" id="{75E1E077-7B71-4BA7-B82B-D228F0409AC5}"/>
              </a:ext>
            </a:extLst>
          </p:cNvPr>
          <p:cNvSpPr>
            <a:spLocks noGrp="1"/>
          </p:cNvSpPr>
          <p:nvPr>
            <p:ph idx="1"/>
          </p:nvPr>
        </p:nvSpPr>
        <p:spPr>
          <a:xfrm>
            <a:off x="5149032" y="1072609"/>
            <a:ext cx="6652441" cy="4522647"/>
          </a:xfrm>
        </p:spPr>
        <p:txBody>
          <a:bodyPr anchor="ctr">
            <a:normAutofit/>
          </a:bodyPr>
          <a:lstStyle/>
          <a:p>
            <a:pPr marL="0" indent="0">
              <a:buNone/>
            </a:pPr>
            <a:r>
              <a:rPr lang="en-GB" sz="2000" dirty="0">
                <a:solidFill>
                  <a:schemeClr val="bg1"/>
                </a:solidFill>
              </a:rPr>
              <a:t>Teachers are encouraged to use outdoor environment to support the learning through the curriculum. (Maynard, T 2008)</a:t>
            </a:r>
            <a:endParaRPr lang="en-US" sz="2000" dirty="0">
              <a:solidFill>
                <a:schemeClr val="bg1"/>
              </a:solidFill>
            </a:endParaRPr>
          </a:p>
          <a:p>
            <a:pPr marL="0" indent="0">
              <a:buNone/>
            </a:pPr>
            <a:r>
              <a:rPr lang="en-GB" sz="2000" dirty="0">
                <a:solidFill>
                  <a:schemeClr val="bg1"/>
                </a:solidFill>
              </a:rPr>
              <a:t>Outdoor learning areas to be an environment to learn which in turn will cater for the children's needs for </a:t>
            </a:r>
            <a:r>
              <a:rPr lang="en-GB" sz="2000" dirty="0" err="1">
                <a:solidFill>
                  <a:schemeClr val="bg1"/>
                </a:solidFill>
              </a:rPr>
              <a:t>e.g</a:t>
            </a:r>
            <a:r>
              <a:rPr lang="en-GB" sz="2000" dirty="0">
                <a:solidFill>
                  <a:schemeClr val="bg1"/>
                </a:solidFill>
              </a:rPr>
              <a:t> emotional, social, cognitive etc. (</a:t>
            </a:r>
            <a:r>
              <a:rPr lang="en-GB" sz="2000" dirty="0" err="1">
                <a:solidFill>
                  <a:schemeClr val="bg1"/>
                </a:solidFill>
              </a:rPr>
              <a:t>Bilton</a:t>
            </a:r>
            <a:r>
              <a:rPr lang="en-GB" sz="2000" dirty="0">
                <a:solidFill>
                  <a:schemeClr val="bg1"/>
                </a:solidFill>
              </a:rPr>
              <a:t>, H.2010)</a:t>
            </a:r>
          </a:p>
          <a:p>
            <a:pPr marL="0" indent="0">
              <a:buNone/>
            </a:pPr>
            <a:r>
              <a:rPr lang="en-GB" sz="2000" dirty="0">
                <a:solidFill>
                  <a:schemeClr val="bg1"/>
                </a:solidFill>
              </a:rPr>
              <a:t>Outside learning supports development, and the active and healthy lifestyles by the children gaining a sense of freedom and movement. The promotion of their wellbeing. (Council for Learning Outside the Classroom 2009) </a:t>
            </a:r>
          </a:p>
        </p:txBody>
      </p:sp>
    </p:spTree>
    <p:extLst>
      <p:ext uri="{BB962C8B-B14F-4D97-AF65-F5344CB8AC3E}">
        <p14:creationId xmlns:p14="http://schemas.microsoft.com/office/powerpoint/2010/main" val="3833845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34E7D-EC13-48BE-B519-9CECE7CCCDBD}"/>
              </a:ext>
            </a:extLst>
          </p:cNvPr>
          <p:cNvSpPr>
            <a:spLocks noGrp="1"/>
          </p:cNvSpPr>
          <p:nvPr>
            <p:ph type="title"/>
          </p:nvPr>
        </p:nvSpPr>
        <p:spPr>
          <a:xfrm>
            <a:off x="1189702" y="1261872"/>
            <a:ext cx="3145536" cy="4334256"/>
          </a:xfrm>
        </p:spPr>
        <p:txBody>
          <a:bodyPr>
            <a:normAutofit/>
          </a:bodyPr>
          <a:lstStyle/>
          <a:p>
            <a:pPr algn="r"/>
            <a:r>
              <a:rPr lang="en-GB" sz="3600"/>
              <a:t>Foundation phase</a:t>
            </a:r>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Picture Placeholder 2">
            <a:extLst>
              <a:ext uri="{FF2B5EF4-FFF2-40B4-BE49-F238E27FC236}">
                <a16:creationId xmlns:a16="http://schemas.microsoft.com/office/drawing/2014/main" id="{C7CD597C-3EE8-426A-B606-4B3468E84E8A}"/>
              </a:ext>
            </a:extLst>
          </p:cNvPr>
          <p:cNvSpPr>
            <a:spLocks noGrp="1"/>
          </p:cNvSpPr>
          <p:nvPr>
            <p:ph idx="1"/>
          </p:nvPr>
        </p:nvSpPr>
        <p:spPr>
          <a:xfrm>
            <a:off x="5007932" y="1261873"/>
            <a:ext cx="5951013" cy="4449422"/>
          </a:xfrm>
        </p:spPr>
        <p:txBody>
          <a:bodyPr>
            <a:normAutofit/>
          </a:bodyPr>
          <a:lstStyle/>
          <a:p>
            <a:pPr marL="0" indent="0">
              <a:buNone/>
            </a:pPr>
            <a:r>
              <a:rPr lang="en-GB" sz="2000"/>
              <a:t>It is a statutory curriculum for all children aged 3-7 year olds in Wales. </a:t>
            </a:r>
          </a:p>
          <a:p>
            <a:pPr marL="0" indent="0">
              <a:buNone/>
            </a:pPr>
            <a:r>
              <a:rPr lang="en-GB" sz="2000"/>
              <a:t>The aim is to enhance the learning so that its enjoyable and to encourage the children’s imagination and creativity. </a:t>
            </a:r>
          </a:p>
          <a:p>
            <a:pPr marL="0" indent="0">
              <a:buNone/>
            </a:pPr>
            <a:r>
              <a:rPr lang="en-GB" sz="2000"/>
              <a:t>It consists of Seven Areas of Learning which schools deliver not just in the classroom but also outdoors. </a:t>
            </a:r>
          </a:p>
          <a:p>
            <a:pPr marL="0" indent="0">
              <a:buNone/>
            </a:pPr>
            <a:endParaRPr lang="en-GB" sz="2000"/>
          </a:p>
          <a:p>
            <a:pPr marL="0" indent="0">
              <a:buNone/>
            </a:pPr>
            <a:r>
              <a:rPr lang="en-GB" sz="2000"/>
              <a:t>(Foundation phase framework, 2015)</a:t>
            </a:r>
          </a:p>
        </p:txBody>
      </p:sp>
    </p:spTree>
    <p:extLst>
      <p:ext uri="{BB962C8B-B14F-4D97-AF65-F5344CB8AC3E}">
        <p14:creationId xmlns:p14="http://schemas.microsoft.com/office/powerpoint/2010/main" val="318769231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11"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35190C3C-355E-4C9B-B75D-B9BDEC64280A}"/>
              </a:ext>
            </a:extLst>
          </p:cNvPr>
          <p:cNvSpPr>
            <a:spLocks noGrp="1"/>
          </p:cNvSpPr>
          <p:nvPr>
            <p:ph type="title"/>
          </p:nvPr>
        </p:nvSpPr>
        <p:spPr>
          <a:xfrm>
            <a:off x="1018191" y="225725"/>
            <a:ext cx="7411825" cy="1752599"/>
          </a:xfrm>
        </p:spPr>
        <p:txBody>
          <a:bodyPr>
            <a:normAutofit/>
          </a:bodyPr>
          <a:lstStyle/>
          <a:p>
            <a:pPr algn="l"/>
            <a:r>
              <a:rPr lang="en-GB"/>
              <a:t>The link between wellbeing and outdoor learning</a:t>
            </a:r>
          </a:p>
        </p:txBody>
      </p:sp>
      <p:sp>
        <p:nvSpPr>
          <p:cNvPr id="3" name="Content Placeholder 2">
            <a:extLst>
              <a:ext uri="{FF2B5EF4-FFF2-40B4-BE49-F238E27FC236}">
                <a16:creationId xmlns:a16="http://schemas.microsoft.com/office/drawing/2014/main" id="{BF7E1F13-EBDA-43D2-AEEB-0AF4E632D49C}"/>
              </a:ext>
            </a:extLst>
          </p:cNvPr>
          <p:cNvSpPr>
            <a:spLocks noGrp="1"/>
          </p:cNvSpPr>
          <p:nvPr>
            <p:ph idx="1"/>
          </p:nvPr>
        </p:nvSpPr>
        <p:spPr>
          <a:xfrm>
            <a:off x="1018190" y="2106282"/>
            <a:ext cx="7243603" cy="4070664"/>
          </a:xfrm>
        </p:spPr>
        <p:txBody>
          <a:bodyPr anchor="t">
            <a:normAutofit lnSpcReduction="10000"/>
          </a:bodyPr>
          <a:lstStyle/>
          <a:p>
            <a:pPr marL="0" indent="0">
              <a:lnSpc>
                <a:spcPct val="90000"/>
              </a:lnSpc>
              <a:buNone/>
            </a:pPr>
            <a:r>
              <a:rPr lang="en-GB" sz="1800" dirty="0"/>
              <a:t>There is a clear link between wellbeing and outdoor learning, health and wellbeing rose to 92%  over a </a:t>
            </a:r>
            <a:r>
              <a:rPr lang="en-GB" sz="1800"/>
              <a:t>four-year</a:t>
            </a:r>
            <a:r>
              <a:rPr lang="en-GB" sz="1800" dirty="0"/>
              <a:t> period (The Natural Connections Project 2016)</a:t>
            </a:r>
          </a:p>
          <a:p>
            <a:pPr marL="0" indent="0">
              <a:lnSpc>
                <a:spcPct val="90000"/>
              </a:lnSpc>
              <a:buNone/>
            </a:pPr>
            <a:r>
              <a:rPr lang="en-GB" sz="1800" dirty="0"/>
              <a:t>Time spent in the natural environment can reduce stress and mental health will be improved. Can also have a positive effect on attention spans, which will enable children to perform better when back in the </a:t>
            </a:r>
            <a:r>
              <a:rPr lang="en-GB" sz="1800"/>
              <a:t>classroom. </a:t>
            </a:r>
            <a:r>
              <a:rPr lang="en-GB" sz="1800" dirty="0"/>
              <a:t>(Schutte et al,. 2015)    </a:t>
            </a:r>
          </a:p>
          <a:p>
            <a:pPr marL="0" indent="0">
              <a:lnSpc>
                <a:spcPct val="90000"/>
              </a:lnSpc>
              <a:buNone/>
            </a:pPr>
            <a:r>
              <a:rPr lang="en-GB" sz="1800" dirty="0"/>
              <a:t>Childrens physical activity levels increase </a:t>
            </a:r>
            <a:r>
              <a:rPr lang="en-GB" sz="1800"/>
              <a:t>when</a:t>
            </a:r>
            <a:r>
              <a:rPr lang="en-GB" sz="1800" dirty="0"/>
              <a:t> outdoors, which enhances the learning and boosts their wellbeing (Bird, W. 2007)</a:t>
            </a:r>
          </a:p>
          <a:p>
            <a:pPr marL="0" indent="0">
              <a:lnSpc>
                <a:spcPct val="90000"/>
              </a:lnSpc>
              <a:buNone/>
            </a:pPr>
            <a:r>
              <a:rPr lang="en-GB" sz="1800"/>
              <a:t>Outdoor learning benefits mental health and physical literacy (Eco-Schools) </a:t>
            </a:r>
            <a:endParaRPr lang="en-GB" sz="1800" dirty="0"/>
          </a:p>
          <a:p>
            <a:pPr marL="0" indent="0">
              <a:lnSpc>
                <a:spcPct val="90000"/>
              </a:lnSpc>
              <a:buNone/>
            </a:pPr>
            <a:r>
              <a:rPr lang="en-GB" sz="1800" dirty="0"/>
              <a:t>The impact of outdoor learning on wellbeing is a positive one, raising achievements and personal growth in resects of development. (Scottish Government 2011)</a:t>
            </a:r>
          </a:p>
          <a:p>
            <a:pPr marL="0" indent="0">
              <a:lnSpc>
                <a:spcPct val="90000"/>
              </a:lnSpc>
              <a:buNone/>
            </a:pPr>
            <a:endParaRPr lang="en-GB" sz="1800"/>
          </a:p>
          <a:p>
            <a:pPr marL="0" indent="0">
              <a:lnSpc>
                <a:spcPct val="90000"/>
              </a:lnSpc>
              <a:buNone/>
            </a:pPr>
            <a:endParaRPr lang="en-GB" sz="1800"/>
          </a:p>
        </p:txBody>
      </p:sp>
    </p:spTree>
    <p:extLst>
      <p:ext uri="{BB962C8B-B14F-4D97-AF65-F5344CB8AC3E}">
        <p14:creationId xmlns:p14="http://schemas.microsoft.com/office/powerpoint/2010/main" val="238620727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7" name="Rectangle 16">
            <a:extLst>
              <a:ext uri="{FF2B5EF4-FFF2-40B4-BE49-F238E27FC236}">
                <a16:creationId xmlns:a16="http://schemas.microsoft.com/office/drawing/2014/main" id="{EFF64A51-0B9E-4405-A276-88E23C246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8">
            <a:extLst>
              <a:ext uri="{FF2B5EF4-FFF2-40B4-BE49-F238E27FC236}">
                <a16:creationId xmlns:a16="http://schemas.microsoft.com/office/drawing/2014/main" id="{6B9B3D5D-FAFA-4C3E-85A7-25E2B5A56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12130" cy="6858000"/>
          </a:xfrm>
          <a:custGeom>
            <a:avLst/>
            <a:gdLst>
              <a:gd name="connsiteX0" fmla="*/ 1073044 w 7912130"/>
              <a:gd name="connsiteY0" fmla="*/ 3032931 h 6858000"/>
              <a:gd name="connsiteX1" fmla="*/ 1073044 w 7912130"/>
              <a:gd name="connsiteY1" fmla="*/ 3035810 h 6858000"/>
              <a:gd name="connsiteX2" fmla="*/ 1076802 w 7912130"/>
              <a:gd name="connsiteY2" fmla="*/ 3035810 h 6858000"/>
              <a:gd name="connsiteX3" fmla="*/ 1170738 w 7912130"/>
              <a:gd name="connsiteY3" fmla="*/ 1248347 h 6858000"/>
              <a:gd name="connsiteX4" fmla="*/ 1170738 w 7912130"/>
              <a:gd name="connsiteY4" fmla="*/ 1273486 h 6858000"/>
              <a:gd name="connsiteX5" fmla="*/ 1183895 w 7912130"/>
              <a:gd name="connsiteY5" fmla="*/ 1248347 h 6858000"/>
              <a:gd name="connsiteX6" fmla="*/ 0 w 7912130"/>
              <a:gd name="connsiteY6" fmla="*/ 0 h 6858000"/>
              <a:gd name="connsiteX7" fmla="*/ 2133906 w 7912130"/>
              <a:gd name="connsiteY7" fmla="*/ 0 h 6858000"/>
              <a:gd name="connsiteX8" fmla="*/ 2629909 w 7912130"/>
              <a:gd name="connsiteY8" fmla="*/ 0 h 6858000"/>
              <a:gd name="connsiteX9" fmla="*/ 1227479 w 7912130"/>
              <a:gd name="connsiteY9" fmla="*/ 2669551 h 6858000"/>
              <a:gd name="connsiteX10" fmla="*/ 1235349 w 7912130"/>
              <a:gd name="connsiteY10" fmla="*/ 2673350 h 6858000"/>
              <a:gd name="connsiteX11" fmla="*/ 1353755 w 7912130"/>
              <a:gd name="connsiteY11" fmla="*/ 2754312 h 6858000"/>
              <a:gd name="connsiteX12" fmla="*/ 7912130 w 7912130"/>
              <a:gd name="connsiteY12" fmla="*/ 6858000 h 6858000"/>
              <a:gd name="connsiteX13" fmla="*/ 6066970 w 7912130"/>
              <a:gd name="connsiteY13" fmla="*/ 6858000 h 6858000"/>
              <a:gd name="connsiteX14" fmla="*/ 6059889 w 7912130"/>
              <a:gd name="connsiteY14" fmla="*/ 6852577 h 6858000"/>
              <a:gd name="connsiteX15" fmla="*/ 6059889 w 7912130"/>
              <a:gd name="connsiteY15" fmla="*/ 6857999 h 6858000"/>
              <a:gd name="connsiteX16" fmla="*/ 1707025 w 7912130"/>
              <a:gd name="connsiteY16" fmla="*/ 6857999 h 6858000"/>
              <a:gd name="connsiteX17" fmla="*/ 1707025 w 7912130"/>
              <a:gd name="connsiteY17" fmla="*/ 6858000 h 6858000"/>
              <a:gd name="connsiteX18" fmla="*/ 1073044 w 7912130"/>
              <a:gd name="connsiteY18" fmla="*/ 6858000 h 6858000"/>
              <a:gd name="connsiteX19" fmla="*/ 536592 w 7912130"/>
              <a:gd name="connsiteY19" fmla="*/ 6858000 h 6858000"/>
              <a:gd name="connsiteX20" fmla="*/ 0 w 7912130"/>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12130" h="6858000">
                <a:moveTo>
                  <a:pt x="1073044" y="3032931"/>
                </a:moveTo>
                <a:lnTo>
                  <a:pt x="1073044" y="3035810"/>
                </a:lnTo>
                <a:lnTo>
                  <a:pt x="1076802" y="3035810"/>
                </a:lnTo>
                <a:close/>
                <a:moveTo>
                  <a:pt x="1170738" y="1248347"/>
                </a:moveTo>
                <a:lnTo>
                  <a:pt x="1170738" y="1273486"/>
                </a:lnTo>
                <a:lnTo>
                  <a:pt x="1183895" y="1248347"/>
                </a:lnTo>
                <a:close/>
                <a:moveTo>
                  <a:pt x="0" y="0"/>
                </a:moveTo>
                <a:lnTo>
                  <a:pt x="2133906" y="0"/>
                </a:lnTo>
                <a:lnTo>
                  <a:pt x="2629909" y="0"/>
                </a:lnTo>
                <a:lnTo>
                  <a:pt x="1227479" y="2669551"/>
                </a:lnTo>
                <a:lnTo>
                  <a:pt x="1235349" y="2673350"/>
                </a:lnTo>
                <a:lnTo>
                  <a:pt x="1353755" y="2754312"/>
                </a:lnTo>
                <a:lnTo>
                  <a:pt x="7912130" y="6858000"/>
                </a:lnTo>
                <a:lnTo>
                  <a:pt x="6066970" y="6858000"/>
                </a:lnTo>
                <a:lnTo>
                  <a:pt x="6059889" y="6852577"/>
                </a:lnTo>
                <a:lnTo>
                  <a:pt x="6059889" y="6857999"/>
                </a:lnTo>
                <a:lnTo>
                  <a:pt x="1707025" y="6857999"/>
                </a:lnTo>
                <a:lnTo>
                  <a:pt x="1707025" y="6858000"/>
                </a:lnTo>
                <a:lnTo>
                  <a:pt x="1073044" y="6858000"/>
                </a:lnTo>
                <a:lnTo>
                  <a:pt x="536592" y="6858000"/>
                </a:lnTo>
                <a:lnTo>
                  <a:pt x="0" y="685800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20">
            <a:extLst>
              <a:ext uri="{FF2B5EF4-FFF2-40B4-BE49-F238E27FC236}">
                <a16:creationId xmlns:a16="http://schemas.microsoft.com/office/drawing/2014/main" id="{ABD1EBD0-A060-48EA-BCD1-847EA8790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5917" cy="6858000"/>
          </a:xfrm>
          <a:custGeom>
            <a:avLst/>
            <a:gdLst>
              <a:gd name="connsiteX0" fmla="*/ 696831 w 7535917"/>
              <a:gd name="connsiteY0" fmla="*/ 3032931 h 6858000"/>
              <a:gd name="connsiteX1" fmla="*/ 696831 w 7535917"/>
              <a:gd name="connsiteY1" fmla="*/ 3035810 h 6858000"/>
              <a:gd name="connsiteX2" fmla="*/ 700589 w 7535917"/>
              <a:gd name="connsiteY2" fmla="*/ 3035810 h 6858000"/>
              <a:gd name="connsiteX3" fmla="*/ 794525 w 7535917"/>
              <a:gd name="connsiteY3" fmla="*/ 1248347 h 6858000"/>
              <a:gd name="connsiteX4" fmla="*/ 794525 w 7535917"/>
              <a:gd name="connsiteY4" fmla="*/ 1273486 h 6858000"/>
              <a:gd name="connsiteX5" fmla="*/ 807682 w 7535917"/>
              <a:gd name="connsiteY5" fmla="*/ 1248347 h 6858000"/>
              <a:gd name="connsiteX6" fmla="*/ 0 w 7535917"/>
              <a:gd name="connsiteY6" fmla="*/ 0 h 6858000"/>
              <a:gd name="connsiteX7" fmla="*/ 1757693 w 7535917"/>
              <a:gd name="connsiteY7" fmla="*/ 0 h 6858000"/>
              <a:gd name="connsiteX8" fmla="*/ 2253696 w 7535917"/>
              <a:gd name="connsiteY8" fmla="*/ 0 h 6858000"/>
              <a:gd name="connsiteX9" fmla="*/ 851266 w 7535917"/>
              <a:gd name="connsiteY9" fmla="*/ 2669551 h 6858000"/>
              <a:gd name="connsiteX10" fmla="*/ 859136 w 7535917"/>
              <a:gd name="connsiteY10" fmla="*/ 2673350 h 6858000"/>
              <a:gd name="connsiteX11" fmla="*/ 977542 w 7535917"/>
              <a:gd name="connsiteY11" fmla="*/ 2754312 h 6858000"/>
              <a:gd name="connsiteX12" fmla="*/ 7535917 w 7535917"/>
              <a:gd name="connsiteY12" fmla="*/ 6858000 h 6858000"/>
              <a:gd name="connsiteX13" fmla="*/ 5690757 w 7535917"/>
              <a:gd name="connsiteY13" fmla="*/ 6858000 h 6858000"/>
              <a:gd name="connsiteX14" fmla="*/ 5683676 w 7535917"/>
              <a:gd name="connsiteY14" fmla="*/ 6852577 h 6858000"/>
              <a:gd name="connsiteX15" fmla="*/ 5683676 w 7535917"/>
              <a:gd name="connsiteY15" fmla="*/ 6857999 h 6858000"/>
              <a:gd name="connsiteX16" fmla="*/ 1330812 w 7535917"/>
              <a:gd name="connsiteY16" fmla="*/ 6857999 h 6858000"/>
              <a:gd name="connsiteX17" fmla="*/ 1330812 w 7535917"/>
              <a:gd name="connsiteY17" fmla="*/ 6858000 h 6858000"/>
              <a:gd name="connsiteX18" fmla="*/ 696831 w 7535917"/>
              <a:gd name="connsiteY18" fmla="*/ 6858000 h 6858000"/>
              <a:gd name="connsiteX19" fmla="*/ 160379 w 7535917"/>
              <a:gd name="connsiteY19" fmla="*/ 6858000 h 6858000"/>
              <a:gd name="connsiteX20" fmla="*/ 0 w 7535917"/>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535917" h="6858000">
                <a:moveTo>
                  <a:pt x="696831" y="3032931"/>
                </a:moveTo>
                <a:lnTo>
                  <a:pt x="696831" y="3035810"/>
                </a:lnTo>
                <a:lnTo>
                  <a:pt x="700589" y="3035810"/>
                </a:lnTo>
                <a:close/>
                <a:moveTo>
                  <a:pt x="794525" y="1248347"/>
                </a:moveTo>
                <a:lnTo>
                  <a:pt x="794525" y="1273486"/>
                </a:lnTo>
                <a:lnTo>
                  <a:pt x="807682" y="1248347"/>
                </a:lnTo>
                <a:close/>
                <a:moveTo>
                  <a:pt x="0" y="0"/>
                </a:moveTo>
                <a:lnTo>
                  <a:pt x="1757693" y="0"/>
                </a:lnTo>
                <a:lnTo>
                  <a:pt x="2253696" y="0"/>
                </a:lnTo>
                <a:lnTo>
                  <a:pt x="851266" y="2669551"/>
                </a:lnTo>
                <a:lnTo>
                  <a:pt x="859136" y="2673350"/>
                </a:lnTo>
                <a:lnTo>
                  <a:pt x="977542" y="2754312"/>
                </a:lnTo>
                <a:lnTo>
                  <a:pt x="7535917" y="6858000"/>
                </a:lnTo>
                <a:lnTo>
                  <a:pt x="5690757" y="6858000"/>
                </a:lnTo>
                <a:lnTo>
                  <a:pt x="5683676" y="6852577"/>
                </a:lnTo>
                <a:lnTo>
                  <a:pt x="5683676" y="6857999"/>
                </a:lnTo>
                <a:lnTo>
                  <a:pt x="1330812" y="6857999"/>
                </a:lnTo>
                <a:lnTo>
                  <a:pt x="1330812" y="6858000"/>
                </a:lnTo>
                <a:lnTo>
                  <a:pt x="696831" y="6858000"/>
                </a:lnTo>
                <a:lnTo>
                  <a:pt x="1603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2DEB84-0A6A-48D2-BB1F-3A93C7A55738}"/>
              </a:ext>
            </a:extLst>
          </p:cNvPr>
          <p:cNvSpPr>
            <a:spLocks noGrp="1"/>
          </p:cNvSpPr>
          <p:nvPr>
            <p:ph type="title"/>
          </p:nvPr>
        </p:nvSpPr>
        <p:spPr>
          <a:xfrm>
            <a:off x="1924006" y="1138018"/>
            <a:ext cx="3543706" cy="1903956"/>
          </a:xfrm>
        </p:spPr>
        <p:txBody>
          <a:bodyPr vert="horz" lIns="91440" tIns="45720" rIns="91440" bIns="45720" rtlCol="0" anchor="t">
            <a:normAutofit/>
          </a:bodyPr>
          <a:lstStyle/>
          <a:p>
            <a:pPr algn="r"/>
            <a:r>
              <a:rPr lang="en-US"/>
              <a:t>Possible Factors</a:t>
            </a:r>
          </a:p>
        </p:txBody>
      </p:sp>
      <p:sp>
        <p:nvSpPr>
          <p:cNvPr id="4" name="Text Placeholder 3">
            <a:extLst>
              <a:ext uri="{FF2B5EF4-FFF2-40B4-BE49-F238E27FC236}">
                <a16:creationId xmlns:a16="http://schemas.microsoft.com/office/drawing/2014/main" id="{5C73077B-5FCD-4A1F-9661-2C0C7DFD8124}"/>
              </a:ext>
            </a:extLst>
          </p:cNvPr>
          <p:cNvSpPr>
            <a:spLocks noGrp="1"/>
          </p:cNvSpPr>
          <p:nvPr>
            <p:ph type="body" sz="half" idx="2"/>
          </p:nvPr>
        </p:nvSpPr>
        <p:spPr>
          <a:xfrm>
            <a:off x="5791490" y="505414"/>
            <a:ext cx="5542686" cy="5077806"/>
          </a:xfrm>
        </p:spPr>
        <p:txBody>
          <a:bodyPr vert="horz" lIns="91440" tIns="45720" rIns="91440" bIns="45720" rtlCol="0" anchor="t">
            <a:normAutofit/>
          </a:bodyPr>
          <a:lstStyle/>
          <a:p>
            <a:pPr marL="285750" indent="-285750" algn="l">
              <a:buFont typeface="Arial"/>
              <a:buChar char="•"/>
            </a:pPr>
            <a:r>
              <a:rPr lang="en-US" dirty="0"/>
              <a:t>Staffing levels, in order for outdoor learning to be successful there needs to be sufficient staff on duty to encourage the outdoor learning to take place.</a:t>
            </a:r>
          </a:p>
          <a:p>
            <a:pPr marL="285750" indent="-285750" algn="l">
              <a:buFont typeface="Arial"/>
              <a:buChar char="•"/>
            </a:pPr>
            <a:r>
              <a:rPr lang="en-US" dirty="0"/>
              <a:t>The environment, this could include a risk assessment being carried out beforehand to ensure the surroundings are as risk free to the children as possible. </a:t>
            </a:r>
          </a:p>
          <a:p>
            <a:pPr marL="285750" indent="-285750" algn="l">
              <a:buFont typeface="Arial"/>
              <a:buChar char="•"/>
            </a:pPr>
            <a:r>
              <a:rPr lang="en-US" dirty="0"/>
              <a:t>Resources/materials. This would be essential for outdoor learning to be successful for the child. (Scottish Government 2011)</a:t>
            </a:r>
          </a:p>
          <a:p>
            <a:pPr marL="285750" indent="-285750" algn="l">
              <a:buFont typeface="Arial"/>
              <a:buChar char="•"/>
            </a:pPr>
            <a:r>
              <a:rPr lang="en-US" dirty="0"/>
              <a:t>The weather, children need good weather generally to want to learn outdoors. The lack of concentration could take place if the weather isn't of a dry and pleasant nature.  </a:t>
            </a:r>
          </a:p>
        </p:txBody>
      </p:sp>
    </p:spTree>
    <p:extLst>
      <p:ext uri="{BB962C8B-B14F-4D97-AF65-F5344CB8AC3E}">
        <p14:creationId xmlns:p14="http://schemas.microsoft.com/office/powerpoint/2010/main" val="159047694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0083DA1-D9D6-4975-889A-1546E7B85898}"/>
              </a:ext>
            </a:extLst>
          </p:cNvPr>
          <p:cNvSpPr>
            <a:spLocks noGrp="1"/>
          </p:cNvSpPr>
          <p:nvPr>
            <p:ph type="title"/>
          </p:nvPr>
        </p:nvSpPr>
        <p:spPr>
          <a:xfrm>
            <a:off x="412025" y="1072609"/>
            <a:ext cx="3041557" cy="4522647"/>
          </a:xfrm>
          <a:effectLst/>
        </p:spPr>
        <p:txBody>
          <a:bodyPr anchor="ctr">
            <a:normAutofit/>
          </a:bodyPr>
          <a:lstStyle/>
          <a:p>
            <a:pPr algn="l"/>
            <a:r>
              <a:rPr lang="en-GB" sz="3200"/>
              <a:t>Links to placement setting</a:t>
            </a:r>
          </a:p>
        </p:txBody>
      </p:sp>
      <p:sp>
        <p:nvSpPr>
          <p:cNvPr id="3" name="Content Placeholder 2">
            <a:extLst>
              <a:ext uri="{FF2B5EF4-FFF2-40B4-BE49-F238E27FC236}">
                <a16:creationId xmlns:a16="http://schemas.microsoft.com/office/drawing/2014/main" id="{D86504EE-AA0A-45A9-8503-50DBE33BBFB9}"/>
              </a:ext>
            </a:extLst>
          </p:cNvPr>
          <p:cNvSpPr>
            <a:spLocks noGrp="1"/>
          </p:cNvSpPr>
          <p:nvPr>
            <p:ph idx="1"/>
          </p:nvPr>
        </p:nvSpPr>
        <p:spPr>
          <a:xfrm>
            <a:off x="5149032" y="1072609"/>
            <a:ext cx="6652441" cy="4522647"/>
          </a:xfrm>
        </p:spPr>
        <p:txBody>
          <a:bodyPr anchor="ctr">
            <a:normAutofit/>
          </a:bodyPr>
          <a:lstStyle/>
          <a:p>
            <a:pPr marL="0" indent="0">
              <a:buNone/>
            </a:pPr>
            <a:r>
              <a:rPr lang="en-GB" sz="2000" dirty="0">
                <a:solidFill>
                  <a:schemeClr val="bg1"/>
                </a:solidFill>
              </a:rPr>
              <a:t>Within my placement in a local Swansea school I worked alongside a reception class, and I was lucky to take part and observe two sessions of outdoor learning. This took place outside of the classroom in part of the yard, the children. The teacher led the structured learning lesson, but the children had the freedom in what they created with the natural resources that they had access to. The children used their imagination and worked in pairs. I witnessed first-hand how positive this session was and how much fun they had and the creative side of the children. They were very proud of their creations and were happy with the results of working together.      </a:t>
            </a:r>
          </a:p>
        </p:txBody>
      </p:sp>
    </p:spTree>
    <p:extLst>
      <p:ext uri="{BB962C8B-B14F-4D97-AF65-F5344CB8AC3E}">
        <p14:creationId xmlns:p14="http://schemas.microsoft.com/office/powerpoint/2010/main" val="300211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48D661B-BAEA-42B3-BEDB-13E01DBA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5BD2573B-33EA-4868-BD57-87246A078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60DC5DD-BD98-443C-953D-99C5954FAE8C}"/>
              </a:ext>
            </a:extLst>
          </p:cNvPr>
          <p:cNvSpPr>
            <a:spLocks noGrp="1"/>
          </p:cNvSpPr>
          <p:nvPr>
            <p:ph type="title"/>
          </p:nvPr>
        </p:nvSpPr>
        <p:spPr>
          <a:xfrm>
            <a:off x="535021" y="685800"/>
            <a:ext cx="2639962" cy="5105400"/>
          </a:xfrm>
        </p:spPr>
        <p:txBody>
          <a:bodyPr>
            <a:normAutofit/>
          </a:bodyPr>
          <a:lstStyle/>
          <a:p>
            <a:r>
              <a:rPr lang="en-GB">
                <a:solidFill>
                  <a:srgbClr val="FFFFFF"/>
                </a:solidFill>
              </a:rPr>
              <a:t>Ethics</a:t>
            </a:r>
          </a:p>
        </p:txBody>
      </p:sp>
      <p:grpSp>
        <p:nvGrpSpPr>
          <p:cNvPr id="48" name="Group 47">
            <a:extLst>
              <a:ext uri="{FF2B5EF4-FFF2-40B4-BE49-F238E27FC236}">
                <a16:creationId xmlns:a16="http://schemas.microsoft.com/office/drawing/2014/main" id="{2262EED4-6AA0-4E32-99BF-EC6023E862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9" name="Freeform 6">
              <a:extLst>
                <a:ext uri="{FF2B5EF4-FFF2-40B4-BE49-F238E27FC236}">
                  <a16:creationId xmlns:a16="http://schemas.microsoft.com/office/drawing/2014/main" id="{187BD93B-D7D8-48E9-A408-63B05280F8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0" name="Freeform 7">
              <a:extLst>
                <a:ext uri="{FF2B5EF4-FFF2-40B4-BE49-F238E27FC236}">
                  <a16:creationId xmlns:a16="http://schemas.microsoft.com/office/drawing/2014/main" id="{F1828682-B626-46A2-929D-B464FFAB3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1" name="Freeform 8">
              <a:extLst>
                <a:ext uri="{FF2B5EF4-FFF2-40B4-BE49-F238E27FC236}">
                  <a16:creationId xmlns:a16="http://schemas.microsoft.com/office/drawing/2014/main" id="{276D976C-0C91-4A9D-AB86-D8F3C00F1D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2" name="Freeform 9">
              <a:extLst>
                <a:ext uri="{FF2B5EF4-FFF2-40B4-BE49-F238E27FC236}">
                  <a16:creationId xmlns:a16="http://schemas.microsoft.com/office/drawing/2014/main" id="{AF11B071-D1F5-45C3-808F-25505CF19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3" name="Freeform 10">
              <a:extLst>
                <a:ext uri="{FF2B5EF4-FFF2-40B4-BE49-F238E27FC236}">
                  <a16:creationId xmlns:a16="http://schemas.microsoft.com/office/drawing/2014/main" id="{4D2DF285-724E-413F-A89A-E9014EAF0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4" name="Freeform 11">
              <a:extLst>
                <a:ext uri="{FF2B5EF4-FFF2-40B4-BE49-F238E27FC236}">
                  <a16:creationId xmlns:a16="http://schemas.microsoft.com/office/drawing/2014/main" id="{5305AB29-3364-4389-A321-44024BF21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4" name="Content Placeholder 2">
            <a:extLst>
              <a:ext uri="{FF2B5EF4-FFF2-40B4-BE49-F238E27FC236}">
                <a16:creationId xmlns:a16="http://schemas.microsoft.com/office/drawing/2014/main" id="{6BF16A5F-1A20-4C22-9BBB-57281A3F755F}"/>
              </a:ext>
            </a:extLst>
          </p:cNvPr>
          <p:cNvGraphicFramePr>
            <a:graphicFrameLocks noGrp="1"/>
          </p:cNvGraphicFramePr>
          <p:nvPr>
            <p:ph idx="1"/>
            <p:extLst>
              <p:ext uri="{D42A27DB-BD31-4B8C-83A1-F6EECF244321}">
                <p14:modId xmlns:p14="http://schemas.microsoft.com/office/powerpoint/2010/main" val="153527639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4214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1372D-219D-4F47-BACF-FBE8D619BDF0}"/>
              </a:ext>
            </a:extLst>
          </p:cNvPr>
          <p:cNvSpPr>
            <a:spLocks noGrp="1"/>
          </p:cNvSpPr>
          <p:nvPr>
            <p:ph type="title"/>
          </p:nvPr>
        </p:nvSpPr>
        <p:spPr>
          <a:xfrm>
            <a:off x="1484311" y="685800"/>
            <a:ext cx="10018713" cy="1185333"/>
          </a:xfrm>
        </p:spPr>
        <p:txBody>
          <a:bodyPr>
            <a:normAutofit/>
          </a:bodyPr>
          <a:lstStyle/>
          <a:p>
            <a:r>
              <a:rPr lang="en-GB"/>
              <a:t>Research Methods</a:t>
            </a:r>
          </a:p>
        </p:txBody>
      </p:sp>
      <p:sp>
        <p:nvSpPr>
          <p:cNvPr id="3" name="Content Placeholder 2">
            <a:extLst>
              <a:ext uri="{FF2B5EF4-FFF2-40B4-BE49-F238E27FC236}">
                <a16:creationId xmlns:a16="http://schemas.microsoft.com/office/drawing/2014/main" id="{09B244DA-E714-4AD3-B7C3-04E234FF32EE}"/>
              </a:ext>
            </a:extLst>
          </p:cNvPr>
          <p:cNvSpPr>
            <a:spLocks noGrp="1"/>
          </p:cNvSpPr>
          <p:nvPr>
            <p:ph idx="1"/>
          </p:nvPr>
        </p:nvSpPr>
        <p:spPr>
          <a:xfrm>
            <a:off x="1484311" y="1998133"/>
            <a:ext cx="6855356" cy="3793067"/>
          </a:xfrm>
        </p:spPr>
        <p:txBody>
          <a:bodyPr>
            <a:normAutofit/>
          </a:bodyPr>
          <a:lstStyle/>
          <a:p>
            <a:pPr marL="0" indent="0">
              <a:buNone/>
            </a:pPr>
            <a:endParaRPr lang="en-GB"/>
          </a:p>
          <a:p>
            <a:pPr marL="0" indent="0">
              <a:buNone/>
            </a:pPr>
            <a:r>
              <a:rPr lang="en-GB"/>
              <a:t>The methods will consist of a mixture of primary and secondary sources, the primary would consist of Interviews, questionnaires and observations. These I will personally collect and analyse using qualitative and quantative methods.  (Leedy, et al. 2001) </a:t>
            </a:r>
            <a:endParaRPr lang="en-US"/>
          </a:p>
          <a:p>
            <a:pPr marL="0" indent="0">
              <a:buNone/>
            </a:pPr>
            <a:r>
              <a:rPr lang="en-GB"/>
              <a:t> The secondary sources would exist in the forms of previous research already out there such as journal/articles, government policies, libraries etc. </a:t>
            </a:r>
          </a:p>
        </p:txBody>
      </p:sp>
      <p:pic>
        <p:nvPicPr>
          <p:cNvPr id="22" name="Graphic 21" descr="Quotes">
            <a:extLst>
              <a:ext uri="{FF2B5EF4-FFF2-40B4-BE49-F238E27FC236}">
                <a16:creationId xmlns:a16="http://schemas.microsoft.com/office/drawing/2014/main" id="{312B860A-7CA3-4036-B1B6-D65A059C344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85907" y="2535331"/>
            <a:ext cx="2717116" cy="27171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87325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4AD9B6B-9E17-4B6A-92E0-DA37F96FCF9C}"/>
              </a:ext>
            </a:extLst>
          </p:cNvPr>
          <p:cNvSpPr>
            <a:spLocks noGrp="1"/>
          </p:cNvSpPr>
          <p:nvPr>
            <p:ph type="title"/>
          </p:nvPr>
        </p:nvSpPr>
        <p:spPr>
          <a:xfrm>
            <a:off x="412025" y="1072609"/>
            <a:ext cx="3041557" cy="4522647"/>
          </a:xfrm>
          <a:effectLst/>
        </p:spPr>
        <p:txBody>
          <a:bodyPr anchor="ctr">
            <a:normAutofit/>
          </a:bodyPr>
          <a:lstStyle/>
          <a:p>
            <a:pPr algn="l"/>
            <a:r>
              <a:rPr lang="en-GB" sz="3200"/>
              <a:t>What Data will be collected and how will it be stored</a:t>
            </a:r>
          </a:p>
        </p:txBody>
      </p:sp>
      <p:sp>
        <p:nvSpPr>
          <p:cNvPr id="3" name="Content Placeholder 2">
            <a:extLst>
              <a:ext uri="{FF2B5EF4-FFF2-40B4-BE49-F238E27FC236}">
                <a16:creationId xmlns:a16="http://schemas.microsoft.com/office/drawing/2014/main" id="{9995BE4A-CBDC-4BCE-ACDC-2E835DC0191C}"/>
              </a:ext>
            </a:extLst>
          </p:cNvPr>
          <p:cNvSpPr>
            <a:spLocks noGrp="1"/>
          </p:cNvSpPr>
          <p:nvPr>
            <p:ph idx="1"/>
          </p:nvPr>
        </p:nvSpPr>
        <p:spPr>
          <a:xfrm>
            <a:off x="5149032" y="1072609"/>
            <a:ext cx="6652441" cy="4522647"/>
          </a:xfrm>
        </p:spPr>
        <p:txBody>
          <a:bodyPr anchor="ctr">
            <a:normAutofit/>
          </a:bodyPr>
          <a:lstStyle/>
          <a:p>
            <a:pPr marL="0" indent="0">
              <a:lnSpc>
                <a:spcPct val="90000"/>
              </a:lnSpc>
              <a:buNone/>
            </a:pPr>
            <a:endParaRPr lang="en-GB" sz="2000">
              <a:solidFill>
                <a:schemeClr val="bg1"/>
              </a:solidFill>
            </a:endParaRPr>
          </a:p>
          <a:p>
            <a:pPr marL="0" indent="0">
              <a:lnSpc>
                <a:spcPct val="90000"/>
              </a:lnSpc>
              <a:buNone/>
            </a:pPr>
            <a:r>
              <a:rPr lang="en-GB" sz="2000">
                <a:solidFill>
                  <a:schemeClr val="bg1"/>
                </a:solidFill>
              </a:rPr>
              <a:t>Surveys, questionnaires, consent/participant forms. Interview notes etc</a:t>
            </a:r>
          </a:p>
          <a:p>
            <a:pPr marL="0" indent="0">
              <a:lnSpc>
                <a:spcPct val="90000"/>
              </a:lnSpc>
              <a:buNone/>
            </a:pPr>
            <a:r>
              <a:rPr lang="en-GB" sz="2000">
                <a:solidFill>
                  <a:schemeClr val="bg1"/>
                </a:solidFill>
              </a:rPr>
              <a:t>All data to be stored securely, use passwords etc</a:t>
            </a:r>
          </a:p>
          <a:p>
            <a:pPr marL="0" indent="0">
              <a:lnSpc>
                <a:spcPct val="90000"/>
              </a:lnSpc>
              <a:buNone/>
            </a:pPr>
            <a:r>
              <a:rPr lang="en-GB" sz="2000">
                <a:solidFill>
                  <a:schemeClr val="bg1"/>
                </a:solidFill>
              </a:rPr>
              <a:t>An awareness of up to date requirements and obligations set by the university</a:t>
            </a:r>
          </a:p>
          <a:p>
            <a:pPr marL="0" indent="0">
              <a:lnSpc>
                <a:spcPct val="90000"/>
              </a:lnSpc>
              <a:buNone/>
            </a:pPr>
            <a:r>
              <a:rPr lang="en-GB" sz="2000">
                <a:solidFill>
                  <a:schemeClr val="bg1"/>
                </a:solidFill>
              </a:rPr>
              <a:t>Accurate rsearch which is complete as well as genuie and authentic etc</a:t>
            </a:r>
          </a:p>
          <a:p>
            <a:pPr marL="0" indent="0">
              <a:lnSpc>
                <a:spcPct val="90000"/>
              </a:lnSpc>
              <a:buNone/>
            </a:pPr>
            <a:r>
              <a:rPr lang="en-GB" sz="2000">
                <a:solidFill>
                  <a:schemeClr val="bg1"/>
                </a:solidFill>
              </a:rPr>
              <a:t>Available to others If it is ethically appropriate, regarding sharing the data</a:t>
            </a:r>
          </a:p>
          <a:p>
            <a:pPr marL="0" indent="0">
              <a:lnSpc>
                <a:spcPct val="90000"/>
              </a:lnSpc>
              <a:buNone/>
            </a:pPr>
            <a:r>
              <a:rPr lang="en-GB" sz="2000">
                <a:solidFill>
                  <a:schemeClr val="bg1"/>
                </a:solidFill>
              </a:rPr>
              <a:t>Research protected as much as the participants </a:t>
            </a:r>
          </a:p>
          <a:p>
            <a:pPr marL="0" indent="0">
              <a:lnSpc>
                <a:spcPct val="90000"/>
              </a:lnSpc>
              <a:buNone/>
            </a:pPr>
            <a:r>
              <a:rPr lang="en-GB" sz="2000">
                <a:solidFill>
                  <a:schemeClr val="bg1"/>
                </a:solidFill>
              </a:rPr>
              <a:t>(University of Wales Trinity St david, 2020)</a:t>
            </a:r>
          </a:p>
          <a:p>
            <a:pPr>
              <a:lnSpc>
                <a:spcPct val="90000"/>
              </a:lnSpc>
            </a:pPr>
            <a:endParaRPr lang="en-GB" sz="2000">
              <a:solidFill>
                <a:schemeClr val="bg1"/>
              </a:solidFill>
            </a:endParaRPr>
          </a:p>
          <a:p>
            <a:pPr>
              <a:lnSpc>
                <a:spcPct val="90000"/>
              </a:lnSpc>
            </a:pPr>
            <a:endParaRPr lang="en-GB" sz="2000">
              <a:solidFill>
                <a:schemeClr val="bg1"/>
              </a:solidFill>
            </a:endParaRPr>
          </a:p>
        </p:txBody>
      </p:sp>
    </p:spTree>
    <p:extLst>
      <p:ext uri="{BB962C8B-B14F-4D97-AF65-F5344CB8AC3E}">
        <p14:creationId xmlns:p14="http://schemas.microsoft.com/office/powerpoint/2010/main" val="1731193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DFCD0-2314-42C1-9D8B-628EC4720987}"/>
              </a:ext>
            </a:extLst>
          </p:cNvPr>
          <p:cNvSpPr>
            <a:spLocks noGrp="1"/>
          </p:cNvSpPr>
          <p:nvPr>
            <p:ph type="title"/>
          </p:nvPr>
        </p:nvSpPr>
        <p:spPr>
          <a:xfrm>
            <a:off x="1189702" y="1261872"/>
            <a:ext cx="3145536" cy="4334256"/>
          </a:xfrm>
        </p:spPr>
        <p:txBody>
          <a:bodyPr>
            <a:normAutofit/>
          </a:bodyPr>
          <a:lstStyle/>
          <a:p>
            <a:pPr algn="r"/>
            <a:r>
              <a:rPr lang="en-GB" sz="3600"/>
              <a:t>Conclusion</a:t>
            </a:r>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027082-102D-445C-B466-5F073681D522}"/>
              </a:ext>
            </a:extLst>
          </p:cNvPr>
          <p:cNvSpPr>
            <a:spLocks noGrp="1"/>
          </p:cNvSpPr>
          <p:nvPr>
            <p:ph idx="1"/>
          </p:nvPr>
        </p:nvSpPr>
        <p:spPr>
          <a:xfrm>
            <a:off x="5007932" y="1261873"/>
            <a:ext cx="5951013" cy="4449422"/>
          </a:xfrm>
        </p:spPr>
        <p:txBody>
          <a:bodyPr>
            <a:normAutofit/>
          </a:bodyPr>
          <a:lstStyle/>
          <a:p>
            <a:pPr marL="0" indent="0">
              <a:buNone/>
            </a:pPr>
            <a:r>
              <a:rPr lang="en-GB" sz="2000"/>
              <a:t>To conclude my presentation, there is a clear link between wellbeing and outoor learning, and my research will continue to show that link and to show how important outdoor learning is in the way of improving childrens  wellbeing. The foundation phase already emphasises this and with the new curriculum coming into effect in 2022 health and wellbeing is one of the areas of learning so outdoor learning will hopefully contribute to this important issue for young children. </a:t>
            </a:r>
          </a:p>
          <a:p>
            <a:pPr marL="0" indent="0">
              <a:buNone/>
            </a:pPr>
            <a:r>
              <a:rPr lang="en-GB" sz="2000"/>
              <a:t>(Welsh Government 2020)</a:t>
            </a:r>
          </a:p>
        </p:txBody>
      </p:sp>
    </p:spTree>
    <p:extLst>
      <p:ext uri="{BB962C8B-B14F-4D97-AF65-F5344CB8AC3E}">
        <p14:creationId xmlns:p14="http://schemas.microsoft.com/office/powerpoint/2010/main" val="356152167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39C6D-B81C-4B84-B2A9-82692EA3E57D}"/>
              </a:ext>
            </a:extLst>
          </p:cNvPr>
          <p:cNvSpPr>
            <a:spLocks noGrp="1"/>
          </p:cNvSpPr>
          <p:nvPr>
            <p:ph type="title" idx="4294967295"/>
          </p:nvPr>
        </p:nvSpPr>
        <p:spPr>
          <a:xfrm>
            <a:off x="2173288" y="182563"/>
            <a:ext cx="10018712" cy="487362"/>
          </a:xfrm>
        </p:spPr>
        <p:txBody>
          <a:bodyPr>
            <a:normAutofit fontScale="90000"/>
          </a:bodyPr>
          <a:lstStyle/>
          <a:p>
            <a:r>
              <a:rPr lang="en-GB"/>
              <a:t>Reference list</a:t>
            </a:r>
          </a:p>
        </p:txBody>
      </p:sp>
      <p:sp>
        <p:nvSpPr>
          <p:cNvPr id="3" name="Content Placeholder 2">
            <a:extLst>
              <a:ext uri="{FF2B5EF4-FFF2-40B4-BE49-F238E27FC236}">
                <a16:creationId xmlns:a16="http://schemas.microsoft.com/office/drawing/2014/main" id="{8CBD54CD-3A66-4F5A-8E25-4F91DA48F98B}"/>
              </a:ext>
            </a:extLst>
          </p:cNvPr>
          <p:cNvSpPr>
            <a:spLocks noGrp="1"/>
          </p:cNvSpPr>
          <p:nvPr>
            <p:ph idx="4294967295"/>
          </p:nvPr>
        </p:nvSpPr>
        <p:spPr>
          <a:xfrm>
            <a:off x="2173288" y="1012825"/>
            <a:ext cx="10018712" cy="4778375"/>
          </a:xfrm>
        </p:spPr>
        <p:txBody>
          <a:bodyPr>
            <a:normAutofit fontScale="6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ea typeface="+mn-lt"/>
              <a:cs typeface="+mn-lt"/>
            </a:endParaRPr>
          </a:p>
          <a:p>
            <a:pPr marL="0" indent="0">
              <a:buNone/>
            </a:pPr>
            <a:r>
              <a:rPr lang="en-GB" dirty="0">
                <a:ea typeface="+mn-lt"/>
                <a:cs typeface="+mn-lt"/>
              </a:rPr>
              <a:t>Welsh government </a:t>
            </a:r>
            <a:r>
              <a:rPr lang="en-GB" i="1" dirty="0">
                <a:ea typeface="+mn-lt"/>
                <a:cs typeface="+mn-lt"/>
              </a:rPr>
              <a:t>Foundation phase framework</a:t>
            </a:r>
            <a:r>
              <a:rPr lang="en-GB" dirty="0">
                <a:ea typeface="+mn-lt"/>
                <a:cs typeface="+mn-lt"/>
              </a:rPr>
              <a:t> (2015). Available at:http://www.gov.wales/curriculum-for-wales-2008/foundation-</a:t>
            </a:r>
            <a:r>
              <a:rPr lang="en-GB">
                <a:ea typeface="+mn-lt"/>
                <a:cs typeface="+mn-lt"/>
              </a:rPr>
              <a:t>phase/foundation-phase-framework (Accesed: 22nd February 2020)</a:t>
            </a:r>
            <a:endParaRPr lang="en-US">
              <a:ea typeface="+mn-lt"/>
              <a:cs typeface="+mn-lt"/>
            </a:endParaRPr>
          </a:p>
          <a:p>
            <a:pPr marL="0" indent="0">
              <a:buNone/>
            </a:pPr>
            <a:endParaRPr lang="en-GB" dirty="0">
              <a:ea typeface="+mn-lt"/>
              <a:cs typeface="+mn-lt"/>
            </a:endParaRPr>
          </a:p>
          <a:p>
            <a:pPr marL="0" indent="0">
              <a:buNone/>
            </a:pPr>
            <a:r>
              <a:rPr lang="en-GB"/>
              <a:t>Eco schools. Available at: http://www.eco-schools.org.uk/ (Accessed: 20th February 2020)</a:t>
            </a:r>
            <a:endParaRPr lang="en-GB" dirty="0"/>
          </a:p>
          <a:p>
            <a:pPr marL="0" indent="0">
              <a:buNone/>
            </a:pPr>
            <a:endParaRPr lang="en-GB" dirty="0"/>
          </a:p>
          <a:p>
            <a:pPr marL="0" indent="0">
              <a:buNone/>
            </a:pPr>
            <a:r>
              <a:rPr lang="en-GB"/>
              <a:t>The national connections project (2016) Available at:http://publications.naturalengland.org.uk/publication/6636651036540928 (Accessed: 22nd February 2020) </a:t>
            </a:r>
          </a:p>
          <a:p>
            <a:pPr marL="0" indent="0">
              <a:buNone/>
            </a:pPr>
            <a:endParaRPr lang="en-GB" dirty="0">
              <a:ea typeface="+mn-lt"/>
              <a:cs typeface="+mn-lt"/>
            </a:endParaRPr>
          </a:p>
          <a:p>
            <a:pPr marL="0" indent="0">
              <a:buNone/>
            </a:pPr>
            <a:r>
              <a:rPr lang="en-GB" dirty="0">
                <a:ea typeface="+mn-lt"/>
                <a:cs typeface="+mn-lt"/>
              </a:rPr>
              <a:t>Welsh government (2015) </a:t>
            </a:r>
            <a:r>
              <a:rPr lang="en-GB" i="1" dirty="0">
                <a:ea typeface="+mn-lt"/>
                <a:cs typeface="+mn-lt"/>
              </a:rPr>
              <a:t>well-being of future generations (wales) act. </a:t>
            </a:r>
            <a:r>
              <a:rPr lang="en-GB" dirty="0">
                <a:ea typeface="+mn-lt"/>
                <a:cs typeface="+mn-lt"/>
              </a:rPr>
              <a:t>Available at: </a:t>
            </a:r>
            <a:r>
              <a:rPr lang="en-GB" u="sng" dirty="0">
                <a:ea typeface="+mn-lt"/>
                <a:cs typeface="+mn-lt"/>
                <a:hlinkClick r:id="rId2"/>
              </a:rPr>
              <a:t>http://gweddill.gov.wales</a:t>
            </a:r>
            <a:r>
              <a:rPr lang="en-GB" dirty="0">
                <a:ea typeface="+mn-lt"/>
                <a:cs typeface="+mn-lt"/>
              </a:rPr>
              <a:t> </a:t>
            </a:r>
            <a:r>
              <a:rPr lang="en-GB">
                <a:ea typeface="+mn-lt"/>
                <a:cs typeface="+mn-lt"/>
              </a:rPr>
              <a:t>(Accesed: 22nd February 2020. </a:t>
            </a:r>
            <a:endParaRPr lang="en-GB"/>
          </a:p>
          <a:p>
            <a:pPr marL="0" indent="0">
              <a:buNone/>
            </a:pPr>
            <a:r>
              <a:rPr lang="en-GB"/>
              <a:t>The Children society (2020) Available at: </a:t>
            </a:r>
            <a:r>
              <a:rPr lang="en-GB" dirty="0">
                <a:hlinkClick r:id="rId3"/>
              </a:rPr>
              <a:t>https://www.childrenssociety.org.uk</a:t>
            </a:r>
            <a:r>
              <a:rPr lang="en-GB"/>
              <a:t> (Accessed: 23d February 2020) </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322575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1F2B95-9011-43D6-B713-32EC3F11DBF3}"/>
              </a:ext>
            </a:extLst>
          </p:cNvPr>
          <p:cNvSpPr txBox="1"/>
          <p:nvPr/>
        </p:nvSpPr>
        <p:spPr>
          <a:xfrm>
            <a:off x="1906438" y="396816"/>
            <a:ext cx="9845614"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Scottish government 2011</a:t>
            </a:r>
            <a:r>
              <a:rPr lang="en-GB" i="1" dirty="0"/>
              <a:t> Health and wellbeing in school</a:t>
            </a:r>
            <a:r>
              <a:rPr lang="en-GB" dirty="0"/>
              <a:t>s​ Available at </a:t>
            </a:r>
            <a:r>
              <a:rPr lang="en-GB"/>
              <a:t>:http://www.gov.scot/publications/health-wellbeing-schools-project-final-report/pages/7/ (Accessed: 2oth Feruary 2020)</a:t>
            </a:r>
          </a:p>
          <a:p>
            <a:endParaRPr lang="en-GB" dirty="0"/>
          </a:p>
          <a:p>
            <a:r>
              <a:rPr lang="en-GB" dirty="0"/>
              <a:t>Council for learning outside the classroom 2009​ Available </a:t>
            </a:r>
            <a:r>
              <a:rPr lang="en-GB"/>
              <a:t>at:http://www.lotc.org.uk/ (Accessed: 22nd February 2020)</a:t>
            </a:r>
          </a:p>
          <a:p>
            <a:endParaRPr lang="en-GB" dirty="0"/>
          </a:p>
          <a:p>
            <a:r>
              <a:rPr lang="en-GB" dirty="0"/>
              <a:t>Williams, c. (2007) 'Journal of business and economc research,' </a:t>
            </a:r>
            <a:r>
              <a:rPr lang="en-GB" i="1" dirty="0"/>
              <a:t>Research methods,</a:t>
            </a:r>
            <a:r>
              <a:rPr lang="en-GB"/>
              <a:t> 5(3), pp.65 Accessed: 19th February 2020.</a:t>
            </a:r>
          </a:p>
          <a:p>
            <a:r>
              <a:rPr lang="en-GB"/>
              <a:t>NSPCC</a:t>
            </a:r>
            <a:r>
              <a:rPr lang="en-GB" i="1"/>
              <a:t> Mental health and wellbeing </a:t>
            </a:r>
            <a:r>
              <a:rPr lang="en-GB"/>
              <a:t>​Available at: </a:t>
            </a:r>
            <a:r>
              <a:rPr lang="en-GB" dirty="0">
                <a:hlinkClick r:id="rId2"/>
              </a:rPr>
              <a:t>http://www.nspc.org.uk/</a:t>
            </a:r>
            <a:r>
              <a:rPr lang="en-GB"/>
              <a:t> (Accessed: 19th February 2020) </a:t>
            </a:r>
          </a:p>
          <a:p>
            <a:endParaRPr lang="en-GB" dirty="0"/>
          </a:p>
          <a:p>
            <a:r>
              <a:rPr lang="en-GB"/>
              <a:t>Ashworth et al, (2015)' University of Cumbria' </a:t>
            </a:r>
            <a:r>
              <a:rPr lang="en-GB" i="1"/>
              <a:t>Ethical considerations in outoor research/studies</a:t>
            </a:r>
            <a:r>
              <a:rPr lang="en-GB"/>
              <a:t>​ pp, 2-6 Accessed 18th February 2020 </a:t>
            </a:r>
          </a:p>
          <a:p>
            <a:endParaRPr lang="en-GB" dirty="0"/>
          </a:p>
          <a:p>
            <a:r>
              <a:rPr lang="en-GB" dirty="0"/>
              <a:t>Peppler, K. (2017) 'The Sage Encyclopedia of Out-of –School Learning' </a:t>
            </a:r>
            <a:r>
              <a:rPr lang="en-GB" i="1" dirty="0"/>
              <a:t>Outdoor learning</a:t>
            </a:r>
            <a:r>
              <a:rPr lang="en-GB" dirty="0"/>
              <a:t> pp. 1-3 </a:t>
            </a:r>
            <a:r>
              <a:rPr lang="en-GB"/>
              <a:t>Accessed 20th February 2020</a:t>
            </a:r>
          </a:p>
          <a:p>
            <a:endParaRPr lang="en-GB" dirty="0"/>
          </a:p>
          <a:p>
            <a:r>
              <a:rPr lang="en-GB" dirty="0"/>
              <a:t>Bilton, H. (2010) </a:t>
            </a:r>
            <a:r>
              <a:rPr lang="en-GB" i="1" dirty="0"/>
              <a:t>Outdoor learning in the Early years management and innovation</a:t>
            </a:r>
            <a:r>
              <a:rPr lang="en-GB"/>
              <a:t> . 3rd ed.  london : </a:t>
            </a:r>
            <a:r>
              <a:rPr lang="en-GB" dirty="0"/>
              <a:t>Routledge</a:t>
            </a:r>
          </a:p>
          <a:p>
            <a:endParaRPr lang="en-GB" dirty="0"/>
          </a:p>
        </p:txBody>
      </p:sp>
    </p:spTree>
    <p:extLst>
      <p:ext uri="{BB962C8B-B14F-4D97-AF65-F5344CB8AC3E}">
        <p14:creationId xmlns:p14="http://schemas.microsoft.com/office/powerpoint/2010/main" val="42568127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docProps/app.xml><?xml version="1.0" encoding="utf-8"?>
<Properties xmlns="http://schemas.openxmlformats.org/officeDocument/2006/extended-properties" xmlns:vt="http://schemas.openxmlformats.org/officeDocument/2006/docPropsVTypes">
  <Template>Madison</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Parallax</vt:lpstr>
      <vt:lpstr>Early years and wellbeing:  </vt:lpstr>
      <vt:lpstr>Introduction</vt:lpstr>
      <vt:lpstr>What is wellbeing</vt:lpstr>
      <vt:lpstr>What is outdoor learning</vt:lpstr>
      <vt:lpstr>Importance of outdoor learning</vt:lpstr>
      <vt:lpstr>Foundation phase</vt:lpstr>
      <vt:lpstr>The link between wellbeing and outdoor learning</vt:lpstr>
      <vt:lpstr>Possible Factors</vt:lpstr>
      <vt:lpstr>Links to placement setting</vt:lpstr>
      <vt:lpstr>Ethics</vt:lpstr>
      <vt:lpstr>Research Methods</vt:lpstr>
      <vt:lpstr>What Data will be collected and how will it be stored</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966</cp:revision>
  <dcterms:created xsi:type="dcterms:W3CDTF">2020-02-13T12:53:50Z</dcterms:created>
  <dcterms:modified xsi:type="dcterms:W3CDTF">2020-02-24T22:02:10Z</dcterms:modified>
</cp:coreProperties>
</file>