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6" r:id="rId2"/>
  </p:sldMasterIdLst>
  <p:notesMasterIdLst>
    <p:notesMasterId r:id="rId92"/>
  </p:notesMasterIdLst>
  <p:sldIdLst>
    <p:sldId id="397" r:id="rId3"/>
    <p:sldId id="1028" r:id="rId4"/>
    <p:sldId id="392" r:id="rId5"/>
    <p:sldId id="961" r:id="rId6"/>
    <p:sldId id="962" r:id="rId7"/>
    <p:sldId id="963" r:id="rId8"/>
    <p:sldId id="275" r:id="rId9"/>
    <p:sldId id="310" r:id="rId10"/>
    <p:sldId id="1030" r:id="rId11"/>
    <p:sldId id="1031" r:id="rId12"/>
    <p:sldId id="1032" r:id="rId13"/>
    <p:sldId id="1033" r:id="rId14"/>
    <p:sldId id="1034" r:id="rId15"/>
    <p:sldId id="1079" r:id="rId16"/>
    <p:sldId id="1080" r:id="rId17"/>
    <p:sldId id="416" r:id="rId18"/>
    <p:sldId id="1081" r:id="rId19"/>
    <p:sldId id="422" r:id="rId20"/>
    <p:sldId id="1041" r:id="rId21"/>
    <p:sldId id="1082" r:id="rId22"/>
    <p:sldId id="1083" r:id="rId23"/>
    <p:sldId id="1035" r:id="rId24"/>
    <p:sldId id="1036" r:id="rId25"/>
    <p:sldId id="400" r:id="rId26"/>
    <p:sldId id="417" r:id="rId27"/>
    <p:sldId id="418" r:id="rId28"/>
    <p:sldId id="425" r:id="rId29"/>
    <p:sldId id="426" r:id="rId30"/>
    <p:sldId id="1076" r:id="rId31"/>
    <p:sldId id="427" r:id="rId32"/>
    <p:sldId id="428" r:id="rId33"/>
    <p:sldId id="430" r:id="rId34"/>
    <p:sldId id="1056" r:id="rId35"/>
    <p:sldId id="420" r:id="rId36"/>
    <p:sldId id="1070" r:id="rId37"/>
    <p:sldId id="1071" r:id="rId38"/>
    <p:sldId id="1072" r:id="rId39"/>
    <p:sldId id="419" r:id="rId40"/>
    <p:sldId id="421" r:id="rId41"/>
    <p:sldId id="1057" r:id="rId42"/>
    <p:sldId id="1049" r:id="rId43"/>
    <p:sldId id="1075" r:id="rId44"/>
    <p:sldId id="1084" r:id="rId45"/>
    <p:sldId id="403" r:id="rId46"/>
    <p:sldId id="1059" r:id="rId47"/>
    <p:sldId id="1060" r:id="rId48"/>
    <p:sldId id="1061" r:id="rId49"/>
    <p:sldId id="1062" r:id="rId50"/>
    <p:sldId id="410" r:id="rId51"/>
    <p:sldId id="405" r:id="rId52"/>
    <p:sldId id="406" r:id="rId53"/>
    <p:sldId id="408" r:id="rId54"/>
    <p:sldId id="409" r:id="rId55"/>
    <p:sldId id="350" r:id="rId56"/>
    <p:sldId id="1085" r:id="rId57"/>
    <p:sldId id="1086" r:id="rId58"/>
    <p:sldId id="1087" r:id="rId59"/>
    <p:sldId id="1088" r:id="rId60"/>
    <p:sldId id="1089" r:id="rId61"/>
    <p:sldId id="1090" r:id="rId62"/>
    <p:sldId id="1054" r:id="rId63"/>
    <p:sldId id="423" r:id="rId64"/>
    <p:sldId id="424" r:id="rId65"/>
    <p:sldId id="413" r:id="rId66"/>
    <p:sldId id="414" r:id="rId67"/>
    <p:sldId id="415" r:id="rId68"/>
    <p:sldId id="308" r:id="rId69"/>
    <p:sldId id="1077" r:id="rId70"/>
    <p:sldId id="1078" r:id="rId71"/>
    <p:sldId id="411" r:id="rId72"/>
    <p:sldId id="1091" r:id="rId73"/>
    <p:sldId id="1063" r:id="rId74"/>
    <p:sldId id="435" r:id="rId75"/>
    <p:sldId id="434" r:id="rId76"/>
    <p:sldId id="431" r:id="rId77"/>
    <p:sldId id="432" r:id="rId78"/>
    <p:sldId id="433" r:id="rId79"/>
    <p:sldId id="1064" r:id="rId80"/>
    <p:sldId id="436" r:id="rId81"/>
    <p:sldId id="437" r:id="rId82"/>
    <p:sldId id="1065" r:id="rId83"/>
    <p:sldId id="438" r:id="rId84"/>
    <p:sldId id="439" r:id="rId85"/>
    <p:sldId id="1066" r:id="rId86"/>
    <p:sldId id="1067" r:id="rId87"/>
    <p:sldId id="440" r:id="rId88"/>
    <p:sldId id="1069" r:id="rId89"/>
    <p:sldId id="1074" r:id="rId90"/>
    <p:sldId id="1068" r:id="rId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93A45D3-C707-4ABF-B8F6-5AEFB2E46488}">
          <p14:sldIdLst>
            <p14:sldId id="397"/>
            <p14:sldId id="1028"/>
            <p14:sldId id="392"/>
            <p14:sldId id="961"/>
            <p14:sldId id="962"/>
            <p14:sldId id="963"/>
            <p14:sldId id="275"/>
            <p14:sldId id="310"/>
            <p14:sldId id="1030"/>
            <p14:sldId id="1031"/>
            <p14:sldId id="1032"/>
            <p14:sldId id="1033"/>
            <p14:sldId id="1034"/>
            <p14:sldId id="1079"/>
            <p14:sldId id="1080"/>
            <p14:sldId id="416"/>
            <p14:sldId id="1081"/>
            <p14:sldId id="422"/>
            <p14:sldId id="1041"/>
            <p14:sldId id="1082"/>
            <p14:sldId id="1083"/>
            <p14:sldId id="1035"/>
            <p14:sldId id="1036"/>
          </p14:sldIdLst>
        </p14:section>
        <p14:section name="Untitled Section" id="{7F2E1665-F177-4104-AFCA-52C38B2FCAAD}">
          <p14:sldIdLst>
            <p14:sldId id="400"/>
            <p14:sldId id="417"/>
            <p14:sldId id="418"/>
            <p14:sldId id="425"/>
            <p14:sldId id="426"/>
            <p14:sldId id="1076"/>
            <p14:sldId id="427"/>
            <p14:sldId id="428"/>
            <p14:sldId id="430"/>
            <p14:sldId id="1056"/>
            <p14:sldId id="420"/>
            <p14:sldId id="1070"/>
            <p14:sldId id="1071"/>
            <p14:sldId id="1072"/>
            <p14:sldId id="419"/>
            <p14:sldId id="421"/>
            <p14:sldId id="1057"/>
            <p14:sldId id="1049"/>
            <p14:sldId id="1075"/>
            <p14:sldId id="1084"/>
            <p14:sldId id="403"/>
            <p14:sldId id="1059"/>
            <p14:sldId id="1060"/>
            <p14:sldId id="1061"/>
            <p14:sldId id="1062"/>
            <p14:sldId id="410"/>
            <p14:sldId id="405"/>
            <p14:sldId id="406"/>
            <p14:sldId id="408"/>
            <p14:sldId id="409"/>
            <p14:sldId id="350"/>
            <p14:sldId id="1085"/>
            <p14:sldId id="1086"/>
            <p14:sldId id="1087"/>
            <p14:sldId id="1088"/>
            <p14:sldId id="1089"/>
            <p14:sldId id="1090"/>
            <p14:sldId id="1054"/>
            <p14:sldId id="423"/>
            <p14:sldId id="424"/>
            <p14:sldId id="413"/>
            <p14:sldId id="414"/>
            <p14:sldId id="415"/>
            <p14:sldId id="308"/>
            <p14:sldId id="1077"/>
            <p14:sldId id="1078"/>
            <p14:sldId id="411"/>
            <p14:sldId id="1091"/>
            <p14:sldId id="1063"/>
            <p14:sldId id="435"/>
            <p14:sldId id="434"/>
            <p14:sldId id="431"/>
            <p14:sldId id="432"/>
            <p14:sldId id="433"/>
            <p14:sldId id="1064"/>
            <p14:sldId id="436"/>
            <p14:sldId id="437"/>
            <p14:sldId id="1065"/>
            <p14:sldId id="438"/>
            <p14:sldId id="439"/>
            <p14:sldId id="1066"/>
            <p14:sldId id="1067"/>
            <p14:sldId id="440"/>
            <p14:sldId id="1069"/>
            <p14:sldId id="1074"/>
            <p14:sldId id="10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F3F6DF-B7D2-458B-9BF7-F33ED3957C12}" v="412" dt="2025-11-06T16:12:05.4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6" autoAdjust="0"/>
    <p:restoredTop sz="94660"/>
  </p:normalViewPr>
  <p:slideViewPr>
    <p:cSldViewPr snapToGrid="0">
      <p:cViewPr varScale="1">
        <p:scale>
          <a:sx n="97" d="100"/>
          <a:sy n="97" d="100"/>
        </p:scale>
        <p:origin x="76" y="2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theme" Target="theme/theme1.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microsoft.com/office/2016/11/relationships/changesInfo" Target="changesInfos/changesInfo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presProps" Target="presProps.xml"/><Relationship Id="rId9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890653E4-B4E9-4818-B9F3-67BC72BC006B}"/>
    <pc:docChg chg="custSel addSld delSld modSld modSection">
      <pc:chgData name="Alisdair Cunningham" userId="67e8d9ba-4582-42f1-b26c-e866daa7f65b" providerId="ADAL" clId="{890653E4-B4E9-4818-B9F3-67BC72BC006B}" dt="2024-10-29T11:24:03.892" v="318" actId="47"/>
      <pc:docMkLst>
        <pc:docMk/>
      </pc:docMkLst>
      <pc:sldChg chg="addSp delSp modSp add mod">
        <pc:chgData name="Alisdair Cunningham" userId="67e8d9ba-4582-42f1-b26c-e866daa7f65b" providerId="ADAL" clId="{890653E4-B4E9-4818-B9F3-67BC72BC006B}" dt="2024-10-29T10:40:18.170" v="159" actId="1076"/>
        <pc:sldMkLst>
          <pc:docMk/>
          <pc:sldMk cId="2365518547" sldId="308"/>
        </pc:sldMkLst>
      </pc:sldChg>
      <pc:sldChg chg="addSp delSp modSp add mod">
        <pc:chgData name="Alisdair Cunningham" userId="67e8d9ba-4582-42f1-b26c-e866daa7f65b" providerId="ADAL" clId="{890653E4-B4E9-4818-B9F3-67BC72BC006B}" dt="2024-10-29T11:15:43.140" v="273" actId="121"/>
        <pc:sldMkLst>
          <pc:docMk/>
          <pc:sldMk cId="2187347608" sldId="350"/>
        </pc:sldMkLst>
      </pc:sldChg>
      <pc:sldChg chg="del">
        <pc:chgData name="Alisdair Cunningham" userId="67e8d9ba-4582-42f1-b26c-e866daa7f65b" providerId="ADAL" clId="{890653E4-B4E9-4818-B9F3-67BC72BC006B}" dt="2024-10-29T11:18:55.959" v="295" actId="47"/>
        <pc:sldMkLst>
          <pc:docMk/>
          <pc:sldMk cId="1316695649" sldId="399"/>
        </pc:sldMkLst>
      </pc:sldChg>
      <pc:sldChg chg="del">
        <pc:chgData name="Alisdair Cunningham" userId="67e8d9ba-4582-42f1-b26c-e866daa7f65b" providerId="ADAL" clId="{890653E4-B4E9-4818-B9F3-67BC72BC006B}" dt="2024-10-29T11:10:36.847" v="235" actId="47"/>
        <pc:sldMkLst>
          <pc:docMk/>
          <pc:sldMk cId="3372695660" sldId="402"/>
        </pc:sldMkLst>
      </pc:sldChg>
      <pc:sldChg chg="modSp mod">
        <pc:chgData name="Alisdair Cunningham" userId="67e8d9ba-4582-42f1-b26c-e866daa7f65b" providerId="ADAL" clId="{890653E4-B4E9-4818-B9F3-67BC72BC006B}" dt="2024-10-29T11:02:28.515" v="233" actId="13926"/>
        <pc:sldMkLst>
          <pc:docMk/>
          <pc:sldMk cId="435127454" sldId="409"/>
        </pc:sldMkLst>
      </pc:sldChg>
      <pc:sldChg chg="addSp delSp modSp add mod delAnim modAnim">
        <pc:chgData name="Alisdair Cunningham" userId="67e8d9ba-4582-42f1-b26c-e866daa7f65b" providerId="ADAL" clId="{890653E4-B4E9-4818-B9F3-67BC72BC006B}" dt="2024-10-29T10:47:39.060" v="176" actId="478"/>
        <pc:sldMkLst>
          <pc:docMk/>
          <pc:sldMk cId="2767370501" sldId="411"/>
        </pc:sldMkLst>
      </pc:sldChg>
      <pc:sldChg chg="addSp delSp modSp add mod">
        <pc:chgData name="Alisdair Cunningham" userId="67e8d9ba-4582-42f1-b26c-e866daa7f65b" providerId="ADAL" clId="{890653E4-B4E9-4818-B9F3-67BC72BC006B}" dt="2024-10-29T11:22:53.163" v="311" actId="478"/>
        <pc:sldMkLst>
          <pc:docMk/>
          <pc:sldMk cId="442777670" sldId="416"/>
        </pc:sldMkLst>
      </pc:sldChg>
      <pc:sldChg chg="del">
        <pc:chgData name="Alisdair Cunningham" userId="67e8d9ba-4582-42f1-b26c-e866daa7f65b" providerId="ADAL" clId="{890653E4-B4E9-4818-B9F3-67BC72BC006B}" dt="2024-10-29T10:15:07.487" v="3" actId="47"/>
        <pc:sldMkLst>
          <pc:docMk/>
          <pc:sldMk cId="614372961" sldId="416"/>
        </pc:sldMkLst>
      </pc:sldChg>
      <pc:sldChg chg="addSp delSp modSp">
        <pc:chgData name="Alisdair Cunningham" userId="67e8d9ba-4582-42f1-b26c-e866daa7f65b" providerId="ADAL" clId="{890653E4-B4E9-4818-B9F3-67BC72BC006B}" dt="2024-10-29T11:00:17.038" v="227" actId="478"/>
        <pc:sldMkLst>
          <pc:docMk/>
          <pc:sldMk cId="739216540" sldId="417"/>
        </pc:sldMkLst>
      </pc:sldChg>
      <pc:sldChg chg="addSp delSp modSp">
        <pc:chgData name="Alisdair Cunningham" userId="67e8d9ba-4582-42f1-b26c-e866daa7f65b" providerId="ADAL" clId="{890653E4-B4E9-4818-B9F3-67BC72BC006B}" dt="2024-10-29T11:00:22.967" v="230" actId="27636"/>
        <pc:sldMkLst>
          <pc:docMk/>
          <pc:sldMk cId="39160264" sldId="418"/>
        </pc:sldMkLst>
      </pc:sldChg>
      <pc:sldChg chg="delSp mod">
        <pc:chgData name="Alisdair Cunningham" userId="67e8d9ba-4582-42f1-b26c-e866daa7f65b" providerId="ADAL" clId="{890653E4-B4E9-4818-B9F3-67BC72BC006B}" dt="2024-10-29T10:28:54.870" v="112" actId="478"/>
        <pc:sldMkLst>
          <pc:docMk/>
          <pc:sldMk cId="1203467423" sldId="419"/>
        </pc:sldMkLst>
      </pc:sldChg>
      <pc:sldChg chg="addSp delSp modSp mod">
        <pc:chgData name="Alisdair Cunningham" userId="67e8d9ba-4582-42f1-b26c-e866daa7f65b" providerId="ADAL" clId="{890653E4-B4E9-4818-B9F3-67BC72BC006B}" dt="2024-10-29T10:29:04.281" v="115"/>
        <pc:sldMkLst>
          <pc:docMk/>
          <pc:sldMk cId="184807904" sldId="420"/>
        </pc:sldMkLst>
      </pc:sldChg>
      <pc:sldChg chg="delSp mod">
        <pc:chgData name="Alisdair Cunningham" userId="67e8d9ba-4582-42f1-b26c-e866daa7f65b" providerId="ADAL" clId="{890653E4-B4E9-4818-B9F3-67BC72BC006B}" dt="2024-10-29T10:28:58.874" v="113" actId="478"/>
        <pc:sldMkLst>
          <pc:docMk/>
          <pc:sldMk cId="3418332115" sldId="421"/>
        </pc:sldMkLst>
      </pc:sldChg>
      <pc:sldChg chg="del">
        <pc:chgData name="Alisdair Cunningham" userId="67e8d9ba-4582-42f1-b26c-e866daa7f65b" providerId="ADAL" clId="{890653E4-B4E9-4818-B9F3-67BC72BC006B}" dt="2024-10-25T22:21:54.772" v="0" actId="47"/>
        <pc:sldMkLst>
          <pc:docMk/>
          <pc:sldMk cId="2695527015" sldId="422"/>
        </pc:sldMkLst>
      </pc:sldChg>
      <pc:sldChg chg="addSp delSp modSp add mod">
        <pc:chgData name="Alisdair Cunningham" userId="67e8d9ba-4582-42f1-b26c-e866daa7f65b" providerId="ADAL" clId="{890653E4-B4E9-4818-B9F3-67BC72BC006B}" dt="2024-10-29T11:22:17.029" v="298" actId="478"/>
        <pc:sldMkLst>
          <pc:docMk/>
          <pc:sldMk cId="2800616190" sldId="422"/>
        </pc:sldMkLst>
      </pc:sldChg>
      <pc:sldChg chg="delSp mod">
        <pc:chgData name="Alisdair Cunningham" userId="67e8d9ba-4582-42f1-b26c-e866daa7f65b" providerId="ADAL" clId="{890653E4-B4E9-4818-B9F3-67BC72BC006B}" dt="2024-10-29T10:30:11.154" v="116" actId="478"/>
        <pc:sldMkLst>
          <pc:docMk/>
          <pc:sldMk cId="3670546960" sldId="423"/>
        </pc:sldMkLst>
      </pc:sldChg>
      <pc:sldChg chg="delSp modSp mod">
        <pc:chgData name="Alisdair Cunningham" userId="67e8d9ba-4582-42f1-b26c-e866daa7f65b" providerId="ADAL" clId="{890653E4-B4E9-4818-B9F3-67BC72BC006B}" dt="2024-10-29T10:30:16.186" v="118" actId="1076"/>
        <pc:sldMkLst>
          <pc:docMk/>
          <pc:sldMk cId="477270682" sldId="424"/>
        </pc:sldMkLst>
      </pc:sldChg>
      <pc:sldChg chg="addSp delSp modSp mod">
        <pc:chgData name="Alisdair Cunningham" userId="67e8d9ba-4582-42f1-b26c-e866daa7f65b" providerId="ADAL" clId="{890653E4-B4E9-4818-B9F3-67BC72BC006B}" dt="2024-10-29T11:00:28.196" v="232" actId="27636"/>
        <pc:sldMkLst>
          <pc:docMk/>
          <pc:sldMk cId="599612166" sldId="426"/>
        </pc:sldMkLst>
      </pc:sldChg>
      <pc:sldChg chg="delSp modSp mod">
        <pc:chgData name="Alisdair Cunningham" userId="67e8d9ba-4582-42f1-b26c-e866daa7f65b" providerId="ADAL" clId="{890653E4-B4E9-4818-B9F3-67BC72BC006B}" dt="2024-10-29T10:16:34.554" v="9" actId="1076"/>
        <pc:sldMkLst>
          <pc:docMk/>
          <pc:sldMk cId="598815132" sldId="427"/>
        </pc:sldMkLst>
      </pc:sldChg>
      <pc:sldChg chg="add del">
        <pc:chgData name="Alisdair Cunningham" userId="67e8d9ba-4582-42f1-b26c-e866daa7f65b" providerId="ADAL" clId="{890653E4-B4E9-4818-B9F3-67BC72BC006B}" dt="2024-10-29T11:24:03.892" v="318" actId="47"/>
        <pc:sldMkLst>
          <pc:docMk/>
          <pc:sldMk cId="3008294954" sldId="970"/>
        </pc:sldMkLst>
      </pc:sldChg>
      <pc:sldChg chg="modSp mod">
        <pc:chgData name="Alisdair Cunningham" userId="67e8d9ba-4582-42f1-b26c-e866daa7f65b" providerId="ADAL" clId="{890653E4-B4E9-4818-B9F3-67BC72BC006B}" dt="2024-10-29T11:18:23.678" v="294" actId="6549"/>
        <pc:sldMkLst>
          <pc:docMk/>
          <pc:sldMk cId="181768125" sldId="1028"/>
        </pc:sldMkLst>
      </pc:sldChg>
      <pc:sldChg chg="del">
        <pc:chgData name="Alisdair Cunningham" userId="67e8d9ba-4582-42f1-b26c-e866daa7f65b" providerId="ADAL" clId="{890653E4-B4E9-4818-B9F3-67BC72BC006B}" dt="2024-10-25T22:33:36.126" v="1" actId="47"/>
        <pc:sldMkLst>
          <pc:docMk/>
          <pc:sldMk cId="2161750036" sldId="1029"/>
        </pc:sldMkLst>
      </pc:sldChg>
      <pc:sldChg chg="modSp">
        <pc:chgData name="Alisdair Cunningham" userId="67e8d9ba-4582-42f1-b26c-e866daa7f65b" providerId="ADAL" clId="{890653E4-B4E9-4818-B9F3-67BC72BC006B}" dt="2024-10-29T10:57:37.229" v="205" actId="20577"/>
        <pc:sldMkLst>
          <pc:docMk/>
          <pc:sldMk cId="1564761386" sldId="1034"/>
        </pc:sldMkLst>
      </pc:sldChg>
      <pc:sldChg chg="del">
        <pc:chgData name="Alisdair Cunningham" userId="67e8d9ba-4582-42f1-b26c-e866daa7f65b" providerId="ADAL" clId="{890653E4-B4E9-4818-B9F3-67BC72BC006B}" dt="2024-10-25T22:21:54.772" v="0" actId="47"/>
        <pc:sldMkLst>
          <pc:docMk/>
          <pc:sldMk cId="1300893836" sldId="1037"/>
        </pc:sldMkLst>
      </pc:sldChg>
      <pc:sldChg chg="modSp add mod">
        <pc:chgData name="Alisdair Cunningham" userId="67e8d9ba-4582-42f1-b26c-e866daa7f65b" providerId="ADAL" clId="{890653E4-B4E9-4818-B9F3-67BC72BC006B}" dt="2024-10-29T11:24:00.661" v="315" actId="27636"/>
        <pc:sldMkLst>
          <pc:docMk/>
          <pc:sldMk cId="2173534117" sldId="1041"/>
        </pc:sldMkLst>
      </pc:sldChg>
      <pc:sldChg chg="modSp add mod">
        <pc:chgData name="Alisdair Cunningham" userId="67e8d9ba-4582-42f1-b26c-e866daa7f65b" providerId="ADAL" clId="{890653E4-B4E9-4818-B9F3-67BC72BC006B}" dt="2024-10-29T11:24:00.668" v="317" actId="27636"/>
        <pc:sldMkLst>
          <pc:docMk/>
          <pc:sldMk cId="3510065493" sldId="1048"/>
        </pc:sldMkLst>
      </pc:sldChg>
      <pc:sldChg chg="del">
        <pc:chgData name="Alisdair Cunningham" userId="67e8d9ba-4582-42f1-b26c-e866daa7f65b" providerId="ADAL" clId="{890653E4-B4E9-4818-B9F3-67BC72BC006B}" dt="2024-10-25T22:21:54.772" v="0" actId="47"/>
        <pc:sldMkLst>
          <pc:docMk/>
          <pc:sldMk cId="2411601249" sldId="1052"/>
        </pc:sldMkLst>
      </pc:sldChg>
      <pc:sldChg chg="del">
        <pc:chgData name="Alisdair Cunningham" userId="67e8d9ba-4582-42f1-b26c-e866daa7f65b" providerId="ADAL" clId="{890653E4-B4E9-4818-B9F3-67BC72BC006B}" dt="2024-10-25T22:21:54.772" v="0" actId="47"/>
        <pc:sldMkLst>
          <pc:docMk/>
          <pc:sldMk cId="1837511536" sldId="1053"/>
        </pc:sldMkLst>
      </pc:sldChg>
      <pc:sldChg chg="del">
        <pc:chgData name="Alisdair Cunningham" userId="67e8d9ba-4582-42f1-b26c-e866daa7f65b" providerId="ADAL" clId="{890653E4-B4E9-4818-B9F3-67BC72BC006B}" dt="2024-10-29T09:56:38.198" v="2" actId="47"/>
        <pc:sldMkLst>
          <pc:docMk/>
          <pc:sldMk cId="1273995358" sldId="1055"/>
        </pc:sldMkLst>
      </pc:sldChg>
      <pc:sldChg chg="del">
        <pc:chgData name="Alisdair Cunningham" userId="67e8d9ba-4582-42f1-b26c-e866daa7f65b" providerId="ADAL" clId="{890653E4-B4E9-4818-B9F3-67BC72BC006B}" dt="2024-10-25T22:21:54.772" v="0" actId="47"/>
        <pc:sldMkLst>
          <pc:docMk/>
          <pc:sldMk cId="2847445411" sldId="1058"/>
        </pc:sldMkLst>
      </pc:sldChg>
      <pc:sldChg chg="addSp delSp modSp mod">
        <pc:chgData name="Alisdair Cunningham" userId="67e8d9ba-4582-42f1-b26c-e866daa7f65b" providerId="ADAL" clId="{890653E4-B4E9-4818-B9F3-67BC72BC006B}" dt="2024-10-29T10:28:51.333" v="111"/>
        <pc:sldMkLst>
          <pc:docMk/>
          <pc:sldMk cId="1983045922" sldId="1070"/>
        </pc:sldMkLst>
      </pc:sldChg>
      <pc:sldChg chg="addSp delSp modSp mod">
        <pc:chgData name="Alisdair Cunningham" userId="67e8d9ba-4582-42f1-b26c-e866daa7f65b" providerId="ADAL" clId="{890653E4-B4E9-4818-B9F3-67BC72BC006B}" dt="2024-10-29T10:28:47.584" v="109"/>
        <pc:sldMkLst>
          <pc:docMk/>
          <pc:sldMk cId="3857023430" sldId="1071"/>
        </pc:sldMkLst>
      </pc:sldChg>
      <pc:sldChg chg="addSp delSp modSp mod">
        <pc:chgData name="Alisdair Cunningham" userId="67e8d9ba-4582-42f1-b26c-e866daa7f65b" providerId="ADAL" clId="{890653E4-B4E9-4818-B9F3-67BC72BC006B}" dt="2024-10-29T10:28:44.211" v="107" actId="1076"/>
        <pc:sldMkLst>
          <pc:docMk/>
          <pc:sldMk cId="2502816791" sldId="1072"/>
        </pc:sldMkLst>
      </pc:sldChg>
      <pc:sldChg chg="del">
        <pc:chgData name="Alisdair Cunningham" userId="67e8d9ba-4582-42f1-b26c-e866daa7f65b" providerId="ADAL" clId="{890653E4-B4E9-4818-B9F3-67BC72BC006B}" dt="2024-10-29T10:15:08.596" v="4" actId="47"/>
        <pc:sldMkLst>
          <pc:docMk/>
          <pc:sldMk cId="4176663441" sldId="1073"/>
        </pc:sldMkLst>
      </pc:sldChg>
      <pc:sldChg chg="add">
        <pc:chgData name="Alisdair Cunningham" userId="67e8d9ba-4582-42f1-b26c-e866daa7f65b" providerId="ADAL" clId="{890653E4-B4E9-4818-B9F3-67BC72BC006B}" dt="2024-10-29T10:19:04.758" v="10" actId="2890"/>
        <pc:sldMkLst>
          <pc:docMk/>
          <pc:sldMk cId="3126852235" sldId="1076"/>
        </pc:sldMkLst>
      </pc:sldChg>
      <pc:sldChg chg="addSp delSp modSp add mod">
        <pc:chgData name="Alisdair Cunningham" userId="67e8d9ba-4582-42f1-b26c-e866daa7f65b" providerId="ADAL" clId="{890653E4-B4E9-4818-B9F3-67BC72BC006B}" dt="2024-10-29T10:40:38.566" v="162" actId="478"/>
        <pc:sldMkLst>
          <pc:docMk/>
          <pc:sldMk cId="215987355" sldId="1077"/>
        </pc:sldMkLst>
      </pc:sldChg>
      <pc:sldChg chg="addSp delSp modSp add mod delAnim modAnim">
        <pc:chgData name="Alisdair Cunningham" userId="67e8d9ba-4582-42f1-b26c-e866daa7f65b" providerId="ADAL" clId="{890653E4-B4E9-4818-B9F3-67BC72BC006B}" dt="2024-10-29T10:41:35.731" v="171" actId="1076"/>
        <pc:sldMkLst>
          <pc:docMk/>
          <pc:sldMk cId="559795344" sldId="1078"/>
        </pc:sldMkLst>
      </pc:sldChg>
      <pc:sldChg chg="addSp delSp modSp add mod">
        <pc:chgData name="Alisdair Cunningham" userId="67e8d9ba-4582-42f1-b26c-e866daa7f65b" providerId="ADAL" clId="{890653E4-B4E9-4818-B9F3-67BC72BC006B}" dt="2024-10-29T10:59:38.778" v="224"/>
        <pc:sldMkLst>
          <pc:docMk/>
          <pc:sldMk cId="902770385" sldId="1079"/>
        </pc:sldMkLst>
      </pc:sldChg>
      <pc:sldChg chg="addSp delSp modSp add mod">
        <pc:chgData name="Alisdair Cunningham" userId="67e8d9ba-4582-42f1-b26c-e866daa7f65b" providerId="ADAL" clId="{890653E4-B4E9-4818-B9F3-67BC72BC006B}" dt="2024-10-29T11:22:49.715" v="310" actId="478"/>
        <pc:sldMkLst>
          <pc:docMk/>
          <pc:sldMk cId="3800034964" sldId="1080"/>
        </pc:sldMkLst>
      </pc:sldChg>
      <pc:sldChg chg="addSp delSp modSp add mod">
        <pc:chgData name="Alisdair Cunningham" userId="67e8d9ba-4582-42f1-b26c-e866daa7f65b" providerId="ADAL" clId="{890653E4-B4E9-4818-B9F3-67BC72BC006B}" dt="2024-10-29T11:22:55.323" v="312" actId="478"/>
        <pc:sldMkLst>
          <pc:docMk/>
          <pc:sldMk cId="876162684" sldId="1081"/>
        </pc:sldMkLst>
      </pc:sldChg>
      <pc:sldChg chg="addSp delSp modSp add mod">
        <pc:chgData name="Alisdair Cunningham" userId="67e8d9ba-4582-42f1-b26c-e866daa7f65b" providerId="ADAL" clId="{890653E4-B4E9-4818-B9F3-67BC72BC006B}" dt="2024-10-29T11:22:23.324" v="301" actId="478"/>
        <pc:sldMkLst>
          <pc:docMk/>
          <pc:sldMk cId="2349068530" sldId="1082"/>
        </pc:sldMkLst>
      </pc:sldChg>
      <pc:sldChg chg="addSp delSp modSp add mod">
        <pc:chgData name="Alisdair Cunningham" userId="67e8d9ba-4582-42f1-b26c-e866daa7f65b" providerId="ADAL" clId="{890653E4-B4E9-4818-B9F3-67BC72BC006B}" dt="2024-10-29T11:23:00.459" v="313" actId="478"/>
        <pc:sldMkLst>
          <pc:docMk/>
          <pc:sldMk cId="1258069594" sldId="1083"/>
        </pc:sldMkLst>
      </pc:sldChg>
      <pc:sldChg chg="delSp modSp add mod">
        <pc:chgData name="Alisdair Cunningham" userId="67e8d9ba-4582-42f1-b26c-e866daa7f65b" providerId="ADAL" clId="{890653E4-B4E9-4818-B9F3-67BC72BC006B}" dt="2024-10-29T11:10:47.740" v="239" actId="478"/>
        <pc:sldMkLst>
          <pc:docMk/>
          <pc:sldMk cId="2866806021" sldId="1084"/>
        </pc:sldMkLst>
      </pc:sldChg>
      <pc:sldChg chg="addSp delSp modSp add mod">
        <pc:chgData name="Alisdair Cunningham" userId="67e8d9ba-4582-42f1-b26c-e866daa7f65b" providerId="ADAL" clId="{890653E4-B4E9-4818-B9F3-67BC72BC006B}" dt="2024-10-29T11:15:38.539" v="271" actId="121"/>
        <pc:sldMkLst>
          <pc:docMk/>
          <pc:sldMk cId="53494770" sldId="1085"/>
        </pc:sldMkLst>
      </pc:sldChg>
      <pc:sldChg chg="addSp delSp modSp add mod">
        <pc:chgData name="Alisdair Cunningham" userId="67e8d9ba-4582-42f1-b26c-e866daa7f65b" providerId="ADAL" clId="{890653E4-B4E9-4818-B9F3-67BC72BC006B}" dt="2024-10-29T11:15:33.028" v="269" actId="121"/>
        <pc:sldMkLst>
          <pc:docMk/>
          <pc:sldMk cId="3992477387" sldId="1086"/>
        </pc:sldMkLst>
      </pc:sldChg>
      <pc:sldChg chg="addSp delSp modSp add mod">
        <pc:chgData name="Alisdair Cunningham" userId="67e8d9ba-4582-42f1-b26c-e866daa7f65b" providerId="ADAL" clId="{890653E4-B4E9-4818-B9F3-67BC72BC006B}" dt="2024-10-29T11:15:59.771" v="279" actId="121"/>
        <pc:sldMkLst>
          <pc:docMk/>
          <pc:sldMk cId="144289104" sldId="1087"/>
        </pc:sldMkLst>
      </pc:sldChg>
      <pc:sldChg chg="addSp delSp modSp add mod">
        <pc:chgData name="Alisdair Cunningham" userId="67e8d9ba-4582-42f1-b26c-e866daa7f65b" providerId="ADAL" clId="{890653E4-B4E9-4818-B9F3-67BC72BC006B}" dt="2024-10-29T11:15:50.947" v="275" actId="121"/>
        <pc:sldMkLst>
          <pc:docMk/>
          <pc:sldMk cId="2928970621" sldId="1088"/>
        </pc:sldMkLst>
      </pc:sldChg>
      <pc:sldChg chg="addSp delSp modSp add mod">
        <pc:chgData name="Alisdair Cunningham" userId="67e8d9ba-4582-42f1-b26c-e866daa7f65b" providerId="ADAL" clId="{890653E4-B4E9-4818-B9F3-67BC72BC006B}" dt="2024-10-29T11:15:54.995" v="277" actId="121"/>
        <pc:sldMkLst>
          <pc:docMk/>
          <pc:sldMk cId="3559512243" sldId="1089"/>
        </pc:sldMkLst>
      </pc:sldChg>
      <pc:sldChg chg="add">
        <pc:chgData name="Alisdair Cunningham" userId="67e8d9ba-4582-42f1-b26c-e866daa7f65b" providerId="ADAL" clId="{890653E4-B4E9-4818-B9F3-67BC72BC006B}" dt="2024-10-29T11:17:11.377" v="280"/>
        <pc:sldMkLst>
          <pc:docMk/>
          <pc:sldMk cId="2727184615" sldId="1090"/>
        </pc:sldMkLst>
      </pc:sldChg>
      <pc:sldChg chg="add">
        <pc:chgData name="Alisdair Cunningham" userId="67e8d9ba-4582-42f1-b26c-e866daa7f65b" providerId="ADAL" clId="{890653E4-B4E9-4818-B9F3-67BC72BC006B}" dt="2024-10-29T11:17:18.028" v="281"/>
        <pc:sldMkLst>
          <pc:docMk/>
          <pc:sldMk cId="3779973833" sldId="1091"/>
        </pc:sldMkLst>
      </pc:sldChg>
    </pc:docChg>
  </pc:docChgLst>
  <pc:docChgLst>
    <pc:chgData name="Alisdair Cunningham" userId="67e8d9ba-4582-42f1-b26c-e866daa7f65b" providerId="ADAL" clId="{8D0529A1-3E35-4C62-AD77-31AA788D06F7}"/>
    <pc:docChg chg="custSel modSld">
      <pc:chgData name="Alisdair Cunningham" userId="67e8d9ba-4582-42f1-b26c-e866daa7f65b" providerId="ADAL" clId="{8D0529A1-3E35-4C62-AD77-31AA788D06F7}" dt="2024-09-29T10:39:39.737" v="65" actId="6549"/>
      <pc:docMkLst>
        <pc:docMk/>
      </pc:docMkLst>
      <pc:sldChg chg="addSp delSp modSp mod">
        <pc:chgData name="Alisdair Cunningham" userId="67e8d9ba-4582-42f1-b26c-e866daa7f65b" providerId="ADAL" clId="{8D0529A1-3E35-4C62-AD77-31AA788D06F7}" dt="2024-09-29T10:27:35.795" v="47" actId="20577"/>
        <pc:sldMkLst>
          <pc:docMk/>
          <pc:sldMk cId="2825393948" sldId="397"/>
        </pc:sldMkLst>
      </pc:sldChg>
      <pc:sldChg chg="modSp mod">
        <pc:chgData name="Alisdair Cunningham" userId="67e8d9ba-4582-42f1-b26c-e866daa7f65b" providerId="ADAL" clId="{8D0529A1-3E35-4C62-AD77-31AA788D06F7}" dt="2024-09-29T10:39:39.737" v="65" actId="6549"/>
        <pc:sldMkLst>
          <pc:docMk/>
          <pc:sldMk cId="2161750036" sldId="1029"/>
        </pc:sldMkLst>
      </pc:sldChg>
    </pc:docChg>
  </pc:docChgLst>
  <pc:docChgLst>
    <pc:chgData name="Alisdair Cunningham" userId="67e8d9ba-4582-42f1-b26c-e866daa7f65b" providerId="ADAL" clId="{D55405F9-96CE-42DD-9571-C3D40844E8B0}"/>
    <pc:docChg chg="undo custSel addSld delSld modSld modSection">
      <pc:chgData name="Alisdair Cunningham" userId="67e8d9ba-4582-42f1-b26c-e866daa7f65b" providerId="ADAL" clId="{D55405F9-96CE-42DD-9571-C3D40844E8B0}" dt="2025-11-06T16:12:12.114" v="425" actId="1076"/>
      <pc:docMkLst>
        <pc:docMk/>
      </pc:docMkLst>
      <pc:sldChg chg="modSp mod">
        <pc:chgData name="Alisdair Cunningham" userId="67e8d9ba-4582-42f1-b26c-e866daa7f65b" providerId="ADAL" clId="{D55405F9-96CE-42DD-9571-C3D40844E8B0}" dt="2025-11-06T16:09:18.232" v="1" actId="20577"/>
        <pc:sldMkLst>
          <pc:docMk/>
          <pc:sldMk cId="2825393948" sldId="397"/>
        </pc:sldMkLst>
        <pc:spChg chg="mod">
          <ac:chgData name="Alisdair Cunningham" userId="67e8d9ba-4582-42f1-b26c-e866daa7f65b" providerId="ADAL" clId="{D55405F9-96CE-42DD-9571-C3D40844E8B0}" dt="2025-11-06T16:09:18.232" v="1" actId="20577"/>
          <ac:spMkLst>
            <pc:docMk/>
            <pc:sldMk cId="2825393948" sldId="397"/>
            <ac:spMk id="2" creationId="{7ED4D3F2-7134-7ACE-7681-D5F95E303FE8}"/>
          </ac:spMkLst>
        </pc:spChg>
      </pc:sldChg>
      <pc:sldChg chg="modSp add del mod modAnim">
        <pc:chgData name="Alisdair Cunningham" userId="67e8d9ba-4582-42f1-b26c-e866daa7f65b" providerId="ADAL" clId="{D55405F9-96CE-42DD-9571-C3D40844E8B0}" dt="2025-11-06T16:12:12.114" v="425" actId="1076"/>
        <pc:sldMkLst>
          <pc:docMk/>
          <pc:sldMk cId="2173534117" sldId="1041"/>
        </pc:sldMkLst>
        <pc:spChg chg="mod">
          <ac:chgData name="Alisdair Cunningham" userId="67e8d9ba-4582-42f1-b26c-e866daa7f65b" providerId="ADAL" clId="{D55405F9-96CE-42DD-9571-C3D40844E8B0}" dt="2025-11-06T16:12:12.114" v="425" actId="1076"/>
          <ac:spMkLst>
            <pc:docMk/>
            <pc:sldMk cId="2173534117" sldId="1041"/>
            <ac:spMk id="132099" creationId="{00000000-0000-0000-0000-000000000000}"/>
          </ac:spMkLst>
        </pc:spChg>
      </pc:sldChg>
      <pc:sldChg chg="add del">
        <pc:chgData name="Alisdair Cunningham" userId="67e8d9ba-4582-42f1-b26c-e866daa7f65b" providerId="ADAL" clId="{D55405F9-96CE-42DD-9571-C3D40844E8B0}" dt="2025-11-06T16:10:32.622" v="4" actId="47"/>
        <pc:sldMkLst>
          <pc:docMk/>
          <pc:sldMk cId="3510065493" sldId="104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DA95C2-0335-40A2-B0EE-5BBD4361FF51}"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34E6F895-11BB-4A2A-89F5-7EE1B2D30945}">
      <dgm:prSet/>
      <dgm:spPr/>
      <dgm:t>
        <a:bodyPr/>
        <a:lstStyle/>
        <a:p>
          <a:r>
            <a:rPr lang="en-US" dirty="0"/>
            <a:t>purposive – meeting its aims and objectives</a:t>
          </a:r>
        </a:p>
      </dgm:t>
    </dgm:pt>
    <dgm:pt modelId="{D1BD13E5-7890-4CBB-8EEB-F219C144763E}" type="parTrans" cxnId="{CD3F5A3E-2363-455C-90CF-0AEBC0831A29}">
      <dgm:prSet/>
      <dgm:spPr/>
      <dgm:t>
        <a:bodyPr/>
        <a:lstStyle/>
        <a:p>
          <a:endParaRPr lang="en-US"/>
        </a:p>
      </dgm:t>
    </dgm:pt>
    <dgm:pt modelId="{F789D98C-4B20-4915-8DAA-6D1D0860E861}" type="sibTrans" cxnId="{CD3F5A3E-2363-455C-90CF-0AEBC0831A29}">
      <dgm:prSet/>
      <dgm:spPr/>
      <dgm:t>
        <a:bodyPr/>
        <a:lstStyle/>
        <a:p>
          <a:endParaRPr lang="en-US"/>
        </a:p>
      </dgm:t>
    </dgm:pt>
    <dgm:pt modelId="{2B1113FD-216E-4690-B9C1-7FDB5FFA76DC}">
      <dgm:prSet/>
      <dgm:spPr/>
      <dgm:t>
        <a:bodyPr/>
        <a:lstStyle/>
        <a:p>
          <a:r>
            <a:rPr lang="en-US"/>
            <a:t>focused – concentrating on the effects that matter</a:t>
          </a:r>
        </a:p>
      </dgm:t>
    </dgm:pt>
    <dgm:pt modelId="{DDA3C10E-DE3F-402D-8428-4C30BEEB719F}" type="parTrans" cxnId="{1AD91573-2A7C-48C1-B832-67F8BBEC010B}">
      <dgm:prSet/>
      <dgm:spPr/>
      <dgm:t>
        <a:bodyPr/>
        <a:lstStyle/>
        <a:p>
          <a:endParaRPr lang="en-US"/>
        </a:p>
      </dgm:t>
    </dgm:pt>
    <dgm:pt modelId="{FC2E15C1-1CE1-45F0-953C-1D1D28F3AD60}" type="sibTrans" cxnId="{1AD91573-2A7C-48C1-B832-67F8BBEC010B}">
      <dgm:prSet/>
      <dgm:spPr/>
      <dgm:t>
        <a:bodyPr/>
        <a:lstStyle/>
        <a:p>
          <a:endParaRPr lang="en-US"/>
        </a:p>
      </dgm:t>
    </dgm:pt>
    <dgm:pt modelId="{17AEE8A8-AB15-4C54-B9F4-18F0DC0F7F3E}">
      <dgm:prSet/>
      <dgm:spPr/>
      <dgm:t>
        <a:bodyPr/>
        <a:lstStyle/>
        <a:p>
          <a:r>
            <a:rPr lang="en-US"/>
            <a:t>adaptive – responding to issues and realities</a:t>
          </a:r>
        </a:p>
      </dgm:t>
    </dgm:pt>
    <dgm:pt modelId="{C4C2D4D8-F4F1-41CD-9668-FB94BE35B637}" type="parTrans" cxnId="{B6D546CE-42E9-4054-A336-2A6E0B3BCCE3}">
      <dgm:prSet/>
      <dgm:spPr/>
      <dgm:t>
        <a:bodyPr/>
        <a:lstStyle/>
        <a:p>
          <a:endParaRPr lang="en-US"/>
        </a:p>
      </dgm:t>
    </dgm:pt>
    <dgm:pt modelId="{9920EF13-DC32-4EB9-B726-8F674F60198B}" type="sibTrans" cxnId="{B6D546CE-42E9-4054-A336-2A6E0B3BCCE3}">
      <dgm:prSet/>
      <dgm:spPr/>
      <dgm:t>
        <a:bodyPr/>
        <a:lstStyle/>
        <a:p>
          <a:endParaRPr lang="en-US"/>
        </a:p>
      </dgm:t>
    </dgm:pt>
    <dgm:pt modelId="{30C9D69A-D8D8-4A5C-A53D-7893FC065FEB}">
      <dgm:prSet/>
      <dgm:spPr/>
      <dgm:t>
        <a:bodyPr/>
        <a:lstStyle/>
        <a:p>
          <a:r>
            <a:rPr lang="en-US"/>
            <a:t>participative – fully involving the public</a:t>
          </a:r>
        </a:p>
      </dgm:t>
    </dgm:pt>
    <dgm:pt modelId="{24F60B03-B0C3-42B6-ADBC-8C07244D6A9A}" type="parTrans" cxnId="{61FAAAA5-AFB3-4374-BE30-145A1851EEE5}">
      <dgm:prSet/>
      <dgm:spPr/>
      <dgm:t>
        <a:bodyPr/>
        <a:lstStyle/>
        <a:p>
          <a:endParaRPr lang="en-US"/>
        </a:p>
      </dgm:t>
    </dgm:pt>
    <dgm:pt modelId="{CB456B0D-90D8-4CFA-B9F1-E753B8FCF6FA}" type="sibTrans" cxnId="{61FAAAA5-AFB3-4374-BE30-145A1851EEE5}">
      <dgm:prSet/>
      <dgm:spPr/>
      <dgm:t>
        <a:bodyPr/>
        <a:lstStyle/>
        <a:p>
          <a:endParaRPr lang="en-US"/>
        </a:p>
      </dgm:t>
    </dgm:pt>
    <dgm:pt modelId="{1D980C2C-3970-4A03-A0F0-D94A5B533762}">
      <dgm:prSet/>
      <dgm:spPr/>
      <dgm:t>
        <a:bodyPr/>
        <a:lstStyle/>
        <a:p>
          <a:r>
            <a:rPr lang="en-US"/>
            <a:t>transparent – clear and easily understood</a:t>
          </a:r>
        </a:p>
      </dgm:t>
    </dgm:pt>
    <dgm:pt modelId="{5B3ECD28-A3A5-4152-9818-540F8D550E5F}" type="parTrans" cxnId="{1D44AB03-DDF8-4D78-9C63-A6F6784FB7DF}">
      <dgm:prSet/>
      <dgm:spPr/>
      <dgm:t>
        <a:bodyPr/>
        <a:lstStyle/>
        <a:p>
          <a:endParaRPr lang="en-US"/>
        </a:p>
      </dgm:t>
    </dgm:pt>
    <dgm:pt modelId="{F6CBA35D-F7C8-4349-9819-66004CA3F98B}" type="sibTrans" cxnId="{1D44AB03-DDF8-4D78-9C63-A6F6784FB7DF}">
      <dgm:prSet/>
      <dgm:spPr/>
      <dgm:t>
        <a:bodyPr/>
        <a:lstStyle/>
        <a:p>
          <a:endParaRPr lang="en-US"/>
        </a:p>
      </dgm:t>
    </dgm:pt>
    <dgm:pt modelId="{966B5D6A-7800-4413-96BA-02B528A8B46E}">
      <dgm:prSet/>
      <dgm:spPr/>
      <dgm:t>
        <a:bodyPr/>
        <a:lstStyle/>
        <a:p>
          <a:r>
            <a:rPr lang="en-US" b="0" i="1"/>
            <a:t>Source: Sadler, 1996; IAIA/IEMA 1999</a:t>
          </a:r>
          <a:endParaRPr lang="en-US"/>
        </a:p>
      </dgm:t>
    </dgm:pt>
    <dgm:pt modelId="{CD559DD3-FE5F-46C2-B1EC-2481580BCD35}" type="parTrans" cxnId="{5C36F242-6C85-471D-841F-F8A8EFC8CB72}">
      <dgm:prSet/>
      <dgm:spPr/>
      <dgm:t>
        <a:bodyPr/>
        <a:lstStyle/>
        <a:p>
          <a:endParaRPr lang="en-US"/>
        </a:p>
      </dgm:t>
    </dgm:pt>
    <dgm:pt modelId="{D4DFEF99-72F5-41CE-8D32-3C9FF213FC76}" type="sibTrans" cxnId="{5C36F242-6C85-471D-841F-F8A8EFC8CB72}">
      <dgm:prSet/>
      <dgm:spPr/>
      <dgm:t>
        <a:bodyPr/>
        <a:lstStyle/>
        <a:p>
          <a:endParaRPr lang="en-US"/>
        </a:p>
      </dgm:t>
    </dgm:pt>
    <dgm:pt modelId="{8D6FD24B-0F3A-48F9-AC29-894D1C95B8B7}" type="pres">
      <dgm:prSet presAssocID="{A8DA95C2-0335-40A2-B0EE-5BBD4361FF51}" presName="diagram" presStyleCnt="0">
        <dgm:presLayoutVars>
          <dgm:dir/>
          <dgm:resizeHandles val="exact"/>
        </dgm:presLayoutVars>
      </dgm:prSet>
      <dgm:spPr/>
    </dgm:pt>
    <dgm:pt modelId="{8A0AE46F-DADE-43E9-8DF1-32038FAD27F1}" type="pres">
      <dgm:prSet presAssocID="{34E6F895-11BB-4A2A-89F5-7EE1B2D30945}" presName="node" presStyleLbl="node1" presStyleIdx="0" presStyleCnt="6">
        <dgm:presLayoutVars>
          <dgm:bulletEnabled val="1"/>
        </dgm:presLayoutVars>
      </dgm:prSet>
      <dgm:spPr/>
    </dgm:pt>
    <dgm:pt modelId="{DA2B4ABD-EAF6-40A5-9D66-EE010477E09C}" type="pres">
      <dgm:prSet presAssocID="{F789D98C-4B20-4915-8DAA-6D1D0860E861}" presName="sibTrans" presStyleCnt="0"/>
      <dgm:spPr/>
    </dgm:pt>
    <dgm:pt modelId="{29E54200-92CA-4527-8518-5635E3AF78A7}" type="pres">
      <dgm:prSet presAssocID="{2B1113FD-216E-4690-B9C1-7FDB5FFA76DC}" presName="node" presStyleLbl="node1" presStyleIdx="1" presStyleCnt="6">
        <dgm:presLayoutVars>
          <dgm:bulletEnabled val="1"/>
        </dgm:presLayoutVars>
      </dgm:prSet>
      <dgm:spPr/>
    </dgm:pt>
    <dgm:pt modelId="{1E48D551-CCF3-4C60-87D5-4A414B982B06}" type="pres">
      <dgm:prSet presAssocID="{FC2E15C1-1CE1-45F0-953C-1D1D28F3AD60}" presName="sibTrans" presStyleCnt="0"/>
      <dgm:spPr/>
    </dgm:pt>
    <dgm:pt modelId="{3599CFF0-87A6-413B-ACD3-373A92D925FA}" type="pres">
      <dgm:prSet presAssocID="{17AEE8A8-AB15-4C54-B9F4-18F0DC0F7F3E}" presName="node" presStyleLbl="node1" presStyleIdx="2" presStyleCnt="6">
        <dgm:presLayoutVars>
          <dgm:bulletEnabled val="1"/>
        </dgm:presLayoutVars>
      </dgm:prSet>
      <dgm:spPr/>
    </dgm:pt>
    <dgm:pt modelId="{40A8C732-BE2D-4A41-95BC-12DEBD54E7B1}" type="pres">
      <dgm:prSet presAssocID="{9920EF13-DC32-4EB9-B726-8F674F60198B}" presName="sibTrans" presStyleCnt="0"/>
      <dgm:spPr/>
    </dgm:pt>
    <dgm:pt modelId="{EA0350F9-16E2-4E05-8D1E-378AD82FF566}" type="pres">
      <dgm:prSet presAssocID="{30C9D69A-D8D8-4A5C-A53D-7893FC065FEB}" presName="node" presStyleLbl="node1" presStyleIdx="3" presStyleCnt="6">
        <dgm:presLayoutVars>
          <dgm:bulletEnabled val="1"/>
        </dgm:presLayoutVars>
      </dgm:prSet>
      <dgm:spPr/>
    </dgm:pt>
    <dgm:pt modelId="{07D1A936-A2B1-4C66-B847-BCB9B1256176}" type="pres">
      <dgm:prSet presAssocID="{CB456B0D-90D8-4CFA-B9F1-E753B8FCF6FA}" presName="sibTrans" presStyleCnt="0"/>
      <dgm:spPr/>
    </dgm:pt>
    <dgm:pt modelId="{1AD85EEA-E542-40F9-8677-E2478D26E332}" type="pres">
      <dgm:prSet presAssocID="{1D980C2C-3970-4A03-A0F0-D94A5B533762}" presName="node" presStyleLbl="node1" presStyleIdx="4" presStyleCnt="6">
        <dgm:presLayoutVars>
          <dgm:bulletEnabled val="1"/>
        </dgm:presLayoutVars>
      </dgm:prSet>
      <dgm:spPr/>
    </dgm:pt>
    <dgm:pt modelId="{433E70D3-9FA0-47C2-AD73-074F484000C5}" type="pres">
      <dgm:prSet presAssocID="{F6CBA35D-F7C8-4349-9819-66004CA3F98B}" presName="sibTrans" presStyleCnt="0"/>
      <dgm:spPr/>
    </dgm:pt>
    <dgm:pt modelId="{F4403D31-D8DA-4190-A476-A8696563120F}" type="pres">
      <dgm:prSet presAssocID="{966B5D6A-7800-4413-96BA-02B528A8B46E}" presName="node" presStyleLbl="node1" presStyleIdx="5" presStyleCnt="6">
        <dgm:presLayoutVars>
          <dgm:bulletEnabled val="1"/>
        </dgm:presLayoutVars>
      </dgm:prSet>
      <dgm:spPr/>
    </dgm:pt>
  </dgm:ptLst>
  <dgm:cxnLst>
    <dgm:cxn modelId="{1D44AB03-DDF8-4D78-9C63-A6F6784FB7DF}" srcId="{A8DA95C2-0335-40A2-B0EE-5BBD4361FF51}" destId="{1D980C2C-3970-4A03-A0F0-D94A5B533762}" srcOrd="4" destOrd="0" parTransId="{5B3ECD28-A3A5-4152-9818-540F8D550E5F}" sibTransId="{F6CBA35D-F7C8-4349-9819-66004CA3F98B}"/>
    <dgm:cxn modelId="{66272217-AA1B-49ED-9CA4-D07CC7AF31F6}" type="presOf" srcId="{2B1113FD-216E-4690-B9C1-7FDB5FFA76DC}" destId="{29E54200-92CA-4527-8518-5635E3AF78A7}" srcOrd="0" destOrd="0" presId="urn:microsoft.com/office/officeart/2005/8/layout/default"/>
    <dgm:cxn modelId="{CD3F5A3E-2363-455C-90CF-0AEBC0831A29}" srcId="{A8DA95C2-0335-40A2-B0EE-5BBD4361FF51}" destId="{34E6F895-11BB-4A2A-89F5-7EE1B2D30945}" srcOrd="0" destOrd="0" parTransId="{D1BD13E5-7890-4CBB-8EEB-F219C144763E}" sibTransId="{F789D98C-4B20-4915-8DAA-6D1D0860E861}"/>
    <dgm:cxn modelId="{5C36F242-6C85-471D-841F-F8A8EFC8CB72}" srcId="{A8DA95C2-0335-40A2-B0EE-5BBD4361FF51}" destId="{966B5D6A-7800-4413-96BA-02B528A8B46E}" srcOrd="5" destOrd="0" parTransId="{CD559DD3-FE5F-46C2-B1EC-2481580BCD35}" sibTransId="{D4DFEF99-72F5-41CE-8D32-3C9FF213FC76}"/>
    <dgm:cxn modelId="{AD7C5951-CA51-41D0-9A39-2A038D0DD052}" type="presOf" srcId="{966B5D6A-7800-4413-96BA-02B528A8B46E}" destId="{F4403D31-D8DA-4190-A476-A8696563120F}" srcOrd="0" destOrd="0" presId="urn:microsoft.com/office/officeart/2005/8/layout/default"/>
    <dgm:cxn modelId="{1AD91573-2A7C-48C1-B832-67F8BBEC010B}" srcId="{A8DA95C2-0335-40A2-B0EE-5BBD4361FF51}" destId="{2B1113FD-216E-4690-B9C1-7FDB5FFA76DC}" srcOrd="1" destOrd="0" parTransId="{DDA3C10E-DE3F-402D-8428-4C30BEEB719F}" sibTransId="{FC2E15C1-1CE1-45F0-953C-1D1D28F3AD60}"/>
    <dgm:cxn modelId="{B3BD1A79-4F68-48FA-A68A-FB2A65CC5D9A}" type="presOf" srcId="{A8DA95C2-0335-40A2-B0EE-5BBD4361FF51}" destId="{8D6FD24B-0F3A-48F9-AC29-894D1C95B8B7}" srcOrd="0" destOrd="0" presId="urn:microsoft.com/office/officeart/2005/8/layout/default"/>
    <dgm:cxn modelId="{61FAAAA5-AFB3-4374-BE30-145A1851EEE5}" srcId="{A8DA95C2-0335-40A2-B0EE-5BBD4361FF51}" destId="{30C9D69A-D8D8-4A5C-A53D-7893FC065FEB}" srcOrd="3" destOrd="0" parTransId="{24F60B03-B0C3-42B6-ADBC-8C07244D6A9A}" sibTransId="{CB456B0D-90D8-4CFA-B9F1-E753B8FCF6FA}"/>
    <dgm:cxn modelId="{B6D546CE-42E9-4054-A336-2A6E0B3BCCE3}" srcId="{A8DA95C2-0335-40A2-B0EE-5BBD4361FF51}" destId="{17AEE8A8-AB15-4C54-B9F4-18F0DC0F7F3E}" srcOrd="2" destOrd="0" parTransId="{C4C2D4D8-F4F1-41CD-9668-FB94BE35B637}" sibTransId="{9920EF13-DC32-4EB9-B726-8F674F60198B}"/>
    <dgm:cxn modelId="{5CCEAAD6-E4A8-4C76-8F7A-E2F37D7FA79E}" type="presOf" srcId="{30C9D69A-D8D8-4A5C-A53D-7893FC065FEB}" destId="{EA0350F9-16E2-4E05-8D1E-378AD82FF566}" srcOrd="0" destOrd="0" presId="urn:microsoft.com/office/officeart/2005/8/layout/default"/>
    <dgm:cxn modelId="{E634B9DB-A513-4919-BF5C-D9998C3FA4EE}" type="presOf" srcId="{34E6F895-11BB-4A2A-89F5-7EE1B2D30945}" destId="{8A0AE46F-DADE-43E9-8DF1-32038FAD27F1}" srcOrd="0" destOrd="0" presId="urn:microsoft.com/office/officeart/2005/8/layout/default"/>
    <dgm:cxn modelId="{413612DC-50C8-40F5-ACE9-9038779663CC}" type="presOf" srcId="{17AEE8A8-AB15-4C54-B9F4-18F0DC0F7F3E}" destId="{3599CFF0-87A6-413B-ACD3-373A92D925FA}" srcOrd="0" destOrd="0" presId="urn:microsoft.com/office/officeart/2005/8/layout/default"/>
    <dgm:cxn modelId="{0EEFEAF2-C310-404E-9739-C7D5CDF6B7D4}" type="presOf" srcId="{1D980C2C-3970-4A03-A0F0-D94A5B533762}" destId="{1AD85EEA-E542-40F9-8677-E2478D26E332}" srcOrd="0" destOrd="0" presId="urn:microsoft.com/office/officeart/2005/8/layout/default"/>
    <dgm:cxn modelId="{5E875115-4B80-415A-8A83-7D7FD9A6DC3B}" type="presParOf" srcId="{8D6FD24B-0F3A-48F9-AC29-894D1C95B8B7}" destId="{8A0AE46F-DADE-43E9-8DF1-32038FAD27F1}" srcOrd="0" destOrd="0" presId="urn:microsoft.com/office/officeart/2005/8/layout/default"/>
    <dgm:cxn modelId="{C7BB512A-4618-4586-9284-CA1D730D67C0}" type="presParOf" srcId="{8D6FD24B-0F3A-48F9-AC29-894D1C95B8B7}" destId="{DA2B4ABD-EAF6-40A5-9D66-EE010477E09C}" srcOrd="1" destOrd="0" presId="urn:microsoft.com/office/officeart/2005/8/layout/default"/>
    <dgm:cxn modelId="{F1E6BE0F-5E3C-4D0B-811B-49F52DA69552}" type="presParOf" srcId="{8D6FD24B-0F3A-48F9-AC29-894D1C95B8B7}" destId="{29E54200-92CA-4527-8518-5635E3AF78A7}" srcOrd="2" destOrd="0" presId="urn:microsoft.com/office/officeart/2005/8/layout/default"/>
    <dgm:cxn modelId="{EC3B4D34-9D03-4874-9F75-7165206626D4}" type="presParOf" srcId="{8D6FD24B-0F3A-48F9-AC29-894D1C95B8B7}" destId="{1E48D551-CCF3-4C60-87D5-4A414B982B06}" srcOrd="3" destOrd="0" presId="urn:microsoft.com/office/officeart/2005/8/layout/default"/>
    <dgm:cxn modelId="{09B310BD-BA16-4BF9-83EC-8E10F8F4BB00}" type="presParOf" srcId="{8D6FD24B-0F3A-48F9-AC29-894D1C95B8B7}" destId="{3599CFF0-87A6-413B-ACD3-373A92D925FA}" srcOrd="4" destOrd="0" presId="urn:microsoft.com/office/officeart/2005/8/layout/default"/>
    <dgm:cxn modelId="{6932A739-9A47-403B-B93E-8083073CFE3A}" type="presParOf" srcId="{8D6FD24B-0F3A-48F9-AC29-894D1C95B8B7}" destId="{40A8C732-BE2D-4A41-95BC-12DEBD54E7B1}" srcOrd="5" destOrd="0" presId="urn:microsoft.com/office/officeart/2005/8/layout/default"/>
    <dgm:cxn modelId="{DEBC5717-12A1-4E58-B1A0-75F3C1B06BB5}" type="presParOf" srcId="{8D6FD24B-0F3A-48F9-AC29-894D1C95B8B7}" destId="{EA0350F9-16E2-4E05-8D1E-378AD82FF566}" srcOrd="6" destOrd="0" presId="urn:microsoft.com/office/officeart/2005/8/layout/default"/>
    <dgm:cxn modelId="{03B56690-4D61-4851-B0D6-C1EC1D5A648A}" type="presParOf" srcId="{8D6FD24B-0F3A-48F9-AC29-894D1C95B8B7}" destId="{07D1A936-A2B1-4C66-B847-BCB9B1256176}" srcOrd="7" destOrd="0" presId="urn:microsoft.com/office/officeart/2005/8/layout/default"/>
    <dgm:cxn modelId="{3351B59A-A41D-4B25-BD57-A8BB65860D50}" type="presParOf" srcId="{8D6FD24B-0F3A-48F9-AC29-894D1C95B8B7}" destId="{1AD85EEA-E542-40F9-8677-E2478D26E332}" srcOrd="8" destOrd="0" presId="urn:microsoft.com/office/officeart/2005/8/layout/default"/>
    <dgm:cxn modelId="{DE7F361C-82EC-493A-97B8-E83AC4E036E0}" type="presParOf" srcId="{8D6FD24B-0F3A-48F9-AC29-894D1C95B8B7}" destId="{433E70D3-9FA0-47C2-AD73-074F484000C5}" srcOrd="9" destOrd="0" presId="urn:microsoft.com/office/officeart/2005/8/layout/default"/>
    <dgm:cxn modelId="{25F53D1F-BE3A-4B11-BA02-CAF484BC3087}" type="presParOf" srcId="{8D6FD24B-0F3A-48F9-AC29-894D1C95B8B7}" destId="{F4403D31-D8DA-4190-A476-A8696563120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AE46F-DADE-43E9-8DF1-32038FAD27F1}">
      <dsp:nvSpPr>
        <dsp:cNvPr id="0" name=""/>
        <dsp:cNvSpPr/>
      </dsp:nvSpPr>
      <dsp:spPr>
        <a:xfrm>
          <a:off x="689825" y="1800"/>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purposive – meeting its aims and objectives</a:t>
          </a:r>
        </a:p>
      </dsp:txBody>
      <dsp:txXfrm>
        <a:off x="689825" y="1800"/>
        <a:ext cx="1883117" cy="1129870"/>
      </dsp:txXfrm>
    </dsp:sp>
    <dsp:sp modelId="{29E54200-92CA-4527-8518-5635E3AF78A7}">
      <dsp:nvSpPr>
        <dsp:cNvPr id="0" name=""/>
        <dsp:cNvSpPr/>
      </dsp:nvSpPr>
      <dsp:spPr>
        <a:xfrm>
          <a:off x="2761254" y="1800"/>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focused – concentrating on the effects that matter</a:t>
          </a:r>
        </a:p>
      </dsp:txBody>
      <dsp:txXfrm>
        <a:off x="2761254" y="1800"/>
        <a:ext cx="1883117" cy="1129870"/>
      </dsp:txXfrm>
    </dsp:sp>
    <dsp:sp modelId="{3599CFF0-87A6-413B-ACD3-373A92D925FA}">
      <dsp:nvSpPr>
        <dsp:cNvPr id="0" name=""/>
        <dsp:cNvSpPr/>
      </dsp:nvSpPr>
      <dsp:spPr>
        <a:xfrm>
          <a:off x="689825" y="1319982"/>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adaptive – responding to issues and realities</a:t>
          </a:r>
        </a:p>
      </dsp:txBody>
      <dsp:txXfrm>
        <a:off x="689825" y="1319982"/>
        <a:ext cx="1883117" cy="1129870"/>
      </dsp:txXfrm>
    </dsp:sp>
    <dsp:sp modelId="{EA0350F9-16E2-4E05-8D1E-378AD82FF566}">
      <dsp:nvSpPr>
        <dsp:cNvPr id="0" name=""/>
        <dsp:cNvSpPr/>
      </dsp:nvSpPr>
      <dsp:spPr>
        <a:xfrm>
          <a:off x="2761254" y="1319982"/>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participative – fully involving the public</a:t>
          </a:r>
        </a:p>
      </dsp:txBody>
      <dsp:txXfrm>
        <a:off x="2761254" y="1319982"/>
        <a:ext cx="1883117" cy="1129870"/>
      </dsp:txXfrm>
    </dsp:sp>
    <dsp:sp modelId="{1AD85EEA-E542-40F9-8677-E2478D26E332}">
      <dsp:nvSpPr>
        <dsp:cNvPr id="0" name=""/>
        <dsp:cNvSpPr/>
      </dsp:nvSpPr>
      <dsp:spPr>
        <a:xfrm>
          <a:off x="689825" y="2638164"/>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transparent – clear and easily understood</a:t>
          </a:r>
        </a:p>
      </dsp:txBody>
      <dsp:txXfrm>
        <a:off x="689825" y="2638164"/>
        <a:ext cx="1883117" cy="1129870"/>
      </dsp:txXfrm>
    </dsp:sp>
    <dsp:sp modelId="{F4403D31-D8DA-4190-A476-A8696563120F}">
      <dsp:nvSpPr>
        <dsp:cNvPr id="0" name=""/>
        <dsp:cNvSpPr/>
      </dsp:nvSpPr>
      <dsp:spPr>
        <a:xfrm>
          <a:off x="2761254" y="2638164"/>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1" kern="1200"/>
            <a:t>Source: Sadler, 1996; IAIA/IEMA 1999</a:t>
          </a:r>
          <a:endParaRPr lang="en-US" sz="1700" kern="1200"/>
        </a:p>
      </dsp:txBody>
      <dsp:txXfrm>
        <a:off x="2761254" y="2638164"/>
        <a:ext cx="1883117" cy="112987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BF0535-EFE4-40BD-A7AC-2C7C79D01FA7}" type="datetimeFigureOut">
              <a:rPr lang="en-GB" smtClean="0"/>
              <a:t>06/11/2025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761620-94C0-4131-AD3D-2BB50A4B0F82}" type="slidenum">
              <a:rPr lang="en-GB" smtClean="0"/>
              <a:t>‹#›</a:t>
            </a:fld>
            <a:endParaRPr lang="en-GB"/>
          </a:p>
        </p:txBody>
      </p:sp>
    </p:spTree>
    <p:extLst>
      <p:ext uri="{BB962C8B-B14F-4D97-AF65-F5344CB8AC3E}">
        <p14:creationId xmlns:p14="http://schemas.microsoft.com/office/powerpoint/2010/main" val="1654085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bbc.co.uk/news/uk-england-berkshire-35132815"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walesonline.co.uk/news/wales-news/residents-say-proposals-jet-fuel-27571965"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ov.uk/guidance/environmental-impact-assessment#decision-making-subject-to-EIA" TargetMode="External"/><Relationship Id="rId2" Type="http://schemas.openxmlformats.org/officeDocument/2006/relationships/slide" Target="../slides/slide43.xml"/><Relationship Id="rId1" Type="http://schemas.openxmlformats.org/officeDocument/2006/relationships/notesMaster" Target="../notesMasters/notesMaster1.xml"/><Relationship Id="rId4" Type="http://schemas.openxmlformats.org/officeDocument/2006/relationships/hyperlink" Target="https://www.gov.uk/guidance/environmental-impact-assessment"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democracy.npt.gov.uk/Data/Planning%20and%20Development%20Control%20Committee/20110222/Agenda/$PLANDEV-220211-REP-EN-GW.doc.pdf"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Did the Newbury bypass tree-huggers change anything? - BBC News</a:t>
            </a:r>
            <a:r>
              <a:rPr lang="en-GB" dirty="0"/>
              <a:t> - https://www.bbc.co.uk/news/uk-england-berkshire-35132815</a:t>
            </a:r>
          </a:p>
        </p:txBody>
      </p:sp>
      <p:sp>
        <p:nvSpPr>
          <p:cNvPr id="4" name="Slide Number Placeholder 3"/>
          <p:cNvSpPr>
            <a:spLocks noGrp="1"/>
          </p:cNvSpPr>
          <p:nvPr>
            <p:ph type="sldNum" sz="quarter" idx="5"/>
          </p:nvPr>
        </p:nvSpPr>
        <p:spPr/>
        <p:txBody>
          <a:bodyPr/>
          <a:lstStyle/>
          <a:p>
            <a:fld id="{66F9B635-24F6-40B0-BF56-B34D3512C82D}" type="slidenum">
              <a:rPr lang="en-GB" smtClean="0"/>
              <a:t>15</a:t>
            </a:fld>
            <a:endParaRPr lang="en-GB"/>
          </a:p>
        </p:txBody>
      </p:sp>
    </p:spTree>
    <p:extLst>
      <p:ext uri="{BB962C8B-B14F-4D97-AF65-F5344CB8AC3E}">
        <p14:creationId xmlns:p14="http://schemas.microsoft.com/office/powerpoint/2010/main" val="2468010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Westman, W.E., 1985. </a:t>
            </a:r>
            <a:r>
              <a:rPr lang="en-GB" b="0" i="1" dirty="0">
                <a:solidFill>
                  <a:srgbClr val="222222"/>
                </a:solidFill>
                <a:effectLst/>
                <a:latin typeface="Arial" panose="020B0604020202020204" pitchFamily="34" charset="0"/>
              </a:rPr>
              <a:t>Ecology impact assessment and environmental planning</a:t>
            </a:r>
            <a:r>
              <a:rPr lang="en-GB" b="0" i="0" dirty="0">
                <a:solidFill>
                  <a:srgbClr val="222222"/>
                </a:solidFill>
                <a:effectLst/>
                <a:latin typeface="Arial" panose="020B0604020202020204" pitchFamily="34" charset="0"/>
              </a:rPr>
              <a:t>. John Wiley &amp; Sons.</a:t>
            </a:r>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17</a:t>
            </a:fld>
            <a:endParaRPr lang="en-GB"/>
          </a:p>
        </p:txBody>
      </p:sp>
    </p:spTree>
    <p:extLst>
      <p:ext uri="{BB962C8B-B14F-4D97-AF65-F5344CB8AC3E}">
        <p14:creationId xmlns:p14="http://schemas.microsoft.com/office/powerpoint/2010/main" val="425196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3"/>
              </a:rPr>
              <a:t>Residents to have their say on proposals for a jet fuel plant in Port Talbot - Wales Online</a:t>
            </a:r>
            <a:endParaRPr lang="en-GB" sz="1200" dirty="0"/>
          </a:p>
          <a:p>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18</a:t>
            </a:fld>
            <a:endParaRPr lang="en-GB"/>
          </a:p>
        </p:txBody>
      </p:sp>
    </p:spTree>
    <p:extLst>
      <p:ext uri="{BB962C8B-B14F-4D97-AF65-F5344CB8AC3E}">
        <p14:creationId xmlns:p14="http://schemas.microsoft.com/office/powerpoint/2010/main" val="2171394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222222"/>
                </a:solidFill>
                <a:effectLst/>
                <a:latin typeface="Arial" panose="020B0604020202020204" pitchFamily="34" charset="0"/>
              </a:rPr>
              <a:t>O'Faircheallaigh</a:t>
            </a:r>
            <a:r>
              <a:rPr lang="en-GB" b="0" i="0" dirty="0">
                <a:solidFill>
                  <a:srgbClr val="222222"/>
                </a:solidFill>
                <a:effectLst/>
                <a:latin typeface="Arial" panose="020B0604020202020204" pitchFamily="34" charset="0"/>
              </a:rPr>
              <a:t>, C., 2010. Public participation and environmental impact assessment: Purposes, implications, and lessons for public policy making. </a:t>
            </a:r>
            <a:r>
              <a:rPr lang="en-GB" b="0" i="1" dirty="0">
                <a:solidFill>
                  <a:srgbClr val="222222"/>
                </a:solidFill>
                <a:effectLst/>
                <a:latin typeface="Arial" panose="020B0604020202020204" pitchFamily="34" charset="0"/>
              </a:rPr>
              <a:t>Environmental impact assessment review</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30</a:t>
            </a:r>
            <a:r>
              <a:rPr lang="en-GB" b="0" i="0" dirty="0">
                <a:solidFill>
                  <a:srgbClr val="222222"/>
                </a:solidFill>
                <a:effectLst/>
                <a:latin typeface="Arial" panose="020B0604020202020204" pitchFamily="34" charset="0"/>
              </a:rPr>
              <a:t>(1), pp.19-27.</a:t>
            </a:r>
          </a:p>
          <a:p>
            <a:r>
              <a:rPr lang="en-GB" b="0" i="0" dirty="0">
                <a:solidFill>
                  <a:srgbClr val="222222"/>
                </a:solidFill>
                <a:effectLst/>
                <a:latin typeface="Arial" panose="020B0604020202020204" pitchFamily="34" charset="0"/>
              </a:rPr>
              <a:t>Hartley, N. and Wood, C., 2005. Public participation in environmental impact assessment—implementing the Aarhus Convention. </a:t>
            </a:r>
            <a:r>
              <a:rPr lang="en-GB" b="0" i="1" dirty="0">
                <a:solidFill>
                  <a:srgbClr val="222222"/>
                </a:solidFill>
                <a:effectLst/>
                <a:latin typeface="Arial" panose="020B0604020202020204" pitchFamily="34" charset="0"/>
              </a:rPr>
              <a:t>Environmental impact assessment review</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25</a:t>
            </a:r>
            <a:r>
              <a:rPr lang="en-GB" b="0" i="0" dirty="0">
                <a:solidFill>
                  <a:srgbClr val="222222"/>
                </a:solidFill>
                <a:effectLst/>
                <a:latin typeface="Arial" panose="020B0604020202020204" pitchFamily="34" charset="0"/>
              </a:rPr>
              <a:t>(4), pp.319-340.</a:t>
            </a:r>
          </a:p>
          <a:p>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20</a:t>
            </a:fld>
            <a:endParaRPr lang="en-GB"/>
          </a:p>
        </p:txBody>
      </p:sp>
    </p:spTree>
    <p:extLst>
      <p:ext uri="{BB962C8B-B14F-4D97-AF65-F5344CB8AC3E}">
        <p14:creationId xmlns:p14="http://schemas.microsoft.com/office/powerpoint/2010/main" val="3033670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Environmental Impact Assessment - GOV.UK (www.gov.uk)</a:t>
            </a:r>
            <a:r>
              <a:rPr lang="en-GB" dirty="0"/>
              <a:t> https://www.gov.uk/guidance/environmental-impact-assessment#decision-making-subject-to-EIA</a:t>
            </a:r>
          </a:p>
          <a:p>
            <a:endParaRPr lang="en-GB" dirty="0"/>
          </a:p>
          <a:p>
            <a:r>
              <a:rPr lang="en-GB" dirty="0">
                <a:hlinkClick r:id="rId4"/>
              </a:rPr>
              <a:t>Environmental Impact Assessment - GOV.UK (www.gov.uk)</a:t>
            </a:r>
            <a:r>
              <a:rPr lang="en-GB" dirty="0"/>
              <a:t> https://www.gov.uk/guidance/environmental-impact-assessment</a:t>
            </a:r>
          </a:p>
        </p:txBody>
      </p:sp>
      <p:sp>
        <p:nvSpPr>
          <p:cNvPr id="4" name="Slide Number Placeholder 3"/>
          <p:cNvSpPr>
            <a:spLocks noGrp="1"/>
          </p:cNvSpPr>
          <p:nvPr>
            <p:ph type="sldNum" sz="quarter" idx="5"/>
          </p:nvPr>
        </p:nvSpPr>
        <p:spPr/>
        <p:txBody>
          <a:bodyPr/>
          <a:lstStyle/>
          <a:p>
            <a:fld id="{66F9B635-24F6-40B0-BF56-B34D3512C82D}" type="slidenum">
              <a:rPr lang="en-GB" smtClean="0"/>
              <a:t>43</a:t>
            </a:fld>
            <a:endParaRPr lang="en-GB"/>
          </a:p>
        </p:txBody>
      </p:sp>
    </p:spTree>
    <p:extLst>
      <p:ext uri="{BB962C8B-B14F-4D97-AF65-F5344CB8AC3E}">
        <p14:creationId xmlns:p14="http://schemas.microsoft.com/office/powerpoint/2010/main" val="1999684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PLANNING AND DEVELOPMENT CONTROL COMMITTEE (npt.gov.uk)</a:t>
            </a:r>
            <a:r>
              <a:rPr lang="en-GB" dirty="0"/>
              <a:t> https://democracy.npt.gov.uk/Data/Planning%20and%20Development%20Control%20Committee/20110222/Agenda/$PLANDEV-220211-REP-EN-GW.doc.pdf</a:t>
            </a:r>
          </a:p>
        </p:txBody>
      </p:sp>
      <p:sp>
        <p:nvSpPr>
          <p:cNvPr id="4" name="Slide Number Placeholder 3"/>
          <p:cNvSpPr>
            <a:spLocks noGrp="1"/>
          </p:cNvSpPr>
          <p:nvPr>
            <p:ph type="sldNum" sz="quarter" idx="5"/>
          </p:nvPr>
        </p:nvSpPr>
        <p:spPr/>
        <p:txBody>
          <a:bodyPr/>
          <a:lstStyle/>
          <a:p>
            <a:fld id="{66F9B635-24F6-40B0-BF56-B34D3512C82D}" type="slidenum">
              <a:rPr lang="en-GB" smtClean="0"/>
              <a:t>54</a:t>
            </a:fld>
            <a:endParaRPr lang="en-GB"/>
          </a:p>
        </p:txBody>
      </p:sp>
    </p:spTree>
    <p:extLst>
      <p:ext uri="{BB962C8B-B14F-4D97-AF65-F5344CB8AC3E}">
        <p14:creationId xmlns:p14="http://schemas.microsoft.com/office/powerpoint/2010/main" val="205650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73</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2323068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74</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3156604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75</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2717763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76</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3093138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77</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284729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78</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19575722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79</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709321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80</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509272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81</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2484781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82</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1381745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83</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862242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84</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3177176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85</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4837360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86</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38776624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87</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1896453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E28C384-3730-46C8-B157-01C97B64861E}" type="slidenum">
              <a:rPr lang="en-GB" altLang="en-US"/>
              <a:pPr>
                <a:spcBef>
                  <a:spcPct val="0"/>
                </a:spcBef>
              </a:pPr>
              <a:t>88</a:t>
            </a:fld>
            <a:endParaRPr lang="en-GB"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Science and Law/management see articles in Principles of conservation linked to National Parks Wright et al in Owen Lib</a:t>
            </a:r>
          </a:p>
        </p:txBody>
      </p:sp>
    </p:spTree>
    <p:extLst>
      <p:ext uri="{BB962C8B-B14F-4D97-AF65-F5344CB8AC3E}">
        <p14:creationId xmlns:p14="http://schemas.microsoft.com/office/powerpoint/2010/main" val="3437475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36EC6-E6A5-8A52-0CBA-FE32BFA735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F55C28E-07D4-C10F-B033-C0574C4202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770B8B-DA9A-E657-AA91-17889289137A}"/>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5" name="Footer Placeholder 4">
            <a:extLst>
              <a:ext uri="{FF2B5EF4-FFF2-40B4-BE49-F238E27FC236}">
                <a16:creationId xmlns:a16="http://schemas.microsoft.com/office/drawing/2014/main" id="{7C4FEB12-BF91-3510-D9A9-7DF1816700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4858CF-BC41-2F3B-5C37-6044C9293966}"/>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4278879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6667E-4299-51A7-A2EE-11E81D9009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451E74-2369-302D-8DCE-DCDF6E2666C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7D232F-3D15-9AEA-DC2B-CC1DBA8B68AB}"/>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5" name="Footer Placeholder 4">
            <a:extLst>
              <a:ext uri="{FF2B5EF4-FFF2-40B4-BE49-F238E27FC236}">
                <a16:creationId xmlns:a16="http://schemas.microsoft.com/office/drawing/2014/main" id="{EEEE0B27-50AA-1A0B-EB6C-87BEFFF928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17251E-101B-F9D4-03BE-AA9288F03AEB}"/>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318167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408D-F9D6-B712-8FDD-59B7C169C5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A448A9-0C55-8DA0-E176-0A2EAB95AC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A2C5BC-281E-DC80-7456-4C64BB1A939F}"/>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5" name="Footer Placeholder 4">
            <a:extLst>
              <a:ext uri="{FF2B5EF4-FFF2-40B4-BE49-F238E27FC236}">
                <a16:creationId xmlns:a16="http://schemas.microsoft.com/office/drawing/2014/main" id="{C65753CE-17F7-E9DA-2FD1-7A707BF7B0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714400-A1A0-FA05-8BF6-1E8100CE7C19}"/>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2817947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D2B74-E518-ACAA-A3E1-6F4601BACE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C35D32-1C69-BC7C-7F60-F5982F18F9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60198F0-9783-4465-0791-ACD29DE3490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023FF0-329A-06AD-FAF7-013BFE426A10}"/>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6" name="Footer Placeholder 5">
            <a:extLst>
              <a:ext uri="{FF2B5EF4-FFF2-40B4-BE49-F238E27FC236}">
                <a16:creationId xmlns:a16="http://schemas.microsoft.com/office/drawing/2014/main" id="{AD7C1F22-0BCA-3210-DA68-A92096B673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7E6DA9-B2B2-EF40-5733-42CB04F4069E}"/>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2585573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9EB6D-E29A-BE5D-D4C4-BF41774E52F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47042F-8412-292B-FA54-7A9FC47D4A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0A86B0-C38E-9719-9E8F-3BA7B2A82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EC00507-7FF1-5015-C8E4-4D9174EFFB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A55D01-F225-7E86-940B-FC6F710381E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06039FE-C90F-0F74-DABA-A376D7763637}"/>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8" name="Footer Placeholder 7">
            <a:extLst>
              <a:ext uri="{FF2B5EF4-FFF2-40B4-BE49-F238E27FC236}">
                <a16:creationId xmlns:a16="http://schemas.microsoft.com/office/drawing/2014/main" id="{1A926039-F6CD-2F9C-9B37-2E8DD06BF9A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EBCDDE-2F3B-A52F-080B-3A292E6B020E}"/>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2062294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7A5BB-A4E7-59A4-EDAA-E90E87F83D9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19F634-6129-F95B-A213-F288CC659B69}"/>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4" name="Footer Placeholder 3">
            <a:extLst>
              <a:ext uri="{FF2B5EF4-FFF2-40B4-BE49-F238E27FC236}">
                <a16:creationId xmlns:a16="http://schemas.microsoft.com/office/drawing/2014/main" id="{C0C8E209-7DB2-A67E-0EC3-58A228CCE8B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9D1331D-3C76-80F8-F738-4A3017572C07}"/>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1660762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545718-51D5-1F35-2446-274FD0CDBF5D}"/>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3" name="Footer Placeholder 2">
            <a:extLst>
              <a:ext uri="{FF2B5EF4-FFF2-40B4-BE49-F238E27FC236}">
                <a16:creationId xmlns:a16="http://schemas.microsoft.com/office/drawing/2014/main" id="{97E980DE-A1BF-DA72-EA7C-BE441DEBE6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357BE3E-14A5-CBEF-6FD1-E6233BF53E96}"/>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3164818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1BE6C-2919-64F3-9B1F-B16D26D2E2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C4EF33-F9A9-90C8-0DDE-6452B12238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CC2915E-D3E2-D866-914E-CB8042425A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DADCD6-27AE-79D7-A5AB-81034644D963}"/>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6" name="Footer Placeholder 5">
            <a:extLst>
              <a:ext uri="{FF2B5EF4-FFF2-40B4-BE49-F238E27FC236}">
                <a16:creationId xmlns:a16="http://schemas.microsoft.com/office/drawing/2014/main" id="{276284A0-FA67-F312-AC37-23C11A81B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5A17FF-BB9B-A5DD-D587-A9863F3035FB}"/>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1431847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881FE-EC08-8D7B-3857-2AD2FC50C0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344D1D0-8592-BCC8-07FC-488266DD21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8B6156-3734-0AC7-F170-E625988693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ADE278-CDCA-2A4E-B78A-2DA9F5D58442}"/>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6" name="Footer Placeholder 5">
            <a:extLst>
              <a:ext uri="{FF2B5EF4-FFF2-40B4-BE49-F238E27FC236}">
                <a16:creationId xmlns:a16="http://schemas.microsoft.com/office/drawing/2014/main" id="{33CAB081-8C0C-92C7-C8E8-1C594ED703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AF8DD8-7FCF-9672-05B9-8FE1069802E0}"/>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2240647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BA3FE-A115-7B70-A751-4724698DB2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204AE4-E4EC-2E36-8D22-36D23BA056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7B2F19-156F-2E34-5D5E-D48F82F35104}"/>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5" name="Footer Placeholder 4">
            <a:extLst>
              <a:ext uri="{FF2B5EF4-FFF2-40B4-BE49-F238E27FC236}">
                <a16:creationId xmlns:a16="http://schemas.microsoft.com/office/drawing/2014/main" id="{D4582A8D-702A-622B-5A1C-2E3F7EC033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C09CBC-9CD4-9381-93C1-FA406E6B1B7B}"/>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2694440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6B7433-E32B-772C-0BC5-5F367E4433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D9F60-C44F-2EE5-E5DB-B31335EA7C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72DD38-4E9A-8E8B-9192-490B198364CB}"/>
              </a:ext>
            </a:extLst>
          </p:cNvPr>
          <p:cNvSpPr>
            <a:spLocks noGrp="1"/>
          </p:cNvSpPr>
          <p:nvPr>
            <p:ph type="dt" sz="half" idx="10"/>
          </p:nvPr>
        </p:nvSpPr>
        <p:spPr/>
        <p:txBody>
          <a:bodyPr/>
          <a:lstStyle/>
          <a:p>
            <a:fld id="{BE7905E0-FD25-40C7-8EF5-0D7DD38E4310}" type="datetimeFigureOut">
              <a:rPr lang="en-GB" smtClean="0"/>
              <a:t>06/11/2025</a:t>
            </a:fld>
            <a:endParaRPr lang="en-GB"/>
          </a:p>
        </p:txBody>
      </p:sp>
      <p:sp>
        <p:nvSpPr>
          <p:cNvPr id="5" name="Footer Placeholder 4">
            <a:extLst>
              <a:ext uri="{FF2B5EF4-FFF2-40B4-BE49-F238E27FC236}">
                <a16:creationId xmlns:a16="http://schemas.microsoft.com/office/drawing/2014/main" id="{F4CED014-6E40-B336-C079-2F2B4200A4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F7804-DC2A-AF66-4379-F402B5F23214}"/>
              </a:ext>
            </a:extLst>
          </p:cNvPr>
          <p:cNvSpPr>
            <a:spLocks noGrp="1"/>
          </p:cNvSpPr>
          <p:nvPr>
            <p:ph type="sldNum" sz="quarter" idx="12"/>
          </p:nvPr>
        </p:nvSpPr>
        <p:spPr/>
        <p:txBody>
          <a:bodyPr/>
          <a:lstStyle/>
          <a:p>
            <a:fld id="{9208DB67-038A-4893-A659-DA0D95AB42B1}" type="slidenum">
              <a:rPr lang="en-GB" smtClean="0"/>
              <a:t>‹#›</a:t>
            </a:fld>
            <a:endParaRPr lang="en-GB"/>
          </a:p>
        </p:txBody>
      </p:sp>
    </p:spTree>
    <p:extLst>
      <p:ext uri="{BB962C8B-B14F-4D97-AF65-F5344CB8AC3E}">
        <p14:creationId xmlns:p14="http://schemas.microsoft.com/office/powerpoint/2010/main" val="19167821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GB"/>
          </a:p>
        </p:txBody>
      </p:sp>
      <p:sp>
        <p:nvSpPr>
          <p:cNvPr id="5" name="Footer Placeholder 4"/>
          <p:cNvSpPr>
            <a:spLocks noGrp="1"/>
          </p:cNvSpPr>
          <p:nvPr>
            <p:ph type="ftr" sz="quarter" idx="15"/>
          </p:nvPr>
        </p:nvSpPr>
        <p:spPr/>
        <p:txBody>
          <a:bodyPr/>
          <a:lstStyle>
            <a:lvl1pPr>
              <a:defRPr/>
            </a:lvl1pPr>
          </a:lstStyle>
          <a:p>
            <a:pPr>
              <a:defRPr/>
            </a:pPr>
            <a:r>
              <a:rPr lang="en-GB"/>
              <a:t>CH2022</a:t>
            </a:r>
          </a:p>
        </p:txBody>
      </p:sp>
      <p:sp>
        <p:nvSpPr>
          <p:cNvPr id="6" name="Slide Number Placeholder 5"/>
          <p:cNvSpPr>
            <a:spLocks noGrp="1"/>
          </p:cNvSpPr>
          <p:nvPr>
            <p:ph type="sldNum" sz="quarter" idx="16"/>
          </p:nvPr>
        </p:nvSpPr>
        <p:spPr/>
        <p:txBody>
          <a:bodyPr/>
          <a:lstStyle>
            <a:lvl1pPr>
              <a:defRPr/>
            </a:lvl1pPr>
          </a:lstStyle>
          <a:p>
            <a:pPr>
              <a:defRPr/>
            </a:pPr>
            <a:fld id="{D483DB0B-039B-40B6-BC4C-74A721443325}" type="slidenum">
              <a:rPr lang="en-GB" altLang="en-US"/>
              <a:pPr>
                <a:defRPr/>
              </a:pPr>
              <a:t>‹#›</a:t>
            </a:fld>
            <a:endParaRPr lang="en-GB" altLang="en-US"/>
          </a:p>
        </p:txBody>
      </p:sp>
    </p:spTree>
    <p:extLst>
      <p:ext uri="{BB962C8B-B14F-4D97-AF65-F5344CB8AC3E}">
        <p14:creationId xmlns:p14="http://schemas.microsoft.com/office/powerpoint/2010/main" val="2842030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3"/>
            <a:ext cx="109728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6197600" y="1600201"/>
            <a:ext cx="5384800" cy="4530725"/>
          </a:xfrm>
        </p:spPr>
        <p:txBody>
          <a:bodyPr/>
          <a:lstStyle/>
          <a:p>
            <a:pPr lvl="0"/>
            <a:endParaRPr lang="en-GB" noProof="0"/>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CH2022</a:t>
            </a:r>
          </a:p>
        </p:txBody>
      </p:sp>
      <p:sp>
        <p:nvSpPr>
          <p:cNvPr id="7" name="Slide Number Placeholder 5"/>
          <p:cNvSpPr>
            <a:spLocks noGrp="1"/>
          </p:cNvSpPr>
          <p:nvPr>
            <p:ph type="sldNum" sz="quarter" idx="12"/>
          </p:nvPr>
        </p:nvSpPr>
        <p:spPr/>
        <p:txBody>
          <a:bodyPr/>
          <a:lstStyle>
            <a:lvl1pPr>
              <a:defRPr/>
            </a:lvl1pPr>
          </a:lstStyle>
          <a:p>
            <a:pPr>
              <a:defRPr/>
            </a:pPr>
            <a:fld id="{B30213A4-2CE5-4795-9AE1-088C361DA2DC}" type="slidenum">
              <a:rPr lang="en-GB" altLang="en-US"/>
              <a:pPr>
                <a:defRPr/>
              </a:pPr>
              <a:t>‹#›</a:t>
            </a:fld>
            <a:endParaRPr lang="en-GB" altLang="en-US"/>
          </a:p>
        </p:txBody>
      </p:sp>
    </p:spTree>
    <p:extLst>
      <p:ext uri="{BB962C8B-B14F-4D97-AF65-F5344CB8AC3E}">
        <p14:creationId xmlns:p14="http://schemas.microsoft.com/office/powerpoint/2010/main" val="522168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93239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158754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0512774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812973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18764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434558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3355769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075406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1875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462375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99A8DD2-C443-44AD-85B3-4CE72B962C5F}" type="datetimeFigureOut">
              <a:rPr lang="en-US" smtClean="0"/>
              <a:t>11/6/2025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055253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GB"/>
          </a:p>
        </p:txBody>
      </p:sp>
      <p:sp>
        <p:nvSpPr>
          <p:cNvPr id="5" name="Footer Placeholder 4"/>
          <p:cNvSpPr>
            <a:spLocks noGrp="1"/>
          </p:cNvSpPr>
          <p:nvPr>
            <p:ph type="ftr" sz="quarter" idx="15"/>
          </p:nvPr>
        </p:nvSpPr>
        <p:spPr/>
        <p:txBody>
          <a:bodyPr/>
          <a:lstStyle>
            <a:lvl1pPr>
              <a:defRPr/>
            </a:lvl1pPr>
          </a:lstStyle>
          <a:p>
            <a:pPr>
              <a:defRPr/>
            </a:pPr>
            <a:r>
              <a:rPr lang="en-GB"/>
              <a:t>CH2022</a:t>
            </a:r>
          </a:p>
        </p:txBody>
      </p:sp>
      <p:sp>
        <p:nvSpPr>
          <p:cNvPr id="6" name="Slide Number Placeholder 5"/>
          <p:cNvSpPr>
            <a:spLocks noGrp="1"/>
          </p:cNvSpPr>
          <p:nvPr>
            <p:ph type="sldNum" sz="quarter" idx="16"/>
          </p:nvPr>
        </p:nvSpPr>
        <p:spPr/>
        <p:txBody>
          <a:bodyPr/>
          <a:lstStyle>
            <a:lvl1pPr>
              <a:defRPr/>
            </a:lvl1pPr>
          </a:lstStyle>
          <a:p>
            <a:pPr>
              <a:defRPr/>
            </a:pPr>
            <a:fld id="{D483DB0B-039B-40B6-BC4C-74A721443325}" type="slidenum">
              <a:rPr lang="en-GB" altLang="en-US"/>
              <a:pPr>
                <a:defRPr/>
              </a:pPr>
              <a:t>‹#›</a:t>
            </a:fld>
            <a:endParaRPr lang="en-GB" altLang="en-US"/>
          </a:p>
        </p:txBody>
      </p:sp>
    </p:spTree>
    <p:extLst>
      <p:ext uri="{BB962C8B-B14F-4D97-AF65-F5344CB8AC3E}">
        <p14:creationId xmlns:p14="http://schemas.microsoft.com/office/powerpoint/2010/main" val="292091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01DBC1-86F2-9040-F631-708F4ABB7F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97949E-45D5-E422-C08D-AD042B6C0B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6E632C-01D3-9863-FBF6-397615EF50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7905E0-FD25-40C7-8EF5-0D7DD38E4310}" type="datetimeFigureOut">
              <a:rPr lang="en-GB" smtClean="0"/>
              <a:t>06/11/2025</a:t>
            </a:fld>
            <a:endParaRPr lang="en-GB"/>
          </a:p>
        </p:txBody>
      </p:sp>
      <p:sp>
        <p:nvSpPr>
          <p:cNvPr id="5" name="Footer Placeholder 4">
            <a:extLst>
              <a:ext uri="{FF2B5EF4-FFF2-40B4-BE49-F238E27FC236}">
                <a16:creationId xmlns:a16="http://schemas.microsoft.com/office/drawing/2014/main" id="{17354DC9-D2A0-7495-CDDD-6735B0153B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79CD2F7-9725-CE61-DB7D-550D0CA41F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8DB67-038A-4893-A659-DA0D95AB42B1}" type="slidenum">
              <a:rPr lang="en-GB" smtClean="0"/>
              <a:t>‹#›</a:t>
            </a:fld>
            <a:endParaRPr lang="en-GB"/>
          </a:p>
        </p:txBody>
      </p:sp>
    </p:spTree>
    <p:extLst>
      <p:ext uri="{BB962C8B-B14F-4D97-AF65-F5344CB8AC3E}">
        <p14:creationId xmlns:p14="http://schemas.microsoft.com/office/powerpoint/2010/main" val="34188837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999A8DD2-C443-44AD-85B3-4CE72B962C5F}" type="datetimeFigureOut">
              <a:rPr lang="en-US" smtClean="0"/>
              <a:t>11/6/2025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28121520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https://environment-analyst.com/uk/108073/new-legislation-proposes-radical-changes-replacing-eia" TargetMode="External"/><Relationship Id="rId2" Type="http://schemas.openxmlformats.org/officeDocument/2006/relationships/hyperlink" Target="https://www.endsreport.com/article/1816884/government-outlines-plans-replace-over-complicated-eia-regime" TargetMode="External"/><Relationship Id="rId1" Type="http://schemas.openxmlformats.org/officeDocument/2006/relationships/slideLayout" Target="../slideLayouts/slideLayout14.xml"/><Relationship Id="rId4" Type="http://schemas.openxmlformats.org/officeDocument/2006/relationships/hyperlink" Target="https://www.youtube.com/watch?v=yKQLUPiQp0Q"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hyperlink" Target="https://3dwtech.co.uk/dashboard/bluegem/erebus/exhibition/" TargetMode="External"/><Relationship Id="rId3" Type="http://schemas.openxmlformats.org/officeDocument/2006/relationships/notesSlide" Target="../notesSlides/notesSlide3.xml"/><Relationship Id="rId7" Type="http://schemas.openxmlformats.org/officeDocument/2006/relationships/image" Target="../media/image19.jpeg"/><Relationship Id="rId2" Type="http://schemas.openxmlformats.org/officeDocument/2006/relationships/slideLayout" Target="../slideLayouts/slideLayout1.xml"/><Relationship Id="rId1" Type="http://schemas.openxmlformats.org/officeDocument/2006/relationships/video" Target="https://player.vimeo.com/video/836944836?h=4fbeaa2d1e&amp;amp;app_id=122963" TargetMode="Externa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1.png"/><Relationship Id="rId4" Type="http://schemas.openxmlformats.org/officeDocument/2006/relationships/image" Target="../media/image16.png"/><Relationship Id="rId9"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iisd.org/learning/eia/wp-content/uploads/2016/06/EIA-Manual.pdf" TargetMode="Externa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www.nottinghamshire.gov.uk/planningsearch/DisplayImage.aspx?doc=cmVjb3JkX251bWJlcj02NDIxJmZpbGVuYW1lPVxcbnMwMS0wMDI5XGZpbGVkYXRhMiRcREIwMy0wMDMwXFNoYXJlZEFwcHNcRExHU1xQbGFuc1xQTEFOTklOR1xGUjMtMzE1NlxDb25kaXRpb24gMTEgUkVWLnBkZiZpbWFnZV9udW1iZXI9NzEmaW1hZ2VfdHlwZT1wbGFubmluZyZsYXN0X21vZGlmaWVkX2Zyb21fZGlzaz0yNi8wMS8yMDE1IDExOjAxOjI0" TargetMode="Externa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hyperlink" Target="https://www.nottinghamshire.gov.uk/planningsearch/DisplayImage.aspx?doc=cmVjb3JkX251bWJlcj02NDIxJmZpbGVuYW1lPVxcbnMwMS0wMDI5XGZpbGVkYXRhMiRcREIwMy0wMDMwXFNoYXJlZEFwcHNcRExHU1xQbGFuc1xQTEFOTklOR1xGUjMtMzE1NlxDb25kaXRpb24gMTEgUkVWLnBkZiZpbWFnZV9udW1iZXI9NzEmaW1hZ2VfdHlwZT1wbGFubmluZyZsYXN0X21vZGlmaWVkX2Zyb21fZGlzaz0yNi8wMS8yMDE1IDExOjAxOjI0" TargetMode="External"/><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9.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6" Type="http://schemas.openxmlformats.org/officeDocument/2006/relationships/hyperlink" Target="http://webarchive.nationalarchives.gov.uk/20170417111916/https:/www.gov.uk/guidance/environmental-impact-assessment#decision-making-subject-to-EIA" TargetMode="External"/><Relationship Id="rId5" Type="http://schemas.openxmlformats.org/officeDocument/2006/relationships/hyperlink" Target="http://www.legislation.gov.uk/uksi/2017/571/regulation/20/made" TargetMode="External"/><Relationship Id="rId4" Type="http://schemas.openxmlformats.org/officeDocument/2006/relationships/hyperlink" Target="http://www.legislation.gov.uk/uksi/2017/571/regulation/68/made"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hyperlink" Target="http://www.legislation.gov.uk/uksi/2017/571/regulation/26/made" TargetMode="External"/><Relationship Id="rId4" Type="http://schemas.openxmlformats.org/officeDocument/2006/relationships/hyperlink" Target="http://www.legislation.gov.uk/uksi/2017/571/regulation/25/made"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hyperlink" Target="http://www.legislation.gov.uk/uksi/2017/571/regulation/2/made" TargetMode="Externa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hyperlink" Target="http://www.legislation.gov.uk/uksi/2015/595/article/31/made" TargetMode="External"/><Relationship Id="rId2" Type="http://schemas.openxmlformats.org/officeDocument/2006/relationships/audio" Target="../media/audio1.wav"/><Relationship Id="rId1" Type="http://schemas.openxmlformats.org/officeDocument/2006/relationships/slideLayout" Target="../slideLayouts/slideLayout12.xml"/><Relationship Id="rId6" Type="http://schemas.openxmlformats.org/officeDocument/2006/relationships/hyperlink" Target="https://unece.org/environment-policyenvironmental-assessment/text-convention" TargetMode="External"/><Relationship Id="rId5" Type="http://schemas.openxmlformats.org/officeDocument/2006/relationships/hyperlink" Target="https://unece.org/more-convention" TargetMode="External"/><Relationship Id="rId4" Type="http://schemas.openxmlformats.org/officeDocument/2006/relationships/hyperlink" Target="http://www.unece.org/env/eia/eia.html"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s://democracy.npt.gov.uk/Data/Planning%20and%20Development%20Control%20Committee/20110222/Agenda/$PLANDEV-220211-REP-EN-GW.doc.pdf"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5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hyperlink" Target="https://www.gov.uk/guidance/planning-obligations" TargetMode="External"/><Relationship Id="rId4" Type="http://schemas.openxmlformats.org/officeDocument/2006/relationships/hyperlink" Target="https://www.gov.uk/guidance/use-of-planning-conditions"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48.png"/></Relationships>
</file>

<file path=ppt/slides/_rels/slide66.xml.rels><?xml version="1.0" encoding="UTF-8" standalone="yes"?>
<Relationships xmlns="http://schemas.openxmlformats.org/package/2006/relationships"><Relationship Id="rId3" Type="http://schemas.openxmlformats.org/officeDocument/2006/relationships/hyperlink" Target="https://www.iisd.org/learning/eia/wp-content/uploads/2016/06/EIA-Manual.pdf" TargetMode="Externa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hyperlink" Target="http://www.legislation.gov.uk/uksi/2017/571/regulation/30/made"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jpeg"/></Relationships>
</file>

<file path=ppt/slides/_rels/slide6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slideLayout" Target="../slideLayouts/slideLayout1.xml"/><Relationship Id="rId7" Type="http://schemas.openxmlformats.org/officeDocument/2006/relationships/image" Target="../media/image56.jpeg"/><Relationship Id="rId2" Type="http://schemas.openxmlformats.org/officeDocument/2006/relationships/video" Target="https://www.youtube.com/embed/yspI_RmU45Q?start=59&amp;feature=oembed" TargetMode="External"/><Relationship Id="rId1" Type="http://schemas.openxmlformats.org/officeDocument/2006/relationships/video" Target="https://www.youtube.com/embed/C2-AEN3rv8U?feature=oembed" TargetMode="External"/><Relationship Id="rId6" Type="http://schemas.openxmlformats.org/officeDocument/2006/relationships/image" Target="../media/image55.png"/><Relationship Id="rId5" Type="http://schemas.openxmlformats.org/officeDocument/2006/relationships/hyperlink" Target="https://news.surreycc.gov.uk/2024/10/25/statement-from-surrey-county-council-oil-drilling-at-horse-hill/#:~:text=The%20Supreme%20Court%20ruled%20that,Statement%20submitted%20with%20the%20application." TargetMode="External"/><Relationship Id="rId4" Type="http://schemas.openxmlformats.org/officeDocument/2006/relationships/hyperlink" Target="https://cornerstonebarristers.com/finch-court-appeal-declines-define-significant-indirect-effects-eia/" TargetMode="External"/></Relationships>
</file>

<file path=ppt/slides/_rels/slide70.xml.rels><?xml version="1.0" encoding="UTF-8" standalone="yes"?>
<Relationships xmlns="http://schemas.openxmlformats.org/package/2006/relationships"><Relationship Id="rId3" Type="http://schemas.openxmlformats.org/officeDocument/2006/relationships/hyperlink" Target="https://www.oireachtas.ie/en/debates/question/2021-11-09/312/" TargetMode="External"/><Relationship Id="rId2" Type="http://schemas.openxmlformats.org/officeDocument/2006/relationships/slideLayout" Target="../slideLayouts/slideLayout1.xml"/><Relationship Id="rId1" Type="http://schemas.openxmlformats.org/officeDocument/2006/relationships/video" Target="https://www.youtube.com/embed/k6UMUW4IIrc?start=309&amp;feature=oembed" TargetMode="External"/><Relationship Id="rId5" Type="http://schemas.openxmlformats.org/officeDocument/2006/relationships/image" Target="../media/image58.jpeg"/><Relationship Id="rId4" Type="http://schemas.openxmlformats.org/officeDocument/2006/relationships/hyperlink" Target="https://www.derrybrienwindfarm.ie/project-information.html" TargetMode="External"/></Relationships>
</file>

<file path=ppt/slides/_rels/slide7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0.png"/></Relationships>
</file>

<file path=ppt/slides/_rels/slide7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1.png"/></Relationships>
</file>

<file path=ppt/slides/_rels/slide7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2.png"/></Relationships>
</file>

<file path=ppt/slides/_rels/slide7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63.png"/></Relationships>
</file>

<file path=ppt/slides/_rels/slide7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hyperlink" Target="https://www.iisd.org/learning/eia/wp-content/uploads/2016/05/TOR.pdf" TargetMode="External"/><Relationship Id="rId5" Type="http://schemas.openxmlformats.org/officeDocument/2006/relationships/hyperlink" Target="https://physicalplanning.gov.dm/images/EIASampleTOR.pdf" TargetMode="External"/><Relationship Id="rId4" Type="http://schemas.openxmlformats.org/officeDocument/2006/relationships/hyperlink" Target="https://physicalplanning.gov.dm/images/Terms%20of%20Reference%20-%20Eco%20Resort.pdf" TargetMode="External"/></Relationships>
</file>

<file path=ppt/slides/_rels/slide7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4.png"/></Relationships>
</file>

<file path=ppt/slides/_rels/slide80.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hyperlink" Target="https://www.iisd.org/learning/eia/wp-content/uploads/2016/06/EIA-Manual.pdf" TargetMode="External"/></Relationships>
</file>

<file path=ppt/slides/_rels/slide8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66.png"/><Relationship Id="rId4" Type="http://schemas.openxmlformats.org/officeDocument/2006/relationships/image" Target="../media/image65.png"/></Relationships>
</file>

<file path=ppt/slides/_rels/slide8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67.png"/><Relationship Id="rId4" Type="http://schemas.openxmlformats.org/officeDocument/2006/relationships/image" Target="../media/image66.png"/></Relationships>
</file>

<file path=ppt/slides/_rels/slide8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A5A52D2-A6BB-5454-9FCF-B9C2C162256A}"/>
              </a:ext>
            </a:extLst>
          </p:cNvPr>
          <p:cNvPicPr>
            <a:picLocks noChangeAspect="1"/>
          </p:cNvPicPr>
          <p:nvPr/>
        </p:nvPicPr>
        <p:blipFill rotWithShape="1">
          <a:blip r:embed="rId2">
            <a:extLst>
              <a:ext uri="{28A0092B-C50C-407E-A947-70E740481C1C}">
                <a14:useLocalDpi xmlns:a14="http://schemas.microsoft.com/office/drawing/2010/main" val="0"/>
              </a:ext>
            </a:extLst>
          </a:blip>
          <a:srcRect t="17" b="17"/>
          <a:stretch/>
        </p:blipFill>
        <p:spPr>
          <a:xfrm>
            <a:off x="-52455" y="-7496"/>
            <a:ext cx="12293823" cy="6915277"/>
          </a:xfrm>
          <a:prstGeom prst="rect">
            <a:avLst/>
          </a:prstGeom>
        </p:spPr>
      </p:pic>
      <p:sp>
        <p:nvSpPr>
          <p:cNvPr id="26" name="Rectangle 19">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581985" y="-752015"/>
            <a:ext cx="6858000" cy="8362030"/>
          </a:xfrm>
          <a:prstGeom prst="rect">
            <a:avLst/>
          </a:prstGeom>
          <a:gradFill>
            <a:gsLst>
              <a:gs pos="0">
                <a:srgbClr val="000000">
                  <a:alpha val="0"/>
                </a:srgbClr>
              </a:gs>
              <a:gs pos="55000">
                <a:srgbClr val="000000">
                  <a:alpha val="50000"/>
                </a:srgbClr>
              </a:gs>
              <a:gs pos="92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6" name="Picture 15" descr="A black background with white text&#10;&#10;Description automatically generated">
            <a:extLst>
              <a:ext uri="{FF2B5EF4-FFF2-40B4-BE49-F238E27FC236}">
                <a16:creationId xmlns:a16="http://schemas.microsoft.com/office/drawing/2014/main" id="{7684ED98-D8FA-E7D5-A556-5C40258B76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98787" y="5431277"/>
            <a:ext cx="2804732" cy="1297189"/>
          </a:xfrm>
          <a:prstGeom prst="rect">
            <a:avLst/>
          </a:prstGeom>
        </p:spPr>
      </p:pic>
      <p:sp>
        <p:nvSpPr>
          <p:cNvPr id="2" name="Title 1">
            <a:extLst>
              <a:ext uri="{FF2B5EF4-FFF2-40B4-BE49-F238E27FC236}">
                <a16:creationId xmlns:a16="http://schemas.microsoft.com/office/drawing/2014/main" id="{7ED4D3F2-7134-7ACE-7681-D5F95E303FE8}"/>
              </a:ext>
            </a:extLst>
          </p:cNvPr>
          <p:cNvSpPr txBox="1">
            <a:spLocks/>
          </p:cNvSpPr>
          <p:nvPr/>
        </p:nvSpPr>
        <p:spPr>
          <a:xfrm>
            <a:off x="7395881" y="287684"/>
            <a:ext cx="4477851" cy="181005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en-GB" sz="2400" b="1" i="0" u="none" strike="noStrike" kern="1200" cap="none" spc="0" normalizeH="0" baseline="0" noProof="0" dirty="0">
                <a:ln>
                  <a:noFill/>
                </a:ln>
                <a:solidFill>
                  <a:srgbClr val="FFFFFF"/>
                </a:solidFill>
                <a:effectLst/>
                <a:uLnTx/>
                <a:uFillTx/>
                <a:latin typeface="Neue Haas Grotesk Text Pro"/>
                <a:ea typeface="+mj-ea"/>
                <a:cs typeface="+mj-cs"/>
              </a:rPr>
              <a:t>Fundamentals of EIA &amp; Reviewing EIA</a:t>
            </a:r>
          </a:p>
          <a:p>
            <a:pPr marL="0" marR="0" lvl="0" indent="0" algn="r" defTabSz="914400" rtl="0" eaLnBrk="1" fontAlgn="auto" latinLnBrk="0" hangingPunct="1">
              <a:lnSpc>
                <a:spcPct val="90000"/>
              </a:lnSpc>
              <a:spcBef>
                <a:spcPct val="0"/>
              </a:spcBef>
              <a:spcAft>
                <a:spcPts val="0"/>
              </a:spcAft>
              <a:buClrTx/>
              <a:buSzTx/>
              <a:buFontTx/>
              <a:buNone/>
              <a:tabLst/>
              <a:defRPr/>
            </a:pPr>
            <a:endParaRPr kumimoji="0" lang="en-GB" sz="2400" b="1" i="0" u="none" strike="noStrike" kern="1200" cap="none" spc="0" normalizeH="0" baseline="0" noProof="0" dirty="0">
              <a:ln>
                <a:noFill/>
              </a:ln>
              <a:solidFill>
                <a:srgbClr val="FFFFFF"/>
              </a:solidFill>
              <a:effectLst/>
              <a:uLnTx/>
              <a:uFillTx/>
              <a:latin typeface="Neue Haas Grotesk Text Pro"/>
              <a:ea typeface="+mj-ea"/>
              <a:cs typeface="+mj-cs"/>
            </a:endParaRPr>
          </a:p>
          <a:p>
            <a:pPr marL="0" marR="0" lvl="0" indent="0" algn="r" defTabSz="914400" rtl="0" eaLnBrk="1" fontAlgn="auto" latinLnBrk="0" hangingPunct="1">
              <a:lnSpc>
                <a:spcPct val="90000"/>
              </a:lnSpc>
              <a:spcBef>
                <a:spcPct val="0"/>
              </a:spcBef>
              <a:spcAft>
                <a:spcPts val="0"/>
              </a:spcAft>
              <a:buClrTx/>
              <a:buSzTx/>
              <a:buFontTx/>
              <a:buNone/>
              <a:tabLst/>
              <a:defRPr/>
            </a:pPr>
            <a:r>
              <a:rPr kumimoji="0" lang="en-GB" sz="2400" b="1" i="0" u="none" strike="noStrike" kern="1200" cap="none" spc="0" normalizeH="0" baseline="0" noProof="0" dirty="0">
                <a:ln>
                  <a:noFill/>
                </a:ln>
                <a:solidFill>
                  <a:srgbClr val="FFFFFF"/>
                </a:solidFill>
                <a:effectLst/>
                <a:uLnTx/>
                <a:uFillTx/>
                <a:latin typeface="Neue Haas Grotesk Text Pro"/>
                <a:ea typeface="+mj-ea"/>
                <a:cs typeface="+mj-cs"/>
              </a:rPr>
              <a:t>ACBA 7004</a:t>
            </a:r>
          </a:p>
          <a:p>
            <a:pPr marL="0" marR="0" lvl="0" indent="0" algn="r" defTabSz="914400" rtl="0" eaLnBrk="1" fontAlgn="auto" latinLnBrk="0" hangingPunct="1">
              <a:lnSpc>
                <a:spcPct val="90000"/>
              </a:lnSpc>
              <a:spcBef>
                <a:spcPct val="0"/>
              </a:spcBef>
              <a:spcAft>
                <a:spcPts val="0"/>
              </a:spcAft>
              <a:buClrTx/>
              <a:buSzTx/>
              <a:buFontTx/>
              <a:buNone/>
              <a:tabLst/>
              <a:defRPr/>
            </a:pPr>
            <a:r>
              <a:rPr lang="en-GB" sz="2400" dirty="0">
                <a:solidFill>
                  <a:srgbClr val="FFFFFF"/>
                </a:solidFill>
                <a:latin typeface="Neue Haas Grotesk Text Pro"/>
              </a:rPr>
              <a:t>Week 4</a:t>
            </a:r>
            <a:r>
              <a:rPr kumimoji="0" lang="en-GB" sz="2400" b="1" i="0" u="none" strike="noStrike" kern="1200" cap="none" spc="0" normalizeH="0" baseline="0" noProof="0" dirty="0">
                <a:ln>
                  <a:noFill/>
                </a:ln>
                <a:solidFill>
                  <a:srgbClr val="FFFFFF"/>
                </a:solidFill>
                <a:effectLst/>
                <a:uLnTx/>
                <a:uFillTx/>
                <a:latin typeface="Neue Haas Grotesk Text Pro"/>
                <a:ea typeface="+mj-ea"/>
                <a:cs typeface="+mj-cs"/>
              </a:rPr>
              <a:t>  </a:t>
            </a:r>
          </a:p>
        </p:txBody>
      </p:sp>
      <p:sp>
        <p:nvSpPr>
          <p:cNvPr id="6" name="Subtitle 17">
            <a:extLst>
              <a:ext uri="{FF2B5EF4-FFF2-40B4-BE49-F238E27FC236}">
                <a16:creationId xmlns:a16="http://schemas.microsoft.com/office/drawing/2014/main" id="{608822B0-74FA-C3D3-A31B-0ED57C3323EF}"/>
              </a:ext>
            </a:extLst>
          </p:cNvPr>
          <p:cNvSpPr txBox="1">
            <a:spLocks/>
          </p:cNvSpPr>
          <p:nvPr/>
        </p:nvSpPr>
        <p:spPr>
          <a:xfrm>
            <a:off x="244524" y="5832086"/>
            <a:ext cx="3163096" cy="896380"/>
          </a:xfrm>
          <a:prstGeom prst="rect">
            <a:avLst/>
          </a:prstGeom>
        </p:spPr>
        <p:txBody>
          <a:bodyPr vert="horz" lIns="91440" tIns="45720" rIns="91440" bIns="45720" rtlCol="0">
            <a:normAutofit/>
          </a:bodyPr>
          <a:lstStyle>
            <a:lvl1pPr marL="0" indent="0" algn="ctr" defTabSz="914400" rtl="0" eaLnBrk="1" latinLnBrk="0" hangingPunct="1">
              <a:lnSpc>
                <a:spcPct val="12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Alisdair Cunningham</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a.</a:t>
            </a:r>
            <a:r>
              <a:rPr lang="en-GB" dirty="0" err="1">
                <a:solidFill>
                  <a:prstClr val="black"/>
                </a:solidFill>
                <a:highlight>
                  <a:srgbClr val="C0C0C0"/>
                </a:highlight>
                <a:latin typeface="Neue Haas Grotesk Text Pro"/>
              </a:rPr>
              <a:t>cunningham</a:t>
            </a: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@uwtsd.ac.uk</a:t>
            </a:r>
          </a:p>
        </p:txBody>
      </p:sp>
    </p:spTree>
    <p:extLst>
      <p:ext uri="{BB962C8B-B14F-4D97-AF65-F5344CB8AC3E}">
        <p14:creationId xmlns:p14="http://schemas.microsoft.com/office/powerpoint/2010/main" val="2825393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630316" y="363915"/>
            <a:ext cx="11292706" cy="5539978"/>
          </a:xfrm>
          <a:prstGeom prst="rect">
            <a:avLst/>
          </a:prstGeom>
          <a:noFill/>
        </p:spPr>
        <p:txBody>
          <a:bodyPr wrap="square" rtlCol="0">
            <a:spAutoFit/>
          </a:bodyPr>
          <a:lstStyle/>
          <a:p>
            <a:endParaRPr lang="en-GB" sz="2800" dirty="0"/>
          </a:p>
          <a:p>
            <a:r>
              <a:rPr lang="en-GB" sz="2800" b="1" dirty="0"/>
              <a:t>Activities for next week: </a:t>
            </a:r>
          </a:p>
          <a:p>
            <a:endParaRPr lang="en-GB" sz="2800" b="1" dirty="0"/>
          </a:p>
          <a:p>
            <a:pPr marL="457200" indent="-457200">
              <a:buFontTx/>
              <a:buChar char="-"/>
            </a:pPr>
            <a:r>
              <a:rPr lang="en-GB" sz="2800" dirty="0"/>
              <a:t>Read and review: </a:t>
            </a:r>
            <a:r>
              <a:rPr lang="en-GB" sz="2800" dirty="0">
                <a:hlinkClick r:id="rId2">
                  <a:extLst>
                    <a:ext uri="{A12FA001-AC4F-418D-AE19-62706E023703}">
                      <ahyp:hlinkClr xmlns:ahyp="http://schemas.microsoft.com/office/drawing/2018/hyperlinkcolor" val="tx"/>
                    </a:ext>
                  </a:extLst>
                </a:hlinkClick>
              </a:rPr>
              <a:t>Government outlines plans to replace ‘over-complicated’ EIA regime (endsreport.com)</a:t>
            </a:r>
            <a:endParaRPr lang="en-GB" sz="2800" dirty="0"/>
          </a:p>
          <a:p>
            <a:pPr marL="457200" indent="-457200">
              <a:buFontTx/>
              <a:buChar char="-"/>
            </a:pPr>
            <a:r>
              <a:rPr lang="en-GB" sz="2800" dirty="0">
                <a:solidFill>
                  <a:srgbClr val="169C9A"/>
                </a:solidFill>
                <a:hlinkClick r:id="rId3">
                  <a:extLst>
                    <a:ext uri="{A12FA001-AC4F-418D-AE19-62706E023703}">
                      <ahyp:hlinkClr xmlns:ahyp="http://schemas.microsoft.com/office/drawing/2018/hyperlinkcolor" val="tx"/>
                    </a:ext>
                  </a:extLst>
                </a:hlinkClick>
              </a:rPr>
              <a:t>New legislation proposes radical changes, replacing EIA | UK (environment-analyst.com</a:t>
            </a:r>
            <a:r>
              <a:rPr lang="en-GB" sz="2800" dirty="0">
                <a:hlinkClick r:id="rId3">
                  <a:extLst>
                    <a:ext uri="{A12FA001-AC4F-418D-AE19-62706E023703}">
                      <ahyp:hlinkClr xmlns:ahyp="http://schemas.microsoft.com/office/drawing/2018/hyperlinkcolor" val="tx"/>
                    </a:ext>
                  </a:extLst>
                </a:hlinkClick>
              </a:rPr>
              <a:t>)</a:t>
            </a:r>
            <a:endParaRPr lang="en-GB" sz="2800" dirty="0"/>
          </a:p>
          <a:p>
            <a:pPr marL="457200" indent="-457200">
              <a:buFontTx/>
              <a:buChar char="-"/>
            </a:pPr>
            <a:endParaRPr lang="en-GB" sz="2800" dirty="0"/>
          </a:p>
          <a:p>
            <a:pPr marL="0" indent="0">
              <a:buNone/>
              <a:defRPr/>
            </a:pPr>
            <a:r>
              <a:rPr lang="en-GB" sz="2800" dirty="0">
                <a:hlinkClick r:id="rId4">
                  <a:extLst>
                    <a:ext uri="{A12FA001-AC4F-418D-AE19-62706E023703}">
                      <ahyp:hlinkClr xmlns:ahyp="http://schemas.microsoft.com/office/drawing/2018/hyperlinkcolor" val="tx"/>
                    </a:ext>
                  </a:extLst>
                </a:hlinkClick>
              </a:rPr>
              <a:t>(2) Divergence Series | Divergence in environmental policy post-Brexit – YouTube</a:t>
            </a:r>
            <a:endParaRPr lang="en-GB" sz="2800" b="1" dirty="0"/>
          </a:p>
          <a:p>
            <a:endParaRPr lang="en-GB" sz="2800" dirty="0"/>
          </a:p>
          <a:p>
            <a:r>
              <a:rPr lang="en-GB" dirty="0"/>
              <a:t>Additional suggested readings in Moodle (Week 2)</a:t>
            </a:r>
          </a:p>
          <a:p>
            <a:pPr marL="457200" indent="-457200">
              <a:buFontTx/>
              <a:buChar char="-"/>
            </a:pPr>
            <a:endParaRPr lang="en-GB" sz="2800" dirty="0"/>
          </a:p>
        </p:txBody>
      </p:sp>
    </p:spTree>
    <p:extLst>
      <p:ext uri="{BB962C8B-B14F-4D97-AF65-F5344CB8AC3E}">
        <p14:creationId xmlns:p14="http://schemas.microsoft.com/office/powerpoint/2010/main" val="181768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Outline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Recap from last week</a:t>
            </a:r>
          </a:p>
          <a:p>
            <a:r>
              <a:rPr lang="en-GB" sz="2400" dirty="0">
                <a:latin typeface="Arial" panose="020B0604020202020204" pitchFamily="34" charset="0"/>
                <a:cs typeface="Arial" panose="020B0604020202020204" pitchFamily="34" charset="0"/>
              </a:rPr>
              <a:t>Impact management </a:t>
            </a:r>
          </a:p>
          <a:p>
            <a:r>
              <a:rPr lang="en-GB" sz="2400" dirty="0">
                <a:latin typeface="Arial" panose="020B0604020202020204" pitchFamily="34" charset="0"/>
                <a:cs typeface="Arial" panose="020B0604020202020204" pitchFamily="34" charset="0"/>
              </a:rPr>
              <a:t>Impact mitigation</a:t>
            </a:r>
          </a:p>
          <a:p>
            <a:r>
              <a:rPr lang="en-GB" sz="2400" b="1" dirty="0">
                <a:latin typeface="Arial" panose="020B0604020202020204" pitchFamily="34" charset="0"/>
                <a:cs typeface="Arial" panose="020B0604020202020204" pitchFamily="34" charset="0"/>
              </a:rPr>
              <a:t>Process of reviewing EIA</a:t>
            </a:r>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EIA review (Activity)</a:t>
            </a:r>
          </a:p>
        </p:txBody>
      </p:sp>
    </p:spTree>
    <p:extLst>
      <p:ext uri="{BB962C8B-B14F-4D97-AF65-F5344CB8AC3E}">
        <p14:creationId xmlns:p14="http://schemas.microsoft.com/office/powerpoint/2010/main" val="3768866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A0547AB-6E22-A6FC-18DC-C576BB9362D4}"/>
              </a:ext>
            </a:extLst>
          </p:cNvPr>
          <p:cNvSpPr>
            <a:spLocks noGrp="1" noChangeArrowheads="1"/>
          </p:cNvSpPr>
          <p:nvPr>
            <p:ph type="title"/>
          </p:nvPr>
        </p:nvSpPr>
        <p:spPr>
          <a:xfrm>
            <a:off x="609602" y="1396999"/>
            <a:ext cx="2786388" cy="2032001"/>
          </a:xfrm>
        </p:spPr>
        <p:txBody>
          <a:bodyPr vert="horz" lIns="91440" tIns="45720" rIns="91440" bIns="45720" rtlCol="0" anchor="t">
            <a:normAutofit/>
          </a:bodyPr>
          <a:lstStyle/>
          <a:p>
            <a:r>
              <a:rPr lang="en-US" altLang="en-US" sz="2800" b="1" kern="1200">
                <a:solidFill>
                  <a:schemeClr val="tx1"/>
                </a:solidFill>
                <a:latin typeface="+mj-lt"/>
                <a:ea typeface="+mj-ea"/>
                <a:cs typeface="+mj-cs"/>
              </a:rPr>
              <a:t>EIA—Three core values</a:t>
            </a:r>
          </a:p>
        </p:txBody>
      </p:sp>
      <p:sp>
        <p:nvSpPr>
          <p:cNvPr id="11267" name="Rectangle 3">
            <a:extLst>
              <a:ext uri="{FF2B5EF4-FFF2-40B4-BE49-F238E27FC236}">
                <a16:creationId xmlns:a16="http://schemas.microsoft.com/office/drawing/2014/main" id="{759AA009-B78B-07CD-C99E-18D25C875090}"/>
              </a:ext>
            </a:extLst>
          </p:cNvPr>
          <p:cNvSpPr>
            <a:spLocks noGrp="1" noChangeArrowheads="1"/>
          </p:cNvSpPr>
          <p:nvPr>
            <p:ph idx="1"/>
          </p:nvPr>
        </p:nvSpPr>
        <p:spPr>
          <a:xfrm>
            <a:off x="3980408" y="1483360"/>
            <a:ext cx="7013171" cy="4430096"/>
          </a:xfrm>
        </p:spPr>
        <p:txBody>
          <a:bodyPr vert="horz" lIns="91440" tIns="45720" rIns="91440" bIns="45720" rtlCol="0">
            <a:normAutofit/>
          </a:bodyPr>
          <a:lstStyle/>
          <a:p>
            <a:pPr>
              <a:lnSpc>
                <a:spcPct val="110000"/>
              </a:lnSpc>
            </a:pPr>
            <a:r>
              <a:rPr lang="en-US" altLang="en-AU" sz="2400" dirty="0"/>
              <a:t>I</a:t>
            </a:r>
            <a:r>
              <a:rPr lang="en-US" altLang="en-AU" sz="2400" b="0" dirty="0"/>
              <a:t>ntegrity - the EIA process will conform to agreed standards</a:t>
            </a:r>
          </a:p>
          <a:p>
            <a:pPr>
              <a:lnSpc>
                <a:spcPct val="110000"/>
              </a:lnSpc>
            </a:pPr>
            <a:r>
              <a:rPr lang="en-US" altLang="en-AU" sz="2400" dirty="0"/>
              <a:t>U</a:t>
            </a:r>
            <a:r>
              <a:rPr lang="en-US" altLang="en-AU" sz="2400" b="0" dirty="0"/>
              <a:t>tility - the EIA process will provide balanced, credible information for decision-making</a:t>
            </a:r>
          </a:p>
          <a:p>
            <a:pPr>
              <a:lnSpc>
                <a:spcPct val="110000"/>
              </a:lnSpc>
            </a:pPr>
            <a:r>
              <a:rPr lang="en-US" altLang="en-AU" sz="2400" dirty="0"/>
              <a:t>S</a:t>
            </a:r>
            <a:r>
              <a:rPr lang="en-US" altLang="en-AU" sz="2400" b="0" dirty="0"/>
              <a:t>ustainability - the EIA process will result in environmental safeguards</a:t>
            </a:r>
          </a:p>
          <a:p>
            <a:pPr>
              <a:lnSpc>
                <a:spcPct val="110000"/>
              </a:lnSpc>
            </a:pPr>
            <a:endParaRPr lang="en-US" altLang="en-AU" sz="2400" dirty="0"/>
          </a:p>
          <a:p>
            <a:pPr>
              <a:lnSpc>
                <a:spcPct val="110000"/>
              </a:lnSpc>
            </a:pPr>
            <a:endParaRPr lang="en-US" altLang="en-US" sz="2400" dirty="0"/>
          </a:p>
          <a:p>
            <a:pPr>
              <a:lnSpc>
                <a:spcPct val="110000"/>
              </a:lnSpc>
            </a:pPr>
            <a:r>
              <a:rPr lang="en-US" altLang="en-US" sz="2400" b="0" i="1" dirty="0"/>
              <a:t>Source: Sadler, 1996</a:t>
            </a:r>
          </a:p>
        </p:txBody>
      </p:sp>
      <p:sp>
        <p:nvSpPr>
          <p:cNvPr id="11272"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11/6/2025</a:t>
            </a:fld>
            <a:endParaRPr lang="en-US"/>
          </a:p>
        </p:txBody>
      </p:sp>
      <p:sp>
        <p:nvSpPr>
          <p:cNvPr id="11274" name="Footer Placeholder 4">
            <a:extLst>
              <a:ext uri="{FF2B5EF4-FFF2-40B4-BE49-F238E27FC236}">
                <a16:creationId xmlns:a16="http://schemas.microsoft.com/office/drawing/2014/main" id="{D5CE22E6-7DE4-64A4-9D12-81387AD7512F}"/>
              </a:ext>
            </a:extLst>
          </p:cNvPr>
          <p:cNvSpPr>
            <a:spLocks noGrp="1"/>
          </p:cNvSpPr>
          <p:nvPr>
            <p:ph type="ftr" sz="quarter" idx="11"/>
          </p:nvPr>
        </p:nvSpPr>
        <p:spPr>
          <a:xfrm>
            <a:off x="8876521" y="6453002"/>
            <a:ext cx="2805405" cy="365125"/>
          </a:xfrm>
        </p:spPr>
        <p:txBody>
          <a:bodyPr/>
          <a:lstStyle/>
          <a:p>
            <a:pPr>
              <a:spcAft>
                <a:spcPts val="600"/>
              </a:spcAft>
            </a:pPr>
            <a:r>
              <a:rPr lang="en-US"/>
              <a:t>Sample Footer Text</a:t>
            </a:r>
          </a:p>
        </p:txBody>
      </p:sp>
      <p:sp>
        <p:nvSpPr>
          <p:cNvPr id="11276"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4</a:t>
            </a:fld>
            <a:endParaRPr lang="en-US"/>
          </a:p>
        </p:txBody>
      </p:sp>
      <p:sp>
        <p:nvSpPr>
          <p:cNvPr id="4" name="Footer Placeholder 10">
            <a:extLst>
              <a:ext uri="{FF2B5EF4-FFF2-40B4-BE49-F238E27FC236}">
                <a16:creationId xmlns:a16="http://schemas.microsoft.com/office/drawing/2014/main" id="{E68D9B32-84E0-240E-3342-2E1477C9C4E2}"/>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C20ABDEE-4DDC-87A9-2473-7F96BDDD0C6E}"/>
              </a:ext>
            </a:extLst>
          </p:cNvPr>
          <p:cNvSpPr>
            <a:spLocks noGrp="1" noChangeArrowheads="1"/>
          </p:cNvSpPr>
          <p:nvPr>
            <p:ph type="title"/>
          </p:nvPr>
        </p:nvSpPr>
        <p:spPr>
          <a:xfrm>
            <a:off x="761800" y="140231"/>
            <a:ext cx="5334197" cy="1708242"/>
          </a:xfrm>
        </p:spPr>
        <p:txBody>
          <a:bodyPr vert="horz" lIns="91440" tIns="45720" rIns="91440" bIns="45720" rtlCol="0" anchor="ctr">
            <a:normAutofit/>
          </a:bodyPr>
          <a:lstStyle/>
          <a:p>
            <a:pPr algn="l" eaLnBrk="1" hangingPunct="1"/>
            <a:r>
              <a:rPr lang="en-US" altLang="en-US" sz="4000" dirty="0">
                <a:solidFill>
                  <a:schemeClr val="tx1"/>
                </a:solidFill>
              </a:rPr>
              <a:t>EIA — guiding principles</a:t>
            </a:r>
          </a:p>
        </p:txBody>
      </p:sp>
      <p:pic>
        <p:nvPicPr>
          <p:cNvPr id="12312" name="Picture 12294" descr="Abstract blurred public library with bookshelves">
            <a:extLst>
              <a:ext uri="{FF2B5EF4-FFF2-40B4-BE49-F238E27FC236}">
                <a16:creationId xmlns:a16="http://schemas.microsoft.com/office/drawing/2014/main" id="{3E35FA51-CDEC-F5D7-6372-D522F88D0A22}"/>
              </a:ext>
            </a:extLst>
          </p:cNvPr>
          <p:cNvPicPr>
            <a:picLocks noChangeAspect="1"/>
          </p:cNvPicPr>
          <p:nvPr/>
        </p:nvPicPr>
        <p:blipFill rotWithShape="1">
          <a:blip r:embed="rId2"/>
          <a:srcRect l="12912" r="3525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12293" name="Rectangle 5">
            <a:extLst>
              <a:ext uri="{FF2B5EF4-FFF2-40B4-BE49-F238E27FC236}">
                <a16:creationId xmlns:a16="http://schemas.microsoft.com/office/drawing/2014/main" id="{AF906E06-CA75-C83A-69E9-79981E4F4344}"/>
              </a:ext>
            </a:extLst>
          </p:cNvPr>
          <p:cNvSpPr>
            <a:spLocks noChangeArrowheads="1"/>
          </p:cNvSpPr>
          <p:nvPr/>
        </p:nvSpPr>
        <p:spPr bwMode="auto">
          <a:xfrm>
            <a:off x="761799" y="1953907"/>
            <a:ext cx="3560885" cy="30546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633039" eaLnBrk="0" fontAlgn="base" hangingPunct="0">
              <a:spcBef>
                <a:spcPct val="0"/>
              </a:spcBef>
              <a:spcAft>
                <a:spcPts val="600"/>
              </a:spcAft>
            </a:pPr>
            <a:r>
              <a:rPr lang="en-GB" altLang="en-AU" sz="1385" b="1" dirty="0">
                <a:solidFill>
                  <a:srgbClr val="000000"/>
                </a:solidFill>
                <a:latin typeface="Century Gothic" panose="020B0502020202020204" pitchFamily="34" charset="0"/>
                <a:ea typeface="MS Mincho"/>
                <a:cs typeface="MS Mincho"/>
              </a:rPr>
              <a:t>The EIA process should be:</a:t>
            </a:r>
            <a:endParaRPr lang="en-GB" altLang="en-AU" sz="1385" dirty="0">
              <a:solidFill>
                <a:srgbClr val="000000"/>
              </a:solidFill>
              <a:latin typeface="Century Gothic" panose="020B0502020202020204" pitchFamily="34" charset="0"/>
              <a:ea typeface="MS Mincho"/>
              <a:cs typeface="MS Mincho"/>
            </a:endParaRPr>
          </a:p>
        </p:txBody>
      </p:sp>
      <p:graphicFrame>
        <p:nvGraphicFramePr>
          <p:cNvPr id="12314" name="Rectangle 3">
            <a:extLst>
              <a:ext uri="{FF2B5EF4-FFF2-40B4-BE49-F238E27FC236}">
                <a16:creationId xmlns:a16="http://schemas.microsoft.com/office/drawing/2014/main" id="{F4F22B23-2DED-C86C-AE30-9FA22D9EBE53}"/>
              </a:ext>
            </a:extLst>
          </p:cNvPr>
          <p:cNvGraphicFramePr/>
          <p:nvPr/>
        </p:nvGraphicFramePr>
        <p:xfrm>
          <a:off x="761800" y="2470244"/>
          <a:ext cx="5334197" cy="37698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10">
            <a:extLst>
              <a:ext uri="{FF2B5EF4-FFF2-40B4-BE49-F238E27FC236}">
                <a16:creationId xmlns:a16="http://schemas.microsoft.com/office/drawing/2014/main" id="{BA70934A-F787-68EB-0600-09163FE3FB66}"/>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FB1F68B-EA8D-9D1E-E3B9-074E8BE6FBB1}"/>
              </a:ext>
            </a:extLst>
          </p:cNvPr>
          <p:cNvSpPr>
            <a:spLocks noGrp="1" noChangeArrowheads="1"/>
          </p:cNvSpPr>
          <p:nvPr>
            <p:ph type="title"/>
          </p:nvPr>
        </p:nvSpPr>
        <p:spPr>
          <a:xfrm>
            <a:off x="1952481" y="800783"/>
            <a:ext cx="8278891" cy="1323867"/>
          </a:xfrm>
        </p:spPr>
        <p:txBody>
          <a:bodyPr vert="horz" lIns="91440" tIns="45720" rIns="91440" bIns="45720" rtlCol="0" anchor="b">
            <a:normAutofit/>
          </a:bodyPr>
          <a:lstStyle/>
          <a:p>
            <a:r>
              <a:rPr lang="en-US" altLang="en-US" b="1" kern="1200">
                <a:solidFill>
                  <a:schemeClr val="tx1"/>
                </a:solidFill>
                <a:latin typeface="+mj-lt"/>
                <a:ea typeface="+mj-ea"/>
                <a:cs typeface="+mj-cs"/>
              </a:rPr>
              <a:t>Key operating principles of good EIA practice</a:t>
            </a:r>
          </a:p>
        </p:txBody>
      </p:sp>
      <p:sp>
        <p:nvSpPr>
          <p:cNvPr id="13315" name="Rectangle 3">
            <a:extLst>
              <a:ext uri="{FF2B5EF4-FFF2-40B4-BE49-F238E27FC236}">
                <a16:creationId xmlns:a16="http://schemas.microsoft.com/office/drawing/2014/main" id="{362E9723-CBE6-70D4-5F6B-52B1EFA0E1A3}"/>
              </a:ext>
            </a:extLst>
          </p:cNvPr>
          <p:cNvSpPr>
            <a:spLocks noGrp="1" noChangeArrowheads="1"/>
          </p:cNvSpPr>
          <p:nvPr>
            <p:ph idx="1"/>
          </p:nvPr>
        </p:nvSpPr>
        <p:spPr>
          <a:xfrm>
            <a:off x="1952481" y="2495773"/>
            <a:ext cx="8278892" cy="3678603"/>
          </a:xfrm>
        </p:spPr>
        <p:txBody>
          <a:bodyPr vert="horz" lIns="91440" tIns="45720" rIns="91440" bIns="45720" rtlCol="0">
            <a:normAutofit/>
          </a:bodyPr>
          <a:lstStyle/>
          <a:p>
            <a:pPr>
              <a:lnSpc>
                <a:spcPct val="110000"/>
              </a:lnSpc>
            </a:pPr>
            <a:r>
              <a:rPr lang="en-US" altLang="en-US" sz="1700" b="0" dirty="0"/>
              <a:t>EIA should:</a:t>
            </a:r>
          </a:p>
          <a:p>
            <a:pPr>
              <a:lnSpc>
                <a:spcPct val="110000"/>
              </a:lnSpc>
            </a:pPr>
            <a:r>
              <a:rPr lang="en-US" altLang="en-US" sz="1700" b="0" dirty="0"/>
              <a:t>be applied to all proposals with significant impacts</a:t>
            </a:r>
          </a:p>
          <a:p>
            <a:pPr>
              <a:lnSpc>
                <a:spcPct val="110000"/>
              </a:lnSpc>
            </a:pPr>
            <a:r>
              <a:rPr lang="en-US" altLang="en-US" sz="1700" b="0" dirty="0"/>
              <a:t>begin early in the project cycle</a:t>
            </a:r>
          </a:p>
          <a:p>
            <a:pPr>
              <a:lnSpc>
                <a:spcPct val="110000"/>
              </a:lnSpc>
            </a:pPr>
            <a:r>
              <a:rPr lang="en-US" altLang="en-US" sz="1700" b="0" dirty="0"/>
              <a:t>address relevant environmental, social and health impacts</a:t>
            </a:r>
          </a:p>
          <a:p>
            <a:pPr>
              <a:lnSpc>
                <a:spcPct val="110000"/>
              </a:lnSpc>
            </a:pPr>
            <a:r>
              <a:rPr lang="en-US" altLang="en-US" sz="1700" b="0" dirty="0"/>
              <a:t>identify and take account of public views</a:t>
            </a:r>
          </a:p>
          <a:p>
            <a:pPr>
              <a:lnSpc>
                <a:spcPct val="110000"/>
              </a:lnSpc>
            </a:pPr>
            <a:r>
              <a:rPr lang="en-US" altLang="en-US" sz="1700" b="0" dirty="0"/>
              <a:t>result in a statement of impacts and mitigation measures</a:t>
            </a:r>
          </a:p>
          <a:p>
            <a:pPr>
              <a:lnSpc>
                <a:spcPct val="110000"/>
              </a:lnSpc>
            </a:pPr>
            <a:r>
              <a:rPr lang="en-US" altLang="en-US" sz="1700" b="0" dirty="0"/>
              <a:t>facilitate informed decision making and condition setting</a:t>
            </a:r>
          </a:p>
          <a:p>
            <a:pPr>
              <a:lnSpc>
                <a:spcPct val="110000"/>
              </a:lnSpc>
            </a:pPr>
            <a:endParaRPr lang="en-US" altLang="en-US" sz="1700" i="1" dirty="0"/>
          </a:p>
          <a:p>
            <a:pPr>
              <a:lnSpc>
                <a:spcPct val="110000"/>
              </a:lnSpc>
            </a:pPr>
            <a:r>
              <a:rPr lang="en-US" altLang="en-US" sz="1700" b="0" i="1" dirty="0"/>
              <a:t>Source: Sadler, 1996</a:t>
            </a:r>
            <a:endParaRPr lang="en-US" altLang="en-US" sz="1700" i="1" dirty="0"/>
          </a:p>
          <a:p>
            <a:pPr>
              <a:lnSpc>
                <a:spcPct val="110000"/>
              </a:lnSpc>
            </a:pPr>
            <a:endParaRPr lang="en-US" altLang="en-US" sz="1400" b="0" dirty="0"/>
          </a:p>
          <a:p>
            <a:pPr>
              <a:lnSpc>
                <a:spcPct val="110000"/>
              </a:lnSpc>
            </a:pPr>
            <a:endParaRPr lang="en-US" altLang="en-US" sz="1400" i="1" dirty="0"/>
          </a:p>
        </p:txBody>
      </p:sp>
      <p:sp>
        <p:nvSpPr>
          <p:cNvPr id="13320" name="Date Placeholder 3">
            <a:extLst>
              <a:ext uri="{FF2B5EF4-FFF2-40B4-BE49-F238E27FC236}">
                <a16:creationId xmlns:a16="http://schemas.microsoft.com/office/drawing/2014/main" id="{DEC411B0-5C6E-E215-C56E-E8EFBD78EA4F}"/>
              </a:ext>
            </a:extLst>
          </p:cNvPr>
          <p:cNvSpPr>
            <a:spLocks noGrp="1"/>
          </p:cNvSpPr>
          <p:nvPr>
            <p:ph type="dt" sz="half" idx="10"/>
          </p:nvPr>
        </p:nvSpPr>
        <p:spPr>
          <a:xfrm>
            <a:off x="137160" y="6453002"/>
            <a:ext cx="3494314" cy="365125"/>
          </a:xfrm>
        </p:spPr>
        <p:txBody>
          <a:bodyPr/>
          <a:lstStyle/>
          <a:p>
            <a:pPr>
              <a:spcAft>
                <a:spcPts val="600"/>
              </a:spcAft>
            </a:pPr>
            <a:fld id="{D18AC4B9-4E2A-4FE4-946F-6EEA1F7C7535}" type="datetime1">
              <a:rPr lang="en-US" smtClean="0"/>
              <a:pPr>
                <a:spcAft>
                  <a:spcPts val="600"/>
                </a:spcAft>
              </a:pPr>
              <a:t>11/6/2025</a:t>
            </a:fld>
            <a:endParaRPr lang="en-US"/>
          </a:p>
        </p:txBody>
      </p:sp>
      <p:sp>
        <p:nvSpPr>
          <p:cNvPr id="13322" name="Footer Placeholder 4">
            <a:extLst>
              <a:ext uri="{FF2B5EF4-FFF2-40B4-BE49-F238E27FC236}">
                <a16:creationId xmlns:a16="http://schemas.microsoft.com/office/drawing/2014/main" id="{71CEB2DA-6AA9-FC7F-BD25-9F477656C337}"/>
              </a:ext>
            </a:extLst>
          </p:cNvPr>
          <p:cNvSpPr>
            <a:spLocks noGrp="1"/>
          </p:cNvSpPr>
          <p:nvPr>
            <p:ph type="ftr" sz="quarter" idx="11"/>
          </p:nvPr>
        </p:nvSpPr>
        <p:spPr>
          <a:xfrm>
            <a:off x="8876521" y="6453002"/>
            <a:ext cx="2805405" cy="365125"/>
          </a:xfrm>
        </p:spPr>
        <p:txBody>
          <a:bodyPr/>
          <a:lstStyle/>
          <a:p>
            <a:pPr>
              <a:spcAft>
                <a:spcPts val="600"/>
              </a:spcAft>
            </a:pPr>
            <a:r>
              <a:rPr lang="en-US"/>
              <a:t>Sample Footer Text</a:t>
            </a:r>
          </a:p>
        </p:txBody>
      </p:sp>
      <p:sp>
        <p:nvSpPr>
          <p:cNvPr id="13324" name="Slide Number Placeholder 5">
            <a:extLst>
              <a:ext uri="{FF2B5EF4-FFF2-40B4-BE49-F238E27FC236}">
                <a16:creationId xmlns:a16="http://schemas.microsoft.com/office/drawing/2014/main" id="{6E12565A-CC02-62BB-19FD-9F95294060AD}"/>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6</a:t>
            </a:fld>
            <a:endParaRPr lang="en-US"/>
          </a:p>
        </p:txBody>
      </p:sp>
      <p:sp>
        <p:nvSpPr>
          <p:cNvPr id="4" name="Footer Placeholder 10">
            <a:extLst>
              <a:ext uri="{FF2B5EF4-FFF2-40B4-BE49-F238E27FC236}">
                <a16:creationId xmlns:a16="http://schemas.microsoft.com/office/drawing/2014/main" id="{6FB917B7-63BD-29A9-785E-BF79911E5B0A}"/>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D31D1F2B-5D43-511F-1755-BEBBCC84E860}"/>
              </a:ext>
            </a:extLst>
          </p:cNvPr>
          <p:cNvSpPr>
            <a:spLocks noGrp="1" noChangeArrowheads="1"/>
          </p:cNvSpPr>
          <p:nvPr>
            <p:ph type="title"/>
          </p:nvPr>
        </p:nvSpPr>
        <p:spPr>
          <a:xfrm>
            <a:off x="826396" y="586855"/>
            <a:ext cx="4230100" cy="3387497"/>
          </a:xfrm>
        </p:spPr>
        <p:txBody>
          <a:bodyPr anchor="b">
            <a:normAutofit/>
          </a:bodyPr>
          <a:lstStyle/>
          <a:p>
            <a:pPr algn="r"/>
            <a:r>
              <a:rPr lang="en-AU" altLang="en-US" sz="4000" dirty="0">
                <a:solidFill>
                  <a:srgbClr val="FFFFFF"/>
                </a:solidFill>
                <a:latin typeface="Century Gothic" panose="020B0502020202020204" pitchFamily="34" charset="0"/>
              </a:rPr>
              <a:t>EIA — guiding principles</a:t>
            </a:r>
            <a:br>
              <a:rPr lang="en-AU" altLang="en-US" sz="4000" dirty="0">
                <a:solidFill>
                  <a:srgbClr val="FFFFFF"/>
                </a:solidFill>
                <a:latin typeface="Century Gothic" panose="020B0502020202020204" pitchFamily="34" charset="0"/>
              </a:rPr>
            </a:br>
            <a:r>
              <a:rPr lang="en-AU" altLang="en-US" sz="4000" dirty="0">
                <a:solidFill>
                  <a:srgbClr val="FFFFFF"/>
                </a:solidFill>
                <a:latin typeface="Century Gothic" panose="020B0502020202020204" pitchFamily="34" charset="0"/>
              </a:rPr>
              <a:t>(continued)</a:t>
            </a:r>
          </a:p>
        </p:txBody>
      </p:sp>
      <p:sp>
        <p:nvSpPr>
          <p:cNvPr id="2" name="Footer Placeholder 3">
            <a:extLst>
              <a:ext uri="{FF2B5EF4-FFF2-40B4-BE49-F238E27FC236}">
                <a16:creationId xmlns:a16="http://schemas.microsoft.com/office/drawing/2014/main" id="{DC1BA8FB-4BC2-DD32-9B0C-BD60C08066B9}"/>
              </a:ext>
            </a:extLst>
          </p:cNvPr>
          <p:cNvSpPr>
            <a:spLocks noGrp="1"/>
          </p:cNvSpPr>
          <p:nvPr>
            <p:ph type="ftr" sz="quarter" idx="10"/>
          </p:nvPr>
        </p:nvSpPr>
        <p:spPr>
          <a:xfrm rot="5400000">
            <a:off x="-1828800" y="1984248"/>
            <a:ext cx="4114800" cy="365125"/>
          </a:xfrm>
        </p:spPr>
        <p:txBody>
          <a:bodyPr>
            <a:normAutofit/>
          </a:bodyPr>
          <a:lstStyle/>
          <a:p>
            <a:pPr defTabSz="633039" eaLnBrk="0" fontAlgn="base" hangingPunct="0">
              <a:spcBef>
                <a:spcPct val="0"/>
              </a:spcBef>
              <a:spcAft>
                <a:spcPts val="600"/>
              </a:spcAft>
            </a:pPr>
            <a:r>
              <a:rPr lang="en-AU" altLang="en-US" sz="1100">
                <a:solidFill>
                  <a:srgbClr val="FFFFFF"/>
                </a:solidFill>
                <a:latin typeface="Century Gothic" panose="020B0502020202020204" pitchFamily="34" charset="0"/>
              </a:rPr>
              <a:t>UNEP Training Resource Manual</a:t>
            </a:r>
          </a:p>
        </p:txBody>
      </p:sp>
      <p:sp>
        <p:nvSpPr>
          <p:cNvPr id="25603" name="Rectangle 3">
            <a:extLst>
              <a:ext uri="{FF2B5EF4-FFF2-40B4-BE49-F238E27FC236}">
                <a16:creationId xmlns:a16="http://schemas.microsoft.com/office/drawing/2014/main" id="{E0AE1132-2FA5-73A8-A06D-488E67E1074E}"/>
              </a:ext>
            </a:extLst>
          </p:cNvPr>
          <p:cNvSpPr>
            <a:spLocks noGrp="1" noChangeArrowheads="1"/>
          </p:cNvSpPr>
          <p:nvPr>
            <p:ph type="body" idx="1"/>
          </p:nvPr>
        </p:nvSpPr>
        <p:spPr>
          <a:xfrm>
            <a:off x="6535278" y="1810370"/>
            <a:ext cx="4862447" cy="5546047"/>
          </a:xfrm>
        </p:spPr>
        <p:txBody>
          <a:bodyPr anchor="ctr">
            <a:normAutofit/>
          </a:bodyPr>
          <a:lstStyle/>
          <a:p>
            <a:pPr>
              <a:lnSpc>
                <a:spcPct val="105000"/>
              </a:lnSpc>
              <a:buFont typeface="Arial" panose="020B0604020202020204" pitchFamily="34" charset="0"/>
              <a:buChar char="•"/>
            </a:pPr>
            <a:r>
              <a:rPr lang="en-GB" altLang="en-AU" sz="2000" b="0" dirty="0">
                <a:ea typeface="MS Mincho"/>
                <a:cs typeface="MS Mincho"/>
              </a:rPr>
              <a:t>rigorous – employing ‘best practicable’ methodology</a:t>
            </a:r>
          </a:p>
          <a:p>
            <a:pPr>
              <a:lnSpc>
                <a:spcPct val="105000"/>
              </a:lnSpc>
              <a:buFont typeface="Arial" panose="020B0604020202020204" pitchFamily="34" charset="0"/>
              <a:buChar char="•"/>
            </a:pPr>
            <a:r>
              <a:rPr lang="en-GB" altLang="en-AU" sz="2000" b="0" dirty="0">
                <a:ea typeface="MS Mincho"/>
                <a:cs typeface="MS Mincho"/>
              </a:rPr>
              <a:t>practical – establishing mitigation measures that work</a:t>
            </a:r>
          </a:p>
          <a:p>
            <a:pPr>
              <a:lnSpc>
                <a:spcPct val="105000"/>
              </a:lnSpc>
              <a:buFont typeface="Arial" panose="020B0604020202020204" pitchFamily="34" charset="0"/>
              <a:buChar char="•"/>
            </a:pPr>
            <a:r>
              <a:rPr lang="en-GB" altLang="en-AU" sz="2000" b="0" dirty="0">
                <a:ea typeface="MS Mincho"/>
                <a:cs typeface="MS Mincho"/>
              </a:rPr>
              <a:t>credible – carried out with objectivity and professionalism</a:t>
            </a:r>
          </a:p>
          <a:p>
            <a:pPr>
              <a:lnSpc>
                <a:spcPct val="105000"/>
              </a:lnSpc>
              <a:buFont typeface="Arial" panose="020B0604020202020204" pitchFamily="34" charset="0"/>
              <a:buChar char="•"/>
            </a:pPr>
            <a:r>
              <a:rPr lang="en-GB" altLang="en-AU" sz="2000" b="0" dirty="0">
                <a:ea typeface="MS Mincho"/>
                <a:cs typeface="MS Mincho"/>
              </a:rPr>
              <a:t>efficient – imposing least cost burden on proponents</a:t>
            </a:r>
          </a:p>
          <a:p>
            <a:pPr>
              <a:lnSpc>
                <a:spcPct val="105000"/>
              </a:lnSpc>
              <a:buFont typeface="Monotype Sorts" pitchFamily="2" charset="2"/>
              <a:buChar char="F"/>
            </a:pPr>
            <a:endParaRPr lang="en-GB" altLang="en-AU" sz="2000" dirty="0">
              <a:ea typeface="MS Mincho"/>
              <a:cs typeface="MS Mincho"/>
            </a:endParaRPr>
          </a:p>
          <a:p>
            <a:pPr>
              <a:lnSpc>
                <a:spcPct val="105000"/>
              </a:lnSpc>
              <a:buFont typeface="Monotype Sorts" pitchFamily="2" charset="2"/>
              <a:buChar char="F"/>
            </a:pPr>
            <a:endParaRPr lang="en-GB" altLang="en-AU" sz="2000" dirty="0">
              <a:ea typeface="MS Mincho"/>
              <a:cs typeface="MS Mincho"/>
            </a:endParaRPr>
          </a:p>
          <a:p>
            <a:pPr>
              <a:lnSpc>
                <a:spcPct val="105000"/>
              </a:lnSpc>
              <a:buFont typeface="Monotype Sorts" pitchFamily="2" charset="2"/>
              <a:buNone/>
            </a:pPr>
            <a:endParaRPr lang="en-AU" altLang="en-US" sz="2000" b="0" i="1" dirty="0">
              <a:ea typeface="MS Mincho"/>
              <a:cs typeface="MS Mincho"/>
            </a:endParaRPr>
          </a:p>
          <a:p>
            <a:pPr>
              <a:lnSpc>
                <a:spcPct val="105000"/>
              </a:lnSpc>
              <a:buFont typeface="Monotype Sorts" pitchFamily="2" charset="2"/>
              <a:buNone/>
            </a:pPr>
            <a:r>
              <a:rPr lang="en-AU" altLang="en-US" sz="2000" b="0" i="1" dirty="0">
                <a:ea typeface="MS Mincho"/>
                <a:cs typeface="MS Mincho"/>
              </a:rPr>
              <a:t>Source: Sadler, 1996; IAIA/IEMA 1999</a:t>
            </a:r>
            <a:endParaRPr lang="en-AU" altLang="en-US" sz="2000" b="0" dirty="0">
              <a:ea typeface="MS Mincho"/>
              <a:cs typeface="MS Mincho"/>
            </a:endParaRPr>
          </a:p>
          <a:p>
            <a:pPr>
              <a:lnSpc>
                <a:spcPct val="105000"/>
              </a:lnSpc>
              <a:buFont typeface="Monotype Sorts" pitchFamily="2" charset="2"/>
              <a:buNone/>
            </a:pPr>
            <a:endParaRPr lang="en-AU" altLang="en-US" sz="2000" b="0" i="1" dirty="0">
              <a:latin typeface="Century Gothic" panose="020B0502020202020204" pitchFamily="34" charset="0"/>
              <a:ea typeface="MS Mincho"/>
              <a:cs typeface="MS Mincho"/>
            </a:endParaRPr>
          </a:p>
          <a:p>
            <a:pPr>
              <a:lnSpc>
                <a:spcPct val="105000"/>
              </a:lnSpc>
              <a:buFont typeface="Monotype Sorts" pitchFamily="2" charset="2"/>
              <a:buChar char="F"/>
            </a:pPr>
            <a:endParaRPr lang="en-GB" altLang="en-AU" sz="2000" dirty="0">
              <a:latin typeface="Century Gothic" panose="020B0502020202020204" pitchFamily="34" charset="0"/>
              <a:ea typeface="MS Mincho"/>
              <a:cs typeface="MS Mincho"/>
            </a:endParaRPr>
          </a:p>
          <a:p>
            <a:pPr>
              <a:lnSpc>
                <a:spcPct val="105000"/>
              </a:lnSpc>
            </a:pPr>
            <a:endParaRPr lang="en-AU" altLang="en-US" sz="2000" dirty="0"/>
          </a:p>
        </p:txBody>
      </p:sp>
      <p:sp>
        <p:nvSpPr>
          <p:cNvPr id="4" name="Footer Placeholder 10">
            <a:extLst>
              <a:ext uri="{FF2B5EF4-FFF2-40B4-BE49-F238E27FC236}">
                <a16:creationId xmlns:a16="http://schemas.microsoft.com/office/drawing/2014/main" id="{6CA90500-E432-9552-21B2-266FFDC735ED}"/>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39931" y="155574"/>
            <a:ext cx="7924800" cy="1143000"/>
          </a:xfrm>
        </p:spPr>
        <p:txBody>
          <a:bodyPr>
            <a:normAutofit/>
          </a:bodyPr>
          <a:lstStyle/>
          <a:p>
            <a:pPr>
              <a:defRPr/>
            </a:pPr>
            <a:r>
              <a:rPr lang="en-GB" sz="3600" b="1" dirty="0">
                <a:latin typeface="Neue Haas Grotesk Text Pro" panose="020B0504020202020204" pitchFamily="34" charset="0"/>
                <a:cs typeface="Times New Roman" pitchFamily="18" charset="0"/>
              </a:rPr>
              <a:t>Recap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8</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539931" y="1348915"/>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212E36AA-E596-E732-9BA0-2594CC592BCF}"/>
              </a:ext>
            </a:extLst>
          </p:cNvPr>
          <p:cNvPicPr>
            <a:picLocks noChangeAspect="1"/>
          </p:cNvPicPr>
          <p:nvPr/>
        </p:nvPicPr>
        <p:blipFill rotWithShape="1">
          <a:blip r:embed="rId4"/>
          <a:srcRect l="16834" t="19498" r="46559" b="21434"/>
          <a:stretch/>
        </p:blipFill>
        <p:spPr>
          <a:xfrm>
            <a:off x="6551207" y="285135"/>
            <a:ext cx="5434315" cy="5845791"/>
          </a:xfrm>
          <a:prstGeom prst="rect">
            <a:avLst/>
          </a:prstGeom>
        </p:spPr>
      </p:pic>
      <p:pic>
        <p:nvPicPr>
          <p:cNvPr id="4" name="Picture 3">
            <a:extLst>
              <a:ext uri="{FF2B5EF4-FFF2-40B4-BE49-F238E27FC236}">
                <a16:creationId xmlns:a16="http://schemas.microsoft.com/office/drawing/2014/main" id="{A00A8724-DD13-AAC2-1926-A64AB1131751}"/>
              </a:ext>
            </a:extLst>
          </p:cNvPr>
          <p:cNvPicPr>
            <a:picLocks noChangeAspect="1"/>
          </p:cNvPicPr>
          <p:nvPr/>
        </p:nvPicPr>
        <p:blipFill rotWithShape="1">
          <a:blip r:embed="rId5"/>
          <a:srcRect l="28807" t="14760" r="32313" b="10602"/>
          <a:stretch/>
        </p:blipFill>
        <p:spPr>
          <a:xfrm>
            <a:off x="604434" y="1943618"/>
            <a:ext cx="3590638" cy="459529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ndAc>
          <p:endSnd/>
        </p:sndAc>
      </p:transition>
    </mc:Choice>
    <mc:Fallback xmlns="">
      <p:transition spd="slow">
        <p:sndAc>
          <p:end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9</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383945" y="297686"/>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77B84E9F-FD2F-A8FB-D3E1-B24659F4569D}"/>
              </a:ext>
            </a:extLst>
          </p:cNvPr>
          <p:cNvPicPr>
            <a:picLocks noChangeAspect="1"/>
          </p:cNvPicPr>
          <p:nvPr/>
        </p:nvPicPr>
        <p:blipFill rotWithShape="1">
          <a:blip r:embed="rId4"/>
          <a:srcRect l="31799" t="19429" r="26973" b="8952"/>
          <a:stretch/>
        </p:blipFill>
        <p:spPr>
          <a:xfrm>
            <a:off x="6322423" y="27230"/>
            <a:ext cx="5780314" cy="6694246"/>
          </a:xfrm>
          <a:prstGeom prst="rect">
            <a:avLst/>
          </a:prstGeom>
        </p:spPr>
      </p:pic>
    </p:spTree>
    <p:extLst>
      <p:ext uri="{BB962C8B-B14F-4D97-AF65-F5344CB8AC3E}">
        <p14:creationId xmlns:p14="http://schemas.microsoft.com/office/powerpoint/2010/main" val="12348535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4931">
                                            <p:txEl>
                                              <p:pRg st="0" end="0"/>
                                            </p:txEl>
                                          </p:spTgt>
                                        </p:tgtEl>
                                        <p:attrNameLst>
                                          <p:attrName>style.visibility</p:attrName>
                                        </p:attrNameLst>
                                      </p:cBhvr>
                                      <p:to>
                                        <p:strVal val="visible"/>
                                      </p:to>
                                    </p:set>
                                    <p:anim calcmode="lin" valueType="num">
                                      <p:cBhvr additive="base">
                                        <p:cTn id="7"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10</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77B84E9F-FD2F-A8FB-D3E1-B24659F4569D}"/>
              </a:ext>
            </a:extLst>
          </p:cNvPr>
          <p:cNvPicPr>
            <a:picLocks noChangeAspect="1"/>
          </p:cNvPicPr>
          <p:nvPr/>
        </p:nvPicPr>
        <p:blipFill rotWithShape="1">
          <a:blip r:embed="rId3"/>
          <a:srcRect l="31799" t="19429" r="26973" b="8952"/>
          <a:stretch/>
        </p:blipFill>
        <p:spPr>
          <a:xfrm>
            <a:off x="6322423" y="27230"/>
            <a:ext cx="5780314" cy="6694246"/>
          </a:xfrm>
          <a:prstGeom prst="rect">
            <a:avLst/>
          </a:prstGeom>
        </p:spPr>
      </p:pic>
      <p:sp>
        <p:nvSpPr>
          <p:cNvPr id="2" name="Rectangle 1">
            <a:extLst>
              <a:ext uri="{FF2B5EF4-FFF2-40B4-BE49-F238E27FC236}">
                <a16:creationId xmlns:a16="http://schemas.microsoft.com/office/drawing/2014/main" id="{74C2B2FD-52DB-E9D0-0519-4AF379ED8D2D}"/>
              </a:ext>
            </a:extLst>
          </p:cNvPr>
          <p:cNvSpPr/>
          <p:nvPr/>
        </p:nvSpPr>
        <p:spPr>
          <a:xfrm>
            <a:off x="8421189" y="757646"/>
            <a:ext cx="1611085" cy="470263"/>
          </a:xfrm>
          <a:prstGeom prst="rect">
            <a:avLst/>
          </a:prstGeom>
          <a:noFill/>
          <a:ln w="762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1027">
            <a:extLst>
              <a:ext uri="{FF2B5EF4-FFF2-40B4-BE49-F238E27FC236}">
                <a16:creationId xmlns:a16="http://schemas.microsoft.com/office/drawing/2014/main" id="{E26522FE-D4FA-C733-5936-148CADCD0494}"/>
              </a:ext>
            </a:extLst>
          </p:cNvPr>
          <p:cNvSpPr txBox="1">
            <a:spLocks noChangeArrowheads="1"/>
          </p:cNvSpPr>
          <p:nvPr/>
        </p:nvSpPr>
        <p:spPr>
          <a:xfrm>
            <a:off x="383945" y="1227909"/>
            <a:ext cx="4114800" cy="4530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defRPr/>
            </a:pPr>
            <a:r>
              <a:rPr lang="en-GB" b="1" dirty="0"/>
              <a:t>What is screening?</a:t>
            </a:r>
            <a:endParaRPr lang="en-GB" b="1" dirty="0">
              <a:cs typeface="Times New Roman" pitchFamily="18" charset="0"/>
            </a:endParaRPr>
          </a:p>
        </p:txBody>
      </p:sp>
    </p:spTree>
    <p:extLst>
      <p:ext uri="{BB962C8B-B14F-4D97-AF65-F5344CB8AC3E}">
        <p14:creationId xmlns:p14="http://schemas.microsoft.com/office/powerpoint/2010/main" val="362411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11</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77B84E9F-FD2F-A8FB-D3E1-B24659F4569D}"/>
              </a:ext>
            </a:extLst>
          </p:cNvPr>
          <p:cNvPicPr>
            <a:picLocks noChangeAspect="1"/>
          </p:cNvPicPr>
          <p:nvPr/>
        </p:nvPicPr>
        <p:blipFill rotWithShape="1">
          <a:blip r:embed="rId3"/>
          <a:srcRect l="31799" t="19429" r="26973" b="8952"/>
          <a:stretch/>
        </p:blipFill>
        <p:spPr>
          <a:xfrm>
            <a:off x="6322423" y="27230"/>
            <a:ext cx="5780314" cy="6694246"/>
          </a:xfrm>
          <a:prstGeom prst="rect">
            <a:avLst/>
          </a:prstGeom>
        </p:spPr>
      </p:pic>
      <p:sp>
        <p:nvSpPr>
          <p:cNvPr id="2" name="Rectangle 1">
            <a:extLst>
              <a:ext uri="{FF2B5EF4-FFF2-40B4-BE49-F238E27FC236}">
                <a16:creationId xmlns:a16="http://schemas.microsoft.com/office/drawing/2014/main" id="{74C2B2FD-52DB-E9D0-0519-4AF379ED8D2D}"/>
              </a:ext>
            </a:extLst>
          </p:cNvPr>
          <p:cNvSpPr/>
          <p:nvPr/>
        </p:nvSpPr>
        <p:spPr>
          <a:xfrm>
            <a:off x="7184572" y="1942012"/>
            <a:ext cx="1611085" cy="470263"/>
          </a:xfrm>
          <a:prstGeom prst="rect">
            <a:avLst/>
          </a:prstGeom>
          <a:noFill/>
          <a:ln w="762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1027">
            <a:extLst>
              <a:ext uri="{FF2B5EF4-FFF2-40B4-BE49-F238E27FC236}">
                <a16:creationId xmlns:a16="http://schemas.microsoft.com/office/drawing/2014/main" id="{E26522FE-D4FA-C733-5936-148CADCD0494}"/>
              </a:ext>
            </a:extLst>
          </p:cNvPr>
          <p:cNvSpPr txBox="1">
            <a:spLocks noChangeArrowheads="1"/>
          </p:cNvSpPr>
          <p:nvPr/>
        </p:nvSpPr>
        <p:spPr>
          <a:xfrm>
            <a:off x="383945" y="1227909"/>
            <a:ext cx="4114800" cy="4530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defRPr/>
            </a:pPr>
            <a:r>
              <a:rPr lang="en-GB" b="1" dirty="0"/>
              <a:t>What is scoping?</a:t>
            </a:r>
            <a:endParaRPr lang="en-GB" b="1" dirty="0">
              <a:cs typeface="Times New Roman" pitchFamily="18" charset="0"/>
            </a:endParaRPr>
          </a:p>
        </p:txBody>
      </p:sp>
    </p:spTree>
    <p:extLst>
      <p:ext uri="{BB962C8B-B14F-4D97-AF65-F5344CB8AC3E}">
        <p14:creationId xmlns:p14="http://schemas.microsoft.com/office/powerpoint/2010/main" val="3171588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12</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77B84E9F-FD2F-A8FB-D3E1-B24659F4569D}"/>
              </a:ext>
            </a:extLst>
          </p:cNvPr>
          <p:cNvPicPr>
            <a:picLocks noChangeAspect="1"/>
          </p:cNvPicPr>
          <p:nvPr/>
        </p:nvPicPr>
        <p:blipFill rotWithShape="1">
          <a:blip r:embed="rId3"/>
          <a:srcRect l="31799" t="19429" r="26973" b="8952"/>
          <a:stretch/>
        </p:blipFill>
        <p:spPr>
          <a:xfrm>
            <a:off x="6322423" y="27230"/>
            <a:ext cx="5780314" cy="6694246"/>
          </a:xfrm>
          <a:prstGeom prst="rect">
            <a:avLst/>
          </a:prstGeom>
        </p:spPr>
      </p:pic>
      <p:sp>
        <p:nvSpPr>
          <p:cNvPr id="2" name="Rectangle 1">
            <a:extLst>
              <a:ext uri="{FF2B5EF4-FFF2-40B4-BE49-F238E27FC236}">
                <a16:creationId xmlns:a16="http://schemas.microsoft.com/office/drawing/2014/main" id="{74C2B2FD-52DB-E9D0-0519-4AF379ED8D2D}"/>
              </a:ext>
            </a:extLst>
          </p:cNvPr>
          <p:cNvSpPr/>
          <p:nvPr/>
        </p:nvSpPr>
        <p:spPr>
          <a:xfrm>
            <a:off x="7210698" y="2468979"/>
            <a:ext cx="1698171" cy="584187"/>
          </a:xfrm>
          <a:prstGeom prst="rect">
            <a:avLst/>
          </a:prstGeom>
          <a:noFill/>
          <a:ln w="762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1027">
            <a:extLst>
              <a:ext uri="{FF2B5EF4-FFF2-40B4-BE49-F238E27FC236}">
                <a16:creationId xmlns:a16="http://schemas.microsoft.com/office/drawing/2014/main" id="{E26522FE-D4FA-C733-5936-148CADCD0494}"/>
              </a:ext>
            </a:extLst>
          </p:cNvPr>
          <p:cNvSpPr txBox="1">
            <a:spLocks noChangeArrowheads="1"/>
          </p:cNvSpPr>
          <p:nvPr/>
        </p:nvSpPr>
        <p:spPr>
          <a:xfrm>
            <a:off x="383945" y="1227909"/>
            <a:ext cx="4114800" cy="4530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defRPr/>
            </a:pPr>
            <a:r>
              <a:rPr lang="en-GB" b="1" dirty="0"/>
              <a:t>What sorts of things do we consider in impact analysis?</a:t>
            </a:r>
            <a:endParaRPr lang="en-GB" b="1" dirty="0">
              <a:cs typeface="Times New Roman" pitchFamily="18" charset="0"/>
            </a:endParaRPr>
          </a:p>
        </p:txBody>
      </p:sp>
    </p:spTree>
    <p:extLst>
      <p:ext uri="{BB962C8B-B14F-4D97-AF65-F5344CB8AC3E}">
        <p14:creationId xmlns:p14="http://schemas.microsoft.com/office/powerpoint/2010/main" val="239340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13</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77B84E9F-FD2F-A8FB-D3E1-B24659F4569D}"/>
              </a:ext>
            </a:extLst>
          </p:cNvPr>
          <p:cNvPicPr>
            <a:picLocks noChangeAspect="1"/>
          </p:cNvPicPr>
          <p:nvPr/>
        </p:nvPicPr>
        <p:blipFill rotWithShape="1">
          <a:blip r:embed="rId3"/>
          <a:srcRect l="31799" t="19429" r="26973" b="8952"/>
          <a:stretch/>
        </p:blipFill>
        <p:spPr>
          <a:xfrm>
            <a:off x="6322423" y="27230"/>
            <a:ext cx="5780314" cy="6694246"/>
          </a:xfrm>
          <a:prstGeom prst="rect">
            <a:avLst/>
          </a:prstGeom>
        </p:spPr>
      </p:pic>
      <p:sp>
        <p:nvSpPr>
          <p:cNvPr id="2" name="Rectangle 1">
            <a:extLst>
              <a:ext uri="{FF2B5EF4-FFF2-40B4-BE49-F238E27FC236}">
                <a16:creationId xmlns:a16="http://schemas.microsoft.com/office/drawing/2014/main" id="{74C2B2FD-52DB-E9D0-0519-4AF379ED8D2D}"/>
              </a:ext>
            </a:extLst>
          </p:cNvPr>
          <p:cNvSpPr/>
          <p:nvPr/>
        </p:nvSpPr>
        <p:spPr>
          <a:xfrm>
            <a:off x="10302241" y="1912764"/>
            <a:ext cx="1698171" cy="3251419"/>
          </a:xfrm>
          <a:prstGeom prst="rect">
            <a:avLst/>
          </a:prstGeom>
          <a:noFill/>
          <a:ln w="762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1027">
            <a:extLst>
              <a:ext uri="{FF2B5EF4-FFF2-40B4-BE49-F238E27FC236}">
                <a16:creationId xmlns:a16="http://schemas.microsoft.com/office/drawing/2014/main" id="{E26522FE-D4FA-C733-5936-148CADCD0494}"/>
              </a:ext>
            </a:extLst>
          </p:cNvPr>
          <p:cNvSpPr txBox="1">
            <a:spLocks noChangeArrowheads="1"/>
          </p:cNvSpPr>
          <p:nvPr/>
        </p:nvSpPr>
        <p:spPr>
          <a:xfrm>
            <a:off x="383945" y="1227909"/>
            <a:ext cx="4114800" cy="4530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defRPr/>
            </a:pPr>
            <a:r>
              <a:rPr lang="en-GB" b="1" dirty="0"/>
              <a:t>What public involvement initiatives should be considered…?</a:t>
            </a:r>
            <a:endParaRPr lang="en-GB" b="1" dirty="0">
              <a:cs typeface="Times New Roman" pitchFamily="18" charset="0"/>
            </a:endParaRPr>
          </a:p>
        </p:txBody>
      </p:sp>
    </p:spTree>
    <p:extLst>
      <p:ext uri="{BB962C8B-B14F-4D97-AF65-F5344CB8AC3E}">
        <p14:creationId xmlns:p14="http://schemas.microsoft.com/office/powerpoint/2010/main" val="1564761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348543" y="524704"/>
            <a:ext cx="8682521" cy="5632311"/>
          </a:xfrm>
          <a:prstGeom prst="rect">
            <a:avLst/>
          </a:prstGeom>
          <a:noFill/>
        </p:spPr>
        <p:txBody>
          <a:bodyPr wrap="square" rtlCol="0">
            <a:spAutoFit/>
          </a:bodyPr>
          <a:lstStyle/>
          <a:p>
            <a:r>
              <a:rPr lang="en-GB" sz="2400" dirty="0"/>
              <a:t>Involvement of the public is crucial to the EIA process</a:t>
            </a:r>
          </a:p>
          <a:p>
            <a:endParaRPr lang="en-GB" sz="2400" dirty="0"/>
          </a:p>
          <a:p>
            <a:r>
              <a:rPr lang="en-GB" sz="2400" dirty="0"/>
              <a:t>The general public are one of the key stakeholders who may potentially be impacted by the development</a:t>
            </a:r>
          </a:p>
          <a:p>
            <a:endParaRPr lang="en-GB" sz="2400" dirty="0"/>
          </a:p>
          <a:p>
            <a:r>
              <a:rPr lang="en-GB" sz="2400" dirty="0"/>
              <a:t>They also have a right to care for, and protect, the environment</a:t>
            </a:r>
          </a:p>
          <a:p>
            <a:endParaRPr lang="en-GB" sz="2400" dirty="0"/>
          </a:p>
          <a:p>
            <a:r>
              <a:rPr lang="en-GB" sz="2400" dirty="0"/>
              <a:t>However, how, and if, the public are included in the EIA process varies between projects, and can be a significant element of success or failure depending on the approach of the developer.</a:t>
            </a:r>
          </a:p>
          <a:p>
            <a:endParaRPr lang="en-GB" sz="2400" dirty="0"/>
          </a:p>
          <a:p>
            <a:r>
              <a:rPr lang="en-GB" sz="2400" dirty="0"/>
              <a:t>Ignoring the public’s opinion, or planning a development that does not take into account the feedback, can result in very strong public resistance towards a development and lengthy planning ‘battles’ </a:t>
            </a:r>
          </a:p>
          <a:p>
            <a:pPr marL="457200" indent="-457200">
              <a:buFontTx/>
              <a:buChar char="-"/>
            </a:pP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EE4094F4-E9F8-89CB-AA9C-F1A97E708693}"/>
              </a:ext>
            </a:extLst>
          </p:cNvPr>
          <p:cNvPicPr>
            <a:picLocks noChangeAspect="1"/>
          </p:cNvPicPr>
          <p:nvPr/>
        </p:nvPicPr>
        <p:blipFill>
          <a:blip r:embed="rId2"/>
          <a:stretch>
            <a:fillRect/>
          </a:stretch>
        </p:blipFill>
        <p:spPr>
          <a:xfrm>
            <a:off x="53497" y="967865"/>
            <a:ext cx="3200400" cy="3848100"/>
          </a:xfrm>
          <a:prstGeom prst="rect">
            <a:avLst/>
          </a:prstGeom>
        </p:spPr>
      </p:pic>
      <p:sp>
        <p:nvSpPr>
          <p:cNvPr id="6" name="TextBox 5">
            <a:extLst>
              <a:ext uri="{FF2B5EF4-FFF2-40B4-BE49-F238E27FC236}">
                <a16:creationId xmlns:a16="http://schemas.microsoft.com/office/drawing/2014/main" id="{18E1818D-8CF7-F2E2-1B7F-26EBCB6158DD}"/>
              </a:ext>
            </a:extLst>
          </p:cNvPr>
          <p:cNvSpPr txBox="1"/>
          <p:nvPr/>
        </p:nvSpPr>
        <p:spPr>
          <a:xfrm>
            <a:off x="160936" y="4889378"/>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sp>
        <p:nvSpPr>
          <p:cNvPr id="7" name="Slide Number Placeholder 5">
            <a:extLst>
              <a:ext uri="{FF2B5EF4-FFF2-40B4-BE49-F238E27FC236}">
                <a16:creationId xmlns:a16="http://schemas.microsoft.com/office/drawing/2014/main" id="{0182746B-8730-58FC-8A61-5BA9C01BC3D6}"/>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14</a:t>
            </a:fld>
            <a:endParaRPr lang="en-GB" altLang="en-US"/>
          </a:p>
        </p:txBody>
      </p:sp>
      <p:sp>
        <p:nvSpPr>
          <p:cNvPr id="9" name="Footer Placeholder 1">
            <a:extLst>
              <a:ext uri="{FF2B5EF4-FFF2-40B4-BE49-F238E27FC236}">
                <a16:creationId xmlns:a16="http://schemas.microsoft.com/office/drawing/2014/main" id="{E23C006B-A9ED-4750-47D8-3FDBA5B75F3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9027703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56757" y="524704"/>
            <a:ext cx="11974308" cy="1938992"/>
          </a:xfrm>
          <a:prstGeom prst="rect">
            <a:avLst/>
          </a:prstGeom>
          <a:noFill/>
        </p:spPr>
        <p:txBody>
          <a:bodyPr wrap="square" rtlCol="0">
            <a:spAutoFit/>
          </a:bodyPr>
          <a:lstStyle/>
          <a:p>
            <a:r>
              <a:rPr lang="en-GB" sz="2400" dirty="0"/>
              <a:t>Several notable cases evidence the impacts to proposals of not having public backing.</a:t>
            </a:r>
          </a:p>
          <a:p>
            <a:endParaRPr lang="en-GB" sz="2400" dirty="0"/>
          </a:p>
          <a:p>
            <a:r>
              <a:rPr lang="en-GB" sz="2400" dirty="0"/>
              <a:t>Not engaging with the public in a constructive, inclusive, and candid manner can result in strong public opposition, leading to high profile activism against a development. </a:t>
            </a:r>
          </a:p>
          <a:p>
            <a:pPr marL="457200" indent="-457200">
              <a:buFontTx/>
              <a:buChar char="-"/>
            </a:pPr>
            <a:endParaRPr lang="en-GB" sz="2400" dirty="0">
              <a:latin typeface="Comic Sans MS" panose="030F0702030302020204" pitchFamily="66" charset="0"/>
            </a:endParaRPr>
          </a:p>
        </p:txBody>
      </p:sp>
      <p:pic>
        <p:nvPicPr>
          <p:cNvPr id="9" name="Picture 8">
            <a:extLst>
              <a:ext uri="{FF2B5EF4-FFF2-40B4-BE49-F238E27FC236}">
                <a16:creationId xmlns:a16="http://schemas.microsoft.com/office/drawing/2014/main" id="{99216C1C-4838-FB08-73B3-9DF22F9B392C}"/>
              </a:ext>
            </a:extLst>
          </p:cNvPr>
          <p:cNvPicPr>
            <a:picLocks noChangeAspect="1"/>
          </p:cNvPicPr>
          <p:nvPr/>
        </p:nvPicPr>
        <p:blipFill>
          <a:blip r:embed="rId3"/>
          <a:stretch>
            <a:fillRect/>
          </a:stretch>
        </p:blipFill>
        <p:spPr>
          <a:xfrm>
            <a:off x="286681" y="2839102"/>
            <a:ext cx="3895779" cy="3595480"/>
          </a:xfrm>
          <a:prstGeom prst="rect">
            <a:avLst/>
          </a:prstGeom>
        </p:spPr>
      </p:pic>
      <p:pic>
        <p:nvPicPr>
          <p:cNvPr id="10" name="Picture 9">
            <a:extLst>
              <a:ext uri="{FF2B5EF4-FFF2-40B4-BE49-F238E27FC236}">
                <a16:creationId xmlns:a16="http://schemas.microsoft.com/office/drawing/2014/main" id="{F42ECE40-B6E1-3E08-E364-CFEAA09643BB}"/>
              </a:ext>
            </a:extLst>
          </p:cNvPr>
          <p:cNvPicPr>
            <a:picLocks noChangeAspect="1"/>
          </p:cNvPicPr>
          <p:nvPr/>
        </p:nvPicPr>
        <p:blipFill>
          <a:blip r:embed="rId4"/>
          <a:stretch>
            <a:fillRect/>
          </a:stretch>
        </p:blipFill>
        <p:spPr>
          <a:xfrm>
            <a:off x="7805641" y="3550394"/>
            <a:ext cx="3794324" cy="2915720"/>
          </a:xfrm>
          <a:prstGeom prst="rect">
            <a:avLst/>
          </a:prstGeom>
        </p:spPr>
      </p:pic>
      <p:pic>
        <p:nvPicPr>
          <p:cNvPr id="13" name="Picture 12">
            <a:extLst>
              <a:ext uri="{FF2B5EF4-FFF2-40B4-BE49-F238E27FC236}">
                <a16:creationId xmlns:a16="http://schemas.microsoft.com/office/drawing/2014/main" id="{930A6A71-08BA-E691-76E5-5D524192564D}"/>
              </a:ext>
            </a:extLst>
          </p:cNvPr>
          <p:cNvPicPr>
            <a:picLocks noChangeAspect="1"/>
          </p:cNvPicPr>
          <p:nvPr/>
        </p:nvPicPr>
        <p:blipFill>
          <a:blip r:embed="rId5"/>
          <a:stretch>
            <a:fillRect/>
          </a:stretch>
        </p:blipFill>
        <p:spPr>
          <a:xfrm>
            <a:off x="5618830" y="2664421"/>
            <a:ext cx="5255364" cy="837742"/>
          </a:xfrm>
          <a:prstGeom prst="rect">
            <a:avLst/>
          </a:prstGeom>
        </p:spPr>
      </p:pic>
      <p:pic>
        <p:nvPicPr>
          <p:cNvPr id="14" name="Picture 13">
            <a:extLst>
              <a:ext uri="{FF2B5EF4-FFF2-40B4-BE49-F238E27FC236}">
                <a16:creationId xmlns:a16="http://schemas.microsoft.com/office/drawing/2014/main" id="{473C6F8C-363A-2848-65FA-802EF338017D}"/>
              </a:ext>
            </a:extLst>
          </p:cNvPr>
          <p:cNvPicPr>
            <a:picLocks noChangeAspect="1"/>
          </p:cNvPicPr>
          <p:nvPr/>
        </p:nvPicPr>
        <p:blipFill>
          <a:blip r:embed="rId6"/>
          <a:stretch>
            <a:fillRect/>
          </a:stretch>
        </p:blipFill>
        <p:spPr>
          <a:xfrm>
            <a:off x="4639926" y="3744751"/>
            <a:ext cx="3148899" cy="2361674"/>
          </a:xfrm>
          <a:prstGeom prst="rect">
            <a:avLst/>
          </a:prstGeom>
        </p:spPr>
      </p:pic>
      <p:sp>
        <p:nvSpPr>
          <p:cNvPr id="4" name="Slide Number Placeholder 5">
            <a:extLst>
              <a:ext uri="{FF2B5EF4-FFF2-40B4-BE49-F238E27FC236}">
                <a16:creationId xmlns:a16="http://schemas.microsoft.com/office/drawing/2014/main" id="{24CA923E-52CD-CD5C-BF7E-9C64B32F8B9E}"/>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15</a:t>
            </a:fld>
            <a:endParaRPr lang="en-GB" altLang="en-US"/>
          </a:p>
        </p:txBody>
      </p:sp>
      <p:sp>
        <p:nvSpPr>
          <p:cNvPr id="6" name="Footer Placeholder 1">
            <a:extLst>
              <a:ext uri="{FF2B5EF4-FFF2-40B4-BE49-F238E27FC236}">
                <a16:creationId xmlns:a16="http://schemas.microsoft.com/office/drawing/2014/main" id="{57950E19-8F12-11BC-4D04-75E7A304894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800034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fr-FR" b="1" dirty="0"/>
              <a:t>Pros and Cons of </a:t>
            </a: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348543" y="524704"/>
            <a:ext cx="8682521" cy="1569660"/>
          </a:xfrm>
          <a:prstGeom prst="rect">
            <a:avLst/>
          </a:prstGeom>
          <a:noFill/>
        </p:spPr>
        <p:txBody>
          <a:bodyPr wrap="square" rtlCol="0">
            <a:spAutoFit/>
          </a:bodyPr>
          <a:lstStyle/>
          <a:p>
            <a:r>
              <a:rPr lang="en-GB" sz="2400" dirty="0"/>
              <a:t>There are a number of benefits to public participation, but they can also be seen as detrimental to the project from the developer's perspective. </a:t>
            </a:r>
          </a:p>
          <a:p>
            <a:pPr marL="457200" indent="-457200">
              <a:buFontTx/>
              <a:buChar char="-"/>
            </a:pP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EE4094F4-E9F8-89CB-AA9C-F1A97E708693}"/>
              </a:ext>
            </a:extLst>
          </p:cNvPr>
          <p:cNvPicPr>
            <a:picLocks noChangeAspect="1"/>
          </p:cNvPicPr>
          <p:nvPr/>
        </p:nvPicPr>
        <p:blipFill>
          <a:blip r:embed="rId2"/>
          <a:stretch>
            <a:fillRect/>
          </a:stretch>
        </p:blipFill>
        <p:spPr>
          <a:xfrm>
            <a:off x="53497" y="967865"/>
            <a:ext cx="3200400" cy="3848100"/>
          </a:xfrm>
          <a:prstGeom prst="rect">
            <a:avLst/>
          </a:prstGeom>
        </p:spPr>
      </p:pic>
      <p:sp>
        <p:nvSpPr>
          <p:cNvPr id="6" name="TextBox 5">
            <a:extLst>
              <a:ext uri="{FF2B5EF4-FFF2-40B4-BE49-F238E27FC236}">
                <a16:creationId xmlns:a16="http://schemas.microsoft.com/office/drawing/2014/main" id="{18E1818D-8CF7-F2E2-1B7F-26EBCB6158DD}"/>
              </a:ext>
            </a:extLst>
          </p:cNvPr>
          <p:cNvSpPr txBox="1"/>
          <p:nvPr/>
        </p:nvSpPr>
        <p:spPr>
          <a:xfrm>
            <a:off x="160936" y="4889378"/>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graphicFrame>
        <p:nvGraphicFramePr>
          <p:cNvPr id="7" name="Table 8">
            <a:extLst>
              <a:ext uri="{FF2B5EF4-FFF2-40B4-BE49-F238E27FC236}">
                <a16:creationId xmlns:a16="http://schemas.microsoft.com/office/drawing/2014/main" id="{91BD24DD-89D9-8408-D398-CB0DB4384955}"/>
              </a:ext>
            </a:extLst>
          </p:cNvPr>
          <p:cNvGraphicFramePr>
            <a:graphicFrameLocks noGrp="1"/>
          </p:cNvGraphicFramePr>
          <p:nvPr/>
        </p:nvGraphicFramePr>
        <p:xfrm>
          <a:off x="3722062" y="1945640"/>
          <a:ext cx="7793072" cy="3845560"/>
        </p:xfrm>
        <a:graphic>
          <a:graphicData uri="http://schemas.openxmlformats.org/drawingml/2006/table">
            <a:tbl>
              <a:tblPr firstRow="1" bandRow="1">
                <a:tableStyleId>{5C22544A-7EE6-4342-B048-85BDC9FD1C3A}</a:tableStyleId>
              </a:tblPr>
              <a:tblGrid>
                <a:gridCol w="3896536">
                  <a:extLst>
                    <a:ext uri="{9D8B030D-6E8A-4147-A177-3AD203B41FA5}">
                      <a16:colId xmlns:a16="http://schemas.microsoft.com/office/drawing/2014/main" val="842168563"/>
                    </a:ext>
                  </a:extLst>
                </a:gridCol>
                <a:gridCol w="3896536">
                  <a:extLst>
                    <a:ext uri="{9D8B030D-6E8A-4147-A177-3AD203B41FA5}">
                      <a16:colId xmlns:a16="http://schemas.microsoft.com/office/drawing/2014/main" val="730078645"/>
                    </a:ext>
                  </a:extLst>
                </a:gridCol>
              </a:tblGrid>
              <a:tr h="370840">
                <a:tc>
                  <a:txBody>
                    <a:bodyPr/>
                    <a:lstStyle/>
                    <a:p>
                      <a:r>
                        <a:rPr lang="en-GB" dirty="0"/>
                        <a:t>Benefits</a:t>
                      </a:r>
                    </a:p>
                  </a:txBody>
                  <a:tcPr/>
                </a:tc>
                <a:tc>
                  <a:txBody>
                    <a:bodyPr/>
                    <a:lstStyle/>
                    <a:p>
                      <a:r>
                        <a:rPr lang="en-GB" dirty="0"/>
                        <a:t>Drawbacks</a:t>
                      </a:r>
                    </a:p>
                  </a:txBody>
                  <a:tcPr/>
                </a:tc>
                <a:extLst>
                  <a:ext uri="{0D108BD9-81ED-4DB2-BD59-A6C34878D82A}">
                    <a16:rowId xmlns:a16="http://schemas.microsoft.com/office/drawing/2014/main" val="857947709"/>
                  </a:ext>
                </a:extLst>
              </a:tr>
              <a:tr h="370840">
                <a:tc>
                  <a:txBody>
                    <a:bodyPr/>
                    <a:lstStyle/>
                    <a:p>
                      <a:r>
                        <a:rPr lang="en-GB" dirty="0"/>
                        <a:t>Identify local factors not readily identifiable from other sources</a:t>
                      </a:r>
                    </a:p>
                  </a:txBody>
                  <a:tcPr/>
                </a:tc>
                <a:tc>
                  <a:txBody>
                    <a:bodyPr/>
                    <a:lstStyle/>
                    <a:p>
                      <a:r>
                        <a:rPr lang="en-GB" dirty="0"/>
                        <a:t>Increases the public profile of the development</a:t>
                      </a:r>
                    </a:p>
                  </a:txBody>
                  <a:tcPr/>
                </a:tc>
                <a:extLst>
                  <a:ext uri="{0D108BD9-81ED-4DB2-BD59-A6C34878D82A}">
                    <a16:rowId xmlns:a16="http://schemas.microsoft.com/office/drawing/2014/main" val="3609769066"/>
                  </a:ext>
                </a:extLst>
              </a:tr>
              <a:tr h="370840">
                <a:tc>
                  <a:txBody>
                    <a:bodyPr/>
                    <a:lstStyle/>
                    <a:p>
                      <a:r>
                        <a:rPr lang="en-GB" dirty="0"/>
                        <a:t>Determine the feasibility of alternatives, or even identify new ones.</a:t>
                      </a:r>
                    </a:p>
                  </a:txBody>
                  <a:tcPr/>
                </a:tc>
                <a:tc>
                  <a:txBody>
                    <a:bodyPr/>
                    <a:lstStyle/>
                    <a:p>
                      <a:r>
                        <a:rPr lang="en-GB" dirty="0"/>
                        <a:t>Extended timeframes to incorporate public opinion</a:t>
                      </a:r>
                    </a:p>
                  </a:txBody>
                  <a:tcPr/>
                </a:tc>
                <a:extLst>
                  <a:ext uri="{0D108BD9-81ED-4DB2-BD59-A6C34878D82A}">
                    <a16:rowId xmlns:a16="http://schemas.microsoft.com/office/drawing/2014/main" val="2719689419"/>
                  </a:ext>
                </a:extLst>
              </a:tr>
              <a:tr h="370840">
                <a:tc>
                  <a:txBody>
                    <a:bodyPr/>
                    <a:lstStyle/>
                    <a:p>
                      <a:r>
                        <a:rPr lang="en-GB" dirty="0"/>
                        <a:t>Allow for information dissemination and reduce spread of misinformation</a:t>
                      </a:r>
                    </a:p>
                  </a:txBody>
                  <a:tcPr/>
                </a:tc>
                <a:tc>
                  <a:txBody>
                    <a:bodyPr/>
                    <a:lstStyle/>
                    <a:p>
                      <a:r>
                        <a:rPr lang="en-GB" dirty="0"/>
                        <a:t>Additional cost involved in public consultations</a:t>
                      </a:r>
                    </a:p>
                  </a:txBody>
                  <a:tcPr/>
                </a:tc>
                <a:extLst>
                  <a:ext uri="{0D108BD9-81ED-4DB2-BD59-A6C34878D82A}">
                    <a16:rowId xmlns:a16="http://schemas.microsoft.com/office/drawing/2014/main" val="3663392002"/>
                  </a:ext>
                </a:extLst>
              </a:tr>
              <a:tr h="370840">
                <a:tc>
                  <a:txBody>
                    <a:bodyPr/>
                    <a:lstStyle/>
                    <a:p>
                      <a:r>
                        <a:rPr lang="en-GB" dirty="0"/>
                        <a:t>If done correctly, can avoid lengthy and costs legal challenges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not conducted, or done effectively, can lead to costly and lengthy public inquires / legal challenges</a:t>
                      </a:r>
                    </a:p>
                  </a:txBody>
                  <a:tcPr/>
                </a:tc>
                <a:extLst>
                  <a:ext uri="{0D108BD9-81ED-4DB2-BD59-A6C34878D82A}">
                    <a16:rowId xmlns:a16="http://schemas.microsoft.com/office/drawing/2014/main" val="202301284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Increase the public’s say in the decision-making process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Deviate away from the initial preferred option.</a:t>
                      </a:r>
                    </a:p>
                  </a:txBody>
                  <a:tcPr/>
                </a:tc>
                <a:extLst>
                  <a:ext uri="{0D108BD9-81ED-4DB2-BD59-A6C34878D82A}">
                    <a16:rowId xmlns:a16="http://schemas.microsoft.com/office/drawing/2014/main" val="3673540506"/>
                  </a:ext>
                </a:extLst>
              </a:tr>
            </a:tbl>
          </a:graphicData>
        </a:graphic>
      </p:graphicFrame>
      <p:sp>
        <p:nvSpPr>
          <p:cNvPr id="9" name="Slide Number Placeholder 5">
            <a:extLst>
              <a:ext uri="{FF2B5EF4-FFF2-40B4-BE49-F238E27FC236}">
                <a16:creationId xmlns:a16="http://schemas.microsoft.com/office/drawing/2014/main" id="{FE3B2D25-41AA-BFB8-6177-D2213C105E4C}"/>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16</a:t>
            </a:fld>
            <a:endParaRPr lang="en-GB" altLang="en-US"/>
          </a:p>
        </p:txBody>
      </p:sp>
      <p:sp>
        <p:nvSpPr>
          <p:cNvPr id="10" name="Footer Placeholder 1">
            <a:extLst>
              <a:ext uri="{FF2B5EF4-FFF2-40B4-BE49-F238E27FC236}">
                <a16:creationId xmlns:a16="http://schemas.microsoft.com/office/drawing/2014/main" id="{727D0965-ACEA-7F01-CFC9-3996223F68B5}"/>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442777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fr-FR" b="1" dirty="0"/>
              <a:t>Levels of </a:t>
            </a: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182881" y="524704"/>
            <a:ext cx="11848184" cy="1015663"/>
          </a:xfrm>
          <a:prstGeom prst="rect">
            <a:avLst/>
          </a:prstGeom>
          <a:noFill/>
        </p:spPr>
        <p:txBody>
          <a:bodyPr wrap="square" rtlCol="0">
            <a:spAutoFit/>
          </a:bodyPr>
          <a:lstStyle/>
          <a:p>
            <a:r>
              <a:rPr lang="en-GB" sz="2000" dirty="0"/>
              <a:t>It is important to recognise that involvement of the public in the EIA process can be varied in approach.</a:t>
            </a:r>
          </a:p>
          <a:p>
            <a:endParaRPr lang="en-GB" sz="2000" dirty="0"/>
          </a:p>
          <a:p>
            <a:r>
              <a:rPr lang="en-GB" sz="2000" dirty="0"/>
              <a:t>Particular attention should be paid to the ability for the public to participate in the decision-making process. </a:t>
            </a:r>
            <a:endParaRPr lang="en-GB" sz="2000" dirty="0">
              <a:latin typeface="Comic Sans MS" panose="030F0702030302020204" pitchFamily="66" charset="0"/>
            </a:endParaRPr>
          </a:p>
        </p:txBody>
      </p:sp>
      <p:graphicFrame>
        <p:nvGraphicFramePr>
          <p:cNvPr id="9" name="Table 9">
            <a:extLst>
              <a:ext uri="{FF2B5EF4-FFF2-40B4-BE49-F238E27FC236}">
                <a16:creationId xmlns:a16="http://schemas.microsoft.com/office/drawing/2014/main" id="{563FB46F-7EA6-AFFC-ECED-5CB59809F95B}"/>
              </a:ext>
            </a:extLst>
          </p:cNvPr>
          <p:cNvGraphicFramePr>
            <a:graphicFrameLocks noGrp="1"/>
          </p:cNvGraphicFramePr>
          <p:nvPr/>
        </p:nvGraphicFramePr>
        <p:xfrm>
          <a:off x="1871344" y="2527164"/>
          <a:ext cx="6296660" cy="3369963"/>
        </p:xfrm>
        <a:graphic>
          <a:graphicData uri="http://schemas.openxmlformats.org/drawingml/2006/table">
            <a:tbl>
              <a:tblPr firstRow="1" bandRow="1">
                <a:tableStyleId>{5C22544A-7EE6-4342-B048-85BDC9FD1C3A}</a:tableStyleId>
              </a:tblPr>
              <a:tblGrid>
                <a:gridCol w="2232660">
                  <a:extLst>
                    <a:ext uri="{9D8B030D-6E8A-4147-A177-3AD203B41FA5}">
                      <a16:colId xmlns:a16="http://schemas.microsoft.com/office/drawing/2014/main" val="290831180"/>
                    </a:ext>
                  </a:extLst>
                </a:gridCol>
                <a:gridCol w="4064000">
                  <a:extLst>
                    <a:ext uri="{9D8B030D-6E8A-4147-A177-3AD203B41FA5}">
                      <a16:colId xmlns:a16="http://schemas.microsoft.com/office/drawing/2014/main" val="2540730091"/>
                    </a:ext>
                  </a:extLst>
                </a:gridCol>
              </a:tblGrid>
              <a:tr h="489963">
                <a:tc>
                  <a:txBody>
                    <a:bodyPr/>
                    <a:lstStyle/>
                    <a:p>
                      <a:pPr algn="ctr"/>
                      <a:r>
                        <a:rPr lang="en-GB" dirty="0"/>
                        <a:t>Approach</a:t>
                      </a:r>
                    </a:p>
                  </a:txBody>
                  <a:tcPr anchor="ctr"/>
                </a:tc>
                <a:tc>
                  <a:txBody>
                    <a:bodyPr/>
                    <a:lstStyle/>
                    <a:p>
                      <a:pPr algn="ctr"/>
                      <a:r>
                        <a:rPr lang="en-GB" dirty="0"/>
                        <a:t>Example application</a:t>
                      </a:r>
                    </a:p>
                  </a:txBody>
                  <a:tcPr anchor="ctr"/>
                </a:tc>
                <a:extLst>
                  <a:ext uri="{0D108BD9-81ED-4DB2-BD59-A6C34878D82A}">
                    <a16:rowId xmlns:a16="http://schemas.microsoft.com/office/drawing/2014/main" val="4266600935"/>
                  </a:ext>
                </a:extLst>
              </a:tr>
              <a:tr h="720000">
                <a:tc>
                  <a:txBody>
                    <a:bodyPr/>
                    <a:lstStyle/>
                    <a:p>
                      <a:pPr algn="ctr"/>
                      <a:r>
                        <a:rPr lang="en-GB" b="1" dirty="0"/>
                        <a:t>Information feedback</a:t>
                      </a:r>
                    </a:p>
                  </a:txBody>
                  <a:tcPr anchor="ctr"/>
                </a:tc>
                <a:tc>
                  <a:txBody>
                    <a:bodyPr/>
                    <a:lstStyle/>
                    <a:p>
                      <a:pPr algn="ctr"/>
                      <a:r>
                        <a:rPr lang="en-GB" dirty="0"/>
                        <a:t>Presentation, press release, website</a:t>
                      </a:r>
                    </a:p>
                  </a:txBody>
                  <a:tcPr anchor="ctr"/>
                </a:tc>
                <a:extLst>
                  <a:ext uri="{0D108BD9-81ED-4DB2-BD59-A6C34878D82A}">
                    <a16:rowId xmlns:a16="http://schemas.microsoft.com/office/drawing/2014/main" val="877160826"/>
                  </a:ext>
                </a:extLst>
              </a:tr>
              <a:tr h="720000">
                <a:tc>
                  <a:txBody>
                    <a:bodyPr/>
                    <a:lstStyle/>
                    <a:p>
                      <a:pPr algn="ctr"/>
                      <a:r>
                        <a:rPr lang="en-GB" b="1" dirty="0"/>
                        <a:t>Consultation</a:t>
                      </a:r>
                    </a:p>
                  </a:txBody>
                  <a:tcPr anchor="ctr"/>
                </a:tc>
                <a:tc>
                  <a:txBody>
                    <a:bodyPr/>
                    <a:lstStyle/>
                    <a:p>
                      <a:pPr algn="ctr"/>
                      <a:r>
                        <a:rPr lang="en-GB" dirty="0"/>
                        <a:t>Public hearing, survey, interview</a:t>
                      </a:r>
                    </a:p>
                  </a:txBody>
                  <a:tcPr anchor="ctr"/>
                </a:tc>
                <a:extLst>
                  <a:ext uri="{0D108BD9-81ED-4DB2-BD59-A6C34878D82A}">
                    <a16:rowId xmlns:a16="http://schemas.microsoft.com/office/drawing/2014/main" val="3153094124"/>
                  </a:ext>
                </a:extLst>
              </a:tr>
              <a:tr h="720000">
                <a:tc>
                  <a:txBody>
                    <a:bodyPr/>
                    <a:lstStyle/>
                    <a:p>
                      <a:pPr algn="ctr"/>
                      <a:r>
                        <a:rPr lang="en-GB" b="1" dirty="0"/>
                        <a:t>Joint planning</a:t>
                      </a:r>
                    </a:p>
                  </a:txBody>
                  <a:tcPr anchor="ctr"/>
                </a:tc>
                <a:tc>
                  <a:txBody>
                    <a:bodyPr/>
                    <a:lstStyle/>
                    <a:p>
                      <a:pPr algn="ctr"/>
                      <a:r>
                        <a:rPr lang="en-GB" dirty="0"/>
                        <a:t>Workshop, advisory committee</a:t>
                      </a:r>
                    </a:p>
                  </a:txBody>
                  <a:tcPr anchor="ctr"/>
                </a:tc>
                <a:extLst>
                  <a:ext uri="{0D108BD9-81ED-4DB2-BD59-A6C34878D82A}">
                    <a16:rowId xmlns:a16="http://schemas.microsoft.com/office/drawing/2014/main" val="2136015580"/>
                  </a:ext>
                </a:extLst>
              </a:tr>
              <a:tr h="720000">
                <a:tc>
                  <a:txBody>
                    <a:bodyPr/>
                    <a:lstStyle/>
                    <a:p>
                      <a:pPr algn="ctr"/>
                      <a:r>
                        <a:rPr lang="en-GB" b="1" dirty="0"/>
                        <a:t>Delegated authority</a:t>
                      </a:r>
                    </a:p>
                  </a:txBody>
                  <a:tcPr anchor="ctr"/>
                </a:tc>
                <a:tc>
                  <a:txBody>
                    <a:bodyPr/>
                    <a:lstStyle/>
                    <a:p>
                      <a:pPr algn="ctr"/>
                      <a:r>
                        <a:rPr lang="en-GB" dirty="0"/>
                        <a:t>Citizen’s planning commission</a:t>
                      </a:r>
                    </a:p>
                  </a:txBody>
                  <a:tcPr anchor="ctr"/>
                </a:tc>
                <a:extLst>
                  <a:ext uri="{0D108BD9-81ED-4DB2-BD59-A6C34878D82A}">
                    <a16:rowId xmlns:a16="http://schemas.microsoft.com/office/drawing/2014/main" val="595104280"/>
                  </a:ext>
                </a:extLst>
              </a:tr>
            </a:tbl>
          </a:graphicData>
        </a:graphic>
      </p:graphicFrame>
      <p:sp>
        <p:nvSpPr>
          <p:cNvPr id="11" name="TextBox 10">
            <a:extLst>
              <a:ext uri="{FF2B5EF4-FFF2-40B4-BE49-F238E27FC236}">
                <a16:creationId xmlns:a16="http://schemas.microsoft.com/office/drawing/2014/main" id="{6E3DF5AB-B5B0-D6F9-A410-74749632BC5F}"/>
              </a:ext>
            </a:extLst>
          </p:cNvPr>
          <p:cNvSpPr txBox="1"/>
          <p:nvPr/>
        </p:nvSpPr>
        <p:spPr>
          <a:xfrm>
            <a:off x="85536" y="1817915"/>
            <a:ext cx="11508827" cy="369332"/>
          </a:xfrm>
          <a:prstGeom prst="rect">
            <a:avLst/>
          </a:prstGeom>
          <a:noFill/>
        </p:spPr>
        <p:txBody>
          <a:bodyPr wrap="square">
            <a:spAutoFit/>
          </a:bodyPr>
          <a:lstStyle/>
          <a:p>
            <a:pPr algn="ctr"/>
            <a:r>
              <a:rPr lang="en-GB" sz="1800" dirty="0">
                <a:latin typeface="Comic Sans MS" panose="030F0702030302020204" pitchFamily="66" charset="0"/>
              </a:rPr>
              <a:t>Question: What do you think are the pros and cons of each approach (for the public or the developer)?</a:t>
            </a:r>
          </a:p>
        </p:txBody>
      </p:sp>
      <p:sp>
        <p:nvSpPr>
          <p:cNvPr id="14" name="TextBox 13">
            <a:extLst>
              <a:ext uri="{FF2B5EF4-FFF2-40B4-BE49-F238E27FC236}">
                <a16:creationId xmlns:a16="http://schemas.microsoft.com/office/drawing/2014/main" id="{1BFB9F91-ED3B-3D19-0CAB-000AB95A5ABF}"/>
              </a:ext>
            </a:extLst>
          </p:cNvPr>
          <p:cNvSpPr txBox="1"/>
          <p:nvPr/>
        </p:nvSpPr>
        <p:spPr>
          <a:xfrm>
            <a:off x="3057982" y="5929267"/>
            <a:ext cx="3271345" cy="307777"/>
          </a:xfrm>
          <a:prstGeom prst="rect">
            <a:avLst/>
          </a:prstGeom>
          <a:noFill/>
        </p:spPr>
        <p:txBody>
          <a:bodyPr wrap="square">
            <a:spAutoFit/>
          </a:bodyPr>
          <a:lstStyle/>
          <a:p>
            <a:pPr algn="ctr"/>
            <a:r>
              <a:rPr lang="en-GB" sz="1400" dirty="0"/>
              <a:t>Adapted from: Westman, 1985</a:t>
            </a:r>
          </a:p>
        </p:txBody>
      </p:sp>
      <p:sp>
        <p:nvSpPr>
          <p:cNvPr id="15" name="Arrow: Down 14">
            <a:extLst>
              <a:ext uri="{FF2B5EF4-FFF2-40B4-BE49-F238E27FC236}">
                <a16:creationId xmlns:a16="http://schemas.microsoft.com/office/drawing/2014/main" id="{BF45F836-C54B-8A2F-639B-1AEB5FD7A5B7}"/>
              </a:ext>
            </a:extLst>
          </p:cNvPr>
          <p:cNvSpPr/>
          <p:nvPr/>
        </p:nvSpPr>
        <p:spPr>
          <a:xfrm>
            <a:off x="1363930" y="3462722"/>
            <a:ext cx="275681" cy="209020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DE6A6C33-7211-A371-A857-860192E252A3}"/>
              </a:ext>
            </a:extLst>
          </p:cNvPr>
          <p:cNvSpPr txBox="1"/>
          <p:nvPr/>
        </p:nvSpPr>
        <p:spPr>
          <a:xfrm>
            <a:off x="120307" y="3517998"/>
            <a:ext cx="1294076" cy="1477328"/>
          </a:xfrm>
          <a:prstGeom prst="rect">
            <a:avLst/>
          </a:prstGeom>
          <a:noFill/>
        </p:spPr>
        <p:txBody>
          <a:bodyPr wrap="square">
            <a:spAutoFit/>
          </a:bodyPr>
          <a:lstStyle/>
          <a:p>
            <a:pPr algn="ctr"/>
            <a:r>
              <a:rPr lang="en-GB" sz="1800" dirty="0"/>
              <a:t>Extent of public power in decision-making</a:t>
            </a:r>
            <a:endParaRPr lang="en-GB" dirty="0"/>
          </a:p>
        </p:txBody>
      </p:sp>
      <p:pic>
        <p:nvPicPr>
          <p:cNvPr id="18" name="Graphic 17" descr="Group of people with solid fill">
            <a:extLst>
              <a:ext uri="{FF2B5EF4-FFF2-40B4-BE49-F238E27FC236}">
                <a16:creationId xmlns:a16="http://schemas.microsoft.com/office/drawing/2014/main" id="{7E8BD300-D5B3-1CB7-2298-711E84CE58E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06600" y="2875807"/>
            <a:ext cx="760023" cy="760023"/>
          </a:xfrm>
          <a:prstGeom prst="rect">
            <a:avLst/>
          </a:prstGeom>
        </p:spPr>
      </p:pic>
      <p:pic>
        <p:nvPicPr>
          <p:cNvPr id="20" name="Graphic 19" descr="Office worker male with solid fill">
            <a:extLst>
              <a:ext uri="{FF2B5EF4-FFF2-40B4-BE49-F238E27FC236}">
                <a16:creationId xmlns:a16="http://schemas.microsoft.com/office/drawing/2014/main" id="{0764C681-5CF9-9EAB-E355-88DD2146ACE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950420" y="2889457"/>
            <a:ext cx="760023" cy="760023"/>
          </a:xfrm>
          <a:prstGeom prst="rect">
            <a:avLst/>
          </a:prstGeom>
        </p:spPr>
      </p:pic>
      <p:cxnSp>
        <p:nvCxnSpPr>
          <p:cNvPr id="22" name="Straight Arrow Connector 21">
            <a:extLst>
              <a:ext uri="{FF2B5EF4-FFF2-40B4-BE49-F238E27FC236}">
                <a16:creationId xmlns:a16="http://schemas.microsoft.com/office/drawing/2014/main" id="{C00F90B0-42D5-5A60-0CE0-820ECACB6D18}"/>
              </a:ext>
            </a:extLst>
          </p:cNvPr>
          <p:cNvCxnSpPr>
            <a:cxnSpLocks/>
            <a:endCxn id="18" idx="3"/>
          </p:cNvCxnSpPr>
          <p:nvPr/>
        </p:nvCxnSpPr>
        <p:spPr>
          <a:xfrm flipH="1" flipV="1">
            <a:off x="9566623" y="3255819"/>
            <a:ext cx="1318160" cy="107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4" name="Graphic 23" descr="Group of people with solid fill">
            <a:extLst>
              <a:ext uri="{FF2B5EF4-FFF2-40B4-BE49-F238E27FC236}">
                <a16:creationId xmlns:a16="http://schemas.microsoft.com/office/drawing/2014/main" id="{D978E67B-66FA-0256-112F-77254CB54F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06600" y="3713443"/>
            <a:ext cx="760023" cy="760023"/>
          </a:xfrm>
          <a:prstGeom prst="rect">
            <a:avLst/>
          </a:prstGeom>
        </p:spPr>
      </p:pic>
      <p:pic>
        <p:nvPicPr>
          <p:cNvPr id="25" name="Graphic 24" descr="Office worker male with solid fill">
            <a:extLst>
              <a:ext uri="{FF2B5EF4-FFF2-40B4-BE49-F238E27FC236}">
                <a16:creationId xmlns:a16="http://schemas.microsoft.com/office/drawing/2014/main" id="{2778D9ED-A0F0-FDC4-1A3B-0D5B232577D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950420" y="3713443"/>
            <a:ext cx="760023" cy="760023"/>
          </a:xfrm>
          <a:prstGeom prst="rect">
            <a:avLst/>
          </a:prstGeom>
        </p:spPr>
      </p:pic>
      <p:cxnSp>
        <p:nvCxnSpPr>
          <p:cNvPr id="26" name="Straight Arrow Connector 25">
            <a:extLst>
              <a:ext uri="{FF2B5EF4-FFF2-40B4-BE49-F238E27FC236}">
                <a16:creationId xmlns:a16="http://schemas.microsoft.com/office/drawing/2014/main" id="{BDFEC29C-E07A-CF02-1874-F8EDBF2DCAAE}"/>
              </a:ext>
            </a:extLst>
          </p:cNvPr>
          <p:cNvCxnSpPr>
            <a:cxnSpLocks/>
            <a:endCxn id="24" idx="3"/>
          </p:cNvCxnSpPr>
          <p:nvPr/>
        </p:nvCxnSpPr>
        <p:spPr>
          <a:xfrm flipH="1">
            <a:off x="9566623" y="4087403"/>
            <a:ext cx="1383797" cy="60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CBF4955-31AD-82A1-1A66-2A6CD1B71B24}"/>
              </a:ext>
            </a:extLst>
          </p:cNvPr>
          <p:cNvCxnSpPr>
            <a:cxnSpLocks/>
          </p:cNvCxnSpPr>
          <p:nvPr/>
        </p:nvCxnSpPr>
        <p:spPr>
          <a:xfrm>
            <a:off x="9566624" y="4215679"/>
            <a:ext cx="13837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1" name="Graphic 30" descr="Group of people with solid fill">
            <a:extLst>
              <a:ext uri="{FF2B5EF4-FFF2-40B4-BE49-F238E27FC236}">
                <a16:creationId xmlns:a16="http://schemas.microsoft.com/office/drawing/2014/main" id="{FD444E69-EFBC-FEAC-696B-198A2F55008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06600" y="4663084"/>
            <a:ext cx="760023" cy="760023"/>
          </a:xfrm>
          <a:prstGeom prst="rect">
            <a:avLst/>
          </a:prstGeom>
        </p:spPr>
      </p:pic>
      <p:pic>
        <p:nvPicPr>
          <p:cNvPr id="32" name="Graphic 31" descr="Office worker male with solid fill">
            <a:extLst>
              <a:ext uri="{FF2B5EF4-FFF2-40B4-BE49-F238E27FC236}">
                <a16:creationId xmlns:a16="http://schemas.microsoft.com/office/drawing/2014/main" id="{235983B2-B238-820D-530A-D2295C4A9E9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415836" y="5812140"/>
            <a:ext cx="297952" cy="297952"/>
          </a:xfrm>
          <a:prstGeom prst="rect">
            <a:avLst/>
          </a:prstGeom>
        </p:spPr>
      </p:pic>
      <p:cxnSp>
        <p:nvCxnSpPr>
          <p:cNvPr id="33" name="Straight Arrow Connector 32">
            <a:extLst>
              <a:ext uri="{FF2B5EF4-FFF2-40B4-BE49-F238E27FC236}">
                <a16:creationId xmlns:a16="http://schemas.microsoft.com/office/drawing/2014/main" id="{CD85D45F-327F-4469-89FB-3B06EF8692BB}"/>
              </a:ext>
            </a:extLst>
          </p:cNvPr>
          <p:cNvCxnSpPr>
            <a:cxnSpLocks/>
          </p:cNvCxnSpPr>
          <p:nvPr/>
        </p:nvCxnSpPr>
        <p:spPr>
          <a:xfrm flipH="1">
            <a:off x="9566624" y="4738885"/>
            <a:ext cx="13837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868F0CFD-58BE-1E8A-11B9-73F284BC2E38}"/>
              </a:ext>
            </a:extLst>
          </p:cNvPr>
          <p:cNvCxnSpPr>
            <a:cxnSpLocks/>
          </p:cNvCxnSpPr>
          <p:nvPr/>
        </p:nvCxnSpPr>
        <p:spPr>
          <a:xfrm>
            <a:off x="9566624" y="4938297"/>
            <a:ext cx="13837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901F512D-0CF4-F74C-68CE-C38959029EB4}"/>
              </a:ext>
            </a:extLst>
          </p:cNvPr>
          <p:cNvCxnSpPr>
            <a:cxnSpLocks/>
          </p:cNvCxnSpPr>
          <p:nvPr/>
        </p:nvCxnSpPr>
        <p:spPr>
          <a:xfrm flipH="1">
            <a:off x="9566624" y="5130921"/>
            <a:ext cx="13837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191EFA6-897D-B365-DC8A-91F430FCDD20}"/>
              </a:ext>
            </a:extLst>
          </p:cNvPr>
          <p:cNvCxnSpPr>
            <a:cxnSpLocks/>
          </p:cNvCxnSpPr>
          <p:nvPr/>
        </p:nvCxnSpPr>
        <p:spPr>
          <a:xfrm>
            <a:off x="9566624" y="5330333"/>
            <a:ext cx="13837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8DF56E-DE01-B779-E6FD-EE8594472EE7}"/>
              </a:ext>
            </a:extLst>
          </p:cNvPr>
          <p:cNvSpPr txBox="1"/>
          <p:nvPr/>
        </p:nvSpPr>
        <p:spPr>
          <a:xfrm>
            <a:off x="1132199" y="5617067"/>
            <a:ext cx="739145" cy="307777"/>
          </a:xfrm>
          <a:prstGeom prst="rect">
            <a:avLst/>
          </a:prstGeom>
          <a:noFill/>
        </p:spPr>
        <p:txBody>
          <a:bodyPr wrap="square">
            <a:spAutoFit/>
          </a:bodyPr>
          <a:lstStyle/>
          <a:p>
            <a:pPr algn="ctr"/>
            <a:r>
              <a:rPr lang="en-GB" sz="1400" b="1" dirty="0"/>
              <a:t>High</a:t>
            </a:r>
          </a:p>
        </p:txBody>
      </p:sp>
      <p:sp>
        <p:nvSpPr>
          <p:cNvPr id="38" name="TextBox 37">
            <a:extLst>
              <a:ext uri="{FF2B5EF4-FFF2-40B4-BE49-F238E27FC236}">
                <a16:creationId xmlns:a16="http://schemas.microsoft.com/office/drawing/2014/main" id="{D3FE99F8-0E00-3B49-C7E9-007C060E76B8}"/>
              </a:ext>
            </a:extLst>
          </p:cNvPr>
          <p:cNvSpPr txBox="1"/>
          <p:nvPr/>
        </p:nvSpPr>
        <p:spPr>
          <a:xfrm>
            <a:off x="1132199" y="3058330"/>
            <a:ext cx="739145" cy="307777"/>
          </a:xfrm>
          <a:prstGeom prst="rect">
            <a:avLst/>
          </a:prstGeom>
          <a:noFill/>
        </p:spPr>
        <p:txBody>
          <a:bodyPr wrap="square">
            <a:spAutoFit/>
          </a:bodyPr>
          <a:lstStyle/>
          <a:p>
            <a:pPr algn="ctr"/>
            <a:r>
              <a:rPr lang="en-GB" sz="1400" b="1" dirty="0"/>
              <a:t>Low</a:t>
            </a:r>
          </a:p>
        </p:txBody>
      </p:sp>
      <p:pic>
        <p:nvPicPr>
          <p:cNvPr id="39" name="Graphic 38" descr="Group of people with solid fill">
            <a:extLst>
              <a:ext uri="{FF2B5EF4-FFF2-40B4-BE49-F238E27FC236}">
                <a16:creationId xmlns:a16="http://schemas.microsoft.com/office/drawing/2014/main" id="{45104593-1A3F-9BBC-1791-856F2FF51C6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01722" y="5494686"/>
            <a:ext cx="914400" cy="914400"/>
          </a:xfrm>
          <a:prstGeom prst="rect">
            <a:avLst/>
          </a:prstGeom>
        </p:spPr>
      </p:pic>
      <p:pic>
        <p:nvPicPr>
          <p:cNvPr id="40" name="Graphic 39" descr="Office worker male with solid fill">
            <a:extLst>
              <a:ext uri="{FF2B5EF4-FFF2-40B4-BE49-F238E27FC236}">
                <a16:creationId xmlns:a16="http://schemas.microsoft.com/office/drawing/2014/main" id="{1CBDDFD9-DAA6-63B1-3A98-7989BD4FE4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681763" y="5476926"/>
            <a:ext cx="297952" cy="297952"/>
          </a:xfrm>
          <a:prstGeom prst="rect">
            <a:avLst/>
          </a:prstGeom>
        </p:spPr>
      </p:pic>
      <p:pic>
        <p:nvPicPr>
          <p:cNvPr id="41" name="Graphic 40" descr="Office worker male with solid fill">
            <a:extLst>
              <a:ext uri="{FF2B5EF4-FFF2-40B4-BE49-F238E27FC236}">
                <a16:creationId xmlns:a16="http://schemas.microsoft.com/office/drawing/2014/main" id="{994D00E2-A233-DF96-FC0B-D98F2DB4F53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327163" y="5516223"/>
            <a:ext cx="297952" cy="297952"/>
          </a:xfrm>
          <a:prstGeom prst="rect">
            <a:avLst/>
          </a:prstGeom>
        </p:spPr>
      </p:pic>
      <p:pic>
        <p:nvPicPr>
          <p:cNvPr id="42" name="Graphic 41" descr="Office worker male with solid fill">
            <a:extLst>
              <a:ext uri="{FF2B5EF4-FFF2-40B4-BE49-F238E27FC236}">
                <a16:creationId xmlns:a16="http://schemas.microsoft.com/office/drawing/2014/main" id="{7C3EC0A4-3747-AA24-7A1D-4CBD76EB5F8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950420" y="4663084"/>
            <a:ext cx="760023" cy="760023"/>
          </a:xfrm>
          <a:prstGeom prst="rect">
            <a:avLst/>
          </a:prstGeom>
        </p:spPr>
      </p:pic>
      <p:pic>
        <p:nvPicPr>
          <p:cNvPr id="43" name="Graphic 42" descr="Office worker male with solid fill">
            <a:extLst>
              <a:ext uri="{FF2B5EF4-FFF2-40B4-BE49-F238E27FC236}">
                <a16:creationId xmlns:a16="http://schemas.microsoft.com/office/drawing/2014/main" id="{54D85624-A3DD-8523-4D21-B596D7C2D5B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621460" y="5812140"/>
            <a:ext cx="297952" cy="297952"/>
          </a:xfrm>
          <a:prstGeom prst="rect">
            <a:avLst/>
          </a:prstGeom>
        </p:spPr>
      </p:pic>
      <p:sp>
        <p:nvSpPr>
          <p:cNvPr id="4" name="Slide Number Placeholder 5">
            <a:extLst>
              <a:ext uri="{FF2B5EF4-FFF2-40B4-BE49-F238E27FC236}">
                <a16:creationId xmlns:a16="http://schemas.microsoft.com/office/drawing/2014/main" id="{58AD202D-1EBC-57F3-1E48-0DCD53EBA30F}"/>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17</a:t>
            </a:fld>
            <a:endParaRPr lang="en-GB" altLang="en-US"/>
          </a:p>
        </p:txBody>
      </p:sp>
      <p:sp>
        <p:nvSpPr>
          <p:cNvPr id="6" name="Footer Placeholder 1">
            <a:extLst>
              <a:ext uri="{FF2B5EF4-FFF2-40B4-BE49-F238E27FC236}">
                <a16:creationId xmlns:a16="http://schemas.microsoft.com/office/drawing/2014/main" id="{04968A7F-81F6-0109-36E0-6AE569EBD47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876162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Examples</a:t>
            </a:r>
            <a:r>
              <a:rPr lang="fr-FR" b="1" dirty="0"/>
              <a:t> of </a:t>
            </a: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894083" y="524704"/>
            <a:ext cx="8136981" cy="1631216"/>
          </a:xfrm>
          <a:prstGeom prst="rect">
            <a:avLst/>
          </a:prstGeom>
          <a:noFill/>
        </p:spPr>
        <p:txBody>
          <a:bodyPr wrap="square" rtlCol="0">
            <a:spAutoFit/>
          </a:bodyPr>
          <a:lstStyle/>
          <a:p>
            <a:r>
              <a:rPr lang="en-GB" sz="2000" dirty="0"/>
              <a:t>It is important to recognise that involvement of the public in the EIA process can be varied in approach.</a:t>
            </a:r>
          </a:p>
          <a:p>
            <a:endParaRPr lang="en-GB" sz="2000" dirty="0"/>
          </a:p>
          <a:p>
            <a:r>
              <a:rPr lang="en-GB" sz="2000" dirty="0"/>
              <a:t>Particular attention should be paid to the ability for the public to participate in the decision-making process. </a:t>
            </a:r>
            <a:endParaRPr lang="en-GB" sz="2000" dirty="0">
              <a:latin typeface="Comic Sans MS" panose="030F0702030302020204" pitchFamily="66" charset="0"/>
            </a:endParaRPr>
          </a:p>
        </p:txBody>
      </p:sp>
      <p:pic>
        <p:nvPicPr>
          <p:cNvPr id="6" name="Picture 5">
            <a:extLst>
              <a:ext uri="{FF2B5EF4-FFF2-40B4-BE49-F238E27FC236}">
                <a16:creationId xmlns:a16="http://schemas.microsoft.com/office/drawing/2014/main" id="{1AD0D2B1-48B9-2A9C-1271-40C90A45F8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894083" y="2964102"/>
            <a:ext cx="4236134" cy="823034"/>
          </a:xfrm>
          <a:prstGeom prst="rect">
            <a:avLst/>
          </a:prstGeom>
        </p:spPr>
      </p:pic>
      <p:pic>
        <p:nvPicPr>
          <p:cNvPr id="2050" name="Picture 2" descr="WalesOnline: News, sport, weather and events from across Wales">
            <a:extLst>
              <a:ext uri="{FF2B5EF4-FFF2-40B4-BE49-F238E27FC236}">
                <a16:creationId xmlns:a16="http://schemas.microsoft.com/office/drawing/2014/main" id="{5E54D1B2-AD1D-66DA-64E6-70A5C7D30C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6029" y="2406318"/>
            <a:ext cx="1952241" cy="55778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6AFA672-558C-265C-AF09-B1FFC6A626F0}"/>
              </a:ext>
            </a:extLst>
          </p:cNvPr>
          <p:cNvPicPr>
            <a:picLocks noChangeAspect="1"/>
          </p:cNvPicPr>
          <p:nvPr/>
        </p:nvPicPr>
        <p:blipFill>
          <a:blip r:embed="rId6"/>
          <a:stretch>
            <a:fillRect/>
          </a:stretch>
        </p:blipFill>
        <p:spPr>
          <a:xfrm>
            <a:off x="47652" y="523896"/>
            <a:ext cx="3724906" cy="5942217"/>
          </a:xfrm>
          <a:prstGeom prst="rect">
            <a:avLst/>
          </a:prstGeom>
        </p:spPr>
      </p:pic>
      <p:pic>
        <p:nvPicPr>
          <p:cNvPr id="13" name="Online Media 12" title="LanzaDragon - Webinar - GMT20230615-170234_Recording_1920x1080">
            <a:hlinkClick r:id="" action="ppaction://media"/>
            <a:extLst>
              <a:ext uri="{FF2B5EF4-FFF2-40B4-BE49-F238E27FC236}">
                <a16:creationId xmlns:a16="http://schemas.microsoft.com/office/drawing/2014/main" id="{93B97E64-42FA-2D39-976E-6B251401E144}"/>
              </a:ext>
            </a:extLst>
          </p:cNvPr>
          <p:cNvPicPr>
            <a:picLocks noRot="1" noChangeAspect="1"/>
          </p:cNvPicPr>
          <p:nvPr>
            <a:videoFile r:link="rId1"/>
          </p:nvPr>
        </p:nvPicPr>
        <p:blipFill>
          <a:blip r:embed="rId7"/>
          <a:stretch>
            <a:fillRect/>
          </a:stretch>
        </p:blipFill>
        <p:spPr>
          <a:xfrm>
            <a:off x="4032063" y="3941379"/>
            <a:ext cx="4098154" cy="2308819"/>
          </a:xfrm>
          <a:prstGeom prst="rect">
            <a:avLst/>
          </a:prstGeom>
        </p:spPr>
      </p:pic>
      <p:sp>
        <p:nvSpPr>
          <p:cNvPr id="19" name="TextBox 18">
            <a:extLst>
              <a:ext uri="{FF2B5EF4-FFF2-40B4-BE49-F238E27FC236}">
                <a16:creationId xmlns:a16="http://schemas.microsoft.com/office/drawing/2014/main" id="{C98590A7-9AEC-A8D7-067F-FFBD847B064B}"/>
              </a:ext>
            </a:extLst>
          </p:cNvPr>
          <p:cNvSpPr txBox="1"/>
          <p:nvPr/>
        </p:nvSpPr>
        <p:spPr>
          <a:xfrm>
            <a:off x="8762956" y="5736038"/>
            <a:ext cx="2948355" cy="646331"/>
          </a:xfrm>
          <a:prstGeom prst="rect">
            <a:avLst/>
          </a:prstGeom>
          <a:noFill/>
        </p:spPr>
        <p:txBody>
          <a:bodyPr wrap="square">
            <a:spAutoFit/>
          </a:bodyPr>
          <a:lstStyle/>
          <a:p>
            <a:pPr algn="ctr"/>
            <a:r>
              <a:rPr lang="en-GB" sz="1800" dirty="0">
                <a:hlinkClick r:id="rId8"/>
              </a:rPr>
              <a:t>Blue Gem - Erebus - Virtual Exhibition (3dwtech.co.uk)</a:t>
            </a:r>
            <a:endParaRPr lang="en-GB" sz="1800" dirty="0"/>
          </a:p>
        </p:txBody>
      </p:sp>
      <p:pic>
        <p:nvPicPr>
          <p:cNvPr id="23" name="Picture 22">
            <a:extLst>
              <a:ext uri="{FF2B5EF4-FFF2-40B4-BE49-F238E27FC236}">
                <a16:creationId xmlns:a16="http://schemas.microsoft.com/office/drawing/2014/main" id="{C6778C69-1C2E-78E5-7F10-E1CCBD2C018A}"/>
              </a:ext>
            </a:extLst>
          </p:cNvPr>
          <p:cNvPicPr>
            <a:picLocks noChangeAspect="1"/>
          </p:cNvPicPr>
          <p:nvPr/>
        </p:nvPicPr>
        <p:blipFill>
          <a:blip r:embed="rId9"/>
          <a:stretch>
            <a:fillRect/>
          </a:stretch>
        </p:blipFill>
        <p:spPr>
          <a:xfrm>
            <a:off x="8592087" y="3706759"/>
            <a:ext cx="3302983" cy="1945534"/>
          </a:xfrm>
          <a:prstGeom prst="rect">
            <a:avLst/>
          </a:prstGeom>
        </p:spPr>
      </p:pic>
      <p:pic>
        <p:nvPicPr>
          <p:cNvPr id="29" name="Picture 28">
            <a:extLst>
              <a:ext uri="{FF2B5EF4-FFF2-40B4-BE49-F238E27FC236}">
                <a16:creationId xmlns:a16="http://schemas.microsoft.com/office/drawing/2014/main" id="{E98E7E3F-A137-55AD-C258-EE2D7F203144}"/>
              </a:ext>
            </a:extLst>
          </p:cNvPr>
          <p:cNvPicPr>
            <a:picLocks noChangeAspect="1"/>
          </p:cNvPicPr>
          <p:nvPr/>
        </p:nvPicPr>
        <p:blipFill>
          <a:blip r:embed="rId10"/>
          <a:stretch>
            <a:fillRect/>
          </a:stretch>
        </p:blipFill>
        <p:spPr>
          <a:xfrm>
            <a:off x="8500300" y="2209009"/>
            <a:ext cx="3473669" cy="1428699"/>
          </a:xfrm>
          <a:prstGeom prst="rect">
            <a:avLst/>
          </a:prstGeom>
        </p:spPr>
      </p:pic>
      <p:cxnSp>
        <p:nvCxnSpPr>
          <p:cNvPr id="44" name="Straight Connector 43">
            <a:extLst>
              <a:ext uri="{FF2B5EF4-FFF2-40B4-BE49-F238E27FC236}">
                <a16:creationId xmlns:a16="http://schemas.microsoft.com/office/drawing/2014/main" id="{A19C3991-8297-EEE6-4634-1E3E0A7AD9B9}"/>
              </a:ext>
            </a:extLst>
          </p:cNvPr>
          <p:cNvCxnSpPr>
            <a:cxnSpLocks/>
          </p:cNvCxnSpPr>
          <p:nvPr/>
        </p:nvCxnSpPr>
        <p:spPr>
          <a:xfrm>
            <a:off x="8214734" y="2018269"/>
            <a:ext cx="32189" cy="4585497"/>
          </a:xfrm>
          <a:prstGeom prst="line">
            <a:avLst/>
          </a:prstGeom>
          <a:ln w="57150"/>
        </p:spPr>
        <p:style>
          <a:lnRef idx="1">
            <a:schemeClr val="dk1"/>
          </a:lnRef>
          <a:fillRef idx="0">
            <a:schemeClr val="dk1"/>
          </a:fillRef>
          <a:effectRef idx="0">
            <a:schemeClr val="dk1"/>
          </a:effectRef>
          <a:fontRef idx="minor">
            <a:schemeClr val="tx1"/>
          </a:fontRef>
        </p:style>
      </p:cxnSp>
      <p:sp>
        <p:nvSpPr>
          <p:cNvPr id="4" name="Slide Number Placeholder 5">
            <a:extLst>
              <a:ext uri="{FF2B5EF4-FFF2-40B4-BE49-F238E27FC236}">
                <a16:creationId xmlns:a16="http://schemas.microsoft.com/office/drawing/2014/main" id="{16953A3B-EEED-708F-C817-804D4AFD28B6}"/>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18</a:t>
            </a:fld>
            <a:endParaRPr lang="en-GB" altLang="en-US"/>
          </a:p>
        </p:txBody>
      </p:sp>
      <p:sp>
        <p:nvSpPr>
          <p:cNvPr id="7" name="Footer Placeholder 1">
            <a:extLst>
              <a:ext uri="{FF2B5EF4-FFF2-40B4-BE49-F238E27FC236}">
                <a16:creationId xmlns:a16="http://schemas.microsoft.com/office/drawing/2014/main" id="{75637763-4D07-76D1-A2E7-7A4C921E00E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800616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619226" y="1731756"/>
            <a:ext cx="5147506" cy="4254604"/>
          </a:xfrm>
        </p:spPr>
        <p:txBody>
          <a:bodyPr>
            <a:normAutofit lnSpcReduction="10000"/>
          </a:bodyPr>
          <a:lstStyle/>
          <a:p>
            <a:pPr marL="0" indent="0">
              <a:buNone/>
              <a:defRPr/>
            </a:pPr>
            <a:r>
              <a:rPr lang="en-GB" dirty="0"/>
              <a:t>For your EIA case study, conduct some quick investigation to see if you can identify any public consultation</a:t>
            </a:r>
          </a:p>
          <a:p>
            <a:pPr>
              <a:buFontTx/>
              <a:buChar char="-"/>
              <a:defRPr/>
            </a:pPr>
            <a:r>
              <a:rPr lang="en-GB" sz="2400" b="1" dirty="0"/>
              <a:t>Check the ES for references to ‘Public’</a:t>
            </a:r>
          </a:p>
          <a:p>
            <a:pPr>
              <a:buFontTx/>
              <a:buChar char="-"/>
              <a:defRPr/>
            </a:pPr>
            <a:r>
              <a:rPr lang="en-GB" sz="2400" b="1" dirty="0"/>
              <a:t>Check the appendices for examples of consultations and feedback</a:t>
            </a:r>
          </a:p>
          <a:p>
            <a:pPr>
              <a:buFontTx/>
              <a:buChar char="-"/>
              <a:defRPr/>
            </a:pPr>
            <a:r>
              <a:rPr lang="en-GB" sz="2400" b="1" dirty="0"/>
              <a:t>Google search the development name and see if any public consultations were advertised online in news articles or develop websites</a:t>
            </a:r>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11/6/2025</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19</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17353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3" end="3"/>
                                            </p:txEl>
                                          </p:spTgt>
                                        </p:tgtEl>
                                        <p:attrNameLst>
                                          <p:attrName>style.visibility</p:attrName>
                                        </p:attrNameLst>
                                      </p:cBhvr>
                                      <p:to>
                                        <p:strVal val="visible"/>
                                      </p:to>
                                    </p:set>
                                    <p:animEffect transition="in" filter="fade">
                                      <p:cBhvr>
                                        <p:cTn id="22" dur="2000"/>
                                        <p:tgtEl>
                                          <p:spTgt spid="132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fr-FR" b="1" dirty="0"/>
              <a:t>Legal </a:t>
            </a:r>
            <a:r>
              <a:rPr lang="en-GB" b="1" dirty="0"/>
              <a:t>requirement</a:t>
            </a:r>
            <a:r>
              <a:rPr lang="fr-FR" b="1" dirty="0"/>
              <a:t> of </a:t>
            </a: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386380" y="663123"/>
            <a:ext cx="8682521" cy="5509200"/>
          </a:xfrm>
          <a:prstGeom prst="rect">
            <a:avLst/>
          </a:prstGeom>
          <a:noFill/>
        </p:spPr>
        <p:txBody>
          <a:bodyPr wrap="square" rtlCol="0">
            <a:spAutoFit/>
          </a:bodyPr>
          <a:lstStyle/>
          <a:p>
            <a:r>
              <a:rPr lang="en-GB" sz="2200" dirty="0"/>
              <a:t>Within the UK context, the requirement for public participation was enhanced with the “UNECE Convention on Access to Information, Public Participation in Decision-making and Access to Justice in Environmental Matters”, also known as the Aarhus Convention, a global agreement on the rights of the public to information, decision-making, and justice in environmental manners.</a:t>
            </a:r>
          </a:p>
          <a:p>
            <a:endParaRPr lang="en-GB" sz="2200" dirty="0"/>
          </a:p>
          <a:p>
            <a:r>
              <a:rPr lang="en-GB" sz="2200" dirty="0"/>
              <a:t>The associated EIA Directives which adopted these principles determine the need in the UK for ‘the public’ to be informed in decisions, both of the proposal, and how to engage in consultation.</a:t>
            </a:r>
          </a:p>
          <a:p>
            <a:r>
              <a:rPr lang="en-GB" sz="2200" dirty="0"/>
              <a:t>Additionally, ‘the public concerned’ must be given ‘early and effective’ opportunities to participate. </a:t>
            </a:r>
          </a:p>
          <a:p>
            <a:endParaRPr lang="en-GB" sz="2200" dirty="0"/>
          </a:p>
          <a:p>
            <a:r>
              <a:rPr lang="en-GB" sz="2200" dirty="0"/>
              <a:t>However, the application of this legal right is mixed (Hartley and Wood, 2005), and even adopted to minimal standards (Glasson et al., 2012)</a:t>
            </a:r>
          </a:p>
          <a:p>
            <a:pPr marL="457200" indent="-457200">
              <a:buFontTx/>
              <a:buChar char="-"/>
            </a:pPr>
            <a:endParaRPr lang="en-GB" sz="2200" dirty="0">
              <a:latin typeface="Comic Sans MS" panose="030F0702030302020204" pitchFamily="66" charset="0"/>
            </a:endParaRPr>
          </a:p>
        </p:txBody>
      </p:sp>
      <p:pic>
        <p:nvPicPr>
          <p:cNvPr id="1026" name="Picture 2" descr="aarhus convention Archives | YEE">
            <a:extLst>
              <a:ext uri="{FF2B5EF4-FFF2-40B4-BE49-F238E27FC236}">
                <a16:creationId xmlns:a16="http://schemas.microsoft.com/office/drawing/2014/main" id="{63DB4AB1-1B87-AA40-6FDD-8475363869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2702435"/>
            <a:ext cx="3338235" cy="33382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arhus Convention – access to environmental information, public  participation and justice | FDSD">
            <a:extLst>
              <a:ext uri="{FF2B5EF4-FFF2-40B4-BE49-F238E27FC236}">
                <a16:creationId xmlns:a16="http://schemas.microsoft.com/office/drawing/2014/main" id="{D9147206-E14A-C582-BDDC-5674B3173F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129" y="817330"/>
            <a:ext cx="2847975" cy="1600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5">
            <a:extLst>
              <a:ext uri="{FF2B5EF4-FFF2-40B4-BE49-F238E27FC236}">
                <a16:creationId xmlns:a16="http://schemas.microsoft.com/office/drawing/2014/main" id="{17C7961C-9B35-40DB-E34B-BB070F771698}"/>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20</a:t>
            </a:fld>
            <a:endParaRPr lang="en-GB" altLang="en-US"/>
          </a:p>
        </p:txBody>
      </p:sp>
      <p:sp>
        <p:nvSpPr>
          <p:cNvPr id="6" name="Footer Placeholder 1">
            <a:extLst>
              <a:ext uri="{FF2B5EF4-FFF2-40B4-BE49-F238E27FC236}">
                <a16:creationId xmlns:a16="http://schemas.microsoft.com/office/drawing/2014/main" id="{82104C63-ADED-9B5E-F721-718B6252C5E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3490685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fr-FR" b="1" dirty="0" err="1"/>
              <a:t>Recommendations</a:t>
            </a:r>
            <a:r>
              <a:rPr lang="fr-FR" b="1" dirty="0"/>
              <a:t> for </a:t>
            </a:r>
            <a:r>
              <a:rPr lang="en-GB" b="1" dirty="0"/>
              <a:t>Public participation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405299" y="967865"/>
            <a:ext cx="8682521" cy="4893647"/>
          </a:xfrm>
          <a:prstGeom prst="rect">
            <a:avLst/>
          </a:prstGeom>
          <a:noFill/>
        </p:spPr>
        <p:txBody>
          <a:bodyPr wrap="square" rtlCol="0">
            <a:spAutoFit/>
          </a:bodyPr>
          <a:lstStyle/>
          <a:p>
            <a:r>
              <a:rPr lang="en-GB" sz="2400" dirty="0"/>
              <a:t>Best practice guidance for inclusion of the public in EIA processes states that early and effective communication is ideal, benefiting the environment, the rights of the public, and the developer.</a:t>
            </a:r>
          </a:p>
          <a:p>
            <a:endParaRPr lang="en-GB" sz="2400" dirty="0"/>
          </a:p>
          <a:p>
            <a:r>
              <a:rPr lang="en-GB" sz="2400" dirty="0"/>
              <a:t>It is essential that the public are considered during all stages of the process, and not included as a box-ticking exercise.</a:t>
            </a:r>
          </a:p>
          <a:p>
            <a:endParaRPr lang="en-GB" sz="2400" dirty="0"/>
          </a:p>
          <a:p>
            <a:r>
              <a:rPr lang="en-GB" sz="2400" dirty="0"/>
              <a:t>There should be evidence that the public have had the opportunity to influence the decision-making process and been kept informed.</a:t>
            </a:r>
          </a:p>
          <a:p>
            <a:endParaRPr lang="en-GB" sz="2400" dirty="0"/>
          </a:p>
          <a:p>
            <a:r>
              <a:rPr lang="en-GB" sz="2400" dirty="0"/>
              <a:t>There is also the requirement for accessibility of information and inclusion of minority groups. Identifying all groups and providing the ability for everyone to partake is challenging but critical.</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EE4094F4-E9F8-89CB-AA9C-F1A97E708693}"/>
              </a:ext>
            </a:extLst>
          </p:cNvPr>
          <p:cNvPicPr>
            <a:picLocks noChangeAspect="1"/>
          </p:cNvPicPr>
          <p:nvPr/>
        </p:nvPicPr>
        <p:blipFill>
          <a:blip r:embed="rId2"/>
          <a:stretch>
            <a:fillRect/>
          </a:stretch>
        </p:blipFill>
        <p:spPr>
          <a:xfrm>
            <a:off x="53497" y="967865"/>
            <a:ext cx="3200400" cy="3848100"/>
          </a:xfrm>
          <a:prstGeom prst="rect">
            <a:avLst/>
          </a:prstGeom>
        </p:spPr>
      </p:pic>
      <p:sp>
        <p:nvSpPr>
          <p:cNvPr id="6" name="TextBox 5">
            <a:extLst>
              <a:ext uri="{FF2B5EF4-FFF2-40B4-BE49-F238E27FC236}">
                <a16:creationId xmlns:a16="http://schemas.microsoft.com/office/drawing/2014/main" id="{18E1818D-8CF7-F2E2-1B7F-26EBCB6158DD}"/>
              </a:ext>
            </a:extLst>
          </p:cNvPr>
          <p:cNvSpPr txBox="1"/>
          <p:nvPr/>
        </p:nvSpPr>
        <p:spPr>
          <a:xfrm>
            <a:off x="160936" y="4889378"/>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sp>
        <p:nvSpPr>
          <p:cNvPr id="7" name="Slide Number Placeholder 5">
            <a:extLst>
              <a:ext uri="{FF2B5EF4-FFF2-40B4-BE49-F238E27FC236}">
                <a16:creationId xmlns:a16="http://schemas.microsoft.com/office/drawing/2014/main" id="{A1D9FC66-0C8C-8DDF-2CF8-572609EC0A34}"/>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21</a:t>
            </a:fld>
            <a:endParaRPr lang="en-GB" altLang="en-US"/>
          </a:p>
        </p:txBody>
      </p:sp>
      <p:sp>
        <p:nvSpPr>
          <p:cNvPr id="9" name="Footer Placeholder 1">
            <a:extLst>
              <a:ext uri="{FF2B5EF4-FFF2-40B4-BE49-F238E27FC236}">
                <a16:creationId xmlns:a16="http://schemas.microsoft.com/office/drawing/2014/main" id="{AF1D0C58-74C9-41CB-D333-85AB4D65175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2580695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22</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77B84E9F-FD2F-A8FB-D3E1-B24659F4569D}"/>
              </a:ext>
            </a:extLst>
          </p:cNvPr>
          <p:cNvPicPr>
            <a:picLocks noChangeAspect="1"/>
          </p:cNvPicPr>
          <p:nvPr/>
        </p:nvPicPr>
        <p:blipFill rotWithShape="1">
          <a:blip r:embed="rId3"/>
          <a:srcRect l="31799" t="19429" r="26973" b="8952"/>
          <a:stretch/>
        </p:blipFill>
        <p:spPr>
          <a:xfrm>
            <a:off x="6322423" y="27230"/>
            <a:ext cx="5780314" cy="6694246"/>
          </a:xfrm>
          <a:prstGeom prst="rect">
            <a:avLst/>
          </a:prstGeom>
        </p:spPr>
      </p:pic>
      <p:sp>
        <p:nvSpPr>
          <p:cNvPr id="2" name="Rectangle 1">
            <a:extLst>
              <a:ext uri="{FF2B5EF4-FFF2-40B4-BE49-F238E27FC236}">
                <a16:creationId xmlns:a16="http://schemas.microsoft.com/office/drawing/2014/main" id="{74C2B2FD-52DB-E9D0-0519-4AF379ED8D2D}"/>
              </a:ext>
            </a:extLst>
          </p:cNvPr>
          <p:cNvSpPr/>
          <p:nvPr/>
        </p:nvSpPr>
        <p:spPr>
          <a:xfrm>
            <a:off x="7330698" y="3136645"/>
            <a:ext cx="1356102" cy="1760820"/>
          </a:xfrm>
          <a:prstGeom prst="rect">
            <a:avLst/>
          </a:prstGeom>
          <a:noFill/>
          <a:ln w="7620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1027">
            <a:extLst>
              <a:ext uri="{FF2B5EF4-FFF2-40B4-BE49-F238E27FC236}">
                <a16:creationId xmlns:a16="http://schemas.microsoft.com/office/drawing/2014/main" id="{E26522FE-D4FA-C733-5936-148CADCD0494}"/>
              </a:ext>
            </a:extLst>
          </p:cNvPr>
          <p:cNvSpPr txBox="1">
            <a:spLocks noChangeArrowheads="1"/>
          </p:cNvSpPr>
          <p:nvPr/>
        </p:nvSpPr>
        <p:spPr>
          <a:xfrm>
            <a:off x="383945" y="1227909"/>
            <a:ext cx="4114800" cy="4530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defRPr/>
            </a:pPr>
            <a:r>
              <a:rPr lang="en-GB" b="1" dirty="0">
                <a:cs typeface="Times New Roman" pitchFamily="18" charset="0"/>
              </a:rPr>
              <a:t>Today:</a:t>
            </a:r>
          </a:p>
          <a:p>
            <a:pPr>
              <a:buFont typeface="Arial" panose="020B0604020202020204" pitchFamily="34" charset="0"/>
              <a:buNone/>
              <a:defRPr/>
            </a:pPr>
            <a:endParaRPr lang="en-GB" b="1" dirty="0">
              <a:cs typeface="Times New Roman" pitchFamily="18" charset="0"/>
            </a:endParaRPr>
          </a:p>
          <a:p>
            <a:pPr>
              <a:defRPr/>
            </a:pPr>
            <a:r>
              <a:rPr lang="en-GB" b="1" dirty="0">
                <a:cs typeface="Times New Roman" pitchFamily="18" charset="0"/>
              </a:rPr>
              <a:t>Mitigation and Impact Management</a:t>
            </a:r>
          </a:p>
          <a:p>
            <a:pPr>
              <a:defRPr/>
            </a:pPr>
            <a:r>
              <a:rPr lang="en-GB" b="1" dirty="0">
                <a:cs typeface="Times New Roman" pitchFamily="18" charset="0"/>
              </a:rPr>
              <a:t>Decision Making</a:t>
            </a:r>
          </a:p>
          <a:p>
            <a:pPr>
              <a:defRPr/>
            </a:pPr>
            <a:r>
              <a:rPr lang="en-GB" b="1" dirty="0">
                <a:cs typeface="Times New Roman" pitchFamily="18" charset="0"/>
              </a:rPr>
              <a:t>Review of EIA</a:t>
            </a:r>
          </a:p>
        </p:txBody>
      </p:sp>
      <p:sp>
        <p:nvSpPr>
          <p:cNvPr id="5" name="Rectangle 4">
            <a:extLst>
              <a:ext uri="{FF2B5EF4-FFF2-40B4-BE49-F238E27FC236}">
                <a16:creationId xmlns:a16="http://schemas.microsoft.com/office/drawing/2014/main" id="{3ECA2558-D34B-AC47-6E9A-52644571CCE3}"/>
              </a:ext>
            </a:extLst>
          </p:cNvPr>
          <p:cNvSpPr/>
          <p:nvPr/>
        </p:nvSpPr>
        <p:spPr>
          <a:xfrm>
            <a:off x="7330697" y="5069950"/>
            <a:ext cx="4091553" cy="1651525"/>
          </a:xfrm>
          <a:prstGeom prst="rect">
            <a:avLst/>
          </a:prstGeom>
          <a:noFill/>
          <a:ln w="7620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63943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ear with compass turning gears without">
            <a:extLst>
              <a:ext uri="{FF2B5EF4-FFF2-40B4-BE49-F238E27FC236}">
                <a16:creationId xmlns:a16="http://schemas.microsoft.com/office/drawing/2014/main" id="{BC290C29-21FE-93F0-C288-BC0A6DCBC145}"/>
              </a:ext>
            </a:extLst>
          </p:cNvPr>
          <p:cNvPicPr>
            <a:picLocks noChangeAspect="1"/>
          </p:cNvPicPr>
          <p:nvPr/>
        </p:nvPicPr>
        <p:blipFill rotWithShape="1">
          <a:blip r:embed="rId2">
            <a:alphaModFix amt="50000"/>
          </a:blip>
          <a:srcRect b="15730"/>
          <a:stretch/>
        </p:blipFill>
        <p:spPr>
          <a:xfrm>
            <a:off x="20" y="1"/>
            <a:ext cx="12191980" cy="6857999"/>
          </a:xfrm>
          <a:prstGeom prst="rect">
            <a:avLst/>
          </a:prstGeom>
        </p:spPr>
      </p:pic>
      <p:sp>
        <p:nvSpPr>
          <p:cNvPr id="2" name="Title 1">
            <a:extLst>
              <a:ext uri="{FF2B5EF4-FFF2-40B4-BE49-F238E27FC236}">
                <a16:creationId xmlns:a16="http://schemas.microsoft.com/office/drawing/2014/main" id="{D11695BA-7FC2-865E-F88F-C5C4E5C691D8}"/>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rPr>
              <a:t>Impact Management in EIA</a:t>
            </a:r>
          </a:p>
        </p:txBody>
      </p:sp>
      <p:pic>
        <p:nvPicPr>
          <p:cNvPr id="1026" name="Picture 2" descr="Creative Carmarthen | University of Wales Trinity Saint David">
            <a:extLst>
              <a:ext uri="{FF2B5EF4-FFF2-40B4-BE49-F238E27FC236}">
                <a16:creationId xmlns:a16="http://schemas.microsoft.com/office/drawing/2014/main" id="{16A37AAA-7295-6A49-B7F3-06FD53FD7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32" y="5735638"/>
            <a:ext cx="2006083" cy="930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625551"/>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965588" y="0"/>
            <a:ext cx="7924800" cy="1143000"/>
          </a:xfrm>
        </p:spPr>
        <p:txBody>
          <a:bodyPr/>
          <a:lstStyle/>
          <a:p>
            <a:pPr>
              <a:defRPr/>
            </a:pPr>
            <a:r>
              <a:rPr lang="en-GB" dirty="0">
                <a:latin typeface="Neue Haas Grotesk Text Pro" panose="020B0504020202020204" pitchFamily="34" charset="0"/>
                <a:cs typeface="Times New Roman" pitchFamily="18" charset="0"/>
              </a:rPr>
              <a:t>Impact Management in EIA</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24</a:t>
            </a:fld>
            <a:endParaRPr lang="en-GB" altLang="en-US" sz="1200">
              <a:latin typeface="Tahoma" panose="020B0604030504040204" pitchFamily="34" charset="0"/>
            </a:endParaRPr>
          </a:p>
        </p:txBody>
      </p:sp>
      <p:sp>
        <p:nvSpPr>
          <p:cNvPr id="6" name="Content Placeholder 5">
            <a:extLst>
              <a:ext uri="{FF2B5EF4-FFF2-40B4-BE49-F238E27FC236}">
                <a16:creationId xmlns:a16="http://schemas.microsoft.com/office/drawing/2014/main" id="{37D90D42-EA57-B2B8-9B09-97C343C3D094}"/>
              </a:ext>
            </a:extLst>
          </p:cNvPr>
          <p:cNvSpPr>
            <a:spLocks noGrp="1"/>
          </p:cNvSpPr>
          <p:nvPr>
            <p:ph sz="quarter" idx="13"/>
          </p:nvPr>
        </p:nvSpPr>
        <p:spPr/>
        <p:txBody>
          <a:bodyPr/>
          <a:lstStyle/>
          <a:p>
            <a:pPr marL="0" indent="0">
              <a:buNone/>
            </a:pPr>
            <a:r>
              <a:rPr lang="en-GB" dirty="0"/>
              <a:t>In this section we will learn about plans that you need to develop to </a:t>
            </a:r>
            <a:r>
              <a:rPr lang="en-GB" b="1" u="sng" dirty="0"/>
              <a:t>specify, implement and monitor </a:t>
            </a:r>
            <a:r>
              <a:rPr lang="en-GB" dirty="0"/>
              <a:t>the identified mitigation measures and address other risks that the project could present, such as technological failures and other emergencies. </a:t>
            </a:r>
          </a:p>
        </p:txBody>
      </p:sp>
      <p:pic>
        <p:nvPicPr>
          <p:cNvPr id="2" name="Picture 1">
            <a:extLst>
              <a:ext uri="{FF2B5EF4-FFF2-40B4-BE49-F238E27FC236}">
                <a16:creationId xmlns:a16="http://schemas.microsoft.com/office/drawing/2014/main" id="{7470FE1A-EAAA-01FA-45BF-A6A4185C1E30}"/>
              </a:ext>
            </a:extLst>
          </p:cNvPr>
          <p:cNvPicPr>
            <a:picLocks noChangeAspect="1"/>
          </p:cNvPicPr>
          <p:nvPr/>
        </p:nvPicPr>
        <p:blipFill rotWithShape="1">
          <a:blip r:embed="rId3"/>
          <a:srcRect l="31799" t="19429" r="26973" b="8952"/>
          <a:stretch/>
        </p:blipFill>
        <p:spPr>
          <a:xfrm>
            <a:off x="8734697" y="2820910"/>
            <a:ext cx="3368040" cy="3900565"/>
          </a:xfrm>
          <a:prstGeom prst="rect">
            <a:avLst/>
          </a:prstGeom>
        </p:spPr>
      </p:pic>
      <p:sp>
        <p:nvSpPr>
          <p:cNvPr id="4" name="Rectangle 3">
            <a:extLst>
              <a:ext uri="{FF2B5EF4-FFF2-40B4-BE49-F238E27FC236}">
                <a16:creationId xmlns:a16="http://schemas.microsoft.com/office/drawing/2014/main" id="{EE5DBDB0-97A6-1430-B6A1-28EC06AC1ACA}"/>
              </a:ext>
            </a:extLst>
          </p:cNvPr>
          <p:cNvSpPr/>
          <p:nvPr/>
        </p:nvSpPr>
        <p:spPr>
          <a:xfrm>
            <a:off x="9297851" y="4641669"/>
            <a:ext cx="786675" cy="548640"/>
          </a:xfrm>
          <a:prstGeom prst="rect">
            <a:avLst/>
          </a:prstGeom>
          <a:noFill/>
          <a:ln w="7620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27591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867865" y="155720"/>
            <a:ext cx="7924800" cy="1143000"/>
          </a:xfrm>
        </p:spPr>
        <p:txBody>
          <a:bodyPr/>
          <a:lstStyle/>
          <a:p>
            <a:pPr>
              <a:defRPr/>
            </a:pPr>
            <a:r>
              <a:rPr lang="en-GB" dirty="0">
                <a:latin typeface="Neue Haas Grotesk Text Pro" panose="020B0504020202020204" pitchFamily="34" charset="0"/>
                <a:cs typeface="Times New Roman" pitchFamily="18" charset="0"/>
              </a:rPr>
              <a:t>Impact Management in EIA</a:t>
            </a:r>
          </a:p>
        </p:txBody>
      </p:sp>
      <p:sp>
        <p:nvSpPr>
          <p:cNvPr id="6" name="Content Placeholder 5">
            <a:extLst>
              <a:ext uri="{FF2B5EF4-FFF2-40B4-BE49-F238E27FC236}">
                <a16:creationId xmlns:a16="http://schemas.microsoft.com/office/drawing/2014/main" id="{37D90D42-EA57-B2B8-9B09-97C343C3D094}"/>
              </a:ext>
            </a:extLst>
          </p:cNvPr>
          <p:cNvSpPr>
            <a:spLocks noGrp="1"/>
          </p:cNvSpPr>
          <p:nvPr>
            <p:ph sz="quarter" idx="13"/>
          </p:nvPr>
        </p:nvSpPr>
        <p:spPr/>
        <p:txBody>
          <a:bodyPr/>
          <a:lstStyle/>
          <a:p>
            <a:pPr marL="0" indent="0">
              <a:buNone/>
            </a:pPr>
            <a:r>
              <a:rPr lang="en-GB" dirty="0"/>
              <a:t>Impact management is a series of plans and protocols that are part of the EIA process (and also continue after project implementation) to manage and monitor identified mitigation measures and other risks such as technology failures and natural disasters that may occur over the project lifetime.</a:t>
            </a:r>
          </a:p>
        </p:txBody>
      </p:sp>
      <p:sp>
        <p:nvSpPr>
          <p:cNvPr id="2" name="Slide Number Placeholder 5">
            <a:extLst>
              <a:ext uri="{FF2B5EF4-FFF2-40B4-BE49-F238E27FC236}">
                <a16:creationId xmlns:a16="http://schemas.microsoft.com/office/drawing/2014/main" id="{202204E1-7286-B3F1-66E0-EC856D93F526}"/>
              </a:ext>
            </a:extLst>
          </p:cNvPr>
          <p:cNvSpPr txBox="1">
            <a:spLocks/>
          </p:cNvSpPr>
          <p:nvPr/>
        </p:nvSpPr>
        <p:spPr bwMode="auto">
          <a:xfrm>
            <a:off x="11632162" y="6453002"/>
            <a:ext cx="429207"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spcBef>
                <a:spcPct val="0"/>
              </a:spcBef>
              <a:buClrTx/>
              <a:buFontTx/>
              <a:buNone/>
            </a:pPr>
            <a:fld id="{4A5BBE5A-1A66-4A21-B261-59A09E77C1C6}" type="slidenum">
              <a:rPr lang="en-GB" altLang="en-US" smtClean="0"/>
              <a:pPr>
                <a:spcBef>
                  <a:spcPct val="0"/>
                </a:spcBef>
                <a:buClrTx/>
                <a:buFontTx/>
                <a:buNone/>
              </a:pPr>
              <a:t>25</a:t>
            </a:fld>
            <a:endParaRPr lang="en-GB" altLang="en-US"/>
          </a:p>
        </p:txBody>
      </p:sp>
      <p:sp>
        <p:nvSpPr>
          <p:cNvPr id="3" name="Footer Placeholder 1">
            <a:extLst>
              <a:ext uri="{FF2B5EF4-FFF2-40B4-BE49-F238E27FC236}">
                <a16:creationId xmlns:a16="http://schemas.microsoft.com/office/drawing/2014/main" id="{ABFE631F-EF42-A695-1CA7-7D527609A8DA}"/>
              </a:ext>
            </a:extLst>
          </p:cNvPr>
          <p:cNvSpPr txBox="1">
            <a:spLocks/>
          </p:cNvSpPr>
          <p:nvPr/>
        </p:nvSpPr>
        <p:spPr>
          <a:xfrm>
            <a:off x="8876521" y="6453002"/>
            <a:ext cx="2805405" cy="365125"/>
          </a:xfrm>
          <a:prstGeom prst="rect">
            <a:avLst/>
          </a:prstGeom>
        </p:spPr>
        <p:txBody>
          <a:bodyPr>
            <a:normAutofit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ts val="600"/>
              </a:spcAft>
              <a:defRPr/>
            </a:pPr>
            <a:r>
              <a:rPr lang="en-GB" cap="all" spc="60"/>
              <a:t>acba7004</a:t>
            </a:r>
            <a:endParaRPr lang="en-GB" cap="all" spc="60" dirty="0"/>
          </a:p>
        </p:txBody>
      </p:sp>
    </p:spTree>
    <p:extLst>
      <p:ext uri="{BB962C8B-B14F-4D97-AF65-F5344CB8AC3E}">
        <p14:creationId xmlns:p14="http://schemas.microsoft.com/office/powerpoint/2010/main" val="739216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812800" y="141760"/>
            <a:ext cx="7924800" cy="1143000"/>
          </a:xfrm>
        </p:spPr>
        <p:txBody>
          <a:bodyPr/>
          <a:lstStyle/>
          <a:p>
            <a:pPr>
              <a:defRPr/>
            </a:pPr>
            <a:r>
              <a:rPr lang="en-GB" dirty="0">
                <a:latin typeface="Neue Haas Grotesk Text Pro" panose="020B0504020202020204" pitchFamily="34" charset="0"/>
                <a:cs typeface="Times New Roman" pitchFamily="18" charset="0"/>
              </a:rPr>
              <a:t>Impact Management in EIA</a:t>
            </a:r>
          </a:p>
        </p:txBody>
      </p:sp>
      <p:sp>
        <p:nvSpPr>
          <p:cNvPr id="6" name="Content Placeholder 5">
            <a:extLst>
              <a:ext uri="{FF2B5EF4-FFF2-40B4-BE49-F238E27FC236}">
                <a16:creationId xmlns:a16="http://schemas.microsoft.com/office/drawing/2014/main" id="{37D90D42-EA57-B2B8-9B09-97C343C3D094}"/>
              </a:ext>
            </a:extLst>
          </p:cNvPr>
          <p:cNvSpPr>
            <a:spLocks noGrp="1"/>
          </p:cNvSpPr>
          <p:nvPr>
            <p:ph sz="quarter" idx="13"/>
          </p:nvPr>
        </p:nvSpPr>
        <p:spPr/>
        <p:txBody>
          <a:bodyPr>
            <a:normAutofit lnSpcReduction="10000"/>
          </a:bodyPr>
          <a:lstStyle/>
          <a:p>
            <a:pPr marL="0" indent="0">
              <a:buNone/>
            </a:pPr>
            <a:r>
              <a:rPr lang="en-GB" dirty="0"/>
              <a:t>The analyses of the impacts and mitigation measures (carried out in the previous step) will likely </a:t>
            </a:r>
            <a:r>
              <a:rPr lang="en-GB" b="1" u="sng" dirty="0"/>
              <a:t>identify a number of changes in the project design, implementation and closure. </a:t>
            </a:r>
            <a:r>
              <a:rPr lang="en-GB" dirty="0"/>
              <a:t>It will also require additional action plans to manage risks and carry out monitoring.</a:t>
            </a:r>
          </a:p>
          <a:p>
            <a:pPr marL="0" indent="0">
              <a:buNone/>
            </a:pPr>
            <a:endParaRPr lang="en-GB" dirty="0"/>
          </a:p>
          <a:p>
            <a:pPr marL="0" indent="0">
              <a:buNone/>
            </a:pPr>
            <a:r>
              <a:rPr lang="en-GB" dirty="0"/>
              <a:t>The need for these plans depends on the type of project, the identified impacts, and the risks associated with the project based on its activities and the natural and social context where it will take place. Some of the plans are compulsory, such as an </a:t>
            </a:r>
            <a:r>
              <a:rPr lang="en-GB" dirty="0">
                <a:highlight>
                  <a:srgbClr val="FFFF00"/>
                </a:highlight>
              </a:rPr>
              <a:t>environmental management plan </a:t>
            </a:r>
            <a:r>
              <a:rPr lang="en-GB" b="1" dirty="0">
                <a:highlight>
                  <a:srgbClr val="FFFF00"/>
                </a:highlight>
              </a:rPr>
              <a:t>(EMP) </a:t>
            </a:r>
            <a:r>
              <a:rPr lang="en-GB" dirty="0"/>
              <a:t>which is required as part of an EIA report in most countries</a:t>
            </a:r>
          </a:p>
        </p:txBody>
      </p:sp>
      <p:sp>
        <p:nvSpPr>
          <p:cNvPr id="2" name="Slide Number Placeholder 5">
            <a:extLst>
              <a:ext uri="{FF2B5EF4-FFF2-40B4-BE49-F238E27FC236}">
                <a16:creationId xmlns:a16="http://schemas.microsoft.com/office/drawing/2014/main" id="{0AC4B964-A134-48F2-DAC9-FDA2EB1B22C8}"/>
              </a:ext>
            </a:extLst>
          </p:cNvPr>
          <p:cNvSpPr txBox="1">
            <a:spLocks/>
          </p:cNvSpPr>
          <p:nvPr/>
        </p:nvSpPr>
        <p:spPr bwMode="auto">
          <a:xfrm>
            <a:off x="11632162" y="6453002"/>
            <a:ext cx="429207"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spcBef>
                <a:spcPct val="0"/>
              </a:spcBef>
              <a:buClrTx/>
              <a:buFontTx/>
              <a:buNone/>
            </a:pPr>
            <a:fld id="{4A5BBE5A-1A66-4A21-B261-59A09E77C1C6}" type="slidenum">
              <a:rPr lang="en-GB" altLang="en-US" smtClean="0"/>
              <a:pPr>
                <a:spcBef>
                  <a:spcPct val="0"/>
                </a:spcBef>
                <a:buClrTx/>
                <a:buFontTx/>
                <a:buNone/>
              </a:pPr>
              <a:t>26</a:t>
            </a:fld>
            <a:endParaRPr lang="en-GB" altLang="en-US"/>
          </a:p>
        </p:txBody>
      </p:sp>
      <p:sp>
        <p:nvSpPr>
          <p:cNvPr id="3" name="Footer Placeholder 1">
            <a:extLst>
              <a:ext uri="{FF2B5EF4-FFF2-40B4-BE49-F238E27FC236}">
                <a16:creationId xmlns:a16="http://schemas.microsoft.com/office/drawing/2014/main" id="{3E061B21-D55A-B409-EAFD-2C5F42EE2510}"/>
              </a:ext>
            </a:extLst>
          </p:cNvPr>
          <p:cNvSpPr txBox="1">
            <a:spLocks/>
          </p:cNvSpPr>
          <p:nvPr/>
        </p:nvSpPr>
        <p:spPr>
          <a:xfrm>
            <a:off x="8876521" y="6453002"/>
            <a:ext cx="2805405" cy="365125"/>
          </a:xfrm>
          <a:prstGeom prst="rect">
            <a:avLst/>
          </a:prstGeom>
        </p:spPr>
        <p:txBody>
          <a:bodyPr>
            <a:normAutofit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ts val="600"/>
              </a:spcAft>
              <a:defRPr/>
            </a:pPr>
            <a:r>
              <a:rPr lang="en-GB" cap="all" spc="60"/>
              <a:t>acba7004</a:t>
            </a:r>
            <a:endParaRPr lang="en-GB" cap="all" spc="60" dirty="0"/>
          </a:p>
        </p:txBody>
      </p:sp>
    </p:spTree>
    <p:extLst>
      <p:ext uri="{BB962C8B-B14F-4D97-AF65-F5344CB8AC3E}">
        <p14:creationId xmlns:p14="http://schemas.microsoft.com/office/powerpoint/2010/main" val="391602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37AEB-CA52-9312-BF70-43481B6B24E6}"/>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7F340AFF-A12E-7CC9-5597-974843DF185E}"/>
              </a:ext>
            </a:extLst>
          </p:cNvPr>
          <p:cNvPicPr>
            <a:picLocks noChangeAspect="1"/>
          </p:cNvPicPr>
          <p:nvPr/>
        </p:nvPicPr>
        <p:blipFill rotWithShape="1">
          <a:blip r:embed="rId2"/>
          <a:srcRect l="8386" t="18309" r="22493" b="19602"/>
          <a:stretch/>
        </p:blipFill>
        <p:spPr>
          <a:xfrm>
            <a:off x="568619" y="88710"/>
            <a:ext cx="11155710" cy="6680579"/>
          </a:xfrm>
          <a:prstGeom prst="rect">
            <a:avLst/>
          </a:prstGeom>
        </p:spPr>
      </p:pic>
    </p:spTree>
    <p:extLst>
      <p:ext uri="{BB962C8B-B14F-4D97-AF65-F5344CB8AC3E}">
        <p14:creationId xmlns:p14="http://schemas.microsoft.com/office/powerpoint/2010/main" val="2069841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5">
            <a:extLst>
              <a:ext uri="{FF2B5EF4-FFF2-40B4-BE49-F238E27FC236}">
                <a16:creationId xmlns:a16="http://schemas.microsoft.com/office/drawing/2014/main" id="{3FA5AD45-1DB6-1A22-B2BB-3AD9FF6E7970}"/>
              </a:ext>
            </a:extLst>
          </p:cNvPr>
          <p:cNvGraphicFramePr>
            <a:graphicFrameLocks noGrp="1"/>
          </p:cNvGraphicFramePr>
          <p:nvPr>
            <p:extLst>
              <p:ext uri="{D42A27DB-BD31-4B8C-83A1-F6EECF244321}">
                <p14:modId xmlns:p14="http://schemas.microsoft.com/office/powerpoint/2010/main" val="1152679111"/>
              </p:ext>
            </p:extLst>
          </p:nvPr>
        </p:nvGraphicFramePr>
        <p:xfrm>
          <a:off x="676193" y="216743"/>
          <a:ext cx="10716242" cy="5087118"/>
        </p:xfrm>
        <a:graphic>
          <a:graphicData uri="http://schemas.openxmlformats.org/drawingml/2006/table">
            <a:tbl>
              <a:tblPr firstRow="1" bandRow="1">
                <a:tableStyleId>{5C22544A-7EE6-4342-B048-85BDC9FD1C3A}</a:tableStyleId>
              </a:tblPr>
              <a:tblGrid>
                <a:gridCol w="5358121">
                  <a:extLst>
                    <a:ext uri="{9D8B030D-6E8A-4147-A177-3AD203B41FA5}">
                      <a16:colId xmlns:a16="http://schemas.microsoft.com/office/drawing/2014/main" val="3521233826"/>
                    </a:ext>
                  </a:extLst>
                </a:gridCol>
                <a:gridCol w="5358121">
                  <a:extLst>
                    <a:ext uri="{9D8B030D-6E8A-4147-A177-3AD203B41FA5}">
                      <a16:colId xmlns:a16="http://schemas.microsoft.com/office/drawing/2014/main" val="4138697523"/>
                    </a:ext>
                  </a:extLst>
                </a:gridCol>
              </a:tblGrid>
              <a:tr h="559887">
                <a:tc>
                  <a:txBody>
                    <a:bodyPr/>
                    <a:lstStyle/>
                    <a:p>
                      <a:pPr algn="ctr"/>
                      <a:r>
                        <a:rPr lang="en-GB" sz="2400" dirty="0"/>
                        <a:t>Option</a:t>
                      </a:r>
                    </a:p>
                  </a:txBody>
                  <a:tcPr/>
                </a:tc>
                <a:tc>
                  <a:txBody>
                    <a:bodyPr/>
                    <a:lstStyle/>
                    <a:p>
                      <a:pPr algn="ctr"/>
                      <a:r>
                        <a:rPr lang="en-GB" sz="2400" dirty="0"/>
                        <a:t>Example</a:t>
                      </a:r>
                    </a:p>
                  </a:txBody>
                  <a:tcPr/>
                </a:tc>
                <a:extLst>
                  <a:ext uri="{0D108BD9-81ED-4DB2-BD59-A6C34878D82A}">
                    <a16:rowId xmlns:a16="http://schemas.microsoft.com/office/drawing/2014/main" val="1095957554"/>
                  </a:ext>
                </a:extLst>
              </a:tr>
              <a:tr h="559887">
                <a:tc>
                  <a:txBody>
                    <a:bodyPr/>
                    <a:lstStyle/>
                    <a:p>
                      <a:pPr algn="ctr"/>
                      <a:r>
                        <a:rPr lang="en-GB" sz="2400" dirty="0"/>
                        <a:t>Avoid at source</a:t>
                      </a:r>
                    </a:p>
                  </a:txBody>
                  <a:tcPr/>
                </a:tc>
                <a:tc>
                  <a:txBody>
                    <a:bodyPr/>
                    <a:lstStyle/>
                    <a:p>
                      <a:pPr algn="ctr"/>
                      <a:r>
                        <a:rPr lang="en-GB" sz="2400" dirty="0"/>
                        <a:t>Avoid machinery</a:t>
                      </a:r>
                    </a:p>
                  </a:txBody>
                  <a:tcPr/>
                </a:tc>
                <a:extLst>
                  <a:ext uri="{0D108BD9-81ED-4DB2-BD59-A6C34878D82A}">
                    <a16:rowId xmlns:a16="http://schemas.microsoft.com/office/drawing/2014/main" val="1115986669"/>
                  </a:ext>
                </a:extLst>
              </a:tr>
              <a:tr h="559887">
                <a:tc>
                  <a:txBody>
                    <a:bodyPr/>
                    <a:lstStyle/>
                    <a:p>
                      <a:pPr algn="ctr"/>
                      <a:r>
                        <a:rPr lang="en-GB" sz="2400" dirty="0"/>
                        <a:t>Minimise impacts at source</a:t>
                      </a:r>
                    </a:p>
                  </a:txBody>
                  <a:tcPr/>
                </a:tc>
                <a:tc>
                  <a:txBody>
                    <a:bodyPr/>
                    <a:lstStyle/>
                    <a:p>
                      <a:pPr algn="ctr"/>
                      <a:r>
                        <a:rPr lang="en-GB" sz="2400" dirty="0"/>
                        <a:t>Use quiet machinery</a:t>
                      </a:r>
                    </a:p>
                  </a:txBody>
                  <a:tcPr/>
                </a:tc>
                <a:extLst>
                  <a:ext uri="{0D108BD9-81ED-4DB2-BD59-A6C34878D82A}">
                    <a16:rowId xmlns:a16="http://schemas.microsoft.com/office/drawing/2014/main" val="1179687772"/>
                  </a:ext>
                </a:extLst>
              </a:tr>
              <a:tr h="559887">
                <a:tc>
                  <a:txBody>
                    <a:bodyPr/>
                    <a:lstStyle/>
                    <a:p>
                      <a:pPr algn="ctr"/>
                      <a:r>
                        <a:rPr lang="en-GB" sz="2400" dirty="0"/>
                        <a:t>Abate impacts on site</a:t>
                      </a:r>
                    </a:p>
                  </a:txBody>
                  <a:tcPr/>
                </a:tc>
                <a:tc>
                  <a:txBody>
                    <a:bodyPr/>
                    <a:lstStyle/>
                    <a:p>
                      <a:pPr algn="ctr"/>
                      <a:r>
                        <a:rPr lang="en-GB" sz="2400" dirty="0"/>
                        <a:t>Use acoustic barriers</a:t>
                      </a:r>
                    </a:p>
                  </a:txBody>
                  <a:tcPr/>
                </a:tc>
                <a:extLst>
                  <a:ext uri="{0D108BD9-81ED-4DB2-BD59-A6C34878D82A}">
                    <a16:rowId xmlns:a16="http://schemas.microsoft.com/office/drawing/2014/main" val="2491132560"/>
                  </a:ext>
                </a:extLst>
              </a:tr>
              <a:tr h="559887">
                <a:tc>
                  <a:txBody>
                    <a:bodyPr/>
                    <a:lstStyle/>
                    <a:p>
                      <a:pPr algn="ctr"/>
                      <a:r>
                        <a:rPr lang="en-GB" sz="2400" dirty="0"/>
                        <a:t>Abate impacts at receptor</a:t>
                      </a:r>
                    </a:p>
                  </a:txBody>
                  <a:tcPr/>
                </a:tc>
                <a:tc>
                  <a:txBody>
                    <a:bodyPr/>
                    <a:lstStyle/>
                    <a:p>
                      <a:pPr algn="ctr"/>
                      <a:r>
                        <a:rPr lang="en-GB" sz="2400" dirty="0"/>
                        <a:t>Provide double glazing</a:t>
                      </a:r>
                    </a:p>
                  </a:txBody>
                  <a:tcPr/>
                </a:tc>
                <a:extLst>
                  <a:ext uri="{0D108BD9-81ED-4DB2-BD59-A6C34878D82A}">
                    <a16:rowId xmlns:a16="http://schemas.microsoft.com/office/drawing/2014/main" val="2790930891"/>
                  </a:ext>
                </a:extLst>
              </a:tr>
              <a:tr h="559887">
                <a:tc>
                  <a:txBody>
                    <a:bodyPr/>
                    <a:lstStyle/>
                    <a:p>
                      <a:pPr algn="ctr"/>
                      <a:r>
                        <a:rPr lang="en-GB" sz="2400" dirty="0"/>
                        <a:t>Repair impacts</a:t>
                      </a:r>
                    </a:p>
                  </a:txBody>
                  <a:tcPr/>
                </a:tc>
                <a:tc>
                  <a:txBody>
                    <a:bodyPr/>
                    <a:lstStyle/>
                    <a:p>
                      <a:pPr algn="ctr"/>
                      <a:r>
                        <a:rPr lang="en-GB" sz="2400" dirty="0"/>
                        <a:t>Monitor and remedy</a:t>
                      </a:r>
                    </a:p>
                  </a:txBody>
                  <a:tcPr/>
                </a:tc>
                <a:extLst>
                  <a:ext uri="{0D108BD9-81ED-4DB2-BD59-A6C34878D82A}">
                    <a16:rowId xmlns:a16="http://schemas.microsoft.com/office/drawing/2014/main" val="240479575"/>
                  </a:ext>
                </a:extLst>
              </a:tr>
              <a:tr h="1007796">
                <a:tc>
                  <a:txBody>
                    <a:bodyPr/>
                    <a:lstStyle/>
                    <a:p>
                      <a:pPr algn="ctr"/>
                      <a:r>
                        <a:rPr lang="en-GB" sz="2400" dirty="0"/>
                        <a:t>Compensate in kind</a:t>
                      </a:r>
                    </a:p>
                  </a:txBody>
                  <a:tcPr/>
                </a:tc>
                <a:tc>
                  <a:txBody>
                    <a:bodyPr/>
                    <a:lstStyle/>
                    <a:p>
                      <a:pPr algn="ctr"/>
                      <a:r>
                        <a:rPr lang="en-GB" sz="2400" dirty="0"/>
                        <a:t>Move residents for duration of construction</a:t>
                      </a:r>
                    </a:p>
                  </a:txBody>
                  <a:tcPr/>
                </a:tc>
                <a:extLst>
                  <a:ext uri="{0D108BD9-81ED-4DB2-BD59-A6C34878D82A}">
                    <a16:rowId xmlns:a16="http://schemas.microsoft.com/office/drawing/2014/main" val="3754137441"/>
                  </a:ext>
                </a:extLst>
              </a:tr>
              <a:tr h="720000">
                <a:tc>
                  <a:txBody>
                    <a:bodyPr/>
                    <a:lstStyle/>
                    <a:p>
                      <a:pPr algn="ctr"/>
                      <a:r>
                        <a:rPr lang="en-GB" sz="2400" dirty="0"/>
                        <a:t>Other compensation and enhancement</a:t>
                      </a:r>
                    </a:p>
                  </a:txBody>
                  <a:tcPr/>
                </a:tc>
                <a:tc>
                  <a:txBody>
                    <a:bodyPr/>
                    <a:lstStyle/>
                    <a:p>
                      <a:pPr algn="ctr"/>
                      <a:r>
                        <a:rPr lang="en-GB" sz="2400" dirty="0"/>
                        <a:t>Liaise with residents</a:t>
                      </a:r>
                    </a:p>
                  </a:txBody>
                  <a:tcPr/>
                </a:tc>
                <a:extLst>
                  <a:ext uri="{0D108BD9-81ED-4DB2-BD59-A6C34878D82A}">
                    <a16:rowId xmlns:a16="http://schemas.microsoft.com/office/drawing/2014/main" val="2630352423"/>
                  </a:ext>
                </a:extLst>
              </a:tr>
            </a:tbl>
          </a:graphicData>
        </a:graphic>
      </p:graphicFrame>
      <p:sp>
        <p:nvSpPr>
          <p:cNvPr id="5" name="TextBox 4">
            <a:extLst>
              <a:ext uri="{FF2B5EF4-FFF2-40B4-BE49-F238E27FC236}">
                <a16:creationId xmlns:a16="http://schemas.microsoft.com/office/drawing/2014/main" id="{1DBCC33D-115C-E6F5-F960-CEF464041AFA}"/>
              </a:ext>
            </a:extLst>
          </p:cNvPr>
          <p:cNvSpPr txBox="1"/>
          <p:nvPr/>
        </p:nvSpPr>
        <p:spPr>
          <a:xfrm>
            <a:off x="941811" y="5531038"/>
            <a:ext cx="9935029" cy="830997"/>
          </a:xfrm>
          <a:prstGeom prst="rect">
            <a:avLst/>
          </a:prstGeom>
          <a:noFill/>
        </p:spPr>
        <p:txBody>
          <a:bodyPr wrap="square">
            <a:spAutoFit/>
          </a:bodyPr>
          <a:lstStyle/>
          <a:p>
            <a:pPr algn="ctr"/>
            <a:r>
              <a:rPr lang="en-GB" sz="2400" dirty="0"/>
              <a:t>Mitigation hierarchy. Adapted from Department of Environment, Transport, and Regions (DETR) 1997</a:t>
            </a:r>
          </a:p>
        </p:txBody>
      </p:sp>
      <p:sp>
        <p:nvSpPr>
          <p:cNvPr id="7" name="Slide Number Placeholder 5">
            <a:extLst>
              <a:ext uri="{FF2B5EF4-FFF2-40B4-BE49-F238E27FC236}">
                <a16:creationId xmlns:a16="http://schemas.microsoft.com/office/drawing/2014/main" id="{5A6AFFFA-7943-8E28-230B-8199FB115453}"/>
              </a:ext>
            </a:extLst>
          </p:cNvPr>
          <p:cNvSpPr txBox="1">
            <a:spLocks/>
          </p:cNvSpPr>
          <p:nvPr/>
        </p:nvSpPr>
        <p:spPr bwMode="auto">
          <a:xfrm>
            <a:off x="11632162" y="6453002"/>
            <a:ext cx="429207"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spcBef>
                <a:spcPct val="0"/>
              </a:spcBef>
              <a:buClrTx/>
              <a:buFontTx/>
              <a:buNone/>
            </a:pPr>
            <a:fld id="{4A5BBE5A-1A66-4A21-B261-59A09E77C1C6}" type="slidenum">
              <a:rPr lang="en-GB" altLang="en-US" smtClean="0"/>
              <a:pPr>
                <a:spcBef>
                  <a:spcPct val="0"/>
                </a:spcBef>
                <a:buClrTx/>
                <a:buFontTx/>
                <a:buNone/>
              </a:pPr>
              <a:t>28</a:t>
            </a:fld>
            <a:endParaRPr lang="en-GB" altLang="en-US"/>
          </a:p>
        </p:txBody>
      </p:sp>
      <p:sp>
        <p:nvSpPr>
          <p:cNvPr id="8" name="Footer Placeholder 1">
            <a:extLst>
              <a:ext uri="{FF2B5EF4-FFF2-40B4-BE49-F238E27FC236}">
                <a16:creationId xmlns:a16="http://schemas.microsoft.com/office/drawing/2014/main" id="{6A99EE84-98B5-8C22-7E02-1772C42B11BA}"/>
              </a:ext>
            </a:extLst>
          </p:cNvPr>
          <p:cNvSpPr txBox="1">
            <a:spLocks/>
          </p:cNvSpPr>
          <p:nvPr/>
        </p:nvSpPr>
        <p:spPr>
          <a:xfrm>
            <a:off x="8876521" y="6453002"/>
            <a:ext cx="2805405" cy="365125"/>
          </a:xfrm>
          <a:prstGeom prst="rect">
            <a:avLst/>
          </a:prstGeom>
        </p:spPr>
        <p:txBody>
          <a:bodyPr>
            <a:normAutofit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ts val="600"/>
              </a:spcAft>
              <a:defRPr/>
            </a:pPr>
            <a:r>
              <a:rPr lang="en-GB" cap="all" spc="60"/>
              <a:t>acba7004</a:t>
            </a:r>
            <a:endParaRPr lang="en-GB" cap="all" spc="60" dirty="0"/>
          </a:p>
        </p:txBody>
      </p:sp>
    </p:spTree>
    <p:extLst>
      <p:ext uri="{BB962C8B-B14F-4D97-AF65-F5344CB8AC3E}">
        <p14:creationId xmlns:p14="http://schemas.microsoft.com/office/powerpoint/2010/main" val="599612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8D46F3B-2DC1-384A-E2FA-64267D8E8CB7}"/>
              </a:ext>
            </a:extLst>
          </p:cNvPr>
          <p:cNvPicPr>
            <a:picLocks noChangeAspect="1"/>
          </p:cNvPicPr>
          <p:nvPr/>
        </p:nvPicPr>
        <p:blipFill rotWithShape="1">
          <a:blip r:embed="rId2"/>
          <a:srcRect l="8651" t="16666" r="22626" b="9254"/>
          <a:stretch/>
        </p:blipFill>
        <p:spPr>
          <a:xfrm>
            <a:off x="1351128" y="38392"/>
            <a:ext cx="9489743" cy="6819608"/>
          </a:xfrm>
          <a:prstGeom prst="rect">
            <a:avLst/>
          </a:prstGeom>
        </p:spPr>
      </p:pic>
    </p:spTree>
    <p:extLst>
      <p:ext uri="{BB962C8B-B14F-4D97-AF65-F5344CB8AC3E}">
        <p14:creationId xmlns:p14="http://schemas.microsoft.com/office/powerpoint/2010/main" val="3126852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E196BDD-258C-528B-EFE2-B3984E2A772E}"/>
              </a:ext>
            </a:extLst>
          </p:cNvPr>
          <p:cNvPicPr>
            <a:picLocks noChangeAspect="1"/>
          </p:cNvPicPr>
          <p:nvPr/>
        </p:nvPicPr>
        <p:blipFill rotWithShape="1">
          <a:blip r:embed="rId2"/>
          <a:srcRect l="8917" t="20671" r="23820" b="8657"/>
          <a:stretch/>
        </p:blipFill>
        <p:spPr>
          <a:xfrm>
            <a:off x="1323833" y="172700"/>
            <a:ext cx="9544334" cy="6685300"/>
          </a:xfrm>
          <a:prstGeom prst="rect">
            <a:avLst/>
          </a:prstGeom>
        </p:spPr>
      </p:pic>
    </p:spTree>
    <p:extLst>
      <p:ext uri="{BB962C8B-B14F-4D97-AF65-F5344CB8AC3E}">
        <p14:creationId xmlns:p14="http://schemas.microsoft.com/office/powerpoint/2010/main" val="5988151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AC948C-B574-0332-BDC8-FD3B4E5E0AB1}"/>
              </a:ext>
            </a:extLst>
          </p:cNvPr>
          <p:cNvSpPr>
            <a:spLocks noGrp="1"/>
          </p:cNvSpPr>
          <p:nvPr>
            <p:ph sz="quarter" idx="13"/>
          </p:nvPr>
        </p:nvSpPr>
        <p:spPr/>
        <p:txBody>
          <a:bodyPr/>
          <a:lstStyle/>
          <a:p>
            <a:endParaRPr lang="en-GB"/>
          </a:p>
        </p:txBody>
      </p:sp>
      <p:pic>
        <p:nvPicPr>
          <p:cNvPr id="5" name="Picture 4">
            <a:extLst>
              <a:ext uri="{FF2B5EF4-FFF2-40B4-BE49-F238E27FC236}">
                <a16:creationId xmlns:a16="http://schemas.microsoft.com/office/drawing/2014/main" id="{0F387ADE-81C7-FD08-DC93-FB496A79C95F}"/>
              </a:ext>
            </a:extLst>
          </p:cNvPr>
          <p:cNvPicPr>
            <a:picLocks noChangeAspect="1"/>
          </p:cNvPicPr>
          <p:nvPr/>
        </p:nvPicPr>
        <p:blipFill rotWithShape="1">
          <a:blip r:embed="rId2"/>
          <a:srcRect l="8917" t="16666" r="25810" b="36120"/>
          <a:stretch/>
        </p:blipFill>
        <p:spPr>
          <a:xfrm>
            <a:off x="306188" y="411829"/>
            <a:ext cx="12008997" cy="5790922"/>
          </a:xfrm>
          <a:prstGeom prst="rect">
            <a:avLst/>
          </a:prstGeom>
        </p:spPr>
      </p:pic>
    </p:spTree>
    <p:extLst>
      <p:ext uri="{BB962C8B-B14F-4D97-AF65-F5344CB8AC3E}">
        <p14:creationId xmlns:p14="http://schemas.microsoft.com/office/powerpoint/2010/main" val="11544714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C7F10-6E91-EC27-F902-98AAF827765A}"/>
              </a:ext>
            </a:extLst>
          </p:cNvPr>
          <p:cNvSpPr>
            <a:spLocks noGrp="1"/>
          </p:cNvSpPr>
          <p:nvPr>
            <p:ph type="title"/>
          </p:nvPr>
        </p:nvSpPr>
        <p:spPr>
          <a:xfrm>
            <a:off x="400971" y="43625"/>
            <a:ext cx="10566400" cy="1143000"/>
          </a:xfrm>
        </p:spPr>
        <p:txBody>
          <a:bodyPr/>
          <a:lstStyle/>
          <a:p>
            <a:r>
              <a:rPr lang="en-GB" dirty="0">
                <a:latin typeface="Neue Haas Grotesk Text Pro" panose="020B0504020202020204" pitchFamily="34" charset="0"/>
              </a:rPr>
              <a:t>How to conduct impact management</a:t>
            </a:r>
          </a:p>
        </p:txBody>
      </p:sp>
      <p:sp>
        <p:nvSpPr>
          <p:cNvPr id="3" name="Content Placeholder 2">
            <a:extLst>
              <a:ext uri="{FF2B5EF4-FFF2-40B4-BE49-F238E27FC236}">
                <a16:creationId xmlns:a16="http://schemas.microsoft.com/office/drawing/2014/main" id="{62AC948C-B574-0332-BDC8-FD3B4E5E0AB1}"/>
              </a:ext>
            </a:extLst>
          </p:cNvPr>
          <p:cNvSpPr>
            <a:spLocks noGrp="1"/>
          </p:cNvSpPr>
          <p:nvPr>
            <p:ph sz="quarter" idx="13"/>
          </p:nvPr>
        </p:nvSpPr>
        <p:spPr>
          <a:xfrm>
            <a:off x="0" y="6102398"/>
            <a:ext cx="10566400" cy="4114800"/>
          </a:xfrm>
        </p:spPr>
        <p:txBody>
          <a:bodyPr/>
          <a:lstStyle/>
          <a:p>
            <a:r>
              <a:rPr lang="en-GB" dirty="0">
                <a:hlinkClick r:id="rId2"/>
              </a:rPr>
              <a:t>EIA-Manual.pdf (iisd.org)</a:t>
            </a:r>
            <a:endParaRPr lang="en-GB" dirty="0"/>
          </a:p>
        </p:txBody>
      </p:sp>
      <p:pic>
        <p:nvPicPr>
          <p:cNvPr id="6" name="Picture 5">
            <a:extLst>
              <a:ext uri="{FF2B5EF4-FFF2-40B4-BE49-F238E27FC236}">
                <a16:creationId xmlns:a16="http://schemas.microsoft.com/office/drawing/2014/main" id="{107ED3A8-981A-7B0C-CF6E-008AE0C3D218}"/>
              </a:ext>
            </a:extLst>
          </p:cNvPr>
          <p:cNvPicPr>
            <a:picLocks noChangeAspect="1"/>
          </p:cNvPicPr>
          <p:nvPr/>
        </p:nvPicPr>
        <p:blipFill rotWithShape="1">
          <a:blip r:embed="rId3"/>
          <a:srcRect l="7590" t="19514" r="27932" b="27562"/>
          <a:stretch/>
        </p:blipFill>
        <p:spPr>
          <a:xfrm>
            <a:off x="3844190" y="1177362"/>
            <a:ext cx="8229600" cy="4503276"/>
          </a:xfrm>
          <a:prstGeom prst="rect">
            <a:avLst/>
          </a:prstGeom>
        </p:spPr>
      </p:pic>
    </p:spTree>
    <p:extLst>
      <p:ext uri="{BB962C8B-B14F-4D97-AF65-F5344CB8AC3E}">
        <p14:creationId xmlns:p14="http://schemas.microsoft.com/office/powerpoint/2010/main" val="11654163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BC7F10-6E91-EC27-F902-98AAF827765A}"/>
              </a:ext>
            </a:extLst>
          </p:cNvPr>
          <p:cNvSpPr>
            <a:spLocks noGrp="1"/>
          </p:cNvSpPr>
          <p:nvPr>
            <p:ph type="title"/>
          </p:nvPr>
        </p:nvSpPr>
        <p:spPr>
          <a:xfrm>
            <a:off x="838199" y="548464"/>
            <a:ext cx="3807187" cy="2228074"/>
          </a:xfrm>
        </p:spPr>
        <p:txBody>
          <a:bodyPr vert="horz" lIns="91440" tIns="45720" rIns="91440" bIns="45720" rtlCol="0" anchor="ctr">
            <a:normAutofit fontScale="90000"/>
          </a:bodyPr>
          <a:lstStyle/>
          <a:p>
            <a:r>
              <a:rPr lang="en-US" sz="4000" b="1" dirty="0">
                <a:latin typeface="Neue Haas Grotesk Text Pro" panose="020B0504020202020204" pitchFamily="34" charset="0"/>
              </a:rPr>
              <a:t>How to conduct impact management</a:t>
            </a:r>
          </a:p>
        </p:txBody>
      </p:sp>
      <p:sp>
        <p:nvSpPr>
          <p:cNvPr id="5" name="TextBox 4">
            <a:extLst>
              <a:ext uri="{FF2B5EF4-FFF2-40B4-BE49-F238E27FC236}">
                <a16:creationId xmlns:a16="http://schemas.microsoft.com/office/drawing/2014/main" id="{04CEC285-D992-3A7D-5368-4267D3921EE7}"/>
              </a:ext>
            </a:extLst>
          </p:cNvPr>
          <p:cNvSpPr txBox="1"/>
          <p:nvPr/>
        </p:nvSpPr>
        <p:spPr>
          <a:xfrm>
            <a:off x="838201" y="2962279"/>
            <a:ext cx="3799425" cy="314324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hlinkClick r:id="rId2"/>
              </a:rPr>
              <a:t>Microsoft Word - Environmental Management Plan KGSHE044 Rev A 19 01 15 (2).doc (nottinghamshire.gov.uk)</a:t>
            </a:r>
            <a:endParaRPr lang="en-US" sz="2000"/>
          </a:p>
          <a:p>
            <a:pPr indent="-228600">
              <a:lnSpc>
                <a:spcPct val="90000"/>
              </a:lnSpc>
              <a:spcAft>
                <a:spcPts val="600"/>
              </a:spcAft>
              <a:buFont typeface="Arial" panose="020B0604020202020204" pitchFamily="34" charset="0"/>
              <a:buChar char="•"/>
            </a:pPr>
            <a:endParaRPr lang="en-US" sz="2000"/>
          </a:p>
        </p:txBody>
      </p:sp>
      <p:pic>
        <p:nvPicPr>
          <p:cNvPr id="7" name="Picture 6" descr="Exclamation mark on a yellow background">
            <a:extLst>
              <a:ext uri="{FF2B5EF4-FFF2-40B4-BE49-F238E27FC236}">
                <a16:creationId xmlns:a16="http://schemas.microsoft.com/office/drawing/2014/main" id="{0DEF852B-2802-44BD-19A5-1DBB3C27F678}"/>
              </a:ext>
            </a:extLst>
          </p:cNvPr>
          <p:cNvPicPr>
            <a:picLocks noChangeAspect="1"/>
          </p:cNvPicPr>
          <p:nvPr/>
        </p:nvPicPr>
        <p:blipFill rotWithShape="1">
          <a:blip r:embed="rId3"/>
          <a:srcRect l="17189" r="4272"/>
          <a:stretch/>
        </p:blipFill>
        <p:spPr>
          <a:xfrm>
            <a:off x="5010386" y="10"/>
            <a:ext cx="7181613" cy="6857990"/>
          </a:xfrm>
          <a:prstGeom prst="rect">
            <a:avLst/>
          </a:prstGeom>
          <a:effectLst/>
        </p:spPr>
      </p:pic>
    </p:spTree>
    <p:extLst>
      <p:ext uri="{BB962C8B-B14F-4D97-AF65-F5344CB8AC3E}">
        <p14:creationId xmlns:p14="http://schemas.microsoft.com/office/powerpoint/2010/main" val="15681777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14517" y="118707"/>
            <a:ext cx="7924800" cy="1143000"/>
          </a:xfrm>
        </p:spPr>
        <p:txBody>
          <a:bodyPr/>
          <a:lstStyle/>
          <a:p>
            <a:pPr>
              <a:defRPr/>
            </a:pPr>
            <a:r>
              <a:rPr lang="en-GB" dirty="0">
                <a:latin typeface="Neue Haas Grotesk Text Pro" panose="020B0504020202020204" pitchFamily="34" charset="0"/>
                <a:cs typeface="Times New Roman" pitchFamily="18" charset="0"/>
              </a:rPr>
              <a:t>EMP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34</a:t>
            </a:fld>
            <a:endParaRPr lang="en-GB" altLang="en-US" sz="1200">
              <a:latin typeface="Tahoma" panose="020B0604030504040204" pitchFamily="34" charset="0"/>
            </a:endParaRPr>
          </a:p>
        </p:txBody>
      </p:sp>
      <p:pic>
        <p:nvPicPr>
          <p:cNvPr id="7" name="Picture 6">
            <a:extLst>
              <a:ext uri="{FF2B5EF4-FFF2-40B4-BE49-F238E27FC236}">
                <a16:creationId xmlns:a16="http://schemas.microsoft.com/office/drawing/2014/main" id="{C0B8B679-1F36-F81C-BC15-84CE81F2E532}"/>
              </a:ext>
            </a:extLst>
          </p:cNvPr>
          <p:cNvPicPr>
            <a:picLocks noChangeAspect="1"/>
          </p:cNvPicPr>
          <p:nvPr/>
        </p:nvPicPr>
        <p:blipFill rotWithShape="1">
          <a:blip r:embed="rId3"/>
          <a:srcRect l="21994" t="26236" r="37671" b="9964"/>
          <a:stretch/>
        </p:blipFill>
        <p:spPr>
          <a:xfrm>
            <a:off x="5801033" y="118707"/>
            <a:ext cx="6390968" cy="6739293"/>
          </a:xfrm>
          <a:prstGeom prst="rect">
            <a:avLst/>
          </a:prstGeom>
        </p:spPr>
      </p:pic>
      <p:sp>
        <p:nvSpPr>
          <p:cNvPr id="9" name="TextBox 8">
            <a:extLst>
              <a:ext uri="{FF2B5EF4-FFF2-40B4-BE49-F238E27FC236}">
                <a16:creationId xmlns:a16="http://schemas.microsoft.com/office/drawing/2014/main" id="{8335BD63-8F92-930D-BCAD-ED2E1D6D39CB}"/>
              </a:ext>
            </a:extLst>
          </p:cNvPr>
          <p:cNvSpPr txBox="1"/>
          <p:nvPr/>
        </p:nvSpPr>
        <p:spPr>
          <a:xfrm>
            <a:off x="614517" y="1261707"/>
            <a:ext cx="4429431" cy="923330"/>
          </a:xfrm>
          <a:prstGeom prst="rect">
            <a:avLst/>
          </a:prstGeom>
          <a:noFill/>
        </p:spPr>
        <p:txBody>
          <a:bodyPr wrap="square">
            <a:spAutoFit/>
          </a:bodyPr>
          <a:lstStyle/>
          <a:p>
            <a:r>
              <a:rPr lang="en-GB" dirty="0"/>
              <a:t>The link between Design and EIA processes and Mechanisms to Deliver Mitigation (Adapted from Lochner 2005)</a:t>
            </a:r>
          </a:p>
        </p:txBody>
      </p:sp>
      <p:sp>
        <p:nvSpPr>
          <p:cNvPr id="2" name="TextBox 1">
            <a:extLst>
              <a:ext uri="{FF2B5EF4-FFF2-40B4-BE49-F238E27FC236}">
                <a16:creationId xmlns:a16="http://schemas.microsoft.com/office/drawing/2014/main" id="{4220D882-DC61-E855-1A9F-BBE9DF80F560}"/>
              </a:ext>
            </a:extLst>
          </p:cNvPr>
          <p:cNvSpPr txBox="1"/>
          <p:nvPr/>
        </p:nvSpPr>
        <p:spPr>
          <a:xfrm>
            <a:off x="106899" y="6007252"/>
            <a:ext cx="6094902" cy="369332"/>
          </a:xfrm>
          <a:prstGeom prst="rect">
            <a:avLst/>
          </a:prstGeom>
          <a:noFill/>
        </p:spPr>
        <p:txBody>
          <a:bodyPr wrap="square">
            <a:spAutoFit/>
          </a:bodyPr>
          <a:lstStyle/>
          <a:p>
            <a:r>
              <a:rPr lang="en-GB" dirty="0"/>
              <a:t>From: EIA: Delivering Quality Development. IEMA (2016)</a:t>
            </a:r>
          </a:p>
        </p:txBody>
      </p:sp>
    </p:spTree>
    <p:extLst>
      <p:ext uri="{BB962C8B-B14F-4D97-AF65-F5344CB8AC3E}">
        <p14:creationId xmlns:p14="http://schemas.microsoft.com/office/powerpoint/2010/main" val="1848079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14517" y="118707"/>
            <a:ext cx="7924800" cy="1143000"/>
          </a:xfrm>
        </p:spPr>
        <p:txBody>
          <a:bodyPr/>
          <a:lstStyle/>
          <a:p>
            <a:pPr>
              <a:defRPr/>
            </a:pPr>
            <a:r>
              <a:rPr lang="en-GB" dirty="0">
                <a:latin typeface="Neue Haas Grotesk Text Pro" panose="020B0504020202020204" pitchFamily="34" charset="0"/>
                <a:cs typeface="Times New Roman" pitchFamily="18" charset="0"/>
              </a:rPr>
              <a:t>EMP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35</a:t>
            </a:fld>
            <a:endParaRPr lang="en-GB" altLang="en-US" sz="1200">
              <a:latin typeface="Tahoma" panose="020B0604030504040204" pitchFamily="34" charset="0"/>
            </a:endParaRPr>
          </a:p>
        </p:txBody>
      </p:sp>
      <p:pic>
        <p:nvPicPr>
          <p:cNvPr id="7" name="Picture 6">
            <a:extLst>
              <a:ext uri="{FF2B5EF4-FFF2-40B4-BE49-F238E27FC236}">
                <a16:creationId xmlns:a16="http://schemas.microsoft.com/office/drawing/2014/main" id="{C0B8B679-1F36-F81C-BC15-84CE81F2E532}"/>
              </a:ext>
            </a:extLst>
          </p:cNvPr>
          <p:cNvPicPr>
            <a:picLocks noChangeAspect="1"/>
          </p:cNvPicPr>
          <p:nvPr/>
        </p:nvPicPr>
        <p:blipFill rotWithShape="1">
          <a:blip r:embed="rId3"/>
          <a:srcRect l="21994" t="26236" r="37671" b="9964"/>
          <a:stretch/>
        </p:blipFill>
        <p:spPr>
          <a:xfrm>
            <a:off x="5801033" y="118707"/>
            <a:ext cx="6390968" cy="6739293"/>
          </a:xfrm>
          <a:prstGeom prst="rect">
            <a:avLst/>
          </a:prstGeom>
        </p:spPr>
      </p:pic>
      <p:sp>
        <p:nvSpPr>
          <p:cNvPr id="9" name="TextBox 8">
            <a:extLst>
              <a:ext uri="{FF2B5EF4-FFF2-40B4-BE49-F238E27FC236}">
                <a16:creationId xmlns:a16="http://schemas.microsoft.com/office/drawing/2014/main" id="{8335BD63-8F92-930D-BCAD-ED2E1D6D39CB}"/>
              </a:ext>
            </a:extLst>
          </p:cNvPr>
          <p:cNvSpPr txBox="1"/>
          <p:nvPr/>
        </p:nvSpPr>
        <p:spPr>
          <a:xfrm>
            <a:off x="614517" y="1261707"/>
            <a:ext cx="4429431" cy="923330"/>
          </a:xfrm>
          <a:prstGeom prst="rect">
            <a:avLst/>
          </a:prstGeom>
          <a:noFill/>
        </p:spPr>
        <p:txBody>
          <a:bodyPr wrap="square">
            <a:spAutoFit/>
          </a:bodyPr>
          <a:lstStyle/>
          <a:p>
            <a:r>
              <a:rPr lang="en-GB" dirty="0"/>
              <a:t>The link between Design and EIA processes and Mechanisms to Deliver Mitigation (Adapted from Lochner 2005)</a:t>
            </a:r>
          </a:p>
        </p:txBody>
      </p:sp>
      <p:sp>
        <p:nvSpPr>
          <p:cNvPr id="2" name="Rectangle 1">
            <a:extLst>
              <a:ext uri="{FF2B5EF4-FFF2-40B4-BE49-F238E27FC236}">
                <a16:creationId xmlns:a16="http://schemas.microsoft.com/office/drawing/2014/main" id="{F1126F97-32D6-2ECA-C8C2-BA52B7F1CC79}"/>
              </a:ext>
            </a:extLst>
          </p:cNvPr>
          <p:cNvSpPr/>
          <p:nvPr/>
        </p:nvSpPr>
        <p:spPr>
          <a:xfrm>
            <a:off x="6486041" y="118707"/>
            <a:ext cx="1650569" cy="6602768"/>
          </a:xfrm>
          <a:prstGeom prst="rect">
            <a:avLst/>
          </a:prstGeom>
          <a:noFill/>
          <a:ln w="5715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FC19A52-052D-C674-67E6-F21C21762275}"/>
              </a:ext>
            </a:extLst>
          </p:cNvPr>
          <p:cNvSpPr txBox="1"/>
          <p:nvPr/>
        </p:nvSpPr>
        <p:spPr>
          <a:xfrm>
            <a:off x="106899" y="6007252"/>
            <a:ext cx="6094902" cy="369332"/>
          </a:xfrm>
          <a:prstGeom prst="rect">
            <a:avLst/>
          </a:prstGeom>
          <a:noFill/>
        </p:spPr>
        <p:txBody>
          <a:bodyPr wrap="square">
            <a:spAutoFit/>
          </a:bodyPr>
          <a:lstStyle/>
          <a:p>
            <a:r>
              <a:rPr lang="en-GB" dirty="0"/>
              <a:t>From: EIA: Delivering Quality Development. IEMA (2016)</a:t>
            </a:r>
          </a:p>
        </p:txBody>
      </p:sp>
    </p:spTree>
    <p:extLst>
      <p:ext uri="{BB962C8B-B14F-4D97-AF65-F5344CB8AC3E}">
        <p14:creationId xmlns:p14="http://schemas.microsoft.com/office/powerpoint/2010/main" val="19830459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14517" y="118707"/>
            <a:ext cx="7924800" cy="1143000"/>
          </a:xfrm>
        </p:spPr>
        <p:txBody>
          <a:bodyPr/>
          <a:lstStyle/>
          <a:p>
            <a:pPr>
              <a:defRPr/>
            </a:pPr>
            <a:r>
              <a:rPr lang="en-GB" dirty="0">
                <a:latin typeface="Neue Haas Grotesk Text Pro" panose="020B0504020202020204" pitchFamily="34" charset="0"/>
                <a:cs typeface="Times New Roman" pitchFamily="18" charset="0"/>
              </a:rPr>
              <a:t>EMP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36</a:t>
            </a:fld>
            <a:endParaRPr lang="en-GB" altLang="en-US" sz="1200">
              <a:latin typeface="Tahoma" panose="020B0604030504040204" pitchFamily="34" charset="0"/>
            </a:endParaRPr>
          </a:p>
        </p:txBody>
      </p:sp>
      <p:pic>
        <p:nvPicPr>
          <p:cNvPr id="7" name="Picture 6">
            <a:extLst>
              <a:ext uri="{FF2B5EF4-FFF2-40B4-BE49-F238E27FC236}">
                <a16:creationId xmlns:a16="http://schemas.microsoft.com/office/drawing/2014/main" id="{C0B8B679-1F36-F81C-BC15-84CE81F2E532}"/>
              </a:ext>
            </a:extLst>
          </p:cNvPr>
          <p:cNvPicPr>
            <a:picLocks noChangeAspect="1"/>
          </p:cNvPicPr>
          <p:nvPr/>
        </p:nvPicPr>
        <p:blipFill rotWithShape="1">
          <a:blip r:embed="rId3"/>
          <a:srcRect l="21994" t="26236" r="37671" b="9964"/>
          <a:stretch/>
        </p:blipFill>
        <p:spPr>
          <a:xfrm>
            <a:off x="5801032" y="118707"/>
            <a:ext cx="6390968" cy="6739293"/>
          </a:xfrm>
          <a:prstGeom prst="rect">
            <a:avLst/>
          </a:prstGeom>
        </p:spPr>
      </p:pic>
      <p:sp>
        <p:nvSpPr>
          <p:cNvPr id="9" name="TextBox 8">
            <a:extLst>
              <a:ext uri="{FF2B5EF4-FFF2-40B4-BE49-F238E27FC236}">
                <a16:creationId xmlns:a16="http://schemas.microsoft.com/office/drawing/2014/main" id="{8335BD63-8F92-930D-BCAD-ED2E1D6D39CB}"/>
              </a:ext>
            </a:extLst>
          </p:cNvPr>
          <p:cNvSpPr txBox="1"/>
          <p:nvPr/>
        </p:nvSpPr>
        <p:spPr>
          <a:xfrm>
            <a:off x="614517" y="1261707"/>
            <a:ext cx="4429431" cy="923330"/>
          </a:xfrm>
          <a:prstGeom prst="rect">
            <a:avLst/>
          </a:prstGeom>
          <a:noFill/>
        </p:spPr>
        <p:txBody>
          <a:bodyPr wrap="square">
            <a:spAutoFit/>
          </a:bodyPr>
          <a:lstStyle/>
          <a:p>
            <a:r>
              <a:rPr lang="en-GB" dirty="0"/>
              <a:t>The link between Design and EIA processes and Mechanisms to Deliver Mitigation (Adapted from Lochner 2005)</a:t>
            </a:r>
          </a:p>
        </p:txBody>
      </p:sp>
      <p:sp>
        <p:nvSpPr>
          <p:cNvPr id="2" name="Rectangle 1">
            <a:extLst>
              <a:ext uri="{FF2B5EF4-FFF2-40B4-BE49-F238E27FC236}">
                <a16:creationId xmlns:a16="http://schemas.microsoft.com/office/drawing/2014/main" id="{F1126F97-32D6-2ECA-C8C2-BA52B7F1CC79}"/>
              </a:ext>
            </a:extLst>
          </p:cNvPr>
          <p:cNvSpPr/>
          <p:nvPr/>
        </p:nvSpPr>
        <p:spPr>
          <a:xfrm>
            <a:off x="8133133" y="118707"/>
            <a:ext cx="1650569" cy="6602768"/>
          </a:xfrm>
          <a:prstGeom prst="rect">
            <a:avLst/>
          </a:prstGeom>
          <a:noFill/>
          <a:ln w="5715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48E9762-AA7E-AAF2-1B1E-AC5AB0FD87D4}"/>
              </a:ext>
            </a:extLst>
          </p:cNvPr>
          <p:cNvSpPr txBox="1"/>
          <p:nvPr/>
        </p:nvSpPr>
        <p:spPr>
          <a:xfrm>
            <a:off x="106899" y="6007252"/>
            <a:ext cx="6094902" cy="369332"/>
          </a:xfrm>
          <a:prstGeom prst="rect">
            <a:avLst/>
          </a:prstGeom>
          <a:noFill/>
        </p:spPr>
        <p:txBody>
          <a:bodyPr wrap="square">
            <a:spAutoFit/>
          </a:bodyPr>
          <a:lstStyle/>
          <a:p>
            <a:r>
              <a:rPr lang="en-GB" dirty="0"/>
              <a:t>From: EIA: Delivering Quality Development. IEMA (2016)</a:t>
            </a:r>
          </a:p>
        </p:txBody>
      </p:sp>
    </p:spTree>
    <p:extLst>
      <p:ext uri="{BB962C8B-B14F-4D97-AF65-F5344CB8AC3E}">
        <p14:creationId xmlns:p14="http://schemas.microsoft.com/office/powerpoint/2010/main" val="38570234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14517" y="118707"/>
            <a:ext cx="7924800" cy="1143000"/>
          </a:xfrm>
        </p:spPr>
        <p:txBody>
          <a:bodyPr/>
          <a:lstStyle/>
          <a:p>
            <a:pPr>
              <a:defRPr/>
            </a:pPr>
            <a:r>
              <a:rPr lang="en-GB" dirty="0">
                <a:latin typeface="Neue Haas Grotesk Text Pro" panose="020B0504020202020204" pitchFamily="34" charset="0"/>
                <a:cs typeface="Times New Roman" pitchFamily="18" charset="0"/>
              </a:rPr>
              <a:t>EMP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37</a:t>
            </a:fld>
            <a:endParaRPr lang="en-GB" altLang="en-US" sz="1200">
              <a:latin typeface="Tahoma" panose="020B0604030504040204" pitchFamily="34" charset="0"/>
            </a:endParaRPr>
          </a:p>
        </p:txBody>
      </p:sp>
      <p:pic>
        <p:nvPicPr>
          <p:cNvPr id="7" name="Picture 6">
            <a:extLst>
              <a:ext uri="{FF2B5EF4-FFF2-40B4-BE49-F238E27FC236}">
                <a16:creationId xmlns:a16="http://schemas.microsoft.com/office/drawing/2014/main" id="{C0B8B679-1F36-F81C-BC15-84CE81F2E532}"/>
              </a:ext>
            </a:extLst>
          </p:cNvPr>
          <p:cNvPicPr>
            <a:picLocks noChangeAspect="1"/>
          </p:cNvPicPr>
          <p:nvPr/>
        </p:nvPicPr>
        <p:blipFill rotWithShape="1">
          <a:blip r:embed="rId3"/>
          <a:srcRect l="21994" t="26236" r="37671" b="9964"/>
          <a:stretch/>
        </p:blipFill>
        <p:spPr>
          <a:xfrm>
            <a:off x="5801032" y="118707"/>
            <a:ext cx="6390968" cy="6739293"/>
          </a:xfrm>
          <a:prstGeom prst="rect">
            <a:avLst/>
          </a:prstGeom>
        </p:spPr>
      </p:pic>
      <p:sp>
        <p:nvSpPr>
          <p:cNvPr id="9" name="TextBox 8">
            <a:extLst>
              <a:ext uri="{FF2B5EF4-FFF2-40B4-BE49-F238E27FC236}">
                <a16:creationId xmlns:a16="http://schemas.microsoft.com/office/drawing/2014/main" id="{8335BD63-8F92-930D-BCAD-ED2E1D6D39CB}"/>
              </a:ext>
            </a:extLst>
          </p:cNvPr>
          <p:cNvSpPr txBox="1"/>
          <p:nvPr/>
        </p:nvSpPr>
        <p:spPr>
          <a:xfrm>
            <a:off x="614517" y="1261707"/>
            <a:ext cx="4429431" cy="923330"/>
          </a:xfrm>
          <a:prstGeom prst="rect">
            <a:avLst/>
          </a:prstGeom>
          <a:noFill/>
        </p:spPr>
        <p:txBody>
          <a:bodyPr wrap="square">
            <a:spAutoFit/>
          </a:bodyPr>
          <a:lstStyle/>
          <a:p>
            <a:r>
              <a:rPr lang="en-GB" dirty="0"/>
              <a:t>The link between Design and EIA processes and Mechanisms to Deliver Mitigation (Adapted from Lochner 2005)</a:t>
            </a:r>
          </a:p>
        </p:txBody>
      </p:sp>
      <p:sp>
        <p:nvSpPr>
          <p:cNvPr id="2" name="Rectangle 1">
            <a:extLst>
              <a:ext uri="{FF2B5EF4-FFF2-40B4-BE49-F238E27FC236}">
                <a16:creationId xmlns:a16="http://schemas.microsoft.com/office/drawing/2014/main" id="{F1126F97-32D6-2ECA-C8C2-BA52B7F1CC79}"/>
              </a:ext>
            </a:extLst>
          </p:cNvPr>
          <p:cNvSpPr/>
          <p:nvPr/>
        </p:nvSpPr>
        <p:spPr>
          <a:xfrm>
            <a:off x="9743768" y="127616"/>
            <a:ext cx="1650569" cy="6602768"/>
          </a:xfrm>
          <a:prstGeom prst="rect">
            <a:avLst/>
          </a:prstGeom>
          <a:noFill/>
          <a:ln w="5715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33C2858-F2A3-2DFB-3AA0-ABDE4DFCBA89}"/>
              </a:ext>
            </a:extLst>
          </p:cNvPr>
          <p:cNvSpPr txBox="1"/>
          <p:nvPr/>
        </p:nvSpPr>
        <p:spPr>
          <a:xfrm>
            <a:off x="106899" y="6007252"/>
            <a:ext cx="6094902" cy="369332"/>
          </a:xfrm>
          <a:prstGeom prst="rect">
            <a:avLst/>
          </a:prstGeom>
          <a:noFill/>
        </p:spPr>
        <p:txBody>
          <a:bodyPr wrap="square">
            <a:spAutoFit/>
          </a:bodyPr>
          <a:lstStyle/>
          <a:p>
            <a:r>
              <a:rPr lang="en-GB" dirty="0"/>
              <a:t>From: EIA: Delivering Quality Development. IEMA (2016)</a:t>
            </a:r>
          </a:p>
        </p:txBody>
      </p:sp>
    </p:spTree>
    <p:extLst>
      <p:ext uri="{BB962C8B-B14F-4D97-AF65-F5344CB8AC3E}">
        <p14:creationId xmlns:p14="http://schemas.microsoft.com/office/powerpoint/2010/main" val="25028167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838200" y="183437"/>
            <a:ext cx="7924800" cy="1143000"/>
          </a:xfrm>
        </p:spPr>
        <p:txBody>
          <a:bodyPr/>
          <a:lstStyle/>
          <a:p>
            <a:pPr>
              <a:defRPr/>
            </a:pPr>
            <a:r>
              <a:rPr lang="en-GB" dirty="0">
                <a:latin typeface="Neue Haas Grotesk Text Pro" panose="020B0504020202020204" pitchFamily="34" charset="0"/>
                <a:cs typeface="Times New Roman" pitchFamily="18" charset="0"/>
              </a:rPr>
              <a:t>EMP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38</a:t>
            </a:fld>
            <a:endParaRPr lang="en-GB" altLang="en-US" sz="1200">
              <a:latin typeface="Tahoma" panose="020B0604030504040204" pitchFamily="34" charset="0"/>
            </a:endParaRPr>
          </a:p>
        </p:txBody>
      </p:sp>
      <p:sp>
        <p:nvSpPr>
          <p:cNvPr id="6" name="Content Placeholder 5">
            <a:extLst>
              <a:ext uri="{FF2B5EF4-FFF2-40B4-BE49-F238E27FC236}">
                <a16:creationId xmlns:a16="http://schemas.microsoft.com/office/drawing/2014/main" id="{37D90D42-EA57-B2B8-9B09-97C343C3D094}"/>
              </a:ext>
            </a:extLst>
          </p:cNvPr>
          <p:cNvSpPr>
            <a:spLocks noGrp="1"/>
          </p:cNvSpPr>
          <p:nvPr>
            <p:ph sz="quarter" idx="13"/>
          </p:nvPr>
        </p:nvSpPr>
        <p:spPr/>
        <p:txBody>
          <a:bodyPr>
            <a:normAutofit/>
          </a:bodyPr>
          <a:lstStyle/>
          <a:p>
            <a:pPr marL="0" indent="0">
              <a:buNone/>
            </a:pPr>
            <a:r>
              <a:rPr lang="en-GB" b="0" i="0" dirty="0">
                <a:solidFill>
                  <a:srgbClr val="040C28"/>
                </a:solidFill>
                <a:effectLst/>
                <a:latin typeface="Google Sans"/>
              </a:rPr>
              <a:t>An EMP during the construction stage is often known as a Construction EMP or </a:t>
            </a:r>
            <a:r>
              <a:rPr lang="en-GB" b="1" i="0" dirty="0">
                <a:solidFill>
                  <a:srgbClr val="040C28"/>
                </a:solidFill>
                <a:effectLst/>
                <a:latin typeface="Google Sans"/>
              </a:rPr>
              <a:t>CEMP</a:t>
            </a:r>
            <a:r>
              <a:rPr lang="en-GB" b="0" i="0" dirty="0">
                <a:solidFill>
                  <a:srgbClr val="202124"/>
                </a:solidFill>
                <a:effectLst/>
                <a:latin typeface="Google Sans"/>
              </a:rPr>
              <a:t>. Consenting authorities often require a CEMP to ensure that the developer is committed to the implementation of mitigation measures identified as part of the EIA at the construction stage.</a:t>
            </a:r>
            <a:endParaRPr lang="en-GB" dirty="0"/>
          </a:p>
        </p:txBody>
      </p:sp>
    </p:spTree>
    <p:extLst>
      <p:ext uri="{BB962C8B-B14F-4D97-AF65-F5344CB8AC3E}">
        <p14:creationId xmlns:p14="http://schemas.microsoft.com/office/powerpoint/2010/main" val="12034674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85800" y="136525"/>
            <a:ext cx="7924800" cy="1143000"/>
          </a:xfrm>
        </p:spPr>
        <p:txBody>
          <a:bodyPr/>
          <a:lstStyle/>
          <a:p>
            <a:pPr>
              <a:defRPr/>
            </a:pPr>
            <a:r>
              <a:rPr lang="en-GB" dirty="0">
                <a:latin typeface="Neue Haas Grotesk Text Pro" panose="020B0504020202020204" pitchFamily="34" charset="0"/>
                <a:cs typeface="Times New Roman" pitchFamily="18" charset="0"/>
              </a:rPr>
              <a:t>EMP</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39</a:t>
            </a:fld>
            <a:endParaRPr lang="en-GB" altLang="en-US" sz="1200">
              <a:latin typeface="Tahoma" panose="020B0604030504040204" pitchFamily="34" charset="0"/>
            </a:endParaRPr>
          </a:p>
        </p:txBody>
      </p:sp>
      <p:sp>
        <p:nvSpPr>
          <p:cNvPr id="9" name="TextBox 8">
            <a:extLst>
              <a:ext uri="{FF2B5EF4-FFF2-40B4-BE49-F238E27FC236}">
                <a16:creationId xmlns:a16="http://schemas.microsoft.com/office/drawing/2014/main" id="{8335BD63-8F92-930D-BCAD-ED2E1D6D39CB}"/>
              </a:ext>
            </a:extLst>
          </p:cNvPr>
          <p:cNvSpPr txBox="1"/>
          <p:nvPr/>
        </p:nvSpPr>
        <p:spPr>
          <a:xfrm>
            <a:off x="614517" y="1261707"/>
            <a:ext cx="11105535" cy="3477875"/>
          </a:xfrm>
          <a:prstGeom prst="rect">
            <a:avLst/>
          </a:prstGeom>
          <a:noFill/>
        </p:spPr>
        <p:txBody>
          <a:bodyPr wrap="square">
            <a:spAutoFit/>
          </a:bodyPr>
          <a:lstStyle/>
          <a:p>
            <a:r>
              <a:rPr lang="en-GB" sz="2000" dirty="0"/>
              <a:t>An EMP can be used to both improve proportionality of EIA practice and secure environmental mitigation early on in the process, even at the Screening and Scoping stages. </a:t>
            </a:r>
          </a:p>
          <a:p>
            <a:endParaRPr lang="en-GB" sz="2000" dirty="0"/>
          </a:p>
          <a:p>
            <a:r>
              <a:rPr lang="en-GB" sz="2000" dirty="0"/>
              <a:t>This has the benefit of identifying environmental topics and effects for which, with the implementation of mitigation, there may be no ‘likely significant effects’. </a:t>
            </a:r>
          </a:p>
          <a:p>
            <a:endParaRPr lang="en-GB" sz="2000" dirty="0"/>
          </a:p>
          <a:p>
            <a:r>
              <a:rPr lang="en-GB" sz="2000" dirty="0"/>
              <a:t>The consenting authority and stakeholders should be part of this process. This can help to ensure that only significant topics/effects that would remain following the adoption of the EMP are taken forward into assessment. During the EIA, an EMP can be developed further refining and adding mitigation measures alongside the iterative scoping process, e.g. following the completion of baseline surveys or modelling/assessment.</a:t>
            </a:r>
          </a:p>
        </p:txBody>
      </p:sp>
    </p:spTree>
    <p:extLst>
      <p:ext uri="{BB962C8B-B14F-4D97-AF65-F5344CB8AC3E}">
        <p14:creationId xmlns:p14="http://schemas.microsoft.com/office/powerpoint/2010/main" val="34183321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1" y="0"/>
            <a:ext cx="6095979" cy="6857990"/>
          </a:xfrm>
          <a:prstGeom prst="rect">
            <a:avLst/>
          </a:prstGeom>
          <a:noFill/>
        </p:spPr>
      </p:pic>
      <p:sp>
        <p:nvSpPr>
          <p:cNvPr id="132099" name="Rectangle 3"/>
          <p:cNvSpPr>
            <a:spLocks noGrp="1" noChangeArrowheads="1"/>
          </p:cNvSpPr>
          <p:nvPr>
            <p:ph idx="1"/>
          </p:nvPr>
        </p:nvSpPr>
        <p:spPr>
          <a:xfrm>
            <a:off x="6699259" y="1866024"/>
            <a:ext cx="5147506" cy="4517643"/>
          </a:xfrm>
        </p:spPr>
        <p:txBody>
          <a:bodyPr>
            <a:normAutofit/>
          </a:bodyPr>
          <a:lstStyle/>
          <a:p>
            <a:pPr marL="0" indent="0">
              <a:buNone/>
              <a:defRPr/>
            </a:pPr>
            <a:r>
              <a:rPr lang="en-GB" sz="1800" b="1" dirty="0"/>
              <a:t>Click on the following link to read an example of an EMP.</a:t>
            </a:r>
            <a:endParaRPr lang="en-GB" sz="1800" dirty="0">
              <a:hlinkClick r:id="rId3"/>
            </a:endParaRPr>
          </a:p>
          <a:p>
            <a:pPr marL="0" indent="0">
              <a:buNone/>
              <a:defRPr/>
            </a:pPr>
            <a:r>
              <a:rPr lang="en-GB" sz="1800" dirty="0">
                <a:hlinkClick r:id="rId3"/>
              </a:rPr>
              <a:t>Microsoft Word - Environmental Management Plan KGSHE044 Rev A 19 01 15 (2).doc (nottinghamshire.gov.uk)</a:t>
            </a:r>
            <a:endParaRPr lang="en-GB" sz="1800" dirty="0"/>
          </a:p>
          <a:p>
            <a:pPr marL="0" indent="0">
              <a:buNone/>
              <a:defRPr/>
            </a:pPr>
            <a:endParaRPr lang="en-GB" sz="1800" dirty="0"/>
          </a:p>
          <a:p>
            <a:pPr marL="0" indent="0">
              <a:buNone/>
              <a:defRPr/>
            </a:pPr>
            <a:r>
              <a:rPr lang="en-GB" sz="1800" b="1" dirty="0"/>
              <a:t>What things are covered?</a:t>
            </a:r>
          </a:p>
          <a:p>
            <a:pPr marL="0" indent="0">
              <a:buNone/>
              <a:defRPr/>
            </a:pPr>
            <a:r>
              <a:rPr lang="en-GB" sz="2000" b="1" dirty="0"/>
              <a:t>Can you find another example of an EMP? Perhaps for your EIA / project? </a:t>
            </a:r>
          </a:p>
          <a:p>
            <a:pPr marL="0" indent="0">
              <a:buNone/>
              <a:defRPr/>
            </a:pPr>
            <a:endParaRPr lang="en-GB" sz="2000" b="1" dirty="0"/>
          </a:p>
          <a:p>
            <a:pPr marL="0" indent="0">
              <a:buNone/>
              <a:defRPr/>
            </a:pPr>
            <a:r>
              <a:rPr lang="en-GB" sz="2000" b="1" dirty="0"/>
              <a:t>(20 mins)</a:t>
            </a:r>
          </a:p>
          <a:p>
            <a:pPr marL="0" indent="0">
              <a:buNone/>
              <a:defRPr/>
            </a:pPr>
            <a:endParaRPr lang="en-GB" sz="1800" dirty="0"/>
          </a:p>
          <a:p>
            <a:pPr marL="0" indent="0">
              <a:buNone/>
              <a:defRPr/>
            </a:pPr>
            <a:endParaRPr lang="en-GB" sz="1800"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11/6/2025</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40</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79771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3" end="3"/>
                                            </p:txEl>
                                          </p:spTgt>
                                        </p:tgtEl>
                                        <p:attrNameLst>
                                          <p:attrName>style.visibility</p:attrName>
                                        </p:attrNameLst>
                                      </p:cBhvr>
                                      <p:to>
                                        <p:strVal val="visible"/>
                                      </p:to>
                                    </p:set>
                                    <p:animEffect transition="in" filter="fade">
                                      <p:cBhvr>
                                        <p:cTn id="17" dur="2000"/>
                                        <p:tgtEl>
                                          <p:spTgt spid="132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4" end="4"/>
                                            </p:txEl>
                                          </p:spTgt>
                                        </p:tgtEl>
                                        <p:attrNameLst>
                                          <p:attrName>style.visibility</p:attrName>
                                        </p:attrNameLst>
                                      </p:cBhvr>
                                      <p:to>
                                        <p:strVal val="visible"/>
                                      </p:to>
                                    </p:set>
                                    <p:animEffect transition="in" filter="fade">
                                      <p:cBhvr>
                                        <p:cTn id="22" dur="2000"/>
                                        <p:tgtEl>
                                          <p:spTgt spid="13209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2099">
                                            <p:txEl>
                                              <p:pRg st="6" end="6"/>
                                            </p:txEl>
                                          </p:spTgt>
                                        </p:tgtEl>
                                        <p:attrNameLst>
                                          <p:attrName>style.visibility</p:attrName>
                                        </p:attrNameLst>
                                      </p:cBhvr>
                                      <p:to>
                                        <p:strVal val="visible"/>
                                      </p:to>
                                    </p:set>
                                    <p:animEffect transition="in" filter="fade">
                                      <p:cBhvr>
                                        <p:cTn id="27" dur="2000"/>
                                        <p:tgtEl>
                                          <p:spTgt spid="1320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10mins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07816DB-FEA5-42E1-8FAA-ACDB7BE4A0F6}"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11/6/2025</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41</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Tree>
    <p:extLst>
      <p:ext uri="{BB962C8B-B14F-4D97-AF65-F5344CB8AC3E}">
        <p14:creationId xmlns:p14="http://schemas.microsoft.com/office/powerpoint/2010/main" val="41178675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erson reaching for a paper on a table full of paper and sticky notes">
            <a:extLst>
              <a:ext uri="{FF2B5EF4-FFF2-40B4-BE49-F238E27FC236}">
                <a16:creationId xmlns:a16="http://schemas.microsoft.com/office/drawing/2014/main" id="{8102EA51-2626-6691-84C8-A2704AF9071F}"/>
              </a:ext>
            </a:extLst>
          </p:cNvPr>
          <p:cNvPicPr>
            <a:picLocks noChangeAspect="1"/>
          </p:cNvPicPr>
          <p:nvPr/>
        </p:nvPicPr>
        <p:blipFill rotWithShape="1">
          <a:blip r:embed="rId2"/>
          <a:srcRect t="8913" b="6817"/>
          <a:stretch/>
        </p:blipFill>
        <p:spPr>
          <a:xfrm>
            <a:off x="-3047" y="10"/>
            <a:ext cx="12191999" cy="6857990"/>
          </a:xfrm>
          <a:prstGeom prst="rect">
            <a:avLst/>
          </a:prstGeom>
        </p:spPr>
      </p:pic>
      <p:sp>
        <p:nvSpPr>
          <p:cNvPr id="19" name="Rectangle 18">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731BF7-1686-97D5-ABB7-99707ED83BB6}"/>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Planning Application Determination</a:t>
            </a:r>
          </a:p>
        </p:txBody>
      </p:sp>
    </p:spTree>
    <p:extLst>
      <p:ext uri="{BB962C8B-B14F-4D97-AF65-F5344CB8AC3E}">
        <p14:creationId xmlns:p14="http://schemas.microsoft.com/office/powerpoint/2010/main" val="3144411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fr-FR" b="1" dirty="0"/>
              <a:t>UK </a:t>
            </a:r>
            <a:r>
              <a:rPr lang="en-GB" b="1" dirty="0"/>
              <a:t>Decision Making guidance</a:t>
            </a:r>
          </a:p>
        </p:txBody>
      </p:sp>
      <p:pic>
        <p:nvPicPr>
          <p:cNvPr id="11" name="Picture 10" descr="Plant growing in a concrete crack">
            <a:extLst>
              <a:ext uri="{FF2B5EF4-FFF2-40B4-BE49-F238E27FC236}">
                <a16:creationId xmlns:a16="http://schemas.microsoft.com/office/drawing/2014/main" id="{CDC57D8D-8F2C-3ECC-54B1-1401800DD892}"/>
              </a:ext>
            </a:extLst>
          </p:cNvPr>
          <p:cNvPicPr>
            <a:picLocks noChangeAspect="1"/>
          </p:cNvPicPr>
          <p:nvPr/>
        </p:nvPicPr>
        <p:blipFill rotWithShape="1">
          <a:blip r:embed="rId3"/>
          <a:srcRect l="20974" r="39608" b="-1"/>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3292651" y="436418"/>
            <a:ext cx="8682521" cy="1200329"/>
          </a:xfrm>
          <a:prstGeom prst="rect">
            <a:avLst/>
          </a:prstGeom>
          <a:noFill/>
        </p:spPr>
        <p:txBody>
          <a:bodyPr wrap="square" rtlCol="0">
            <a:spAutoFit/>
          </a:bodyPr>
          <a:lstStyle/>
          <a:p>
            <a:r>
              <a:rPr lang="en-GB" sz="2400" dirty="0"/>
              <a:t>The government guidelines for decision making are as follows:</a:t>
            </a:r>
          </a:p>
          <a:p>
            <a:endParaRPr lang="en-GB" sz="2400" dirty="0"/>
          </a:p>
          <a:p>
            <a:endParaRPr lang="en-GB" sz="2400" dirty="0"/>
          </a:p>
        </p:txBody>
      </p:sp>
      <p:pic>
        <p:nvPicPr>
          <p:cNvPr id="6" name="Picture 5">
            <a:extLst>
              <a:ext uri="{FF2B5EF4-FFF2-40B4-BE49-F238E27FC236}">
                <a16:creationId xmlns:a16="http://schemas.microsoft.com/office/drawing/2014/main" id="{E42F7437-6A5C-A2A1-58D8-EE9095E505C7}"/>
              </a:ext>
            </a:extLst>
          </p:cNvPr>
          <p:cNvPicPr>
            <a:picLocks noChangeAspect="1"/>
          </p:cNvPicPr>
          <p:nvPr/>
        </p:nvPicPr>
        <p:blipFill>
          <a:blip r:embed="rId4"/>
          <a:stretch>
            <a:fillRect/>
          </a:stretch>
        </p:blipFill>
        <p:spPr>
          <a:xfrm>
            <a:off x="3292652" y="1036583"/>
            <a:ext cx="6822456" cy="2084442"/>
          </a:xfrm>
          <a:prstGeom prst="rect">
            <a:avLst/>
          </a:prstGeom>
        </p:spPr>
      </p:pic>
      <p:pic>
        <p:nvPicPr>
          <p:cNvPr id="9" name="Picture 8">
            <a:extLst>
              <a:ext uri="{FF2B5EF4-FFF2-40B4-BE49-F238E27FC236}">
                <a16:creationId xmlns:a16="http://schemas.microsoft.com/office/drawing/2014/main" id="{F54E34AB-307A-65BD-2074-F0D938584C31}"/>
              </a:ext>
            </a:extLst>
          </p:cNvPr>
          <p:cNvPicPr>
            <a:picLocks noChangeAspect="1"/>
          </p:cNvPicPr>
          <p:nvPr/>
        </p:nvPicPr>
        <p:blipFill>
          <a:blip r:embed="rId5"/>
          <a:stretch>
            <a:fillRect/>
          </a:stretch>
        </p:blipFill>
        <p:spPr>
          <a:xfrm>
            <a:off x="3292651" y="3146132"/>
            <a:ext cx="6469691" cy="3294874"/>
          </a:xfrm>
          <a:prstGeom prst="rect">
            <a:avLst/>
          </a:prstGeom>
        </p:spPr>
      </p:pic>
    </p:spTree>
    <p:extLst>
      <p:ext uri="{BB962C8B-B14F-4D97-AF65-F5344CB8AC3E}">
        <p14:creationId xmlns:p14="http://schemas.microsoft.com/office/powerpoint/2010/main" val="28668060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55356" y="441701"/>
            <a:ext cx="6435379" cy="1143000"/>
          </a:xfrm>
        </p:spPr>
        <p:txBody>
          <a:bodyPr>
            <a:normAutofit fontScale="90000"/>
          </a:bodyPr>
          <a:lstStyle/>
          <a:p>
            <a:pPr>
              <a:defRPr/>
            </a:pPr>
            <a:r>
              <a:rPr lang="en-GB" dirty="0">
                <a:latin typeface="Neue Haas Grotesk Text Pro" panose="020B0504020202020204" pitchFamily="34" charset="0"/>
                <a:cs typeface="Times New Roman" pitchFamily="18" charset="0"/>
              </a:rPr>
              <a:t>Determining EIA and Planning applications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44</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248306" y="5978820"/>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0B9E53E4-C171-CD01-178A-C59AB6D7BF4A}"/>
              </a:ext>
            </a:extLst>
          </p:cNvPr>
          <p:cNvPicPr>
            <a:picLocks noChangeAspect="1"/>
          </p:cNvPicPr>
          <p:nvPr/>
        </p:nvPicPr>
        <p:blipFill rotWithShape="1">
          <a:blip r:embed="rId4"/>
          <a:srcRect l="25253" t="14480" r="32604" b="4516"/>
          <a:stretch/>
        </p:blipFill>
        <p:spPr>
          <a:xfrm>
            <a:off x="6990735" y="184377"/>
            <a:ext cx="5122610" cy="6564137"/>
          </a:xfrm>
          <a:prstGeom prst="rect">
            <a:avLst/>
          </a:prstGeom>
        </p:spPr>
      </p:pic>
    </p:spTree>
    <p:extLst>
      <p:ext uri="{BB962C8B-B14F-4D97-AF65-F5344CB8AC3E}">
        <p14:creationId xmlns:p14="http://schemas.microsoft.com/office/powerpoint/2010/main" val="16154244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55356" y="441701"/>
            <a:ext cx="6435379" cy="1143000"/>
          </a:xfrm>
        </p:spPr>
        <p:txBody>
          <a:bodyPr>
            <a:normAutofit fontScale="90000"/>
          </a:bodyPr>
          <a:lstStyle/>
          <a:p>
            <a:pPr>
              <a:defRPr/>
            </a:pPr>
            <a:r>
              <a:rPr lang="en-GB" dirty="0">
                <a:latin typeface="Neue Haas Grotesk Text Pro" panose="020B0504020202020204" pitchFamily="34" charset="0"/>
                <a:cs typeface="Times New Roman" pitchFamily="18" charset="0"/>
              </a:rPr>
              <a:t>Determining EIA and Planning applications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45</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248306" y="5978820"/>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0B9E53E4-C171-CD01-178A-C59AB6D7BF4A}"/>
              </a:ext>
            </a:extLst>
          </p:cNvPr>
          <p:cNvPicPr>
            <a:picLocks noChangeAspect="1"/>
          </p:cNvPicPr>
          <p:nvPr/>
        </p:nvPicPr>
        <p:blipFill rotWithShape="1">
          <a:blip r:embed="rId4"/>
          <a:srcRect l="25253" t="14480" r="32604" b="4516"/>
          <a:stretch/>
        </p:blipFill>
        <p:spPr>
          <a:xfrm>
            <a:off x="6990735" y="184377"/>
            <a:ext cx="5122610" cy="6564137"/>
          </a:xfrm>
          <a:prstGeom prst="rect">
            <a:avLst/>
          </a:prstGeom>
        </p:spPr>
      </p:pic>
      <p:sp>
        <p:nvSpPr>
          <p:cNvPr id="2" name="Arrow: Right 1">
            <a:extLst>
              <a:ext uri="{FF2B5EF4-FFF2-40B4-BE49-F238E27FC236}">
                <a16:creationId xmlns:a16="http://schemas.microsoft.com/office/drawing/2014/main" id="{149EED00-36F0-D228-32E7-433D824CAD1C}"/>
              </a:ext>
            </a:extLst>
          </p:cNvPr>
          <p:cNvSpPr/>
          <p:nvPr/>
        </p:nvSpPr>
        <p:spPr>
          <a:xfrm>
            <a:off x="4734732" y="230536"/>
            <a:ext cx="2913682" cy="7826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1050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55356" y="441701"/>
            <a:ext cx="6435379" cy="1143000"/>
          </a:xfrm>
        </p:spPr>
        <p:txBody>
          <a:bodyPr>
            <a:normAutofit fontScale="90000"/>
          </a:bodyPr>
          <a:lstStyle/>
          <a:p>
            <a:pPr>
              <a:defRPr/>
            </a:pPr>
            <a:r>
              <a:rPr lang="en-GB" dirty="0">
                <a:latin typeface="Neue Haas Grotesk Text Pro" panose="020B0504020202020204" pitchFamily="34" charset="0"/>
                <a:cs typeface="Times New Roman" pitchFamily="18" charset="0"/>
              </a:rPr>
              <a:t>Determining EIA and Planning applications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46</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248306" y="5978820"/>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0B9E53E4-C171-CD01-178A-C59AB6D7BF4A}"/>
              </a:ext>
            </a:extLst>
          </p:cNvPr>
          <p:cNvPicPr>
            <a:picLocks noChangeAspect="1"/>
          </p:cNvPicPr>
          <p:nvPr/>
        </p:nvPicPr>
        <p:blipFill rotWithShape="1">
          <a:blip r:embed="rId4"/>
          <a:srcRect l="25253" t="14480" r="32604" b="4516"/>
          <a:stretch/>
        </p:blipFill>
        <p:spPr>
          <a:xfrm>
            <a:off x="6990735" y="184377"/>
            <a:ext cx="5122610" cy="6564137"/>
          </a:xfrm>
          <a:prstGeom prst="rect">
            <a:avLst/>
          </a:prstGeom>
        </p:spPr>
      </p:pic>
      <p:sp>
        <p:nvSpPr>
          <p:cNvPr id="4" name="Arrow: Right 3">
            <a:extLst>
              <a:ext uri="{FF2B5EF4-FFF2-40B4-BE49-F238E27FC236}">
                <a16:creationId xmlns:a16="http://schemas.microsoft.com/office/drawing/2014/main" id="{73C18C94-0DCC-721F-0AFA-3DE0FACFD0A4}"/>
              </a:ext>
            </a:extLst>
          </p:cNvPr>
          <p:cNvSpPr/>
          <p:nvPr/>
        </p:nvSpPr>
        <p:spPr>
          <a:xfrm>
            <a:off x="4711485" y="2454543"/>
            <a:ext cx="2913682" cy="7826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6706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55356" y="441701"/>
            <a:ext cx="6435379" cy="1143000"/>
          </a:xfrm>
        </p:spPr>
        <p:txBody>
          <a:bodyPr>
            <a:normAutofit fontScale="90000"/>
          </a:bodyPr>
          <a:lstStyle/>
          <a:p>
            <a:pPr>
              <a:defRPr/>
            </a:pPr>
            <a:r>
              <a:rPr lang="en-GB" dirty="0">
                <a:latin typeface="Neue Haas Grotesk Text Pro" panose="020B0504020202020204" pitchFamily="34" charset="0"/>
                <a:cs typeface="Times New Roman" pitchFamily="18" charset="0"/>
              </a:rPr>
              <a:t>Determining EIA and Planning applications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47</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248306" y="5978820"/>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0B9E53E4-C171-CD01-178A-C59AB6D7BF4A}"/>
              </a:ext>
            </a:extLst>
          </p:cNvPr>
          <p:cNvPicPr>
            <a:picLocks noChangeAspect="1"/>
          </p:cNvPicPr>
          <p:nvPr/>
        </p:nvPicPr>
        <p:blipFill rotWithShape="1">
          <a:blip r:embed="rId4"/>
          <a:srcRect l="25253" t="14480" r="32604" b="4516"/>
          <a:stretch/>
        </p:blipFill>
        <p:spPr>
          <a:xfrm>
            <a:off x="6990735" y="184377"/>
            <a:ext cx="5122610" cy="6564137"/>
          </a:xfrm>
          <a:prstGeom prst="rect">
            <a:avLst/>
          </a:prstGeom>
        </p:spPr>
      </p:pic>
      <p:sp>
        <p:nvSpPr>
          <p:cNvPr id="2" name="Arrow: Right 1">
            <a:extLst>
              <a:ext uri="{FF2B5EF4-FFF2-40B4-BE49-F238E27FC236}">
                <a16:creationId xmlns:a16="http://schemas.microsoft.com/office/drawing/2014/main" id="{B0D275A5-3229-3B31-CE60-5507B8312998}"/>
              </a:ext>
            </a:extLst>
          </p:cNvPr>
          <p:cNvSpPr/>
          <p:nvPr/>
        </p:nvSpPr>
        <p:spPr>
          <a:xfrm>
            <a:off x="4719234" y="5042760"/>
            <a:ext cx="2913682" cy="7826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39442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55356" y="441701"/>
            <a:ext cx="6435379" cy="1143000"/>
          </a:xfrm>
        </p:spPr>
        <p:txBody>
          <a:bodyPr>
            <a:normAutofit fontScale="90000"/>
          </a:bodyPr>
          <a:lstStyle/>
          <a:p>
            <a:pPr>
              <a:defRPr/>
            </a:pPr>
            <a:r>
              <a:rPr lang="en-GB" dirty="0">
                <a:latin typeface="Neue Haas Grotesk Text Pro" panose="020B0504020202020204" pitchFamily="34" charset="0"/>
                <a:cs typeface="Times New Roman" pitchFamily="18" charset="0"/>
              </a:rPr>
              <a:t>Determining EIA and Planning applications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48</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248306" y="5978820"/>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0B9E53E4-C171-CD01-178A-C59AB6D7BF4A}"/>
              </a:ext>
            </a:extLst>
          </p:cNvPr>
          <p:cNvPicPr>
            <a:picLocks noChangeAspect="1"/>
          </p:cNvPicPr>
          <p:nvPr/>
        </p:nvPicPr>
        <p:blipFill rotWithShape="1">
          <a:blip r:embed="rId4"/>
          <a:srcRect l="25253" t="14480" r="32604" b="4516"/>
          <a:stretch/>
        </p:blipFill>
        <p:spPr>
          <a:xfrm>
            <a:off x="6990735" y="184377"/>
            <a:ext cx="5122610" cy="6564137"/>
          </a:xfrm>
          <a:prstGeom prst="rect">
            <a:avLst/>
          </a:prstGeom>
        </p:spPr>
      </p:pic>
      <p:sp>
        <p:nvSpPr>
          <p:cNvPr id="2" name="Arrow: Right 1">
            <a:extLst>
              <a:ext uri="{FF2B5EF4-FFF2-40B4-BE49-F238E27FC236}">
                <a16:creationId xmlns:a16="http://schemas.microsoft.com/office/drawing/2014/main" id="{B0D275A5-3229-3B31-CE60-5507B8312998}"/>
              </a:ext>
            </a:extLst>
          </p:cNvPr>
          <p:cNvSpPr/>
          <p:nvPr/>
        </p:nvSpPr>
        <p:spPr>
          <a:xfrm>
            <a:off x="4077053" y="5938810"/>
            <a:ext cx="2913682" cy="7826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18512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454617" y="734776"/>
            <a:ext cx="10781654" cy="1143000"/>
          </a:xfrm>
        </p:spPr>
        <p:txBody>
          <a:bodyPr>
            <a:normAutofit fontScale="90000"/>
          </a:bodyPr>
          <a:lstStyle/>
          <a:p>
            <a:pPr>
              <a:defRPr/>
            </a:pPr>
            <a:r>
              <a:rPr lang="en-GB" b="1" dirty="0">
                <a:solidFill>
                  <a:srgbClr val="0B0C0C"/>
                </a:solidFill>
                <a:latin typeface="GDS Transport"/>
              </a:rPr>
              <a:t>How long does a local planning authority have to determine a planning application involving an Environmental Impact Assessment?</a:t>
            </a:r>
            <a:br>
              <a:rPr lang="en-GB" b="1" dirty="0">
                <a:solidFill>
                  <a:srgbClr val="0B0C0C"/>
                </a:solidFill>
                <a:latin typeface="GDS Transport"/>
              </a:rPr>
            </a:br>
            <a:endParaRPr lang="en-GB" dirty="0">
              <a:solidFill>
                <a:srgbClr val="FFC000"/>
              </a:solidFill>
              <a:cs typeface="Times New Roman" pitchFamily="18" charset="0"/>
            </a:endParaRP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49</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364876" y="6002068"/>
            <a:ext cx="4114800" cy="4530725"/>
          </a:xfrm>
        </p:spPr>
        <p:txBody>
          <a:bodyPr/>
          <a:lstStyle/>
          <a:p>
            <a:pPr>
              <a:buNone/>
              <a:defRPr/>
            </a:pPr>
            <a:r>
              <a:rPr lang="en-GB" dirty="0">
                <a:hlinkClick r:id="rId3"/>
              </a:rPr>
              <a:t>EIA-Manual.pdf (iisd.org)</a:t>
            </a:r>
            <a:r>
              <a:rPr lang="en-GB" dirty="0">
                <a:cs typeface="Times New Roman" pitchFamily="18" charset="0"/>
              </a:rPr>
              <a:t> </a:t>
            </a:r>
          </a:p>
        </p:txBody>
      </p:sp>
      <p:sp>
        <p:nvSpPr>
          <p:cNvPr id="4" name="TextBox 3">
            <a:extLst>
              <a:ext uri="{FF2B5EF4-FFF2-40B4-BE49-F238E27FC236}">
                <a16:creationId xmlns:a16="http://schemas.microsoft.com/office/drawing/2014/main" id="{503864CA-8BB7-7303-52CA-2D657E831768}"/>
              </a:ext>
            </a:extLst>
          </p:cNvPr>
          <p:cNvSpPr txBox="1"/>
          <p:nvPr/>
        </p:nvSpPr>
        <p:spPr>
          <a:xfrm>
            <a:off x="349045" y="2408903"/>
            <a:ext cx="11493910" cy="3416320"/>
          </a:xfrm>
          <a:prstGeom prst="rect">
            <a:avLst/>
          </a:prstGeom>
          <a:noFill/>
        </p:spPr>
        <p:txBody>
          <a:bodyPr wrap="square">
            <a:spAutoFit/>
          </a:bodyPr>
          <a:lstStyle/>
          <a:p>
            <a:pPr algn="l"/>
            <a:r>
              <a:rPr lang="en-GB" b="1" i="0" dirty="0">
                <a:solidFill>
                  <a:srgbClr val="0B0C0C"/>
                </a:solidFill>
                <a:effectLst/>
                <a:latin typeface="GDS Transport"/>
              </a:rPr>
              <a:t>How long does a local planning authority have to determine a planning application involving an Environmental Impact Assessment?</a:t>
            </a:r>
          </a:p>
          <a:p>
            <a:pPr algn="l"/>
            <a:r>
              <a:rPr lang="en-GB" b="0" i="0" dirty="0">
                <a:solidFill>
                  <a:srgbClr val="0B0C0C"/>
                </a:solidFill>
                <a:effectLst/>
                <a:latin typeface="GDS Transport"/>
              </a:rPr>
              <a:t>Where a valid planning application and Environmental Statement have been received by the local planning authority, they must determine the application within 16 weeks beginning with the day immediately following the day of receipt of the application and Environmental Statement (</a:t>
            </a:r>
            <a:r>
              <a:rPr lang="en-GB" b="0" i="0" dirty="0">
                <a:solidFill>
                  <a:srgbClr val="1D70B8"/>
                </a:solidFill>
                <a:effectLst/>
                <a:latin typeface="GDS Transport"/>
                <a:hlinkClick r:id="rId4"/>
              </a:rPr>
              <a:t>regulation 68(2)</a:t>
            </a:r>
            <a:r>
              <a:rPr lang="en-GB" b="0" i="0" dirty="0">
                <a:solidFill>
                  <a:srgbClr val="0B0C0C"/>
                </a:solidFill>
                <a:effectLst/>
                <a:latin typeface="GDS Transport"/>
              </a:rPr>
              <a:t>). This period may be extended by written agreement between the local planning authority and the applicant.</a:t>
            </a:r>
          </a:p>
          <a:p>
            <a:pPr algn="l"/>
            <a:r>
              <a:rPr lang="en-GB" b="0" i="0" dirty="0">
                <a:solidFill>
                  <a:srgbClr val="0B0C0C"/>
                </a:solidFill>
                <a:effectLst/>
                <a:latin typeface="GDS Transport"/>
              </a:rPr>
              <a:t>Where an Environmental Statement has not been submitted with a planning application but the applicant indicates that they propose to provide one, consideration of the application should be suspended until the Environmental Statement has been received (</a:t>
            </a:r>
            <a:r>
              <a:rPr lang="en-GB" b="0" i="0" dirty="0">
                <a:solidFill>
                  <a:srgbClr val="1D70B8"/>
                </a:solidFill>
                <a:effectLst/>
                <a:latin typeface="GDS Transport"/>
                <a:hlinkClick r:id="rId5"/>
              </a:rPr>
              <a:t>regulation 20(8)</a:t>
            </a:r>
            <a:r>
              <a:rPr lang="en-GB" b="0" i="0" dirty="0">
                <a:solidFill>
                  <a:srgbClr val="0B0C0C"/>
                </a:solidFill>
                <a:effectLst/>
                <a:latin typeface="GDS Transport"/>
              </a:rPr>
              <a:t>).</a:t>
            </a:r>
          </a:p>
          <a:p>
            <a:pPr algn="l"/>
            <a:r>
              <a:rPr lang="en-GB" b="0" i="0" dirty="0">
                <a:solidFill>
                  <a:srgbClr val="0B0C0C"/>
                </a:solidFill>
                <a:effectLst/>
                <a:latin typeface="GDS Transport"/>
              </a:rPr>
              <a:t>Paragraph: 050 Reference ID: 4-050-20170728</a:t>
            </a:r>
          </a:p>
          <a:p>
            <a:pPr algn="l"/>
            <a:r>
              <a:rPr lang="en-GB" b="0" i="0" dirty="0">
                <a:solidFill>
                  <a:srgbClr val="0B0C0C"/>
                </a:solidFill>
                <a:effectLst/>
                <a:latin typeface="GDS Transport"/>
              </a:rPr>
              <a:t>Revision date: 28 07 2017 </a:t>
            </a:r>
            <a:r>
              <a:rPr lang="en-GB" b="0" i="0" dirty="0">
                <a:solidFill>
                  <a:srgbClr val="1D70B8"/>
                </a:solidFill>
                <a:effectLst/>
                <a:latin typeface="GDS Transport"/>
                <a:hlinkClick r:id="rId6"/>
              </a:rPr>
              <a:t>See previous version</a:t>
            </a:r>
            <a:endParaRPr lang="en-GB" b="0" i="0" dirty="0">
              <a:solidFill>
                <a:srgbClr val="0B0C0C"/>
              </a:solidFill>
              <a:effectLst/>
              <a:latin typeface="GDS Transport"/>
            </a:endParaRPr>
          </a:p>
          <a:p>
            <a:pPr algn="l"/>
            <a:endParaRPr lang="en-GB" b="0" i="0" dirty="0">
              <a:solidFill>
                <a:srgbClr val="0B0C0C"/>
              </a:solidFill>
              <a:effectLst/>
              <a:latin typeface="GDS Transport"/>
            </a:endParaRPr>
          </a:p>
        </p:txBody>
      </p:sp>
    </p:spTree>
    <p:extLst>
      <p:ext uri="{BB962C8B-B14F-4D97-AF65-F5344CB8AC3E}">
        <p14:creationId xmlns:p14="http://schemas.microsoft.com/office/powerpoint/2010/main" val="9119691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85800" y="93251"/>
            <a:ext cx="7924800" cy="1143000"/>
          </a:xfrm>
        </p:spPr>
        <p:txBody>
          <a:bodyPr/>
          <a:lstStyle/>
          <a:p>
            <a:pPr>
              <a:defRPr/>
            </a:pPr>
            <a:r>
              <a:rPr lang="en-GB" dirty="0">
                <a:latin typeface="Neue Haas Grotesk Text Pro" panose="020B0504020202020204" pitchFamily="34" charset="0"/>
                <a:cs typeface="Times New Roman" pitchFamily="18" charset="0"/>
              </a:rPr>
              <a:t>More information required</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50</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449784" y="6157051"/>
            <a:ext cx="4114800" cy="4530725"/>
          </a:xfrm>
        </p:spPr>
        <p:txBody>
          <a:bodyPr/>
          <a:lstStyle/>
          <a:p>
            <a:pPr>
              <a:buNone/>
              <a:defRPr/>
            </a:pPr>
            <a:r>
              <a:rPr lang="en-GB" dirty="0">
                <a:hlinkClick r:id="rId3"/>
              </a:rPr>
              <a:t>EIA-Manual.pdf (iisd.org)</a:t>
            </a:r>
            <a:r>
              <a:rPr lang="en-GB" dirty="0">
                <a:cs typeface="Times New Roman" pitchFamily="18" charset="0"/>
              </a:rPr>
              <a:t> </a:t>
            </a:r>
          </a:p>
        </p:txBody>
      </p:sp>
      <p:sp>
        <p:nvSpPr>
          <p:cNvPr id="4" name="TextBox 3">
            <a:extLst>
              <a:ext uri="{FF2B5EF4-FFF2-40B4-BE49-F238E27FC236}">
                <a16:creationId xmlns:a16="http://schemas.microsoft.com/office/drawing/2014/main" id="{503864CA-8BB7-7303-52CA-2D657E831768}"/>
              </a:ext>
            </a:extLst>
          </p:cNvPr>
          <p:cNvSpPr txBox="1"/>
          <p:nvPr/>
        </p:nvSpPr>
        <p:spPr>
          <a:xfrm>
            <a:off x="685800" y="1388327"/>
            <a:ext cx="10883685" cy="4062651"/>
          </a:xfrm>
          <a:prstGeom prst="rect">
            <a:avLst/>
          </a:prstGeom>
          <a:noFill/>
        </p:spPr>
        <p:txBody>
          <a:bodyPr wrap="square">
            <a:spAutoFit/>
          </a:bodyPr>
          <a:lstStyle/>
          <a:p>
            <a:pPr algn="l"/>
            <a:r>
              <a:rPr lang="en-GB" sz="2000" b="0" i="0" dirty="0">
                <a:solidFill>
                  <a:srgbClr val="0B0C0C"/>
                </a:solidFill>
                <a:effectLst/>
                <a:latin typeface="GDS Transport"/>
              </a:rPr>
              <a:t>If the local planning authority considers that further information is required, they must ask the applicant, in writing, to provide it (</a:t>
            </a:r>
            <a:r>
              <a:rPr lang="en-GB" sz="2000" b="0" i="0" dirty="0">
                <a:solidFill>
                  <a:srgbClr val="1D70B8"/>
                </a:solidFill>
                <a:effectLst/>
                <a:latin typeface="GDS Transport"/>
                <a:hlinkClick r:id="rId4"/>
              </a:rPr>
              <a:t>regulation 25</a:t>
            </a:r>
            <a:r>
              <a:rPr lang="en-GB" sz="2000" b="0" i="0" dirty="0">
                <a:solidFill>
                  <a:srgbClr val="0B0C0C"/>
                </a:solidFill>
                <a:effectLst/>
                <a:latin typeface="GDS Transport"/>
              </a:rPr>
              <a:t>). </a:t>
            </a:r>
          </a:p>
          <a:p>
            <a:pPr algn="l"/>
            <a:endParaRPr lang="en-GB" sz="2000" dirty="0">
              <a:solidFill>
                <a:srgbClr val="0B0C0C"/>
              </a:solidFill>
              <a:latin typeface="GDS Transport"/>
            </a:endParaRPr>
          </a:p>
          <a:p>
            <a:pPr algn="l"/>
            <a:r>
              <a:rPr lang="en-GB" sz="2000" b="0" i="0" dirty="0">
                <a:solidFill>
                  <a:srgbClr val="0B0C0C"/>
                </a:solidFill>
                <a:effectLst/>
                <a:latin typeface="GDS Transport"/>
              </a:rPr>
              <a:t>All information provided must be publicised, and consulted on.</a:t>
            </a:r>
          </a:p>
          <a:p>
            <a:pPr algn="l"/>
            <a:endParaRPr lang="en-GB" sz="2000" dirty="0">
              <a:solidFill>
                <a:srgbClr val="0B0C0C"/>
              </a:solidFill>
              <a:latin typeface="GDS Transport"/>
            </a:endParaRPr>
          </a:p>
          <a:p>
            <a:pPr algn="l"/>
            <a:r>
              <a:rPr lang="en-GB" sz="2000" b="0" i="0" dirty="0">
                <a:solidFill>
                  <a:srgbClr val="0B0C0C"/>
                </a:solidFill>
                <a:effectLst/>
                <a:latin typeface="GDS Transport"/>
              </a:rPr>
              <a:t>Requests for further information should be limited to </a:t>
            </a:r>
            <a:r>
              <a:rPr lang="en-GB" sz="2000" b="1" i="0" dirty="0">
                <a:solidFill>
                  <a:srgbClr val="0B0C0C"/>
                </a:solidFill>
                <a:effectLst/>
                <a:latin typeface="GDS Transport"/>
              </a:rPr>
              <a:t>the “main” or ”significant” </a:t>
            </a:r>
            <a:r>
              <a:rPr lang="en-GB" sz="2000" b="0" i="0" dirty="0">
                <a:solidFill>
                  <a:srgbClr val="0B0C0C"/>
                </a:solidFill>
                <a:effectLst/>
                <a:latin typeface="GDS Transport"/>
              </a:rPr>
              <a:t>environmental effects to which a development is likely to give rise and must be on relevant matters and directly relevant to reaching a reasoned conclusion on the significant effects of the proposed development on the environment (</a:t>
            </a:r>
            <a:r>
              <a:rPr lang="en-GB" sz="2000" b="0" i="0" dirty="0">
                <a:solidFill>
                  <a:srgbClr val="1D70B8"/>
                </a:solidFill>
                <a:effectLst/>
                <a:latin typeface="GDS Transport"/>
                <a:hlinkClick r:id="rId5"/>
              </a:rPr>
              <a:t>regulation 26</a:t>
            </a:r>
            <a:r>
              <a:rPr lang="en-GB" sz="2000" b="0" i="0" dirty="0">
                <a:solidFill>
                  <a:srgbClr val="0B0C0C"/>
                </a:solidFill>
                <a:effectLst/>
                <a:latin typeface="GDS Transport"/>
              </a:rPr>
              <a:t>). </a:t>
            </a:r>
          </a:p>
          <a:p>
            <a:pPr algn="l"/>
            <a:endParaRPr lang="en-GB" sz="2000" dirty="0">
              <a:solidFill>
                <a:srgbClr val="0B0C0C"/>
              </a:solidFill>
              <a:latin typeface="GDS Transport"/>
            </a:endParaRPr>
          </a:p>
          <a:p>
            <a:pPr algn="l"/>
            <a:r>
              <a:rPr lang="en-GB" sz="2000" b="0" i="0" dirty="0">
                <a:solidFill>
                  <a:srgbClr val="0B0C0C"/>
                </a:solidFill>
                <a:effectLst/>
                <a:latin typeface="GDS Transport"/>
              </a:rPr>
              <a:t>The local planning authority, the Secretary of State or an Inspector may also require an applicant or appellant to produce evidence to verify any information in the Environmental Statement.</a:t>
            </a:r>
          </a:p>
          <a:p>
            <a:pPr algn="l"/>
            <a:endParaRPr lang="en-GB" b="0" i="0" dirty="0">
              <a:solidFill>
                <a:srgbClr val="0B0C0C"/>
              </a:solidFill>
              <a:effectLst/>
              <a:latin typeface="GDS Transport"/>
            </a:endParaRPr>
          </a:p>
        </p:txBody>
      </p:sp>
    </p:spTree>
    <p:extLst>
      <p:ext uri="{BB962C8B-B14F-4D97-AF65-F5344CB8AC3E}">
        <p14:creationId xmlns:p14="http://schemas.microsoft.com/office/powerpoint/2010/main" val="35593955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51</a:t>
            </a:fld>
            <a:endParaRPr lang="en-GB" altLang="en-US" sz="1200" dirty="0">
              <a:latin typeface="Tahoma" panose="020B0604030504040204" pitchFamily="34" charset="0"/>
            </a:endParaRPr>
          </a:p>
        </p:txBody>
      </p:sp>
      <p:sp>
        <p:nvSpPr>
          <p:cNvPr id="124931" name="Rectangle 1027"/>
          <p:cNvSpPr>
            <a:spLocks noGrp="1" noChangeArrowheads="1"/>
          </p:cNvSpPr>
          <p:nvPr>
            <p:ph sz="quarter" idx="13"/>
          </p:nvPr>
        </p:nvSpPr>
        <p:spPr>
          <a:xfrm>
            <a:off x="349045" y="1484312"/>
            <a:ext cx="4114800" cy="4530725"/>
          </a:xfrm>
        </p:spPr>
        <p:txBody>
          <a:bodyPr/>
          <a:lstStyle/>
          <a:p>
            <a:pPr>
              <a:buNone/>
              <a:defRPr/>
            </a:pPr>
            <a:r>
              <a:rPr lang="en-GB" dirty="0">
                <a:hlinkClick r:id="rId3"/>
              </a:rPr>
              <a:t>EIA-Manual.pdf (iisd.org)</a:t>
            </a:r>
            <a:r>
              <a:rPr lang="en-GB" dirty="0">
                <a:cs typeface="Times New Roman" pitchFamily="18" charset="0"/>
              </a:rPr>
              <a:t> </a:t>
            </a:r>
          </a:p>
        </p:txBody>
      </p:sp>
      <p:sp>
        <p:nvSpPr>
          <p:cNvPr id="4" name="TextBox 3">
            <a:extLst>
              <a:ext uri="{FF2B5EF4-FFF2-40B4-BE49-F238E27FC236}">
                <a16:creationId xmlns:a16="http://schemas.microsoft.com/office/drawing/2014/main" id="{503864CA-8BB7-7303-52CA-2D657E831768}"/>
              </a:ext>
            </a:extLst>
          </p:cNvPr>
          <p:cNvSpPr txBox="1"/>
          <p:nvPr/>
        </p:nvSpPr>
        <p:spPr>
          <a:xfrm>
            <a:off x="349045" y="2408903"/>
            <a:ext cx="11493910" cy="2215991"/>
          </a:xfrm>
          <a:prstGeom prst="rect">
            <a:avLst/>
          </a:prstGeom>
          <a:noFill/>
        </p:spPr>
        <p:txBody>
          <a:bodyPr wrap="square">
            <a:spAutoFit/>
          </a:bodyPr>
          <a:lstStyle/>
          <a:p>
            <a:pPr algn="l"/>
            <a:r>
              <a:rPr lang="en-GB" sz="2000" b="0" i="0" dirty="0">
                <a:solidFill>
                  <a:srgbClr val="0B0C0C"/>
                </a:solidFill>
                <a:effectLst/>
                <a:latin typeface="GDS Transport"/>
              </a:rPr>
              <a:t>Additional information of a substantive nature submitted voluntarily by an applicant must be treated in the same way as information required by the local planning authority (see the definition of “any other information” in </a:t>
            </a:r>
            <a:r>
              <a:rPr lang="en-GB" sz="2000" b="0" i="0" dirty="0">
                <a:solidFill>
                  <a:srgbClr val="1D70B8"/>
                </a:solidFill>
                <a:effectLst/>
                <a:latin typeface="GDS Transport"/>
                <a:hlinkClick r:id="rId4"/>
              </a:rPr>
              <a:t>regulation 2(1)</a:t>
            </a:r>
            <a:r>
              <a:rPr lang="en-GB" sz="2000" b="0" i="0" dirty="0">
                <a:solidFill>
                  <a:srgbClr val="0B0C0C"/>
                </a:solidFill>
                <a:effectLst/>
                <a:latin typeface="GDS Transport"/>
              </a:rPr>
              <a:t>).</a:t>
            </a:r>
          </a:p>
          <a:p>
            <a:pPr algn="l"/>
            <a:r>
              <a:rPr lang="en-GB" sz="2000" b="0" i="0" dirty="0">
                <a:solidFill>
                  <a:srgbClr val="0B0C0C"/>
                </a:solidFill>
                <a:effectLst/>
                <a:latin typeface="GDS Transport"/>
              </a:rPr>
              <a:t>The 16 weeks time limit for determination of an Environmental Impact Assessment application continues to run while any correspondence about the adequacy of the information in an Environmental Statement is taking place.</a:t>
            </a:r>
          </a:p>
          <a:p>
            <a:pPr algn="l"/>
            <a:endParaRPr lang="en-GB" b="0" i="0" dirty="0">
              <a:solidFill>
                <a:srgbClr val="0B0C0C"/>
              </a:solidFill>
              <a:effectLst/>
              <a:latin typeface="GDS Transport"/>
            </a:endParaRPr>
          </a:p>
        </p:txBody>
      </p:sp>
      <p:sp>
        <p:nvSpPr>
          <p:cNvPr id="5" name="Rectangle 1026">
            <a:extLst>
              <a:ext uri="{FF2B5EF4-FFF2-40B4-BE49-F238E27FC236}">
                <a16:creationId xmlns:a16="http://schemas.microsoft.com/office/drawing/2014/main" id="{024600E0-C870-0778-E449-A89FDFA82D3B}"/>
              </a:ext>
            </a:extLst>
          </p:cNvPr>
          <p:cNvSpPr>
            <a:spLocks noGrp="1" noChangeArrowheads="1"/>
          </p:cNvSpPr>
          <p:nvPr>
            <p:ph type="title"/>
          </p:nvPr>
        </p:nvSpPr>
        <p:spPr>
          <a:xfrm>
            <a:off x="685800" y="93251"/>
            <a:ext cx="7924800" cy="1143000"/>
          </a:xfrm>
        </p:spPr>
        <p:txBody>
          <a:bodyPr/>
          <a:lstStyle/>
          <a:p>
            <a:pPr>
              <a:defRPr/>
            </a:pPr>
            <a:r>
              <a:rPr lang="en-GB" dirty="0">
                <a:latin typeface="Neue Haas Grotesk Text Pro" panose="020B0504020202020204" pitchFamily="34" charset="0"/>
                <a:cs typeface="Times New Roman" pitchFamily="18" charset="0"/>
              </a:rPr>
              <a:t>More information required</a:t>
            </a:r>
          </a:p>
        </p:txBody>
      </p:sp>
    </p:spTree>
    <p:extLst>
      <p:ext uri="{BB962C8B-B14F-4D97-AF65-F5344CB8AC3E}">
        <p14:creationId xmlns:p14="http://schemas.microsoft.com/office/powerpoint/2010/main" val="22261324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4931">
                                            <p:txEl>
                                              <p:pRg st="0" end="0"/>
                                            </p:txEl>
                                          </p:spTgt>
                                        </p:tgtEl>
                                        <p:attrNameLst>
                                          <p:attrName>style.visibility</p:attrName>
                                        </p:attrNameLst>
                                      </p:cBhvr>
                                      <p:to>
                                        <p:strVal val="visible"/>
                                      </p:to>
                                    </p:set>
                                    <p:anim calcmode="lin" valueType="num">
                                      <p:cBhvr additive="base">
                                        <p:cTn id="7"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build="p" autoUpdateAnimBg="0"/>
      <p:bldP spid="5" grpId="0" build="p" autoUpdateAnimBg="0" advAuto="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32108" y="136525"/>
            <a:ext cx="7924800" cy="1143000"/>
          </a:xfrm>
        </p:spPr>
        <p:txBody>
          <a:bodyPr/>
          <a:lstStyle/>
          <a:p>
            <a:pPr>
              <a:defRPr/>
            </a:pPr>
            <a:r>
              <a:rPr lang="en-GB" b="1" dirty="0">
                <a:latin typeface="Neue Haas Grotesk Text Pro" panose="020B0504020202020204" pitchFamily="34" charset="0"/>
                <a:cs typeface="Times New Roman" pitchFamily="18" charset="0"/>
              </a:rPr>
              <a:t>Transboundary impacts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52</a:t>
            </a:fld>
            <a:endParaRPr lang="en-GB" altLang="en-US" sz="1200">
              <a:latin typeface="Tahoma" panose="020B0604030504040204" pitchFamily="34" charset="0"/>
            </a:endParaRPr>
          </a:p>
        </p:txBody>
      </p:sp>
      <p:sp>
        <p:nvSpPr>
          <p:cNvPr id="4" name="TextBox 3">
            <a:extLst>
              <a:ext uri="{FF2B5EF4-FFF2-40B4-BE49-F238E27FC236}">
                <a16:creationId xmlns:a16="http://schemas.microsoft.com/office/drawing/2014/main" id="{503864CA-8BB7-7303-52CA-2D657E831768}"/>
              </a:ext>
            </a:extLst>
          </p:cNvPr>
          <p:cNvSpPr txBox="1"/>
          <p:nvPr/>
        </p:nvSpPr>
        <p:spPr>
          <a:xfrm>
            <a:off x="426536" y="1612384"/>
            <a:ext cx="11493910" cy="5109091"/>
          </a:xfrm>
          <a:prstGeom prst="rect">
            <a:avLst/>
          </a:prstGeom>
          <a:noFill/>
        </p:spPr>
        <p:txBody>
          <a:bodyPr wrap="square">
            <a:spAutoFit/>
          </a:bodyPr>
          <a:lstStyle/>
          <a:p>
            <a:pPr algn="l"/>
            <a:r>
              <a:rPr lang="en-GB" sz="2800" b="1" i="0" dirty="0">
                <a:solidFill>
                  <a:srgbClr val="0B0C0C"/>
                </a:solidFill>
                <a:effectLst/>
                <a:latin typeface="GDS Transport"/>
              </a:rPr>
              <a:t>What are the procedures for considering whether a proposal is likely to have transboundary effects on another country within the European Economic Area?</a:t>
            </a:r>
          </a:p>
          <a:p>
            <a:pPr algn="l"/>
            <a:r>
              <a:rPr lang="en-GB" sz="2800" b="0" i="0" dirty="0">
                <a:solidFill>
                  <a:srgbClr val="0B0C0C"/>
                </a:solidFill>
                <a:effectLst/>
                <a:latin typeface="GDS Transport"/>
              </a:rPr>
              <a:t>Local planning authorities are required to send a copy of every Environmental Statement and related planning application to the Secretary of State (Planning Casework Unit) within two weeks of receipt. This is to enable consideration of whether the proposed development is likely to have significant effects on the environment of any European Union Member State, or any other country that has ratified the United Nations Economic Commission for Europe Convention on Environmental Impact Assessment in a Transboundary Context (known as the ‘Espoo Convention’).</a:t>
            </a:r>
          </a:p>
          <a:p>
            <a:pPr algn="l"/>
            <a:endParaRPr lang="en-GB" b="0" i="0" dirty="0">
              <a:solidFill>
                <a:srgbClr val="0B0C0C"/>
              </a:solidFill>
              <a:effectLst/>
              <a:latin typeface="GDS Transport"/>
            </a:endParaRPr>
          </a:p>
        </p:txBody>
      </p:sp>
    </p:spTree>
    <p:extLst>
      <p:ext uri="{BB962C8B-B14F-4D97-AF65-F5344CB8AC3E}">
        <p14:creationId xmlns:p14="http://schemas.microsoft.com/office/powerpoint/2010/main" val="13087098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349045" y="464949"/>
            <a:ext cx="7924800" cy="1143000"/>
          </a:xfrm>
        </p:spPr>
        <p:txBody>
          <a:bodyPr>
            <a:normAutofit fontScale="90000"/>
          </a:bodyPr>
          <a:lstStyle/>
          <a:p>
            <a:pPr>
              <a:defRPr/>
            </a:pPr>
            <a:r>
              <a:rPr lang="en-GB" b="1" dirty="0">
                <a:latin typeface="Neue Haas Grotesk Text Pro" panose="020B0504020202020204" pitchFamily="34" charset="0"/>
                <a:cs typeface="Times New Roman" pitchFamily="18" charset="0"/>
              </a:rPr>
              <a:t>Transboundary Consultation</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53</a:t>
            </a:fld>
            <a:endParaRPr lang="en-GB" altLang="en-US" sz="1200">
              <a:latin typeface="Tahoma" panose="020B0604030504040204" pitchFamily="34" charset="0"/>
            </a:endParaRPr>
          </a:p>
        </p:txBody>
      </p:sp>
      <p:sp>
        <p:nvSpPr>
          <p:cNvPr id="4" name="TextBox 3">
            <a:extLst>
              <a:ext uri="{FF2B5EF4-FFF2-40B4-BE49-F238E27FC236}">
                <a16:creationId xmlns:a16="http://schemas.microsoft.com/office/drawing/2014/main" id="{503864CA-8BB7-7303-52CA-2D657E831768}"/>
              </a:ext>
            </a:extLst>
          </p:cNvPr>
          <p:cNvSpPr txBox="1"/>
          <p:nvPr/>
        </p:nvSpPr>
        <p:spPr>
          <a:xfrm>
            <a:off x="349045" y="1479005"/>
            <a:ext cx="11493910" cy="5447645"/>
          </a:xfrm>
          <a:prstGeom prst="rect">
            <a:avLst/>
          </a:prstGeom>
          <a:noFill/>
        </p:spPr>
        <p:txBody>
          <a:bodyPr wrap="square">
            <a:spAutoFit/>
          </a:bodyPr>
          <a:lstStyle/>
          <a:p>
            <a:pPr algn="l"/>
            <a:r>
              <a:rPr lang="en-GB" sz="2400" b="0" i="0" dirty="0">
                <a:solidFill>
                  <a:srgbClr val="0B0C0C"/>
                </a:solidFill>
                <a:effectLst/>
                <a:latin typeface="GDS Transport"/>
              </a:rPr>
              <a:t>As a proportion of all planning applications, the number of developments in UK that are likely to have significant effects on the environment of another country will be small. However, should they occur, the Secretary of State must send information about the development to the government of the affected country, and invite them to participate in the consultation procedures, determining with them a reasonable timescale to allow them to do so. In such a case, the Secretary of State may direct (</a:t>
            </a:r>
            <a:r>
              <a:rPr lang="en-GB" sz="2400" b="0" i="0" dirty="0">
                <a:solidFill>
                  <a:srgbClr val="1D70B8"/>
                </a:solidFill>
                <a:effectLst/>
                <a:latin typeface="GDS Transport"/>
                <a:hlinkClick r:id="rId3"/>
              </a:rPr>
              <a:t>article 31(1) of the Town and Country Planning (Development Management Procedure) (England) Order 2015</a:t>
            </a:r>
            <a:r>
              <a:rPr lang="en-GB" sz="2400" b="0" i="0" dirty="0">
                <a:solidFill>
                  <a:srgbClr val="0B0C0C"/>
                </a:solidFill>
                <a:effectLst/>
                <a:latin typeface="GDS Transport"/>
              </a:rPr>
              <a:t>) that planning permission may not be granted until the end of such time as may be necessary for consultations with that government.</a:t>
            </a:r>
          </a:p>
          <a:p>
            <a:pPr algn="l"/>
            <a:r>
              <a:rPr lang="en-GB" sz="2400" b="0" i="0" dirty="0">
                <a:solidFill>
                  <a:srgbClr val="0B0C0C"/>
                </a:solidFill>
                <a:effectLst/>
                <a:latin typeface="GDS Transport"/>
              </a:rPr>
              <a:t>See the </a:t>
            </a:r>
            <a:r>
              <a:rPr lang="en-GB" sz="2400" b="0" i="0" dirty="0">
                <a:solidFill>
                  <a:srgbClr val="1D70B8"/>
                </a:solidFill>
                <a:effectLst/>
                <a:latin typeface="GDS Transport"/>
                <a:hlinkClick r:id="rId4"/>
              </a:rPr>
              <a:t>Espoo Convention</a:t>
            </a:r>
            <a:r>
              <a:rPr lang="en-GB" sz="2400" b="0" i="0" dirty="0">
                <a:solidFill>
                  <a:srgbClr val="0B0C0C"/>
                </a:solidFill>
                <a:effectLst/>
                <a:latin typeface="GDS Transport"/>
              </a:rPr>
              <a:t>.</a:t>
            </a:r>
          </a:p>
          <a:p>
            <a:pPr algn="l"/>
            <a:endParaRPr lang="en-GB" dirty="0">
              <a:solidFill>
                <a:srgbClr val="0B0C0C"/>
              </a:solidFill>
              <a:latin typeface="GDS Transport"/>
            </a:endParaRPr>
          </a:p>
          <a:p>
            <a:pPr algn="l"/>
            <a:endParaRPr lang="en-GB" sz="2400" b="0" i="0" dirty="0">
              <a:solidFill>
                <a:srgbClr val="0B0C0C"/>
              </a:solidFill>
              <a:effectLst/>
              <a:highlight>
                <a:srgbClr val="FFFF00"/>
              </a:highlight>
              <a:latin typeface="GDS Transport"/>
            </a:endParaRPr>
          </a:p>
          <a:p>
            <a:pPr algn="l"/>
            <a:r>
              <a:rPr lang="en-GB" sz="2400" dirty="0">
                <a:hlinkClick r:id="rId5"/>
              </a:rPr>
              <a:t>More on the Convention | UNECE</a:t>
            </a:r>
            <a:r>
              <a:rPr lang="en-GB" sz="2400" dirty="0"/>
              <a:t> </a:t>
            </a:r>
          </a:p>
          <a:p>
            <a:pPr algn="l"/>
            <a:r>
              <a:rPr lang="en-GB" sz="2400" dirty="0">
                <a:hlinkClick r:id="rId6"/>
              </a:rPr>
              <a:t>Text of the Convention | UNECE</a:t>
            </a:r>
            <a:endParaRPr lang="en-GB" sz="2400" b="0" i="0" dirty="0">
              <a:solidFill>
                <a:srgbClr val="0B0C0C"/>
              </a:solidFill>
              <a:effectLst/>
              <a:highlight>
                <a:srgbClr val="FFFF00"/>
              </a:highlight>
              <a:latin typeface="GDS Transport"/>
            </a:endParaRPr>
          </a:p>
          <a:p>
            <a:pPr algn="l"/>
            <a:endParaRPr lang="en-GB" b="0" i="0" dirty="0">
              <a:solidFill>
                <a:srgbClr val="0B0C0C"/>
              </a:solidFill>
              <a:effectLst/>
              <a:latin typeface="GDS Transport"/>
            </a:endParaRPr>
          </a:p>
        </p:txBody>
      </p:sp>
    </p:spTree>
    <p:extLst>
      <p:ext uri="{BB962C8B-B14F-4D97-AF65-F5344CB8AC3E}">
        <p14:creationId xmlns:p14="http://schemas.microsoft.com/office/powerpoint/2010/main" val="435127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Bay Campus Planning Committee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253444" y="464471"/>
            <a:ext cx="5719414" cy="6001643"/>
          </a:xfrm>
          <a:prstGeom prst="rect">
            <a:avLst/>
          </a:prstGeom>
          <a:noFill/>
        </p:spPr>
        <p:txBody>
          <a:bodyPr wrap="square" rtlCol="0">
            <a:spAutoFit/>
          </a:bodyPr>
          <a:lstStyle/>
          <a:p>
            <a:r>
              <a:rPr lang="en-GB" sz="2400" dirty="0"/>
              <a:t>In February 2011, Neath Port Talbot council planning committee met to discuss the application of Swansea University – Bay Campus.</a:t>
            </a:r>
          </a:p>
          <a:p>
            <a:endParaRPr lang="en-GB" sz="2400" dirty="0"/>
          </a:p>
          <a:p>
            <a:pPr algn="ctr"/>
            <a:r>
              <a:rPr lang="en-GB" sz="2400" b="1" dirty="0"/>
              <a:t>The outcome was to approve the application, subject to conditions.</a:t>
            </a:r>
          </a:p>
          <a:p>
            <a:endParaRPr lang="en-GB" sz="2400" dirty="0"/>
          </a:p>
          <a:p>
            <a:r>
              <a:rPr lang="en-GB" sz="2400" dirty="0"/>
              <a:t>The committee meeting documents highlights the contrasting trade-offs between social, economic, and environmental factors, the latter detailed in the Environmental Statement.</a:t>
            </a:r>
          </a:p>
          <a:p>
            <a:endParaRPr lang="en-GB" sz="2400" dirty="0"/>
          </a:p>
          <a:p>
            <a:r>
              <a:rPr lang="en-GB" sz="2400" dirty="0">
                <a:hlinkClick r:id="rId3"/>
              </a:rPr>
              <a:t>PLANNING AND DEVELOPMENT CONTROL COMMITTEE (npt.gov.uk)</a:t>
            </a:r>
            <a:endParaRPr lang="en-GB" sz="2400" dirty="0">
              <a:latin typeface="Comic Sans MS" panose="030F0702030302020204" pitchFamily="66" charset="0"/>
            </a:endParaRPr>
          </a:p>
        </p:txBody>
      </p:sp>
      <p:pic>
        <p:nvPicPr>
          <p:cNvPr id="1026" name="Picture 2" descr="Swansea University Bay Campus | VisitWales">
            <a:extLst>
              <a:ext uri="{FF2B5EF4-FFF2-40B4-BE49-F238E27FC236}">
                <a16:creationId xmlns:a16="http://schemas.microsoft.com/office/drawing/2014/main" id="{ABFBD367-822B-E101-A889-4373830133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4277"/>
          <a:stretch/>
        </p:blipFill>
        <p:spPr bwMode="auto">
          <a:xfrm>
            <a:off x="5612" y="369331"/>
            <a:ext cx="6155552" cy="60967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017D2A-0F10-ED14-6274-300E30AF6D47}"/>
              </a:ext>
            </a:extLst>
          </p:cNvPr>
          <p:cNvSpPr txBox="1"/>
          <p:nvPr/>
        </p:nvSpPr>
        <p:spPr>
          <a:xfrm flipH="1">
            <a:off x="3841027" y="464471"/>
            <a:ext cx="1577518" cy="523220"/>
          </a:xfrm>
          <a:prstGeom prst="rect">
            <a:avLst/>
          </a:prstGeom>
          <a:solidFill>
            <a:schemeClr val="bg1"/>
          </a:solidFill>
        </p:spPr>
        <p:txBody>
          <a:bodyPr wrap="square" rtlCol="0">
            <a:spAutoFit/>
          </a:bodyPr>
          <a:lstStyle/>
          <a:p>
            <a:pPr algn="ctr"/>
            <a:r>
              <a:rPr lang="en-GB" sz="1400" dirty="0"/>
              <a:t>Crymlyn Burrows SSSI</a:t>
            </a:r>
          </a:p>
        </p:txBody>
      </p:sp>
      <p:cxnSp>
        <p:nvCxnSpPr>
          <p:cNvPr id="7" name="Straight Arrow Connector 6">
            <a:extLst>
              <a:ext uri="{FF2B5EF4-FFF2-40B4-BE49-F238E27FC236}">
                <a16:creationId xmlns:a16="http://schemas.microsoft.com/office/drawing/2014/main" id="{A891283F-F845-443C-D100-D5E2AEFB18A9}"/>
              </a:ext>
            </a:extLst>
          </p:cNvPr>
          <p:cNvCxnSpPr>
            <a:cxnSpLocks/>
          </p:cNvCxnSpPr>
          <p:nvPr/>
        </p:nvCxnSpPr>
        <p:spPr>
          <a:xfrm>
            <a:off x="4657060" y="985284"/>
            <a:ext cx="1156475" cy="73010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B92CBB57-DBB4-8D30-D01E-5A6636D1BF2D}"/>
              </a:ext>
            </a:extLst>
          </p:cNvPr>
          <p:cNvCxnSpPr>
            <a:cxnSpLocks/>
          </p:cNvCxnSpPr>
          <p:nvPr/>
        </p:nvCxnSpPr>
        <p:spPr>
          <a:xfrm flipV="1">
            <a:off x="1502735" y="5365898"/>
            <a:ext cx="3487479" cy="506818"/>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91E731D0-CE36-7721-7793-BDA9E7045543}"/>
              </a:ext>
            </a:extLst>
          </p:cNvPr>
          <p:cNvSpPr txBox="1"/>
          <p:nvPr/>
        </p:nvSpPr>
        <p:spPr>
          <a:xfrm flipH="1">
            <a:off x="94823" y="5573562"/>
            <a:ext cx="1577518" cy="307777"/>
          </a:xfrm>
          <a:prstGeom prst="rect">
            <a:avLst/>
          </a:prstGeom>
          <a:solidFill>
            <a:schemeClr val="bg1"/>
          </a:solidFill>
        </p:spPr>
        <p:txBody>
          <a:bodyPr wrap="square" rtlCol="0">
            <a:spAutoFit/>
          </a:bodyPr>
          <a:lstStyle/>
          <a:p>
            <a:pPr algn="ctr"/>
            <a:r>
              <a:rPr lang="en-GB" sz="1400" dirty="0"/>
              <a:t>Sand Dunes</a:t>
            </a:r>
          </a:p>
        </p:txBody>
      </p:sp>
      <p:sp>
        <p:nvSpPr>
          <p:cNvPr id="6" name="Slide Number Placeholder 5">
            <a:extLst>
              <a:ext uri="{FF2B5EF4-FFF2-40B4-BE49-F238E27FC236}">
                <a16:creationId xmlns:a16="http://schemas.microsoft.com/office/drawing/2014/main" id="{C9970A8E-7ACC-FAA3-53CD-83D2A4421F46}"/>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54</a:t>
            </a:fld>
            <a:endParaRPr lang="en-GB" altLang="en-US" sz="1200" dirty="0">
              <a:latin typeface="Tahoma" panose="020B0604030504040204" pitchFamily="34" charset="0"/>
            </a:endParaRPr>
          </a:p>
        </p:txBody>
      </p:sp>
    </p:spTree>
    <p:extLst>
      <p:ext uri="{BB962C8B-B14F-4D97-AF65-F5344CB8AC3E}">
        <p14:creationId xmlns:p14="http://schemas.microsoft.com/office/powerpoint/2010/main" val="21873476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Bay Campus Planning Committee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4792403" y="464471"/>
            <a:ext cx="7180455" cy="5755422"/>
          </a:xfrm>
          <a:prstGeom prst="rect">
            <a:avLst/>
          </a:prstGeom>
          <a:noFill/>
        </p:spPr>
        <p:txBody>
          <a:bodyPr wrap="square" rtlCol="0">
            <a:spAutoFit/>
          </a:bodyPr>
          <a:lstStyle/>
          <a:p>
            <a:r>
              <a:rPr lang="en-GB" sz="2400" dirty="0"/>
              <a:t>The committee meeting highlights the following:</a:t>
            </a:r>
          </a:p>
          <a:p>
            <a:endParaRPr lang="en-GB" sz="2400" dirty="0"/>
          </a:p>
          <a:p>
            <a:pPr marL="342900" indent="-342900">
              <a:buFont typeface="Arial" panose="020B0604020202020204" pitchFamily="34" charset="0"/>
              <a:buChar char="•"/>
            </a:pPr>
            <a:r>
              <a:rPr lang="en-GB" sz="2000" dirty="0"/>
              <a:t>“Swansea University held four public exhibitions. These </a:t>
            </a:r>
            <a:r>
              <a:rPr lang="en-GB" sz="2000" b="1" dirty="0"/>
              <a:t>took place following submission of the application</a:t>
            </a:r>
            <a:r>
              <a:rPr lang="en-GB" sz="2000" dirty="0"/>
              <a:t>, and were held on the 18th March at Swansea University, 22nd March at Crymlyn Burrows Community Centre, 23rd March at Aberavon Shopping Centre, Port Talbot, and on the 25th March in the Waterfront Museum, Swansea.” (p. 5)</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“Environment Agency Wales- No Objection, subject to conditions.” (p. 6)</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“The </a:t>
            </a:r>
            <a:r>
              <a:rPr lang="en-GB" sz="2000" b="1" dirty="0"/>
              <a:t>application fails to provide an adequate and robust assessment of any other alternative</a:t>
            </a:r>
            <a:r>
              <a:rPr lang="en-GB" sz="2000" dirty="0"/>
              <a:t> model for University expansion on another site </a:t>
            </a:r>
            <a:r>
              <a:rPr lang="en-GB" sz="2000" b="1" dirty="0"/>
              <a:t>or sites in a more sustainable location </a:t>
            </a:r>
            <a:r>
              <a:rPr lang="en-GB" sz="2000" dirty="0"/>
              <a:t>or locations closer to the Swansea City Centre which could result in greater overall regeneration benefits to the City and City region” (p. 6)</a:t>
            </a:r>
          </a:p>
        </p:txBody>
      </p:sp>
      <p:pic>
        <p:nvPicPr>
          <p:cNvPr id="4" name="Picture 3">
            <a:extLst>
              <a:ext uri="{FF2B5EF4-FFF2-40B4-BE49-F238E27FC236}">
                <a16:creationId xmlns:a16="http://schemas.microsoft.com/office/drawing/2014/main" id="{80277C44-301B-9362-FCDC-61136DB98B76}"/>
              </a:ext>
            </a:extLst>
          </p:cNvPr>
          <p:cNvPicPr>
            <a:picLocks noChangeAspect="1"/>
          </p:cNvPicPr>
          <p:nvPr/>
        </p:nvPicPr>
        <p:blipFill rotWithShape="1">
          <a:blip r:embed="rId2"/>
          <a:srcRect l="10244" r="36802"/>
          <a:stretch/>
        </p:blipFill>
        <p:spPr>
          <a:xfrm>
            <a:off x="0" y="464471"/>
            <a:ext cx="4792403" cy="6027444"/>
          </a:xfrm>
          <a:prstGeom prst="rect">
            <a:avLst/>
          </a:prstGeom>
        </p:spPr>
      </p:pic>
      <p:sp>
        <p:nvSpPr>
          <p:cNvPr id="6" name="Slide Number Placeholder 5">
            <a:extLst>
              <a:ext uri="{FF2B5EF4-FFF2-40B4-BE49-F238E27FC236}">
                <a16:creationId xmlns:a16="http://schemas.microsoft.com/office/drawing/2014/main" id="{C2E2152D-7B2E-8D0E-0F45-B4F5A47D0840}"/>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55</a:t>
            </a:fld>
            <a:endParaRPr lang="en-GB" altLang="en-US" sz="1200" dirty="0">
              <a:latin typeface="Tahoma" panose="020B0604030504040204" pitchFamily="34" charset="0"/>
            </a:endParaRPr>
          </a:p>
        </p:txBody>
      </p:sp>
    </p:spTree>
    <p:extLst>
      <p:ext uri="{BB962C8B-B14F-4D97-AF65-F5344CB8AC3E}">
        <p14:creationId xmlns:p14="http://schemas.microsoft.com/office/powerpoint/2010/main" val="534947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Bay Campus Planning Committee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195493" y="464471"/>
            <a:ext cx="11777366" cy="5755422"/>
          </a:xfrm>
          <a:prstGeom prst="rect">
            <a:avLst/>
          </a:prstGeom>
          <a:noFill/>
        </p:spPr>
        <p:txBody>
          <a:bodyPr wrap="square" rtlCol="0">
            <a:spAutoFit/>
          </a:bodyPr>
          <a:lstStyle/>
          <a:p>
            <a:r>
              <a:rPr lang="en-GB" sz="2400" dirty="0"/>
              <a:t>The committee meeting highlights the following:</a:t>
            </a:r>
          </a:p>
          <a:p>
            <a:endParaRPr lang="en-GB" sz="2400" dirty="0"/>
          </a:p>
          <a:p>
            <a:pPr marL="342900" indent="-342900">
              <a:buFont typeface="Arial" panose="020B0604020202020204" pitchFamily="34" charset="0"/>
              <a:buChar char="•"/>
            </a:pPr>
            <a:r>
              <a:rPr lang="en-GB" sz="2000" dirty="0"/>
              <a:t>“Neath Port Talbot Biodiversity Forum- The planning sub-group wishes primarily that permission to develop land on Crymlyn Burrows for the proposed Swansea University Second Campus is not granted. It is hoped that this land will be left to develop naturally so that this area will once again become a dynamic sand dune habitat, as set out in the UDP. In the event that this area is granted planning permission clear mitigation measures need to be researched and agreed” (p. 7)</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NPBF highlight conflicting interesting between financial and environmental impacts</a:t>
            </a:r>
          </a:p>
          <a:p>
            <a:pPr marL="800100" lvl="1" indent="-342900">
              <a:buFont typeface="Arial" panose="020B0604020202020204" pitchFamily="34" charset="0"/>
              <a:buChar char="•"/>
            </a:pPr>
            <a:r>
              <a:rPr lang="en-GB" sz="2000" dirty="0"/>
              <a:t>The dune systems of Neath Port Talbot provide the only natural habitats within the county</a:t>
            </a:r>
          </a:p>
          <a:p>
            <a:pPr marL="800100" lvl="1" indent="-342900">
              <a:buFont typeface="Arial" panose="020B0604020202020204" pitchFamily="34" charset="0"/>
              <a:buChar char="•"/>
            </a:pPr>
            <a:r>
              <a:rPr lang="en-GB" sz="2000" dirty="0"/>
              <a:t>“If access to the SSSI from the campus is not subject to very strict control, then significant areas will suffer irreversible damage. This is not something that should be </a:t>
            </a:r>
            <a:r>
              <a:rPr lang="en-GB" sz="2000" b="1" dirty="0"/>
              <a:t>left to discussion after planning permission has been granted</a:t>
            </a:r>
            <a:r>
              <a:rPr lang="en-GB" sz="2000" dirty="0"/>
              <a:t>” (p.8)</a:t>
            </a:r>
          </a:p>
          <a:p>
            <a:pPr marL="800100" lvl="1" indent="-342900">
              <a:buFont typeface="Arial" panose="020B0604020202020204" pitchFamily="34" charset="0"/>
              <a:buChar char="•"/>
            </a:pPr>
            <a:r>
              <a:rPr lang="en-GB" sz="2000" dirty="0"/>
              <a:t>“It is also of significant concern that the </a:t>
            </a:r>
            <a:r>
              <a:rPr lang="en-GB" sz="2000" b="1" dirty="0"/>
              <a:t>mitigation proposals are so light and vague</a:t>
            </a:r>
            <a:r>
              <a:rPr lang="en-GB" sz="2000" dirty="0"/>
              <a:t>. An area of dune system that already exists seems to be offered as compensation against loss of dunes from the main site. This does not equate to a target of ‘no net loss’.” (p.9)</a:t>
            </a:r>
          </a:p>
          <a:p>
            <a:pPr marL="800100" lvl="1" indent="-342900">
              <a:buFont typeface="Arial" panose="020B0604020202020204" pitchFamily="34" charset="0"/>
              <a:buChar char="•"/>
            </a:pPr>
            <a:r>
              <a:rPr lang="en-GB" sz="2000" dirty="0"/>
              <a:t>“In conclusion it is our belief that the mitigation proposals in their current state fall well short of satisfying the concerns of many highly experienced naturalists.” (p. 9)</a:t>
            </a:r>
          </a:p>
        </p:txBody>
      </p:sp>
      <p:pic>
        <p:nvPicPr>
          <p:cNvPr id="2050" name="Picture 2" descr="Site Map – Neath Port Talbot Council">
            <a:extLst>
              <a:ext uri="{FF2B5EF4-FFF2-40B4-BE49-F238E27FC236}">
                <a16:creationId xmlns:a16="http://schemas.microsoft.com/office/drawing/2014/main" id="{43CE9D5F-4DF8-2CA7-CF15-5B4D06A072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4081" y="369332"/>
            <a:ext cx="980781" cy="77839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PT Wildlife | Neath">
            <a:extLst>
              <a:ext uri="{FF2B5EF4-FFF2-40B4-BE49-F238E27FC236}">
                <a16:creationId xmlns:a16="http://schemas.microsoft.com/office/drawing/2014/main" id="{A39B53E8-1816-4E4C-FEF5-EEE83788D5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56590" y="369332"/>
            <a:ext cx="851030" cy="85103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5">
            <a:extLst>
              <a:ext uri="{FF2B5EF4-FFF2-40B4-BE49-F238E27FC236}">
                <a16:creationId xmlns:a16="http://schemas.microsoft.com/office/drawing/2014/main" id="{706E3D74-F599-F834-C085-A7E08AFDA667}"/>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56</a:t>
            </a:fld>
            <a:endParaRPr lang="en-GB" altLang="en-US" sz="1200" dirty="0">
              <a:latin typeface="Tahoma" panose="020B0604030504040204" pitchFamily="34" charset="0"/>
            </a:endParaRPr>
          </a:p>
        </p:txBody>
      </p:sp>
    </p:spTree>
    <p:extLst>
      <p:ext uri="{BB962C8B-B14F-4D97-AF65-F5344CB8AC3E}">
        <p14:creationId xmlns:p14="http://schemas.microsoft.com/office/powerpoint/2010/main" val="39924773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Bay Campus Planning Committee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4679205" y="464471"/>
            <a:ext cx="7293653" cy="6063198"/>
          </a:xfrm>
          <a:prstGeom prst="rect">
            <a:avLst/>
          </a:prstGeom>
          <a:noFill/>
        </p:spPr>
        <p:txBody>
          <a:bodyPr wrap="square" rtlCol="0">
            <a:spAutoFit/>
          </a:bodyPr>
          <a:lstStyle/>
          <a:p>
            <a:r>
              <a:rPr lang="en-GB" sz="2400" dirty="0"/>
              <a:t>The committee meeting highlights the following:</a:t>
            </a:r>
          </a:p>
          <a:p>
            <a:endParaRPr lang="en-GB" sz="2400" dirty="0"/>
          </a:p>
          <a:p>
            <a:pPr marL="342900" indent="-342900">
              <a:buFont typeface="Arial" panose="020B0604020202020204" pitchFamily="34" charset="0"/>
              <a:buChar char="•"/>
            </a:pPr>
            <a:r>
              <a:rPr lang="en-GB" sz="2000" dirty="0"/>
              <a:t>Summary of the Environmental Statement:</a:t>
            </a:r>
          </a:p>
          <a:p>
            <a:pPr marL="800100" lvl="1" indent="-342900">
              <a:buFont typeface="Arial" panose="020B0604020202020204" pitchFamily="34" charset="0"/>
              <a:buChar char="•"/>
            </a:pPr>
            <a:r>
              <a:rPr lang="en-GB" sz="2000" dirty="0"/>
              <a:t>EIA requirement for alternatives, highlighting the benefit of converting a site that would otherwise become a ‘natural wasteland’</a:t>
            </a:r>
          </a:p>
          <a:p>
            <a:pPr marL="800100" lvl="1" indent="-342900">
              <a:buFont typeface="Arial" panose="020B0604020202020204" pitchFamily="34" charset="0"/>
              <a:buChar char="•"/>
            </a:pPr>
            <a:r>
              <a:rPr lang="en-GB" sz="2000" dirty="0"/>
              <a:t>The loss of realisation of Swansea University aims (socio-economic benefits)</a:t>
            </a:r>
          </a:p>
          <a:p>
            <a:pPr marL="800100" lvl="1" indent="-342900">
              <a:buFont typeface="Arial" panose="020B0604020202020204" pitchFamily="34" charset="0"/>
              <a:buChar char="•"/>
            </a:pPr>
            <a:r>
              <a:rPr lang="en-GB" sz="2000" dirty="0"/>
              <a:t>Remediation of contaminated soil not being conducted</a:t>
            </a:r>
          </a:p>
          <a:p>
            <a:pPr lvl="1"/>
            <a:endParaRPr lang="en-GB" sz="2000" dirty="0"/>
          </a:p>
          <a:p>
            <a:pPr lvl="1"/>
            <a:endParaRPr lang="en-GB" sz="2000" dirty="0"/>
          </a:p>
          <a:p>
            <a:pPr lvl="1"/>
            <a:endParaRPr lang="en-GB" sz="2000" dirty="0"/>
          </a:p>
          <a:p>
            <a:pPr lvl="1"/>
            <a:endParaRPr lang="en-GB" sz="2000" dirty="0"/>
          </a:p>
          <a:p>
            <a:pPr lvl="1"/>
            <a:endParaRPr lang="en-GB" sz="2000" dirty="0"/>
          </a:p>
          <a:p>
            <a:pPr marL="800100" lvl="1" indent="-342900">
              <a:buFont typeface="Arial" panose="020B0604020202020204" pitchFamily="34" charset="0"/>
              <a:buChar char="•"/>
            </a:pPr>
            <a:r>
              <a:rPr lang="en-GB" sz="2000" dirty="0"/>
              <a:t>For ecology, “there is scope to negate the impact through an off-site funding scheme, to recreate and/or restore an equivalent or larger area of sand dune habitat than is lost by the proposals.” (p.45)</a:t>
            </a:r>
          </a:p>
          <a:p>
            <a:pPr marL="342900" indent="-342900">
              <a:buFont typeface="Arial" panose="020B0604020202020204" pitchFamily="34" charset="0"/>
              <a:buChar char="•"/>
            </a:pPr>
            <a:endParaRPr lang="en-GB" sz="2000" dirty="0"/>
          </a:p>
        </p:txBody>
      </p:sp>
      <p:pic>
        <p:nvPicPr>
          <p:cNvPr id="6" name="Picture 5">
            <a:extLst>
              <a:ext uri="{FF2B5EF4-FFF2-40B4-BE49-F238E27FC236}">
                <a16:creationId xmlns:a16="http://schemas.microsoft.com/office/drawing/2014/main" id="{7BD5511C-6C01-EF8D-84E5-EBB6D2A8EAA7}"/>
              </a:ext>
            </a:extLst>
          </p:cNvPr>
          <p:cNvPicPr>
            <a:picLocks noChangeAspect="1"/>
          </p:cNvPicPr>
          <p:nvPr/>
        </p:nvPicPr>
        <p:blipFill>
          <a:blip r:embed="rId2"/>
          <a:stretch>
            <a:fillRect/>
          </a:stretch>
        </p:blipFill>
        <p:spPr>
          <a:xfrm>
            <a:off x="-1" y="369332"/>
            <a:ext cx="4784507" cy="6119336"/>
          </a:xfrm>
          <a:prstGeom prst="rect">
            <a:avLst/>
          </a:prstGeom>
        </p:spPr>
      </p:pic>
      <p:pic>
        <p:nvPicPr>
          <p:cNvPr id="9" name="Picture 8">
            <a:extLst>
              <a:ext uri="{FF2B5EF4-FFF2-40B4-BE49-F238E27FC236}">
                <a16:creationId xmlns:a16="http://schemas.microsoft.com/office/drawing/2014/main" id="{C0E1D8ED-E58F-3949-7049-CABF41A4CE07}"/>
              </a:ext>
            </a:extLst>
          </p:cNvPr>
          <p:cNvPicPr>
            <a:picLocks noChangeAspect="1"/>
          </p:cNvPicPr>
          <p:nvPr/>
        </p:nvPicPr>
        <p:blipFill>
          <a:blip r:embed="rId3"/>
          <a:stretch>
            <a:fillRect/>
          </a:stretch>
        </p:blipFill>
        <p:spPr>
          <a:xfrm>
            <a:off x="4907438" y="3638054"/>
            <a:ext cx="6500182" cy="844789"/>
          </a:xfrm>
          <a:prstGeom prst="rect">
            <a:avLst/>
          </a:prstGeom>
        </p:spPr>
      </p:pic>
      <p:sp>
        <p:nvSpPr>
          <p:cNvPr id="4" name="Slide Number Placeholder 5">
            <a:extLst>
              <a:ext uri="{FF2B5EF4-FFF2-40B4-BE49-F238E27FC236}">
                <a16:creationId xmlns:a16="http://schemas.microsoft.com/office/drawing/2014/main" id="{59CF6DC1-6368-0CC5-564C-727D535C75A7}"/>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57</a:t>
            </a:fld>
            <a:endParaRPr lang="en-GB" altLang="en-US" sz="1200" dirty="0">
              <a:latin typeface="Tahoma" panose="020B0604030504040204" pitchFamily="34" charset="0"/>
            </a:endParaRPr>
          </a:p>
        </p:txBody>
      </p:sp>
    </p:spTree>
    <p:extLst>
      <p:ext uri="{BB962C8B-B14F-4D97-AF65-F5344CB8AC3E}">
        <p14:creationId xmlns:p14="http://schemas.microsoft.com/office/powerpoint/2010/main" val="1442891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Bay Campus Planning Committee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269359" y="464471"/>
            <a:ext cx="11703500" cy="6001643"/>
          </a:xfrm>
          <a:prstGeom prst="rect">
            <a:avLst/>
          </a:prstGeom>
          <a:noFill/>
        </p:spPr>
        <p:txBody>
          <a:bodyPr wrap="square" rtlCol="0">
            <a:spAutoFit/>
          </a:bodyPr>
          <a:lstStyle/>
          <a:p>
            <a:r>
              <a:rPr lang="en-GB" sz="2400" dirty="0"/>
              <a:t>The committee meeting concludes:</a:t>
            </a:r>
          </a:p>
          <a:p>
            <a:pPr marL="342900" indent="-342900">
              <a:buFont typeface="Arial" panose="020B0604020202020204" pitchFamily="34" charset="0"/>
              <a:buChar char="•"/>
            </a:pPr>
            <a:r>
              <a:rPr lang="en-GB" sz="2000" dirty="0"/>
              <a:t>“The proposed benefits of the scheme at a national level to provide a significant expansion of Swansea university, and the regional benefits that the investment in integrating education and industry at this single site offer a unique opportunity. This opportunity will potentially drive forward the aspirations for the knowledge economy, within this wider region, and at a local level generate </a:t>
            </a:r>
            <a:r>
              <a:rPr lang="en-GB" sz="2000" b="1" dirty="0"/>
              <a:t>significant socio-economic benefits</a:t>
            </a:r>
            <a:r>
              <a:rPr lang="en-GB" sz="2000" dirty="0"/>
              <a:t>. The location of the development along the Fabian Way Corridor, which has benefited from significant development at SA1, will further improve this gateway into Swansea, and will raise the profile of the area as a whole. </a:t>
            </a:r>
            <a:r>
              <a:rPr lang="en-GB" sz="2000" b="1" dirty="0"/>
              <a:t>The interaction between the site and wider environment, including the SSSI is seen as a key feature, and intrinsic in this will be the benefits of </a:t>
            </a:r>
            <a:r>
              <a:rPr lang="en-GB" sz="2000" b="1" dirty="0" err="1"/>
              <a:t>Wardening</a:t>
            </a:r>
            <a:r>
              <a:rPr lang="en-GB" sz="2000" b="1" dirty="0"/>
              <a:t> to the SSSI and the creation of a management committee to oversee the future of these areas</a:t>
            </a:r>
            <a:r>
              <a:rPr lang="en-GB" sz="2000" dirty="0"/>
              <a:t>, which are considered equally important in attracting further investment into the wider area.” (p. 117)</a:t>
            </a:r>
          </a:p>
          <a:p>
            <a:pPr marL="342900" indent="-342900">
              <a:buFont typeface="Arial" panose="020B0604020202020204" pitchFamily="34" charset="0"/>
              <a:buChar char="•"/>
            </a:pPr>
            <a:r>
              <a:rPr lang="en-GB" sz="2000" dirty="0"/>
              <a:t>“The Environmental Statement has adequately addressed and provided clarity on mitigation measures to ensure that the impacts of the development are minimised. The </a:t>
            </a:r>
            <a:r>
              <a:rPr lang="en-GB" sz="2000" b="1" dirty="0"/>
              <a:t>provision of mitigation </a:t>
            </a:r>
            <a:r>
              <a:rPr lang="en-GB" sz="2000" dirty="0"/>
              <a:t>with regard to impacts upon transport, </a:t>
            </a:r>
            <a:r>
              <a:rPr lang="en-GB" sz="2000" b="1" dirty="0"/>
              <a:t>and ecology </a:t>
            </a:r>
            <a:r>
              <a:rPr lang="en-GB" sz="2000" dirty="0"/>
              <a:t>are to be secured through a section 106 agreement, and the imposition of conditions ensure that the </a:t>
            </a:r>
            <a:r>
              <a:rPr lang="en-GB" sz="2000" b="1" dirty="0"/>
              <a:t>requisite level of controls are placed upon the development with regard to environmental impacts both during construction, and post construction including monitoring of these measures for the future</a:t>
            </a:r>
            <a:r>
              <a:rPr lang="en-GB" sz="2000" dirty="0"/>
              <a:t>. (p. 118)</a:t>
            </a:r>
          </a:p>
          <a:p>
            <a:pPr marL="342900" indent="-342900">
              <a:buFont typeface="Arial" panose="020B0604020202020204" pitchFamily="34" charset="0"/>
              <a:buChar char="•"/>
            </a:pPr>
            <a:r>
              <a:rPr lang="en-GB" sz="2000" dirty="0"/>
              <a:t>“It is therefore considered that the proposed development would significantly benefit the aspirations and key principles for socio-economic growth in the region” (p.118)</a:t>
            </a:r>
          </a:p>
        </p:txBody>
      </p:sp>
      <p:sp>
        <p:nvSpPr>
          <p:cNvPr id="4" name="Slide Number Placeholder 5">
            <a:extLst>
              <a:ext uri="{FF2B5EF4-FFF2-40B4-BE49-F238E27FC236}">
                <a16:creationId xmlns:a16="http://schemas.microsoft.com/office/drawing/2014/main" id="{2628BAC5-35CA-3734-1BE1-B8574E6883F1}"/>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58</a:t>
            </a:fld>
            <a:endParaRPr lang="en-GB" altLang="en-US" sz="1200" dirty="0">
              <a:latin typeface="Tahoma" panose="020B0604030504040204" pitchFamily="34" charset="0"/>
            </a:endParaRPr>
          </a:p>
        </p:txBody>
      </p:sp>
    </p:spTree>
    <p:extLst>
      <p:ext uri="{BB962C8B-B14F-4D97-AF65-F5344CB8AC3E}">
        <p14:creationId xmlns:p14="http://schemas.microsoft.com/office/powerpoint/2010/main" val="29289706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Bay Campus Planning Committee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269359" y="464471"/>
            <a:ext cx="11703500" cy="5786199"/>
          </a:xfrm>
          <a:prstGeom prst="rect">
            <a:avLst/>
          </a:prstGeom>
          <a:noFill/>
        </p:spPr>
        <p:txBody>
          <a:bodyPr wrap="square" rtlCol="0">
            <a:spAutoFit/>
          </a:bodyPr>
          <a:lstStyle/>
          <a:p>
            <a:r>
              <a:rPr lang="en-GB" sz="2400" dirty="0"/>
              <a:t>The committee meeting recommendation:</a:t>
            </a:r>
          </a:p>
          <a:p>
            <a:pPr marL="342900" indent="-342900">
              <a:buFont typeface="Arial" panose="020B0604020202020204" pitchFamily="34" charset="0"/>
              <a:buChar char="•"/>
            </a:pPr>
            <a:r>
              <a:rPr lang="en-GB" sz="2000" dirty="0"/>
              <a:t>“That the Council be minded to grant planning permission.” (p. 118)</a:t>
            </a:r>
          </a:p>
          <a:p>
            <a:r>
              <a:rPr lang="en-GB" sz="2000" dirty="0"/>
              <a:t>1</a:t>
            </a:r>
            <a:r>
              <a:rPr lang="en-GB" dirty="0"/>
              <a:t>. The </a:t>
            </a:r>
            <a:r>
              <a:rPr lang="en-GB" b="1" dirty="0"/>
              <a:t>provision and long-term retention of security and </a:t>
            </a:r>
            <a:r>
              <a:rPr lang="en-GB" b="1" dirty="0" err="1"/>
              <a:t>wardening</a:t>
            </a:r>
            <a:r>
              <a:rPr lang="en-GB" b="1" dirty="0"/>
              <a:t> for the Crymlyn Burrows SSSI</a:t>
            </a:r>
            <a:r>
              <a:rPr lang="en-GB" dirty="0"/>
              <a:t>, the details for which are to be agreed in discussion with CCW and the LPA. This shall include, but not be limited to site security, site management, access management, habitat management and community liaison, for which the security element shall be in place and operational as approved prior to any development taking place, and the warden provision being in place and operational prior to the first use or occupation of any development on the site. </a:t>
            </a:r>
          </a:p>
          <a:p>
            <a:endParaRPr lang="en-GB" dirty="0"/>
          </a:p>
          <a:p>
            <a:r>
              <a:rPr lang="en-GB" dirty="0"/>
              <a:t>2. The </a:t>
            </a:r>
            <a:r>
              <a:rPr lang="en-GB" b="1" dirty="0"/>
              <a:t>provision and long term (minimum 15 years) retention of security/</a:t>
            </a:r>
            <a:r>
              <a:rPr lang="en-GB" b="1" dirty="0" err="1"/>
              <a:t>wardening</a:t>
            </a:r>
            <a:r>
              <a:rPr lang="en-GB" b="1" dirty="0"/>
              <a:t> for the Dune Compensation Area at </a:t>
            </a:r>
            <a:r>
              <a:rPr lang="en-GB" b="1" dirty="0" err="1"/>
              <a:t>Witford</a:t>
            </a:r>
            <a:r>
              <a:rPr lang="en-GB" b="1" dirty="0"/>
              <a:t> Point, </a:t>
            </a:r>
            <a:r>
              <a:rPr lang="en-GB" b="1" dirty="0" err="1"/>
              <a:t>Baglan</a:t>
            </a:r>
            <a:r>
              <a:rPr lang="en-GB" dirty="0"/>
              <a:t> (as shown on Drawing No. 5077146-BAG-DWG4038 submitted under Regulation 19) and the beach adjacent to the development site and SSSI. The details for which are to be agreed in discussion with the LPA, but shall include, but not be limited to site security, site management, access management, habitat and species management and monitoring, and the production of awareness raising materials. The scheme shall be in place and operational as approved prior to any development taking place on the development site, including vegetation clearance. These sites also to be overseen by the management committee to be created under the SSSI </a:t>
            </a:r>
            <a:r>
              <a:rPr lang="en-GB" dirty="0" err="1"/>
              <a:t>wardening</a:t>
            </a:r>
            <a:r>
              <a:rPr lang="en-GB" dirty="0"/>
              <a:t> scheme. </a:t>
            </a:r>
          </a:p>
          <a:p>
            <a:endParaRPr lang="en-GB" dirty="0"/>
          </a:p>
          <a:p>
            <a:r>
              <a:rPr lang="en-GB" dirty="0"/>
              <a:t>3. </a:t>
            </a:r>
            <a:r>
              <a:rPr lang="en-GB" b="1" dirty="0"/>
              <a:t>The creation of a management committee to address issues of arising from the proximity of the Residential Campus to Crymlyn Burrows SSSI</a:t>
            </a:r>
            <a:r>
              <a:rPr lang="en-GB" dirty="0"/>
              <a:t>, that shall include but not be limited to site management, access management and community liaison. This committee shall be held quarterly, with representatives of the University, SMD Ltd (as SSSI owners), CCW and the LPA. Regarding the SSSI and it future management .</a:t>
            </a:r>
          </a:p>
        </p:txBody>
      </p:sp>
      <p:sp>
        <p:nvSpPr>
          <p:cNvPr id="4" name="Slide Number Placeholder 5">
            <a:extLst>
              <a:ext uri="{FF2B5EF4-FFF2-40B4-BE49-F238E27FC236}">
                <a16:creationId xmlns:a16="http://schemas.microsoft.com/office/drawing/2014/main" id="{A76B361C-B435-B935-8874-89C9713E2F6B}"/>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59</a:t>
            </a:fld>
            <a:endParaRPr lang="en-GB" altLang="en-US" sz="1200" dirty="0">
              <a:latin typeface="Tahoma" panose="020B0604030504040204" pitchFamily="34" charset="0"/>
            </a:endParaRPr>
          </a:p>
        </p:txBody>
      </p:sp>
    </p:spTree>
    <p:extLst>
      <p:ext uri="{BB962C8B-B14F-4D97-AF65-F5344CB8AC3E}">
        <p14:creationId xmlns:p14="http://schemas.microsoft.com/office/powerpoint/2010/main" val="35595122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10mins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07816DB-FEA5-42E1-8FAA-ACDB7BE4A0F6}"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11/6/2025</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60</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Tree>
    <p:extLst>
      <p:ext uri="{BB962C8B-B14F-4D97-AF65-F5344CB8AC3E}">
        <p14:creationId xmlns:p14="http://schemas.microsoft.com/office/powerpoint/2010/main" val="272718461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en placed on top of a signature line">
            <a:extLst>
              <a:ext uri="{FF2B5EF4-FFF2-40B4-BE49-F238E27FC236}">
                <a16:creationId xmlns:a16="http://schemas.microsoft.com/office/drawing/2014/main" id="{015D71A7-2C54-7BD0-A812-8DE4D4A620AB}"/>
              </a:ext>
            </a:extLst>
          </p:cNvPr>
          <p:cNvPicPr>
            <a:picLocks noChangeAspect="1"/>
          </p:cNvPicPr>
          <p:nvPr/>
        </p:nvPicPr>
        <p:blipFill rotWithShape="1">
          <a:blip r:embed="rId2"/>
          <a:srcRect l="15628" r="-1" b="-1"/>
          <a:stretch/>
        </p:blipFill>
        <p:spPr>
          <a:xfrm>
            <a:off x="3523488" y="10"/>
            <a:ext cx="8668512" cy="6857990"/>
          </a:xfrm>
          <a:prstGeom prst="rect">
            <a:avLst/>
          </a:prstGeom>
        </p:spPr>
      </p:pic>
      <p:sp>
        <p:nvSpPr>
          <p:cNvPr id="10" name="Rectangle 9">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11695BA-7FC2-865E-F88F-C5C4E5C691D8}"/>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After consent in EIA</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72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614517" y="118707"/>
            <a:ext cx="7924800" cy="1143000"/>
          </a:xfrm>
        </p:spPr>
        <p:txBody>
          <a:bodyPr/>
          <a:lstStyle/>
          <a:p>
            <a:pPr>
              <a:defRPr/>
            </a:pPr>
            <a:r>
              <a:rPr lang="en-GB" b="1" dirty="0">
                <a:cs typeface="Times New Roman" pitchFamily="18" charset="0"/>
              </a:rPr>
              <a:t>Implementing/Construction</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62</a:t>
            </a:fld>
            <a:endParaRPr lang="en-GB" altLang="en-US" sz="1200">
              <a:latin typeface="Tahoma" panose="020B0604030504040204" pitchFamily="34" charset="0"/>
            </a:endParaRPr>
          </a:p>
        </p:txBody>
      </p:sp>
      <p:sp>
        <p:nvSpPr>
          <p:cNvPr id="9" name="TextBox 8">
            <a:extLst>
              <a:ext uri="{FF2B5EF4-FFF2-40B4-BE49-F238E27FC236}">
                <a16:creationId xmlns:a16="http://schemas.microsoft.com/office/drawing/2014/main" id="{8335BD63-8F92-930D-BCAD-ED2E1D6D39CB}"/>
              </a:ext>
            </a:extLst>
          </p:cNvPr>
          <p:cNvSpPr txBox="1"/>
          <p:nvPr/>
        </p:nvSpPr>
        <p:spPr>
          <a:xfrm>
            <a:off x="614517" y="1261707"/>
            <a:ext cx="11105535" cy="4401205"/>
          </a:xfrm>
          <a:prstGeom prst="rect">
            <a:avLst/>
          </a:prstGeom>
          <a:noFill/>
        </p:spPr>
        <p:txBody>
          <a:bodyPr wrap="square">
            <a:spAutoFit/>
          </a:bodyPr>
          <a:lstStyle/>
          <a:p>
            <a:r>
              <a:rPr lang="en-GB" sz="2800" dirty="0"/>
              <a:t>Following consent, a Construction EMP (CEMP) outlines the relevant mitigation identified at the pre-application and consenting stage. As additional design or construction information becomes available, the CEMP should amend and further develop relevant content from any previous EMP and evolve this through consultation and direct input from the project team (and ideally the EIA co-ordinator and practitioners). </a:t>
            </a:r>
          </a:p>
          <a:p>
            <a:endParaRPr lang="en-GB" sz="2800" dirty="0"/>
          </a:p>
          <a:p>
            <a:r>
              <a:rPr lang="en-GB" sz="2800" dirty="0"/>
              <a:t>This will ensure the mitigation measures outlined within an Environmental Statement and supporting EMP continues to be achievable, viable and deliverable by a contractor.</a:t>
            </a:r>
          </a:p>
        </p:txBody>
      </p:sp>
    </p:spTree>
    <p:extLst>
      <p:ext uri="{BB962C8B-B14F-4D97-AF65-F5344CB8AC3E}">
        <p14:creationId xmlns:p14="http://schemas.microsoft.com/office/powerpoint/2010/main" val="3670546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532819" y="0"/>
            <a:ext cx="7924800" cy="1143000"/>
          </a:xfrm>
        </p:spPr>
        <p:txBody>
          <a:bodyPr/>
          <a:lstStyle/>
          <a:p>
            <a:pPr>
              <a:defRPr/>
            </a:pPr>
            <a:r>
              <a:rPr lang="en-GB" dirty="0">
                <a:latin typeface="Neue Haas Grotesk Text Pro" panose="020B0504020202020204" pitchFamily="34" charset="0"/>
                <a:cs typeface="Times New Roman" pitchFamily="18" charset="0"/>
              </a:rPr>
              <a:t>Implementing/Construction</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63</a:t>
            </a:fld>
            <a:endParaRPr lang="en-GB" altLang="en-US" sz="1200">
              <a:latin typeface="Tahoma" panose="020B0604030504040204" pitchFamily="34" charset="0"/>
            </a:endParaRPr>
          </a:p>
        </p:txBody>
      </p:sp>
      <p:pic>
        <p:nvPicPr>
          <p:cNvPr id="4" name="Picture 3">
            <a:extLst>
              <a:ext uri="{FF2B5EF4-FFF2-40B4-BE49-F238E27FC236}">
                <a16:creationId xmlns:a16="http://schemas.microsoft.com/office/drawing/2014/main" id="{8D2132F8-8F90-C1EB-F30C-80FCFCE91D57}"/>
              </a:ext>
            </a:extLst>
          </p:cNvPr>
          <p:cNvPicPr>
            <a:picLocks noChangeAspect="1"/>
          </p:cNvPicPr>
          <p:nvPr/>
        </p:nvPicPr>
        <p:blipFill rotWithShape="1">
          <a:blip r:embed="rId3"/>
          <a:srcRect l="6319" t="17777" r="24767" b="5807"/>
          <a:stretch/>
        </p:blipFill>
        <p:spPr>
          <a:xfrm>
            <a:off x="1951243" y="905819"/>
            <a:ext cx="7619999" cy="5633093"/>
          </a:xfrm>
          <a:prstGeom prst="rect">
            <a:avLst/>
          </a:prstGeom>
        </p:spPr>
      </p:pic>
    </p:spTree>
    <p:extLst>
      <p:ext uri="{BB962C8B-B14F-4D97-AF65-F5344CB8AC3E}">
        <p14:creationId xmlns:p14="http://schemas.microsoft.com/office/powerpoint/2010/main" val="477270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349045" y="254127"/>
            <a:ext cx="7924800" cy="1143000"/>
          </a:xfrm>
        </p:spPr>
        <p:txBody>
          <a:bodyPr/>
          <a:lstStyle/>
          <a:p>
            <a:pPr>
              <a:defRPr/>
            </a:pPr>
            <a:r>
              <a:rPr lang="en-GB" b="1" dirty="0">
                <a:cs typeface="Times New Roman" pitchFamily="18" charset="0"/>
              </a:rPr>
              <a:t>Conditions</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64</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349045" y="1484312"/>
            <a:ext cx="4114800" cy="4530725"/>
          </a:xfrm>
        </p:spPr>
        <p:txBody>
          <a:bodyPr/>
          <a:lstStyle/>
          <a:p>
            <a:pPr>
              <a:buNone/>
              <a:defRPr/>
            </a:pPr>
            <a:r>
              <a:rPr lang="en-GB" dirty="0">
                <a:hlinkClick r:id="rId3"/>
              </a:rPr>
              <a:t>EIA-Manual.pdf (iisd.org)</a:t>
            </a:r>
            <a:r>
              <a:rPr lang="en-GB" dirty="0">
                <a:cs typeface="Times New Roman" pitchFamily="18" charset="0"/>
              </a:rPr>
              <a:t> </a:t>
            </a:r>
          </a:p>
        </p:txBody>
      </p:sp>
      <p:sp>
        <p:nvSpPr>
          <p:cNvPr id="4" name="TextBox 3">
            <a:extLst>
              <a:ext uri="{FF2B5EF4-FFF2-40B4-BE49-F238E27FC236}">
                <a16:creationId xmlns:a16="http://schemas.microsoft.com/office/drawing/2014/main" id="{503864CA-8BB7-7303-52CA-2D657E831768}"/>
              </a:ext>
            </a:extLst>
          </p:cNvPr>
          <p:cNvSpPr txBox="1"/>
          <p:nvPr/>
        </p:nvSpPr>
        <p:spPr>
          <a:xfrm>
            <a:off x="349045" y="2197160"/>
            <a:ext cx="11493910" cy="4431983"/>
          </a:xfrm>
          <a:prstGeom prst="rect">
            <a:avLst/>
          </a:prstGeom>
          <a:noFill/>
        </p:spPr>
        <p:txBody>
          <a:bodyPr wrap="square">
            <a:spAutoFit/>
          </a:bodyPr>
          <a:lstStyle/>
          <a:p>
            <a:pPr algn="l"/>
            <a:r>
              <a:rPr lang="en-GB" sz="2400" b="0" i="0" dirty="0">
                <a:solidFill>
                  <a:srgbClr val="1D70B8"/>
                </a:solidFill>
                <a:effectLst/>
                <a:latin typeface="GDS Transport"/>
                <a:hlinkClick r:id="rId4"/>
              </a:rPr>
              <a:t>Conditions</a:t>
            </a:r>
            <a:r>
              <a:rPr lang="en-GB" sz="2400" b="0" i="0" dirty="0">
                <a:solidFill>
                  <a:srgbClr val="0B0C0C"/>
                </a:solidFill>
                <a:effectLst/>
                <a:latin typeface="GDS Transport"/>
              </a:rPr>
              <a:t> attached to a planning permission or subsequent consent may include mitigation measures. However, a condition requiring the development to be “in accordance with the Environmental Statement” is unlikely to be sufficient unless the Environmental Statement was exceptionally precise in specifying the mitigation measures to be undertaken, and the condition refers to the specific part of the Environmental Statement specifying the mitigation measures.</a:t>
            </a:r>
          </a:p>
          <a:p>
            <a:pPr algn="l"/>
            <a:endParaRPr lang="en-GB" sz="2400" b="0" i="0" dirty="0">
              <a:solidFill>
                <a:srgbClr val="0B0C0C"/>
              </a:solidFill>
              <a:effectLst/>
              <a:latin typeface="GDS Transport"/>
            </a:endParaRPr>
          </a:p>
          <a:p>
            <a:pPr algn="l"/>
            <a:r>
              <a:rPr lang="en-GB" sz="2400" b="0" i="0" dirty="0">
                <a:solidFill>
                  <a:srgbClr val="0B0C0C"/>
                </a:solidFill>
                <a:effectLst/>
                <a:latin typeface="GDS Transport"/>
              </a:rPr>
              <a:t>Mitigation measures can also be secured through </a:t>
            </a:r>
            <a:r>
              <a:rPr lang="en-GB" sz="2400" b="0" i="0" dirty="0">
                <a:solidFill>
                  <a:srgbClr val="1D70B8"/>
                </a:solidFill>
                <a:effectLst/>
                <a:latin typeface="GDS Transport"/>
                <a:hlinkClick r:id="rId5"/>
              </a:rPr>
              <a:t>planning obligations</a:t>
            </a:r>
            <a:r>
              <a:rPr lang="en-GB" sz="2400" b="0" i="0" dirty="0">
                <a:solidFill>
                  <a:srgbClr val="0B0C0C"/>
                </a:solidFill>
                <a:effectLst/>
                <a:latin typeface="GDS Transport"/>
              </a:rPr>
              <a:t> which are enforceable by the local planning authority. Planning obligations may be entered into unilaterally by a developer or by agreement between a developer and the local planning authority.</a:t>
            </a:r>
          </a:p>
          <a:p>
            <a:pPr algn="l"/>
            <a:endParaRPr lang="en-GB" b="0" i="0" dirty="0">
              <a:solidFill>
                <a:srgbClr val="0B0C0C"/>
              </a:solidFill>
              <a:effectLst/>
              <a:latin typeface="GDS Transport"/>
            </a:endParaRPr>
          </a:p>
        </p:txBody>
      </p:sp>
    </p:spTree>
    <p:extLst>
      <p:ext uri="{BB962C8B-B14F-4D97-AF65-F5344CB8AC3E}">
        <p14:creationId xmlns:p14="http://schemas.microsoft.com/office/powerpoint/2010/main" val="31054480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349045" y="254127"/>
            <a:ext cx="7924800" cy="1143000"/>
          </a:xfrm>
        </p:spPr>
        <p:txBody>
          <a:bodyPr/>
          <a:lstStyle/>
          <a:p>
            <a:pPr>
              <a:defRPr/>
            </a:pPr>
            <a:r>
              <a:rPr lang="en-GB" dirty="0">
                <a:latin typeface="Neue Haas Grotesk Text Pro" panose="020B0504020202020204" pitchFamily="34" charset="0"/>
                <a:cs typeface="Times New Roman" pitchFamily="18" charset="0"/>
              </a:rPr>
              <a:t>Decision Time</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65</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349045" y="1484312"/>
            <a:ext cx="4114800" cy="4530725"/>
          </a:xfrm>
        </p:spPr>
        <p:txBody>
          <a:bodyPr/>
          <a:lstStyle/>
          <a:p>
            <a:pPr>
              <a:buNone/>
              <a:defRPr/>
            </a:pPr>
            <a:r>
              <a:rPr lang="en-GB" dirty="0">
                <a:hlinkClick r:id="rId3"/>
              </a:rPr>
              <a:t>EIA-Manual.pdf (iisd.org)</a:t>
            </a:r>
            <a:r>
              <a:rPr lang="en-GB" dirty="0">
                <a:cs typeface="Times New Roman" pitchFamily="18" charset="0"/>
              </a:rPr>
              <a:t> </a:t>
            </a:r>
          </a:p>
        </p:txBody>
      </p:sp>
      <p:pic>
        <p:nvPicPr>
          <p:cNvPr id="3" name="Picture 2">
            <a:extLst>
              <a:ext uri="{FF2B5EF4-FFF2-40B4-BE49-F238E27FC236}">
                <a16:creationId xmlns:a16="http://schemas.microsoft.com/office/drawing/2014/main" id="{AD13AEB7-AF54-A31D-13DE-51BE291B69E4}"/>
              </a:ext>
            </a:extLst>
          </p:cNvPr>
          <p:cNvPicPr>
            <a:picLocks noChangeAspect="1"/>
          </p:cNvPicPr>
          <p:nvPr/>
        </p:nvPicPr>
        <p:blipFill rotWithShape="1">
          <a:blip r:embed="rId4"/>
          <a:srcRect l="28208" t="15055" r="36427" b="7314"/>
          <a:stretch/>
        </p:blipFill>
        <p:spPr>
          <a:xfrm>
            <a:off x="7521677" y="167074"/>
            <a:ext cx="4572001" cy="6690926"/>
          </a:xfrm>
          <a:prstGeom prst="rect">
            <a:avLst/>
          </a:prstGeom>
        </p:spPr>
      </p:pic>
    </p:spTree>
    <p:extLst>
      <p:ext uri="{BB962C8B-B14F-4D97-AF65-F5344CB8AC3E}">
        <p14:creationId xmlns:p14="http://schemas.microsoft.com/office/powerpoint/2010/main" val="2132332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1026"/>
          <p:cNvSpPr>
            <a:spLocks noGrp="1" noChangeArrowheads="1"/>
          </p:cNvSpPr>
          <p:nvPr>
            <p:ph type="title"/>
          </p:nvPr>
        </p:nvSpPr>
        <p:spPr>
          <a:xfrm>
            <a:off x="349045" y="254127"/>
            <a:ext cx="7924800" cy="1143000"/>
          </a:xfrm>
        </p:spPr>
        <p:txBody>
          <a:bodyPr/>
          <a:lstStyle/>
          <a:p>
            <a:pPr>
              <a:defRPr/>
            </a:pPr>
            <a:r>
              <a:rPr lang="en-GB" dirty="0">
                <a:latin typeface="Neue Haas Grotesk Text Pro" panose="020B0504020202020204" pitchFamily="34" charset="0"/>
                <a:cs typeface="Times New Roman" pitchFamily="18" charset="0"/>
              </a:rPr>
              <a:t>Publicising the EIA decision</a:t>
            </a:r>
          </a:p>
        </p:txBody>
      </p:sp>
      <p:sp>
        <p:nvSpPr>
          <p:cNvPr id="49156"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A3ED0582-4CA8-4265-A8BB-35D843AE973A}" type="slidenum">
              <a:rPr lang="en-GB" altLang="en-US" sz="1200">
                <a:latin typeface="Tahoma" panose="020B0604030504040204" pitchFamily="34" charset="0"/>
              </a:rPr>
              <a:pPr>
                <a:spcBef>
                  <a:spcPct val="0"/>
                </a:spcBef>
                <a:spcAft>
                  <a:spcPct val="0"/>
                </a:spcAft>
                <a:buClrTx/>
                <a:buFontTx/>
                <a:buNone/>
              </a:pPr>
              <a:t>66</a:t>
            </a:fld>
            <a:endParaRPr lang="en-GB" altLang="en-US" sz="1200">
              <a:latin typeface="Tahoma" panose="020B0604030504040204" pitchFamily="34" charset="0"/>
            </a:endParaRPr>
          </a:p>
        </p:txBody>
      </p:sp>
      <p:sp>
        <p:nvSpPr>
          <p:cNvPr id="124931" name="Rectangle 1027"/>
          <p:cNvSpPr>
            <a:spLocks noGrp="1" noChangeArrowheads="1"/>
          </p:cNvSpPr>
          <p:nvPr>
            <p:ph sz="quarter" idx="13"/>
          </p:nvPr>
        </p:nvSpPr>
        <p:spPr>
          <a:xfrm>
            <a:off x="349045" y="1484312"/>
            <a:ext cx="4114800" cy="4530725"/>
          </a:xfrm>
        </p:spPr>
        <p:txBody>
          <a:bodyPr/>
          <a:lstStyle/>
          <a:p>
            <a:pPr>
              <a:buNone/>
              <a:defRPr/>
            </a:pPr>
            <a:r>
              <a:rPr lang="en-GB" dirty="0">
                <a:hlinkClick r:id="rId3"/>
              </a:rPr>
              <a:t>EIA-Manual.pdf (iisd.org)</a:t>
            </a:r>
            <a:r>
              <a:rPr lang="en-GB" dirty="0">
                <a:cs typeface="Times New Roman" pitchFamily="18" charset="0"/>
              </a:rPr>
              <a:t> </a:t>
            </a:r>
          </a:p>
        </p:txBody>
      </p:sp>
      <p:sp>
        <p:nvSpPr>
          <p:cNvPr id="4" name="TextBox 3">
            <a:extLst>
              <a:ext uri="{FF2B5EF4-FFF2-40B4-BE49-F238E27FC236}">
                <a16:creationId xmlns:a16="http://schemas.microsoft.com/office/drawing/2014/main" id="{9C4D2287-9CED-10F0-C35B-634BCE216DF4}"/>
              </a:ext>
            </a:extLst>
          </p:cNvPr>
          <p:cNvSpPr txBox="1"/>
          <p:nvPr/>
        </p:nvSpPr>
        <p:spPr>
          <a:xfrm>
            <a:off x="349045" y="2436308"/>
            <a:ext cx="11493910" cy="1323439"/>
          </a:xfrm>
          <a:prstGeom prst="rect">
            <a:avLst/>
          </a:prstGeom>
          <a:noFill/>
        </p:spPr>
        <p:txBody>
          <a:bodyPr wrap="square">
            <a:spAutoFit/>
          </a:bodyPr>
          <a:lstStyle/>
          <a:p>
            <a:pPr algn="l"/>
            <a:r>
              <a:rPr lang="en-GB" sz="2000" b="1" i="0" dirty="0">
                <a:solidFill>
                  <a:srgbClr val="0B0C0C"/>
                </a:solidFill>
                <a:effectLst/>
                <a:latin typeface="GDS Transport"/>
              </a:rPr>
              <a:t>What are the arrangements for publicising the decision on planning applications involving Environmental Impact Assessment?</a:t>
            </a:r>
          </a:p>
          <a:p>
            <a:pPr algn="l"/>
            <a:r>
              <a:rPr lang="en-GB" sz="2000" b="0" i="0" dirty="0">
                <a:solidFill>
                  <a:srgbClr val="0B0C0C"/>
                </a:solidFill>
                <a:effectLst/>
                <a:latin typeface="GDS Transport"/>
              </a:rPr>
              <a:t>The notification and publicity requirements for the Environmental Impact Assessment determination decision are set out in </a:t>
            </a:r>
            <a:r>
              <a:rPr lang="en-GB" sz="2000" b="0" i="0" dirty="0">
                <a:solidFill>
                  <a:srgbClr val="1D70B8"/>
                </a:solidFill>
                <a:effectLst/>
                <a:latin typeface="GDS Transport"/>
                <a:hlinkClick r:id="rId4"/>
              </a:rPr>
              <a:t>regulation 30</a:t>
            </a:r>
            <a:r>
              <a:rPr lang="en-GB" sz="2000" b="0" i="0" dirty="0">
                <a:solidFill>
                  <a:srgbClr val="0B0C0C"/>
                </a:solidFill>
                <a:effectLst/>
                <a:latin typeface="GDS Transport"/>
              </a:rPr>
              <a:t>.</a:t>
            </a:r>
          </a:p>
        </p:txBody>
      </p:sp>
    </p:spTree>
    <p:extLst>
      <p:ext uri="{BB962C8B-B14F-4D97-AF65-F5344CB8AC3E}">
        <p14:creationId xmlns:p14="http://schemas.microsoft.com/office/powerpoint/2010/main" val="14853820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 calcmode="lin" valueType="num">
                                      <p:cBhvr additive="base">
                                        <p:cTn id="7" dur="500" fill="hold"/>
                                        <p:tgtEl>
                                          <p:spTgt spid="1249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49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 calcmode="lin" valueType="num">
                                      <p:cBhvr additive="base">
                                        <p:cTn id="13" dur="500" fill="hold"/>
                                        <p:tgtEl>
                                          <p:spTgt spid="1249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49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autoUpdateAnimBg="0" advAuto="0"/>
      <p:bldP spid="124931"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Final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606482" y="1502992"/>
            <a:ext cx="8270490" cy="3046988"/>
          </a:xfrm>
          <a:prstGeom prst="rect">
            <a:avLst/>
          </a:prstGeom>
          <a:noFill/>
        </p:spPr>
        <p:txBody>
          <a:bodyPr wrap="square" rtlCol="0">
            <a:spAutoFit/>
          </a:bodyPr>
          <a:lstStyle/>
          <a:p>
            <a:endParaRPr lang="en-GB" sz="2400" dirty="0"/>
          </a:p>
          <a:p>
            <a:r>
              <a:rPr lang="en-GB" sz="2400" dirty="0"/>
              <a:t>The decision notice stipulates the conditions under which the application is approved, and outlines these in the decision letter, often citing regulations and referring to aspects of the proposed management plan from the ES.</a:t>
            </a:r>
          </a:p>
          <a:p>
            <a:endParaRPr lang="en-GB" sz="2400" dirty="0"/>
          </a:p>
          <a:p>
            <a:endParaRPr lang="en-GB" sz="2400" dirty="0"/>
          </a:p>
          <a:p>
            <a:pPr marL="457200" indent="-457200">
              <a:buFontTx/>
              <a:buChar char="-"/>
            </a:pPr>
            <a:endParaRPr lang="en-GB" sz="2400" dirty="0"/>
          </a:p>
        </p:txBody>
      </p:sp>
      <p:pic>
        <p:nvPicPr>
          <p:cNvPr id="6" name="Picture 5">
            <a:extLst>
              <a:ext uri="{FF2B5EF4-FFF2-40B4-BE49-F238E27FC236}">
                <a16:creationId xmlns:a16="http://schemas.microsoft.com/office/drawing/2014/main" id="{19CBC2EF-39BC-9ECE-70E5-95F7BCDD86BE}"/>
              </a:ext>
            </a:extLst>
          </p:cNvPr>
          <p:cNvPicPr>
            <a:picLocks noChangeAspect="1"/>
          </p:cNvPicPr>
          <p:nvPr/>
        </p:nvPicPr>
        <p:blipFill>
          <a:blip r:embed="rId2"/>
          <a:stretch>
            <a:fillRect/>
          </a:stretch>
        </p:blipFill>
        <p:spPr>
          <a:xfrm>
            <a:off x="3652531" y="4658845"/>
            <a:ext cx="7755089" cy="1167935"/>
          </a:xfrm>
          <a:prstGeom prst="rect">
            <a:avLst/>
          </a:prstGeom>
        </p:spPr>
      </p:pic>
      <p:pic>
        <p:nvPicPr>
          <p:cNvPr id="9" name="Picture 8">
            <a:extLst>
              <a:ext uri="{FF2B5EF4-FFF2-40B4-BE49-F238E27FC236}">
                <a16:creationId xmlns:a16="http://schemas.microsoft.com/office/drawing/2014/main" id="{D4D8ABC9-7342-61FC-C75F-4AC3880C3241}"/>
              </a:ext>
            </a:extLst>
          </p:cNvPr>
          <p:cNvPicPr>
            <a:picLocks noChangeAspect="1"/>
          </p:cNvPicPr>
          <p:nvPr/>
        </p:nvPicPr>
        <p:blipFill>
          <a:blip r:embed="rId3"/>
          <a:stretch>
            <a:fillRect/>
          </a:stretch>
        </p:blipFill>
        <p:spPr>
          <a:xfrm>
            <a:off x="23466" y="1464317"/>
            <a:ext cx="3266719" cy="4464657"/>
          </a:xfrm>
          <a:prstGeom prst="rect">
            <a:avLst/>
          </a:prstGeom>
          <a:ln>
            <a:solidFill>
              <a:schemeClr val="tx1"/>
            </a:solidFill>
          </a:ln>
        </p:spPr>
      </p:pic>
      <p:sp>
        <p:nvSpPr>
          <p:cNvPr id="13" name="TextBox 12">
            <a:extLst>
              <a:ext uri="{FF2B5EF4-FFF2-40B4-BE49-F238E27FC236}">
                <a16:creationId xmlns:a16="http://schemas.microsoft.com/office/drawing/2014/main" id="{D928DF07-AEC7-212E-C3F6-FBD4F54FBE73}"/>
              </a:ext>
            </a:extLst>
          </p:cNvPr>
          <p:cNvSpPr txBox="1"/>
          <p:nvPr/>
        </p:nvSpPr>
        <p:spPr>
          <a:xfrm>
            <a:off x="-8259" y="5881338"/>
            <a:ext cx="3050284" cy="584775"/>
          </a:xfrm>
          <a:prstGeom prst="rect">
            <a:avLst/>
          </a:prstGeom>
          <a:noFill/>
        </p:spPr>
        <p:txBody>
          <a:bodyPr wrap="square">
            <a:spAutoFit/>
          </a:bodyPr>
          <a:lstStyle/>
          <a:p>
            <a:pPr algn="ctr"/>
            <a:r>
              <a:rPr lang="en-GB" sz="1600" dirty="0"/>
              <a:t>First page of the 31-page decision document for the GCRE project</a:t>
            </a:r>
          </a:p>
        </p:txBody>
      </p:sp>
      <p:sp>
        <p:nvSpPr>
          <p:cNvPr id="14" name="Rectangle: Rounded Corners 13">
            <a:extLst>
              <a:ext uri="{FF2B5EF4-FFF2-40B4-BE49-F238E27FC236}">
                <a16:creationId xmlns:a16="http://schemas.microsoft.com/office/drawing/2014/main" id="{01B83419-C638-AEDF-B8E4-367ED59245F1}"/>
              </a:ext>
            </a:extLst>
          </p:cNvPr>
          <p:cNvSpPr/>
          <p:nvPr/>
        </p:nvSpPr>
        <p:spPr>
          <a:xfrm>
            <a:off x="1890088" y="3800726"/>
            <a:ext cx="558916" cy="214685"/>
          </a:xfrm>
          <a:prstGeom prst="round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First major package on £150m rail excellence centre goes to market |  Construction News">
            <a:extLst>
              <a:ext uri="{FF2B5EF4-FFF2-40B4-BE49-F238E27FC236}">
                <a16:creationId xmlns:a16="http://schemas.microsoft.com/office/drawing/2014/main" id="{EE1B15AE-613F-C56F-657F-B7668000CA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6122" y="471015"/>
            <a:ext cx="1339868" cy="89162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mmercial demand for the Global Centre of Rail Excellence - GCRE">
            <a:extLst>
              <a:ext uri="{FF2B5EF4-FFF2-40B4-BE49-F238E27FC236}">
                <a16:creationId xmlns:a16="http://schemas.microsoft.com/office/drawing/2014/main" id="{25242970-A08B-7E3B-4F6C-83B2F4BF60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6" y="471014"/>
            <a:ext cx="1941622" cy="89162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5">
            <a:extLst>
              <a:ext uri="{FF2B5EF4-FFF2-40B4-BE49-F238E27FC236}">
                <a16:creationId xmlns:a16="http://schemas.microsoft.com/office/drawing/2014/main" id="{C8E30DC2-868B-3B84-58C9-DAF98F21A682}"/>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67</a:t>
            </a:fld>
            <a:endParaRPr lang="en-GB" altLang="en-US" sz="1200">
              <a:latin typeface="Tahoma" panose="020B0604030504040204" pitchFamily="34" charset="0"/>
            </a:endParaRPr>
          </a:p>
        </p:txBody>
      </p:sp>
    </p:spTree>
    <p:extLst>
      <p:ext uri="{BB962C8B-B14F-4D97-AF65-F5344CB8AC3E}">
        <p14:creationId xmlns:p14="http://schemas.microsoft.com/office/powerpoint/2010/main" val="23655185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b="1" dirty="0"/>
              <a:t>Challenging a Decision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97291" y="490039"/>
            <a:ext cx="8065639" cy="6001643"/>
          </a:xfrm>
          <a:prstGeom prst="rect">
            <a:avLst/>
          </a:prstGeom>
          <a:noFill/>
        </p:spPr>
        <p:txBody>
          <a:bodyPr wrap="square" rtlCol="0">
            <a:spAutoFit/>
          </a:bodyPr>
          <a:lstStyle/>
          <a:p>
            <a:r>
              <a:rPr lang="en-GB" sz="2400" dirty="0"/>
              <a:t>After a decision has been made by the competent authority, there is still the opportunity for it to be challenged.</a:t>
            </a:r>
          </a:p>
          <a:p>
            <a:endParaRPr lang="en-GB" sz="2400" dirty="0"/>
          </a:p>
          <a:p>
            <a:r>
              <a:rPr lang="en-GB" sz="2400" dirty="0"/>
              <a:t>Challenges in the UK can be either through:</a:t>
            </a:r>
          </a:p>
          <a:p>
            <a:pPr marL="457200" indent="-457200">
              <a:buAutoNum type="arabicParenR"/>
            </a:pPr>
            <a:r>
              <a:rPr lang="en-GB" sz="2400" dirty="0"/>
              <a:t>Judicial review</a:t>
            </a:r>
          </a:p>
          <a:p>
            <a:pPr marL="800100" lvl="1" indent="-342900">
              <a:buFont typeface="Arial" panose="020B0604020202020204" pitchFamily="34" charset="0"/>
              <a:buChar char="•"/>
            </a:pPr>
            <a:r>
              <a:rPr lang="en-GB" sz="2400" dirty="0"/>
              <a:t>process of challenging the lawfulness of decisions made by public authorities.</a:t>
            </a:r>
          </a:p>
          <a:p>
            <a:pPr marL="800100" lvl="1" indent="-342900">
              <a:buFont typeface="Arial" panose="020B0604020202020204" pitchFamily="34" charset="0"/>
              <a:buChar char="•"/>
            </a:pPr>
            <a:r>
              <a:rPr lang="en-GB" sz="2400" dirty="0"/>
              <a:t>can challenge whether an EIA was required if it was screened out, or challenge the decision of the competent authority, even if this is the Secretary of State.</a:t>
            </a:r>
          </a:p>
          <a:p>
            <a:pPr marL="457200" indent="-457200">
              <a:buFont typeface="+mj-lt"/>
              <a:buAutoNum type="arabicParenR"/>
            </a:pPr>
            <a:endParaRPr lang="en-GB" sz="2400" dirty="0"/>
          </a:p>
          <a:p>
            <a:pPr marL="457200" indent="-457200">
              <a:buFont typeface="+mj-lt"/>
              <a:buAutoNum type="arabicParenR"/>
            </a:pPr>
            <a:r>
              <a:rPr lang="en-GB" sz="2400" dirty="0"/>
              <a:t>European Commission</a:t>
            </a:r>
          </a:p>
          <a:p>
            <a:pPr marL="914400" lvl="1" indent="-457200">
              <a:buFont typeface="Arial" panose="020B0604020202020204" pitchFamily="34" charset="0"/>
              <a:buChar char="•"/>
            </a:pPr>
            <a:r>
              <a:rPr lang="en-GB" sz="2400" dirty="0"/>
              <a:t>Case needs to demonstrate that the UK did not adhere to the obligations to EC Directives, including not conducting an EIA.</a:t>
            </a:r>
          </a:p>
          <a:p>
            <a:pPr marL="914400" lvl="1" indent="-457200">
              <a:buFont typeface="Arial" panose="020B0604020202020204" pitchFamily="34" charset="0"/>
              <a:buChar char="•"/>
            </a:pPr>
            <a:r>
              <a:rPr lang="en-GB" sz="2400" dirty="0"/>
              <a:t>Penalties can be sanctioned to the Member State.</a:t>
            </a:r>
          </a:p>
        </p:txBody>
      </p:sp>
      <p:pic>
        <p:nvPicPr>
          <p:cNvPr id="7" name="Picture 6">
            <a:extLst>
              <a:ext uri="{FF2B5EF4-FFF2-40B4-BE49-F238E27FC236}">
                <a16:creationId xmlns:a16="http://schemas.microsoft.com/office/drawing/2014/main" id="{4AE72C93-E2DE-8636-8686-05C452FBEDD2}"/>
              </a:ext>
            </a:extLst>
          </p:cNvPr>
          <p:cNvPicPr>
            <a:picLocks noChangeAspect="1"/>
          </p:cNvPicPr>
          <p:nvPr/>
        </p:nvPicPr>
        <p:blipFill>
          <a:blip r:embed="rId2">
            <a:clrChange>
              <a:clrFrom>
                <a:srgbClr val="FCFEFF"/>
              </a:clrFrom>
              <a:clrTo>
                <a:srgbClr val="FCFEFF">
                  <a:alpha val="0"/>
                </a:srgbClr>
              </a:clrTo>
            </a:clrChange>
          </a:blip>
          <a:stretch>
            <a:fillRect/>
          </a:stretch>
        </p:blipFill>
        <p:spPr>
          <a:xfrm>
            <a:off x="8066139" y="1032326"/>
            <a:ext cx="3728570" cy="2337639"/>
          </a:xfrm>
          <a:prstGeom prst="rect">
            <a:avLst/>
          </a:prstGeom>
        </p:spPr>
      </p:pic>
      <p:pic>
        <p:nvPicPr>
          <p:cNvPr id="4" name="Picture 3">
            <a:extLst>
              <a:ext uri="{FF2B5EF4-FFF2-40B4-BE49-F238E27FC236}">
                <a16:creationId xmlns:a16="http://schemas.microsoft.com/office/drawing/2014/main" id="{CFCE7E4F-31FF-0B9E-0553-E45532005594}"/>
              </a:ext>
            </a:extLst>
          </p:cNvPr>
          <p:cNvPicPr>
            <a:picLocks noChangeAspect="1"/>
          </p:cNvPicPr>
          <p:nvPr/>
        </p:nvPicPr>
        <p:blipFill>
          <a:blip r:embed="rId3"/>
          <a:stretch>
            <a:fillRect/>
          </a:stretch>
        </p:blipFill>
        <p:spPr>
          <a:xfrm>
            <a:off x="8462930" y="4258579"/>
            <a:ext cx="2610769" cy="1958077"/>
          </a:xfrm>
          <a:prstGeom prst="rect">
            <a:avLst/>
          </a:prstGeom>
        </p:spPr>
      </p:pic>
      <p:sp>
        <p:nvSpPr>
          <p:cNvPr id="6" name="Slide Number Placeholder 5">
            <a:extLst>
              <a:ext uri="{FF2B5EF4-FFF2-40B4-BE49-F238E27FC236}">
                <a16:creationId xmlns:a16="http://schemas.microsoft.com/office/drawing/2014/main" id="{08D3C89B-20FA-A596-79F4-679DF4C43B12}"/>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68</a:t>
            </a:fld>
            <a:endParaRPr lang="en-GB" altLang="en-US" sz="1200">
              <a:latin typeface="Tahoma" panose="020B0604030504040204" pitchFamily="34" charset="0"/>
            </a:endParaRPr>
          </a:p>
        </p:txBody>
      </p:sp>
    </p:spTree>
    <p:extLst>
      <p:ext uri="{BB962C8B-B14F-4D97-AF65-F5344CB8AC3E}">
        <p14:creationId xmlns:p14="http://schemas.microsoft.com/office/powerpoint/2010/main" val="21598735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sz="1800" b="1" dirty="0"/>
              <a:t>Challenge example: Horse Hill</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97291" y="490039"/>
            <a:ext cx="11532036" cy="4154984"/>
          </a:xfrm>
          <a:prstGeom prst="rect">
            <a:avLst/>
          </a:prstGeom>
          <a:noFill/>
        </p:spPr>
        <p:txBody>
          <a:bodyPr wrap="square" rtlCol="0">
            <a:spAutoFit/>
          </a:bodyPr>
          <a:lstStyle/>
          <a:p>
            <a:r>
              <a:rPr lang="en-GB" sz="2400" dirty="0"/>
              <a:t>Case study example: Horse Hill oil drill in Surrey</a:t>
            </a:r>
          </a:p>
          <a:p>
            <a:pPr marL="800100" lvl="1" indent="-342900">
              <a:buFont typeface="Arial" panose="020B0604020202020204" pitchFamily="34" charset="0"/>
              <a:buChar char="•"/>
            </a:pPr>
            <a:r>
              <a:rPr lang="en-GB" sz="2000" dirty="0"/>
              <a:t>Project is to extend oil drilling in Surrey, with four additional wells</a:t>
            </a:r>
          </a:p>
          <a:p>
            <a:pPr marL="800100" lvl="1" indent="-342900">
              <a:buFont typeface="Arial" panose="020B0604020202020204" pitchFamily="34" charset="0"/>
              <a:buChar char="•"/>
            </a:pPr>
            <a:r>
              <a:rPr lang="en-GB" sz="2000" dirty="0"/>
              <a:t>Opposition believes the EIA did not include the contribution of GHG emission from future burning of oil. Council did not believe this to be an indirect effect.</a:t>
            </a:r>
          </a:p>
          <a:p>
            <a:pPr marL="800100" lvl="1" indent="-342900">
              <a:buFont typeface="Arial" panose="020B0604020202020204" pitchFamily="34" charset="0"/>
              <a:buChar char="•"/>
            </a:pPr>
            <a:r>
              <a:rPr lang="en-GB" sz="2000" dirty="0"/>
              <a:t>Challenged in both UK High Court, Court of Appeal, and Supreme Court</a:t>
            </a:r>
          </a:p>
          <a:p>
            <a:pPr marL="800100" lvl="1" indent="-342900">
              <a:buFont typeface="Arial" panose="020B0604020202020204" pitchFamily="34" charset="0"/>
              <a:buChar char="•"/>
            </a:pPr>
            <a:r>
              <a:rPr lang="en-GB" sz="2000" dirty="0"/>
              <a:t>Outcome of High court – dismissed</a:t>
            </a:r>
          </a:p>
          <a:p>
            <a:pPr marL="800100" lvl="1" indent="-342900">
              <a:buFont typeface="Arial" panose="020B0604020202020204" pitchFamily="34" charset="0"/>
              <a:buChar char="•"/>
            </a:pPr>
            <a:r>
              <a:rPr lang="en-GB" sz="2000" dirty="0"/>
              <a:t>Outcome of Court of Appeal – dismissed (2 out of 3 judges dismissed): </a:t>
            </a:r>
            <a:r>
              <a:rPr lang="en-GB" sz="2000" dirty="0">
                <a:hlinkClick r:id="rId4"/>
              </a:rPr>
              <a:t>In Finch the Court of Appeal declines to define significant indirect effects for EIA | Cornerstone Barristers</a:t>
            </a:r>
            <a:endParaRPr lang="en-GB" sz="2000" dirty="0"/>
          </a:p>
          <a:p>
            <a:pPr marL="800100" lvl="1" indent="-342900">
              <a:buFont typeface="Arial" panose="020B0604020202020204" pitchFamily="34" charset="0"/>
              <a:buChar char="•"/>
            </a:pPr>
            <a:r>
              <a:rPr lang="en-GB" sz="2000" dirty="0"/>
              <a:t>Supreme Court hearing in July 2023. Will set a precedent for all future fossil fuel projects in the UK</a:t>
            </a:r>
          </a:p>
          <a:p>
            <a:pPr marL="800100" lvl="1" indent="-342900">
              <a:buFont typeface="Arial" panose="020B0604020202020204" pitchFamily="34" charset="0"/>
              <a:buChar char="•"/>
            </a:pPr>
            <a:r>
              <a:rPr lang="en-GB" sz="2000" dirty="0"/>
              <a:t>Last week: </a:t>
            </a:r>
            <a:r>
              <a:rPr lang="en-GB" sz="2000" dirty="0">
                <a:hlinkClick r:id="rId5"/>
              </a:rPr>
              <a:t>Statement from Surrey County Council: Oil drilling at Horse Hill | Surrey News</a:t>
            </a:r>
            <a:endParaRPr lang="en-GB" sz="2000" dirty="0"/>
          </a:p>
          <a:p>
            <a:r>
              <a:rPr lang="en-GB" sz="2000" b="0" i="0" dirty="0">
                <a:solidFill>
                  <a:srgbClr val="333333"/>
                </a:solidFill>
                <a:effectLst/>
                <a:latin typeface="Helvetica" panose="020B0604020202020204" pitchFamily="34" charset="0"/>
              </a:rPr>
              <a:t>	“The Supreme Court ruled that the County Council acted unlawfully by not considering the 	indirect, downstream emissions of the oil when burnt in the Environmental Statement 	submitted with the application”</a:t>
            </a:r>
            <a:endParaRPr lang="en-GB" sz="2000" dirty="0"/>
          </a:p>
        </p:txBody>
      </p:sp>
      <p:pic>
        <p:nvPicPr>
          <p:cNvPr id="15" name="Picture 14">
            <a:extLst>
              <a:ext uri="{FF2B5EF4-FFF2-40B4-BE49-F238E27FC236}">
                <a16:creationId xmlns:a16="http://schemas.microsoft.com/office/drawing/2014/main" id="{61804A0B-3F88-08FE-8896-201E7F424618}"/>
              </a:ext>
            </a:extLst>
          </p:cNvPr>
          <p:cNvPicPr>
            <a:picLocks noChangeAspect="1"/>
          </p:cNvPicPr>
          <p:nvPr/>
        </p:nvPicPr>
        <p:blipFill>
          <a:blip r:embed="rId6"/>
          <a:stretch>
            <a:fillRect/>
          </a:stretch>
        </p:blipFill>
        <p:spPr>
          <a:xfrm>
            <a:off x="9065524" y="4261689"/>
            <a:ext cx="2808362" cy="2106272"/>
          </a:xfrm>
          <a:prstGeom prst="rect">
            <a:avLst/>
          </a:prstGeom>
        </p:spPr>
      </p:pic>
      <p:sp>
        <p:nvSpPr>
          <p:cNvPr id="4" name="Slide Number Placeholder 5">
            <a:extLst>
              <a:ext uri="{FF2B5EF4-FFF2-40B4-BE49-F238E27FC236}">
                <a16:creationId xmlns:a16="http://schemas.microsoft.com/office/drawing/2014/main" id="{3A0DC63D-3FB9-1F79-D753-F6F936537A9D}"/>
              </a:ext>
            </a:extLst>
          </p:cNvPr>
          <p:cNvSpPr txBox="1">
            <a:spLocks/>
          </p:cNvSpPr>
          <p:nvPr/>
        </p:nvSpPr>
        <p:spPr bwMode="auto">
          <a:xfrm>
            <a:off x="8610600" y="63563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1pPr>
            <a:lvl2pPr marL="742950" indent="-28575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2pPr>
            <a:lvl3pPr marL="11430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3pPr>
            <a:lvl4pPr marL="16002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4pPr>
            <a:lvl5pPr marL="2057400" indent="-228600" algn="l" defTabSz="914400" rtl="0" eaLnBrk="1" latinLnBrk="0" hangingPunct="1">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5pPr>
            <a:lvl6pPr marL="25146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6pPr>
            <a:lvl7pPr marL="29718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7pPr>
            <a:lvl8pPr marL="34290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8pPr>
            <a:lvl9pPr marL="3886200" indent="-228600" algn="l" defTabSz="914400" rtl="0" eaLnBrk="0" fontAlgn="base" latinLnBrk="0" hangingPunct="0">
              <a:spcBef>
                <a:spcPct val="20000"/>
              </a:spcBef>
              <a:spcAft>
                <a:spcPts val="600"/>
              </a:spcAft>
              <a:buClr>
                <a:schemeClr val="tx2"/>
              </a:buClr>
              <a:buFont typeface="Arial" panose="020B0604020202020204" pitchFamily="34" charset="0"/>
              <a:buChar char="•"/>
              <a:defRPr sz="1700" kern="1200">
                <a:solidFill>
                  <a:schemeClr val="tx1"/>
                </a:solidFill>
                <a:latin typeface="Arial Narrow" panose="020B0606020202030204" pitchFamily="34" charset="0"/>
                <a:ea typeface="+mn-ea"/>
                <a:cs typeface="+mn-cs"/>
              </a:defRPr>
            </a:lvl9pPr>
          </a:lstStyle>
          <a:p>
            <a:pPr algn="r">
              <a:spcBef>
                <a:spcPct val="0"/>
              </a:spcBef>
              <a:spcAft>
                <a:spcPct val="0"/>
              </a:spcAft>
              <a:buClrTx/>
              <a:buFontTx/>
              <a:buNone/>
            </a:pPr>
            <a:fld id="{A3ED0582-4CA8-4265-A8BB-35D843AE973A}" type="slidenum">
              <a:rPr lang="en-GB" altLang="en-US" sz="1200" smtClean="0">
                <a:latin typeface="Tahoma" panose="020B0604030504040204" pitchFamily="34" charset="0"/>
              </a:rPr>
              <a:pPr algn="r">
                <a:spcBef>
                  <a:spcPct val="0"/>
                </a:spcBef>
                <a:spcAft>
                  <a:spcPct val="0"/>
                </a:spcAft>
                <a:buClrTx/>
                <a:buFontTx/>
                <a:buNone/>
              </a:pPr>
              <a:t>69</a:t>
            </a:fld>
            <a:endParaRPr lang="en-GB" altLang="en-US" sz="1200">
              <a:latin typeface="Tahoma" panose="020B0604030504040204" pitchFamily="34" charset="0"/>
            </a:endParaRPr>
          </a:p>
        </p:txBody>
      </p:sp>
      <p:pic>
        <p:nvPicPr>
          <p:cNvPr id="7" name="Online Media 9" title="Surrey CC Horse Hill Oil Legal Challenge - Update">
            <a:hlinkClick r:id="" action="ppaction://media"/>
            <a:extLst>
              <a:ext uri="{FF2B5EF4-FFF2-40B4-BE49-F238E27FC236}">
                <a16:creationId xmlns:a16="http://schemas.microsoft.com/office/drawing/2014/main" id="{2D122FF5-EBFE-2E1C-FDE8-3A98C6153D07}"/>
              </a:ext>
            </a:extLst>
          </p:cNvPr>
          <p:cNvPicPr>
            <a:picLocks noRot="1" noChangeAspect="1"/>
          </p:cNvPicPr>
          <p:nvPr>
            <a:videoFile r:link="rId1"/>
          </p:nvPr>
        </p:nvPicPr>
        <p:blipFill>
          <a:blip r:embed="rId7"/>
          <a:stretch>
            <a:fillRect/>
          </a:stretch>
        </p:blipFill>
        <p:spPr>
          <a:xfrm>
            <a:off x="397291" y="4645023"/>
            <a:ext cx="3718911" cy="2101185"/>
          </a:xfrm>
          <a:prstGeom prst="rect">
            <a:avLst/>
          </a:prstGeom>
        </p:spPr>
      </p:pic>
      <p:pic>
        <p:nvPicPr>
          <p:cNvPr id="9" name="Online Media 10" title="Fossil Free Horse Hill walk">
            <a:hlinkClick r:id="" action="ppaction://media"/>
            <a:extLst>
              <a:ext uri="{FF2B5EF4-FFF2-40B4-BE49-F238E27FC236}">
                <a16:creationId xmlns:a16="http://schemas.microsoft.com/office/drawing/2014/main" id="{61BB96BF-CC46-6645-7505-68BEF2EB8D79}"/>
              </a:ext>
            </a:extLst>
          </p:cNvPr>
          <p:cNvPicPr>
            <a:picLocks noRot="1" noChangeAspect="1"/>
          </p:cNvPicPr>
          <p:nvPr>
            <a:videoFile r:link="rId2"/>
          </p:nvPr>
        </p:nvPicPr>
        <p:blipFill>
          <a:blip r:embed="rId8"/>
          <a:stretch>
            <a:fillRect/>
          </a:stretch>
        </p:blipFill>
        <p:spPr>
          <a:xfrm>
            <a:off x="4571126" y="4645022"/>
            <a:ext cx="3718912" cy="2101185"/>
          </a:xfrm>
          <a:prstGeom prst="rect">
            <a:avLst/>
          </a:prstGeom>
        </p:spPr>
      </p:pic>
    </p:spTree>
    <p:extLst>
      <p:ext uri="{BB962C8B-B14F-4D97-AF65-F5344CB8AC3E}">
        <p14:creationId xmlns:p14="http://schemas.microsoft.com/office/powerpoint/2010/main" val="559795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7"/>
                                        </p:tgtEl>
                                      </p:cBhvr>
                                    </p:cmd>
                                  </p:childTnLst>
                                </p:cTn>
                              </p:par>
                            </p:childTnLst>
                          </p:cTn>
                        </p:par>
                      </p:childTnLst>
                    </p:cTn>
                  </p:par>
                </p:childTnLst>
              </p:cTn>
              <p:nextCondLst>
                <p:cond evt="onClick" delay="0">
                  <p:tgtEl>
                    <p:spTgt spid="7"/>
                  </p:tgtEl>
                </p:cond>
              </p:nextCondLst>
            </p:seq>
            <p:video>
              <p:cMediaNode vol="80000">
                <p:cTn id="16" fill="hold" display="0">
                  <p:stCondLst>
                    <p:cond delay="indefinite"/>
                  </p:stCondLst>
                </p:cTn>
                <p:tgtEl>
                  <p:spTgt spid="7"/>
                </p:tgtEl>
              </p:cMediaNode>
            </p:video>
            <p:seq concurrent="1" nextAc="seek">
              <p:cTn id="17" restart="whenNotActive" fill="hold" evtFilter="cancelBubble" nodeType="interactiveSeq">
                <p:stCondLst>
                  <p:cond evt="onClick" delay="0">
                    <p:tgtEl>
                      <p:spTgt spid="9"/>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9"/>
                                        </p:tgtEl>
                                      </p:cBhvr>
                                    </p:cmd>
                                  </p:childTnLst>
                                </p:cTn>
                              </p:par>
                            </p:childTnLst>
                          </p:cTn>
                        </p:par>
                      </p:childTnLst>
                    </p:cTn>
                  </p:par>
                </p:childTnLst>
              </p:cTn>
              <p:nextCondLst>
                <p:cond evt="onClick" delay="0">
                  <p:tgtEl>
                    <p:spTgt spid="9"/>
                  </p:tgtEl>
                </p:cond>
              </p:nextCondLst>
            </p:seq>
            <p:video>
              <p:cMediaNode vol="80000">
                <p:cTn id="22" fill="hold" display="0">
                  <p:stCondLst>
                    <p:cond delay="indefinite"/>
                  </p:stCondLst>
                </p:cTn>
                <p:tgtEl>
                  <p:spTgt spid="9"/>
                </p:tgtEl>
              </p:cMediaNode>
            </p:video>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pPr algn="ctr"/>
            <a:r>
              <a:rPr lang="en-GB" sz="1800" b="1" dirty="0"/>
              <a:t>Challenge example: </a:t>
            </a:r>
            <a:r>
              <a:rPr lang="en-GB" sz="1800" b="1" dirty="0" err="1"/>
              <a:t>Derrybrien</a:t>
            </a:r>
            <a:r>
              <a:rPr lang="en-GB" sz="1800" b="1" dirty="0"/>
              <a:t> wind farm</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97291" y="490039"/>
            <a:ext cx="11370091" cy="4462760"/>
          </a:xfrm>
          <a:prstGeom prst="rect">
            <a:avLst/>
          </a:prstGeom>
          <a:noFill/>
        </p:spPr>
        <p:txBody>
          <a:bodyPr wrap="square" rtlCol="0">
            <a:spAutoFit/>
          </a:bodyPr>
          <a:lstStyle/>
          <a:p>
            <a:r>
              <a:rPr lang="en-GB" sz="2400" dirty="0"/>
              <a:t>Case study example: </a:t>
            </a:r>
            <a:r>
              <a:rPr lang="en-GB" sz="2400" dirty="0" err="1"/>
              <a:t>Derrybrien</a:t>
            </a:r>
            <a:r>
              <a:rPr lang="en-GB" sz="2400" dirty="0"/>
              <a:t> wind farm in County Galway</a:t>
            </a:r>
          </a:p>
          <a:p>
            <a:pPr marL="800100" lvl="1" indent="-342900">
              <a:buFont typeface="Arial" panose="020B0604020202020204" pitchFamily="34" charset="0"/>
              <a:buChar char="•"/>
            </a:pPr>
            <a:r>
              <a:rPr lang="en-GB" sz="2000" dirty="0"/>
              <a:t>Project for 70 wind turbines was approved without an EIA in 2001, and work began in 2003</a:t>
            </a:r>
          </a:p>
          <a:p>
            <a:pPr marL="800100" lvl="1" indent="-342900">
              <a:buFont typeface="Arial" panose="020B0604020202020204" pitchFamily="34" charset="0"/>
              <a:buChar char="•"/>
            </a:pPr>
            <a:r>
              <a:rPr lang="en-GB" sz="2000" dirty="0"/>
              <a:t>Opposition believes the project required an EIA due to environmental impacts</a:t>
            </a:r>
          </a:p>
          <a:p>
            <a:pPr marL="800100" lvl="1" indent="-342900">
              <a:buFont typeface="Arial" panose="020B0604020202020204" pitchFamily="34" charset="0"/>
              <a:buChar char="•"/>
            </a:pPr>
            <a:r>
              <a:rPr lang="en-GB" sz="2000" dirty="0"/>
              <a:t>Structural damage to underlying geology resulted in significant landslides in October 2003</a:t>
            </a:r>
          </a:p>
          <a:p>
            <a:pPr marL="800100" lvl="1" indent="-342900">
              <a:buFont typeface="Arial" panose="020B0604020202020204" pitchFamily="34" charset="0"/>
              <a:buChar char="•"/>
            </a:pPr>
            <a:r>
              <a:rPr lang="en-GB" sz="2000" dirty="0"/>
              <a:t>Construction continued in 2004, and completed in 2006</a:t>
            </a:r>
          </a:p>
          <a:p>
            <a:pPr marL="800100" lvl="1" indent="-342900">
              <a:buFont typeface="Arial" panose="020B0604020202020204" pitchFamily="34" charset="0"/>
              <a:buChar char="•"/>
            </a:pPr>
            <a:r>
              <a:rPr lang="en-GB" sz="2000" dirty="0"/>
              <a:t>Challenged in Court of Justice for the European Union (CJEU)</a:t>
            </a:r>
          </a:p>
          <a:p>
            <a:pPr marL="800100" lvl="1" indent="-342900">
              <a:buFont typeface="Arial" panose="020B0604020202020204" pitchFamily="34" charset="0"/>
              <a:buChar char="•"/>
            </a:pPr>
            <a:r>
              <a:rPr lang="en-GB" sz="2000" dirty="0"/>
              <a:t>Outcome of challenge – CJEU determined that Ireland failed to ensure an EIA was conducted</a:t>
            </a:r>
          </a:p>
          <a:p>
            <a:pPr marL="800100" lvl="1" indent="-342900">
              <a:buFont typeface="Arial" panose="020B0604020202020204" pitchFamily="34" charset="0"/>
              <a:buChar char="•"/>
            </a:pPr>
            <a:r>
              <a:rPr lang="en-GB" sz="2000" dirty="0"/>
              <a:t>Developer fined a lump sum of €5m and a daily fine of €15,000 until compliance is achieved</a:t>
            </a:r>
          </a:p>
          <a:p>
            <a:pPr marL="800100" lvl="1" indent="-342900">
              <a:buFont typeface="Arial" panose="020B0604020202020204" pitchFamily="34" charset="0"/>
              <a:buChar char="•"/>
            </a:pPr>
            <a:r>
              <a:rPr lang="en-GB" sz="2000" dirty="0"/>
              <a:t>Developer required to submit a retrospective EIA report</a:t>
            </a:r>
          </a:p>
          <a:p>
            <a:pPr marL="800100" lvl="1" indent="-342900">
              <a:buFont typeface="Arial" panose="020B0604020202020204" pitchFamily="34" charset="0"/>
              <a:buChar char="•"/>
            </a:pPr>
            <a:r>
              <a:rPr lang="en-GB" sz="2000" dirty="0"/>
              <a:t>A retrospective EIA report was submitted but deemed unacceptable as some of the evidence provided was over 15 years old.</a:t>
            </a:r>
          </a:p>
          <a:p>
            <a:pPr marL="800100" lvl="1" indent="-342900">
              <a:buFont typeface="Arial" panose="020B0604020202020204" pitchFamily="34" charset="0"/>
              <a:buChar char="•"/>
            </a:pPr>
            <a:r>
              <a:rPr lang="en-GB" sz="2000" dirty="0"/>
              <a:t>As a result, in 2022, the developer announced that </a:t>
            </a:r>
          </a:p>
          <a:p>
            <a:pPr lvl="1"/>
            <a:r>
              <a:rPr lang="en-GB" sz="2000" dirty="0"/>
              <a:t>	they would decommission the wind farm.</a:t>
            </a:r>
          </a:p>
          <a:p>
            <a:pPr marL="800100" lvl="1" indent="-342900">
              <a:buFont typeface="Arial" panose="020B0604020202020204" pitchFamily="34" charset="0"/>
              <a:buChar char="•"/>
            </a:pPr>
            <a:endParaRPr lang="en-GB" sz="2000" dirty="0"/>
          </a:p>
        </p:txBody>
      </p:sp>
      <p:sp>
        <p:nvSpPr>
          <p:cNvPr id="7" name="TextBox 6">
            <a:extLst>
              <a:ext uri="{FF2B5EF4-FFF2-40B4-BE49-F238E27FC236}">
                <a16:creationId xmlns:a16="http://schemas.microsoft.com/office/drawing/2014/main" id="{5934AB68-384A-97F2-047C-B060D0CFE498}"/>
              </a:ext>
            </a:extLst>
          </p:cNvPr>
          <p:cNvSpPr txBox="1"/>
          <p:nvPr/>
        </p:nvSpPr>
        <p:spPr>
          <a:xfrm>
            <a:off x="531297" y="4700203"/>
            <a:ext cx="6120174" cy="1200329"/>
          </a:xfrm>
          <a:prstGeom prst="rect">
            <a:avLst/>
          </a:prstGeom>
          <a:noFill/>
        </p:spPr>
        <p:txBody>
          <a:bodyPr wrap="square">
            <a:spAutoFit/>
          </a:bodyPr>
          <a:lstStyle/>
          <a:p>
            <a:pPr marL="800100" lvl="1" indent="-342900">
              <a:buFont typeface="Arial" panose="020B0604020202020204" pitchFamily="34" charset="0"/>
              <a:buChar char="•"/>
            </a:pPr>
            <a:r>
              <a:rPr lang="en-GB" sz="1800" dirty="0">
                <a:hlinkClick r:id="rId3"/>
              </a:rPr>
              <a:t>European Court of Justice – Tuesday, 9 Nov 2021 – Parliamentary Questions (33rd Dáil) – Houses of the Oireachtas</a:t>
            </a:r>
            <a:endParaRPr lang="en-GB" sz="1800" dirty="0"/>
          </a:p>
          <a:p>
            <a:pPr marL="800100" lvl="1" indent="-342900">
              <a:buFont typeface="Arial" panose="020B0604020202020204" pitchFamily="34" charset="0"/>
              <a:buChar char="•"/>
            </a:pPr>
            <a:r>
              <a:rPr lang="en-GB" sz="1800" dirty="0">
                <a:hlinkClick r:id="rId4"/>
              </a:rPr>
              <a:t>Project Information (derrybrienwindfarm.ie)</a:t>
            </a:r>
            <a:endParaRPr lang="en-GB" sz="1800" dirty="0"/>
          </a:p>
        </p:txBody>
      </p:sp>
      <p:sp>
        <p:nvSpPr>
          <p:cNvPr id="13" name="TextBox 12">
            <a:extLst>
              <a:ext uri="{FF2B5EF4-FFF2-40B4-BE49-F238E27FC236}">
                <a16:creationId xmlns:a16="http://schemas.microsoft.com/office/drawing/2014/main" id="{EC18E9AB-248A-C013-A569-180D9A500A9C}"/>
              </a:ext>
            </a:extLst>
          </p:cNvPr>
          <p:cNvSpPr txBox="1"/>
          <p:nvPr/>
        </p:nvSpPr>
        <p:spPr>
          <a:xfrm>
            <a:off x="588054" y="6002402"/>
            <a:ext cx="6120174" cy="369332"/>
          </a:xfrm>
          <a:prstGeom prst="rect">
            <a:avLst/>
          </a:prstGeom>
          <a:noFill/>
        </p:spPr>
        <p:txBody>
          <a:bodyPr wrap="square">
            <a:spAutoFit/>
          </a:bodyPr>
          <a:lstStyle/>
          <a:p>
            <a:pPr algn="r"/>
            <a:r>
              <a:rPr lang="en-GB" dirty="0"/>
              <a:t>Watch Politics of Peat (start at 4:15mins)</a:t>
            </a:r>
          </a:p>
        </p:txBody>
      </p:sp>
      <p:pic>
        <p:nvPicPr>
          <p:cNvPr id="6" name="Online Media 3" title="The Politics of Peat">
            <a:hlinkClick r:id="" action="ppaction://media"/>
            <a:extLst>
              <a:ext uri="{FF2B5EF4-FFF2-40B4-BE49-F238E27FC236}">
                <a16:creationId xmlns:a16="http://schemas.microsoft.com/office/drawing/2014/main" id="{B6F256F6-EC11-ED81-2FA8-05EAE9CF23FF}"/>
              </a:ext>
            </a:extLst>
          </p:cNvPr>
          <p:cNvPicPr>
            <a:picLocks noRot="1" noChangeAspect="1"/>
          </p:cNvPicPr>
          <p:nvPr>
            <a:videoFile r:link="rId1"/>
          </p:nvPr>
        </p:nvPicPr>
        <p:blipFill>
          <a:blip r:embed="rId5"/>
          <a:stretch>
            <a:fillRect/>
          </a:stretch>
        </p:blipFill>
        <p:spPr>
          <a:xfrm>
            <a:off x="6898990" y="3775746"/>
            <a:ext cx="4761713" cy="2690368"/>
          </a:xfrm>
          <a:prstGeom prst="rect">
            <a:avLst/>
          </a:prstGeom>
        </p:spPr>
      </p:pic>
    </p:spTree>
    <p:extLst>
      <p:ext uri="{BB962C8B-B14F-4D97-AF65-F5344CB8AC3E}">
        <p14:creationId xmlns:p14="http://schemas.microsoft.com/office/powerpoint/2010/main" val="276737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10mins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07816DB-FEA5-42E1-8FAA-ACDB7BE4A0F6}"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11/6/2025</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71</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Tree>
    <p:extLst>
      <p:ext uri="{BB962C8B-B14F-4D97-AF65-F5344CB8AC3E}">
        <p14:creationId xmlns:p14="http://schemas.microsoft.com/office/powerpoint/2010/main" val="377997383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alculator, pen, compass, money and a paper with graphs printed on it">
            <a:extLst>
              <a:ext uri="{FF2B5EF4-FFF2-40B4-BE49-F238E27FC236}">
                <a16:creationId xmlns:a16="http://schemas.microsoft.com/office/drawing/2014/main" id="{361D6E7D-F82A-38AA-CD12-3AA8BCE9B7E9}"/>
              </a:ext>
            </a:extLst>
          </p:cNvPr>
          <p:cNvPicPr>
            <a:picLocks noChangeAspect="1"/>
          </p:cNvPicPr>
          <p:nvPr/>
        </p:nvPicPr>
        <p:blipFill rotWithShape="1">
          <a:blip r:embed="rId2">
            <a:alphaModFix amt="50000"/>
          </a:blip>
          <a:srcRect b="6639"/>
          <a:stretch/>
        </p:blipFill>
        <p:spPr>
          <a:xfrm>
            <a:off x="20" y="1"/>
            <a:ext cx="12191980" cy="6857999"/>
          </a:xfrm>
          <a:prstGeom prst="rect">
            <a:avLst/>
          </a:prstGeom>
        </p:spPr>
      </p:pic>
      <p:sp>
        <p:nvSpPr>
          <p:cNvPr id="2" name="Title 1">
            <a:extLst>
              <a:ext uri="{FF2B5EF4-FFF2-40B4-BE49-F238E27FC236}">
                <a16:creationId xmlns:a16="http://schemas.microsoft.com/office/drawing/2014/main" id="{39731BF7-1686-97D5-ABB7-99707ED83BB6}"/>
              </a:ext>
            </a:extLst>
          </p:cNvPr>
          <p:cNvSpPr>
            <a:spLocks noGrp="1"/>
          </p:cNvSpPr>
          <p:nvPr>
            <p:ph type="title"/>
          </p:nvPr>
        </p:nvSpPr>
        <p:spPr>
          <a:xfrm>
            <a:off x="838200" y="1122362"/>
            <a:ext cx="10515600" cy="2900518"/>
          </a:xfrm>
        </p:spPr>
        <p:txBody>
          <a:bodyPr vert="horz" lIns="91440" tIns="45720" rIns="91440" bIns="45720" rtlCol="0" anchor="b">
            <a:normAutofit/>
          </a:bodyPr>
          <a:lstStyle/>
          <a:p>
            <a:pPr algn="ctr"/>
            <a:r>
              <a:rPr lang="en-US" dirty="0">
                <a:solidFill>
                  <a:srgbClr val="FFFFFF"/>
                </a:solidFill>
              </a:rPr>
              <a:t>Assessing what makes a good EIA report?</a:t>
            </a:r>
          </a:p>
        </p:txBody>
      </p:sp>
    </p:spTree>
    <p:extLst>
      <p:ext uri="{BB962C8B-B14F-4D97-AF65-F5344CB8AC3E}">
        <p14:creationId xmlns:p14="http://schemas.microsoft.com/office/powerpoint/2010/main" val="4655554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73626" y="164839"/>
            <a:ext cx="7009719" cy="1311275"/>
          </a:xfrm>
        </p:spPr>
        <p:txBody>
          <a:bodyPr/>
          <a:lstStyle/>
          <a:p>
            <a:pPr>
              <a:defRPr/>
            </a:pPr>
            <a:r>
              <a:rPr lang="en-US" sz="4000" b="1" dirty="0">
                <a:latin typeface="Neue Haas Grotesk Text Pro" panose="020B0504020202020204" pitchFamily="34" charset="0"/>
              </a:rPr>
              <a:t>Why do we review an EIA?</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73</a:t>
            </a:fld>
            <a:endParaRPr lang="en-GB" altLang="en-US" sz="1200">
              <a:latin typeface="Tahoma" panose="020B0604030504040204" pitchFamily="34" charset="0"/>
            </a:endParaRPr>
          </a:p>
        </p:txBody>
      </p:sp>
      <p:sp>
        <p:nvSpPr>
          <p:cNvPr id="4" name="TextBox 3">
            <a:extLst>
              <a:ext uri="{FF2B5EF4-FFF2-40B4-BE49-F238E27FC236}">
                <a16:creationId xmlns:a16="http://schemas.microsoft.com/office/drawing/2014/main" id="{BDE6C44C-2A84-BA7E-489B-AE42DB2A8792}"/>
              </a:ext>
            </a:extLst>
          </p:cNvPr>
          <p:cNvSpPr txBox="1"/>
          <p:nvPr/>
        </p:nvSpPr>
        <p:spPr>
          <a:xfrm>
            <a:off x="373626" y="906601"/>
            <a:ext cx="11425084" cy="5632311"/>
          </a:xfrm>
          <a:prstGeom prst="rect">
            <a:avLst/>
          </a:prstGeom>
          <a:noFill/>
        </p:spPr>
        <p:txBody>
          <a:bodyPr wrap="square">
            <a:spAutoFit/>
          </a:bodyPr>
          <a:lstStyle/>
          <a:p>
            <a:endParaRPr lang="en-GB" sz="2400" dirty="0"/>
          </a:p>
          <a:p>
            <a:r>
              <a:rPr lang="en-GB" sz="2400" dirty="0"/>
              <a:t>The ultimate purpose of the EIA is to provide critical inputs for decision making about the planned development. The review is carried out to confirm the quality of the information and methods used in the EIA, and that the EIA report addresses all the critical and cumulative impacts as well as the relevant mitigation measures. </a:t>
            </a:r>
          </a:p>
          <a:p>
            <a:endParaRPr lang="en-GB" sz="2400" dirty="0"/>
          </a:p>
          <a:p>
            <a:r>
              <a:rPr lang="en-GB" sz="2400" dirty="0"/>
              <a:t>Once the EIA report is submitted, designated authorities will usually go through it thoroughly, weighing the methods used, data, mitigation measures and conclusions to assess the impacts of the planned development.</a:t>
            </a:r>
          </a:p>
          <a:p>
            <a:endParaRPr lang="en-GB" sz="2400" dirty="0"/>
          </a:p>
          <a:p>
            <a:r>
              <a:rPr lang="en-GB" sz="2400" dirty="0"/>
              <a:t> Their review will determine whether or not the project adequately addresses major environmental and social impacts and other risks, and whether or not to grant a licence to the project proponents (or perhaps to request changes). This means that a good quality EIA might still lead to the planned development not being permitted to go ahead based on the identified impacts.</a:t>
            </a:r>
          </a:p>
        </p:txBody>
      </p:sp>
    </p:spTree>
    <p:extLst>
      <p:ext uri="{BB962C8B-B14F-4D97-AF65-F5344CB8AC3E}">
        <p14:creationId xmlns:p14="http://schemas.microsoft.com/office/powerpoint/2010/main" val="33008460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4741863" cy="1311275"/>
          </a:xfrm>
        </p:spPr>
        <p:txBody>
          <a:bodyPr/>
          <a:lstStyle/>
          <a:p>
            <a:pPr>
              <a:defRPr/>
            </a:pPr>
            <a:r>
              <a:rPr lang="en-US" sz="4000" b="1" dirty="0">
                <a:latin typeface="Neue Haas Grotesk Text Pro" panose="020B0504020202020204" pitchFamily="34" charset="0"/>
              </a:rPr>
              <a:t>EIA Review</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74</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5E0E0082-A29F-E512-3C53-E7DC39F36A4D}"/>
              </a:ext>
            </a:extLst>
          </p:cNvPr>
          <p:cNvPicPr>
            <a:picLocks noChangeAspect="1"/>
          </p:cNvPicPr>
          <p:nvPr/>
        </p:nvPicPr>
        <p:blipFill rotWithShape="1">
          <a:blip r:embed="rId4"/>
          <a:srcRect l="12629" t="33508" r="29928" b="39785"/>
          <a:stretch/>
        </p:blipFill>
        <p:spPr>
          <a:xfrm>
            <a:off x="731684" y="1189396"/>
            <a:ext cx="11108079" cy="3442957"/>
          </a:xfrm>
          <a:prstGeom prst="rect">
            <a:avLst/>
          </a:prstGeom>
        </p:spPr>
      </p:pic>
    </p:spTree>
    <p:extLst>
      <p:ext uri="{BB962C8B-B14F-4D97-AF65-F5344CB8AC3E}">
        <p14:creationId xmlns:p14="http://schemas.microsoft.com/office/powerpoint/2010/main" val="5990235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808927" y="317823"/>
            <a:ext cx="4741863" cy="1311275"/>
          </a:xfrm>
        </p:spPr>
        <p:txBody>
          <a:bodyPr>
            <a:normAutofit fontScale="90000"/>
          </a:bodyPr>
          <a:lstStyle/>
          <a:p>
            <a:pPr>
              <a:defRPr/>
            </a:pPr>
            <a:r>
              <a:rPr lang="en-US" sz="4800" b="1" dirty="0">
                <a:latin typeface="Neue Haas Grotesk Text Pro" panose="020B0504020202020204" pitchFamily="34" charset="0"/>
              </a:rPr>
              <a:t>Basic Requirements</a:t>
            </a: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75</a:t>
            </a:fld>
            <a:endParaRPr lang="en-GB" altLang="en-US" sz="1200">
              <a:latin typeface="Tahoma" panose="020B0604030504040204" pitchFamily="34" charset="0"/>
            </a:endParaRPr>
          </a:p>
        </p:txBody>
      </p:sp>
      <p:pic>
        <p:nvPicPr>
          <p:cNvPr id="5" name="Picture 4">
            <a:extLst>
              <a:ext uri="{FF2B5EF4-FFF2-40B4-BE49-F238E27FC236}">
                <a16:creationId xmlns:a16="http://schemas.microsoft.com/office/drawing/2014/main" id="{5B2278C6-ED6F-2DF1-AF76-6F06CCD20FB4}"/>
              </a:ext>
            </a:extLst>
          </p:cNvPr>
          <p:cNvPicPr>
            <a:picLocks noChangeAspect="1"/>
          </p:cNvPicPr>
          <p:nvPr/>
        </p:nvPicPr>
        <p:blipFill rotWithShape="1">
          <a:blip r:embed="rId4"/>
          <a:srcRect l="8997" t="26594" r="25555" b="33907"/>
          <a:stretch/>
        </p:blipFill>
        <p:spPr>
          <a:xfrm>
            <a:off x="495946" y="1841283"/>
            <a:ext cx="11222065" cy="4515067"/>
          </a:xfrm>
          <a:prstGeom prst="rect">
            <a:avLst/>
          </a:prstGeom>
        </p:spPr>
      </p:pic>
    </p:spTree>
    <p:extLst>
      <p:ext uri="{BB962C8B-B14F-4D97-AF65-F5344CB8AC3E}">
        <p14:creationId xmlns:p14="http://schemas.microsoft.com/office/powerpoint/2010/main" val="17232467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43977" y="-123879"/>
            <a:ext cx="6785243" cy="1311275"/>
          </a:xfrm>
        </p:spPr>
        <p:txBody>
          <a:bodyPr/>
          <a:lstStyle/>
          <a:p>
            <a:pPr>
              <a:defRPr/>
            </a:pPr>
            <a:r>
              <a:rPr lang="en-US" sz="4000" b="1" dirty="0">
                <a:latin typeface="Neue Haas Grotesk Text Pro" panose="020B0504020202020204" pitchFamily="34" charset="0"/>
              </a:rPr>
              <a:t>Deficiency examples</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76</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27738516-FBDA-A54A-CB44-A69B8C0CCCA2}"/>
              </a:ext>
            </a:extLst>
          </p:cNvPr>
          <p:cNvPicPr>
            <a:picLocks noChangeAspect="1"/>
          </p:cNvPicPr>
          <p:nvPr/>
        </p:nvPicPr>
        <p:blipFill rotWithShape="1">
          <a:blip r:embed="rId4"/>
          <a:srcRect l="7658" t="24261" r="18745" b="15412"/>
          <a:stretch/>
        </p:blipFill>
        <p:spPr>
          <a:xfrm>
            <a:off x="206477" y="1022888"/>
            <a:ext cx="10255045" cy="5604055"/>
          </a:xfrm>
          <a:prstGeom prst="rect">
            <a:avLst/>
          </a:prstGeom>
        </p:spPr>
      </p:pic>
    </p:spTree>
    <p:extLst>
      <p:ext uri="{BB962C8B-B14F-4D97-AF65-F5344CB8AC3E}">
        <p14:creationId xmlns:p14="http://schemas.microsoft.com/office/powerpoint/2010/main" val="7749292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7327435" cy="1311275"/>
          </a:xfrm>
        </p:spPr>
        <p:txBody>
          <a:bodyPr/>
          <a:lstStyle/>
          <a:p>
            <a:pPr>
              <a:defRPr/>
            </a:pPr>
            <a:r>
              <a:rPr lang="en-US" sz="4000" b="1" dirty="0">
                <a:latin typeface="Neue Haas Grotesk Text Pro" panose="020B0504020202020204" pitchFamily="34" charset="0"/>
              </a:rPr>
              <a:t>TOR by major </a:t>
            </a:r>
            <a:r>
              <a:rPr lang="en-US" sz="4000" b="1" dirty="0" err="1">
                <a:latin typeface="Neue Haas Grotesk Text Pro" panose="020B0504020202020204" pitchFamily="34" charset="0"/>
              </a:rPr>
              <a:t>organisations</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77</a:t>
            </a:fld>
            <a:endParaRPr lang="en-GB" altLang="en-US" sz="1200">
              <a:latin typeface="Tahoma" panose="020B0604030504040204" pitchFamily="34" charset="0"/>
            </a:endParaRPr>
          </a:p>
        </p:txBody>
      </p:sp>
      <p:pic>
        <p:nvPicPr>
          <p:cNvPr id="4" name="Picture 3">
            <a:extLst>
              <a:ext uri="{FF2B5EF4-FFF2-40B4-BE49-F238E27FC236}">
                <a16:creationId xmlns:a16="http://schemas.microsoft.com/office/drawing/2014/main" id="{657554E5-8183-F4E3-7185-1BC66D83E445}"/>
              </a:ext>
            </a:extLst>
          </p:cNvPr>
          <p:cNvPicPr>
            <a:picLocks noChangeAspect="1"/>
          </p:cNvPicPr>
          <p:nvPr/>
        </p:nvPicPr>
        <p:blipFill rotWithShape="1">
          <a:blip r:embed="rId4"/>
          <a:srcRect l="11481" t="24741" r="27061" b="6236"/>
          <a:stretch/>
        </p:blipFill>
        <p:spPr>
          <a:xfrm>
            <a:off x="420330" y="1061634"/>
            <a:ext cx="7559424" cy="5659842"/>
          </a:xfrm>
          <a:prstGeom prst="rect">
            <a:avLst/>
          </a:prstGeom>
        </p:spPr>
      </p:pic>
    </p:spTree>
    <p:extLst>
      <p:ext uri="{BB962C8B-B14F-4D97-AF65-F5344CB8AC3E}">
        <p14:creationId xmlns:p14="http://schemas.microsoft.com/office/powerpoint/2010/main" val="3752316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808927" y="317823"/>
            <a:ext cx="7801673" cy="1311275"/>
          </a:xfrm>
        </p:spPr>
        <p:txBody>
          <a:bodyPr>
            <a:normAutofit fontScale="90000"/>
          </a:bodyPr>
          <a:lstStyle/>
          <a:p>
            <a:pPr>
              <a:defRPr/>
            </a:pPr>
            <a:r>
              <a:rPr lang="en-US" sz="4800" b="1" dirty="0">
                <a:latin typeface="Neue Haas Grotesk Text Pro" panose="020B0504020202020204" pitchFamily="34" charset="0"/>
              </a:rPr>
              <a:t>TOR (Terms of Reference) Examples </a:t>
            </a: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78</a:t>
            </a:fld>
            <a:endParaRPr lang="en-GB" altLang="en-US" sz="1200">
              <a:latin typeface="Tahoma" panose="020B0604030504040204" pitchFamily="34" charset="0"/>
            </a:endParaRPr>
          </a:p>
        </p:txBody>
      </p:sp>
      <p:sp>
        <p:nvSpPr>
          <p:cNvPr id="3" name="TextBox 2">
            <a:extLst>
              <a:ext uri="{FF2B5EF4-FFF2-40B4-BE49-F238E27FC236}">
                <a16:creationId xmlns:a16="http://schemas.microsoft.com/office/drawing/2014/main" id="{9F1915CE-DC81-E1A0-26D4-A8276DF26CAD}"/>
              </a:ext>
            </a:extLst>
          </p:cNvPr>
          <p:cNvSpPr txBox="1"/>
          <p:nvPr/>
        </p:nvSpPr>
        <p:spPr>
          <a:xfrm>
            <a:off x="808926" y="2307673"/>
            <a:ext cx="10783805" cy="1200329"/>
          </a:xfrm>
          <a:prstGeom prst="rect">
            <a:avLst/>
          </a:prstGeom>
          <a:noFill/>
        </p:spPr>
        <p:txBody>
          <a:bodyPr wrap="square">
            <a:spAutoFit/>
          </a:bodyPr>
          <a:lstStyle/>
          <a:p>
            <a:r>
              <a:rPr lang="en-GB" dirty="0">
                <a:hlinkClick r:id="rId4"/>
              </a:rPr>
              <a:t>Terms of Reference for Environment Impact Assessment (physicalplanning.gov.dm)</a:t>
            </a:r>
            <a:endParaRPr lang="en-GB" dirty="0"/>
          </a:p>
          <a:p>
            <a:r>
              <a:rPr lang="en-GB" dirty="0">
                <a:hlinkClick r:id="rId5"/>
              </a:rPr>
              <a:t>EIASampleTOR.pdf (physicalplanning.gov.dm)</a:t>
            </a:r>
            <a:endParaRPr lang="en-GB" dirty="0"/>
          </a:p>
          <a:p>
            <a:endParaRPr lang="en-GB" dirty="0"/>
          </a:p>
          <a:p>
            <a:r>
              <a:rPr lang="en-GB" dirty="0">
                <a:hlinkClick r:id="rId6"/>
              </a:rPr>
              <a:t>TOR.pdf (iisd.org)</a:t>
            </a:r>
            <a:endParaRPr lang="en-GB" dirty="0"/>
          </a:p>
        </p:txBody>
      </p:sp>
    </p:spTree>
    <p:extLst>
      <p:ext uri="{BB962C8B-B14F-4D97-AF65-F5344CB8AC3E}">
        <p14:creationId xmlns:p14="http://schemas.microsoft.com/office/powerpoint/2010/main" val="5697060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0"/>
            <a:ext cx="7878916" cy="1311275"/>
          </a:xfrm>
        </p:spPr>
        <p:txBody>
          <a:bodyPr/>
          <a:lstStyle/>
          <a:p>
            <a:pPr>
              <a:defRPr/>
            </a:pPr>
            <a:r>
              <a:rPr lang="en-US" sz="4000" b="1" dirty="0">
                <a:latin typeface="Neue Haas Grotesk Text Pro" panose="020B0504020202020204" pitchFamily="34" charset="0"/>
              </a:rPr>
              <a:t>Internal and External Review</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79</a:t>
            </a:fld>
            <a:endParaRPr lang="en-GB" altLang="en-US" sz="1200">
              <a:latin typeface="Tahoma" panose="020B0604030504040204" pitchFamily="34" charset="0"/>
            </a:endParaRPr>
          </a:p>
        </p:txBody>
      </p:sp>
      <p:pic>
        <p:nvPicPr>
          <p:cNvPr id="3" name="Picture 2">
            <a:extLst>
              <a:ext uri="{FF2B5EF4-FFF2-40B4-BE49-F238E27FC236}">
                <a16:creationId xmlns:a16="http://schemas.microsoft.com/office/drawing/2014/main" id="{88AB0398-9B15-0E5D-B15A-CD5C56AE25E2}"/>
              </a:ext>
            </a:extLst>
          </p:cNvPr>
          <p:cNvPicPr>
            <a:picLocks noChangeAspect="1"/>
          </p:cNvPicPr>
          <p:nvPr/>
        </p:nvPicPr>
        <p:blipFill rotWithShape="1">
          <a:blip r:embed="rId4"/>
          <a:srcRect l="11386" t="33261" r="28017" b="32330"/>
          <a:stretch/>
        </p:blipFill>
        <p:spPr>
          <a:xfrm>
            <a:off x="631980" y="969809"/>
            <a:ext cx="10424861" cy="3946320"/>
          </a:xfrm>
          <a:prstGeom prst="rect">
            <a:avLst/>
          </a:prstGeom>
        </p:spPr>
      </p:pic>
    </p:spTree>
    <p:extLst>
      <p:ext uri="{BB962C8B-B14F-4D97-AF65-F5344CB8AC3E}">
        <p14:creationId xmlns:p14="http://schemas.microsoft.com/office/powerpoint/2010/main" val="16584852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8714533" cy="1311275"/>
          </a:xfrm>
        </p:spPr>
        <p:txBody>
          <a:bodyPr/>
          <a:lstStyle/>
          <a:p>
            <a:pPr>
              <a:defRPr/>
            </a:pPr>
            <a:r>
              <a:rPr lang="en-US" sz="4000" b="1" dirty="0">
                <a:latin typeface="Neue Haas Grotesk Text Pro" panose="020B0504020202020204" pitchFamily="34" charset="0"/>
              </a:rPr>
              <a:t>Public Comment in EIA Review</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80</a:t>
            </a:fld>
            <a:endParaRPr lang="en-GB" altLang="en-US" sz="1200">
              <a:latin typeface="Tahoma" panose="020B0604030504040204" pitchFamily="34" charset="0"/>
            </a:endParaRPr>
          </a:p>
        </p:txBody>
      </p:sp>
      <p:sp>
        <p:nvSpPr>
          <p:cNvPr id="4" name="TextBox 3">
            <a:extLst>
              <a:ext uri="{FF2B5EF4-FFF2-40B4-BE49-F238E27FC236}">
                <a16:creationId xmlns:a16="http://schemas.microsoft.com/office/drawing/2014/main" id="{248A0A80-9EF4-9E2E-FCB9-BE561295850A}"/>
              </a:ext>
            </a:extLst>
          </p:cNvPr>
          <p:cNvSpPr txBox="1"/>
          <p:nvPr/>
        </p:nvSpPr>
        <p:spPr>
          <a:xfrm>
            <a:off x="731683" y="833308"/>
            <a:ext cx="11047361" cy="3693319"/>
          </a:xfrm>
          <a:prstGeom prst="rect">
            <a:avLst/>
          </a:prstGeom>
          <a:noFill/>
        </p:spPr>
        <p:txBody>
          <a:bodyPr wrap="square">
            <a:spAutoFit/>
          </a:bodyPr>
          <a:lstStyle/>
          <a:p>
            <a:r>
              <a:rPr lang="en-GB" dirty="0"/>
              <a:t>Using input from public comment: </a:t>
            </a:r>
          </a:p>
          <a:p>
            <a:endParaRPr lang="en-GB" dirty="0"/>
          </a:p>
          <a:p>
            <a:r>
              <a:rPr lang="en-GB" dirty="0"/>
              <a:t>Experience with EIA review in a number of countries has shown that public comment is a critical part of the EIA review process. </a:t>
            </a:r>
          </a:p>
          <a:p>
            <a:endParaRPr lang="en-GB" dirty="0"/>
          </a:p>
          <a:p>
            <a:r>
              <a:rPr lang="en-GB" dirty="0"/>
              <a:t>Input may come from a public hearing, or from written comments submitted to the proponent or government department.</a:t>
            </a:r>
          </a:p>
          <a:p>
            <a:endParaRPr lang="en-GB" dirty="0"/>
          </a:p>
          <a:p>
            <a:r>
              <a:rPr lang="en-GB" dirty="0"/>
              <a:t> From a hearing there will often be a summary of issues provided by the panel or officers responsible for hearing the submissions. With written comments, a summary of key points will be needed to guide the review of the EIA.</a:t>
            </a:r>
          </a:p>
          <a:p>
            <a:endParaRPr lang="en-GB" dirty="0"/>
          </a:p>
          <a:p>
            <a:r>
              <a:rPr lang="en-GB" dirty="0"/>
              <a:t> In both cases the summary should focus on information that helps to identify problems with the EIA, contributing to the assessment of impacts, and identifying ways to reduce impacts.</a:t>
            </a:r>
          </a:p>
        </p:txBody>
      </p:sp>
    </p:spTree>
    <p:extLst>
      <p:ext uri="{BB962C8B-B14F-4D97-AF65-F5344CB8AC3E}">
        <p14:creationId xmlns:p14="http://schemas.microsoft.com/office/powerpoint/2010/main" val="20911870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8714533" cy="1311275"/>
          </a:xfrm>
        </p:spPr>
        <p:txBody>
          <a:bodyPr/>
          <a:lstStyle/>
          <a:p>
            <a:pPr>
              <a:defRPr/>
            </a:pPr>
            <a:r>
              <a:rPr lang="en-US" sz="4000" b="1" dirty="0">
                <a:latin typeface="Neue Haas Grotesk Text Pro" panose="020B0504020202020204" pitchFamily="34" charset="0"/>
              </a:rPr>
              <a:t>Systematic Review</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81</a:t>
            </a:fld>
            <a:endParaRPr lang="en-GB" altLang="en-US" sz="1200">
              <a:latin typeface="Tahoma" panose="020B0604030504040204" pitchFamily="34" charset="0"/>
            </a:endParaRPr>
          </a:p>
        </p:txBody>
      </p:sp>
      <p:sp>
        <p:nvSpPr>
          <p:cNvPr id="4" name="TextBox 3">
            <a:extLst>
              <a:ext uri="{FF2B5EF4-FFF2-40B4-BE49-F238E27FC236}">
                <a16:creationId xmlns:a16="http://schemas.microsoft.com/office/drawing/2014/main" id="{248A0A80-9EF4-9E2E-FCB9-BE561295850A}"/>
              </a:ext>
            </a:extLst>
          </p:cNvPr>
          <p:cNvSpPr txBox="1"/>
          <p:nvPr/>
        </p:nvSpPr>
        <p:spPr>
          <a:xfrm>
            <a:off x="731683" y="833308"/>
            <a:ext cx="11047361" cy="3108543"/>
          </a:xfrm>
          <a:prstGeom prst="rect">
            <a:avLst/>
          </a:prstGeom>
          <a:noFill/>
        </p:spPr>
        <p:txBody>
          <a:bodyPr wrap="square">
            <a:spAutoFit/>
          </a:bodyPr>
          <a:lstStyle/>
          <a:p>
            <a:endParaRPr lang="en-GB" sz="2800" dirty="0"/>
          </a:p>
          <a:p>
            <a:r>
              <a:rPr lang="en-GB" sz="2800" dirty="0"/>
              <a:t>A systematic review is based on specified criteria. </a:t>
            </a:r>
          </a:p>
          <a:p>
            <a:endParaRPr lang="en-GB" sz="2800" dirty="0"/>
          </a:p>
          <a:p>
            <a:r>
              <a:rPr lang="en-GB" sz="2800" dirty="0"/>
              <a:t>Criteria can also be formulated as questions and then the reviewer assesses if the EIA meets the criteria completely, partially or not at all. </a:t>
            </a:r>
          </a:p>
          <a:p>
            <a:endParaRPr lang="en-GB" sz="2800" dirty="0"/>
          </a:p>
          <a:p>
            <a:r>
              <a:rPr lang="en-GB" sz="2800" dirty="0"/>
              <a:t>A detailed list of criteria and questions for reviewers is presented here. </a:t>
            </a:r>
            <a:endParaRPr lang="en-GB" dirty="0"/>
          </a:p>
        </p:txBody>
      </p:sp>
    </p:spTree>
    <p:extLst>
      <p:ext uri="{BB962C8B-B14F-4D97-AF65-F5344CB8AC3E}">
        <p14:creationId xmlns:p14="http://schemas.microsoft.com/office/powerpoint/2010/main" val="40725612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4741863" cy="1311275"/>
          </a:xfrm>
        </p:spPr>
        <p:txBody>
          <a:bodyPr/>
          <a:lstStyle/>
          <a:p>
            <a:pPr>
              <a:defRPr/>
            </a:pPr>
            <a:r>
              <a:rPr lang="en-US" sz="4000" b="1" dirty="0">
                <a:latin typeface="Neue Haas Grotesk Text Pro" panose="020B0504020202020204" pitchFamily="34" charset="0"/>
              </a:rPr>
              <a:t>EIA Review</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82</a:t>
            </a:fld>
            <a:endParaRPr lang="en-GB" altLang="en-US" sz="1200">
              <a:latin typeface="Tahoma" panose="020B0604030504040204" pitchFamily="34" charset="0"/>
            </a:endParaRPr>
          </a:p>
        </p:txBody>
      </p:sp>
      <p:sp>
        <p:nvSpPr>
          <p:cNvPr id="3" name="TextBox 2">
            <a:extLst>
              <a:ext uri="{FF2B5EF4-FFF2-40B4-BE49-F238E27FC236}">
                <a16:creationId xmlns:a16="http://schemas.microsoft.com/office/drawing/2014/main" id="{4DE18D04-9F86-A0DA-7E6B-7A35DCCE7E96}"/>
              </a:ext>
            </a:extLst>
          </p:cNvPr>
          <p:cNvSpPr txBox="1"/>
          <p:nvPr/>
        </p:nvSpPr>
        <p:spPr>
          <a:xfrm>
            <a:off x="576700" y="1189396"/>
            <a:ext cx="11163265" cy="5324535"/>
          </a:xfrm>
          <a:prstGeom prst="rect">
            <a:avLst/>
          </a:prstGeom>
          <a:noFill/>
        </p:spPr>
        <p:txBody>
          <a:bodyPr wrap="square">
            <a:spAutoFit/>
          </a:bodyPr>
          <a:lstStyle/>
          <a:p>
            <a:r>
              <a:rPr lang="en-GB" sz="2000" dirty="0"/>
              <a:t>Determining remedial options: Three remedial options are available when an EIA report fails to meet the standards required; these can be listed as follows: </a:t>
            </a:r>
          </a:p>
          <a:p>
            <a:endParaRPr lang="en-GB" sz="2000" dirty="0"/>
          </a:p>
          <a:p>
            <a:r>
              <a:rPr lang="en-GB" sz="2000" dirty="0"/>
              <a:t>• </a:t>
            </a:r>
            <a:r>
              <a:rPr lang="en-GB" sz="2000" dirty="0">
                <a:highlight>
                  <a:srgbClr val="FFFF00"/>
                </a:highlight>
              </a:rPr>
              <a:t>Acceptable</a:t>
            </a:r>
            <a:r>
              <a:rPr lang="en-GB" sz="2000" dirty="0"/>
              <a:t> – The EIA has acceptable quality; it identifies and mitigates the impacts of the development while at the same time identifying and addressing public participation and social impacts. Here it is also important that the data and methods meet national protocols and/or internally accepted relevant standards. At this level, it is also important that the information is well presented. The EIA is often considered satisfactory, although there may be some minor omissions and inadequacies of approach. The reviewing authority often provides a list of modification needed.</a:t>
            </a:r>
          </a:p>
          <a:p>
            <a:endParaRPr lang="en-GB" sz="2000" dirty="0"/>
          </a:p>
          <a:p>
            <a:r>
              <a:rPr lang="en-GB" sz="2000" dirty="0"/>
              <a:t> • </a:t>
            </a:r>
            <a:r>
              <a:rPr lang="en-GB" sz="2000" dirty="0">
                <a:highlight>
                  <a:srgbClr val="FFFF00"/>
                </a:highlight>
              </a:rPr>
              <a:t>Partially acceptable </a:t>
            </a:r>
            <a:r>
              <a:rPr lang="en-GB" sz="2000" dirty="0"/>
              <a:t>– The EIA considers the key impacts of the planned project, but there are significant omissions and inadequacies in the methods used, or some mitigation actions may be lacking. At this level, substantial modifications or complements are necessary. The reviewing authority often provides a list of modification needed.</a:t>
            </a:r>
          </a:p>
          <a:p>
            <a:endParaRPr lang="en-GB" sz="2000" dirty="0"/>
          </a:p>
          <a:p>
            <a:r>
              <a:rPr lang="en-GB" sz="2000" dirty="0"/>
              <a:t> • </a:t>
            </a:r>
            <a:r>
              <a:rPr lang="en-GB" sz="2000" dirty="0">
                <a:highlight>
                  <a:srgbClr val="FFFF00"/>
                </a:highlight>
              </a:rPr>
              <a:t>Deficient. </a:t>
            </a:r>
            <a:r>
              <a:rPr lang="en-GB" sz="2000" dirty="0"/>
              <a:t>The background data are unsatisfactory, poorly </a:t>
            </a:r>
            <a:r>
              <a:rPr lang="en-GB" sz="2000" dirty="0" err="1"/>
              <a:t>analyzed</a:t>
            </a:r>
            <a:r>
              <a:rPr lang="en-GB" sz="2000" dirty="0"/>
              <a:t> and presented and biased. They are not acceptable.</a:t>
            </a:r>
          </a:p>
        </p:txBody>
      </p:sp>
    </p:spTree>
    <p:extLst>
      <p:ext uri="{BB962C8B-B14F-4D97-AF65-F5344CB8AC3E}">
        <p14:creationId xmlns:p14="http://schemas.microsoft.com/office/powerpoint/2010/main" val="4895483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247924"/>
            <a:ext cx="7986113" cy="1311275"/>
          </a:xfrm>
        </p:spPr>
        <p:txBody>
          <a:bodyPr/>
          <a:lstStyle/>
          <a:p>
            <a:pPr>
              <a:defRPr/>
            </a:pPr>
            <a:r>
              <a:rPr lang="en-US" sz="4000" b="1" dirty="0">
                <a:latin typeface="Neue Haas Grotesk Text Pro" panose="020B0504020202020204" pitchFamily="34" charset="0"/>
              </a:rPr>
              <a:t>How to conduct an EIA Review</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83</a:t>
            </a:fld>
            <a:endParaRPr lang="en-GB" altLang="en-US" sz="1200">
              <a:latin typeface="Tahoma" panose="020B0604030504040204" pitchFamily="34" charset="0"/>
            </a:endParaRPr>
          </a:p>
        </p:txBody>
      </p:sp>
      <p:sp>
        <p:nvSpPr>
          <p:cNvPr id="3" name="TextBox 2">
            <a:extLst>
              <a:ext uri="{FF2B5EF4-FFF2-40B4-BE49-F238E27FC236}">
                <a16:creationId xmlns:a16="http://schemas.microsoft.com/office/drawing/2014/main" id="{4DE18D04-9F86-A0DA-7E6B-7A35DCCE7E96}"/>
              </a:ext>
            </a:extLst>
          </p:cNvPr>
          <p:cNvSpPr txBox="1"/>
          <p:nvPr/>
        </p:nvSpPr>
        <p:spPr>
          <a:xfrm>
            <a:off x="731684" y="1559199"/>
            <a:ext cx="11341496" cy="3139321"/>
          </a:xfrm>
          <a:prstGeom prst="rect">
            <a:avLst/>
          </a:prstGeom>
          <a:noFill/>
        </p:spPr>
        <p:txBody>
          <a:bodyPr wrap="square">
            <a:spAutoFit/>
          </a:bodyPr>
          <a:lstStyle/>
          <a:p>
            <a:r>
              <a:rPr lang="en-GB" dirty="0"/>
              <a:t>How to conduct a review? The review can be carried out in three steps: • Step 1: Identify the deficiencies in the EIA report, using the Terms of Reference, relevant guidelines, criteria and information on standards by national agencies and comparable EIA reports.</a:t>
            </a:r>
          </a:p>
          <a:p>
            <a:endParaRPr lang="en-GB" dirty="0"/>
          </a:p>
          <a:p>
            <a:r>
              <a:rPr lang="en-GB" dirty="0"/>
              <a:t> • Step 2: Focus on any shortcomings in the EIA report and identify gaps and areas that require further information and improvements in the methods based on suggested protocols; look at key gaps in areas that prevent qualified decision making. If no serious omissions are found, this should be stated clearly. </a:t>
            </a:r>
          </a:p>
          <a:p>
            <a:endParaRPr lang="en-GB" dirty="0"/>
          </a:p>
          <a:p>
            <a:r>
              <a:rPr lang="en-GB" dirty="0"/>
              <a:t>• Step 3: Recommend how and when any serious shortcomings are to be remedied, in to facilitate informed decision making and appropriate measures for project implementation. The elements of EIA review and the aspects considered may differ from the arrangements that are in place in a particular country</a:t>
            </a:r>
          </a:p>
        </p:txBody>
      </p:sp>
    </p:spTree>
    <p:extLst>
      <p:ext uri="{BB962C8B-B14F-4D97-AF65-F5344CB8AC3E}">
        <p14:creationId xmlns:p14="http://schemas.microsoft.com/office/powerpoint/2010/main" val="6048303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247924"/>
            <a:ext cx="7986113" cy="1311275"/>
          </a:xfrm>
        </p:spPr>
        <p:txBody>
          <a:bodyPr/>
          <a:lstStyle/>
          <a:p>
            <a:pPr>
              <a:defRPr/>
            </a:pPr>
            <a:r>
              <a:rPr lang="en-US" sz="4000" b="1" dirty="0">
                <a:latin typeface="Neue Haas Grotesk Text Pro" panose="020B0504020202020204" pitchFamily="34" charset="0"/>
              </a:rPr>
              <a:t>Considerations</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84</a:t>
            </a:fld>
            <a:endParaRPr lang="en-GB" altLang="en-US" sz="1200">
              <a:latin typeface="Tahoma" panose="020B0604030504040204" pitchFamily="34" charset="0"/>
            </a:endParaRPr>
          </a:p>
        </p:txBody>
      </p:sp>
      <p:sp>
        <p:nvSpPr>
          <p:cNvPr id="3" name="TextBox 2">
            <a:extLst>
              <a:ext uri="{FF2B5EF4-FFF2-40B4-BE49-F238E27FC236}">
                <a16:creationId xmlns:a16="http://schemas.microsoft.com/office/drawing/2014/main" id="{4DE18D04-9F86-A0DA-7E6B-7A35DCCE7E96}"/>
              </a:ext>
            </a:extLst>
          </p:cNvPr>
          <p:cNvSpPr txBox="1"/>
          <p:nvPr/>
        </p:nvSpPr>
        <p:spPr>
          <a:xfrm>
            <a:off x="731684" y="1559199"/>
            <a:ext cx="11341496" cy="3416320"/>
          </a:xfrm>
          <a:prstGeom prst="rect">
            <a:avLst/>
          </a:prstGeom>
          <a:noFill/>
        </p:spPr>
        <p:txBody>
          <a:bodyPr wrap="square">
            <a:spAutoFit/>
          </a:bodyPr>
          <a:lstStyle/>
          <a:p>
            <a:r>
              <a:rPr lang="en-GB" sz="2400" dirty="0"/>
              <a:t>A comprehensive review of the adequacy and quality of an EIA report would address many or all of the following issues: </a:t>
            </a:r>
          </a:p>
          <a:p>
            <a:endParaRPr lang="en-GB" sz="2400" dirty="0"/>
          </a:p>
          <a:p>
            <a:r>
              <a:rPr lang="en-GB" sz="2400" dirty="0"/>
              <a:t>• Does the report address the terms of reference? </a:t>
            </a:r>
          </a:p>
          <a:p>
            <a:r>
              <a:rPr lang="en-GB" sz="2400" dirty="0"/>
              <a:t>• Is the necessary information provided for each major component of the EIA report? </a:t>
            </a:r>
          </a:p>
          <a:p>
            <a:r>
              <a:rPr lang="en-GB" sz="2400" dirty="0"/>
              <a:t>• Is the information correct and technically sound? </a:t>
            </a:r>
          </a:p>
          <a:p>
            <a:r>
              <a:rPr lang="en-GB" sz="2400" dirty="0"/>
              <a:t>• Have the views and concerns of affected and interested parties been considered? </a:t>
            </a:r>
          </a:p>
          <a:p>
            <a:r>
              <a:rPr lang="en-GB" sz="2400" dirty="0"/>
              <a:t>• Is the statement of the key findings complete and satisfactory, e.g., for significant impacts, proposed mitigation measures, etc.?</a:t>
            </a:r>
          </a:p>
        </p:txBody>
      </p:sp>
    </p:spTree>
    <p:extLst>
      <p:ext uri="{BB962C8B-B14F-4D97-AF65-F5344CB8AC3E}">
        <p14:creationId xmlns:p14="http://schemas.microsoft.com/office/powerpoint/2010/main" val="10068195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247924"/>
            <a:ext cx="7986113" cy="1311275"/>
          </a:xfrm>
        </p:spPr>
        <p:txBody>
          <a:bodyPr/>
          <a:lstStyle/>
          <a:p>
            <a:pPr>
              <a:defRPr/>
            </a:pPr>
            <a:r>
              <a:rPr lang="en-US" sz="4000" b="1" dirty="0">
                <a:latin typeface="Neue Haas Grotesk Text Pro" panose="020B0504020202020204" pitchFamily="34" charset="0"/>
              </a:rPr>
              <a:t>Considerations (Continued)</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85</a:t>
            </a:fld>
            <a:endParaRPr lang="en-GB" altLang="en-US" sz="1200">
              <a:latin typeface="Tahoma" panose="020B0604030504040204" pitchFamily="34" charset="0"/>
            </a:endParaRPr>
          </a:p>
        </p:txBody>
      </p:sp>
      <p:sp>
        <p:nvSpPr>
          <p:cNvPr id="3" name="TextBox 2">
            <a:extLst>
              <a:ext uri="{FF2B5EF4-FFF2-40B4-BE49-F238E27FC236}">
                <a16:creationId xmlns:a16="http://schemas.microsoft.com/office/drawing/2014/main" id="{4DE18D04-9F86-A0DA-7E6B-7A35DCCE7E96}"/>
              </a:ext>
            </a:extLst>
          </p:cNvPr>
          <p:cNvSpPr txBox="1"/>
          <p:nvPr/>
        </p:nvSpPr>
        <p:spPr>
          <a:xfrm>
            <a:off x="731684" y="1559199"/>
            <a:ext cx="11341496" cy="3785652"/>
          </a:xfrm>
          <a:prstGeom prst="rect">
            <a:avLst/>
          </a:prstGeom>
          <a:noFill/>
        </p:spPr>
        <p:txBody>
          <a:bodyPr wrap="square">
            <a:spAutoFit/>
          </a:bodyPr>
          <a:lstStyle/>
          <a:p>
            <a:r>
              <a:rPr lang="en-GB" sz="2400" dirty="0"/>
              <a:t>Is the information clearly presented and understandable by decision makers and the public? </a:t>
            </a:r>
          </a:p>
          <a:p>
            <a:r>
              <a:rPr lang="en-GB" sz="2400" dirty="0"/>
              <a:t>• </a:t>
            </a:r>
            <a:r>
              <a:rPr lang="en-GB" sz="2400" b="1" dirty="0"/>
              <a:t>Is the information relevant and sufficient for the purpose of decision making and condition setting? </a:t>
            </a:r>
          </a:p>
          <a:p>
            <a:endParaRPr lang="en-GB" sz="2400" dirty="0"/>
          </a:p>
          <a:p>
            <a:r>
              <a:rPr lang="en-GB" sz="2400" dirty="0"/>
              <a:t>The response to the last question is the most significant aspect for review conclusions, and will largely determine whether or not an EIA can be submitted as is or with minor revisions. </a:t>
            </a:r>
          </a:p>
          <a:p>
            <a:endParaRPr lang="en-GB" sz="2400" dirty="0"/>
          </a:p>
          <a:p>
            <a:endParaRPr lang="en-GB" sz="2400" dirty="0"/>
          </a:p>
        </p:txBody>
      </p:sp>
    </p:spTree>
    <p:extLst>
      <p:ext uri="{BB962C8B-B14F-4D97-AF65-F5344CB8AC3E}">
        <p14:creationId xmlns:p14="http://schemas.microsoft.com/office/powerpoint/2010/main" val="3119669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4741863" cy="1311275"/>
          </a:xfrm>
        </p:spPr>
        <p:txBody>
          <a:bodyPr>
            <a:normAutofit/>
          </a:bodyPr>
          <a:lstStyle/>
          <a:p>
            <a:pPr>
              <a:defRPr/>
            </a:pPr>
            <a:r>
              <a:rPr lang="en-US" sz="4000" b="1" dirty="0">
                <a:latin typeface="Neue Haas Grotesk Text Pro" panose="020B0504020202020204" pitchFamily="34" charset="0"/>
              </a:rPr>
              <a:t>Reviewer Steps:</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86</a:t>
            </a:fld>
            <a:endParaRPr lang="en-GB" altLang="en-US" sz="1200">
              <a:latin typeface="Tahoma" panose="020B0604030504040204" pitchFamily="34" charset="0"/>
            </a:endParaRPr>
          </a:p>
        </p:txBody>
      </p:sp>
      <p:sp>
        <p:nvSpPr>
          <p:cNvPr id="3" name="TextBox 2">
            <a:extLst>
              <a:ext uri="{FF2B5EF4-FFF2-40B4-BE49-F238E27FC236}">
                <a16:creationId xmlns:a16="http://schemas.microsoft.com/office/drawing/2014/main" id="{4DE18D04-9F86-A0DA-7E6B-7A35DCCE7E96}"/>
              </a:ext>
            </a:extLst>
          </p:cNvPr>
          <p:cNvSpPr txBox="1"/>
          <p:nvPr/>
        </p:nvSpPr>
        <p:spPr>
          <a:xfrm>
            <a:off x="661941" y="1071003"/>
            <a:ext cx="11096522" cy="5601533"/>
          </a:xfrm>
          <a:prstGeom prst="rect">
            <a:avLst/>
          </a:prstGeom>
          <a:noFill/>
        </p:spPr>
        <p:txBody>
          <a:bodyPr wrap="square">
            <a:spAutoFit/>
          </a:bodyPr>
          <a:lstStyle/>
          <a:p>
            <a:r>
              <a:rPr lang="en-GB" sz="2000" dirty="0"/>
              <a:t>• Read the contents of the analysis included in the qualification list, study them, and reflect on the information requirements and qualification criteria.</a:t>
            </a:r>
          </a:p>
          <a:p>
            <a:r>
              <a:rPr lang="en-GB" sz="2000" dirty="0"/>
              <a:t> • Identify the information required. If the communication of results and </a:t>
            </a:r>
            <a:r>
              <a:rPr lang="en-GB" sz="2000" dirty="0" err="1"/>
              <a:t>fulfillment</a:t>
            </a:r>
            <a:r>
              <a:rPr lang="en-GB" sz="2000" dirty="0"/>
              <a:t> of formal and administrative aspects are not adequate, the reviewer should request the project coordinator to rewrite the study report and explain its deficiencies. If the communication of results is appropriate and the study provides the necessary information, the review team should continue with the analysis. </a:t>
            </a:r>
          </a:p>
          <a:p>
            <a:r>
              <a:rPr lang="en-GB" sz="2000" dirty="0"/>
              <a:t>• Study the specific tasks that should have been carried out to comply fully with the requirements described. </a:t>
            </a:r>
          </a:p>
          <a:p>
            <a:r>
              <a:rPr lang="en-GB" sz="2000" dirty="0"/>
              <a:t>• Seek answers to the questions in the tables. The information required can be found in the study itself; it may be necessary to look for it—do not presume that it is implicit. </a:t>
            </a:r>
          </a:p>
          <a:p>
            <a:r>
              <a:rPr lang="en-GB" sz="2000" dirty="0"/>
              <a:t>• The study can be qualified negatively if information is repeatedly found to be lacking. Carefully review the qualification system to understand its logic, since this system will be used to deal with each review criterion.</a:t>
            </a:r>
          </a:p>
          <a:p>
            <a:r>
              <a:rPr lang="en-GB" sz="2000" dirty="0"/>
              <a:t> • Decide on the appropriate qualification and record it in the qualification summary list.</a:t>
            </a:r>
          </a:p>
          <a:p>
            <a:r>
              <a:rPr lang="en-GB" sz="2000" dirty="0"/>
              <a:t> • Decide if the EIA is acceptable and the licence to operate can be awarded, if the EIA needs improvements or shows that the planned development could have impacts to the area that are too severe and thus is to be rejected.</a:t>
            </a:r>
          </a:p>
          <a:p>
            <a:endParaRPr lang="en-GB" dirty="0"/>
          </a:p>
        </p:txBody>
      </p:sp>
      <p:sp>
        <p:nvSpPr>
          <p:cNvPr id="4" name="TextBox 3">
            <a:extLst>
              <a:ext uri="{FF2B5EF4-FFF2-40B4-BE49-F238E27FC236}">
                <a16:creationId xmlns:a16="http://schemas.microsoft.com/office/drawing/2014/main" id="{82B622AE-D474-5078-1BDE-500497C325D9}"/>
              </a:ext>
            </a:extLst>
          </p:cNvPr>
          <p:cNvSpPr txBox="1"/>
          <p:nvPr/>
        </p:nvSpPr>
        <p:spPr>
          <a:xfrm>
            <a:off x="8061055" y="6171684"/>
            <a:ext cx="6094708" cy="369332"/>
          </a:xfrm>
          <a:prstGeom prst="rect">
            <a:avLst/>
          </a:prstGeom>
          <a:noFill/>
        </p:spPr>
        <p:txBody>
          <a:bodyPr wrap="square">
            <a:spAutoFit/>
          </a:bodyPr>
          <a:lstStyle/>
          <a:p>
            <a:r>
              <a:rPr lang="en-GB" dirty="0">
                <a:hlinkClick r:id="rId4"/>
              </a:rPr>
              <a:t>EIA-Manual.pdf (iisd.org)</a:t>
            </a:r>
            <a:endParaRPr lang="en-GB" dirty="0"/>
          </a:p>
        </p:txBody>
      </p:sp>
    </p:spTree>
    <p:extLst>
      <p:ext uri="{BB962C8B-B14F-4D97-AF65-F5344CB8AC3E}">
        <p14:creationId xmlns:p14="http://schemas.microsoft.com/office/powerpoint/2010/main" val="15460741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4741863" cy="1311275"/>
          </a:xfrm>
        </p:spPr>
        <p:txBody>
          <a:bodyPr>
            <a:normAutofit/>
          </a:bodyPr>
          <a:lstStyle/>
          <a:p>
            <a:pPr>
              <a:defRPr/>
            </a:pPr>
            <a:r>
              <a:rPr lang="en-US" sz="4000" b="1" dirty="0">
                <a:latin typeface="Neue Haas Grotesk Text Pro" panose="020B0504020202020204" pitchFamily="34" charset="0"/>
              </a:rPr>
              <a:t>Reviewer Steps:</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87</a:t>
            </a:fld>
            <a:endParaRPr lang="en-GB" altLang="en-US" sz="1200">
              <a:latin typeface="Tahoma" panose="020B0604030504040204" pitchFamily="34" charset="0"/>
            </a:endParaRPr>
          </a:p>
        </p:txBody>
      </p:sp>
      <p:pic>
        <p:nvPicPr>
          <p:cNvPr id="9" name="Picture 8">
            <a:extLst>
              <a:ext uri="{FF2B5EF4-FFF2-40B4-BE49-F238E27FC236}">
                <a16:creationId xmlns:a16="http://schemas.microsoft.com/office/drawing/2014/main" id="{87BF49D4-045E-F51D-6F26-7B59EC532184}"/>
              </a:ext>
            </a:extLst>
          </p:cNvPr>
          <p:cNvPicPr>
            <a:picLocks noChangeAspect="1"/>
          </p:cNvPicPr>
          <p:nvPr/>
        </p:nvPicPr>
        <p:blipFill rotWithShape="1">
          <a:blip r:embed="rId4"/>
          <a:srcRect l="32472" t="22147" r="16680" b="39548"/>
          <a:stretch/>
        </p:blipFill>
        <p:spPr>
          <a:xfrm>
            <a:off x="242868" y="3851329"/>
            <a:ext cx="5459389" cy="2741827"/>
          </a:xfrm>
          <a:prstGeom prst="rect">
            <a:avLst/>
          </a:prstGeom>
        </p:spPr>
      </p:pic>
      <p:pic>
        <p:nvPicPr>
          <p:cNvPr id="5" name="Picture 4">
            <a:extLst>
              <a:ext uri="{FF2B5EF4-FFF2-40B4-BE49-F238E27FC236}">
                <a16:creationId xmlns:a16="http://schemas.microsoft.com/office/drawing/2014/main" id="{E2D9C408-C065-76B7-E0AA-FABCF029A714}"/>
              </a:ext>
            </a:extLst>
          </p:cNvPr>
          <p:cNvPicPr>
            <a:picLocks noChangeAspect="1"/>
          </p:cNvPicPr>
          <p:nvPr/>
        </p:nvPicPr>
        <p:blipFill rotWithShape="1">
          <a:blip r:embed="rId5"/>
          <a:srcRect l="26295" t="16497" r="8846" b="28475"/>
          <a:stretch/>
        </p:blipFill>
        <p:spPr>
          <a:xfrm>
            <a:off x="5718873" y="486022"/>
            <a:ext cx="6152827" cy="3480171"/>
          </a:xfrm>
          <a:prstGeom prst="rect">
            <a:avLst/>
          </a:prstGeom>
        </p:spPr>
      </p:pic>
    </p:spTree>
    <p:extLst>
      <p:ext uri="{BB962C8B-B14F-4D97-AF65-F5344CB8AC3E}">
        <p14:creationId xmlns:p14="http://schemas.microsoft.com/office/powerpoint/2010/main" val="26207426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31684" y="-121879"/>
            <a:ext cx="4741863" cy="1311275"/>
          </a:xfrm>
        </p:spPr>
        <p:txBody>
          <a:bodyPr>
            <a:normAutofit/>
          </a:bodyPr>
          <a:lstStyle/>
          <a:p>
            <a:pPr>
              <a:defRPr/>
            </a:pPr>
            <a:r>
              <a:rPr lang="en-US" sz="4000" b="1" dirty="0">
                <a:latin typeface="Neue Haas Grotesk Text Pro" panose="020B0504020202020204" pitchFamily="34" charset="0"/>
              </a:rPr>
              <a:t>Reviewer Steps:</a:t>
            </a:r>
            <a:endParaRPr lang="en-US" sz="4800" b="1" dirty="0">
              <a:latin typeface="Neue Haas Grotesk Text Pro" panose="020B0504020202020204" pitchFamily="34" charset="0"/>
            </a:endParaRPr>
          </a:p>
        </p:txBody>
      </p:sp>
      <p:sp>
        <p:nvSpPr>
          <p:cNvPr id="8499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08A0155D-42FF-4BB8-A44B-31F1ECB5E4DF}" type="slidenum">
              <a:rPr lang="en-GB" altLang="en-US" sz="1200">
                <a:latin typeface="Tahoma" panose="020B0604030504040204" pitchFamily="34" charset="0"/>
              </a:rPr>
              <a:pPr>
                <a:spcBef>
                  <a:spcPct val="0"/>
                </a:spcBef>
                <a:spcAft>
                  <a:spcPct val="0"/>
                </a:spcAft>
                <a:buClrTx/>
                <a:buFontTx/>
                <a:buNone/>
              </a:pPr>
              <a:t>88</a:t>
            </a:fld>
            <a:endParaRPr lang="en-GB" altLang="en-US" sz="1200">
              <a:latin typeface="Tahoma" panose="020B0604030504040204" pitchFamily="34" charset="0"/>
            </a:endParaRPr>
          </a:p>
        </p:txBody>
      </p:sp>
      <p:pic>
        <p:nvPicPr>
          <p:cNvPr id="5" name="Picture 4">
            <a:extLst>
              <a:ext uri="{FF2B5EF4-FFF2-40B4-BE49-F238E27FC236}">
                <a16:creationId xmlns:a16="http://schemas.microsoft.com/office/drawing/2014/main" id="{E2D9C408-C065-76B7-E0AA-FABCF029A714}"/>
              </a:ext>
            </a:extLst>
          </p:cNvPr>
          <p:cNvPicPr>
            <a:picLocks noChangeAspect="1"/>
          </p:cNvPicPr>
          <p:nvPr/>
        </p:nvPicPr>
        <p:blipFill rotWithShape="1">
          <a:blip r:embed="rId4"/>
          <a:srcRect l="26295" t="16497" r="8846" b="28475"/>
          <a:stretch/>
        </p:blipFill>
        <p:spPr>
          <a:xfrm>
            <a:off x="5718873" y="486022"/>
            <a:ext cx="6152827" cy="3480171"/>
          </a:xfrm>
          <a:prstGeom prst="rect">
            <a:avLst/>
          </a:prstGeom>
        </p:spPr>
      </p:pic>
      <p:pic>
        <p:nvPicPr>
          <p:cNvPr id="6" name="Picture 5">
            <a:extLst>
              <a:ext uri="{FF2B5EF4-FFF2-40B4-BE49-F238E27FC236}">
                <a16:creationId xmlns:a16="http://schemas.microsoft.com/office/drawing/2014/main" id="{324406F0-52AF-480E-98BF-AEC70BC101C0}"/>
              </a:ext>
            </a:extLst>
          </p:cNvPr>
          <p:cNvPicPr>
            <a:picLocks noChangeAspect="1"/>
          </p:cNvPicPr>
          <p:nvPr/>
        </p:nvPicPr>
        <p:blipFill rotWithShape="1">
          <a:blip r:embed="rId5"/>
          <a:srcRect l="14017" t="32882" r="21124" b="24971"/>
          <a:stretch/>
        </p:blipFill>
        <p:spPr>
          <a:xfrm>
            <a:off x="395207" y="3967565"/>
            <a:ext cx="6672020" cy="2890435"/>
          </a:xfrm>
          <a:prstGeom prst="rect">
            <a:avLst/>
          </a:prstGeom>
        </p:spPr>
      </p:pic>
    </p:spTree>
    <p:extLst>
      <p:ext uri="{BB962C8B-B14F-4D97-AF65-F5344CB8AC3E}">
        <p14:creationId xmlns:p14="http://schemas.microsoft.com/office/powerpoint/2010/main" val="38651290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1" y="0"/>
            <a:ext cx="6095979" cy="6857990"/>
          </a:xfrm>
          <a:prstGeom prst="rect">
            <a:avLst/>
          </a:prstGeom>
          <a:noFill/>
        </p:spPr>
      </p:pic>
      <p:sp>
        <p:nvSpPr>
          <p:cNvPr id="132099" name="Rectangle 3"/>
          <p:cNvSpPr>
            <a:spLocks noGrp="1" noChangeArrowheads="1"/>
          </p:cNvSpPr>
          <p:nvPr>
            <p:ph idx="1"/>
          </p:nvPr>
        </p:nvSpPr>
        <p:spPr>
          <a:xfrm>
            <a:off x="6796843" y="1904137"/>
            <a:ext cx="5147506" cy="4322492"/>
          </a:xfrm>
        </p:spPr>
        <p:txBody>
          <a:bodyPr>
            <a:normAutofit/>
          </a:bodyPr>
          <a:lstStyle/>
          <a:p>
            <a:pPr marL="0" indent="0">
              <a:buNone/>
              <a:defRPr/>
            </a:pPr>
            <a:r>
              <a:rPr lang="en-GB" sz="1800" b="1" dirty="0"/>
              <a:t>We will be spending the rest of this session reviewing an EIA. </a:t>
            </a:r>
          </a:p>
          <a:p>
            <a:pPr marL="0" indent="0">
              <a:buNone/>
              <a:defRPr/>
            </a:pPr>
            <a:endParaRPr lang="en-GB" sz="1800" dirty="0"/>
          </a:p>
          <a:p>
            <a:pPr>
              <a:defRPr/>
            </a:pPr>
            <a:r>
              <a:rPr lang="en-GB" sz="1800" dirty="0"/>
              <a:t>Working in pairs…. Select an EIA report</a:t>
            </a:r>
          </a:p>
          <a:p>
            <a:pPr>
              <a:defRPr/>
            </a:pPr>
            <a:r>
              <a:rPr lang="en-GB" sz="1800" dirty="0"/>
              <a:t>Using the </a:t>
            </a:r>
            <a:r>
              <a:rPr lang="en-GB" sz="1800" dirty="0" err="1"/>
              <a:t>Powerpoint</a:t>
            </a:r>
            <a:r>
              <a:rPr lang="en-GB" sz="1800" dirty="0"/>
              <a:t> provided template: assess your EIA </a:t>
            </a:r>
          </a:p>
          <a:p>
            <a:pPr>
              <a:defRPr/>
            </a:pPr>
            <a:endParaRPr lang="en-GB" sz="1800" dirty="0"/>
          </a:p>
          <a:p>
            <a:pPr>
              <a:defRPr/>
            </a:pPr>
            <a:r>
              <a:rPr lang="en-GB" sz="1800" b="1" dirty="0"/>
              <a:t>Provide your EIA a scorecard (e.g. A to F) for the relevant considerations.</a:t>
            </a:r>
          </a:p>
          <a:p>
            <a:pPr marL="0" indent="0">
              <a:buNone/>
              <a:defRPr/>
            </a:pPr>
            <a:endParaRPr lang="en-GB" sz="1800" dirty="0"/>
          </a:p>
          <a:p>
            <a:pPr marL="0" indent="0">
              <a:buNone/>
              <a:defRPr/>
            </a:pPr>
            <a:endParaRPr lang="en-GB" sz="1800"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11/6/2025</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89</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69686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3" end="3"/>
                                            </p:txEl>
                                          </p:spTgt>
                                        </p:tgtEl>
                                        <p:attrNameLst>
                                          <p:attrName>style.visibility</p:attrName>
                                        </p:attrNameLst>
                                      </p:cBhvr>
                                      <p:to>
                                        <p:strVal val="visible"/>
                                      </p:to>
                                    </p:set>
                                    <p:animEffect transition="in" filter="fade">
                                      <p:cBhvr>
                                        <p:cTn id="17" dur="2000"/>
                                        <p:tgtEl>
                                          <p:spTgt spid="132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5" end="5"/>
                                            </p:txEl>
                                          </p:spTgt>
                                        </p:tgtEl>
                                        <p:attrNameLst>
                                          <p:attrName>style.visibility</p:attrName>
                                        </p:attrNameLst>
                                      </p:cBhvr>
                                      <p:to>
                                        <p:strVal val="visible"/>
                                      </p:to>
                                    </p:set>
                                    <p:animEffect transition="in" filter="fade">
                                      <p:cBhvr>
                                        <p:cTn id="22" dur="2000"/>
                                        <p:tgtEl>
                                          <p:spTgt spid="132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6686</Words>
  <Application>Microsoft Office PowerPoint</Application>
  <PresentationFormat>Widescreen</PresentationFormat>
  <Paragraphs>594</Paragraphs>
  <Slides>89</Slides>
  <Notes>22</Notes>
  <HiddenSlides>0</HiddenSlides>
  <MMClips>4</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89</vt:i4>
      </vt:variant>
    </vt:vector>
  </HeadingPairs>
  <TitlesOfParts>
    <vt:vector size="104" baseType="lpstr">
      <vt:lpstr>GDS Transport</vt:lpstr>
      <vt:lpstr>Google Sans</vt:lpstr>
      <vt:lpstr>Monotype Sorts</vt:lpstr>
      <vt:lpstr>MS Mincho</vt:lpstr>
      <vt:lpstr>Arial</vt:lpstr>
      <vt:lpstr>Calibri</vt:lpstr>
      <vt:lpstr>Calibri Light</vt:lpstr>
      <vt:lpstr>Century Gothic</vt:lpstr>
      <vt:lpstr>Comic Sans MS</vt:lpstr>
      <vt:lpstr>Helvetica</vt:lpstr>
      <vt:lpstr>Neue Haas Grotesk Text Pro</vt:lpstr>
      <vt:lpstr>Tahoma</vt:lpstr>
      <vt:lpstr>Times New Roman</vt:lpstr>
      <vt:lpstr>Office Theme</vt:lpstr>
      <vt:lpstr>VanillaVTI</vt:lpstr>
      <vt:lpstr>PowerPoint Presentation</vt:lpstr>
      <vt:lpstr>PowerPoint Presentation</vt:lpstr>
      <vt:lpstr>Outline</vt:lpstr>
      <vt:lpstr>EIA—Three core values</vt:lpstr>
      <vt:lpstr>EIA — guiding principles</vt:lpstr>
      <vt:lpstr>Key operating principles of good EIA practice</vt:lpstr>
      <vt:lpstr>EIA — guiding principles (continued)</vt:lpstr>
      <vt:lpstr>Recap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vt:lpstr>
      <vt:lpstr>PowerPoint Presentation</vt:lpstr>
      <vt:lpstr>PowerPoint Presentation</vt:lpstr>
      <vt:lpstr>PowerPoint Presentation</vt:lpstr>
      <vt:lpstr>Impact Management in EIA</vt:lpstr>
      <vt:lpstr>Impact Management in EIA</vt:lpstr>
      <vt:lpstr>Impact Management in EIA</vt:lpstr>
      <vt:lpstr>Impact Management in EIA</vt:lpstr>
      <vt:lpstr>PowerPoint Presentation</vt:lpstr>
      <vt:lpstr>PowerPoint Presentation</vt:lpstr>
      <vt:lpstr>PowerPoint Presentation</vt:lpstr>
      <vt:lpstr>PowerPoint Presentation</vt:lpstr>
      <vt:lpstr>PowerPoint Presentation</vt:lpstr>
      <vt:lpstr>How to conduct impact management</vt:lpstr>
      <vt:lpstr>How to conduct impact management</vt:lpstr>
      <vt:lpstr>EMP</vt:lpstr>
      <vt:lpstr>EMP</vt:lpstr>
      <vt:lpstr>EMP</vt:lpstr>
      <vt:lpstr>EMP</vt:lpstr>
      <vt:lpstr>EMP</vt:lpstr>
      <vt:lpstr>EMP</vt:lpstr>
      <vt:lpstr>Activity</vt:lpstr>
      <vt:lpstr>Take a break</vt:lpstr>
      <vt:lpstr>Planning Application Determination</vt:lpstr>
      <vt:lpstr>PowerPoint Presentation</vt:lpstr>
      <vt:lpstr>Determining EIA and Planning applications</vt:lpstr>
      <vt:lpstr>Determining EIA and Planning applications</vt:lpstr>
      <vt:lpstr>Determining EIA and Planning applications</vt:lpstr>
      <vt:lpstr>Determining EIA and Planning applications</vt:lpstr>
      <vt:lpstr>Determining EIA and Planning applications</vt:lpstr>
      <vt:lpstr>How long does a local planning authority have to determine a planning application involving an Environmental Impact Assessment? </vt:lpstr>
      <vt:lpstr>More information required</vt:lpstr>
      <vt:lpstr>More information required</vt:lpstr>
      <vt:lpstr>Transboundary impacts</vt:lpstr>
      <vt:lpstr>Transboundary Consultation</vt:lpstr>
      <vt:lpstr>PowerPoint Presentation</vt:lpstr>
      <vt:lpstr>PowerPoint Presentation</vt:lpstr>
      <vt:lpstr>PowerPoint Presentation</vt:lpstr>
      <vt:lpstr>PowerPoint Presentation</vt:lpstr>
      <vt:lpstr>PowerPoint Presentation</vt:lpstr>
      <vt:lpstr>PowerPoint Presentation</vt:lpstr>
      <vt:lpstr>Take a break</vt:lpstr>
      <vt:lpstr>After consent in EIA</vt:lpstr>
      <vt:lpstr>Implementing/Construction</vt:lpstr>
      <vt:lpstr>Implementing/Construction</vt:lpstr>
      <vt:lpstr>Conditions</vt:lpstr>
      <vt:lpstr>Decision Time</vt:lpstr>
      <vt:lpstr>Publicising the EIA decision</vt:lpstr>
      <vt:lpstr>PowerPoint Presentation</vt:lpstr>
      <vt:lpstr>PowerPoint Presentation</vt:lpstr>
      <vt:lpstr>PowerPoint Presentation</vt:lpstr>
      <vt:lpstr>PowerPoint Presentation</vt:lpstr>
      <vt:lpstr>Take a break</vt:lpstr>
      <vt:lpstr>Assessing what makes a good EIA report?</vt:lpstr>
      <vt:lpstr>Why do we review an EIA?</vt:lpstr>
      <vt:lpstr>EIA Review</vt:lpstr>
      <vt:lpstr>Basic Requirements</vt:lpstr>
      <vt:lpstr>Deficiency examples</vt:lpstr>
      <vt:lpstr>TOR by major organisations</vt:lpstr>
      <vt:lpstr>TOR (Terms of Reference) Examples </vt:lpstr>
      <vt:lpstr>Internal and External Review</vt:lpstr>
      <vt:lpstr>Public Comment in EIA Review</vt:lpstr>
      <vt:lpstr>Systematic Review</vt:lpstr>
      <vt:lpstr>EIA Review</vt:lpstr>
      <vt:lpstr>How to conduct an EIA Review</vt:lpstr>
      <vt:lpstr>Considerations</vt:lpstr>
      <vt:lpstr>Considerations (Continued)</vt:lpstr>
      <vt:lpstr>Reviewer Steps:</vt:lpstr>
      <vt:lpstr>Reviewer Steps:</vt:lpstr>
      <vt:lpstr>Reviewer Steps:</vt:lpstr>
      <vt:lpstr>Activity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Alissa Flatley</dc:creator>
  <cp:lastModifiedBy>Alisdair Cunningham</cp:lastModifiedBy>
  <cp:revision>3</cp:revision>
  <dcterms:created xsi:type="dcterms:W3CDTF">2023-08-21T16:06:27Z</dcterms:created>
  <dcterms:modified xsi:type="dcterms:W3CDTF">2025-11-06T16:12:20Z</dcterms:modified>
</cp:coreProperties>
</file>