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62" d="100"/>
          <a:sy n="62" d="100"/>
        </p:scale>
        <p:origin x="1400" y="44"/>
      </p:cViewPr>
      <p:guideLst>
        <p:guide orient="horz" pos="2160"/>
        <p:guide pos="2880"/>
      </p:guideLst>
    </p:cSldViewPr>
  </p:slideViewPr>
  <p:outlineViewPr>
    <p:cViewPr>
      <p:scale>
        <a:sx n="33" d="100"/>
        <a:sy n="33" d="100"/>
      </p:scale>
      <p:origin x="42" y="5028"/>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C7FEFE-172D-4972-813E-0528BE22AE94}" type="datetimeFigureOut">
              <a:rPr lang="en-US" smtClean="0"/>
              <a:t>8/10/2022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0B4CC8-BF96-4EC6-AAF4-6E99E6DDAF4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Employability skills are those skills that are general but so much desirable skills in a candidate looking for a job (Di Gregorio et al., 2019). These are the skills that make a person precise for any job role. Employability skills include many soft skills as well as professional skills. The presentation will give details about the chosen career option and the various benefits of it also. Besides that, there is an elaborate analysis of the various skills needed for self-development. The various aspects of self-development like strength, weakness, opportunity and threats have been described by the author for improvement.</a:t>
            </a:r>
          </a:p>
        </p:txBody>
      </p:sp>
      <p:sp>
        <p:nvSpPr>
          <p:cNvPr id="4" name="Slide Number Placeholder 3"/>
          <p:cNvSpPr>
            <a:spLocks noGrp="1"/>
          </p:cNvSpPr>
          <p:nvPr>
            <p:ph type="sldNum" sz="quarter" idx="10"/>
          </p:nvPr>
        </p:nvSpPr>
        <p:spPr/>
        <p:txBody>
          <a:bodyPr/>
          <a:lstStyle/>
          <a:p>
            <a:fld id="{EA0B4CC8-BF96-4EC6-AAF4-6E99E6DDAF47}"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Human Resource Management is a department that usually plans, directs and coordinates the administrative functions and also oversees the hiring and recruiting of new staff according to the requirements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Hedhili</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Boudabbous</a:t>
            </a:r>
            <a:r>
              <a:rPr lang="en-US" sz="1200" kern="1200" dirty="0">
                <a:solidFill>
                  <a:schemeClr val="tx1"/>
                </a:solidFill>
                <a:latin typeface="+mn-lt"/>
                <a:ea typeface="+mn-ea"/>
                <a:cs typeface="+mn-cs"/>
              </a:rPr>
              <a:t>, 2021). It is a very good career option as every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can hardly run without the team of HRM and it is very important in career development as well. Career development helps in employee motivation and also in the productiveness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This career also helps to build strong communication skills, problem-solving skills and many others. The human resource management helps to run the organization properly by taking the right employees with the right skills that are essential for the company. So it is a great responsibility that is conferred upon them.</a:t>
            </a:r>
          </a:p>
        </p:txBody>
      </p:sp>
      <p:sp>
        <p:nvSpPr>
          <p:cNvPr id="4" name="Slide Number Placeholder 3"/>
          <p:cNvSpPr>
            <a:spLocks noGrp="1"/>
          </p:cNvSpPr>
          <p:nvPr>
            <p:ph type="sldNum" sz="quarter" idx="10"/>
          </p:nvPr>
        </p:nvSpPr>
        <p:spPr/>
        <p:txBody>
          <a:bodyPr/>
          <a:lstStyle/>
          <a:p>
            <a:fld id="{EA0B4CC8-BF96-4EC6-AAF4-6E99E6DDAF47}"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There can exist a handful of HR generals who are employed in several departments and thus a company has several positions in HR. They efficiently help to bring out the employee's skills and abilities with proper guidance and training. Their role is very significant in terms of talent management and employee guidance. Thus it helps to increase the productivity of an organization by achieving its goals. Besides that, the department also maintains the legal and ethical issues of an organization. Apart from recruiting employees, the HRM team also provides constructive and timely proper evaluations of the performances of the employees that help to build their future talents. HRM team is very effective in arranging </a:t>
            </a:r>
            <a:r>
              <a:rPr lang="en-US" sz="1200" kern="1200" dirty="0" err="1">
                <a:solidFill>
                  <a:schemeClr val="tx1"/>
                </a:solidFill>
                <a:latin typeface="+mn-lt"/>
                <a:ea typeface="+mn-ea"/>
                <a:cs typeface="+mn-cs"/>
              </a:rPr>
              <a:t>programmes</a:t>
            </a:r>
            <a:r>
              <a:rPr lang="en-US" sz="1200" kern="1200" dirty="0">
                <a:solidFill>
                  <a:schemeClr val="tx1"/>
                </a:solidFill>
                <a:latin typeface="+mn-lt"/>
                <a:ea typeface="+mn-ea"/>
                <a:cs typeface="+mn-cs"/>
              </a:rPr>
              <a:t> and initiatives for the internal development of a company and thus it helps to the rapid growth of the company.</a:t>
            </a:r>
          </a:p>
        </p:txBody>
      </p:sp>
      <p:sp>
        <p:nvSpPr>
          <p:cNvPr id="4" name="Slide Number Placeholder 3"/>
          <p:cNvSpPr>
            <a:spLocks noGrp="1"/>
          </p:cNvSpPr>
          <p:nvPr>
            <p:ph type="sldNum" sz="quarter" idx="10"/>
          </p:nvPr>
        </p:nvSpPr>
        <p:spPr/>
        <p:txBody>
          <a:bodyPr/>
          <a:lstStyle/>
          <a:p>
            <a:fld id="{EA0B4CC8-BF96-4EC6-AAF4-6E99E6DDAF47}"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Employability skill is that skill that helps an employee to secure his/her position in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and helps them to have a successful career. There are some employability skills in each employee (Chan et al., 2018). I have some skills as well. My skills help me to make my career as a HR manager. With my employability skills, I can make effective changes in the course of business that helps in the development of the business for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My communicative skills are highly effective for influencing stakeholders and investors to make business with my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This skill helps me in maintaining proper teamwork within the office as well. I have a very good time management skill that helps me in completing all the jobs within time. I can motivate my fellow workers with this skill as well.</a:t>
            </a:r>
          </a:p>
        </p:txBody>
      </p:sp>
      <p:sp>
        <p:nvSpPr>
          <p:cNvPr id="4" name="Slide Number Placeholder 3"/>
          <p:cNvSpPr>
            <a:spLocks noGrp="1"/>
          </p:cNvSpPr>
          <p:nvPr>
            <p:ph type="sldNum" sz="quarter" idx="10"/>
          </p:nvPr>
        </p:nvSpPr>
        <p:spPr/>
        <p:txBody>
          <a:bodyPr/>
          <a:lstStyle/>
          <a:p>
            <a:fld id="{EA0B4CC8-BF96-4EC6-AAF4-6E99E6DDAF47}"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 good communicative skill helps me to develop proper communication with my colleagues. This helps me with providing a proper way to design a presentation that can work effectively in the growth of the business (Lee and </a:t>
            </a:r>
            <a:r>
              <a:rPr lang="en-US" sz="1200" kern="1200" dirty="0" err="1">
                <a:solidFill>
                  <a:schemeClr val="tx1"/>
                </a:solidFill>
                <a:latin typeface="+mn-lt"/>
                <a:ea typeface="+mn-ea"/>
                <a:cs typeface="+mn-cs"/>
              </a:rPr>
              <a:t>Szkudlarek</a:t>
            </a:r>
            <a:r>
              <a:rPr lang="en-US" sz="1200" kern="1200" dirty="0">
                <a:solidFill>
                  <a:schemeClr val="tx1"/>
                </a:solidFill>
                <a:latin typeface="+mn-lt"/>
                <a:ea typeface="+mn-ea"/>
                <a:cs typeface="+mn-cs"/>
              </a:rPr>
              <a:t>, 2021). The communication skill helps me in developing my career as an expert. The time management skill provides me the required flexibility in my job scope that helps me to better my professional career. These skills are also helpful for motivating my co-workers to develop their own career to success (</a:t>
            </a:r>
            <a:r>
              <a:rPr lang="en-US" sz="1200" kern="1200" dirty="0" err="1">
                <a:solidFill>
                  <a:schemeClr val="tx1"/>
                </a:solidFill>
                <a:latin typeface="+mn-lt"/>
                <a:ea typeface="+mn-ea"/>
                <a:cs typeface="+mn-cs"/>
              </a:rPr>
              <a:t>Karim</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Qamruzzaman</a:t>
            </a:r>
            <a:r>
              <a:rPr lang="en-US" sz="1200" kern="1200" dirty="0">
                <a:solidFill>
                  <a:schemeClr val="tx1"/>
                </a:solidFill>
                <a:latin typeface="+mn-lt"/>
                <a:ea typeface="+mn-ea"/>
                <a:cs typeface="+mn-cs"/>
              </a:rPr>
              <a:t>, 2020). I influence the employees to make remarkable developments in their work process so that they can enhance their professional career. This helps in the growth of the business as well. I have scopes of identification and rectification of my shortcomings which enhances my career as an HRM.</a:t>
            </a:r>
          </a:p>
        </p:txBody>
      </p:sp>
      <p:sp>
        <p:nvSpPr>
          <p:cNvPr id="4" name="Slide Number Placeholder 3"/>
          <p:cNvSpPr>
            <a:spLocks noGrp="1"/>
          </p:cNvSpPr>
          <p:nvPr>
            <p:ph type="sldNum" sz="quarter" idx="10"/>
          </p:nvPr>
        </p:nvSpPr>
        <p:spPr/>
        <p:txBody>
          <a:bodyPr/>
          <a:lstStyle/>
          <a:p>
            <a:fld id="{EA0B4CC8-BF96-4EC6-AAF4-6E99E6DDAF47}"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Employability skills are extremely important  to have a successful career(</a:t>
            </a:r>
            <a:r>
              <a:rPr lang="en-US" sz="1200" kern="1200" dirty="0" err="1">
                <a:solidFill>
                  <a:schemeClr val="tx1"/>
                </a:solidFill>
                <a:latin typeface="+mn-lt"/>
                <a:ea typeface="+mn-ea"/>
                <a:cs typeface="+mn-cs"/>
              </a:rPr>
              <a:t>Buheji</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Buheji</a:t>
            </a:r>
            <a:r>
              <a:rPr lang="en-US" sz="1200" kern="1200" dirty="0">
                <a:solidFill>
                  <a:schemeClr val="tx1"/>
                </a:solidFill>
                <a:latin typeface="+mn-lt"/>
                <a:ea typeface="+mn-ea"/>
                <a:cs typeface="+mn-cs"/>
              </a:rPr>
              <a:t>, 2020). There are different ways in which the employability skills can be improved and upgraded. An adviser or a confidant is required who will motivate me, boost my confidence and can help me in the entire learning process of employability skills to improve myself. I will try to enroll myself in various workshops to upgrade myself. I will learn a lot from these workshops where the mentors will teach me the necessary skills. I can also develop my necessary skills of self management if I start working in different event management </a:t>
            </a:r>
            <a:r>
              <a:rPr lang="en-US" sz="1200" kern="1200" dirty="0" err="1">
                <a:solidFill>
                  <a:schemeClr val="tx1"/>
                </a:solidFill>
                <a:latin typeface="+mn-lt"/>
                <a:ea typeface="+mn-ea"/>
                <a:cs typeface="+mn-cs"/>
              </a:rPr>
              <a:t>programs.There</a:t>
            </a:r>
            <a:r>
              <a:rPr lang="en-US" sz="1200" kern="1200" dirty="0">
                <a:solidFill>
                  <a:schemeClr val="tx1"/>
                </a:solidFill>
                <a:latin typeface="+mn-lt"/>
                <a:ea typeface="+mn-ea"/>
                <a:cs typeface="+mn-cs"/>
              </a:rPr>
              <a:t> event management companies will provide me with the opportunity of working in their different programs where I can learn more about various employability skills which will be necessary for my future growth in the professional world. Time management is a very crucial skill that is required by all the employees to work in any field (Porter and </a:t>
            </a:r>
            <a:r>
              <a:rPr lang="en-US" sz="1200" kern="1200" dirty="0" err="1">
                <a:solidFill>
                  <a:schemeClr val="tx1"/>
                </a:solidFill>
                <a:latin typeface="+mn-lt"/>
                <a:ea typeface="+mn-ea"/>
                <a:cs typeface="+mn-cs"/>
              </a:rPr>
              <a:t>Nohria</a:t>
            </a:r>
            <a:r>
              <a:rPr lang="en-US" sz="1200" kern="1200" dirty="0">
                <a:solidFill>
                  <a:schemeClr val="tx1"/>
                </a:solidFill>
                <a:latin typeface="+mn-lt"/>
                <a:ea typeface="+mn-ea"/>
                <a:cs typeface="+mn-cs"/>
              </a:rPr>
              <a:t>, 2018). It is very important to accomplish any task in a certain time period and I have to learn to enhance the skill of time management by finishing my professional work in the allotted time.</a:t>
            </a:r>
          </a:p>
        </p:txBody>
      </p:sp>
      <p:sp>
        <p:nvSpPr>
          <p:cNvPr id="4" name="Slide Number Placeholder 3"/>
          <p:cNvSpPr>
            <a:spLocks noGrp="1"/>
          </p:cNvSpPr>
          <p:nvPr>
            <p:ph type="sldNum" sz="quarter" idx="10"/>
          </p:nvPr>
        </p:nvSpPr>
        <p:spPr/>
        <p:txBody>
          <a:bodyPr/>
          <a:lstStyle/>
          <a:p>
            <a:fld id="{EA0B4CC8-BF96-4EC6-AAF4-6E99E6DDAF47}"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purpose of the SWOT analysis is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all the features of my employability. The SWOT analysis also helps to understand the traits that are required in the professional world (</a:t>
            </a:r>
            <a:r>
              <a:rPr lang="en-US" sz="1200" kern="1200" dirty="0" err="1">
                <a:solidFill>
                  <a:schemeClr val="tx1"/>
                </a:solidFill>
                <a:latin typeface="+mn-lt"/>
                <a:ea typeface="+mn-ea"/>
                <a:cs typeface="+mn-cs"/>
              </a:rPr>
              <a:t>Gepner</a:t>
            </a:r>
            <a:r>
              <a:rPr lang="en-US" sz="1200" kern="1200" dirty="0">
                <a:solidFill>
                  <a:schemeClr val="tx1"/>
                </a:solidFill>
                <a:latin typeface="+mn-lt"/>
                <a:ea typeface="+mn-ea"/>
                <a:cs typeface="+mn-cs"/>
              </a:rPr>
              <a:t> et al., 2022). It helps to understand my strength, weakness, opportunities and threats of my professional </a:t>
            </a:r>
            <a:r>
              <a:rPr lang="en-US" sz="1200" kern="1200" dirty="0" err="1">
                <a:solidFill>
                  <a:schemeClr val="tx1"/>
                </a:solidFill>
                <a:latin typeface="+mn-lt"/>
                <a:ea typeface="+mn-ea"/>
                <a:cs typeface="+mn-cs"/>
              </a:rPr>
              <a:t>skills.These</a:t>
            </a:r>
            <a:r>
              <a:rPr lang="en-US" sz="1200" kern="1200" dirty="0">
                <a:solidFill>
                  <a:schemeClr val="tx1"/>
                </a:solidFill>
                <a:latin typeface="+mn-lt"/>
                <a:ea typeface="+mn-ea"/>
                <a:cs typeface="+mn-cs"/>
              </a:rPr>
              <a:t> analysis helped me to build on my </a:t>
            </a:r>
            <a:r>
              <a:rPr lang="en-US" sz="1200" kern="1200" dirty="0" err="1">
                <a:solidFill>
                  <a:schemeClr val="tx1"/>
                </a:solidFill>
                <a:latin typeface="+mn-lt"/>
                <a:ea typeface="+mn-ea"/>
                <a:cs typeface="+mn-cs"/>
              </a:rPr>
              <a:t>positivities</a:t>
            </a:r>
            <a:r>
              <a:rPr lang="en-US" sz="1200" kern="1200" dirty="0">
                <a:solidFill>
                  <a:schemeClr val="tx1"/>
                </a:solidFill>
                <a:latin typeface="+mn-lt"/>
                <a:ea typeface="+mn-ea"/>
                <a:cs typeface="+mn-cs"/>
              </a:rPr>
              <a:t> and I understood where I am lacking and where I have to work to be a thorough professional. My threats and weaknesses are my challenges and I will improve them in the long run and I will also  brush up my positive aspects and </a:t>
            </a:r>
            <a:r>
              <a:rPr lang="en-US" sz="1200" kern="1200" dirty="0" err="1">
                <a:solidFill>
                  <a:schemeClr val="tx1"/>
                </a:solidFill>
                <a:latin typeface="+mn-lt"/>
                <a:ea typeface="+mn-ea"/>
                <a:cs typeface="+mn-cs"/>
              </a:rPr>
              <a:t>strengths.The</a:t>
            </a:r>
            <a:r>
              <a:rPr lang="en-US" sz="1200" kern="1200" dirty="0">
                <a:solidFill>
                  <a:schemeClr val="tx1"/>
                </a:solidFill>
                <a:latin typeface="+mn-lt"/>
                <a:ea typeface="+mn-ea"/>
                <a:cs typeface="+mn-cs"/>
              </a:rPr>
              <a:t> opportunities are also required as they will allow me to improve and develop my professional career. I will need a professional mentor who will guide me thoroughly so that I can work on my threats and weaknesses, will motivate me and can boost my confidence. I have to learn to interact with people and to maintain a proper relationship with everyone which will definitely boost  up my confidence. I have to be competitive as in this new age professional world, everyone has to be competitive otherwise there is no scope for any </a:t>
            </a:r>
            <a:r>
              <a:rPr lang="en-US" sz="1200" kern="1200" dirty="0" err="1">
                <a:solidFill>
                  <a:schemeClr val="tx1"/>
                </a:solidFill>
                <a:latin typeface="+mn-lt"/>
                <a:ea typeface="+mn-ea"/>
                <a:cs typeface="+mn-cs"/>
              </a:rPr>
              <a:t>upgradation</a:t>
            </a:r>
            <a:r>
              <a:rPr lang="en-US" sz="1200" kern="1200" dirty="0">
                <a:solidFill>
                  <a:schemeClr val="tx1"/>
                </a:solidFill>
                <a:latin typeface="+mn-lt"/>
                <a:ea typeface="+mn-ea"/>
                <a:cs typeface="+mn-cs"/>
              </a:rPr>
              <a:t>. I will overcome my limitations and will try my best to be the best version of myself so that I can have a successful professional career.</a:t>
            </a:r>
          </a:p>
        </p:txBody>
      </p:sp>
      <p:sp>
        <p:nvSpPr>
          <p:cNvPr id="4" name="Slide Number Placeholder 3"/>
          <p:cNvSpPr>
            <a:spLocks noGrp="1"/>
          </p:cNvSpPr>
          <p:nvPr>
            <p:ph type="sldNum" sz="quarter" idx="10"/>
          </p:nvPr>
        </p:nvSpPr>
        <p:spPr/>
        <p:txBody>
          <a:bodyPr/>
          <a:lstStyle/>
          <a:p>
            <a:fld id="{EA0B4CC8-BF96-4EC6-AAF4-6E99E6DDAF47}"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Time management skill is one of the most important skills. Most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want their employees to have this skill. People need to complete different tasks in a same day. They cannot complete all of their given tasks most of the time. Time management skill can help any person to complete every task within time (Adams and Blair, 2019). It can also help individuals to have extra time to do any other recreational task. This skill is not only needed in any particular career. This skill is desirable in professional field. Every person should work on their time management skill as it can get rusty over time. There are many time management tools an individual can follow. This skill can also help people to </a:t>
            </a:r>
            <a:r>
              <a:rPr lang="en-US" sz="1200" kern="1200" dirty="0" err="1">
                <a:solidFill>
                  <a:schemeClr val="tx1"/>
                </a:solidFill>
                <a:latin typeface="+mn-lt"/>
                <a:ea typeface="+mn-ea"/>
                <a:cs typeface="+mn-cs"/>
              </a:rPr>
              <a:t>minimise</a:t>
            </a:r>
            <a:r>
              <a:rPr lang="en-US" sz="1200" kern="1200" dirty="0">
                <a:solidFill>
                  <a:schemeClr val="tx1"/>
                </a:solidFill>
                <a:latin typeface="+mn-lt"/>
                <a:ea typeface="+mn-ea"/>
                <a:cs typeface="+mn-cs"/>
              </a:rPr>
              <a:t> their stress. People can complete their tasks within time so cannot get stressed about it.</a:t>
            </a:r>
          </a:p>
        </p:txBody>
      </p:sp>
      <p:sp>
        <p:nvSpPr>
          <p:cNvPr id="4" name="Slide Number Placeholder 3"/>
          <p:cNvSpPr>
            <a:spLocks noGrp="1"/>
          </p:cNvSpPr>
          <p:nvPr>
            <p:ph type="sldNum" sz="quarter" idx="10"/>
          </p:nvPr>
        </p:nvSpPr>
        <p:spPr/>
        <p:txBody>
          <a:bodyPr/>
          <a:lstStyle/>
          <a:p>
            <a:fld id="{EA0B4CC8-BF96-4EC6-AAF4-6E99E6DDAF47}"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8/10/2022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8/10/2022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8/10/2022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hyperlink" Target="https://www.tandfonline.com/doi/pdf/10.1080/23311975.2020.1786316" TargetMode="External" /><Relationship Id="rId3" Type="http://schemas.openxmlformats.org/officeDocument/2006/relationships/hyperlink" Target="https://pdfs.semanticscholar.org/572f/3d8e96a380648cbd464e21e7500a0d808681.pdf" TargetMode="External" /><Relationship Id="rId7" Type="http://schemas.openxmlformats.org/officeDocument/2006/relationships/hyperlink" Target="https://www.researchgate.net/profile/Mohamed-Ali-Hedhili-2/publication/351445928_The_Role_of_Career_Development_in_the_Relationship_between_Project-based_Organization_and_Human_Resource_Management_Evidence_from_Tunisia/links/6099270992851c490fcd64ae/The-Role-of-Career-Development-in-the-Relationship-between-Project-based-Organization-and-Human-Resource-Management-Evidence-from-Tunisia.pdf" TargetMode="External" /><Relationship Id="rId2" Type="http://schemas.openxmlformats.org/officeDocument/2006/relationships/hyperlink" Target="https://e-tarjome.com/storage/panel/fileuploads/2019-02-12/1549956559_E10586-e-tarjome.pdf" TargetMode="External" /><Relationship Id="rId1" Type="http://schemas.openxmlformats.org/officeDocument/2006/relationships/slideLayout" Target="../slideLayouts/slideLayout2.xml" /><Relationship Id="rId6" Type="http://schemas.openxmlformats.org/officeDocument/2006/relationships/hyperlink" Target="https://www.researchgate.net/profile/Nguyen-Tien-32/publication/358021973_Analysis_of_business_strategy_of_leading_Vietnamese_real_estate_developers_using_SWOT_matrix/links/62657c681b747d19c2a4c386/Analysis-of-business-strategy-of-leading-Vietnamese-real-estate-developers-using-SWOT-matrix.pdf" TargetMode="External" /><Relationship Id="rId5" Type="http://schemas.openxmlformats.org/officeDocument/2006/relationships/hyperlink" Target="http://salonedellostudente.s3.amazonaws.com/app/uploads/2020/06/19124937/3_EMJ_Employability-skills-for-future-marketing-professionals.pdf" TargetMode="External" /><Relationship Id="rId10" Type="http://schemas.openxmlformats.org/officeDocument/2006/relationships/hyperlink" Target="https://www.toimistosissit.fi/img/uploads/liitteet/leaders_calendar.pdf" TargetMode="External" /><Relationship Id="rId4" Type="http://schemas.openxmlformats.org/officeDocument/2006/relationships/hyperlink" Target="https://www.researchgate.net/profile/Shiau-Wei-Chan-2/publication/325699655_Employers'_perception_on_important_employability_skills_in_the_manufacturing_industry/links/5b4ef588a6fdcc8dae28170a/Employers-perception-on-important-employability-skills-in-the-manufacturing-industry.pdf" TargetMode="External" /><Relationship Id="rId9" Type="http://schemas.openxmlformats.org/officeDocument/2006/relationships/hyperlink" Target="https://www.researchgate.net/profile/Betina-Szkudlarek/publication/350909268_Refugee_employment_support_The_HRM-CSR_nexus_and_stakeholder_co-dependency/links/60860f988ea909241e2622b3/Refugee-employment-support-The-HRM-CSR-nexus-and-stakeholder-co-dependency.pdf?_sg%5B0%5D=started_experiment_milestone&amp;_sg%5B1%5D=started_experiment_milestone&amp;origin=journalDetail" TargetMode="External" /></Relationships>
</file>

<file path=ppt/slides/_rels/slide13.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t>Academic And Employability Skills</a:t>
            </a:r>
          </a:p>
        </p:txBody>
      </p:sp>
      <p:sp>
        <p:nvSpPr>
          <p:cNvPr id="3" name="Subtitle 2"/>
          <p:cNvSpPr>
            <a:spLocks noGrp="1"/>
          </p:cNvSpPr>
          <p:nvPr>
            <p:ph type="subTitle" idx="1"/>
          </p:nvPr>
        </p:nvSpPr>
        <p:spPr>
          <a:xfrm>
            <a:off x="533400" y="3228536"/>
            <a:ext cx="7854696" cy="3019864"/>
          </a:xfrm>
        </p:spPr>
        <p:txBody>
          <a:bodyPr>
            <a:normAutofit/>
          </a:bodyPr>
          <a:lstStyle/>
          <a:p>
            <a:pPr algn="ctr"/>
            <a:r>
              <a:rPr lang="en-US" dirty="0"/>
              <a:t>Assignment Title: ACE Practical Portfolio</a:t>
            </a:r>
          </a:p>
          <a:p>
            <a:pPr algn="ctr"/>
            <a:r>
              <a:rPr lang="en-US" dirty="0"/>
              <a:t>Module code: BMSW4001</a:t>
            </a:r>
          </a:p>
          <a:p>
            <a:pPr algn="ctr"/>
            <a:r>
              <a:rPr lang="en-US" dirty="0"/>
              <a:t>Student Name:</a:t>
            </a:r>
            <a:r>
              <a:rPr lang="en-GB" dirty="0" err="1"/>
              <a:t>Alexandru</a:t>
            </a:r>
            <a:r>
              <a:rPr lang="en-GB" dirty="0"/>
              <a:t> Andrei </a:t>
            </a:r>
            <a:r>
              <a:rPr lang="en-GB" dirty="0" err="1"/>
              <a:t>Dahore</a:t>
            </a:r>
            <a:r>
              <a:rPr lang="en-GB" dirty="0"/>
              <a:t> </a:t>
            </a:r>
          </a:p>
          <a:p>
            <a:pPr algn="ctr"/>
            <a:r>
              <a:rPr lang="en-US" dirty="0"/>
              <a:t>Student ID:</a:t>
            </a:r>
            <a:r>
              <a:rPr lang="en-GB" dirty="0"/>
              <a:t>2130564</a:t>
            </a:r>
            <a:endParaRPr lang="en-US" dirty="0"/>
          </a:p>
          <a:p>
            <a:pPr algn="ctr"/>
            <a:r>
              <a:rPr lang="en-US" dirty="0"/>
              <a:t>Lecturer’s Name:</a:t>
            </a:r>
            <a:r>
              <a:rPr lang="en-GB" dirty="0"/>
              <a:t>Joanna Walsh </a:t>
            </a:r>
            <a:endParaRPr lang="en-US" dirty="0"/>
          </a:p>
          <a:p>
            <a:pPr algn="ctr"/>
            <a:r>
              <a:rPr lang="en-US" dirty="0"/>
              <a:t>Submission Date:</a:t>
            </a:r>
            <a:r>
              <a:rPr lang="en-GB" dirty="0"/>
              <a:t>12/08/2022</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487362"/>
          </a:xfrm>
        </p:spPr>
        <p:txBody>
          <a:bodyPr>
            <a:noAutofit/>
          </a:bodyPr>
          <a:lstStyle/>
          <a:p>
            <a:r>
              <a:rPr lang="en-US" sz="4000" b="1" dirty="0"/>
              <a:t>Introduction</a:t>
            </a:r>
          </a:p>
        </p:txBody>
      </p:sp>
      <p:sp>
        <p:nvSpPr>
          <p:cNvPr id="3" name="Content Placeholder 2"/>
          <p:cNvSpPr>
            <a:spLocks noGrp="1"/>
          </p:cNvSpPr>
          <p:nvPr>
            <p:ph idx="1"/>
          </p:nvPr>
        </p:nvSpPr>
        <p:spPr>
          <a:xfrm>
            <a:off x="457200" y="762000"/>
            <a:ext cx="8229600" cy="3657600"/>
          </a:xfrm>
        </p:spPr>
        <p:txBody>
          <a:bodyPr>
            <a:normAutofit/>
          </a:bodyPr>
          <a:lstStyle/>
          <a:p>
            <a:pPr lvl="0"/>
            <a:r>
              <a:rPr lang="en-US" dirty="0"/>
              <a:t>The core skills and traits that are very much required for jobs are called employability skills. </a:t>
            </a:r>
          </a:p>
          <a:p>
            <a:pPr lvl="0"/>
            <a:r>
              <a:rPr lang="en-US" dirty="0"/>
              <a:t>This presentation helps to understand the skills needed for employability.</a:t>
            </a:r>
          </a:p>
          <a:p>
            <a:pPr lvl="0"/>
            <a:r>
              <a:rPr lang="en-US" dirty="0"/>
              <a:t>The skills that are very much important for employment and also to understand the strengths, weaknesses, opportunities and threats of the skills have been also discussed.</a:t>
            </a:r>
          </a:p>
        </p:txBody>
      </p:sp>
      <p:pic>
        <p:nvPicPr>
          <p:cNvPr id="32770" name="Picture 2" descr="How the improvement of long-term employability skills can decrease  unemployment rates in Europe - Institute of Entrepreneurship Development"/>
          <p:cNvPicPr>
            <a:picLocks noChangeAspect="1" noChangeArrowheads="1"/>
          </p:cNvPicPr>
          <p:nvPr/>
        </p:nvPicPr>
        <p:blipFill>
          <a:blip r:embed="rId3"/>
          <a:srcRect/>
          <a:stretch>
            <a:fillRect/>
          </a:stretch>
        </p:blipFill>
        <p:spPr bwMode="auto">
          <a:xfrm>
            <a:off x="0" y="4191000"/>
            <a:ext cx="9144000" cy="26670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515112"/>
          </a:xfrm>
        </p:spPr>
        <p:txBody>
          <a:bodyPr>
            <a:noAutofit/>
          </a:bodyPr>
          <a:lstStyle/>
          <a:p>
            <a:r>
              <a:rPr lang="en-US" sz="4000" b="1" dirty="0"/>
              <a:t>Description of the chosen career</a:t>
            </a:r>
          </a:p>
        </p:txBody>
      </p:sp>
      <p:sp>
        <p:nvSpPr>
          <p:cNvPr id="3" name="Content Placeholder 2"/>
          <p:cNvSpPr>
            <a:spLocks noGrp="1"/>
          </p:cNvSpPr>
          <p:nvPr>
            <p:ph idx="1"/>
          </p:nvPr>
        </p:nvSpPr>
        <p:spPr>
          <a:xfrm>
            <a:off x="457200" y="1066800"/>
            <a:ext cx="8229600" cy="3855720"/>
          </a:xfrm>
        </p:spPr>
        <p:txBody>
          <a:bodyPr>
            <a:normAutofit/>
          </a:bodyPr>
          <a:lstStyle/>
          <a:p>
            <a:pPr lvl="0"/>
            <a:r>
              <a:rPr lang="en-US" sz="2200" dirty="0"/>
              <a:t>Human resource management is a very good career option in today’s time as it plays an effective role in every </a:t>
            </a:r>
            <a:r>
              <a:rPr lang="en-US" sz="2200" dirty="0" err="1"/>
              <a:t>organisation</a:t>
            </a:r>
            <a:r>
              <a:rPr lang="en-US" sz="2200" dirty="0"/>
              <a:t>. </a:t>
            </a:r>
          </a:p>
          <a:p>
            <a:pPr lvl="0"/>
            <a:r>
              <a:rPr lang="en-US" sz="2200" dirty="0"/>
              <a:t>It would be impossible for the </a:t>
            </a:r>
            <a:r>
              <a:rPr lang="en-US" sz="2200" dirty="0" err="1"/>
              <a:t>organisations</a:t>
            </a:r>
            <a:r>
              <a:rPr lang="en-US" sz="2200" dirty="0"/>
              <a:t> to hire and recruit employees without the help of the human resource management team. </a:t>
            </a:r>
          </a:p>
          <a:p>
            <a:pPr lvl="0"/>
            <a:r>
              <a:rPr lang="en-US" sz="2200" dirty="0"/>
              <a:t>The main role of HRM is to oversee the employment aspects in relation to recruitment, benefits, training, skills of the employees and so on.</a:t>
            </a:r>
          </a:p>
        </p:txBody>
      </p:sp>
      <p:pic>
        <p:nvPicPr>
          <p:cNvPr id="29698" name="Picture 2" descr="Human Resource Management (HRM) Definition Meaning | NASSCOM Community |  The Official Community of Indian IT Industry"/>
          <p:cNvPicPr>
            <a:picLocks noChangeAspect="1" noChangeArrowheads="1"/>
          </p:cNvPicPr>
          <p:nvPr/>
        </p:nvPicPr>
        <p:blipFill>
          <a:blip r:embed="rId3"/>
          <a:srcRect/>
          <a:stretch>
            <a:fillRect/>
          </a:stretch>
        </p:blipFill>
        <p:spPr bwMode="auto">
          <a:xfrm>
            <a:off x="0" y="3886200"/>
            <a:ext cx="9144000" cy="29718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38912"/>
          </a:xfrm>
        </p:spPr>
        <p:txBody>
          <a:bodyPr>
            <a:noAutofit/>
          </a:bodyPr>
          <a:lstStyle/>
          <a:p>
            <a:r>
              <a:rPr lang="en-US" sz="3200" b="1" dirty="0"/>
              <a:t>Description of the chosen career (Continued)</a:t>
            </a:r>
          </a:p>
        </p:txBody>
      </p:sp>
      <p:sp>
        <p:nvSpPr>
          <p:cNvPr id="3" name="Content Placeholder 2"/>
          <p:cNvSpPr>
            <a:spLocks noGrp="1"/>
          </p:cNvSpPr>
          <p:nvPr>
            <p:ph idx="1"/>
          </p:nvPr>
        </p:nvSpPr>
        <p:spPr>
          <a:xfrm>
            <a:off x="457200" y="1219200"/>
            <a:ext cx="8229600" cy="3505200"/>
          </a:xfrm>
        </p:spPr>
        <p:txBody>
          <a:bodyPr>
            <a:normAutofit/>
          </a:bodyPr>
          <a:lstStyle/>
          <a:p>
            <a:pPr lvl="0"/>
            <a:r>
              <a:rPr lang="en-US" sz="2200" dirty="0"/>
              <a:t>There are various types of HR positions that a person can apply for like HR assistant, HR manager, HR recruiter, HR manager and so on.</a:t>
            </a:r>
          </a:p>
          <a:p>
            <a:pPr lvl="0"/>
            <a:r>
              <a:rPr lang="en-US" sz="2200" dirty="0"/>
              <a:t>The general objective of HR is to take actions as per the guidelines of the </a:t>
            </a:r>
            <a:r>
              <a:rPr lang="en-US" sz="2200" dirty="0" err="1"/>
              <a:t>organisations</a:t>
            </a:r>
            <a:r>
              <a:rPr lang="en-US" sz="2200" dirty="0"/>
              <a:t> to ensure their efficiency (</a:t>
            </a:r>
            <a:r>
              <a:rPr lang="en-US" sz="2200" dirty="0" err="1"/>
              <a:t>Bagdadli</a:t>
            </a:r>
            <a:r>
              <a:rPr lang="en-US" sz="2200" dirty="0"/>
              <a:t> and </a:t>
            </a:r>
            <a:r>
              <a:rPr lang="en-US" sz="2200" dirty="0" err="1"/>
              <a:t>Gianecchini</a:t>
            </a:r>
            <a:r>
              <a:rPr lang="en-US" sz="2200" dirty="0"/>
              <a:t>, 2019).</a:t>
            </a:r>
          </a:p>
          <a:p>
            <a:pPr lvl="0"/>
            <a:r>
              <a:rPr lang="en-US" sz="2200" dirty="0"/>
              <a:t>They also give training to the employees and also maintain a high employee retention rate.</a:t>
            </a:r>
          </a:p>
        </p:txBody>
      </p:sp>
      <p:pic>
        <p:nvPicPr>
          <p:cNvPr id="27650" name="Picture 2" descr="10 Key Functions of Human Resource Management (HRM)"/>
          <p:cNvPicPr>
            <a:picLocks noChangeAspect="1" noChangeArrowheads="1"/>
          </p:cNvPicPr>
          <p:nvPr/>
        </p:nvPicPr>
        <p:blipFill>
          <a:blip r:embed="rId3"/>
          <a:srcRect/>
          <a:stretch>
            <a:fillRect/>
          </a:stretch>
        </p:blipFill>
        <p:spPr bwMode="auto">
          <a:xfrm>
            <a:off x="0" y="4419600"/>
            <a:ext cx="9144000" cy="24384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362712"/>
          </a:xfrm>
        </p:spPr>
        <p:txBody>
          <a:bodyPr>
            <a:noAutofit/>
          </a:bodyPr>
          <a:lstStyle/>
          <a:p>
            <a:r>
              <a:rPr lang="en-US" sz="3600" b="1" dirty="0"/>
              <a:t>Self-skills Identification</a:t>
            </a:r>
            <a:endParaRPr lang="en-US" sz="3600" dirty="0"/>
          </a:p>
        </p:txBody>
      </p:sp>
      <p:sp>
        <p:nvSpPr>
          <p:cNvPr id="3" name="Content Placeholder 2"/>
          <p:cNvSpPr>
            <a:spLocks noGrp="1"/>
          </p:cNvSpPr>
          <p:nvPr>
            <p:ph idx="1"/>
          </p:nvPr>
        </p:nvSpPr>
        <p:spPr>
          <a:xfrm>
            <a:off x="457200" y="1066800"/>
            <a:ext cx="8229600" cy="4389120"/>
          </a:xfrm>
        </p:spPr>
        <p:txBody>
          <a:bodyPr>
            <a:normAutofit/>
          </a:bodyPr>
          <a:lstStyle/>
          <a:p>
            <a:pPr lvl="0"/>
            <a:r>
              <a:rPr lang="en-US" sz="2000" dirty="0"/>
              <a:t>Each employee has some basic employability skill that helps in the growth of the </a:t>
            </a:r>
            <a:r>
              <a:rPr lang="en-US" sz="2000" dirty="0" err="1"/>
              <a:t>organisation</a:t>
            </a:r>
            <a:r>
              <a:rPr lang="en-US" sz="2000" dirty="0"/>
              <a:t>.</a:t>
            </a:r>
          </a:p>
          <a:p>
            <a:pPr lvl="0"/>
            <a:r>
              <a:rPr lang="en-US" sz="2000" dirty="0"/>
              <a:t>In this slide, I am going to discuss my own employability skills that make me compatible to settle my career as a Human Resource manager in any </a:t>
            </a:r>
            <a:r>
              <a:rPr lang="en-US" sz="2000" dirty="0" err="1"/>
              <a:t>organisation</a:t>
            </a:r>
            <a:r>
              <a:rPr lang="en-US" sz="2000" dirty="0"/>
              <a:t>.</a:t>
            </a:r>
          </a:p>
          <a:p>
            <a:pPr lvl="0"/>
            <a:r>
              <a:rPr lang="en-US" sz="2000" dirty="0"/>
              <a:t>Employability skills that I own are highly helpful for me to choose my career in the field of Human Resource Management (Chan et al., 2018). </a:t>
            </a:r>
          </a:p>
          <a:p>
            <a:pPr lvl="0"/>
            <a:r>
              <a:rPr lang="en-US" sz="2000" dirty="0"/>
              <a:t>I have a very effective communicative skill that helps me in communicating and convincing people. I have developed a proper time management skill that helps me with my deadlines of work.</a:t>
            </a:r>
          </a:p>
        </p:txBody>
      </p:sp>
      <p:pic>
        <p:nvPicPr>
          <p:cNvPr id="25602" name="Picture 2" descr="Employability Skills in Indian Context - Are our students ready yet?  (Updated) | Academics and Beyond"/>
          <p:cNvPicPr>
            <a:picLocks noChangeAspect="1" noChangeArrowheads="1"/>
          </p:cNvPicPr>
          <p:nvPr/>
        </p:nvPicPr>
        <p:blipFill>
          <a:blip r:embed="rId3"/>
          <a:srcRect/>
          <a:stretch>
            <a:fillRect/>
          </a:stretch>
        </p:blipFill>
        <p:spPr bwMode="auto">
          <a:xfrm>
            <a:off x="0" y="4495800"/>
            <a:ext cx="9144000" cy="23622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515112"/>
          </a:xfrm>
        </p:spPr>
        <p:txBody>
          <a:bodyPr>
            <a:noAutofit/>
          </a:bodyPr>
          <a:lstStyle/>
          <a:p>
            <a:r>
              <a:rPr lang="en-US" sz="3600" b="1" dirty="0"/>
              <a:t>Self-skill Analysis</a:t>
            </a:r>
            <a:endParaRPr lang="en-US" sz="3600" dirty="0"/>
          </a:p>
        </p:txBody>
      </p:sp>
      <p:sp>
        <p:nvSpPr>
          <p:cNvPr id="3" name="Content Placeholder 2"/>
          <p:cNvSpPr>
            <a:spLocks noGrp="1"/>
          </p:cNvSpPr>
          <p:nvPr>
            <p:ph idx="1"/>
          </p:nvPr>
        </p:nvSpPr>
        <p:spPr>
          <a:xfrm>
            <a:off x="457200" y="1219200"/>
            <a:ext cx="8229600" cy="3657600"/>
          </a:xfrm>
        </p:spPr>
        <p:txBody>
          <a:bodyPr>
            <a:normAutofit/>
          </a:bodyPr>
          <a:lstStyle/>
          <a:p>
            <a:pPr lvl="0"/>
            <a:r>
              <a:rPr lang="en-US" sz="2000" dirty="0"/>
              <a:t>My skills help me in building a proper work environment in the office premises.</a:t>
            </a:r>
          </a:p>
          <a:p>
            <a:pPr lvl="0"/>
            <a:r>
              <a:rPr lang="en-US" sz="2000" dirty="0"/>
              <a:t>These skills help me in communicating with my fellow employees effectively and that helps in developing a proper team in the work sector (Lee and </a:t>
            </a:r>
            <a:r>
              <a:rPr lang="en-US" sz="2000" dirty="0" err="1"/>
              <a:t>Szkudlarek</a:t>
            </a:r>
            <a:r>
              <a:rPr lang="en-US" sz="2000" dirty="0"/>
              <a:t>, 2021). </a:t>
            </a:r>
          </a:p>
          <a:p>
            <a:pPr lvl="0"/>
            <a:r>
              <a:rPr lang="en-US" sz="2000" dirty="0"/>
              <a:t>My skills are helping me to develop innovative ideas to bring changes in the business strategies and provide the required flexibility in my work.</a:t>
            </a:r>
          </a:p>
          <a:p>
            <a:pPr lvl="0"/>
            <a:r>
              <a:rPr lang="en-US" sz="2000" dirty="0"/>
              <a:t>My skills help me in self development as well. It gives me the chance to identify my faults and clarify them which helps me in the development of my career.</a:t>
            </a:r>
          </a:p>
        </p:txBody>
      </p:sp>
      <p:pic>
        <p:nvPicPr>
          <p:cNvPr id="23554" name="Picture 2" descr="Skills and Interests (Self Assessment) – Career Services | Fort Lewis  College"/>
          <p:cNvPicPr>
            <a:picLocks noChangeAspect="1" noChangeArrowheads="1"/>
          </p:cNvPicPr>
          <p:nvPr/>
        </p:nvPicPr>
        <p:blipFill>
          <a:blip r:embed="rId3"/>
          <a:srcRect/>
          <a:stretch>
            <a:fillRect/>
          </a:stretch>
        </p:blipFill>
        <p:spPr bwMode="auto">
          <a:xfrm>
            <a:off x="0" y="4953000"/>
            <a:ext cx="9144000" cy="1905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US" sz="3600" b="1" dirty="0"/>
              <a:t>Skills required for improvement</a:t>
            </a:r>
          </a:p>
        </p:txBody>
      </p:sp>
      <p:sp>
        <p:nvSpPr>
          <p:cNvPr id="3" name="Content Placeholder 2"/>
          <p:cNvSpPr>
            <a:spLocks noGrp="1"/>
          </p:cNvSpPr>
          <p:nvPr>
            <p:ph idx="1"/>
          </p:nvPr>
        </p:nvSpPr>
        <p:spPr>
          <a:xfrm>
            <a:off x="457200" y="1219200"/>
            <a:ext cx="8229600" cy="3124200"/>
          </a:xfrm>
        </p:spPr>
        <p:txBody>
          <a:bodyPr>
            <a:normAutofit/>
          </a:bodyPr>
          <a:lstStyle/>
          <a:p>
            <a:pPr lvl="0"/>
            <a:r>
              <a:rPr lang="en-US" sz="2400" dirty="0"/>
              <a:t>The employability skills of each and every person should be enhanced in a particular steady process otherwise the employee can lose their learning capacity and strength.</a:t>
            </a:r>
          </a:p>
          <a:p>
            <a:pPr lvl="0"/>
            <a:r>
              <a:rPr lang="en-US" sz="2400" dirty="0"/>
              <a:t>There are some employability skills that require improvement and I have to work on those skills to improve </a:t>
            </a:r>
            <a:r>
              <a:rPr lang="en-US" sz="2400" dirty="0" err="1"/>
              <a:t>it.These</a:t>
            </a:r>
            <a:r>
              <a:rPr lang="en-US" sz="2400" dirty="0"/>
              <a:t> skills will also be needed in the future to have a successful career.</a:t>
            </a:r>
          </a:p>
        </p:txBody>
      </p:sp>
      <p:pic>
        <p:nvPicPr>
          <p:cNvPr id="21506" name="Picture 2" descr="Skill Images | Free Vectors, Stock Photos &amp; PSD"/>
          <p:cNvPicPr>
            <a:picLocks noChangeAspect="1" noChangeArrowheads="1"/>
          </p:cNvPicPr>
          <p:nvPr/>
        </p:nvPicPr>
        <p:blipFill>
          <a:blip r:embed="rId3"/>
          <a:srcRect/>
          <a:stretch>
            <a:fillRect/>
          </a:stretch>
        </p:blipFill>
        <p:spPr bwMode="auto">
          <a:xfrm>
            <a:off x="0" y="4038600"/>
            <a:ext cx="9144000" cy="28194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515112"/>
          </a:xfrm>
        </p:spPr>
        <p:txBody>
          <a:bodyPr>
            <a:noAutofit/>
          </a:bodyPr>
          <a:lstStyle/>
          <a:p>
            <a:pPr algn="ctr"/>
            <a:r>
              <a:rPr lang="en-US" sz="3200" b="1" dirty="0"/>
              <a:t>Personal SWOT Analysis</a:t>
            </a:r>
          </a:p>
        </p:txBody>
      </p:sp>
      <p:graphicFrame>
        <p:nvGraphicFramePr>
          <p:cNvPr id="4" name="Content Placeholder 3"/>
          <p:cNvGraphicFramePr>
            <a:graphicFrameLocks noGrp="1"/>
          </p:cNvGraphicFramePr>
          <p:nvPr>
            <p:ph idx="1"/>
          </p:nvPr>
        </p:nvGraphicFramePr>
        <p:xfrm>
          <a:off x="381000" y="1143000"/>
          <a:ext cx="5029200" cy="5298948"/>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514600">
                  <a:extLst>
                    <a:ext uri="{9D8B030D-6E8A-4147-A177-3AD203B41FA5}">
                      <a16:colId xmlns:a16="http://schemas.microsoft.com/office/drawing/2014/main" val="20001"/>
                    </a:ext>
                  </a:extLst>
                </a:gridCol>
              </a:tblGrid>
              <a:tr h="2493811">
                <a:tc>
                  <a:txBody>
                    <a:bodyPr/>
                    <a:lstStyle/>
                    <a:p>
                      <a:pPr marL="0" marR="0" algn="just">
                        <a:lnSpc>
                          <a:spcPct val="150000"/>
                        </a:lnSpc>
                        <a:spcBef>
                          <a:spcPts val="0"/>
                        </a:spcBef>
                        <a:spcAft>
                          <a:spcPts val="0"/>
                        </a:spcAft>
                      </a:pPr>
                      <a:r>
                        <a:rPr lang="en-US" sz="1600" dirty="0">
                          <a:latin typeface="+mj-lt"/>
                          <a:ea typeface="Times New Roman"/>
                        </a:rPr>
                        <a:t>Strengths</a:t>
                      </a:r>
                      <a:endParaRPr lang="en-US" sz="1400"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Multitasking</a:t>
                      </a:r>
                      <a:endParaRPr lang="en-US" sz="1400" b="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Writing</a:t>
                      </a:r>
                      <a:endParaRPr lang="en-US" sz="1400" b="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Time management</a:t>
                      </a:r>
                      <a:endParaRPr lang="en-US" sz="1400" b="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Ability to learn and develop new skills.</a:t>
                      </a:r>
                      <a:endParaRPr lang="en-US" sz="1400" b="0" u="none" strike="noStrike" dirty="0">
                        <a:latin typeface="+mj-lt"/>
                        <a:ea typeface="Arial"/>
                      </a:endParaRPr>
                    </a:p>
                  </a:txBody>
                  <a:tcPr marL="63500" marR="63500" marT="63500" marB="63500"/>
                </a:tc>
                <a:tc>
                  <a:txBody>
                    <a:bodyPr/>
                    <a:lstStyle/>
                    <a:p>
                      <a:pPr marL="0" marR="0" algn="just">
                        <a:lnSpc>
                          <a:spcPct val="150000"/>
                        </a:lnSpc>
                        <a:spcBef>
                          <a:spcPts val="0"/>
                        </a:spcBef>
                        <a:spcAft>
                          <a:spcPts val="0"/>
                        </a:spcAft>
                      </a:pPr>
                      <a:r>
                        <a:rPr lang="en-US" sz="1600" dirty="0">
                          <a:latin typeface="+mj-lt"/>
                          <a:ea typeface="Times New Roman"/>
                        </a:rPr>
                        <a:t>Weaknesses</a:t>
                      </a:r>
                      <a:endParaRPr lang="en-US" sz="1400"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Inability to write cover letters.</a:t>
                      </a:r>
                      <a:endParaRPr lang="en-US" sz="1400" b="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Cannot approach jobs.</a:t>
                      </a:r>
                      <a:endParaRPr lang="en-US" sz="1400" b="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Introvert.</a:t>
                      </a:r>
                      <a:endParaRPr lang="en-US" sz="1400" b="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b="0" u="none" strike="noStrike" dirty="0">
                          <a:latin typeface="+mj-lt"/>
                          <a:ea typeface="Times New Roman"/>
                        </a:rPr>
                        <a:t>Cannot maintain relationships.</a:t>
                      </a:r>
                      <a:endParaRPr lang="en-US" sz="1400" b="0" u="none" strike="noStrike" dirty="0">
                        <a:latin typeface="+mj-lt"/>
                        <a:ea typeface="Arial"/>
                      </a:endParaRPr>
                    </a:p>
                  </a:txBody>
                  <a:tcPr marL="63500" marR="63500" marT="63500" marB="63500"/>
                </a:tc>
                <a:extLst>
                  <a:ext uri="{0D108BD9-81ED-4DB2-BD59-A6C34878D82A}">
                    <a16:rowId xmlns:a16="http://schemas.microsoft.com/office/drawing/2014/main" val="10000"/>
                  </a:ext>
                </a:extLst>
              </a:tr>
              <a:tr h="2154389">
                <a:tc>
                  <a:txBody>
                    <a:bodyPr/>
                    <a:lstStyle/>
                    <a:p>
                      <a:pPr marL="0" marR="0" algn="just">
                        <a:lnSpc>
                          <a:spcPct val="150000"/>
                        </a:lnSpc>
                        <a:spcBef>
                          <a:spcPts val="0"/>
                        </a:spcBef>
                        <a:spcAft>
                          <a:spcPts val="0"/>
                        </a:spcAft>
                      </a:pPr>
                      <a:r>
                        <a:rPr lang="en-US" sz="1600" b="1" dirty="0">
                          <a:latin typeface="+mj-lt"/>
                          <a:ea typeface="Times New Roman"/>
                        </a:rPr>
                        <a:t>Opportunities</a:t>
                      </a:r>
                      <a:endParaRPr lang="en-US" sz="1400" b="1" dirty="0">
                        <a:latin typeface="+mj-lt"/>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mj-lt"/>
                          <a:ea typeface="Times New Roman"/>
                        </a:rPr>
                        <a:t>Require mentors for professional development.</a:t>
                      </a:r>
                      <a:endParaRPr lang="en-US" sz="140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mj-lt"/>
                          <a:ea typeface="Times New Roman"/>
                        </a:rPr>
                        <a:t>Speaking power is excellent.</a:t>
                      </a:r>
                      <a:endParaRPr lang="en-US" sz="140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mj-lt"/>
                          <a:ea typeface="Times New Roman"/>
                        </a:rPr>
                        <a:t>Can be a team leader.</a:t>
                      </a:r>
                      <a:endParaRPr lang="en-US" sz="1400" u="none" strike="noStrike" dirty="0">
                        <a:latin typeface="+mj-lt"/>
                        <a:ea typeface="Arial"/>
                      </a:endParaRPr>
                    </a:p>
                  </a:txBody>
                  <a:tcPr marL="63500" marR="63500" marT="63500" marB="63500"/>
                </a:tc>
                <a:tc>
                  <a:txBody>
                    <a:bodyPr/>
                    <a:lstStyle/>
                    <a:p>
                      <a:pPr marL="0" marR="0" algn="just">
                        <a:lnSpc>
                          <a:spcPct val="150000"/>
                        </a:lnSpc>
                        <a:spcBef>
                          <a:spcPts val="0"/>
                        </a:spcBef>
                        <a:spcAft>
                          <a:spcPts val="0"/>
                        </a:spcAft>
                      </a:pPr>
                      <a:r>
                        <a:rPr lang="en-US" sz="1600" b="1" dirty="0">
                          <a:latin typeface="+mj-lt"/>
                          <a:ea typeface="Times New Roman"/>
                        </a:rPr>
                        <a:t>Threats</a:t>
                      </a:r>
                      <a:endParaRPr lang="en-US" sz="1400" b="1" dirty="0">
                        <a:latin typeface="+mj-lt"/>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mj-lt"/>
                          <a:ea typeface="Times New Roman"/>
                        </a:rPr>
                        <a:t>Financial crisis.</a:t>
                      </a:r>
                      <a:endParaRPr lang="en-US" sz="1400" u="none" strike="noStrike" dirty="0">
                        <a:latin typeface="+mj-lt"/>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mj-lt"/>
                          <a:ea typeface="Times New Roman"/>
                        </a:rPr>
                        <a:t>Less competitive.</a:t>
                      </a:r>
                      <a:endParaRPr lang="en-US" sz="1400" u="none" strike="noStrike" dirty="0">
                        <a:latin typeface="+mj-lt"/>
                        <a:ea typeface="Arial"/>
                      </a:endParaRPr>
                    </a:p>
                  </a:txBody>
                  <a:tcPr marL="63500" marR="63500" marT="63500" marB="63500"/>
                </a:tc>
                <a:extLst>
                  <a:ext uri="{0D108BD9-81ED-4DB2-BD59-A6C34878D82A}">
                    <a16:rowId xmlns:a16="http://schemas.microsoft.com/office/drawing/2014/main" val="10001"/>
                  </a:ext>
                </a:extLst>
              </a:tr>
            </a:tbl>
          </a:graphicData>
        </a:graphic>
      </p:graphicFrame>
      <p:pic>
        <p:nvPicPr>
          <p:cNvPr id="19458" name="Picture 2" descr="Personal SWOT Analysis - Career Planning from MindTools.com"/>
          <p:cNvPicPr>
            <a:picLocks noChangeAspect="1" noChangeArrowheads="1"/>
          </p:cNvPicPr>
          <p:nvPr/>
        </p:nvPicPr>
        <p:blipFill>
          <a:blip r:embed="rId3"/>
          <a:srcRect/>
          <a:stretch>
            <a:fillRect/>
          </a:stretch>
        </p:blipFill>
        <p:spPr bwMode="auto">
          <a:xfrm>
            <a:off x="5791200" y="1447800"/>
            <a:ext cx="3048000" cy="4572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515112"/>
          </a:xfrm>
        </p:spPr>
        <p:txBody>
          <a:bodyPr>
            <a:noAutofit/>
          </a:bodyPr>
          <a:lstStyle/>
          <a:p>
            <a:r>
              <a:rPr lang="en-US" sz="3200" b="1" dirty="0"/>
              <a:t>Time management tools</a:t>
            </a:r>
            <a:endParaRPr lang="en-US" sz="3200" dirty="0"/>
          </a:p>
        </p:txBody>
      </p:sp>
      <p:sp>
        <p:nvSpPr>
          <p:cNvPr id="3" name="Content Placeholder 2"/>
          <p:cNvSpPr>
            <a:spLocks noGrp="1"/>
          </p:cNvSpPr>
          <p:nvPr>
            <p:ph idx="1"/>
          </p:nvPr>
        </p:nvSpPr>
        <p:spPr>
          <a:xfrm>
            <a:off x="457200" y="990600"/>
            <a:ext cx="8229600" cy="3733800"/>
          </a:xfrm>
        </p:spPr>
        <p:txBody>
          <a:bodyPr>
            <a:normAutofit fontScale="92500" lnSpcReduction="20000"/>
          </a:bodyPr>
          <a:lstStyle/>
          <a:p>
            <a:pPr lvl="0"/>
            <a:r>
              <a:rPr lang="en-US" dirty="0"/>
              <a:t>One of the most important skills is the time management skill.</a:t>
            </a:r>
          </a:p>
          <a:p>
            <a:pPr lvl="0"/>
            <a:r>
              <a:rPr lang="en-US" dirty="0"/>
              <a:t>This skill is crucial for any professional career.</a:t>
            </a:r>
          </a:p>
          <a:p>
            <a:pPr lvl="0"/>
            <a:r>
              <a:rPr lang="en-US" dirty="0"/>
              <a:t>A person can complete all of his/her work within given time (Watanabe et al., 2021).</a:t>
            </a:r>
          </a:p>
          <a:p>
            <a:pPr lvl="0"/>
            <a:r>
              <a:rPr lang="en-US" dirty="0"/>
              <a:t>Any person can develop this skill by working on it. They can also lose this skill without practicing it.</a:t>
            </a:r>
          </a:p>
          <a:p>
            <a:pPr lvl="0"/>
            <a:r>
              <a:rPr lang="en-US" dirty="0"/>
              <a:t>There are many tools people can follow to achieve time management skill.</a:t>
            </a:r>
          </a:p>
          <a:p>
            <a:pPr lvl="0"/>
            <a:r>
              <a:rPr lang="en-US" dirty="0"/>
              <a:t>This skill can also help any individual to decrease personal stress.</a:t>
            </a:r>
          </a:p>
        </p:txBody>
      </p:sp>
      <p:pic>
        <p:nvPicPr>
          <p:cNvPr id="17410" name="Picture 2" descr="Time Management - List of Top Tips for Managing Time Effectively"/>
          <p:cNvPicPr>
            <a:picLocks noChangeAspect="1" noChangeArrowheads="1"/>
          </p:cNvPicPr>
          <p:nvPr/>
        </p:nvPicPr>
        <p:blipFill>
          <a:blip r:embed="rId3"/>
          <a:srcRect/>
          <a:stretch>
            <a:fillRect/>
          </a:stretch>
        </p:blipFill>
        <p:spPr bwMode="auto">
          <a:xfrm>
            <a:off x="0" y="4724400"/>
            <a:ext cx="9144000" cy="21336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334962"/>
          </a:xfrm>
        </p:spPr>
        <p:txBody>
          <a:bodyPr>
            <a:normAutofit fontScale="90000"/>
          </a:bodyPr>
          <a:lstStyle/>
          <a:p>
            <a:r>
              <a:rPr lang="en-US" sz="2800" b="1" dirty="0"/>
              <a:t>Personal Development Plan</a:t>
            </a:r>
            <a:endParaRPr lang="en-US" sz="2800" dirty="0"/>
          </a:p>
        </p:txBody>
      </p:sp>
      <p:graphicFrame>
        <p:nvGraphicFramePr>
          <p:cNvPr id="4" name="Content Placeholder 3"/>
          <p:cNvGraphicFramePr>
            <a:graphicFrameLocks noGrp="1"/>
          </p:cNvGraphicFramePr>
          <p:nvPr>
            <p:ph idx="1"/>
          </p:nvPr>
        </p:nvGraphicFramePr>
        <p:xfrm>
          <a:off x="533400" y="685800"/>
          <a:ext cx="8229600" cy="601587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237158">
                <a:tc>
                  <a:txBody>
                    <a:bodyPr/>
                    <a:lstStyle/>
                    <a:p>
                      <a:pPr marL="0" marR="0" algn="just">
                        <a:lnSpc>
                          <a:spcPct val="150000"/>
                        </a:lnSpc>
                        <a:spcBef>
                          <a:spcPts val="1200"/>
                        </a:spcBef>
                        <a:spcAft>
                          <a:spcPts val="0"/>
                        </a:spcAft>
                      </a:pPr>
                      <a:r>
                        <a:rPr lang="en-US" sz="1000" b="1" dirty="0">
                          <a:latin typeface="Times New Roman"/>
                          <a:ea typeface="Times New Roman"/>
                        </a:rPr>
                        <a:t>Skills need to be developed</a:t>
                      </a:r>
                      <a:endParaRPr lang="en-US" sz="900" dirty="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b="1">
                          <a:latin typeface="Times New Roman"/>
                          <a:ea typeface="Times New Roman"/>
                        </a:rPr>
                        <a:t>Needed Resources</a:t>
                      </a:r>
                      <a:endParaRPr lang="en-US" sz="90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b="1">
                          <a:latin typeface="Times New Roman"/>
                          <a:ea typeface="Times New Roman"/>
                        </a:rPr>
                        <a:t>Target Date</a:t>
                      </a:r>
                      <a:endParaRPr lang="en-US" sz="90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b="1">
                          <a:latin typeface="Times New Roman"/>
                          <a:ea typeface="Times New Roman"/>
                        </a:rPr>
                        <a:t>Success Indicator</a:t>
                      </a:r>
                      <a:endParaRPr lang="en-US" sz="900">
                        <a:latin typeface="Arial"/>
                        <a:ea typeface="Arial"/>
                      </a:endParaRPr>
                    </a:p>
                  </a:txBody>
                  <a:tcPr marL="63500" marR="63500" marT="63500" marB="63500"/>
                </a:tc>
                <a:extLst>
                  <a:ext uri="{0D108BD9-81ED-4DB2-BD59-A6C34878D82A}">
                    <a16:rowId xmlns:a16="http://schemas.microsoft.com/office/drawing/2014/main" val="10000"/>
                  </a:ext>
                </a:extLst>
              </a:tr>
              <a:tr h="943845">
                <a:tc>
                  <a:txBody>
                    <a:bodyPr/>
                    <a:lstStyle/>
                    <a:p>
                      <a:pPr marL="0" marR="0" algn="just">
                        <a:lnSpc>
                          <a:spcPct val="150000"/>
                        </a:lnSpc>
                        <a:spcBef>
                          <a:spcPts val="1200"/>
                        </a:spcBef>
                        <a:spcAft>
                          <a:spcPts val="0"/>
                        </a:spcAft>
                      </a:pPr>
                      <a:r>
                        <a:rPr lang="en-US" sz="1000" dirty="0" err="1">
                          <a:latin typeface="Times New Roman"/>
                          <a:ea typeface="Times New Roman"/>
                        </a:rPr>
                        <a:t>Organising</a:t>
                      </a:r>
                      <a:r>
                        <a:rPr lang="en-US" sz="1000" dirty="0">
                          <a:latin typeface="Times New Roman"/>
                          <a:ea typeface="Times New Roman"/>
                        </a:rPr>
                        <a:t> Study Skill</a:t>
                      </a:r>
                      <a:endParaRPr lang="en-US" sz="900" dirty="0">
                        <a:latin typeface="Arial"/>
                        <a:ea typeface="Arial"/>
                      </a:endParaRPr>
                    </a:p>
                  </a:txBody>
                  <a:tcPr marL="63500" marR="63500" marT="63500" marB="63500"/>
                </a:tc>
                <a:tc>
                  <a:txBody>
                    <a:bodyPr/>
                    <a:lstStyle/>
                    <a:p>
                      <a:pPr marL="342900" marR="0" lvl="0" indent="-342900" algn="just">
                        <a:lnSpc>
                          <a:spcPct val="150000"/>
                        </a:lnSpc>
                        <a:spcBef>
                          <a:spcPts val="1200"/>
                        </a:spcBef>
                        <a:spcAft>
                          <a:spcPts val="0"/>
                        </a:spcAft>
                        <a:buFont typeface="Arial"/>
                        <a:buChar char="●"/>
                      </a:pPr>
                      <a:r>
                        <a:rPr lang="en-US" sz="1000" u="none" strike="noStrike" dirty="0">
                          <a:latin typeface="Times New Roman"/>
                          <a:ea typeface="Times New Roman"/>
                        </a:rPr>
                        <a:t>A particular workspace is needed.</a:t>
                      </a:r>
                      <a:endParaRPr lang="en-US" sz="9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a:ea typeface="Times New Roman"/>
                        </a:rPr>
                        <a:t>Note-taking method.</a:t>
                      </a:r>
                      <a:endParaRPr lang="en-US" sz="9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a:ea typeface="Times New Roman"/>
                        </a:rPr>
                        <a:t>Checklists and some other tools are required.</a:t>
                      </a:r>
                      <a:endParaRPr lang="en-US" sz="900" u="none" strike="noStrike" dirty="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a:latin typeface="Times New Roman"/>
                          <a:ea typeface="Times New Roman"/>
                        </a:rPr>
                        <a:t>6 Months</a:t>
                      </a:r>
                      <a:endParaRPr lang="en-US" sz="90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a:latin typeface="Times New Roman"/>
                          <a:ea typeface="Times New Roman"/>
                        </a:rPr>
                        <a:t>When I develop this skill I should complete my works within given time. This can give me a sign that I develop organising study skill.</a:t>
                      </a:r>
                      <a:endParaRPr lang="en-US" sz="900">
                        <a:latin typeface="Arial"/>
                        <a:ea typeface="Arial"/>
                      </a:endParaRPr>
                    </a:p>
                  </a:txBody>
                  <a:tcPr marL="63500" marR="63500" marT="63500" marB="63500"/>
                </a:tc>
                <a:extLst>
                  <a:ext uri="{0D108BD9-81ED-4DB2-BD59-A6C34878D82A}">
                    <a16:rowId xmlns:a16="http://schemas.microsoft.com/office/drawing/2014/main" val="10001"/>
                  </a:ext>
                </a:extLst>
              </a:tr>
              <a:tr h="1120517">
                <a:tc>
                  <a:txBody>
                    <a:bodyPr/>
                    <a:lstStyle/>
                    <a:p>
                      <a:pPr marL="0" marR="0" algn="just">
                        <a:lnSpc>
                          <a:spcPct val="150000"/>
                        </a:lnSpc>
                        <a:spcBef>
                          <a:spcPts val="1200"/>
                        </a:spcBef>
                        <a:spcAft>
                          <a:spcPts val="0"/>
                        </a:spcAft>
                      </a:pPr>
                      <a:r>
                        <a:rPr lang="en-US" sz="1000">
                          <a:latin typeface="Times New Roman"/>
                          <a:ea typeface="Times New Roman"/>
                        </a:rPr>
                        <a:t>Paraphrasing Skill</a:t>
                      </a:r>
                      <a:endParaRPr lang="en-US" sz="900">
                        <a:latin typeface="Arial"/>
                        <a:ea typeface="Arial"/>
                      </a:endParaRPr>
                    </a:p>
                  </a:txBody>
                  <a:tcPr marL="63500" marR="63500" marT="63500" marB="63500"/>
                </a:tc>
                <a:tc>
                  <a:txBody>
                    <a:bodyPr/>
                    <a:lstStyle/>
                    <a:p>
                      <a:pPr marL="342900" marR="0" lvl="0" indent="-342900" algn="just">
                        <a:lnSpc>
                          <a:spcPct val="150000"/>
                        </a:lnSpc>
                        <a:spcBef>
                          <a:spcPts val="1200"/>
                        </a:spcBef>
                        <a:spcAft>
                          <a:spcPts val="0"/>
                        </a:spcAft>
                        <a:buFont typeface="Arial"/>
                        <a:buChar char="●"/>
                      </a:pPr>
                      <a:r>
                        <a:rPr lang="en-US" sz="1000" u="none" strike="noStrike" dirty="0">
                          <a:latin typeface="Times New Roman"/>
                          <a:ea typeface="Times New Roman"/>
                        </a:rPr>
                        <a:t>It is needed to have growth in vocabulary (Rossi, 2022).</a:t>
                      </a:r>
                      <a:endParaRPr lang="en-US" sz="9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a:ea typeface="Times New Roman"/>
                        </a:rPr>
                        <a:t>It is also important to have the power of extensive reading.</a:t>
                      </a:r>
                      <a:endParaRPr lang="en-US" sz="900" u="none" strike="noStrike" dirty="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dirty="0">
                          <a:latin typeface="Times New Roman"/>
                          <a:ea typeface="Times New Roman"/>
                        </a:rPr>
                        <a:t>5 Months</a:t>
                      </a:r>
                      <a:endParaRPr lang="en-US" sz="900" dirty="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dirty="0">
                          <a:latin typeface="Times New Roman"/>
                          <a:ea typeface="Times New Roman"/>
                        </a:rPr>
                        <a:t>I can get the sign that I have developed this skill when I will successfully write any note or project to represent my idea.</a:t>
                      </a:r>
                      <a:endParaRPr lang="en-US" sz="900" dirty="0">
                        <a:latin typeface="Arial"/>
                        <a:ea typeface="Arial"/>
                      </a:endParaRPr>
                    </a:p>
                  </a:txBody>
                  <a:tcPr marL="63500" marR="63500" marT="63500" marB="63500"/>
                </a:tc>
                <a:extLst>
                  <a:ext uri="{0D108BD9-81ED-4DB2-BD59-A6C34878D82A}">
                    <a16:rowId xmlns:a16="http://schemas.microsoft.com/office/drawing/2014/main" val="10002"/>
                  </a:ext>
                </a:extLst>
              </a:tr>
              <a:tr h="1297189">
                <a:tc>
                  <a:txBody>
                    <a:bodyPr/>
                    <a:lstStyle/>
                    <a:p>
                      <a:pPr marL="0" marR="0" algn="just">
                        <a:lnSpc>
                          <a:spcPct val="150000"/>
                        </a:lnSpc>
                        <a:spcBef>
                          <a:spcPts val="1200"/>
                        </a:spcBef>
                        <a:spcAft>
                          <a:spcPts val="0"/>
                        </a:spcAft>
                      </a:pPr>
                      <a:r>
                        <a:rPr lang="en-US" sz="1000">
                          <a:latin typeface="Times New Roman"/>
                          <a:ea typeface="Times New Roman"/>
                        </a:rPr>
                        <a:t>Summarising Skill</a:t>
                      </a:r>
                      <a:endParaRPr lang="en-US" sz="900">
                        <a:latin typeface="Arial"/>
                        <a:ea typeface="Arial"/>
                      </a:endParaRPr>
                    </a:p>
                  </a:txBody>
                  <a:tcPr marL="63500" marR="63500" marT="63500" marB="63500"/>
                </a:tc>
                <a:tc>
                  <a:txBody>
                    <a:bodyPr/>
                    <a:lstStyle/>
                    <a:p>
                      <a:pPr marL="342900" marR="0" lvl="0" indent="-342900" algn="just">
                        <a:lnSpc>
                          <a:spcPct val="150000"/>
                        </a:lnSpc>
                        <a:spcBef>
                          <a:spcPts val="1200"/>
                        </a:spcBef>
                        <a:spcAft>
                          <a:spcPts val="0"/>
                        </a:spcAft>
                        <a:buFont typeface="Arial"/>
                        <a:buChar char="●"/>
                      </a:pPr>
                      <a:r>
                        <a:rPr lang="en-US" sz="1000" u="none" strike="noStrike">
                          <a:latin typeface="Times New Roman"/>
                          <a:ea typeface="Times New Roman"/>
                        </a:rPr>
                        <a:t>It is required to concisely takedown the notes.</a:t>
                      </a:r>
                      <a:endParaRPr lang="en-US" sz="900" u="none" strike="noStrike">
                        <a:latin typeface="Arial"/>
                        <a:ea typeface="Arial"/>
                      </a:endParaRPr>
                    </a:p>
                    <a:p>
                      <a:pPr marL="342900" marR="0" lvl="0" indent="-342900" algn="just">
                        <a:lnSpc>
                          <a:spcPct val="150000"/>
                        </a:lnSpc>
                        <a:spcBef>
                          <a:spcPts val="0"/>
                        </a:spcBef>
                        <a:spcAft>
                          <a:spcPts val="0"/>
                        </a:spcAft>
                        <a:buFont typeface="Arial"/>
                        <a:buChar char="●"/>
                      </a:pPr>
                      <a:r>
                        <a:rPr lang="en-US" sz="1000" u="none" strike="noStrike">
                          <a:latin typeface="Times New Roman"/>
                          <a:ea typeface="Times New Roman"/>
                        </a:rPr>
                        <a:t>It is needed to develop a good quality to write down any text in minimum words.</a:t>
                      </a:r>
                      <a:endParaRPr lang="en-US" sz="900" u="none" strike="noStrike">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a:latin typeface="Times New Roman"/>
                          <a:ea typeface="Times New Roman"/>
                        </a:rPr>
                        <a:t>4 Months</a:t>
                      </a:r>
                      <a:endParaRPr lang="en-US" sz="90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dirty="0">
                          <a:latin typeface="Times New Roman"/>
                          <a:ea typeface="Times New Roman"/>
                        </a:rPr>
                        <a:t>I can get the sign that I have develop this skill when I will be successfully read and understand any article. I can also make other people understand about that article easily too.</a:t>
                      </a:r>
                      <a:endParaRPr lang="en-US" sz="900" dirty="0">
                        <a:latin typeface="Arial"/>
                        <a:ea typeface="Arial"/>
                      </a:endParaRPr>
                    </a:p>
                  </a:txBody>
                  <a:tcPr marL="63500" marR="63500" marT="63500" marB="63500"/>
                </a:tc>
                <a:extLst>
                  <a:ext uri="{0D108BD9-81ED-4DB2-BD59-A6C34878D82A}">
                    <a16:rowId xmlns:a16="http://schemas.microsoft.com/office/drawing/2014/main" val="10003"/>
                  </a:ext>
                </a:extLst>
              </a:tr>
              <a:tr h="943845">
                <a:tc>
                  <a:txBody>
                    <a:bodyPr/>
                    <a:lstStyle/>
                    <a:p>
                      <a:pPr marL="0" marR="0" algn="just">
                        <a:lnSpc>
                          <a:spcPct val="150000"/>
                        </a:lnSpc>
                        <a:spcBef>
                          <a:spcPts val="1200"/>
                        </a:spcBef>
                        <a:spcAft>
                          <a:spcPts val="0"/>
                        </a:spcAft>
                      </a:pPr>
                      <a:r>
                        <a:rPr lang="en-US" sz="1000">
                          <a:latin typeface="Times New Roman"/>
                          <a:ea typeface="Times New Roman"/>
                        </a:rPr>
                        <a:t>Cover Letter Writing Skill</a:t>
                      </a:r>
                      <a:endParaRPr lang="en-US" sz="900">
                        <a:latin typeface="Arial"/>
                        <a:ea typeface="Arial"/>
                      </a:endParaRPr>
                    </a:p>
                  </a:txBody>
                  <a:tcPr marL="63500" marR="63500" marT="63500" marB="63500"/>
                </a:tc>
                <a:tc>
                  <a:txBody>
                    <a:bodyPr/>
                    <a:lstStyle/>
                    <a:p>
                      <a:pPr marL="342900" marR="0" lvl="0" indent="-342900" algn="just">
                        <a:lnSpc>
                          <a:spcPct val="150000"/>
                        </a:lnSpc>
                        <a:spcBef>
                          <a:spcPts val="1200"/>
                        </a:spcBef>
                        <a:spcAft>
                          <a:spcPts val="0"/>
                        </a:spcAft>
                        <a:buFont typeface="Arial"/>
                        <a:buChar char="●"/>
                      </a:pPr>
                      <a:r>
                        <a:rPr lang="en-US" sz="1000" u="none" strike="noStrike">
                          <a:latin typeface="Times New Roman"/>
                          <a:ea typeface="Times New Roman"/>
                        </a:rPr>
                        <a:t>I need to develop academic writing and CV writing skill.</a:t>
                      </a:r>
                      <a:endParaRPr lang="en-US" sz="900" u="none" strike="noStrike">
                        <a:latin typeface="Arial"/>
                        <a:ea typeface="Arial"/>
                      </a:endParaRPr>
                    </a:p>
                    <a:p>
                      <a:pPr marL="342900" marR="0" lvl="0" indent="-342900" algn="just">
                        <a:lnSpc>
                          <a:spcPct val="150000"/>
                        </a:lnSpc>
                        <a:spcBef>
                          <a:spcPts val="0"/>
                        </a:spcBef>
                        <a:spcAft>
                          <a:spcPts val="0"/>
                        </a:spcAft>
                        <a:buFont typeface="Arial"/>
                        <a:buChar char="●"/>
                      </a:pPr>
                      <a:r>
                        <a:rPr lang="en-US" sz="1000" u="none" strike="noStrike">
                          <a:latin typeface="Times New Roman"/>
                          <a:ea typeface="Times New Roman"/>
                        </a:rPr>
                        <a:t>I will need guidance from my mentors and teachers</a:t>
                      </a:r>
                      <a:endParaRPr lang="en-US" sz="900" u="none" strike="noStrike">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a:latin typeface="Times New Roman"/>
                          <a:ea typeface="Times New Roman"/>
                        </a:rPr>
                        <a:t>3 Months</a:t>
                      </a:r>
                      <a:endParaRPr lang="en-US" sz="90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dirty="0">
                          <a:latin typeface="Times New Roman"/>
                          <a:ea typeface="Times New Roman"/>
                        </a:rPr>
                        <a:t>It will be a sign that I develop this skill when I will get calls for job interviews.</a:t>
                      </a:r>
                      <a:endParaRPr lang="en-US" sz="900" dirty="0">
                        <a:latin typeface="Arial"/>
                        <a:ea typeface="Arial"/>
                      </a:endParaRPr>
                    </a:p>
                  </a:txBody>
                  <a:tcPr marL="63500" marR="63500" marT="63500" marB="63500"/>
                </a:tc>
                <a:extLst>
                  <a:ext uri="{0D108BD9-81ED-4DB2-BD59-A6C34878D82A}">
                    <a16:rowId xmlns:a16="http://schemas.microsoft.com/office/drawing/2014/main" val="10004"/>
                  </a:ext>
                </a:extLst>
              </a:tr>
              <a:tr h="943845">
                <a:tc>
                  <a:txBody>
                    <a:bodyPr/>
                    <a:lstStyle/>
                    <a:p>
                      <a:pPr marL="0" marR="0" algn="just">
                        <a:lnSpc>
                          <a:spcPct val="150000"/>
                        </a:lnSpc>
                        <a:spcBef>
                          <a:spcPts val="1200"/>
                        </a:spcBef>
                        <a:spcAft>
                          <a:spcPts val="0"/>
                        </a:spcAft>
                      </a:pPr>
                      <a:r>
                        <a:rPr lang="en-US" sz="1000">
                          <a:latin typeface="Times New Roman"/>
                          <a:ea typeface="Times New Roman"/>
                        </a:rPr>
                        <a:t>Using Library and collect information</a:t>
                      </a:r>
                      <a:endParaRPr lang="en-US" sz="900">
                        <a:latin typeface="Arial"/>
                        <a:ea typeface="Arial"/>
                      </a:endParaRPr>
                    </a:p>
                  </a:txBody>
                  <a:tcPr marL="63500" marR="63500" marT="63500" marB="63500"/>
                </a:tc>
                <a:tc>
                  <a:txBody>
                    <a:bodyPr/>
                    <a:lstStyle/>
                    <a:p>
                      <a:pPr marL="342900" marR="0" lvl="0" indent="-342900" algn="just">
                        <a:lnSpc>
                          <a:spcPct val="150000"/>
                        </a:lnSpc>
                        <a:spcBef>
                          <a:spcPts val="1200"/>
                        </a:spcBef>
                        <a:spcAft>
                          <a:spcPts val="0"/>
                        </a:spcAft>
                        <a:buFont typeface="Arial"/>
                        <a:buChar char="●"/>
                      </a:pPr>
                      <a:r>
                        <a:rPr lang="en-US" sz="1000" u="none" strike="noStrike">
                          <a:latin typeface="Times New Roman"/>
                          <a:ea typeface="Times New Roman"/>
                        </a:rPr>
                        <a:t>I need to have knowledge to access different textbooks, journals, notes and some other study materials.</a:t>
                      </a:r>
                      <a:endParaRPr lang="en-US" sz="900" u="none" strike="noStrike">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a:latin typeface="Times New Roman"/>
                          <a:ea typeface="Times New Roman"/>
                        </a:rPr>
                        <a:t>5 Months</a:t>
                      </a:r>
                      <a:endParaRPr lang="en-US" sz="900">
                        <a:latin typeface="Arial"/>
                        <a:ea typeface="Arial"/>
                      </a:endParaRPr>
                    </a:p>
                  </a:txBody>
                  <a:tcPr marL="63500" marR="63500" marT="63500" marB="63500"/>
                </a:tc>
                <a:tc>
                  <a:txBody>
                    <a:bodyPr/>
                    <a:lstStyle/>
                    <a:p>
                      <a:pPr marL="0" marR="0" algn="just">
                        <a:lnSpc>
                          <a:spcPct val="150000"/>
                        </a:lnSpc>
                        <a:spcBef>
                          <a:spcPts val="1200"/>
                        </a:spcBef>
                        <a:spcAft>
                          <a:spcPts val="0"/>
                        </a:spcAft>
                      </a:pPr>
                      <a:r>
                        <a:rPr lang="en-US" sz="1000" dirty="0">
                          <a:latin typeface="Times New Roman"/>
                          <a:ea typeface="Times New Roman"/>
                        </a:rPr>
                        <a:t>I will get the sign that I have developed this skill when I can identify the location of a particular journal in the library.</a:t>
                      </a:r>
                      <a:endParaRPr lang="en-US" sz="900" dirty="0">
                        <a:latin typeface="Arial"/>
                        <a:ea typeface="Arial"/>
                      </a:endParaRPr>
                    </a:p>
                  </a:txBody>
                  <a:tcPr marL="63500" marR="63500" marT="63500" marB="63500"/>
                </a:tc>
                <a:extLst>
                  <a:ext uri="{0D108BD9-81ED-4DB2-BD59-A6C34878D82A}">
                    <a16:rowId xmlns:a16="http://schemas.microsoft.com/office/drawing/2014/main" val="1000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US" sz="3200" b="1" dirty="0"/>
              <a:t>Conclusion</a:t>
            </a:r>
            <a:endParaRPr lang="en-US" sz="3200" dirty="0"/>
          </a:p>
        </p:txBody>
      </p:sp>
      <p:sp>
        <p:nvSpPr>
          <p:cNvPr id="3" name="Content Placeholder 2"/>
          <p:cNvSpPr>
            <a:spLocks noGrp="1"/>
          </p:cNvSpPr>
          <p:nvPr>
            <p:ph idx="1"/>
          </p:nvPr>
        </p:nvSpPr>
        <p:spPr>
          <a:xfrm>
            <a:off x="457200" y="1219200"/>
            <a:ext cx="8229600" cy="3886200"/>
          </a:xfrm>
        </p:spPr>
        <p:txBody>
          <a:bodyPr>
            <a:normAutofit/>
          </a:bodyPr>
          <a:lstStyle/>
          <a:p>
            <a:pPr lvl="0"/>
            <a:r>
              <a:rPr lang="en-US" sz="1600" dirty="0"/>
              <a:t>Employability skills are important for the growth of the business. </a:t>
            </a:r>
          </a:p>
          <a:p>
            <a:pPr lvl="0"/>
            <a:r>
              <a:rPr lang="en-US" sz="1600" dirty="0"/>
              <a:t>HR management is an important skill that is to be developed by the </a:t>
            </a:r>
            <a:r>
              <a:rPr lang="en-US" sz="1600" dirty="0" err="1"/>
              <a:t>managerials</a:t>
            </a:r>
            <a:r>
              <a:rPr lang="en-US" sz="1600" dirty="0"/>
              <a:t> of any business </a:t>
            </a:r>
            <a:r>
              <a:rPr lang="en-US" sz="1600" dirty="0" err="1"/>
              <a:t>organisation</a:t>
            </a:r>
            <a:r>
              <a:rPr lang="en-US" sz="1600" dirty="0"/>
              <a:t> to sustain their business with success. </a:t>
            </a:r>
          </a:p>
          <a:p>
            <a:pPr lvl="0"/>
            <a:r>
              <a:rPr lang="en-US" sz="1600" dirty="0"/>
              <a:t>HR management can be considered as the most efficient career for the employees who want to have a successful career. </a:t>
            </a:r>
          </a:p>
          <a:p>
            <a:pPr lvl="0"/>
            <a:r>
              <a:rPr lang="en-US" sz="1600" dirty="0"/>
              <a:t>This presentation shows the effectiveness and importance of choosing a perfect career that helps in intricate professional development.</a:t>
            </a:r>
          </a:p>
          <a:p>
            <a:pPr lvl="0"/>
            <a:r>
              <a:rPr lang="en-US" sz="1600" dirty="0"/>
              <a:t>This presentation includes a detail about the career opportunity which helps in getting a proper insight about the job.</a:t>
            </a:r>
          </a:p>
          <a:p>
            <a:pPr lvl="0"/>
            <a:r>
              <a:rPr lang="en-US" sz="1600" dirty="0"/>
              <a:t>There is proper identification and analysis of the skills that an employee has to enhance the skills for better development.</a:t>
            </a:r>
          </a:p>
          <a:p>
            <a:r>
              <a:rPr lang="en-US" sz="1600" dirty="0"/>
              <a:t>This presentation has the inclusion of time management tools, a personal SWOT analysis and Personal Development Plan which shows the right track of development of the professional career.</a:t>
            </a:r>
          </a:p>
        </p:txBody>
      </p:sp>
      <p:pic>
        <p:nvPicPr>
          <p:cNvPr id="14338" name="Picture 2" descr="Employability Photos - Free &amp; Royalty-Free Stock Photos from Dreamstime"/>
          <p:cNvPicPr>
            <a:picLocks noChangeAspect="1" noChangeArrowheads="1"/>
          </p:cNvPicPr>
          <p:nvPr/>
        </p:nvPicPr>
        <p:blipFill>
          <a:blip r:embed="rId2"/>
          <a:srcRect/>
          <a:stretch>
            <a:fillRect/>
          </a:stretch>
        </p:blipFill>
        <p:spPr bwMode="auto">
          <a:xfrm>
            <a:off x="0" y="5181600"/>
            <a:ext cx="9144000" cy="16764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References</a:t>
            </a:r>
            <a:endParaRPr lang="en-US" dirty="0"/>
          </a:p>
        </p:txBody>
      </p:sp>
      <p:sp>
        <p:nvSpPr>
          <p:cNvPr id="3" name="Content Placeholder 2"/>
          <p:cNvSpPr>
            <a:spLocks noGrp="1"/>
          </p:cNvSpPr>
          <p:nvPr>
            <p:ph idx="1"/>
          </p:nvPr>
        </p:nvSpPr>
        <p:spPr/>
        <p:txBody>
          <a:bodyPr>
            <a:noAutofit/>
          </a:bodyPr>
          <a:lstStyle/>
          <a:p>
            <a:r>
              <a:rPr lang="en-US" sz="800" dirty="0"/>
              <a:t>Adams, R.V. and Blair, E., 2019. Impact of time management behaviors on undergraduate engineering students’ performance. Sage Open, 9(1), p.2158244018824506. Available at: https://journals.sagepub.com/doi/pdf/10.1177/2158244018824506</a:t>
            </a:r>
          </a:p>
          <a:p>
            <a:r>
              <a:rPr lang="en-US" sz="800" dirty="0" err="1"/>
              <a:t>Bagdadli</a:t>
            </a:r>
            <a:r>
              <a:rPr lang="en-US" sz="800" dirty="0"/>
              <a:t>, S. and </a:t>
            </a:r>
            <a:r>
              <a:rPr lang="en-US" sz="800" dirty="0" err="1"/>
              <a:t>Gianecchini</a:t>
            </a:r>
            <a:r>
              <a:rPr lang="en-US" sz="800" dirty="0"/>
              <a:t>, M., 2019. Organizational career management practices and objective career success: A systematic review and framework. Human Resource Management Review, 29(3), pp.353-370. Available at: </a:t>
            </a:r>
            <a:r>
              <a:rPr lang="en-US" sz="800" dirty="0">
                <a:hlinkClick r:id="rId2"/>
              </a:rPr>
              <a:t>https://e-tarjome.com/storage/panel/fileuploads/2019-02-12/1549956559_E10586-e-tarjome.pdf</a:t>
            </a:r>
            <a:endParaRPr lang="en-US" sz="800" dirty="0"/>
          </a:p>
          <a:p>
            <a:r>
              <a:rPr lang="en-US" sz="800" dirty="0" err="1"/>
              <a:t>Buheji</a:t>
            </a:r>
            <a:r>
              <a:rPr lang="en-US" sz="800" dirty="0"/>
              <a:t>, M. and </a:t>
            </a:r>
            <a:r>
              <a:rPr lang="en-US" sz="800" dirty="0" err="1"/>
              <a:t>Buheji</a:t>
            </a:r>
            <a:r>
              <a:rPr lang="en-US" sz="800" dirty="0"/>
              <a:t>, A., 2020. Planning competency in the new Normal–employability competency in post-COVID-19 pandemic. </a:t>
            </a:r>
            <a:r>
              <a:rPr lang="en-US" sz="800" i="1" dirty="0"/>
              <a:t>International Journal of Human Resource Studies</a:t>
            </a:r>
            <a:r>
              <a:rPr lang="en-US" sz="800" dirty="0"/>
              <a:t>, </a:t>
            </a:r>
            <a:r>
              <a:rPr lang="en-US" sz="800" i="1" dirty="0"/>
              <a:t>10</a:t>
            </a:r>
            <a:r>
              <a:rPr lang="en-US" sz="800" dirty="0"/>
              <a:t>(2), pp.237-251. Available at: </a:t>
            </a:r>
            <a:r>
              <a:rPr lang="en-US" sz="800" dirty="0">
                <a:hlinkClick r:id="rId3"/>
              </a:rPr>
              <a:t>https://pdfs.semanticscholar.org/572f/3d8e96a380648cbd464e21e7500a0d808681.pdf</a:t>
            </a:r>
            <a:endParaRPr lang="en-US" sz="800" dirty="0"/>
          </a:p>
          <a:p>
            <a:r>
              <a:rPr lang="en-US" sz="800" dirty="0"/>
              <a:t>Chan, S.W., Ahmad, M.F., </a:t>
            </a:r>
            <a:r>
              <a:rPr lang="en-US" sz="800" dirty="0" err="1"/>
              <a:t>Zaman</a:t>
            </a:r>
            <a:r>
              <a:rPr lang="en-US" sz="800" dirty="0"/>
              <a:t>, I. and </a:t>
            </a:r>
            <a:r>
              <a:rPr lang="en-US" sz="800" dirty="0" err="1"/>
              <a:t>Ko</a:t>
            </a:r>
            <a:r>
              <a:rPr lang="en-US" sz="800" dirty="0"/>
              <a:t>, W.S., 2018. Employers’ perception on important employability skills in the manufacturing industry. </a:t>
            </a:r>
            <a:r>
              <a:rPr lang="en-US" sz="800" i="1" dirty="0"/>
              <a:t>International Journal of Engineering &amp; Technology</a:t>
            </a:r>
            <a:r>
              <a:rPr lang="en-US" sz="800" dirty="0"/>
              <a:t>, </a:t>
            </a:r>
            <a:r>
              <a:rPr lang="en-US" sz="800" i="1" dirty="0"/>
              <a:t>7</a:t>
            </a:r>
            <a:r>
              <a:rPr lang="en-US" sz="800" dirty="0"/>
              <a:t>(2.29), pp.170-175. Available at: </a:t>
            </a:r>
            <a:r>
              <a:rPr lang="en-US" sz="800" dirty="0">
                <a:hlinkClick r:id="rId4"/>
              </a:rPr>
              <a:t>https://www.researchgate.net/profile/Shiau-Wei-Chan-2/publication/325699655_Employers'_perception_on_important_employability_skills_in_the_manufacturing_industry/links/5b4ef588a6fdcc8dae28170a/Employers-perception-on-important-employability-skills-in-the-manufacturing-industry.pdf</a:t>
            </a:r>
            <a:endParaRPr lang="en-US" sz="800" dirty="0"/>
          </a:p>
          <a:p>
            <a:r>
              <a:rPr lang="en-US" sz="800" dirty="0"/>
              <a:t>Di Gregorio, A., </a:t>
            </a:r>
            <a:r>
              <a:rPr lang="en-US" sz="800" dirty="0" err="1"/>
              <a:t>Maggioni</a:t>
            </a:r>
            <a:r>
              <a:rPr lang="en-US" sz="800" dirty="0"/>
              <a:t>, I., </a:t>
            </a:r>
            <a:r>
              <a:rPr lang="en-US" sz="800" dirty="0" err="1"/>
              <a:t>Mauri</a:t>
            </a:r>
            <a:r>
              <a:rPr lang="en-US" sz="800" dirty="0"/>
              <a:t>, C. and </a:t>
            </a:r>
            <a:r>
              <a:rPr lang="en-US" sz="800" dirty="0" err="1"/>
              <a:t>Mazzucchelli</a:t>
            </a:r>
            <a:r>
              <a:rPr lang="en-US" sz="800" dirty="0"/>
              <a:t>, A., 2019. Employability skills for future marketing professionals. European management journal, 37(3), pp.251-258. Available at: </a:t>
            </a:r>
            <a:r>
              <a:rPr lang="en-US" sz="800" dirty="0">
                <a:hlinkClick r:id="rId5"/>
              </a:rPr>
              <a:t>http://salonedellostudente.s3.amazonaws.com/app/uploads/2020/06/19124937/3_EMJ_Employability-skills-for-future-marketing-professionals.pdf</a:t>
            </a:r>
            <a:r>
              <a:rPr lang="en-US" sz="800" dirty="0"/>
              <a:t> </a:t>
            </a:r>
          </a:p>
          <a:p>
            <a:r>
              <a:rPr lang="en-US" sz="800" dirty="0" err="1"/>
              <a:t>Gepner</a:t>
            </a:r>
            <a:r>
              <a:rPr lang="en-US" sz="800" dirty="0"/>
              <a:t>, P., </a:t>
            </a:r>
            <a:r>
              <a:rPr lang="en-US" sz="800" dirty="0" err="1"/>
              <a:t>Tien</a:t>
            </a:r>
            <a:r>
              <a:rPr lang="en-US" sz="800" dirty="0"/>
              <a:t>, N.H., Dao, M.T.H. and Minh, D.T., 2022. Analysis of business strategy of leading Vietnamese real estate developers using SWOT matrix. </a:t>
            </a:r>
            <a:r>
              <a:rPr lang="en-US" sz="800" i="1" dirty="0"/>
              <a:t>International journal of multidisciplinary research and growth evaluation</a:t>
            </a:r>
            <a:r>
              <a:rPr lang="en-US" sz="800" dirty="0"/>
              <a:t>, </a:t>
            </a:r>
            <a:r>
              <a:rPr lang="en-US" sz="800" i="1" dirty="0"/>
              <a:t>3</a:t>
            </a:r>
            <a:r>
              <a:rPr lang="en-US" sz="800" dirty="0"/>
              <a:t>(1), pp.181-187. Available at: </a:t>
            </a:r>
            <a:r>
              <a:rPr lang="en-US" sz="800" dirty="0">
                <a:hlinkClick r:id="rId6"/>
              </a:rPr>
              <a:t>https://www.researchgate.net/profile/Nguyen-Tien-32/publication/358021973_Analysis_of_business_strategy_of_leading_Vietnamese_real_estate_developers_using_SWOT_matrix/links/62657c681b747d19c2a4c386/Analysis-of-business-strategy-of-leading-Vietnamese-real-estate-developers-using-SWOT-matrix.pdf</a:t>
            </a:r>
            <a:endParaRPr lang="en-US" sz="800" dirty="0"/>
          </a:p>
          <a:p>
            <a:r>
              <a:rPr lang="en-US" sz="800" dirty="0" err="1"/>
              <a:t>Hedhili</a:t>
            </a:r>
            <a:r>
              <a:rPr lang="en-US" sz="800" dirty="0"/>
              <a:t>, M.A. and </a:t>
            </a:r>
            <a:r>
              <a:rPr lang="en-US" sz="800" dirty="0" err="1"/>
              <a:t>Boudabbous</a:t>
            </a:r>
            <a:r>
              <a:rPr lang="en-US" sz="800" dirty="0"/>
              <a:t>, S., 2021. The Role of Career Development in the Relationship between Project-based Organization and Human Resource Management: Evidence from Tunisia. International Review of Management and Marketing, 11(3), p.36. Available </a:t>
            </a:r>
            <a:r>
              <a:rPr lang="en-US" sz="800" dirty="0" err="1"/>
              <a:t>at:</a:t>
            </a:r>
            <a:r>
              <a:rPr lang="en-US" sz="800" dirty="0" err="1">
                <a:hlinkClick r:id="rId7"/>
              </a:rPr>
              <a:t>https</a:t>
            </a:r>
            <a:r>
              <a:rPr lang="en-US" sz="800" dirty="0">
                <a:hlinkClick r:id="rId7"/>
              </a:rPr>
              <a:t>://</a:t>
            </a:r>
            <a:r>
              <a:rPr lang="en-US" sz="800" dirty="0" err="1">
                <a:hlinkClick r:id="rId7"/>
              </a:rPr>
              <a:t>www.researchgate.net</a:t>
            </a:r>
            <a:r>
              <a:rPr lang="en-US" sz="800" dirty="0">
                <a:hlinkClick r:id="rId7"/>
              </a:rPr>
              <a:t>/profile/Mohamed-Ali-Hedhili-2/publication/351445928_The_Role_of_Career_Development_in_the_Relationship_between_Project-based_Organization_and_Human_Resource_Management_Evidence_from_Tunisia/links/6099270992851c490fcd64ae/The-Role-of-Career-Development-in-the-Relationship-between-Project-based-Organization-and-Human-Resource-Management-Evidence-from-</a:t>
            </a:r>
            <a:r>
              <a:rPr lang="en-US" sz="800" dirty="0" err="1">
                <a:hlinkClick r:id="rId7"/>
              </a:rPr>
              <a:t>Tunisia.pdf</a:t>
            </a:r>
            <a:r>
              <a:rPr lang="en-US" sz="800" dirty="0"/>
              <a:t> </a:t>
            </a:r>
          </a:p>
          <a:p>
            <a:r>
              <a:rPr lang="en-US" sz="800" dirty="0" err="1"/>
              <a:t>Karim</a:t>
            </a:r>
            <a:r>
              <a:rPr lang="en-US" sz="800" dirty="0"/>
              <a:t>, S. and </a:t>
            </a:r>
            <a:r>
              <a:rPr lang="en-US" sz="800" dirty="0" err="1"/>
              <a:t>Qamruzzaman</a:t>
            </a:r>
            <a:r>
              <a:rPr lang="en-US" sz="800" dirty="0"/>
              <a:t>, M.D., 2020. Corporate culture, management commitment, and HRM effect on operation performance: The mediating role of just-in-time. </a:t>
            </a:r>
            <a:r>
              <a:rPr lang="en-US" sz="800" i="1" dirty="0"/>
              <a:t>Cogent Business &amp; Management</a:t>
            </a:r>
            <a:r>
              <a:rPr lang="en-US" sz="800" dirty="0"/>
              <a:t>, </a:t>
            </a:r>
            <a:r>
              <a:rPr lang="en-US" sz="800" i="1" dirty="0"/>
              <a:t>7</a:t>
            </a:r>
            <a:r>
              <a:rPr lang="en-US" sz="800" dirty="0"/>
              <a:t>(1), p.1786316. Available at: </a:t>
            </a:r>
            <a:r>
              <a:rPr lang="en-US" sz="800" dirty="0">
                <a:hlinkClick r:id="rId8"/>
              </a:rPr>
              <a:t>https://www.tandfonline.com/doi/pdf/10.1080/23311975.2020.1786316</a:t>
            </a:r>
            <a:r>
              <a:rPr lang="en-US" sz="800" dirty="0"/>
              <a:t>  </a:t>
            </a:r>
          </a:p>
          <a:p>
            <a:r>
              <a:rPr lang="en-US" sz="800" dirty="0"/>
              <a:t>Lee, E.S. and </a:t>
            </a:r>
            <a:r>
              <a:rPr lang="en-US" sz="800" dirty="0" err="1"/>
              <a:t>Szkudlarek</a:t>
            </a:r>
            <a:r>
              <a:rPr lang="en-US" sz="800" dirty="0"/>
              <a:t>, B., 2021. Refugee employment support: The HRM–CSR nexus and stakeholder co‐dependency. </a:t>
            </a:r>
            <a:r>
              <a:rPr lang="en-US" sz="800" i="1" dirty="0"/>
              <a:t>Human Resource Management Journal</a:t>
            </a:r>
            <a:r>
              <a:rPr lang="en-US" sz="800" dirty="0"/>
              <a:t>, </a:t>
            </a:r>
            <a:r>
              <a:rPr lang="en-US" sz="800" i="1" dirty="0"/>
              <a:t>31</a:t>
            </a:r>
            <a:r>
              <a:rPr lang="en-US" sz="800" dirty="0"/>
              <a:t>(4), pp.936-955. Available at: </a:t>
            </a:r>
            <a:r>
              <a:rPr lang="en-US" sz="800" dirty="0">
                <a:hlinkClick r:id="rId9"/>
              </a:rPr>
              <a:t>https://www.researchgate.net/profile/Betina-Szkudlarek/publication/350909268_Refugee_employment_support_The_HRM-CSR_nexus_and_stakeholder_co-dependency/links/60860f988ea909241e2622b3/Refugee-employment-support-The-HRM-CSR-nexus-and-stakeholder-co-dependency.pdf?_sg%5B0%5D=started_experiment_milestone&amp;_sg%5B1%5D=started_experiment_milestone&amp;origin=journalDetail</a:t>
            </a:r>
            <a:endParaRPr lang="en-US" sz="800" dirty="0"/>
          </a:p>
          <a:p>
            <a:r>
              <a:rPr lang="en-US" sz="800" dirty="0"/>
              <a:t>Porter, M. E. and </a:t>
            </a:r>
            <a:r>
              <a:rPr lang="en-US" sz="800" dirty="0" err="1"/>
              <a:t>Nohria</a:t>
            </a:r>
            <a:r>
              <a:rPr lang="en-US" sz="800" dirty="0"/>
              <a:t>, N., 2018. How CEOs manage time. </a:t>
            </a:r>
            <a:r>
              <a:rPr lang="en-US" sz="800" i="1" dirty="0"/>
              <a:t>Harvard Business Review</a:t>
            </a:r>
            <a:r>
              <a:rPr lang="en-US" sz="800" dirty="0"/>
              <a:t>, </a:t>
            </a:r>
            <a:r>
              <a:rPr lang="en-US" sz="800" i="1" dirty="0"/>
              <a:t>96</a:t>
            </a:r>
            <a:r>
              <a:rPr lang="en-US" sz="800" dirty="0"/>
              <a:t>(4), 42-51. Available at: </a:t>
            </a:r>
            <a:r>
              <a:rPr lang="en-US" sz="800" dirty="0">
                <a:hlinkClick r:id="rId10"/>
              </a:rPr>
              <a:t>https://www.toimistosissit.fi/img/uploads/liitteet/leaders_calendar.pdf</a:t>
            </a:r>
            <a:endParaRPr lang="en-US" sz="800" dirty="0"/>
          </a:p>
          <a:p>
            <a:r>
              <a:rPr lang="en-US" sz="800" dirty="0"/>
              <a:t>Rossi, S.L., 2022. </a:t>
            </a:r>
            <a:r>
              <a:rPr lang="en-US" sz="800" dirty="0" err="1"/>
              <a:t>Revisioning</a:t>
            </a:r>
            <a:r>
              <a:rPr lang="en-US" sz="800" dirty="0"/>
              <a:t> paraphrasing instruction. In Academic Integrity in Canada (pp. 411-429). Springer, Cham. Available at: https://library.oapen.org/bitstream/handle/20.500.12657/53333/978-3-030-83255-1.pdf?sequence=1#page=417</a:t>
            </a:r>
          </a:p>
          <a:p>
            <a:r>
              <a:rPr lang="en-US" sz="800" dirty="0"/>
              <a:t>Watanabe, H., Chen, L., </a:t>
            </a:r>
            <a:r>
              <a:rPr lang="en-US" sz="800" dirty="0" err="1"/>
              <a:t>Goda</a:t>
            </a:r>
            <a:r>
              <a:rPr lang="en-US" sz="800" dirty="0"/>
              <a:t>, Y., Shimada, A. and Yamada, M., 2021. Development of a time management skill support system based on learning analytics. In Companion Proceedings of the 11th International Conference on Learning Analytics &amp; Knowledge LAK20 (pp. 241-249). Available at: https://www.researchgate.net/profile/Masanori-Yamada/publication/350687435_Development_of_a_Time_Management_Skill_Support_System_Based_on_Learning_Analytics/links/606d49d792851c4f26868c45/Development-of-a-Time-Management-Skill-Support-System-Based-on-Learning-Analytics.pdf</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8" name="Picture 4" descr="Thank You Cards Images – Browse 113,461 Stock Photos, Vectors, and Video |  Adobe Stock"/>
          <p:cNvPicPr>
            <a:picLocks noChangeAspect="1" noChangeArrowheads="1"/>
          </p:cNvPicPr>
          <p:nvPr/>
        </p:nvPicPr>
        <p:blipFill>
          <a:blip r:embed="rId2"/>
          <a:srcRect/>
          <a:stretch>
            <a:fillRect/>
          </a:stretch>
        </p:blipFill>
        <p:spPr bwMode="auto">
          <a:xfrm>
            <a:off x="-1" y="0"/>
            <a:ext cx="9143997"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3307</Words>
  <Application>Microsoft Office PowerPoint</Application>
  <PresentationFormat>On-screen Show (4:3)</PresentationFormat>
  <Paragraphs>124</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Academic And Employability Skills</vt:lpstr>
      <vt:lpstr>Introduction</vt:lpstr>
      <vt:lpstr>Description of the chosen career</vt:lpstr>
      <vt:lpstr>Description of the chosen career (Continued)</vt:lpstr>
      <vt:lpstr>Self-skills Identification</vt:lpstr>
      <vt:lpstr>Self-skill Analysis</vt:lpstr>
      <vt:lpstr>Skills required for improvement</vt:lpstr>
      <vt:lpstr>Personal SWOT Analysis</vt:lpstr>
      <vt:lpstr>Time management tools</vt:lpstr>
      <vt:lpstr>Personal Development Plan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
  <cp:lastModifiedBy>alexutzandrei@ymail.com</cp:lastModifiedBy>
  <cp:revision>3</cp:revision>
  <dcterms:created xsi:type="dcterms:W3CDTF">2022-08-05T06:55:31Z</dcterms:created>
  <dcterms:modified xsi:type="dcterms:W3CDTF">2022-08-10T19:01:24Z</dcterms:modified>
</cp:coreProperties>
</file>