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3" r:id="rId3"/>
    <p:sldId id="274" r:id="rId4"/>
    <p:sldId id="320" r:id="rId5"/>
    <p:sldId id="327" r:id="rId6"/>
    <p:sldId id="321" r:id="rId7"/>
    <p:sldId id="279" r:id="rId8"/>
    <p:sldId id="281" r:id="rId9"/>
    <p:sldId id="283" r:id="rId10"/>
    <p:sldId id="284" r:id="rId11"/>
    <p:sldId id="286" r:id="rId12"/>
    <p:sldId id="313" r:id="rId13"/>
    <p:sldId id="314" r:id="rId14"/>
    <p:sldId id="287" r:id="rId15"/>
    <p:sldId id="288" r:id="rId16"/>
    <p:sldId id="299" r:id="rId17"/>
    <p:sldId id="292" r:id="rId18"/>
    <p:sldId id="300" r:id="rId19"/>
    <p:sldId id="293" r:id="rId20"/>
    <p:sldId id="297" r:id="rId21"/>
    <p:sldId id="290" r:id="rId22"/>
    <p:sldId id="291" r:id="rId23"/>
    <p:sldId id="303" r:id="rId24"/>
    <p:sldId id="282" r:id="rId25"/>
    <p:sldId id="317" r:id="rId26"/>
    <p:sldId id="318" r:id="rId27"/>
    <p:sldId id="319" r:id="rId28"/>
    <p:sldId id="272" r:id="rId29"/>
    <p:sldId id="326" r:id="rId30"/>
    <p:sldId id="328" r:id="rId31"/>
    <p:sldId id="323" r:id="rId32"/>
    <p:sldId id="271"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0DC2F2-F4C9-DA2F-7B8C-B84BE6F08FAE}" v="31" dt="2019-06-10T22:07:47.575"/>
    <p1510:client id="{3BFCD9E7-C03E-4074-BEB1-0FA269EABC88}" v="860" dt="2019-06-10T16:31:22.368"/>
    <p1510:client id="{7559C0DA-6F5D-4E2A-9BE4-AEB4C2A0A450}" v="486" dt="2019-06-11T09:42:36.6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0" y="1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0.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7.png"/><Relationship Id="rId6" Type="http://schemas.openxmlformats.org/officeDocument/2006/relationships/image" Target="../media/image23.svg"/><Relationship Id="rId11" Type="http://schemas.openxmlformats.org/officeDocument/2006/relationships/image" Target="../media/image22.png"/><Relationship Id="rId5" Type="http://schemas.openxmlformats.org/officeDocument/2006/relationships/image" Target="../media/image19.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1.png"/><Relationship Id="rId1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0.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7.png"/><Relationship Id="rId6" Type="http://schemas.openxmlformats.org/officeDocument/2006/relationships/image" Target="../media/image23.svg"/><Relationship Id="rId11" Type="http://schemas.openxmlformats.org/officeDocument/2006/relationships/image" Target="../media/image22.png"/><Relationship Id="rId5" Type="http://schemas.openxmlformats.org/officeDocument/2006/relationships/image" Target="../media/image19.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1.png"/><Relationship Id="rId1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4D9C77-F7CB-4649-A5C6-D24C8A98F5E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06C1D3E-2BE4-447E-A13B-FD17B4ACB8BB}">
      <dgm:prSet/>
      <dgm:spPr/>
      <dgm:t>
        <a:bodyPr/>
        <a:lstStyle/>
        <a:p>
          <a:pPr>
            <a:lnSpc>
              <a:spcPct val="100000"/>
            </a:lnSpc>
            <a:defRPr cap="all"/>
          </a:pPr>
          <a:r>
            <a:rPr lang="en-US" dirty="0"/>
            <a:t>John Lewis is investing over £500m in its digital and data operations as part of a strategy which it hopes will see online sales overtake those in store within just four years.</a:t>
          </a:r>
        </a:p>
      </dgm:t>
    </dgm:pt>
    <dgm:pt modelId="{F9B78BB7-5236-406E-9717-56974E7AC9BB}" type="parTrans" cxnId="{BF6AAFE2-FEAE-48CE-9D64-777B64B0B6FA}">
      <dgm:prSet/>
      <dgm:spPr/>
      <dgm:t>
        <a:bodyPr/>
        <a:lstStyle/>
        <a:p>
          <a:endParaRPr lang="en-US"/>
        </a:p>
      </dgm:t>
    </dgm:pt>
    <dgm:pt modelId="{8E5AC542-873C-41D8-8AC2-C498730519A0}" type="sibTrans" cxnId="{BF6AAFE2-FEAE-48CE-9D64-777B64B0B6FA}">
      <dgm:prSet/>
      <dgm:spPr/>
      <dgm:t>
        <a:bodyPr/>
        <a:lstStyle/>
        <a:p>
          <a:endParaRPr lang="en-US"/>
        </a:p>
      </dgm:t>
    </dgm:pt>
    <dgm:pt modelId="{3F4E3B5C-2219-48C8-A90D-0DDB805C1845}">
      <dgm:prSet/>
      <dgm:spPr/>
      <dgm:t>
        <a:bodyPr/>
        <a:lstStyle/>
        <a:p>
          <a:pPr>
            <a:lnSpc>
              <a:spcPct val="100000"/>
            </a:lnSpc>
            <a:defRPr cap="all"/>
          </a:pPr>
          <a:r>
            <a:rPr lang="en-US"/>
            <a:t>(Decisionmarketing, 2015)</a:t>
          </a:r>
        </a:p>
      </dgm:t>
    </dgm:pt>
    <dgm:pt modelId="{BFFF1E4E-9836-4343-ABE9-DBA9C371EAB7}" type="parTrans" cxnId="{BBFE9460-F6D5-46BA-B78E-AC923DC5D567}">
      <dgm:prSet/>
      <dgm:spPr/>
      <dgm:t>
        <a:bodyPr/>
        <a:lstStyle/>
        <a:p>
          <a:endParaRPr lang="en-US"/>
        </a:p>
      </dgm:t>
    </dgm:pt>
    <dgm:pt modelId="{CA1B30C9-AA79-484F-A3ED-A32D9B1D0E10}" type="sibTrans" cxnId="{BBFE9460-F6D5-46BA-B78E-AC923DC5D567}">
      <dgm:prSet/>
      <dgm:spPr/>
      <dgm:t>
        <a:bodyPr/>
        <a:lstStyle/>
        <a:p>
          <a:endParaRPr lang="en-US"/>
        </a:p>
      </dgm:t>
    </dgm:pt>
    <dgm:pt modelId="{D7E7830B-295D-4238-817B-9055C57D6ECF}">
      <dgm:prSet/>
      <dgm:spPr/>
      <dgm:t>
        <a:bodyPr/>
        <a:lstStyle/>
        <a:p>
          <a:pPr>
            <a:lnSpc>
              <a:spcPct val="100000"/>
            </a:lnSpc>
            <a:defRPr cap="all"/>
          </a:pPr>
          <a:r>
            <a:rPr lang="en-US" b="1" u="sng"/>
            <a:t>John Lewis brings in online personalisation platform</a:t>
          </a:r>
          <a:endParaRPr lang="en-US"/>
        </a:p>
      </dgm:t>
    </dgm:pt>
    <dgm:pt modelId="{E105F5A9-0E85-4657-BA75-E99B630F1264}" type="parTrans" cxnId="{A06224EF-4C33-48A5-B714-D6AA75B99177}">
      <dgm:prSet/>
      <dgm:spPr/>
      <dgm:t>
        <a:bodyPr/>
        <a:lstStyle/>
        <a:p>
          <a:endParaRPr lang="en-US"/>
        </a:p>
      </dgm:t>
    </dgm:pt>
    <dgm:pt modelId="{BA27BFF3-8391-4854-BB5C-6F4096FBEC77}" type="sibTrans" cxnId="{A06224EF-4C33-48A5-B714-D6AA75B99177}">
      <dgm:prSet/>
      <dgm:spPr/>
      <dgm:t>
        <a:bodyPr/>
        <a:lstStyle/>
        <a:p>
          <a:endParaRPr lang="en-US"/>
        </a:p>
      </dgm:t>
    </dgm:pt>
    <dgm:pt modelId="{F01D69C8-A27F-48EC-AA3E-79BCF7D6E52A}">
      <dgm:prSet/>
      <dgm:spPr/>
      <dgm:t>
        <a:bodyPr/>
        <a:lstStyle/>
        <a:p>
          <a:pPr>
            <a:lnSpc>
              <a:spcPct val="100000"/>
            </a:lnSpc>
            <a:defRPr cap="all"/>
          </a:pPr>
          <a:r>
            <a:rPr lang="en-US"/>
            <a:t>With the help of Monetate personalization, John Lewis continue to bring its great service and experience to its online offering.”</a:t>
          </a:r>
        </a:p>
      </dgm:t>
    </dgm:pt>
    <dgm:pt modelId="{1C37293C-FA91-49B9-9875-24A12838B1F6}" type="parTrans" cxnId="{CCC90CF9-75B9-4F16-A7E2-4BABE3850C26}">
      <dgm:prSet/>
      <dgm:spPr/>
      <dgm:t>
        <a:bodyPr/>
        <a:lstStyle/>
        <a:p>
          <a:endParaRPr lang="en-US"/>
        </a:p>
      </dgm:t>
    </dgm:pt>
    <dgm:pt modelId="{64CDFCFD-2E01-4A8D-8078-A085E2D4CFBF}" type="sibTrans" cxnId="{CCC90CF9-75B9-4F16-A7E2-4BABE3850C26}">
      <dgm:prSet/>
      <dgm:spPr/>
      <dgm:t>
        <a:bodyPr/>
        <a:lstStyle/>
        <a:p>
          <a:endParaRPr lang="en-US"/>
        </a:p>
      </dgm:t>
    </dgm:pt>
    <dgm:pt modelId="{B6E1B918-0E04-402E-89EB-3367F1B79FA2}">
      <dgm:prSet/>
      <dgm:spPr/>
      <dgm:t>
        <a:bodyPr/>
        <a:lstStyle/>
        <a:p>
          <a:pPr>
            <a:lnSpc>
              <a:spcPct val="100000"/>
            </a:lnSpc>
            <a:defRPr cap="all"/>
          </a:pPr>
          <a:r>
            <a:rPr lang="en-US"/>
            <a:t>(Decisionmarketing, 2017)</a:t>
          </a:r>
        </a:p>
      </dgm:t>
    </dgm:pt>
    <dgm:pt modelId="{26DC07E6-ABFB-45CE-AAF3-DC9C43D02764}" type="parTrans" cxnId="{8AAE80C8-AAB6-4785-B071-B0F9DA601602}">
      <dgm:prSet/>
      <dgm:spPr/>
      <dgm:t>
        <a:bodyPr/>
        <a:lstStyle/>
        <a:p>
          <a:endParaRPr lang="en-US"/>
        </a:p>
      </dgm:t>
    </dgm:pt>
    <dgm:pt modelId="{1BB32392-7EB3-4AD2-BCE8-5883DF50CE3D}" type="sibTrans" cxnId="{8AAE80C8-AAB6-4785-B071-B0F9DA601602}">
      <dgm:prSet/>
      <dgm:spPr/>
      <dgm:t>
        <a:bodyPr/>
        <a:lstStyle/>
        <a:p>
          <a:endParaRPr lang="en-US"/>
        </a:p>
      </dgm:t>
    </dgm:pt>
    <dgm:pt modelId="{D459A717-3DD5-40A7-B189-6928C7F76D2D}">
      <dgm:prSet/>
      <dgm:spPr/>
      <dgm:t>
        <a:bodyPr/>
        <a:lstStyle/>
        <a:p>
          <a:pPr>
            <a:lnSpc>
              <a:spcPct val="100000"/>
            </a:lnSpc>
            <a:defRPr cap="all"/>
          </a:pPr>
          <a:r>
            <a:rPr lang="en-US" dirty="0"/>
            <a:t>The business also saw strong foreign currency sales through our Bureau de Change desks (up 61 per cent year-on-year) and the Partnership Card is now available on Apple Pay.</a:t>
          </a:r>
        </a:p>
      </dgm:t>
    </dgm:pt>
    <dgm:pt modelId="{C943B82B-6894-4D74-A862-746929363D87}" type="parTrans" cxnId="{625818C7-5E69-42D8-9117-76121220CE4E}">
      <dgm:prSet/>
      <dgm:spPr/>
      <dgm:t>
        <a:bodyPr/>
        <a:lstStyle/>
        <a:p>
          <a:endParaRPr lang="en-US"/>
        </a:p>
      </dgm:t>
    </dgm:pt>
    <dgm:pt modelId="{7B2518BB-81DB-4515-B382-A3629C4B3D2C}" type="sibTrans" cxnId="{625818C7-5E69-42D8-9117-76121220CE4E}">
      <dgm:prSet/>
      <dgm:spPr/>
      <dgm:t>
        <a:bodyPr/>
        <a:lstStyle/>
        <a:p>
          <a:endParaRPr lang="en-US"/>
        </a:p>
      </dgm:t>
    </dgm:pt>
    <dgm:pt modelId="{F67D5B82-43CB-4538-B26F-85A94792F4D5}">
      <dgm:prSet/>
      <dgm:spPr/>
      <dgm:t>
        <a:bodyPr/>
        <a:lstStyle/>
        <a:p>
          <a:pPr>
            <a:lnSpc>
              <a:spcPct val="100000"/>
            </a:lnSpc>
            <a:defRPr cap="all"/>
          </a:pPr>
          <a:r>
            <a:rPr lang="en-US" dirty="0"/>
            <a:t>(Johnlewispartnership, 2018)</a:t>
          </a:r>
        </a:p>
      </dgm:t>
    </dgm:pt>
    <dgm:pt modelId="{A7D4DCE1-F025-4BA8-9324-2D2C0C5B08B1}" type="parTrans" cxnId="{EEF7D173-DA27-45D5-8695-DEB9EC3310A6}">
      <dgm:prSet/>
      <dgm:spPr/>
      <dgm:t>
        <a:bodyPr/>
        <a:lstStyle/>
        <a:p>
          <a:endParaRPr lang="en-US"/>
        </a:p>
      </dgm:t>
    </dgm:pt>
    <dgm:pt modelId="{A7245E7F-A116-429E-A02E-B03072A49A5A}" type="sibTrans" cxnId="{EEF7D173-DA27-45D5-8695-DEB9EC3310A6}">
      <dgm:prSet/>
      <dgm:spPr/>
      <dgm:t>
        <a:bodyPr/>
        <a:lstStyle/>
        <a:p>
          <a:endParaRPr lang="en-US"/>
        </a:p>
      </dgm:t>
    </dgm:pt>
    <dgm:pt modelId="{3A5923A8-FFF7-4132-A944-63F6108705D3}" type="pres">
      <dgm:prSet presAssocID="{924D9C77-F7CB-4649-A5C6-D24C8A98F5EE}" presName="root" presStyleCnt="0">
        <dgm:presLayoutVars>
          <dgm:dir/>
          <dgm:resizeHandles val="exact"/>
        </dgm:presLayoutVars>
      </dgm:prSet>
      <dgm:spPr/>
      <dgm:t>
        <a:bodyPr/>
        <a:lstStyle/>
        <a:p>
          <a:endParaRPr lang="en-US"/>
        </a:p>
      </dgm:t>
    </dgm:pt>
    <dgm:pt modelId="{34594DDD-F571-417C-96D7-C693E2F8F9A4}" type="pres">
      <dgm:prSet presAssocID="{D06C1D3E-2BE4-447E-A13B-FD17B4ACB8BB}" presName="compNode" presStyleCnt="0"/>
      <dgm:spPr/>
    </dgm:pt>
    <dgm:pt modelId="{7995837D-8B8E-4F2A-8A1D-0A4F4F4F4318}" type="pres">
      <dgm:prSet presAssocID="{D06C1D3E-2BE4-447E-A13B-FD17B4ACB8BB}" presName="iconBgRect" presStyleLbl="bgShp" presStyleIdx="0" presStyleCnt="7"/>
      <dgm:spPr>
        <a:prstGeom prst="round2DiagRect">
          <a:avLst>
            <a:gd name="adj1" fmla="val 29727"/>
            <a:gd name="adj2" fmla="val 0"/>
          </a:avLst>
        </a:prstGeom>
      </dgm:spPr>
    </dgm:pt>
    <dgm:pt modelId="{2B1C0970-5B25-4EE8-AFB0-6D2CD327E7FA}" type="pres">
      <dgm:prSet presAssocID="{D06C1D3E-2BE4-447E-A13B-FD17B4ACB8BB}" presName="iconRect" presStyleLbl="node1" presStyleIdx="0" presStyleCnt="7"/>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Business Growth"/>
        </a:ext>
      </dgm:extLst>
    </dgm:pt>
    <dgm:pt modelId="{AAFD5157-49E2-4D33-AF63-7DC7EBD15FB6}" type="pres">
      <dgm:prSet presAssocID="{D06C1D3E-2BE4-447E-A13B-FD17B4ACB8BB}" presName="spaceRect" presStyleCnt="0"/>
      <dgm:spPr/>
    </dgm:pt>
    <dgm:pt modelId="{D222AAB7-AAD5-4F80-8237-01C58E7FF23D}" type="pres">
      <dgm:prSet presAssocID="{D06C1D3E-2BE4-447E-A13B-FD17B4ACB8BB}" presName="textRect" presStyleLbl="revTx" presStyleIdx="0" presStyleCnt="7">
        <dgm:presLayoutVars>
          <dgm:chMax val="1"/>
          <dgm:chPref val="1"/>
        </dgm:presLayoutVars>
      </dgm:prSet>
      <dgm:spPr/>
      <dgm:t>
        <a:bodyPr/>
        <a:lstStyle/>
        <a:p>
          <a:endParaRPr lang="en-US"/>
        </a:p>
      </dgm:t>
    </dgm:pt>
    <dgm:pt modelId="{D3DBF52D-88AF-4102-9E46-201D35D45C6A}" type="pres">
      <dgm:prSet presAssocID="{8E5AC542-873C-41D8-8AC2-C498730519A0}" presName="sibTrans" presStyleCnt="0"/>
      <dgm:spPr/>
    </dgm:pt>
    <dgm:pt modelId="{28EA4101-3DE1-40B8-A599-8C2D9FC67753}" type="pres">
      <dgm:prSet presAssocID="{3F4E3B5C-2219-48C8-A90D-0DDB805C1845}" presName="compNode" presStyleCnt="0"/>
      <dgm:spPr/>
    </dgm:pt>
    <dgm:pt modelId="{C8824051-71EC-4C10-8A13-CAE1F0939CEF}" type="pres">
      <dgm:prSet presAssocID="{3F4E3B5C-2219-48C8-A90D-0DDB805C1845}" presName="iconBgRect" presStyleLbl="bgShp" presStyleIdx="1" presStyleCnt="7"/>
      <dgm:spPr>
        <a:prstGeom prst="round2DiagRect">
          <a:avLst>
            <a:gd name="adj1" fmla="val 29727"/>
            <a:gd name="adj2" fmla="val 0"/>
          </a:avLst>
        </a:prstGeom>
      </dgm:spPr>
    </dgm:pt>
    <dgm:pt modelId="{C5C4DB0B-1CBB-4D98-8844-9163F5F70EA2}" type="pres">
      <dgm:prSet presAssocID="{3F4E3B5C-2219-48C8-A90D-0DDB805C1845}" presName="iconRect" presStyleLbl="node1" presStyleIdx="1" presStyleCnt="7"/>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Glue"/>
        </a:ext>
      </dgm:extLst>
    </dgm:pt>
    <dgm:pt modelId="{C2D2C131-FFF7-4929-A97E-E1DA55B1F988}" type="pres">
      <dgm:prSet presAssocID="{3F4E3B5C-2219-48C8-A90D-0DDB805C1845}" presName="spaceRect" presStyleCnt="0"/>
      <dgm:spPr/>
    </dgm:pt>
    <dgm:pt modelId="{CD667F0A-DFB3-46E1-94FE-2A0E9B44DFC1}" type="pres">
      <dgm:prSet presAssocID="{3F4E3B5C-2219-48C8-A90D-0DDB805C1845}" presName="textRect" presStyleLbl="revTx" presStyleIdx="1" presStyleCnt="7">
        <dgm:presLayoutVars>
          <dgm:chMax val="1"/>
          <dgm:chPref val="1"/>
        </dgm:presLayoutVars>
      </dgm:prSet>
      <dgm:spPr/>
      <dgm:t>
        <a:bodyPr/>
        <a:lstStyle/>
        <a:p>
          <a:endParaRPr lang="en-US"/>
        </a:p>
      </dgm:t>
    </dgm:pt>
    <dgm:pt modelId="{36AD0103-EDAA-4177-B3CC-3B76CD5518A2}" type="pres">
      <dgm:prSet presAssocID="{CA1B30C9-AA79-484F-A3ED-A32D9B1D0E10}" presName="sibTrans" presStyleCnt="0"/>
      <dgm:spPr/>
    </dgm:pt>
    <dgm:pt modelId="{8D9C2A2D-43C5-4453-8E01-B5E262174B50}" type="pres">
      <dgm:prSet presAssocID="{D7E7830B-295D-4238-817B-9055C57D6ECF}" presName="compNode" presStyleCnt="0"/>
      <dgm:spPr/>
    </dgm:pt>
    <dgm:pt modelId="{4FE3B436-44F0-4B3C-80AE-A980BDE36CFD}" type="pres">
      <dgm:prSet presAssocID="{D7E7830B-295D-4238-817B-9055C57D6ECF}" presName="iconBgRect" presStyleLbl="bgShp" presStyleIdx="2" presStyleCnt="7"/>
      <dgm:spPr>
        <a:prstGeom prst="round2DiagRect">
          <a:avLst>
            <a:gd name="adj1" fmla="val 29727"/>
            <a:gd name="adj2" fmla="val 0"/>
          </a:avLst>
        </a:prstGeom>
      </dgm:spPr>
    </dgm:pt>
    <dgm:pt modelId="{6BE4BFB6-E56E-4FB6-844E-D6E2E2ABDE26}" type="pres">
      <dgm:prSet presAssocID="{D7E7830B-295D-4238-817B-9055C57D6ECF}" presName="iconRect" presStyleLbl="node1" presStyleIdx="2" presStyleCnt="7"/>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Laptop"/>
        </a:ext>
      </dgm:extLst>
    </dgm:pt>
    <dgm:pt modelId="{2C950230-E780-4662-9F54-44CC1E9A4B8E}" type="pres">
      <dgm:prSet presAssocID="{D7E7830B-295D-4238-817B-9055C57D6ECF}" presName="spaceRect" presStyleCnt="0"/>
      <dgm:spPr/>
    </dgm:pt>
    <dgm:pt modelId="{8AF37874-4FC0-4DC1-840B-E35319AE2035}" type="pres">
      <dgm:prSet presAssocID="{D7E7830B-295D-4238-817B-9055C57D6ECF}" presName="textRect" presStyleLbl="revTx" presStyleIdx="2" presStyleCnt="7">
        <dgm:presLayoutVars>
          <dgm:chMax val="1"/>
          <dgm:chPref val="1"/>
        </dgm:presLayoutVars>
      </dgm:prSet>
      <dgm:spPr/>
      <dgm:t>
        <a:bodyPr/>
        <a:lstStyle/>
        <a:p>
          <a:endParaRPr lang="en-US"/>
        </a:p>
      </dgm:t>
    </dgm:pt>
    <dgm:pt modelId="{A83D0FDE-A826-4B3B-863F-5DE49EB656ED}" type="pres">
      <dgm:prSet presAssocID="{BA27BFF3-8391-4854-BB5C-6F4096FBEC77}" presName="sibTrans" presStyleCnt="0"/>
      <dgm:spPr/>
    </dgm:pt>
    <dgm:pt modelId="{C770AEC6-9869-454D-AFCA-2E4A219609C4}" type="pres">
      <dgm:prSet presAssocID="{F01D69C8-A27F-48EC-AA3E-79BCF7D6E52A}" presName="compNode" presStyleCnt="0"/>
      <dgm:spPr/>
    </dgm:pt>
    <dgm:pt modelId="{E2C5B924-5495-49D6-9FE1-8AAF26557C0F}" type="pres">
      <dgm:prSet presAssocID="{F01D69C8-A27F-48EC-AA3E-79BCF7D6E52A}" presName="iconBgRect" presStyleLbl="bgShp" presStyleIdx="3" presStyleCnt="7"/>
      <dgm:spPr>
        <a:prstGeom prst="round2DiagRect">
          <a:avLst>
            <a:gd name="adj1" fmla="val 29727"/>
            <a:gd name="adj2" fmla="val 0"/>
          </a:avLst>
        </a:prstGeom>
      </dgm:spPr>
    </dgm:pt>
    <dgm:pt modelId="{F3C48F0A-C6B2-468E-A06D-7E49EFC01A90}" type="pres">
      <dgm:prSet presAssocID="{F01D69C8-A27F-48EC-AA3E-79BCF7D6E52A}" presName="iconRect" presStyleLbl="node1" presStyleIdx="3" presStyleCnt="7"/>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Connections"/>
        </a:ext>
      </dgm:extLst>
    </dgm:pt>
    <dgm:pt modelId="{559A1686-00BA-441A-822D-30D898C85F50}" type="pres">
      <dgm:prSet presAssocID="{F01D69C8-A27F-48EC-AA3E-79BCF7D6E52A}" presName="spaceRect" presStyleCnt="0"/>
      <dgm:spPr/>
    </dgm:pt>
    <dgm:pt modelId="{07A0C1E3-2286-4970-95D5-5BB4A6B6519C}" type="pres">
      <dgm:prSet presAssocID="{F01D69C8-A27F-48EC-AA3E-79BCF7D6E52A}" presName="textRect" presStyleLbl="revTx" presStyleIdx="3" presStyleCnt="7">
        <dgm:presLayoutVars>
          <dgm:chMax val="1"/>
          <dgm:chPref val="1"/>
        </dgm:presLayoutVars>
      </dgm:prSet>
      <dgm:spPr/>
      <dgm:t>
        <a:bodyPr/>
        <a:lstStyle/>
        <a:p>
          <a:endParaRPr lang="en-US"/>
        </a:p>
      </dgm:t>
    </dgm:pt>
    <dgm:pt modelId="{19101B3A-90FC-4303-8308-B7FAED43B0B7}" type="pres">
      <dgm:prSet presAssocID="{64CDFCFD-2E01-4A8D-8078-A085E2D4CFBF}" presName="sibTrans" presStyleCnt="0"/>
      <dgm:spPr/>
    </dgm:pt>
    <dgm:pt modelId="{405573F4-A0F1-4ECF-AB0F-3E27900936EB}" type="pres">
      <dgm:prSet presAssocID="{B6E1B918-0E04-402E-89EB-3367F1B79FA2}" presName="compNode" presStyleCnt="0"/>
      <dgm:spPr/>
    </dgm:pt>
    <dgm:pt modelId="{038DC4C7-0B3F-47AC-B062-4E68A43AD9AC}" type="pres">
      <dgm:prSet presAssocID="{B6E1B918-0E04-402E-89EB-3367F1B79FA2}" presName="iconBgRect" presStyleLbl="bgShp" presStyleIdx="4" presStyleCnt="7"/>
      <dgm:spPr>
        <a:prstGeom prst="round2DiagRect">
          <a:avLst>
            <a:gd name="adj1" fmla="val 29727"/>
            <a:gd name="adj2" fmla="val 0"/>
          </a:avLst>
        </a:prstGeom>
      </dgm:spPr>
    </dgm:pt>
    <dgm:pt modelId="{FBA1F6D1-A31F-488E-96F7-FC2AA9EFC530}" type="pres">
      <dgm:prSet presAssocID="{B6E1B918-0E04-402E-89EB-3367F1B79FA2}" presName="iconRect" presStyleLbl="node1" presStyleIdx="4" presStyleCnt="7"/>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Skeleton"/>
        </a:ext>
      </dgm:extLst>
    </dgm:pt>
    <dgm:pt modelId="{194A3B65-F406-44FB-8B25-69FA9EFE17B3}" type="pres">
      <dgm:prSet presAssocID="{B6E1B918-0E04-402E-89EB-3367F1B79FA2}" presName="spaceRect" presStyleCnt="0"/>
      <dgm:spPr/>
    </dgm:pt>
    <dgm:pt modelId="{BB02543A-B875-4365-8FBF-B2CDDB6A63AA}" type="pres">
      <dgm:prSet presAssocID="{B6E1B918-0E04-402E-89EB-3367F1B79FA2}" presName="textRect" presStyleLbl="revTx" presStyleIdx="4" presStyleCnt="7">
        <dgm:presLayoutVars>
          <dgm:chMax val="1"/>
          <dgm:chPref val="1"/>
        </dgm:presLayoutVars>
      </dgm:prSet>
      <dgm:spPr/>
      <dgm:t>
        <a:bodyPr/>
        <a:lstStyle/>
        <a:p>
          <a:endParaRPr lang="en-US"/>
        </a:p>
      </dgm:t>
    </dgm:pt>
    <dgm:pt modelId="{47C5857A-135F-4FEC-81CE-6F97A43FB62B}" type="pres">
      <dgm:prSet presAssocID="{1BB32392-7EB3-4AD2-BCE8-5883DF50CE3D}" presName="sibTrans" presStyleCnt="0"/>
      <dgm:spPr/>
    </dgm:pt>
    <dgm:pt modelId="{313CF5A7-7619-4595-A801-216AF22493B3}" type="pres">
      <dgm:prSet presAssocID="{D459A717-3DD5-40A7-B189-6928C7F76D2D}" presName="compNode" presStyleCnt="0"/>
      <dgm:spPr/>
    </dgm:pt>
    <dgm:pt modelId="{7F6414C7-30F1-46D5-AB88-C87BFBE49BFF}" type="pres">
      <dgm:prSet presAssocID="{D459A717-3DD5-40A7-B189-6928C7F76D2D}" presName="iconBgRect" presStyleLbl="bgShp" presStyleIdx="5" presStyleCnt="7"/>
      <dgm:spPr>
        <a:prstGeom prst="round2DiagRect">
          <a:avLst>
            <a:gd name="adj1" fmla="val 29727"/>
            <a:gd name="adj2" fmla="val 0"/>
          </a:avLst>
        </a:prstGeom>
      </dgm:spPr>
    </dgm:pt>
    <dgm:pt modelId="{C22044A4-0649-454E-ACEE-725F480A1F66}" type="pres">
      <dgm:prSet presAssocID="{D459A717-3DD5-40A7-B189-6928C7F76D2D}" presName="iconRect" presStyleLbl="node1" presStyleIdx="5" presStyleCnt="7"/>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a:noFill/>
        </a:ln>
      </dgm:spPr>
      <dgm:t>
        <a:bodyPr/>
        <a:lstStyle/>
        <a:p>
          <a:endParaRPr lang="en-US"/>
        </a:p>
      </dgm:t>
      <dgm:extLst>
        <a:ext uri="{E40237B7-FDA0-4F09-8148-C483321AD2D9}">
          <dgm14:cNvPr xmlns:dgm14="http://schemas.microsoft.com/office/drawing/2010/diagram" id="0" name="" descr="Bitcoin"/>
        </a:ext>
      </dgm:extLst>
    </dgm:pt>
    <dgm:pt modelId="{162E1F9B-041A-474D-9864-950F7CD0B1DB}" type="pres">
      <dgm:prSet presAssocID="{D459A717-3DD5-40A7-B189-6928C7F76D2D}" presName="spaceRect" presStyleCnt="0"/>
      <dgm:spPr/>
    </dgm:pt>
    <dgm:pt modelId="{CC27E4FA-FB5E-4E84-88DE-7F2656A29A8A}" type="pres">
      <dgm:prSet presAssocID="{D459A717-3DD5-40A7-B189-6928C7F76D2D}" presName="textRect" presStyleLbl="revTx" presStyleIdx="5" presStyleCnt="7">
        <dgm:presLayoutVars>
          <dgm:chMax val="1"/>
          <dgm:chPref val="1"/>
        </dgm:presLayoutVars>
      </dgm:prSet>
      <dgm:spPr/>
      <dgm:t>
        <a:bodyPr/>
        <a:lstStyle/>
        <a:p>
          <a:endParaRPr lang="en-US"/>
        </a:p>
      </dgm:t>
    </dgm:pt>
    <dgm:pt modelId="{852B4D7C-920B-4859-B9E2-C3E303FDC5C1}" type="pres">
      <dgm:prSet presAssocID="{7B2518BB-81DB-4515-B382-A3629C4B3D2C}" presName="sibTrans" presStyleCnt="0"/>
      <dgm:spPr/>
    </dgm:pt>
    <dgm:pt modelId="{8694BDC7-EA28-4F81-9CFC-7B90B50F3962}" type="pres">
      <dgm:prSet presAssocID="{F67D5B82-43CB-4538-B26F-85A94792F4D5}" presName="compNode" presStyleCnt="0"/>
      <dgm:spPr/>
    </dgm:pt>
    <dgm:pt modelId="{37A6B007-A6A1-4208-9FA4-380003F52726}" type="pres">
      <dgm:prSet presAssocID="{F67D5B82-43CB-4538-B26F-85A94792F4D5}" presName="iconBgRect" presStyleLbl="bgShp" presStyleIdx="6" presStyleCnt="7"/>
      <dgm:spPr>
        <a:prstGeom prst="round2DiagRect">
          <a:avLst>
            <a:gd name="adj1" fmla="val 29727"/>
            <a:gd name="adj2" fmla="val 0"/>
          </a:avLst>
        </a:prstGeom>
      </dgm:spPr>
    </dgm:pt>
    <dgm:pt modelId="{AD8B8613-5DE6-473A-A172-FC3FCF058961}" type="pres">
      <dgm:prSet presAssocID="{F67D5B82-43CB-4538-B26F-85A94792F4D5}" presName="iconRect" presStyleLbl="node1" presStyleIdx="6" presStyleCnt="7"/>
      <dgm:spPr>
        <a:blipFill>
          <a:blip xmlns:r="http://schemas.openxmlformats.org/officeDocument/2006/relationships" r:embed="rId13" cstate="print">
            <a:extLst>
              <a:ext uri="{28A0092B-C50C-407E-A947-70E740481C1C}">
                <a14:useLocalDpi xmlns:a14="http://schemas.microsoft.com/office/drawing/2010/main" val="0"/>
              </a:ext>
              <a:ext uri="{96DAC541-7B7A-43D3-8B79-37D633B846F1}">
                <asvg:svgBlip xmlns:asvg="http://schemas.microsoft.com/office/drawing/2016/SVG/main" xmlns="" r:embed="rId14"/>
              </a:ext>
            </a:extLst>
          </a:blip>
          <a:stretch>
            <a:fillRect/>
          </a:stretch>
        </a:blipFill>
        <a:ln>
          <a:noFill/>
        </a:ln>
      </dgm:spPr>
      <dgm:t>
        <a:bodyPr/>
        <a:lstStyle/>
        <a:p>
          <a:endParaRPr lang="en-US"/>
        </a:p>
      </dgm:t>
      <dgm:extLst>
        <a:ext uri="{E40237B7-FDA0-4F09-8148-C483321AD2D9}">
          <dgm14:cNvPr xmlns:dgm14="http://schemas.microsoft.com/office/drawing/2010/diagram" id="0" name="" descr="Leprechaun Hat"/>
        </a:ext>
      </dgm:extLst>
    </dgm:pt>
    <dgm:pt modelId="{2F9E95E7-4FF9-493C-8D6E-3274CF8A2587}" type="pres">
      <dgm:prSet presAssocID="{F67D5B82-43CB-4538-B26F-85A94792F4D5}" presName="spaceRect" presStyleCnt="0"/>
      <dgm:spPr/>
    </dgm:pt>
    <dgm:pt modelId="{D80F13B0-E0D8-4EB6-AE92-48E0FA933526}" type="pres">
      <dgm:prSet presAssocID="{F67D5B82-43CB-4538-B26F-85A94792F4D5}" presName="textRect" presStyleLbl="revTx" presStyleIdx="6" presStyleCnt="7" custScaleX="136846">
        <dgm:presLayoutVars>
          <dgm:chMax val="1"/>
          <dgm:chPref val="1"/>
        </dgm:presLayoutVars>
      </dgm:prSet>
      <dgm:spPr/>
      <dgm:t>
        <a:bodyPr/>
        <a:lstStyle/>
        <a:p>
          <a:endParaRPr lang="en-US"/>
        </a:p>
      </dgm:t>
    </dgm:pt>
  </dgm:ptLst>
  <dgm:cxnLst>
    <dgm:cxn modelId="{5AC8C342-12C6-486F-9D46-89DE90361E71}" type="presOf" srcId="{F67D5B82-43CB-4538-B26F-85A94792F4D5}" destId="{D80F13B0-E0D8-4EB6-AE92-48E0FA933526}" srcOrd="0" destOrd="0" presId="urn:microsoft.com/office/officeart/2018/5/layout/IconLeafLabelList"/>
    <dgm:cxn modelId="{A06224EF-4C33-48A5-B714-D6AA75B99177}" srcId="{924D9C77-F7CB-4649-A5C6-D24C8A98F5EE}" destId="{D7E7830B-295D-4238-817B-9055C57D6ECF}" srcOrd="2" destOrd="0" parTransId="{E105F5A9-0E85-4657-BA75-E99B630F1264}" sibTransId="{BA27BFF3-8391-4854-BB5C-6F4096FBEC77}"/>
    <dgm:cxn modelId="{029AC528-2005-473D-8D8F-4069B7E6DD2C}" type="presOf" srcId="{924D9C77-F7CB-4649-A5C6-D24C8A98F5EE}" destId="{3A5923A8-FFF7-4132-A944-63F6108705D3}" srcOrd="0" destOrd="0" presId="urn:microsoft.com/office/officeart/2018/5/layout/IconLeafLabelList"/>
    <dgm:cxn modelId="{EEF7D173-DA27-45D5-8695-DEB9EC3310A6}" srcId="{924D9C77-F7CB-4649-A5C6-D24C8A98F5EE}" destId="{F67D5B82-43CB-4538-B26F-85A94792F4D5}" srcOrd="6" destOrd="0" parTransId="{A7D4DCE1-F025-4BA8-9324-2D2C0C5B08B1}" sibTransId="{A7245E7F-A116-429E-A02E-B03072A49A5A}"/>
    <dgm:cxn modelId="{625818C7-5E69-42D8-9117-76121220CE4E}" srcId="{924D9C77-F7CB-4649-A5C6-D24C8A98F5EE}" destId="{D459A717-3DD5-40A7-B189-6928C7F76D2D}" srcOrd="5" destOrd="0" parTransId="{C943B82B-6894-4D74-A862-746929363D87}" sibTransId="{7B2518BB-81DB-4515-B382-A3629C4B3D2C}"/>
    <dgm:cxn modelId="{97495063-9CF5-402C-A8C2-D8C14861CAC4}" type="presOf" srcId="{3F4E3B5C-2219-48C8-A90D-0DDB805C1845}" destId="{CD667F0A-DFB3-46E1-94FE-2A0E9B44DFC1}" srcOrd="0" destOrd="0" presId="urn:microsoft.com/office/officeart/2018/5/layout/IconLeafLabelList"/>
    <dgm:cxn modelId="{549C28CA-519B-4CED-91CE-BCBF793476CB}" type="presOf" srcId="{D06C1D3E-2BE4-447E-A13B-FD17B4ACB8BB}" destId="{D222AAB7-AAD5-4F80-8237-01C58E7FF23D}" srcOrd="0" destOrd="0" presId="urn:microsoft.com/office/officeart/2018/5/layout/IconLeafLabelList"/>
    <dgm:cxn modelId="{8AAE80C8-AAB6-4785-B071-B0F9DA601602}" srcId="{924D9C77-F7CB-4649-A5C6-D24C8A98F5EE}" destId="{B6E1B918-0E04-402E-89EB-3367F1B79FA2}" srcOrd="4" destOrd="0" parTransId="{26DC07E6-ABFB-45CE-AAF3-DC9C43D02764}" sibTransId="{1BB32392-7EB3-4AD2-BCE8-5883DF50CE3D}"/>
    <dgm:cxn modelId="{BBFE9460-F6D5-46BA-B78E-AC923DC5D567}" srcId="{924D9C77-F7CB-4649-A5C6-D24C8A98F5EE}" destId="{3F4E3B5C-2219-48C8-A90D-0DDB805C1845}" srcOrd="1" destOrd="0" parTransId="{BFFF1E4E-9836-4343-ABE9-DBA9C371EAB7}" sibTransId="{CA1B30C9-AA79-484F-A3ED-A32D9B1D0E10}"/>
    <dgm:cxn modelId="{7BF6B971-FD6E-426F-B56A-A3F3FC9A781C}" type="presOf" srcId="{F01D69C8-A27F-48EC-AA3E-79BCF7D6E52A}" destId="{07A0C1E3-2286-4970-95D5-5BB4A6B6519C}" srcOrd="0" destOrd="0" presId="urn:microsoft.com/office/officeart/2018/5/layout/IconLeafLabelList"/>
    <dgm:cxn modelId="{B35232B5-DD91-466A-A5AF-6FFB8A763581}" type="presOf" srcId="{B6E1B918-0E04-402E-89EB-3367F1B79FA2}" destId="{BB02543A-B875-4365-8FBF-B2CDDB6A63AA}" srcOrd="0" destOrd="0" presId="urn:microsoft.com/office/officeart/2018/5/layout/IconLeafLabelList"/>
    <dgm:cxn modelId="{E1DE0634-1A06-48DF-96DA-4630989FB397}" type="presOf" srcId="{D459A717-3DD5-40A7-B189-6928C7F76D2D}" destId="{CC27E4FA-FB5E-4E84-88DE-7F2656A29A8A}" srcOrd="0" destOrd="0" presId="urn:microsoft.com/office/officeart/2018/5/layout/IconLeafLabelList"/>
    <dgm:cxn modelId="{B86EA7B3-7EBF-4B48-B02B-81D9479EE084}" type="presOf" srcId="{D7E7830B-295D-4238-817B-9055C57D6ECF}" destId="{8AF37874-4FC0-4DC1-840B-E35319AE2035}" srcOrd="0" destOrd="0" presId="urn:microsoft.com/office/officeart/2018/5/layout/IconLeafLabelList"/>
    <dgm:cxn modelId="{BF6AAFE2-FEAE-48CE-9D64-777B64B0B6FA}" srcId="{924D9C77-F7CB-4649-A5C6-D24C8A98F5EE}" destId="{D06C1D3E-2BE4-447E-A13B-FD17B4ACB8BB}" srcOrd="0" destOrd="0" parTransId="{F9B78BB7-5236-406E-9717-56974E7AC9BB}" sibTransId="{8E5AC542-873C-41D8-8AC2-C498730519A0}"/>
    <dgm:cxn modelId="{CCC90CF9-75B9-4F16-A7E2-4BABE3850C26}" srcId="{924D9C77-F7CB-4649-A5C6-D24C8A98F5EE}" destId="{F01D69C8-A27F-48EC-AA3E-79BCF7D6E52A}" srcOrd="3" destOrd="0" parTransId="{1C37293C-FA91-49B9-9875-24A12838B1F6}" sibTransId="{64CDFCFD-2E01-4A8D-8078-A085E2D4CFBF}"/>
    <dgm:cxn modelId="{6224CC39-FA10-4373-AC2E-677C49726953}" type="presParOf" srcId="{3A5923A8-FFF7-4132-A944-63F6108705D3}" destId="{34594DDD-F571-417C-96D7-C693E2F8F9A4}" srcOrd="0" destOrd="0" presId="urn:microsoft.com/office/officeart/2018/5/layout/IconLeafLabelList"/>
    <dgm:cxn modelId="{E9D7A6DD-70AB-4E01-A41E-DEDEC7B1C7DC}" type="presParOf" srcId="{34594DDD-F571-417C-96D7-C693E2F8F9A4}" destId="{7995837D-8B8E-4F2A-8A1D-0A4F4F4F4318}" srcOrd="0" destOrd="0" presId="urn:microsoft.com/office/officeart/2018/5/layout/IconLeafLabelList"/>
    <dgm:cxn modelId="{ABE92E55-F3DC-40F8-B0D6-E034D8D7A4AC}" type="presParOf" srcId="{34594DDD-F571-417C-96D7-C693E2F8F9A4}" destId="{2B1C0970-5B25-4EE8-AFB0-6D2CD327E7FA}" srcOrd="1" destOrd="0" presId="urn:microsoft.com/office/officeart/2018/5/layout/IconLeafLabelList"/>
    <dgm:cxn modelId="{5359D500-219B-4686-9CBD-8C3BB02ACF43}" type="presParOf" srcId="{34594DDD-F571-417C-96D7-C693E2F8F9A4}" destId="{AAFD5157-49E2-4D33-AF63-7DC7EBD15FB6}" srcOrd="2" destOrd="0" presId="urn:microsoft.com/office/officeart/2018/5/layout/IconLeafLabelList"/>
    <dgm:cxn modelId="{AD71DE35-38D3-422F-B77B-52CD7BA804EB}" type="presParOf" srcId="{34594DDD-F571-417C-96D7-C693E2F8F9A4}" destId="{D222AAB7-AAD5-4F80-8237-01C58E7FF23D}" srcOrd="3" destOrd="0" presId="urn:microsoft.com/office/officeart/2018/5/layout/IconLeafLabelList"/>
    <dgm:cxn modelId="{2B7F8911-FDE8-4872-9D28-93E9F2950442}" type="presParOf" srcId="{3A5923A8-FFF7-4132-A944-63F6108705D3}" destId="{D3DBF52D-88AF-4102-9E46-201D35D45C6A}" srcOrd="1" destOrd="0" presId="urn:microsoft.com/office/officeart/2018/5/layout/IconLeafLabelList"/>
    <dgm:cxn modelId="{1191B75D-2276-4537-BEFE-3A045B8786FF}" type="presParOf" srcId="{3A5923A8-FFF7-4132-A944-63F6108705D3}" destId="{28EA4101-3DE1-40B8-A599-8C2D9FC67753}" srcOrd="2" destOrd="0" presId="urn:microsoft.com/office/officeart/2018/5/layout/IconLeafLabelList"/>
    <dgm:cxn modelId="{5795C930-627C-434F-8788-B431F0309DAD}" type="presParOf" srcId="{28EA4101-3DE1-40B8-A599-8C2D9FC67753}" destId="{C8824051-71EC-4C10-8A13-CAE1F0939CEF}" srcOrd="0" destOrd="0" presId="urn:microsoft.com/office/officeart/2018/5/layout/IconLeafLabelList"/>
    <dgm:cxn modelId="{1F5ED410-6D3E-4662-8C81-1F2DBD749CEB}" type="presParOf" srcId="{28EA4101-3DE1-40B8-A599-8C2D9FC67753}" destId="{C5C4DB0B-1CBB-4D98-8844-9163F5F70EA2}" srcOrd="1" destOrd="0" presId="urn:microsoft.com/office/officeart/2018/5/layout/IconLeafLabelList"/>
    <dgm:cxn modelId="{630D45BF-BAF0-42C0-8ABC-7FB229DE1005}" type="presParOf" srcId="{28EA4101-3DE1-40B8-A599-8C2D9FC67753}" destId="{C2D2C131-FFF7-4929-A97E-E1DA55B1F988}" srcOrd="2" destOrd="0" presId="urn:microsoft.com/office/officeart/2018/5/layout/IconLeafLabelList"/>
    <dgm:cxn modelId="{2DFCA073-3B1A-4926-9AFF-88FC0B836805}" type="presParOf" srcId="{28EA4101-3DE1-40B8-A599-8C2D9FC67753}" destId="{CD667F0A-DFB3-46E1-94FE-2A0E9B44DFC1}" srcOrd="3" destOrd="0" presId="urn:microsoft.com/office/officeart/2018/5/layout/IconLeafLabelList"/>
    <dgm:cxn modelId="{FFAD5C33-09B3-4402-B8E3-95BE73229652}" type="presParOf" srcId="{3A5923A8-FFF7-4132-A944-63F6108705D3}" destId="{36AD0103-EDAA-4177-B3CC-3B76CD5518A2}" srcOrd="3" destOrd="0" presId="urn:microsoft.com/office/officeart/2018/5/layout/IconLeafLabelList"/>
    <dgm:cxn modelId="{2636CD29-4E15-434E-86BF-25F725E09C55}" type="presParOf" srcId="{3A5923A8-FFF7-4132-A944-63F6108705D3}" destId="{8D9C2A2D-43C5-4453-8E01-B5E262174B50}" srcOrd="4" destOrd="0" presId="urn:microsoft.com/office/officeart/2018/5/layout/IconLeafLabelList"/>
    <dgm:cxn modelId="{32F39CA4-947B-4702-98D7-3F589DF7EE6D}" type="presParOf" srcId="{8D9C2A2D-43C5-4453-8E01-B5E262174B50}" destId="{4FE3B436-44F0-4B3C-80AE-A980BDE36CFD}" srcOrd="0" destOrd="0" presId="urn:microsoft.com/office/officeart/2018/5/layout/IconLeafLabelList"/>
    <dgm:cxn modelId="{A07EC5B9-A81C-4611-B040-B4E59C7ED4D1}" type="presParOf" srcId="{8D9C2A2D-43C5-4453-8E01-B5E262174B50}" destId="{6BE4BFB6-E56E-4FB6-844E-D6E2E2ABDE26}" srcOrd="1" destOrd="0" presId="urn:microsoft.com/office/officeart/2018/5/layout/IconLeafLabelList"/>
    <dgm:cxn modelId="{3F8DA2C1-070A-4608-89D9-57CDF0E24531}" type="presParOf" srcId="{8D9C2A2D-43C5-4453-8E01-B5E262174B50}" destId="{2C950230-E780-4662-9F54-44CC1E9A4B8E}" srcOrd="2" destOrd="0" presId="urn:microsoft.com/office/officeart/2018/5/layout/IconLeafLabelList"/>
    <dgm:cxn modelId="{32101AFF-BE64-4C35-A44F-D66101A86389}" type="presParOf" srcId="{8D9C2A2D-43C5-4453-8E01-B5E262174B50}" destId="{8AF37874-4FC0-4DC1-840B-E35319AE2035}" srcOrd="3" destOrd="0" presId="urn:microsoft.com/office/officeart/2018/5/layout/IconLeafLabelList"/>
    <dgm:cxn modelId="{45DFE300-73D8-48AF-87D2-5B5F11419C61}" type="presParOf" srcId="{3A5923A8-FFF7-4132-A944-63F6108705D3}" destId="{A83D0FDE-A826-4B3B-863F-5DE49EB656ED}" srcOrd="5" destOrd="0" presId="urn:microsoft.com/office/officeart/2018/5/layout/IconLeafLabelList"/>
    <dgm:cxn modelId="{431AE15D-5A37-4F3F-BBFE-537F729C7504}" type="presParOf" srcId="{3A5923A8-FFF7-4132-A944-63F6108705D3}" destId="{C770AEC6-9869-454D-AFCA-2E4A219609C4}" srcOrd="6" destOrd="0" presId="urn:microsoft.com/office/officeart/2018/5/layout/IconLeafLabelList"/>
    <dgm:cxn modelId="{A5E3E3AF-C5B4-4452-877B-A0A5B293C477}" type="presParOf" srcId="{C770AEC6-9869-454D-AFCA-2E4A219609C4}" destId="{E2C5B924-5495-49D6-9FE1-8AAF26557C0F}" srcOrd="0" destOrd="0" presId="urn:microsoft.com/office/officeart/2018/5/layout/IconLeafLabelList"/>
    <dgm:cxn modelId="{9C274345-20F8-4816-BCDA-80E5DC07AB23}" type="presParOf" srcId="{C770AEC6-9869-454D-AFCA-2E4A219609C4}" destId="{F3C48F0A-C6B2-468E-A06D-7E49EFC01A90}" srcOrd="1" destOrd="0" presId="urn:microsoft.com/office/officeart/2018/5/layout/IconLeafLabelList"/>
    <dgm:cxn modelId="{BBF8A52F-B0CF-44E2-9D57-8E5A65D900D6}" type="presParOf" srcId="{C770AEC6-9869-454D-AFCA-2E4A219609C4}" destId="{559A1686-00BA-441A-822D-30D898C85F50}" srcOrd="2" destOrd="0" presId="urn:microsoft.com/office/officeart/2018/5/layout/IconLeafLabelList"/>
    <dgm:cxn modelId="{1A7573B3-2911-41E6-B37D-16FC3DB5D8F9}" type="presParOf" srcId="{C770AEC6-9869-454D-AFCA-2E4A219609C4}" destId="{07A0C1E3-2286-4970-95D5-5BB4A6B6519C}" srcOrd="3" destOrd="0" presId="urn:microsoft.com/office/officeart/2018/5/layout/IconLeafLabelList"/>
    <dgm:cxn modelId="{CE4F6FE0-5401-4DE0-B384-91005A0B1ACC}" type="presParOf" srcId="{3A5923A8-FFF7-4132-A944-63F6108705D3}" destId="{19101B3A-90FC-4303-8308-B7FAED43B0B7}" srcOrd="7" destOrd="0" presId="urn:microsoft.com/office/officeart/2018/5/layout/IconLeafLabelList"/>
    <dgm:cxn modelId="{D6D1742A-50D7-4B7B-A25C-E87DE594CE28}" type="presParOf" srcId="{3A5923A8-FFF7-4132-A944-63F6108705D3}" destId="{405573F4-A0F1-4ECF-AB0F-3E27900936EB}" srcOrd="8" destOrd="0" presId="urn:microsoft.com/office/officeart/2018/5/layout/IconLeafLabelList"/>
    <dgm:cxn modelId="{581BB275-8DC5-430A-930D-35A565C5DD92}" type="presParOf" srcId="{405573F4-A0F1-4ECF-AB0F-3E27900936EB}" destId="{038DC4C7-0B3F-47AC-B062-4E68A43AD9AC}" srcOrd="0" destOrd="0" presId="urn:microsoft.com/office/officeart/2018/5/layout/IconLeafLabelList"/>
    <dgm:cxn modelId="{5534F7ED-DFAF-430B-95E0-B96802178FCA}" type="presParOf" srcId="{405573F4-A0F1-4ECF-AB0F-3E27900936EB}" destId="{FBA1F6D1-A31F-488E-96F7-FC2AA9EFC530}" srcOrd="1" destOrd="0" presId="urn:microsoft.com/office/officeart/2018/5/layout/IconLeafLabelList"/>
    <dgm:cxn modelId="{50DCBB7E-0164-41D0-B0A5-0FB844B6E2A9}" type="presParOf" srcId="{405573F4-A0F1-4ECF-AB0F-3E27900936EB}" destId="{194A3B65-F406-44FB-8B25-69FA9EFE17B3}" srcOrd="2" destOrd="0" presId="urn:microsoft.com/office/officeart/2018/5/layout/IconLeafLabelList"/>
    <dgm:cxn modelId="{F48C809A-84BB-420D-B349-677767019EE3}" type="presParOf" srcId="{405573F4-A0F1-4ECF-AB0F-3E27900936EB}" destId="{BB02543A-B875-4365-8FBF-B2CDDB6A63AA}" srcOrd="3" destOrd="0" presId="urn:microsoft.com/office/officeart/2018/5/layout/IconLeafLabelList"/>
    <dgm:cxn modelId="{C57928AD-87DA-4A46-8B5B-63BC223ECA31}" type="presParOf" srcId="{3A5923A8-FFF7-4132-A944-63F6108705D3}" destId="{47C5857A-135F-4FEC-81CE-6F97A43FB62B}" srcOrd="9" destOrd="0" presId="urn:microsoft.com/office/officeart/2018/5/layout/IconLeafLabelList"/>
    <dgm:cxn modelId="{3AB84CCD-7BD5-4B49-A84F-8D9D313E67F1}" type="presParOf" srcId="{3A5923A8-FFF7-4132-A944-63F6108705D3}" destId="{313CF5A7-7619-4595-A801-216AF22493B3}" srcOrd="10" destOrd="0" presId="urn:microsoft.com/office/officeart/2018/5/layout/IconLeafLabelList"/>
    <dgm:cxn modelId="{79B615CC-A15C-455E-88AB-27001933815A}" type="presParOf" srcId="{313CF5A7-7619-4595-A801-216AF22493B3}" destId="{7F6414C7-30F1-46D5-AB88-C87BFBE49BFF}" srcOrd="0" destOrd="0" presId="urn:microsoft.com/office/officeart/2018/5/layout/IconLeafLabelList"/>
    <dgm:cxn modelId="{5674D76F-E4D8-4EAD-B5FA-07440C6C9722}" type="presParOf" srcId="{313CF5A7-7619-4595-A801-216AF22493B3}" destId="{C22044A4-0649-454E-ACEE-725F480A1F66}" srcOrd="1" destOrd="0" presId="urn:microsoft.com/office/officeart/2018/5/layout/IconLeafLabelList"/>
    <dgm:cxn modelId="{28C2064F-20AA-4516-BB93-7ABC15B40C3F}" type="presParOf" srcId="{313CF5A7-7619-4595-A801-216AF22493B3}" destId="{162E1F9B-041A-474D-9864-950F7CD0B1DB}" srcOrd="2" destOrd="0" presId="urn:microsoft.com/office/officeart/2018/5/layout/IconLeafLabelList"/>
    <dgm:cxn modelId="{785C07DF-FFDD-4ABC-BF99-DB475028F395}" type="presParOf" srcId="{313CF5A7-7619-4595-A801-216AF22493B3}" destId="{CC27E4FA-FB5E-4E84-88DE-7F2656A29A8A}" srcOrd="3" destOrd="0" presId="urn:microsoft.com/office/officeart/2018/5/layout/IconLeafLabelList"/>
    <dgm:cxn modelId="{0C53A10A-8C4A-4C63-8279-C9B391686E6B}" type="presParOf" srcId="{3A5923A8-FFF7-4132-A944-63F6108705D3}" destId="{852B4D7C-920B-4859-B9E2-C3E303FDC5C1}" srcOrd="11" destOrd="0" presId="urn:microsoft.com/office/officeart/2018/5/layout/IconLeafLabelList"/>
    <dgm:cxn modelId="{C2D6B422-E7F8-4AE8-9737-9596105BDCF4}" type="presParOf" srcId="{3A5923A8-FFF7-4132-A944-63F6108705D3}" destId="{8694BDC7-EA28-4F81-9CFC-7B90B50F3962}" srcOrd="12" destOrd="0" presId="urn:microsoft.com/office/officeart/2018/5/layout/IconLeafLabelList"/>
    <dgm:cxn modelId="{53BBDE06-C6D6-46DD-A8FB-34B779A76037}" type="presParOf" srcId="{8694BDC7-EA28-4F81-9CFC-7B90B50F3962}" destId="{37A6B007-A6A1-4208-9FA4-380003F52726}" srcOrd="0" destOrd="0" presId="urn:microsoft.com/office/officeart/2018/5/layout/IconLeafLabelList"/>
    <dgm:cxn modelId="{232710C2-27FB-489F-93F6-E09D244946FD}" type="presParOf" srcId="{8694BDC7-EA28-4F81-9CFC-7B90B50F3962}" destId="{AD8B8613-5DE6-473A-A172-FC3FCF058961}" srcOrd="1" destOrd="0" presId="urn:microsoft.com/office/officeart/2018/5/layout/IconLeafLabelList"/>
    <dgm:cxn modelId="{C7537B87-F55B-4E5F-8797-0EFD8D6EFAC8}" type="presParOf" srcId="{8694BDC7-EA28-4F81-9CFC-7B90B50F3962}" destId="{2F9E95E7-4FF9-493C-8D6E-3274CF8A2587}" srcOrd="2" destOrd="0" presId="urn:microsoft.com/office/officeart/2018/5/layout/IconLeafLabelList"/>
    <dgm:cxn modelId="{0C7F60EB-06F7-409B-AB06-4A3B5219EF3A}" type="presParOf" srcId="{8694BDC7-EA28-4F81-9CFC-7B90B50F3962}" destId="{D80F13B0-E0D8-4EB6-AE92-48E0FA933526}"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B070D0-0089-41D9-A5E9-23D0BEE13DC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F6D99F0-763C-4249-BB5D-BFC1095C09F2}">
      <dgm:prSet/>
      <dgm:spPr/>
      <dgm:t>
        <a:bodyPr/>
        <a:lstStyle/>
        <a:p>
          <a:r>
            <a:rPr lang="en-US"/>
            <a:t>The John Lewis Partnership is the largest employee-owned business in the UK with gross sales of over £11.7bn and a workforce of 83,900 Partners.</a:t>
          </a:r>
        </a:p>
      </dgm:t>
    </dgm:pt>
    <dgm:pt modelId="{28704990-7BE7-4F9B-B447-8DC806647CE4}" type="parTrans" cxnId="{A6F9DCEF-A0D2-4573-A63A-B6DD6EEC0D68}">
      <dgm:prSet/>
      <dgm:spPr/>
      <dgm:t>
        <a:bodyPr/>
        <a:lstStyle/>
        <a:p>
          <a:endParaRPr lang="en-US"/>
        </a:p>
      </dgm:t>
    </dgm:pt>
    <dgm:pt modelId="{217BB743-2C01-4202-96C1-879115F540FD}" type="sibTrans" cxnId="{A6F9DCEF-A0D2-4573-A63A-B6DD6EEC0D68}">
      <dgm:prSet/>
      <dgm:spPr/>
      <dgm:t>
        <a:bodyPr/>
        <a:lstStyle/>
        <a:p>
          <a:endParaRPr lang="en-US"/>
        </a:p>
      </dgm:t>
    </dgm:pt>
    <dgm:pt modelId="{3070F9C0-CEDF-4D06-98D7-A2A8F11E9550}">
      <dgm:prSet/>
      <dgm:spPr/>
      <dgm:t>
        <a:bodyPr/>
        <a:lstStyle/>
        <a:p>
          <a:r>
            <a:rPr lang="en-US"/>
            <a:t>There are many benefits to being employee-owned and to explore the different models of employee ownership, their key features, governance and funding.</a:t>
          </a:r>
        </a:p>
      </dgm:t>
    </dgm:pt>
    <dgm:pt modelId="{E5E8F23E-E2AE-49FC-9E80-5101D777BAC9}" type="parTrans" cxnId="{52FD1CA1-413C-40AE-8CA7-6434095C2A5F}">
      <dgm:prSet/>
      <dgm:spPr/>
      <dgm:t>
        <a:bodyPr/>
        <a:lstStyle/>
        <a:p>
          <a:endParaRPr lang="en-US"/>
        </a:p>
      </dgm:t>
    </dgm:pt>
    <dgm:pt modelId="{2629CDF5-14F6-46C1-9D6D-C3B93921D274}" type="sibTrans" cxnId="{52FD1CA1-413C-40AE-8CA7-6434095C2A5F}">
      <dgm:prSet/>
      <dgm:spPr/>
      <dgm:t>
        <a:bodyPr/>
        <a:lstStyle/>
        <a:p>
          <a:endParaRPr lang="en-US"/>
        </a:p>
      </dgm:t>
    </dgm:pt>
    <dgm:pt modelId="{0319C477-8CF6-4B02-8DEA-3E19C082EF3C}">
      <dgm:prSet/>
      <dgm:spPr/>
      <dgm:t>
        <a:bodyPr/>
        <a:lstStyle/>
        <a:p>
          <a:r>
            <a:rPr lang="en-US"/>
            <a:t>(Lewis, 2019)</a:t>
          </a:r>
        </a:p>
      </dgm:t>
    </dgm:pt>
    <dgm:pt modelId="{00AE1184-085D-4A03-BB82-EA19A34420A0}" type="parTrans" cxnId="{28DBEBF0-F0BD-4DD9-AD3B-1E198C1DEC27}">
      <dgm:prSet/>
      <dgm:spPr/>
      <dgm:t>
        <a:bodyPr/>
        <a:lstStyle/>
        <a:p>
          <a:endParaRPr lang="en-US"/>
        </a:p>
      </dgm:t>
    </dgm:pt>
    <dgm:pt modelId="{CF958A95-62AC-4F04-8D43-3D27A2B0A642}" type="sibTrans" cxnId="{28DBEBF0-F0BD-4DD9-AD3B-1E198C1DEC27}">
      <dgm:prSet/>
      <dgm:spPr/>
      <dgm:t>
        <a:bodyPr/>
        <a:lstStyle/>
        <a:p>
          <a:endParaRPr lang="en-US"/>
        </a:p>
      </dgm:t>
    </dgm:pt>
    <dgm:pt modelId="{26CAFFB3-52DD-4B0F-A9C4-BA01D8011584}" type="pres">
      <dgm:prSet presAssocID="{D4B070D0-0089-41D9-A5E9-23D0BEE13DCD}" presName="linear" presStyleCnt="0">
        <dgm:presLayoutVars>
          <dgm:animLvl val="lvl"/>
          <dgm:resizeHandles val="exact"/>
        </dgm:presLayoutVars>
      </dgm:prSet>
      <dgm:spPr/>
      <dgm:t>
        <a:bodyPr/>
        <a:lstStyle/>
        <a:p>
          <a:endParaRPr lang="en-US"/>
        </a:p>
      </dgm:t>
    </dgm:pt>
    <dgm:pt modelId="{D5440D28-8C0D-4FCE-9A35-047180C6EB11}" type="pres">
      <dgm:prSet presAssocID="{DF6D99F0-763C-4249-BB5D-BFC1095C09F2}" presName="parentText" presStyleLbl="node1" presStyleIdx="0" presStyleCnt="3">
        <dgm:presLayoutVars>
          <dgm:chMax val="0"/>
          <dgm:bulletEnabled val="1"/>
        </dgm:presLayoutVars>
      </dgm:prSet>
      <dgm:spPr/>
      <dgm:t>
        <a:bodyPr/>
        <a:lstStyle/>
        <a:p>
          <a:endParaRPr lang="en-US"/>
        </a:p>
      </dgm:t>
    </dgm:pt>
    <dgm:pt modelId="{3BC2C926-C5D6-4021-9E09-E5F08795995F}" type="pres">
      <dgm:prSet presAssocID="{217BB743-2C01-4202-96C1-879115F540FD}" presName="spacer" presStyleCnt="0"/>
      <dgm:spPr/>
    </dgm:pt>
    <dgm:pt modelId="{235FC212-3B33-443D-9848-5B86BE91A8F8}" type="pres">
      <dgm:prSet presAssocID="{3070F9C0-CEDF-4D06-98D7-A2A8F11E9550}" presName="parentText" presStyleLbl="node1" presStyleIdx="1" presStyleCnt="3">
        <dgm:presLayoutVars>
          <dgm:chMax val="0"/>
          <dgm:bulletEnabled val="1"/>
        </dgm:presLayoutVars>
      </dgm:prSet>
      <dgm:spPr/>
      <dgm:t>
        <a:bodyPr/>
        <a:lstStyle/>
        <a:p>
          <a:endParaRPr lang="en-US"/>
        </a:p>
      </dgm:t>
    </dgm:pt>
    <dgm:pt modelId="{50E46DA0-0B2A-4359-9115-17306438BE40}" type="pres">
      <dgm:prSet presAssocID="{2629CDF5-14F6-46C1-9D6D-C3B93921D274}" presName="spacer" presStyleCnt="0"/>
      <dgm:spPr/>
    </dgm:pt>
    <dgm:pt modelId="{A5145C7E-8A1F-48CB-A446-6DDCF03ECE2C}" type="pres">
      <dgm:prSet presAssocID="{0319C477-8CF6-4B02-8DEA-3E19C082EF3C}" presName="parentText" presStyleLbl="node1" presStyleIdx="2" presStyleCnt="3">
        <dgm:presLayoutVars>
          <dgm:chMax val="0"/>
          <dgm:bulletEnabled val="1"/>
        </dgm:presLayoutVars>
      </dgm:prSet>
      <dgm:spPr/>
      <dgm:t>
        <a:bodyPr/>
        <a:lstStyle/>
        <a:p>
          <a:endParaRPr lang="en-US"/>
        </a:p>
      </dgm:t>
    </dgm:pt>
  </dgm:ptLst>
  <dgm:cxnLst>
    <dgm:cxn modelId="{628A7700-6C9E-40AF-BA80-0CF7F1890554}" type="presOf" srcId="{3070F9C0-CEDF-4D06-98D7-A2A8F11E9550}" destId="{235FC212-3B33-443D-9848-5B86BE91A8F8}" srcOrd="0" destOrd="0" presId="urn:microsoft.com/office/officeart/2005/8/layout/vList2"/>
    <dgm:cxn modelId="{28DBEBF0-F0BD-4DD9-AD3B-1E198C1DEC27}" srcId="{D4B070D0-0089-41D9-A5E9-23D0BEE13DCD}" destId="{0319C477-8CF6-4B02-8DEA-3E19C082EF3C}" srcOrd="2" destOrd="0" parTransId="{00AE1184-085D-4A03-BB82-EA19A34420A0}" sibTransId="{CF958A95-62AC-4F04-8D43-3D27A2B0A642}"/>
    <dgm:cxn modelId="{52FD1CA1-413C-40AE-8CA7-6434095C2A5F}" srcId="{D4B070D0-0089-41D9-A5E9-23D0BEE13DCD}" destId="{3070F9C0-CEDF-4D06-98D7-A2A8F11E9550}" srcOrd="1" destOrd="0" parTransId="{E5E8F23E-E2AE-49FC-9E80-5101D777BAC9}" sibTransId="{2629CDF5-14F6-46C1-9D6D-C3B93921D274}"/>
    <dgm:cxn modelId="{A6F9DCEF-A0D2-4573-A63A-B6DD6EEC0D68}" srcId="{D4B070D0-0089-41D9-A5E9-23D0BEE13DCD}" destId="{DF6D99F0-763C-4249-BB5D-BFC1095C09F2}" srcOrd="0" destOrd="0" parTransId="{28704990-7BE7-4F9B-B447-8DC806647CE4}" sibTransId="{217BB743-2C01-4202-96C1-879115F540FD}"/>
    <dgm:cxn modelId="{4E91160F-454A-4B0F-A13C-95699138DDB3}" type="presOf" srcId="{D4B070D0-0089-41D9-A5E9-23D0BEE13DCD}" destId="{26CAFFB3-52DD-4B0F-A9C4-BA01D8011584}" srcOrd="0" destOrd="0" presId="urn:microsoft.com/office/officeart/2005/8/layout/vList2"/>
    <dgm:cxn modelId="{8744DC8B-1929-4E47-B15D-6B3F53EEA1AA}" type="presOf" srcId="{0319C477-8CF6-4B02-8DEA-3E19C082EF3C}" destId="{A5145C7E-8A1F-48CB-A446-6DDCF03ECE2C}" srcOrd="0" destOrd="0" presId="urn:microsoft.com/office/officeart/2005/8/layout/vList2"/>
    <dgm:cxn modelId="{28D193F8-BF60-4CC4-98F1-FA10C51C0B02}" type="presOf" srcId="{DF6D99F0-763C-4249-BB5D-BFC1095C09F2}" destId="{D5440D28-8C0D-4FCE-9A35-047180C6EB11}" srcOrd="0" destOrd="0" presId="urn:microsoft.com/office/officeart/2005/8/layout/vList2"/>
    <dgm:cxn modelId="{04ED4A12-BAAF-494E-A477-DC15D88E7F6E}" type="presParOf" srcId="{26CAFFB3-52DD-4B0F-A9C4-BA01D8011584}" destId="{D5440D28-8C0D-4FCE-9A35-047180C6EB11}" srcOrd="0" destOrd="0" presId="urn:microsoft.com/office/officeart/2005/8/layout/vList2"/>
    <dgm:cxn modelId="{1A6EDD80-4303-4E20-9455-C2F3171AF228}" type="presParOf" srcId="{26CAFFB3-52DD-4B0F-A9C4-BA01D8011584}" destId="{3BC2C926-C5D6-4021-9E09-E5F08795995F}" srcOrd="1" destOrd="0" presId="urn:microsoft.com/office/officeart/2005/8/layout/vList2"/>
    <dgm:cxn modelId="{58858934-E246-481A-B6E3-4279702E280F}" type="presParOf" srcId="{26CAFFB3-52DD-4B0F-A9C4-BA01D8011584}" destId="{235FC212-3B33-443D-9848-5B86BE91A8F8}" srcOrd="2" destOrd="0" presId="urn:microsoft.com/office/officeart/2005/8/layout/vList2"/>
    <dgm:cxn modelId="{B9998054-2E89-432B-ACD8-B4B0D73E222D}" type="presParOf" srcId="{26CAFFB3-52DD-4B0F-A9C4-BA01D8011584}" destId="{50E46DA0-0B2A-4359-9115-17306438BE40}" srcOrd="3" destOrd="0" presId="urn:microsoft.com/office/officeart/2005/8/layout/vList2"/>
    <dgm:cxn modelId="{B6DD6D6B-E5AF-4414-B5C9-9CE8BA65F73C}" type="presParOf" srcId="{26CAFFB3-52DD-4B0F-A9C4-BA01D8011584}" destId="{A5145C7E-8A1F-48CB-A446-6DDCF03ECE2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95837D-8B8E-4F2A-8A1D-0A4F4F4F4318}">
      <dsp:nvSpPr>
        <dsp:cNvPr id="0" name=""/>
        <dsp:cNvSpPr/>
      </dsp:nvSpPr>
      <dsp:spPr>
        <a:xfrm>
          <a:off x="247471" y="419557"/>
          <a:ext cx="773103" cy="77310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1C0970-5B25-4EE8-AFB0-6D2CD327E7FA}">
      <dsp:nvSpPr>
        <dsp:cNvPr id="0" name=""/>
        <dsp:cNvSpPr/>
      </dsp:nvSpPr>
      <dsp:spPr>
        <a:xfrm>
          <a:off x="412231" y="584316"/>
          <a:ext cx="443583" cy="443583"/>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22AAB7-AAD5-4F80-8237-01C58E7FF23D}">
      <dsp:nvSpPr>
        <dsp:cNvPr id="0" name=""/>
        <dsp:cNvSpPr/>
      </dsp:nvSpPr>
      <dsp:spPr>
        <a:xfrm>
          <a:off x="331" y="1433463"/>
          <a:ext cx="1267382" cy="96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US" sz="1100" kern="1200" dirty="0"/>
            <a:t>John Lewis is investing over £500m in its digital and data operations as part of a strategy which it hopes will see online sales overtake those in store within just four years.</a:t>
          </a:r>
        </a:p>
      </dsp:txBody>
      <dsp:txXfrm>
        <a:off x="331" y="1433463"/>
        <a:ext cx="1267382" cy="966379"/>
      </dsp:txXfrm>
    </dsp:sp>
    <dsp:sp modelId="{C8824051-71EC-4C10-8A13-CAE1F0939CEF}">
      <dsp:nvSpPr>
        <dsp:cNvPr id="0" name=""/>
        <dsp:cNvSpPr/>
      </dsp:nvSpPr>
      <dsp:spPr>
        <a:xfrm>
          <a:off x="1736646" y="419557"/>
          <a:ext cx="773103" cy="77310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C4DB0B-1CBB-4D98-8844-9163F5F70EA2}">
      <dsp:nvSpPr>
        <dsp:cNvPr id="0" name=""/>
        <dsp:cNvSpPr/>
      </dsp:nvSpPr>
      <dsp:spPr>
        <a:xfrm>
          <a:off x="1901405" y="584316"/>
          <a:ext cx="443583" cy="44358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667F0A-DFB3-46E1-94FE-2A0E9B44DFC1}">
      <dsp:nvSpPr>
        <dsp:cNvPr id="0" name=""/>
        <dsp:cNvSpPr/>
      </dsp:nvSpPr>
      <dsp:spPr>
        <a:xfrm>
          <a:off x="1489506" y="1433463"/>
          <a:ext cx="1267382" cy="96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US" sz="1100" kern="1200"/>
            <a:t>(Decisionmarketing, 2015)</a:t>
          </a:r>
        </a:p>
      </dsp:txBody>
      <dsp:txXfrm>
        <a:off x="1489506" y="1433463"/>
        <a:ext cx="1267382" cy="966379"/>
      </dsp:txXfrm>
    </dsp:sp>
    <dsp:sp modelId="{4FE3B436-44F0-4B3C-80AE-A980BDE36CFD}">
      <dsp:nvSpPr>
        <dsp:cNvPr id="0" name=""/>
        <dsp:cNvSpPr/>
      </dsp:nvSpPr>
      <dsp:spPr>
        <a:xfrm>
          <a:off x="3225821" y="419557"/>
          <a:ext cx="773103" cy="77310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4BFB6-E56E-4FB6-844E-D6E2E2ABDE26}">
      <dsp:nvSpPr>
        <dsp:cNvPr id="0" name=""/>
        <dsp:cNvSpPr/>
      </dsp:nvSpPr>
      <dsp:spPr>
        <a:xfrm>
          <a:off x="3390580" y="584316"/>
          <a:ext cx="443583" cy="443583"/>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F37874-4FC0-4DC1-840B-E35319AE2035}">
      <dsp:nvSpPr>
        <dsp:cNvPr id="0" name=""/>
        <dsp:cNvSpPr/>
      </dsp:nvSpPr>
      <dsp:spPr>
        <a:xfrm>
          <a:off x="2978681" y="1433463"/>
          <a:ext cx="1267382" cy="96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US" sz="1100" b="1" u="sng" kern="1200"/>
            <a:t>John Lewis brings in online personalisation platform</a:t>
          </a:r>
          <a:endParaRPr lang="en-US" sz="1100" kern="1200"/>
        </a:p>
      </dsp:txBody>
      <dsp:txXfrm>
        <a:off x="2978681" y="1433463"/>
        <a:ext cx="1267382" cy="966379"/>
      </dsp:txXfrm>
    </dsp:sp>
    <dsp:sp modelId="{E2C5B924-5495-49D6-9FE1-8AAF26557C0F}">
      <dsp:nvSpPr>
        <dsp:cNvPr id="0" name=""/>
        <dsp:cNvSpPr/>
      </dsp:nvSpPr>
      <dsp:spPr>
        <a:xfrm>
          <a:off x="4714995" y="419557"/>
          <a:ext cx="773103" cy="77310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C48F0A-C6B2-468E-A06D-7E49EFC01A90}">
      <dsp:nvSpPr>
        <dsp:cNvPr id="0" name=""/>
        <dsp:cNvSpPr/>
      </dsp:nvSpPr>
      <dsp:spPr>
        <a:xfrm>
          <a:off x="4879755" y="584316"/>
          <a:ext cx="443583" cy="443583"/>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A0C1E3-2286-4970-95D5-5BB4A6B6519C}">
      <dsp:nvSpPr>
        <dsp:cNvPr id="0" name=""/>
        <dsp:cNvSpPr/>
      </dsp:nvSpPr>
      <dsp:spPr>
        <a:xfrm>
          <a:off x="4467856" y="1433463"/>
          <a:ext cx="1267382" cy="96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US" sz="1100" kern="1200"/>
            <a:t>With the help of Monetate personalization, John Lewis continue to bring its great service and experience to its online offering.”</a:t>
          </a:r>
        </a:p>
      </dsp:txBody>
      <dsp:txXfrm>
        <a:off x="4467856" y="1433463"/>
        <a:ext cx="1267382" cy="966379"/>
      </dsp:txXfrm>
    </dsp:sp>
    <dsp:sp modelId="{038DC4C7-0B3F-47AC-B062-4E68A43AD9AC}">
      <dsp:nvSpPr>
        <dsp:cNvPr id="0" name=""/>
        <dsp:cNvSpPr/>
      </dsp:nvSpPr>
      <dsp:spPr>
        <a:xfrm>
          <a:off x="6204170" y="419557"/>
          <a:ext cx="773103" cy="773103"/>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A1F6D1-A31F-488E-96F7-FC2AA9EFC530}">
      <dsp:nvSpPr>
        <dsp:cNvPr id="0" name=""/>
        <dsp:cNvSpPr/>
      </dsp:nvSpPr>
      <dsp:spPr>
        <a:xfrm>
          <a:off x="6368930" y="584316"/>
          <a:ext cx="443583" cy="443583"/>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02543A-B875-4365-8FBF-B2CDDB6A63AA}">
      <dsp:nvSpPr>
        <dsp:cNvPr id="0" name=""/>
        <dsp:cNvSpPr/>
      </dsp:nvSpPr>
      <dsp:spPr>
        <a:xfrm>
          <a:off x="5957030" y="1433463"/>
          <a:ext cx="1267382" cy="96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US" sz="1100" kern="1200"/>
            <a:t>(Decisionmarketing, 2017)</a:t>
          </a:r>
        </a:p>
      </dsp:txBody>
      <dsp:txXfrm>
        <a:off x="5957030" y="1433463"/>
        <a:ext cx="1267382" cy="966379"/>
      </dsp:txXfrm>
    </dsp:sp>
    <dsp:sp modelId="{7F6414C7-30F1-46D5-AB88-C87BFBE49BFF}">
      <dsp:nvSpPr>
        <dsp:cNvPr id="0" name=""/>
        <dsp:cNvSpPr/>
      </dsp:nvSpPr>
      <dsp:spPr>
        <a:xfrm>
          <a:off x="7693345" y="419557"/>
          <a:ext cx="773103" cy="77310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2044A4-0649-454E-ACEE-725F480A1F66}">
      <dsp:nvSpPr>
        <dsp:cNvPr id="0" name=""/>
        <dsp:cNvSpPr/>
      </dsp:nvSpPr>
      <dsp:spPr>
        <a:xfrm>
          <a:off x="7858105" y="584316"/>
          <a:ext cx="443583" cy="443583"/>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27E4FA-FB5E-4E84-88DE-7F2656A29A8A}">
      <dsp:nvSpPr>
        <dsp:cNvPr id="0" name=""/>
        <dsp:cNvSpPr/>
      </dsp:nvSpPr>
      <dsp:spPr>
        <a:xfrm>
          <a:off x="7446205" y="1433463"/>
          <a:ext cx="1267382" cy="96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US" sz="1100" kern="1200" dirty="0"/>
            <a:t>The business also saw strong foreign currency sales through our Bureau de Change desks (up 61 per cent year-on-year) and the Partnership Card is now available on Apple Pay.</a:t>
          </a:r>
        </a:p>
      </dsp:txBody>
      <dsp:txXfrm>
        <a:off x="7446205" y="1433463"/>
        <a:ext cx="1267382" cy="966379"/>
      </dsp:txXfrm>
    </dsp:sp>
    <dsp:sp modelId="{37A6B007-A6A1-4208-9FA4-380003F52726}">
      <dsp:nvSpPr>
        <dsp:cNvPr id="0" name=""/>
        <dsp:cNvSpPr/>
      </dsp:nvSpPr>
      <dsp:spPr>
        <a:xfrm>
          <a:off x="9416010" y="419557"/>
          <a:ext cx="773103" cy="77310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8B8613-5DE6-473A-A172-FC3FCF058961}">
      <dsp:nvSpPr>
        <dsp:cNvPr id="0" name=""/>
        <dsp:cNvSpPr/>
      </dsp:nvSpPr>
      <dsp:spPr>
        <a:xfrm>
          <a:off x="9580769" y="584316"/>
          <a:ext cx="443583" cy="443583"/>
        </a:xfrm>
        <a:prstGeom prst="rect">
          <a:avLst/>
        </a:prstGeom>
        <a:blipFill>
          <a:blip xmlns:r="http://schemas.openxmlformats.org/officeDocument/2006/relationships" r:embed="rId13" cstate="print">
            <a:extLst>
              <a:ext uri="{28A0092B-C50C-407E-A947-70E740481C1C}">
                <a14:useLocalDpi xmlns:a14="http://schemas.microsoft.com/office/drawing/2010/main" val="0"/>
              </a:ext>
              <a:ext uri="{96DAC541-7B7A-43D3-8B79-37D633B846F1}">
                <asvg:svgBlip xmlns:asvg="http://schemas.microsoft.com/office/drawing/2016/SVG/main" xmlns=""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0F13B0-E0D8-4EB6-AE92-48E0FA933526}">
      <dsp:nvSpPr>
        <dsp:cNvPr id="0" name=""/>
        <dsp:cNvSpPr/>
      </dsp:nvSpPr>
      <dsp:spPr>
        <a:xfrm>
          <a:off x="8935380" y="1433463"/>
          <a:ext cx="1734362" cy="966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US" sz="1100" kern="1200" dirty="0"/>
            <a:t>(Johnlewispartnership, 2018)</a:t>
          </a:r>
        </a:p>
      </dsp:txBody>
      <dsp:txXfrm>
        <a:off x="8935380" y="1433463"/>
        <a:ext cx="1734362" cy="9663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40D28-8C0D-4FCE-9A35-047180C6EB11}">
      <dsp:nvSpPr>
        <dsp:cNvPr id="0" name=""/>
        <dsp:cNvSpPr/>
      </dsp:nvSpPr>
      <dsp:spPr>
        <a:xfrm>
          <a:off x="0" y="84402"/>
          <a:ext cx="6513603" cy="1855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US" sz="2600" kern="1200"/>
            <a:t>The John Lewis Partnership is the largest employee-owned business in the UK with gross sales of over £11.7bn and a workforce of 83,900 Partners.</a:t>
          </a:r>
        </a:p>
      </dsp:txBody>
      <dsp:txXfrm>
        <a:off x="90584" y="174986"/>
        <a:ext cx="6332435" cy="1674452"/>
      </dsp:txXfrm>
    </dsp:sp>
    <dsp:sp modelId="{235FC212-3B33-443D-9848-5B86BE91A8F8}">
      <dsp:nvSpPr>
        <dsp:cNvPr id="0" name=""/>
        <dsp:cNvSpPr/>
      </dsp:nvSpPr>
      <dsp:spPr>
        <a:xfrm>
          <a:off x="0" y="2014902"/>
          <a:ext cx="6513603" cy="185562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US" sz="2600" kern="1200"/>
            <a:t>There are many benefits to being employee-owned and to explore the different models of employee ownership, their key features, governance and funding.</a:t>
          </a:r>
        </a:p>
      </dsp:txBody>
      <dsp:txXfrm>
        <a:off x="90584" y="2105486"/>
        <a:ext cx="6332435" cy="1674452"/>
      </dsp:txXfrm>
    </dsp:sp>
    <dsp:sp modelId="{A5145C7E-8A1F-48CB-A446-6DDCF03ECE2C}">
      <dsp:nvSpPr>
        <dsp:cNvPr id="0" name=""/>
        <dsp:cNvSpPr/>
      </dsp:nvSpPr>
      <dsp:spPr>
        <a:xfrm>
          <a:off x="0" y="3945403"/>
          <a:ext cx="6513603" cy="185562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lvl="0" algn="l" defTabSz="1155700">
            <a:lnSpc>
              <a:spcPct val="90000"/>
            </a:lnSpc>
            <a:spcBef>
              <a:spcPct val="0"/>
            </a:spcBef>
            <a:spcAft>
              <a:spcPct val="35000"/>
            </a:spcAft>
          </a:pPr>
          <a:r>
            <a:rPr lang="en-US" sz="2600" kern="1200"/>
            <a:t>(Lewis, 2019)</a:t>
          </a:r>
        </a:p>
      </dsp:txBody>
      <dsp:txXfrm>
        <a:off x="90584" y="4035987"/>
        <a:ext cx="6332435" cy="1674452"/>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xmlns="">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BC33AB0-0063-48AB-B710-A4EAE06FD895}"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2941866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C33AB0-0063-48AB-B710-A4EAE06FD895}"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467054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BC33AB0-0063-48AB-B710-A4EAE06FD895}"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1269812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BC33AB0-0063-48AB-B710-A4EAE06FD895}" type="datetimeFigureOut">
              <a:rPr lang="en-GB" smtClean="0"/>
              <a:t>11/06/2019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3963763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BC33AB0-0063-48AB-B710-A4EAE06FD895}" type="datetimeFigureOut">
              <a:rPr lang="en-GB" smtClean="0"/>
              <a:t>11/06/2019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1991056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BC33AB0-0063-48AB-B710-A4EAE06FD895}" type="datetimeFigureOut">
              <a:rPr lang="en-GB" smtClean="0"/>
              <a:t>11/06/2019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1650650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C33AB0-0063-48AB-B710-A4EAE06FD895}" type="datetimeFigureOut">
              <a:rPr lang="en-GB" smtClean="0"/>
              <a:t>11/06/2019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543131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BC33AB0-0063-48AB-B710-A4EAE06FD895}" type="datetimeFigureOut">
              <a:rPr lang="en-GB" smtClean="0"/>
              <a:t>11/06/2019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978107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BC33AB0-0063-48AB-B710-A4EAE06FD895}" type="datetimeFigureOut">
              <a:rPr lang="en-GB" smtClean="0"/>
              <a:t>11/06/2019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1853567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C33AB0-0063-48AB-B710-A4EAE06FD895}"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2360531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C33AB0-0063-48AB-B710-A4EAE06FD895}"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2534C4-2646-4389-8898-4D8EE31AF2FF}" type="slidenum">
              <a:rPr lang="en-GB" smtClean="0"/>
              <a:t>‹#›</a:t>
            </a:fld>
            <a:endParaRPr lang="en-GB"/>
          </a:p>
        </p:txBody>
      </p:sp>
    </p:spTree>
    <p:extLst>
      <p:ext uri="{BB962C8B-B14F-4D97-AF65-F5344CB8AC3E}">
        <p14:creationId xmlns:p14="http://schemas.microsoft.com/office/powerpoint/2010/main" val="3215732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C33AB0-0063-48AB-B710-A4EAE06FD895}" type="datetimeFigureOut">
              <a:rPr lang="en-GB" smtClean="0"/>
              <a:t>11/06/2019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2534C4-2646-4389-8898-4D8EE31AF2FF}" type="slidenum">
              <a:rPr lang="en-GB" smtClean="0"/>
              <a:t>‹#›</a:t>
            </a:fld>
            <a:endParaRPr lang="en-GB"/>
          </a:p>
        </p:txBody>
      </p:sp>
    </p:spTree>
    <p:extLst>
      <p:ext uri="{BB962C8B-B14F-4D97-AF65-F5344CB8AC3E}">
        <p14:creationId xmlns:p14="http://schemas.microsoft.com/office/powerpoint/2010/main" val="42110760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salesforce.com/uk/learning-centre/crm/what-is-crm/" TargetMode="External"/><Relationship Id="rId2" Type="http://schemas.openxmlformats.org/officeDocument/2006/relationships/hyperlink" Target="https://www.forafinancial.com/blog/small-business/pros-cons-starting-loyalty-program/" TargetMode="External"/><Relationship Id="rId1" Type="http://schemas.openxmlformats.org/officeDocument/2006/relationships/slideLayout" Target="../slideLayouts/slideLayout2.xml"/><Relationship Id="rId4" Type="http://schemas.openxmlformats.org/officeDocument/2006/relationships/hyperlink" Target="https://www.marketingweek.com/2015/10/02/three-things-brands-can-learn-from-john-lewiss-loyalty-success/"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858474" y="2199115"/>
            <a:ext cx="3693445" cy="2479695"/>
          </a:xfrm>
          <a:noFill/>
        </p:spPr>
        <p:txBody>
          <a:bodyPr>
            <a:normAutofit fontScale="90000"/>
          </a:bodyPr>
          <a:lstStyle/>
          <a:p>
            <a:pPr algn="l">
              <a:spcBef>
                <a:spcPts val="1000"/>
              </a:spcBef>
            </a:pPr>
            <a:r>
              <a:rPr lang="en-GB" sz="3200">
                <a:latin typeface="Book Antiqua"/>
                <a:ea typeface="Verdana"/>
                <a:cs typeface="Arial"/>
              </a:rPr>
              <a:t>JOHN LEWIS</a:t>
            </a:r>
            <a:br>
              <a:rPr lang="en-GB" sz="3200">
                <a:latin typeface="Book Antiqua"/>
                <a:ea typeface="Verdana"/>
                <a:cs typeface="Arial"/>
              </a:rPr>
            </a:br>
            <a:r>
              <a:rPr lang="en-GB" sz="3200">
                <a:latin typeface="Book Antiqua"/>
                <a:cs typeface="Arial"/>
              </a:rPr>
              <a:t/>
            </a:r>
            <a:br>
              <a:rPr lang="en-GB" sz="3200">
                <a:latin typeface="Book Antiqua"/>
                <a:cs typeface="Arial"/>
              </a:rPr>
            </a:br>
            <a:r>
              <a:rPr lang="en-GB" sz="3200">
                <a:latin typeface="Book Antiqua"/>
                <a:ea typeface="Verdana"/>
                <a:cs typeface="Arial"/>
              </a:rPr>
              <a:t>CUSTOMER RELATIONSHIP MANAGEMENT</a:t>
            </a:r>
            <a:br>
              <a:rPr lang="en-GB" sz="3200">
                <a:latin typeface="Book Antiqua"/>
                <a:ea typeface="Verdana"/>
                <a:cs typeface="Arial"/>
              </a:rPr>
            </a:br>
            <a:endParaRPr lang="en-US" sz="3200">
              <a:latin typeface="Book Antiqua"/>
              <a:ea typeface="Verdana"/>
              <a:cs typeface="+mj-lt"/>
            </a:endParaRPr>
          </a:p>
          <a:p>
            <a:pPr algn="l">
              <a:spcBef>
                <a:spcPts val="1000"/>
              </a:spcBef>
            </a:pPr>
            <a:endParaRPr lang="en-GB" sz="3700">
              <a:latin typeface="Arial"/>
              <a:cs typeface="Arial"/>
            </a:endParaRPr>
          </a:p>
        </p:txBody>
      </p:sp>
      <p:sp>
        <p:nvSpPr>
          <p:cNvPr id="3" name="Subtitle 2"/>
          <p:cNvSpPr>
            <a:spLocks noGrp="1"/>
          </p:cNvSpPr>
          <p:nvPr>
            <p:ph type="subTitle" idx="1"/>
          </p:nvPr>
        </p:nvSpPr>
        <p:spPr>
          <a:xfrm>
            <a:off x="7858473" y="4598275"/>
            <a:ext cx="3693446" cy="1619645"/>
          </a:xfrm>
          <a:noFill/>
        </p:spPr>
        <p:txBody>
          <a:bodyPr vert="horz" lIns="91440" tIns="45720" rIns="91440" bIns="45720" rtlCol="0" anchor="t">
            <a:normAutofit/>
          </a:bodyPr>
          <a:lstStyle/>
          <a:p>
            <a:pPr algn="l"/>
            <a:r>
              <a:rPr lang="en-GB" sz="3200">
                <a:latin typeface="Book Antiqua"/>
                <a:cs typeface="Arial"/>
              </a:rPr>
              <a:t>CRM</a:t>
            </a:r>
            <a:endParaRPr lang="en-US" sz="3200">
              <a:latin typeface="Book Antiqua"/>
            </a:endParaRPr>
          </a:p>
        </p:txBody>
      </p:sp>
      <p:sp>
        <p:nvSpPr>
          <p:cNvPr id="9" name="Rectangle 8">
            <a:extLst>
              <a:ext uri="{FF2B5EF4-FFF2-40B4-BE49-F238E27FC236}">
                <a16:creationId xmlns:a16="http://schemas.microsoft.com/office/drawing/2014/main" id="{71FC7D98-7B8B-402A-90FC-F027482F21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56607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975" y="640091"/>
            <a:ext cx="6266120"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people in a restaurant&#10;&#10;Description generated with very high confidence">
            <a:extLst>
              <a:ext uri="{FF2B5EF4-FFF2-40B4-BE49-F238E27FC236}">
                <a16:creationId xmlns:a16="http://schemas.microsoft.com/office/drawing/2014/main" id="{B196F58C-61A9-465F-B158-832AC631B7BF}"/>
              </a:ext>
            </a:extLst>
          </p:cNvPr>
          <p:cNvPicPr>
            <a:picLocks noChangeAspect="1"/>
          </p:cNvPicPr>
          <p:nvPr/>
        </p:nvPicPr>
        <p:blipFill rotWithShape="1">
          <a:blip r:embed="rId2"/>
          <a:srcRect l="23529" r="7500" b="-1"/>
          <a:stretch/>
        </p:blipFill>
        <p:spPr>
          <a:xfrm>
            <a:off x="815807" y="804672"/>
            <a:ext cx="5934456" cy="5248656"/>
          </a:xfrm>
          <a:prstGeom prst="rect">
            <a:avLst/>
          </a:prstGeom>
          <a:effectLst/>
        </p:spPr>
      </p:pic>
    </p:spTree>
    <p:extLst>
      <p:ext uri="{BB962C8B-B14F-4D97-AF65-F5344CB8AC3E}">
        <p14:creationId xmlns:p14="http://schemas.microsoft.com/office/powerpoint/2010/main" val="3435646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40849-6D70-401D-B8AB-842C7D319B54}"/>
              </a:ext>
            </a:extLst>
          </p:cNvPr>
          <p:cNvSpPr>
            <a:spLocks noGrp="1"/>
          </p:cNvSpPr>
          <p:nvPr>
            <p:ph type="title"/>
          </p:nvPr>
        </p:nvSpPr>
        <p:spPr/>
        <p:txBody>
          <a:bodyPr/>
          <a:lstStyle/>
          <a:p>
            <a:r>
              <a:rPr lang="en-US">
                <a:cs typeface="Calibri Light"/>
              </a:rPr>
              <a:t>Introduction</a:t>
            </a:r>
            <a:endParaRPr lang="en-US"/>
          </a:p>
        </p:txBody>
      </p:sp>
      <p:sp>
        <p:nvSpPr>
          <p:cNvPr id="3" name="Content Placeholder 2">
            <a:extLst>
              <a:ext uri="{FF2B5EF4-FFF2-40B4-BE49-F238E27FC236}">
                <a16:creationId xmlns:a16="http://schemas.microsoft.com/office/drawing/2014/main" id="{CDF5FFE8-6BF5-4374-9E6C-3421182D3FAF}"/>
              </a:ext>
            </a:extLst>
          </p:cNvPr>
          <p:cNvSpPr>
            <a:spLocks noGrp="1"/>
          </p:cNvSpPr>
          <p:nvPr>
            <p:ph idx="1"/>
          </p:nvPr>
        </p:nvSpPr>
        <p:spPr/>
        <p:txBody>
          <a:bodyPr vert="horz" lIns="91440" tIns="45720" rIns="91440" bIns="45720" rtlCol="0" anchor="t">
            <a:normAutofit/>
          </a:bodyPr>
          <a:lstStyle/>
          <a:p>
            <a:pPr marL="0" indent="0" algn="just">
              <a:buNone/>
            </a:pPr>
            <a:endParaRPr lang="en-GB">
              <a:ea typeface="+mn-lt"/>
              <a:cs typeface="+mn-lt"/>
            </a:endParaRPr>
          </a:p>
          <a:p>
            <a:pPr marL="0" indent="0" algn="just">
              <a:buNone/>
            </a:pPr>
            <a:endParaRPr lang="en-GB">
              <a:ea typeface="+mn-lt"/>
              <a:cs typeface="+mn-lt"/>
            </a:endParaRPr>
          </a:p>
          <a:p>
            <a:pPr marL="0" indent="0" algn="just">
              <a:buNone/>
            </a:pPr>
            <a:r>
              <a:rPr lang="en-GB">
                <a:ea typeface="+mn-lt"/>
                <a:cs typeface="+mn-lt"/>
              </a:rPr>
              <a:t>The original John Lewis store opened at 132 Oxford Street in the spring of 1864. Gavin Henderson, at John Lewis, said the chain's founder set up a store based on the principles of "value, assortment, service and honesty".   (Dangerfield, 2014)</a:t>
            </a:r>
            <a:endParaRPr lang="en-US">
              <a:ea typeface="+mn-lt"/>
              <a:cs typeface="+mn-lt"/>
            </a:endParaRPr>
          </a:p>
          <a:p>
            <a:endParaRPr lang="en-US">
              <a:cs typeface="Calibri"/>
            </a:endParaRPr>
          </a:p>
          <a:p>
            <a:endParaRPr lang="en-US">
              <a:cs typeface="Calibri"/>
            </a:endParaRPr>
          </a:p>
          <a:p>
            <a:endParaRPr lang="en-US">
              <a:cs typeface="Calibri"/>
            </a:endParaRPr>
          </a:p>
        </p:txBody>
      </p:sp>
      <p:pic>
        <p:nvPicPr>
          <p:cNvPr id="4" name="Picture 4" descr="A group of people in a restaurant&#10;&#10;Description generated with high confidence">
            <a:extLst>
              <a:ext uri="{FF2B5EF4-FFF2-40B4-BE49-F238E27FC236}">
                <a16:creationId xmlns:a16="http://schemas.microsoft.com/office/drawing/2014/main" id="{2066B77E-DEE3-49E9-89EE-13D4497BA51C}"/>
              </a:ext>
            </a:extLst>
          </p:cNvPr>
          <p:cNvPicPr>
            <a:picLocks noChangeAspect="1"/>
          </p:cNvPicPr>
          <p:nvPr/>
        </p:nvPicPr>
        <p:blipFill rotWithShape="1">
          <a:blip r:embed="rId2"/>
          <a:srcRect l="-207" b="10119"/>
          <a:stretch/>
        </p:blipFill>
        <p:spPr>
          <a:xfrm>
            <a:off x="8302335" y="963999"/>
            <a:ext cx="2893153" cy="1880976"/>
          </a:xfrm>
          <a:prstGeom prst="rect">
            <a:avLst/>
          </a:prstGeom>
        </p:spPr>
      </p:pic>
      <p:pic>
        <p:nvPicPr>
          <p:cNvPr id="6" name="Picture 6" descr="A person wearing a suit and tie&#10;&#10;Description generated with very high confidence">
            <a:extLst>
              <a:ext uri="{FF2B5EF4-FFF2-40B4-BE49-F238E27FC236}">
                <a16:creationId xmlns:a16="http://schemas.microsoft.com/office/drawing/2014/main" id="{24AD012E-AAFD-44B4-9225-86368FFB8501}"/>
              </a:ext>
            </a:extLst>
          </p:cNvPr>
          <p:cNvPicPr>
            <a:picLocks noChangeAspect="1"/>
          </p:cNvPicPr>
          <p:nvPr/>
        </p:nvPicPr>
        <p:blipFill>
          <a:blip r:embed="rId3"/>
          <a:stretch>
            <a:fillRect/>
          </a:stretch>
        </p:blipFill>
        <p:spPr>
          <a:xfrm>
            <a:off x="813831" y="4451760"/>
            <a:ext cx="3312510" cy="1769735"/>
          </a:xfrm>
          <a:prstGeom prst="rect">
            <a:avLst/>
          </a:prstGeom>
        </p:spPr>
      </p:pic>
    </p:spTree>
    <p:extLst>
      <p:ext uri="{BB962C8B-B14F-4D97-AF65-F5344CB8AC3E}">
        <p14:creationId xmlns:p14="http://schemas.microsoft.com/office/powerpoint/2010/main" val="3042351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21820-EB5E-4A0F-B607-01ADF8914FEF}"/>
              </a:ext>
            </a:extLst>
          </p:cNvPr>
          <p:cNvSpPr>
            <a:spLocks noGrp="1"/>
          </p:cNvSpPr>
          <p:nvPr>
            <p:ph type="title"/>
          </p:nvPr>
        </p:nvSpPr>
        <p:spPr/>
        <p:txBody>
          <a:bodyPr/>
          <a:lstStyle/>
          <a:p>
            <a:r>
              <a:rPr lang="en-US" dirty="0">
                <a:ea typeface="+mj-lt"/>
                <a:cs typeface="+mj-lt"/>
              </a:rPr>
              <a:t>                 </a:t>
            </a:r>
            <a:r>
              <a:rPr lang="en-US" sz="4000" b="1" dirty="0">
                <a:ea typeface="+mj-lt"/>
                <a:cs typeface="+mj-lt"/>
              </a:rPr>
              <a:t>More about John Lewis</a:t>
            </a:r>
            <a:endParaRPr lang="en-US" sz="4000" b="1" dirty="0"/>
          </a:p>
        </p:txBody>
      </p:sp>
      <p:sp>
        <p:nvSpPr>
          <p:cNvPr id="3" name="Content Placeholder 2">
            <a:extLst>
              <a:ext uri="{FF2B5EF4-FFF2-40B4-BE49-F238E27FC236}">
                <a16:creationId xmlns:a16="http://schemas.microsoft.com/office/drawing/2014/main" id="{51CD937D-9B5B-456E-96A9-47E2AD1D51F5}"/>
              </a:ext>
            </a:extLst>
          </p:cNvPr>
          <p:cNvSpPr>
            <a:spLocks noGrp="1"/>
          </p:cNvSpPr>
          <p:nvPr>
            <p:ph idx="1"/>
          </p:nvPr>
        </p:nvSpPr>
        <p:spPr/>
        <p:txBody>
          <a:bodyPr vert="horz" lIns="91440" tIns="45720" rIns="91440" bIns="45720" rtlCol="0" anchor="t">
            <a:normAutofit/>
          </a:bodyPr>
          <a:lstStyle/>
          <a:p>
            <a:pPr>
              <a:buNone/>
            </a:pPr>
            <a:r>
              <a:rPr lang="en-US" sz="2400" dirty="0">
                <a:ea typeface="+mn-lt"/>
                <a:cs typeface="+mn-lt"/>
              </a:rPr>
              <a:t>“JOHN LEWIS &amp; PARTNERS IS MORE THAN A NAME. IT MEANS WE’RE ALL OWNERS, COMMITTED TO GIVING YOU, OUR CUSTOMERS, THE HIGHEST QUALITY PRODUCTS AND SERVICE.”</a:t>
            </a:r>
          </a:p>
          <a:p>
            <a:pPr marL="0" indent="0">
              <a:buNone/>
            </a:pPr>
            <a:r>
              <a:rPr lang="en-US" sz="2400" dirty="0">
                <a:ea typeface="+mn-lt"/>
                <a:cs typeface="+mn-lt"/>
              </a:rPr>
              <a:t> (Johnlewis, 2019)</a:t>
            </a:r>
            <a:endParaRPr lang="en-US" sz="2400" dirty="0">
              <a:cs typeface="Calibri"/>
            </a:endParaRPr>
          </a:p>
          <a:p>
            <a:r>
              <a:rPr lang="en-US" sz="2400" dirty="0">
                <a:cs typeface="Calibri"/>
              </a:rPr>
              <a:t>Began sharing profits with employees.</a:t>
            </a:r>
          </a:p>
          <a:p>
            <a:r>
              <a:rPr lang="en-US" sz="2400" dirty="0">
                <a:cs typeface="Calibri"/>
              </a:rPr>
              <a:t>Slogan is: </a:t>
            </a:r>
            <a:r>
              <a:rPr lang="en-US" sz="2400" dirty="0">
                <a:ea typeface="+mn-lt"/>
                <a:cs typeface="+mn-lt"/>
              </a:rPr>
              <a:t>"never knowingly undersold"</a:t>
            </a:r>
          </a:p>
          <a:p>
            <a:r>
              <a:rPr lang="en-US" sz="2400" dirty="0">
                <a:cs typeface="Calibri"/>
              </a:rPr>
              <a:t>Bought Waitrose Supermarket in 1930s</a:t>
            </a:r>
          </a:p>
          <a:p>
            <a:r>
              <a:rPr lang="en-US" sz="2400" dirty="0">
                <a:ea typeface="+mn-lt"/>
                <a:cs typeface="+mn-lt"/>
              </a:rPr>
              <a:t>51 John Lewis &amp; Partners shops and 349 Waitrose &amp; Partners shops across the UK</a:t>
            </a:r>
          </a:p>
          <a:p>
            <a:pPr marL="0" indent="0">
              <a:buNone/>
            </a:pPr>
            <a:r>
              <a:rPr lang="en-US" sz="2400" dirty="0">
                <a:ea typeface="+mn-lt"/>
                <a:cs typeface="+mn-lt"/>
              </a:rPr>
              <a:t>  (Johnlewis, 2019)</a:t>
            </a:r>
            <a:endParaRPr lang="en-US" sz="2400" dirty="0"/>
          </a:p>
          <a:p>
            <a:endParaRPr lang="en-US" dirty="0">
              <a:cs typeface="Calibri"/>
            </a:endParaRPr>
          </a:p>
        </p:txBody>
      </p:sp>
    </p:spTree>
    <p:extLst>
      <p:ext uri="{BB962C8B-B14F-4D97-AF65-F5344CB8AC3E}">
        <p14:creationId xmlns:p14="http://schemas.microsoft.com/office/powerpoint/2010/main" val="735319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3AF38-83AD-4BBD-A8C1-A025B6AD0D5A}"/>
              </a:ext>
            </a:extLst>
          </p:cNvPr>
          <p:cNvSpPr>
            <a:spLocks noGrp="1"/>
          </p:cNvSpPr>
          <p:nvPr>
            <p:ph type="title"/>
          </p:nvPr>
        </p:nvSpPr>
        <p:spPr/>
        <p:txBody>
          <a:bodyPr/>
          <a:lstStyle/>
          <a:p>
            <a:r>
              <a:rPr lang="en-GB" b="1" dirty="0">
                <a:latin typeface="Calibri"/>
                <a:cs typeface="Calibri"/>
              </a:rPr>
              <a:t>                       Definition of CRM</a:t>
            </a:r>
          </a:p>
        </p:txBody>
      </p:sp>
      <p:sp>
        <p:nvSpPr>
          <p:cNvPr id="3" name="Content Placeholder 2">
            <a:extLst>
              <a:ext uri="{FF2B5EF4-FFF2-40B4-BE49-F238E27FC236}">
                <a16:creationId xmlns:a16="http://schemas.microsoft.com/office/drawing/2014/main" id="{3085485D-1F70-4A17-9786-F1FE43D5004F}"/>
              </a:ext>
            </a:extLst>
          </p:cNvPr>
          <p:cNvSpPr>
            <a:spLocks noGrp="1"/>
          </p:cNvSpPr>
          <p:nvPr>
            <p:ph idx="1"/>
          </p:nvPr>
        </p:nvSpPr>
        <p:spPr/>
        <p:txBody>
          <a:bodyPr vert="horz" lIns="91440" tIns="45720" rIns="91440" bIns="45720" rtlCol="0" anchor="t">
            <a:noAutofit/>
          </a:bodyPr>
          <a:lstStyle/>
          <a:p>
            <a:pPr marL="0" indent="0">
              <a:buNone/>
            </a:pPr>
            <a:r>
              <a:rPr lang="en-GB" sz="2400" dirty="0">
                <a:ea typeface="+mn-lt"/>
                <a:cs typeface="+mn-lt"/>
              </a:rPr>
              <a:t>Business.gov.au describes CRM (Customer Relationship Management) as all about managing your relationship with existing customers. It focuses on creating loyalty towards the business with continuous sales. It puts the customer first by ensuring business understands and meets customer needs. It helps businesses better understand customers and their shopping habits so they can better understand customer habits. </a:t>
            </a:r>
            <a:endParaRPr lang="en-GB" sz="2400" b="1" u="sng" dirty="0">
              <a:ea typeface="+mn-lt"/>
              <a:cs typeface="+mn-lt"/>
            </a:endParaRPr>
          </a:p>
          <a:p>
            <a:pPr marL="0" indent="0">
              <a:buNone/>
            </a:pPr>
            <a:r>
              <a:rPr lang="en-GB" sz="2400" dirty="0">
                <a:ea typeface="+mn-lt"/>
                <a:cs typeface="+mn-lt"/>
              </a:rPr>
              <a:t>(Businessgovau, 2019)</a:t>
            </a:r>
            <a:endParaRPr lang="en-GB" sz="2400" dirty="0">
              <a:cs typeface="Calibri"/>
            </a:endParaRPr>
          </a:p>
          <a:p>
            <a:pPr marL="0" indent="0">
              <a:buNone/>
            </a:pPr>
            <a:endParaRPr lang="en-GB" sz="2400" dirty="0">
              <a:cs typeface="Calibri"/>
            </a:endParaRPr>
          </a:p>
        </p:txBody>
      </p:sp>
    </p:spTree>
    <p:extLst>
      <p:ext uri="{BB962C8B-B14F-4D97-AF65-F5344CB8AC3E}">
        <p14:creationId xmlns:p14="http://schemas.microsoft.com/office/powerpoint/2010/main" val="1459699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2FB0F7-7B9A-41C7-837F-F4E5A7FF5F3B}"/>
              </a:ext>
            </a:extLst>
          </p:cNvPr>
          <p:cNvSpPr>
            <a:spLocks noGrp="1"/>
          </p:cNvSpPr>
          <p:nvPr>
            <p:ph idx="1"/>
          </p:nvPr>
        </p:nvSpPr>
        <p:spPr/>
        <p:txBody>
          <a:bodyPr vert="horz" lIns="91440" tIns="45720" rIns="91440" bIns="45720" rtlCol="0" anchor="t">
            <a:normAutofit/>
          </a:bodyPr>
          <a:lstStyle/>
          <a:p>
            <a:r>
              <a:rPr lang="en-GB" sz="2400" dirty="0">
                <a:cs typeface="Calibri"/>
              </a:rPr>
              <a:t>According to Experian, "</a:t>
            </a:r>
            <a:r>
              <a:rPr lang="en-GB" sz="2400" dirty="0">
                <a:ea typeface="+mn-lt"/>
                <a:cs typeface="+mn-lt"/>
              </a:rPr>
              <a:t>Customer Relationship Management (CRM) is a business strategy that aims to better understand an organisation’s customers through their interactions and the journey they have been on throughout their lifecycle </a:t>
            </a:r>
            <a:r>
              <a:rPr lang="en-GB" sz="2400" b="1" dirty="0">
                <a:cs typeface="Calibri"/>
              </a:rPr>
              <a:t> </a:t>
            </a:r>
            <a:r>
              <a:rPr lang="en-GB" sz="2400" dirty="0">
                <a:cs typeface="Calibri"/>
              </a:rPr>
              <a:t>(Experian, 2019)</a:t>
            </a:r>
            <a:endParaRPr lang="en-US" sz="2400" dirty="0">
              <a:ea typeface="+mn-lt"/>
              <a:cs typeface="+mn-lt"/>
            </a:endParaRPr>
          </a:p>
          <a:p>
            <a:r>
              <a:rPr lang="en-GB" sz="2400" dirty="0">
                <a:cs typeface="Calibri"/>
              </a:rPr>
              <a:t>According Forbes "customer relationship management (CRM) is all of the activities, strategies and technologies that companies use to manage their interactions with their current and potential customers. A saying frequently heard and said in many businesses is "customer is king" (Forbes, 2019)</a:t>
            </a:r>
            <a:endParaRPr lang="en-GB" sz="2400" dirty="0">
              <a:ea typeface="+mn-lt"/>
              <a:cs typeface="+mn-lt"/>
            </a:endParaRPr>
          </a:p>
          <a:p>
            <a:endParaRPr lang="en-GB" dirty="0">
              <a:ea typeface="+mn-lt"/>
              <a:cs typeface="+mn-lt"/>
            </a:endParaRPr>
          </a:p>
          <a:p>
            <a:endParaRPr lang="en-GB" dirty="0">
              <a:ea typeface="+mn-lt"/>
              <a:cs typeface="+mn-lt"/>
            </a:endParaRPr>
          </a:p>
          <a:p>
            <a:endParaRPr lang="en-US" dirty="0">
              <a:cs typeface="Calibri"/>
            </a:endParaRPr>
          </a:p>
        </p:txBody>
      </p:sp>
    </p:spTree>
    <p:extLst>
      <p:ext uri="{BB962C8B-B14F-4D97-AF65-F5344CB8AC3E}">
        <p14:creationId xmlns:p14="http://schemas.microsoft.com/office/powerpoint/2010/main" val="3965931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8D8FB-7CE4-4D5A-A28F-D72FE82F9F10}"/>
              </a:ext>
            </a:extLst>
          </p:cNvPr>
          <p:cNvSpPr>
            <a:spLocks noGrp="1"/>
          </p:cNvSpPr>
          <p:nvPr>
            <p:ph type="title"/>
          </p:nvPr>
        </p:nvSpPr>
        <p:spPr/>
        <p:txBody>
          <a:bodyPr/>
          <a:lstStyle/>
          <a:p>
            <a:r>
              <a:rPr lang="en-GB">
                <a:solidFill>
                  <a:srgbClr val="00000A"/>
                </a:solidFill>
                <a:latin typeface="Calibri"/>
                <a:cs typeface="Calibri"/>
              </a:rPr>
              <a:t>                      </a:t>
            </a:r>
            <a:r>
              <a:rPr lang="en-GB" b="1">
                <a:solidFill>
                  <a:srgbClr val="00000A"/>
                </a:solidFill>
                <a:latin typeface="Calibri"/>
                <a:cs typeface="Calibri"/>
              </a:rPr>
              <a:t>CRM of John Lewis</a:t>
            </a:r>
            <a:endParaRPr lang="en-US" b="1"/>
          </a:p>
        </p:txBody>
      </p:sp>
      <p:sp>
        <p:nvSpPr>
          <p:cNvPr id="3" name="Content Placeholder 2">
            <a:extLst>
              <a:ext uri="{FF2B5EF4-FFF2-40B4-BE49-F238E27FC236}">
                <a16:creationId xmlns:a16="http://schemas.microsoft.com/office/drawing/2014/main" id="{CF0BC36C-3727-4664-A64E-7A0E238F537B}"/>
              </a:ext>
            </a:extLst>
          </p:cNvPr>
          <p:cNvSpPr>
            <a:spLocks noGrp="1"/>
          </p:cNvSpPr>
          <p:nvPr>
            <p:ph idx="1"/>
          </p:nvPr>
        </p:nvSpPr>
        <p:spPr/>
        <p:txBody>
          <a:bodyPr vert="horz" lIns="91440" tIns="45720" rIns="91440" bIns="45720" rtlCol="0" anchor="t">
            <a:normAutofit/>
          </a:bodyPr>
          <a:lstStyle/>
          <a:p>
            <a:pPr marL="0" indent="0">
              <a:buNone/>
            </a:pPr>
            <a:endParaRPr lang="en-GB" sz="2400" dirty="0">
              <a:solidFill>
                <a:srgbClr val="00000A"/>
              </a:solidFill>
              <a:latin typeface="Calibri"/>
              <a:cs typeface="Calibri"/>
            </a:endParaRPr>
          </a:p>
          <a:p>
            <a:pPr marL="0" indent="0">
              <a:buNone/>
            </a:pPr>
            <a:r>
              <a:rPr lang="en-GB" sz="2400" dirty="0">
                <a:ea typeface="+mn-lt"/>
                <a:cs typeface="+mn-lt"/>
              </a:rPr>
              <a:t>"My John Lewis"</a:t>
            </a:r>
            <a:r>
              <a:rPr lang="en-GB" sz="2400" dirty="0">
                <a:solidFill>
                  <a:srgbClr val="000000"/>
                </a:solidFill>
                <a:ea typeface="+mn-lt"/>
                <a:cs typeface="+mn-lt"/>
              </a:rPr>
              <a:t> is the </a:t>
            </a:r>
            <a:r>
              <a:rPr lang="en-GB" sz="2400" dirty="0">
                <a:solidFill>
                  <a:srgbClr val="00000A"/>
                </a:solidFill>
                <a:ea typeface="+mn-lt"/>
                <a:cs typeface="+mn-lt"/>
              </a:rPr>
              <a:t>CRM</a:t>
            </a:r>
            <a:r>
              <a:rPr lang="en-GB" sz="2400" dirty="0">
                <a:solidFill>
                  <a:srgbClr val="00000A"/>
                </a:solidFill>
                <a:latin typeface="Calibri"/>
              </a:rPr>
              <a:t>  programme that John Lewis uses to understand customer preferences. It collects information and seeks to understand who customers are, what they buy and what they might like to buy. John Lewis uses this information to provide a ‘more personalised service in the form of relevant, curated content and access to exclusive events and rewards.’ </a:t>
            </a:r>
            <a:endParaRPr lang="en-GB" sz="2400" dirty="0">
              <a:solidFill>
                <a:srgbClr val="000000"/>
              </a:solidFill>
              <a:latin typeface="Calibri"/>
              <a:cs typeface="Calibri"/>
            </a:endParaRPr>
          </a:p>
          <a:p>
            <a:pPr marL="0" indent="0">
              <a:buNone/>
            </a:pPr>
            <a:r>
              <a:rPr lang="en-GB" sz="2400" dirty="0">
                <a:ea typeface="+mn-lt"/>
                <a:cs typeface="+mn-lt"/>
              </a:rPr>
              <a:t>(Marketingweek, 2015)</a:t>
            </a:r>
          </a:p>
        </p:txBody>
      </p:sp>
    </p:spTree>
    <p:extLst>
      <p:ext uri="{BB962C8B-B14F-4D97-AF65-F5344CB8AC3E}">
        <p14:creationId xmlns:p14="http://schemas.microsoft.com/office/powerpoint/2010/main" val="1076836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4A2F755-5219-4C4E-9378-2C80BB08DF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9A87AD7E-457F-4836-8DDE-FFE0F00938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63993787-2E93-479E-92D5-6CF7AF8DEF0F}"/>
              </a:ext>
            </a:extLst>
          </p:cNvPr>
          <p:cNvSpPr>
            <a:spLocks noGrp="1"/>
          </p:cNvSpPr>
          <p:nvPr>
            <p:ph type="title"/>
          </p:nvPr>
        </p:nvSpPr>
        <p:spPr>
          <a:xfrm>
            <a:off x="960983" y="498143"/>
            <a:ext cx="10269613" cy="1278902"/>
          </a:xfrm>
        </p:spPr>
        <p:txBody>
          <a:bodyPr>
            <a:normAutofit/>
          </a:bodyPr>
          <a:lstStyle/>
          <a:p>
            <a:r>
              <a:rPr lang="en-US" b="1" dirty="0">
                <a:solidFill>
                  <a:schemeClr val="bg1"/>
                </a:solidFill>
                <a:ea typeface="+mj-lt"/>
                <a:cs typeface="+mj-lt"/>
              </a:rPr>
              <a:t>                    </a:t>
            </a:r>
            <a:r>
              <a:rPr lang="en-US" b="1" dirty="0">
                <a:solidFill>
                  <a:schemeClr val="bg1"/>
                </a:solidFill>
                <a:latin typeface="Arial"/>
                <a:ea typeface="+mj-lt"/>
                <a:cs typeface="+mj-lt"/>
              </a:rPr>
              <a:t>       Benefits of CRM</a:t>
            </a:r>
            <a:endParaRPr lang="en-US" b="1" u="sng" dirty="0">
              <a:solidFill>
                <a:schemeClr val="bg1"/>
              </a:solidFill>
              <a:latin typeface="Arial"/>
              <a:cs typeface="Calibri Light" panose="020F0302020204030204"/>
            </a:endParaRPr>
          </a:p>
        </p:txBody>
      </p:sp>
      <p:pic>
        <p:nvPicPr>
          <p:cNvPr id="5" name="Picture 4">
            <a:extLst>
              <a:ext uri="{FF2B5EF4-FFF2-40B4-BE49-F238E27FC236}">
                <a16:creationId xmlns:a16="http://schemas.microsoft.com/office/drawing/2014/main" id="{D21BF9D0-514B-4936-BBE2-63E4B72615D9}"/>
              </a:ext>
            </a:extLst>
          </p:cNvPr>
          <p:cNvPicPr>
            <a:picLocks noChangeAspect="1"/>
          </p:cNvPicPr>
          <p:nvPr/>
        </p:nvPicPr>
        <p:blipFill rotWithShape="1">
          <a:blip r:embed="rId2">
            <a:extLst>
              <a:ext uri="{28A0092B-C50C-407E-A947-70E740481C1C}">
                <a14:useLocalDpi xmlns:a14="http://schemas.microsoft.com/office/drawing/2010/main" val="0"/>
              </a:ext>
            </a:extLst>
          </a:blip>
          <a:srcRect l="10511" r="8723" b="1"/>
          <a:stretch/>
        </p:blipFill>
        <p:spPr>
          <a:xfrm>
            <a:off x="960984" y="3387403"/>
            <a:ext cx="3106345" cy="1807651"/>
          </a:xfrm>
          <a:prstGeom prst="rect">
            <a:avLst/>
          </a:prstGeom>
          <a:effectLst/>
        </p:spPr>
      </p:pic>
      <p:sp>
        <p:nvSpPr>
          <p:cNvPr id="3" name="Content Placeholder 2">
            <a:extLst>
              <a:ext uri="{FF2B5EF4-FFF2-40B4-BE49-F238E27FC236}">
                <a16:creationId xmlns:a16="http://schemas.microsoft.com/office/drawing/2014/main" id="{91A33CE4-AFEB-47B1-A1DB-9221D8BC927F}"/>
              </a:ext>
            </a:extLst>
          </p:cNvPr>
          <p:cNvSpPr>
            <a:spLocks noGrp="1"/>
          </p:cNvSpPr>
          <p:nvPr>
            <p:ph idx="1"/>
          </p:nvPr>
        </p:nvSpPr>
        <p:spPr>
          <a:xfrm>
            <a:off x="4510360" y="2528595"/>
            <a:ext cx="6841534" cy="3831261"/>
          </a:xfrm>
        </p:spPr>
        <p:txBody>
          <a:bodyPr vert="horz" lIns="91440" tIns="45720" rIns="91440" bIns="45720" rtlCol="0">
            <a:normAutofit fontScale="85000" lnSpcReduction="20000"/>
          </a:bodyPr>
          <a:lstStyle/>
          <a:p>
            <a:pPr marL="0" indent="0">
              <a:buNone/>
            </a:pPr>
            <a:r>
              <a:rPr lang="en-US" sz="1900" dirty="0">
                <a:latin typeface="Arial" panose="020B0604020202020204" pitchFamily="34" charset="0"/>
                <a:ea typeface="+mn-lt"/>
                <a:cs typeface="Arial" panose="020B0604020202020204" pitchFamily="34" charset="0"/>
              </a:rPr>
              <a:t>                             Building relationship with customer:</a:t>
            </a:r>
          </a:p>
          <a:p>
            <a:pPr marL="0" indent="0">
              <a:buNone/>
            </a:pPr>
            <a:endParaRPr lang="en-US" sz="1900" dirty="0">
              <a:latin typeface="Arial" panose="020B0604020202020204" pitchFamily="34" charset="0"/>
              <a:cs typeface="Arial" panose="020B0604020202020204" pitchFamily="34" charset="0"/>
            </a:endParaRPr>
          </a:p>
          <a:p>
            <a:pPr marL="0" indent="0">
              <a:buNone/>
            </a:pPr>
            <a:r>
              <a:rPr lang="en-US" sz="1900" u="sng" dirty="0">
                <a:latin typeface="Arial" panose="020B0604020202020204" pitchFamily="34" charset="0"/>
                <a:ea typeface="+mn-lt"/>
                <a:cs typeface="Arial" panose="020B0604020202020204" pitchFamily="34" charset="0"/>
              </a:rPr>
              <a:t>Building enhanced benefits of loyalty</a:t>
            </a:r>
            <a:endParaRPr lang="en-US" sz="1900" dirty="0">
              <a:latin typeface="Arial" panose="020B0604020202020204" pitchFamily="34" charset="0"/>
              <a:cs typeface="Arial" panose="020B0604020202020204" pitchFamily="34" charset="0"/>
            </a:endParaRPr>
          </a:p>
          <a:p>
            <a:pPr marL="285750" indent="-285750">
              <a:buFont typeface="Wingdings" panose="020B0604020202020204" pitchFamily="34" charset="0"/>
              <a:buChar char="v"/>
            </a:pPr>
            <a:r>
              <a:rPr lang="en-US" sz="1900" dirty="0">
                <a:latin typeface="Arial" panose="020B0604020202020204" pitchFamily="34" charset="0"/>
                <a:ea typeface="+mn-lt"/>
                <a:cs typeface="Arial" panose="020B0604020202020204" pitchFamily="34" charset="0"/>
              </a:rPr>
              <a:t>This benefit may be financial or social. Financial benefits give the customer a financial reason to enter a long-term relationship and remain loyal to the supplier.</a:t>
            </a:r>
            <a:endParaRPr lang="en-US" sz="1900" dirty="0">
              <a:latin typeface="Arial" panose="020B0604020202020204" pitchFamily="34" charset="0"/>
              <a:cs typeface="Arial" panose="020B0604020202020204" pitchFamily="34" charset="0"/>
            </a:endParaRPr>
          </a:p>
          <a:p>
            <a:pPr marL="0" indent="0">
              <a:buNone/>
            </a:pPr>
            <a:r>
              <a:rPr lang="en-US" sz="1900" u="sng" dirty="0">
                <a:latin typeface="Arial" panose="020B0604020202020204" pitchFamily="34" charset="0"/>
                <a:ea typeface="+mn-lt"/>
                <a:cs typeface="Arial" panose="020B0604020202020204" pitchFamily="34" charset="0"/>
              </a:rPr>
              <a:t>Creating structural ties and bonds</a:t>
            </a:r>
            <a:endParaRPr lang="en-US" sz="1900" dirty="0">
              <a:latin typeface="Arial" panose="020B0604020202020204" pitchFamily="34" charset="0"/>
              <a:cs typeface="Arial" panose="020B0604020202020204" pitchFamily="34" charset="0"/>
            </a:endParaRPr>
          </a:p>
          <a:p>
            <a:pPr marL="285750" indent="-285750">
              <a:buFont typeface="Wingdings" panose="020B0604020202020204" pitchFamily="34" charset="0"/>
              <a:buChar char="v"/>
            </a:pPr>
            <a:r>
              <a:rPr lang="en-US" sz="1900" dirty="0">
                <a:latin typeface="Arial" panose="020B0604020202020204" pitchFamily="34" charset="0"/>
                <a:ea typeface="+mn-lt"/>
                <a:cs typeface="Arial" panose="020B0604020202020204" pitchFamily="34" charset="0"/>
              </a:rPr>
              <a:t>Through offering enhanced benefits companies may create structural ties their clients.</a:t>
            </a:r>
            <a:endParaRPr lang="en-US" sz="1900" dirty="0">
              <a:latin typeface="Arial" panose="020B0604020202020204" pitchFamily="34" charset="0"/>
              <a:cs typeface="Arial" panose="020B0604020202020204" pitchFamily="34" charset="0"/>
            </a:endParaRPr>
          </a:p>
          <a:p>
            <a:pPr marL="0" indent="0">
              <a:buNone/>
            </a:pPr>
            <a:r>
              <a:rPr lang="en-US" sz="1900" u="sng" dirty="0">
                <a:latin typeface="Arial" panose="020B0604020202020204" pitchFamily="34" charset="0"/>
                <a:ea typeface="+mn-lt"/>
                <a:cs typeface="Arial" panose="020B0604020202020204" pitchFamily="34" charset="0"/>
              </a:rPr>
              <a:t>Creating delighted customer</a:t>
            </a:r>
            <a:endParaRPr lang="en-US" sz="1900" dirty="0">
              <a:latin typeface="Arial" panose="020B0604020202020204" pitchFamily="34" charset="0"/>
              <a:cs typeface="Arial" panose="020B0604020202020204" pitchFamily="34" charset="0"/>
            </a:endParaRPr>
          </a:p>
          <a:p>
            <a:pPr marL="285750" indent="-285750">
              <a:buFont typeface="Wingdings" panose="020B0604020202020204" pitchFamily="34" charset="0"/>
              <a:buChar char="v"/>
            </a:pPr>
            <a:r>
              <a:rPr lang="en-US" sz="1900" dirty="0">
                <a:latin typeface="Arial" panose="020B0604020202020204" pitchFamily="34" charset="0"/>
                <a:ea typeface="+mn-lt"/>
                <a:cs typeface="Arial" panose="020B0604020202020204" pitchFamily="34" charset="0"/>
              </a:rPr>
              <a:t>Establishing a lasting relationship ship with clients and moving up the ladder become supports, advocates or even partners. </a:t>
            </a:r>
            <a:endParaRPr lang="en-US" sz="1900" dirty="0">
              <a:latin typeface="Arial" panose="020B0604020202020204" pitchFamily="34" charset="0"/>
              <a:cs typeface="Arial" panose="020B0604020202020204" pitchFamily="34" charset="0"/>
            </a:endParaRPr>
          </a:p>
          <a:p>
            <a:pPr marL="0" indent="0">
              <a:buNone/>
            </a:pPr>
            <a:endParaRPr lang="en-US" sz="1900" dirty="0">
              <a:latin typeface="Arial" panose="020B0604020202020204" pitchFamily="34" charset="0"/>
              <a:cs typeface="Arial" panose="020B0604020202020204" pitchFamily="34" charset="0"/>
            </a:endParaRPr>
          </a:p>
          <a:p>
            <a:pPr marL="0" indent="0">
              <a:buNone/>
            </a:pPr>
            <a:r>
              <a:rPr lang="en-US" sz="1900" dirty="0">
                <a:latin typeface="Arial" panose="020B0604020202020204" pitchFamily="34" charset="0"/>
                <a:ea typeface="+mn-lt"/>
                <a:cs typeface="Arial" panose="020B0604020202020204" pitchFamily="34" charset="0"/>
              </a:rPr>
              <a:t>(Hooley. G, Piercy. F. N, Nicoulaud. B, 2012)</a:t>
            </a:r>
            <a:endParaRPr lang="en-US" sz="1900" dirty="0">
              <a:latin typeface="Arial" panose="020B0604020202020204" pitchFamily="34" charset="0"/>
              <a:cs typeface="Arial" panose="020B0604020202020204" pitchFamily="34" charset="0"/>
            </a:endParaRPr>
          </a:p>
          <a:p>
            <a:endParaRPr lang="en-US" sz="1800" dirty="0">
              <a:latin typeface="Arial"/>
              <a:cs typeface="Arial"/>
            </a:endParaRPr>
          </a:p>
          <a:p>
            <a:pPr marL="0" indent="0">
              <a:buNone/>
            </a:pPr>
            <a:endParaRPr lang="en-US" sz="1000" dirty="0">
              <a:latin typeface="Arial"/>
              <a:cs typeface="Calibri"/>
            </a:endParaRPr>
          </a:p>
          <a:p>
            <a:endParaRPr lang="en-US" sz="1000" dirty="0">
              <a:latin typeface="Arial"/>
              <a:cs typeface="Arial"/>
            </a:endParaRPr>
          </a:p>
          <a:p>
            <a:endParaRPr lang="en-US" sz="1000" dirty="0">
              <a:cs typeface="Calibri"/>
            </a:endParaRPr>
          </a:p>
        </p:txBody>
      </p:sp>
    </p:spTree>
    <p:extLst>
      <p:ext uri="{BB962C8B-B14F-4D97-AF65-F5344CB8AC3E}">
        <p14:creationId xmlns:p14="http://schemas.microsoft.com/office/powerpoint/2010/main" val="3060063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997A8D-DBB4-4134-BD17-20B2D8FEF793}"/>
              </a:ext>
            </a:extLst>
          </p:cNvPr>
          <p:cNvSpPr>
            <a:spLocks noGrp="1"/>
          </p:cNvSpPr>
          <p:nvPr>
            <p:ph type="title"/>
          </p:nvPr>
        </p:nvSpPr>
        <p:spPr>
          <a:xfrm>
            <a:off x="640079" y="2053641"/>
            <a:ext cx="3669161" cy="2760098"/>
          </a:xfrm>
        </p:spPr>
        <p:txBody>
          <a:bodyPr>
            <a:normAutofit/>
          </a:bodyPr>
          <a:lstStyle/>
          <a:p>
            <a:r>
              <a:rPr lang="en-US" b="1" u="sng" dirty="0">
                <a:solidFill>
                  <a:srgbClr val="FFFFFF"/>
                </a:solidFill>
                <a:latin typeface="Arial"/>
                <a:ea typeface="+mj-lt"/>
                <a:cs typeface="+mj-lt"/>
              </a:rPr>
              <a:t>Potential drawbacks of CRM systems</a:t>
            </a:r>
            <a:endParaRPr lang="en-US" dirty="0">
              <a:solidFill>
                <a:srgbClr val="FFFFFF"/>
              </a:solidFill>
              <a:latin typeface="Arial"/>
              <a:cs typeface="Arial"/>
            </a:endParaRPr>
          </a:p>
        </p:txBody>
      </p:sp>
      <p:sp>
        <p:nvSpPr>
          <p:cNvPr id="3" name="Content Placeholder 2">
            <a:extLst>
              <a:ext uri="{FF2B5EF4-FFF2-40B4-BE49-F238E27FC236}">
                <a16:creationId xmlns:a16="http://schemas.microsoft.com/office/drawing/2014/main" id="{FD44AD84-D49A-4413-8E2C-BB47B01794ED}"/>
              </a:ext>
            </a:extLst>
          </p:cNvPr>
          <p:cNvSpPr>
            <a:spLocks noGrp="1"/>
          </p:cNvSpPr>
          <p:nvPr>
            <p:ph idx="1"/>
          </p:nvPr>
        </p:nvSpPr>
        <p:spPr>
          <a:xfrm>
            <a:off x="6090574" y="801866"/>
            <a:ext cx="5306084" cy="6121448"/>
          </a:xfrm>
        </p:spPr>
        <p:txBody>
          <a:bodyPr vert="horz" lIns="91440" tIns="45720" rIns="91440" bIns="45720" rtlCol="0" anchor="ctr">
            <a:normAutofit/>
          </a:bodyPr>
          <a:lstStyle/>
          <a:p>
            <a:pPr marL="0" indent="0">
              <a:buNone/>
            </a:pPr>
            <a:endParaRPr lang="en-US" sz="2200" dirty="0">
              <a:solidFill>
                <a:srgbClr val="000000"/>
              </a:solidFill>
              <a:latin typeface="Arial"/>
              <a:cs typeface="Calibri" panose="020F0502020204030204"/>
            </a:endParaRPr>
          </a:p>
          <a:p>
            <a:pPr marL="0" indent="0">
              <a:buNone/>
            </a:pPr>
            <a:r>
              <a:rPr lang="en-US" sz="2200" b="1" dirty="0">
                <a:solidFill>
                  <a:srgbClr val="000000"/>
                </a:solidFill>
                <a:latin typeface="Arial"/>
                <a:ea typeface="+mn-lt"/>
                <a:cs typeface="+mn-lt"/>
              </a:rPr>
              <a:t>A CRM</a:t>
            </a:r>
            <a:r>
              <a:rPr lang="en-US" sz="2200" dirty="0">
                <a:solidFill>
                  <a:srgbClr val="000000"/>
                </a:solidFill>
                <a:latin typeface="Arial"/>
                <a:ea typeface="+mn-lt"/>
                <a:cs typeface="+mn-lt"/>
              </a:rPr>
              <a:t> can cause major difficulties for business. </a:t>
            </a:r>
            <a:endParaRPr lang="en-US" sz="2200" dirty="0">
              <a:solidFill>
                <a:srgbClr val="000000"/>
              </a:solidFill>
              <a:latin typeface="Arial"/>
              <a:cs typeface="Arial"/>
            </a:endParaRPr>
          </a:p>
          <a:p>
            <a:endParaRPr lang="en-US" sz="2200" dirty="0">
              <a:solidFill>
                <a:srgbClr val="000000"/>
              </a:solidFill>
              <a:latin typeface="Arial"/>
              <a:cs typeface="Arial"/>
            </a:endParaRPr>
          </a:p>
          <a:p>
            <a:pPr marL="0" indent="0">
              <a:buNone/>
            </a:pPr>
            <a:r>
              <a:rPr lang="en-US" sz="2200" b="1" u="sng" dirty="0">
                <a:solidFill>
                  <a:srgbClr val="000000"/>
                </a:solidFill>
                <a:latin typeface="Arial"/>
                <a:ea typeface="+mn-lt"/>
                <a:cs typeface="+mn-lt"/>
              </a:rPr>
              <a:t>CRM costs</a:t>
            </a:r>
            <a:endParaRPr lang="en-US" sz="2200" b="1" dirty="0">
              <a:solidFill>
                <a:srgbClr val="000000"/>
              </a:solidFill>
              <a:latin typeface="Arial"/>
              <a:cs typeface="Arial"/>
            </a:endParaRPr>
          </a:p>
          <a:p>
            <a:pPr>
              <a:buFont typeface="Wingdings" panose="020B0604020202020204" pitchFamily="34" charset="0"/>
              <a:buChar char="v"/>
            </a:pPr>
            <a:r>
              <a:rPr lang="en-US" sz="2200" dirty="0">
                <a:solidFill>
                  <a:srgbClr val="000000"/>
                </a:solidFill>
                <a:latin typeface="Arial"/>
                <a:ea typeface="+mn-lt"/>
                <a:cs typeface="+mn-lt"/>
              </a:rPr>
              <a:t>software subscription or purchase fees</a:t>
            </a:r>
            <a:endParaRPr lang="en-US" sz="2200" dirty="0">
              <a:solidFill>
                <a:srgbClr val="000000"/>
              </a:solidFill>
              <a:latin typeface="Arial"/>
              <a:cs typeface="Arial"/>
            </a:endParaRPr>
          </a:p>
          <a:p>
            <a:pPr>
              <a:buFont typeface="Wingdings" panose="020B0604020202020204" pitchFamily="34" charset="0"/>
              <a:buChar char="v"/>
            </a:pPr>
            <a:r>
              <a:rPr lang="en-US" sz="2200" dirty="0">
                <a:solidFill>
                  <a:srgbClr val="000000"/>
                </a:solidFill>
                <a:latin typeface="Arial"/>
                <a:ea typeface="+mn-lt"/>
                <a:cs typeface="+mn-lt"/>
              </a:rPr>
              <a:t>premium upgrades, IT resources needed</a:t>
            </a:r>
            <a:endParaRPr lang="en-US" sz="2200" dirty="0">
              <a:solidFill>
                <a:srgbClr val="000000"/>
              </a:solidFill>
              <a:latin typeface="Arial"/>
              <a:cs typeface="Arial"/>
            </a:endParaRPr>
          </a:p>
          <a:p>
            <a:pPr>
              <a:buFont typeface="Wingdings" panose="020B0604020202020204" pitchFamily="34" charset="0"/>
              <a:buChar char="v"/>
            </a:pPr>
            <a:r>
              <a:rPr lang="en-US" sz="2200" dirty="0">
                <a:solidFill>
                  <a:srgbClr val="000000"/>
                </a:solidFill>
                <a:latin typeface="Arial"/>
                <a:ea typeface="+mn-lt"/>
                <a:cs typeface="+mn-lt"/>
              </a:rPr>
              <a:t>hardware or software requirements</a:t>
            </a:r>
            <a:endParaRPr lang="en-US" sz="2200" dirty="0">
              <a:solidFill>
                <a:srgbClr val="000000"/>
              </a:solidFill>
              <a:latin typeface="Arial"/>
              <a:cs typeface="Arial"/>
            </a:endParaRPr>
          </a:p>
          <a:p>
            <a:pPr>
              <a:buFont typeface="Wingdings" panose="020B0604020202020204" pitchFamily="34" charset="0"/>
              <a:buChar char="v"/>
            </a:pPr>
            <a:r>
              <a:rPr lang="en-US" sz="2200" dirty="0">
                <a:solidFill>
                  <a:srgbClr val="000000"/>
                </a:solidFill>
                <a:latin typeface="Arial"/>
                <a:ea typeface="+mn-lt"/>
                <a:cs typeface="+mn-lt"/>
              </a:rPr>
              <a:t>staff training and upskilling</a:t>
            </a:r>
            <a:endParaRPr lang="en-US" sz="2200" dirty="0">
              <a:solidFill>
                <a:srgbClr val="000000"/>
              </a:solidFill>
              <a:latin typeface="Arial"/>
              <a:cs typeface="Arial"/>
            </a:endParaRPr>
          </a:p>
          <a:p>
            <a:endParaRPr lang="en-US" sz="2200" dirty="0">
              <a:solidFill>
                <a:srgbClr val="000000"/>
              </a:solidFill>
            </a:endParaRPr>
          </a:p>
          <a:p>
            <a:endParaRPr lang="en-US" sz="2200" dirty="0">
              <a:solidFill>
                <a:srgbClr val="000000"/>
              </a:solidFill>
            </a:endParaRPr>
          </a:p>
          <a:p>
            <a:endParaRPr lang="en-US" sz="2200" dirty="0">
              <a:solidFill>
                <a:srgbClr val="000000"/>
              </a:solidFill>
              <a:cs typeface="Calibri"/>
            </a:endParaRPr>
          </a:p>
        </p:txBody>
      </p:sp>
    </p:spTree>
    <p:extLst>
      <p:ext uri="{BB962C8B-B14F-4D97-AF65-F5344CB8AC3E}">
        <p14:creationId xmlns:p14="http://schemas.microsoft.com/office/powerpoint/2010/main" val="433028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80D340C-2FEC-48F4-828E-93E7DD4C5A56}"/>
              </a:ext>
            </a:extLst>
          </p:cNvPr>
          <p:cNvSpPr>
            <a:spLocks noGrp="1"/>
          </p:cNvSpPr>
          <p:nvPr>
            <p:ph type="title"/>
          </p:nvPr>
        </p:nvSpPr>
        <p:spPr>
          <a:xfrm>
            <a:off x="640079" y="2053641"/>
            <a:ext cx="3669161" cy="2760098"/>
          </a:xfrm>
        </p:spPr>
        <p:txBody>
          <a:bodyPr>
            <a:normAutofit/>
          </a:bodyPr>
          <a:lstStyle/>
          <a:p>
            <a:r>
              <a:rPr lang="en-US" sz="4100" b="1" dirty="0">
                <a:solidFill>
                  <a:srgbClr val="FFFFFF"/>
                </a:solidFill>
                <a:ea typeface="+mj-lt"/>
                <a:cs typeface="+mj-lt"/>
              </a:rPr>
              <a:t>Potential drawbacks of CRM systems</a:t>
            </a:r>
            <a:endParaRPr lang="en-US" sz="4100" b="1" dirty="0">
              <a:solidFill>
                <a:srgbClr val="FFFFFF"/>
              </a:solidFill>
            </a:endParaRPr>
          </a:p>
        </p:txBody>
      </p:sp>
      <p:sp>
        <p:nvSpPr>
          <p:cNvPr id="3" name="Content Placeholder 2">
            <a:extLst>
              <a:ext uri="{FF2B5EF4-FFF2-40B4-BE49-F238E27FC236}">
                <a16:creationId xmlns:a16="http://schemas.microsoft.com/office/drawing/2014/main" id="{2AFC5704-1BF3-4541-B5F0-F877B5E268CA}"/>
              </a:ext>
            </a:extLst>
          </p:cNvPr>
          <p:cNvSpPr>
            <a:spLocks noGrp="1"/>
          </p:cNvSpPr>
          <p:nvPr>
            <p:ph idx="1"/>
          </p:nvPr>
        </p:nvSpPr>
        <p:spPr>
          <a:xfrm>
            <a:off x="5673324" y="1175385"/>
            <a:ext cx="5306084" cy="5038529"/>
          </a:xfrm>
        </p:spPr>
        <p:txBody>
          <a:bodyPr vert="horz" lIns="91440" tIns="45720" rIns="91440" bIns="45720" rtlCol="0" anchor="t">
            <a:normAutofit/>
          </a:bodyPr>
          <a:lstStyle/>
          <a:p>
            <a:pPr marL="0" indent="0">
              <a:buNone/>
            </a:pPr>
            <a:endParaRPr lang="en-US" sz="1700" u="sng" dirty="0">
              <a:solidFill>
                <a:srgbClr val="000000"/>
              </a:solidFill>
              <a:latin typeface="Arial"/>
              <a:ea typeface="+mn-lt"/>
              <a:cs typeface="+mn-lt"/>
            </a:endParaRPr>
          </a:p>
          <a:p>
            <a:pPr marL="0" indent="0">
              <a:buNone/>
            </a:pPr>
            <a:endParaRPr lang="en-US" sz="1700" u="sng" dirty="0">
              <a:solidFill>
                <a:srgbClr val="000000"/>
              </a:solidFill>
              <a:latin typeface="Arial"/>
              <a:ea typeface="+mn-lt"/>
              <a:cs typeface="+mn-lt"/>
            </a:endParaRPr>
          </a:p>
          <a:p>
            <a:pPr marL="0" indent="0">
              <a:buNone/>
            </a:pPr>
            <a:r>
              <a:rPr lang="en-US" sz="1700" u="sng" dirty="0">
                <a:solidFill>
                  <a:srgbClr val="000000"/>
                </a:solidFill>
                <a:latin typeface="Arial"/>
                <a:ea typeface="+mn-lt"/>
                <a:cs typeface="+mn-lt"/>
              </a:rPr>
              <a:t>Business culture</a:t>
            </a:r>
            <a:endParaRPr lang="en-US" sz="1700" dirty="0">
              <a:solidFill>
                <a:srgbClr val="000000"/>
              </a:solidFill>
              <a:latin typeface="Arial"/>
              <a:ea typeface="+mn-lt"/>
              <a:cs typeface="+mn-lt"/>
            </a:endParaRPr>
          </a:p>
          <a:p>
            <a:pPr>
              <a:lnSpc>
                <a:spcPct val="110000"/>
              </a:lnSpc>
              <a:buFont typeface="Wingdings" panose="020B0604020202020204" pitchFamily="34" charset="0"/>
              <a:buChar char="v"/>
            </a:pPr>
            <a:r>
              <a:rPr lang="en-US" sz="1700" dirty="0">
                <a:solidFill>
                  <a:srgbClr val="000000"/>
                </a:solidFill>
                <a:latin typeface="Arial"/>
                <a:ea typeface="+mn-lt"/>
                <a:cs typeface="+mn-lt"/>
              </a:rPr>
              <a:t> People within the company can cause major difficulties with the CRM implementation. </a:t>
            </a:r>
          </a:p>
          <a:p>
            <a:pPr marL="0" indent="0">
              <a:lnSpc>
                <a:spcPct val="110000"/>
              </a:lnSpc>
              <a:buNone/>
            </a:pPr>
            <a:r>
              <a:rPr lang="en-US" sz="1700" u="sng" dirty="0">
                <a:solidFill>
                  <a:srgbClr val="000000"/>
                </a:solidFill>
                <a:latin typeface="Arial"/>
                <a:ea typeface="+mn-lt"/>
                <a:cs typeface="+mn-lt"/>
              </a:rPr>
              <a:t>Poor communication</a:t>
            </a:r>
            <a:endParaRPr lang="en-US" sz="1700" dirty="0">
              <a:solidFill>
                <a:srgbClr val="000000"/>
              </a:solidFill>
              <a:latin typeface="Arial"/>
              <a:ea typeface="+mn-lt"/>
              <a:cs typeface="+mn-lt"/>
            </a:endParaRPr>
          </a:p>
          <a:p>
            <a:pPr>
              <a:lnSpc>
                <a:spcPct val="110000"/>
              </a:lnSpc>
              <a:buFont typeface="Wingdings" panose="020B0604020202020204" pitchFamily="34" charset="0"/>
              <a:buChar char="v"/>
            </a:pPr>
            <a:r>
              <a:rPr lang="en-US" sz="1700" dirty="0">
                <a:solidFill>
                  <a:srgbClr val="000000"/>
                </a:solidFill>
                <a:latin typeface="Arial"/>
                <a:ea typeface="+mn-lt"/>
                <a:cs typeface="+mn-lt"/>
              </a:rPr>
              <a:t> In business people must know what information you need and how to use it.</a:t>
            </a:r>
          </a:p>
          <a:p>
            <a:pPr marL="0" indent="0">
              <a:lnSpc>
                <a:spcPct val="110000"/>
              </a:lnSpc>
              <a:buNone/>
            </a:pPr>
            <a:r>
              <a:rPr lang="en-US" sz="1700" u="sng" dirty="0">
                <a:solidFill>
                  <a:srgbClr val="000000"/>
                </a:solidFill>
                <a:latin typeface="Arial"/>
                <a:ea typeface="+mn-lt"/>
                <a:cs typeface="+mn-lt"/>
              </a:rPr>
              <a:t>Lack of leadership</a:t>
            </a:r>
            <a:endParaRPr lang="en-US" sz="1700" dirty="0">
              <a:solidFill>
                <a:srgbClr val="000000"/>
              </a:solidFill>
              <a:latin typeface="Arial"/>
              <a:ea typeface="+mn-lt"/>
              <a:cs typeface="+mn-lt"/>
            </a:endParaRPr>
          </a:p>
          <a:p>
            <a:pPr>
              <a:lnSpc>
                <a:spcPct val="110000"/>
              </a:lnSpc>
              <a:buFont typeface="Wingdings" panose="020B0604020202020204" pitchFamily="34" charset="0"/>
              <a:buChar char="v"/>
            </a:pPr>
            <a:r>
              <a:rPr lang="en-US" sz="1700" dirty="0">
                <a:solidFill>
                  <a:srgbClr val="000000"/>
                </a:solidFill>
                <a:latin typeface="Arial"/>
                <a:cs typeface="Calibri"/>
              </a:rPr>
              <a:t> Weak leadership could cause problems for any CRM implementation plan. </a:t>
            </a:r>
            <a:endParaRPr lang="en-US" sz="1700" dirty="0">
              <a:solidFill>
                <a:srgbClr val="000000"/>
              </a:solidFill>
              <a:latin typeface="Arial"/>
              <a:ea typeface="+mn-lt"/>
              <a:cs typeface="+mn-lt"/>
            </a:endParaRPr>
          </a:p>
          <a:p>
            <a:pPr>
              <a:lnSpc>
                <a:spcPct val="110000"/>
              </a:lnSpc>
            </a:pPr>
            <a:endParaRPr lang="en-US" sz="1700" dirty="0">
              <a:solidFill>
                <a:srgbClr val="000000"/>
              </a:solidFill>
              <a:latin typeface="Arial"/>
              <a:ea typeface="+mn-lt"/>
              <a:cs typeface="+mn-lt"/>
            </a:endParaRPr>
          </a:p>
          <a:p>
            <a:pPr marL="0" indent="0">
              <a:lnSpc>
                <a:spcPct val="110000"/>
              </a:lnSpc>
              <a:buNone/>
            </a:pPr>
            <a:r>
              <a:rPr lang="en-US" sz="1700" dirty="0">
                <a:solidFill>
                  <a:srgbClr val="000000"/>
                </a:solidFill>
                <a:latin typeface="Arial"/>
                <a:cs typeface="Calibri"/>
              </a:rPr>
              <a:t>(Nibusinessinfo, 2019)</a:t>
            </a:r>
            <a:endParaRPr lang="en-US" sz="1700" dirty="0">
              <a:solidFill>
                <a:srgbClr val="000000"/>
              </a:solidFill>
              <a:latin typeface="Arial"/>
              <a:ea typeface="+mn-lt"/>
              <a:cs typeface="+mn-lt"/>
            </a:endParaRPr>
          </a:p>
          <a:p>
            <a:endParaRPr lang="en-US" sz="1700" dirty="0">
              <a:solidFill>
                <a:srgbClr val="000000"/>
              </a:solidFill>
              <a:ea typeface="+mn-lt"/>
              <a:cs typeface="+mn-lt"/>
            </a:endParaRPr>
          </a:p>
          <a:p>
            <a:endParaRPr lang="en-US" sz="1700" dirty="0">
              <a:solidFill>
                <a:srgbClr val="000000"/>
              </a:solidFill>
              <a:ea typeface="+mn-lt"/>
              <a:cs typeface="+mn-lt"/>
            </a:endParaRPr>
          </a:p>
          <a:p>
            <a:endParaRPr lang="en-US" sz="1700" dirty="0">
              <a:solidFill>
                <a:srgbClr val="000000"/>
              </a:solidFill>
              <a:cs typeface="Calibri"/>
            </a:endParaRPr>
          </a:p>
        </p:txBody>
      </p:sp>
    </p:spTree>
    <p:extLst>
      <p:ext uri="{BB962C8B-B14F-4D97-AF65-F5344CB8AC3E}">
        <p14:creationId xmlns:p14="http://schemas.microsoft.com/office/powerpoint/2010/main" val="2213588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5CDA3-09A8-4536-A71C-200425933668}"/>
              </a:ext>
            </a:extLst>
          </p:cNvPr>
          <p:cNvSpPr>
            <a:spLocks noGrp="1"/>
          </p:cNvSpPr>
          <p:nvPr>
            <p:ph type="title"/>
          </p:nvPr>
        </p:nvSpPr>
        <p:spPr>
          <a:xfrm>
            <a:off x="960100" y="978102"/>
            <a:ext cx="10588434" cy="1062644"/>
          </a:xfrm>
        </p:spPr>
        <p:txBody>
          <a:bodyPr anchor="b">
            <a:normAutofit/>
          </a:bodyPr>
          <a:lstStyle/>
          <a:p>
            <a:r>
              <a:rPr lang="en-US" sz="3400" b="1" dirty="0"/>
              <a:t>       Tesco's Customer loyalty boosts through the CRM system</a:t>
            </a:r>
            <a:endParaRPr lang="en-US" sz="3400" dirty="0"/>
          </a:p>
          <a:p>
            <a:endParaRPr lang="en-US" sz="3400" dirty="0">
              <a:cs typeface="Calibri Light"/>
            </a:endParaRPr>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F2EA1D51-A048-4385-A346-13474C3656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3206" y="2811104"/>
            <a:ext cx="2928114" cy="2928114"/>
          </a:xfrm>
          <a:prstGeom prst="rect">
            <a:avLst/>
          </a:prstGeom>
        </p:spPr>
      </p:pic>
      <p:sp>
        <p:nvSpPr>
          <p:cNvPr id="3" name="Content Placeholder 2">
            <a:extLst>
              <a:ext uri="{FF2B5EF4-FFF2-40B4-BE49-F238E27FC236}">
                <a16:creationId xmlns:a16="http://schemas.microsoft.com/office/drawing/2014/main" id="{CBBE69F9-D7B2-4C92-92CF-602C746835B3}"/>
              </a:ext>
            </a:extLst>
          </p:cNvPr>
          <p:cNvSpPr>
            <a:spLocks noGrp="1"/>
          </p:cNvSpPr>
          <p:nvPr>
            <p:ph idx="1"/>
          </p:nvPr>
        </p:nvSpPr>
        <p:spPr>
          <a:xfrm>
            <a:off x="4650280" y="2489329"/>
            <a:ext cx="6702845" cy="4002827"/>
          </a:xfrm>
        </p:spPr>
        <p:txBody>
          <a:bodyPr vert="horz" lIns="91440" tIns="45720" rIns="91440" bIns="45720" rtlCol="0">
            <a:normAutofit/>
          </a:bodyPr>
          <a:lstStyle/>
          <a:p>
            <a:pPr marL="0" indent="0">
              <a:buNone/>
            </a:pPr>
            <a:r>
              <a:rPr lang="en-US" sz="1600" b="1" dirty="0">
                <a:latin typeface="Arial" panose="020B0604020202020204" pitchFamily="34" charset="0"/>
                <a:ea typeface="+mn-lt"/>
                <a:cs typeface="Arial" panose="020B0604020202020204" pitchFamily="34" charset="0"/>
              </a:rPr>
              <a:t>Tesco says:</a:t>
            </a:r>
            <a:r>
              <a:rPr lang="en-US" sz="1600" dirty="0">
                <a:latin typeface="Arial" panose="020B0604020202020204" pitchFamily="34" charset="0"/>
                <a:ea typeface="+mn-lt"/>
                <a:cs typeface="Arial" panose="020B0604020202020204" pitchFamily="34" charset="0"/>
              </a:rPr>
              <a:t> </a:t>
            </a:r>
          </a:p>
          <a:p>
            <a:pPr marL="0" indent="0">
              <a:buNone/>
            </a:pPr>
            <a:r>
              <a:rPr lang="en-US" sz="1600" dirty="0">
                <a:latin typeface="Arial" panose="020B0604020202020204" pitchFamily="34" charset="0"/>
                <a:ea typeface="+mn-lt"/>
                <a:cs typeface="Arial" panose="020B0604020202020204" pitchFamily="34" charset="0"/>
              </a:rPr>
              <a:t>“Our strategy is to earn their loyalty by helping them to spend less – through low prices, good promotions and an increased investment in Clubcard.”</a:t>
            </a: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ea typeface="+mn-lt"/>
                <a:cs typeface="Arial" panose="020B0604020202020204" pitchFamily="34" charset="0"/>
              </a:rPr>
              <a:t>(Baker, 2010)</a:t>
            </a:r>
            <a:endParaRPr lang="en-US" sz="1600" dirty="0">
              <a:latin typeface="Arial" panose="020B0604020202020204" pitchFamily="34" charset="0"/>
              <a:cs typeface="Arial" panose="020B0604020202020204" pitchFamily="34" charset="0"/>
            </a:endParaRPr>
          </a:p>
          <a:p>
            <a:pPr marL="0" indent="0">
              <a:buNone/>
            </a:pPr>
            <a:endParaRPr lang="en-US" sz="1600" b="1" i="1"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Dave Lewis, the chief executive said’ growth across the business </a:t>
            </a:r>
            <a:r>
              <a:rPr lang="en-US" sz="1700" dirty="0">
                <a:latin typeface="Arial" panose="020B0604020202020204" pitchFamily="34" charset="0"/>
                <a:cs typeface="Arial" panose="020B0604020202020204" pitchFamily="34" charset="0"/>
              </a:rPr>
              <a:t>online grocery sales rose 5%.</a:t>
            </a:r>
          </a:p>
          <a:p>
            <a:pPr marL="0" indent="0">
              <a:buNone/>
            </a:pPr>
            <a:r>
              <a:rPr lang="en-GB" sz="1700" dirty="0">
                <a:latin typeface="Arial" panose="020B0604020202020204" pitchFamily="34" charset="0"/>
                <a:cs typeface="Arial" panose="020B0604020202020204" pitchFamily="34" charset="0"/>
              </a:rPr>
              <a:t>(Hammett, 2018)</a:t>
            </a:r>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431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4EF2A-C68F-442E-9929-59C59A7A51A5}"/>
              </a:ext>
            </a:extLst>
          </p:cNvPr>
          <p:cNvSpPr>
            <a:spLocks noGrp="1"/>
          </p:cNvSpPr>
          <p:nvPr>
            <p:ph type="title"/>
          </p:nvPr>
        </p:nvSpPr>
        <p:spPr/>
        <p:txBody>
          <a:bodyPr/>
          <a:lstStyle/>
          <a:p>
            <a:r>
              <a:rPr lang="en-US">
                <a:ea typeface="+mj-lt"/>
                <a:cs typeface="+mj-lt"/>
              </a:rPr>
              <a:t>                   </a:t>
            </a:r>
            <a:r>
              <a:rPr lang="en-US" b="1">
                <a:ea typeface="+mj-lt"/>
                <a:cs typeface="+mj-lt"/>
              </a:rPr>
              <a:t>TESCO CRM TACTIC</a:t>
            </a:r>
            <a:endParaRPr lang="en-US" b="1"/>
          </a:p>
        </p:txBody>
      </p:sp>
      <p:sp>
        <p:nvSpPr>
          <p:cNvPr id="3" name="Content Placeholder 2">
            <a:extLst>
              <a:ext uri="{FF2B5EF4-FFF2-40B4-BE49-F238E27FC236}">
                <a16:creationId xmlns:a16="http://schemas.microsoft.com/office/drawing/2014/main" id="{A0B685AD-ABC5-4388-8D1C-7D41B5967B36}"/>
              </a:ext>
            </a:extLst>
          </p:cNvPr>
          <p:cNvSpPr>
            <a:spLocks noGrp="1"/>
          </p:cNvSpPr>
          <p:nvPr>
            <p:ph idx="1"/>
          </p:nvPr>
        </p:nvSpPr>
        <p:spPr/>
        <p:txBody>
          <a:bodyPr vert="horz" lIns="91440" tIns="45720" rIns="91440" bIns="45720" rtlCol="0" anchor="t">
            <a:normAutofit fontScale="92500" lnSpcReduction="10000"/>
          </a:bodyPr>
          <a:lstStyle/>
          <a:p>
            <a:pPr>
              <a:buFont typeface="Wingdings" panose="020B0604020202020204" pitchFamily="34" charset="0"/>
              <a:buChar char="ü"/>
            </a:pPr>
            <a:endParaRPr lang="en-US" sz="2000" dirty="0">
              <a:latin typeface="Arial"/>
              <a:ea typeface="+mn-lt"/>
              <a:cs typeface="+mn-lt"/>
            </a:endParaRPr>
          </a:p>
          <a:p>
            <a:pPr marL="0" indent="0">
              <a:buNone/>
            </a:pPr>
            <a:r>
              <a:rPr lang="en-US" sz="2400" dirty="0">
                <a:latin typeface="Arial" panose="020B0604020202020204" pitchFamily="34" charset="0"/>
                <a:ea typeface="+mn-lt"/>
                <a:cs typeface="Arial" panose="020B0604020202020204" pitchFamily="34" charset="0"/>
              </a:rPr>
              <a:t>Through its CRM tactic of promotions targeting only the customers and this has been used appropriately thus reducing on the costs of marketing a result which the whole company has benefited from as well as appreciated. Therefore, </a:t>
            </a:r>
            <a:r>
              <a:rPr lang="en-US" sz="2400" dirty="0">
                <a:latin typeface="Arial" panose="020B0604020202020204" pitchFamily="34" charset="0"/>
                <a:cs typeface="Arial" panose="020B0604020202020204" pitchFamily="34" charset="0"/>
              </a:rPr>
              <a:t>Tesco’s 19 million Clubcard holders:</a:t>
            </a:r>
          </a:p>
          <a:p>
            <a:r>
              <a:rPr lang="en-US" sz="2400" dirty="0">
                <a:latin typeface="Arial" panose="020B0604020202020204" pitchFamily="34" charset="0"/>
                <a:cs typeface="Arial" panose="020B0604020202020204" pitchFamily="34" charset="0"/>
              </a:rPr>
              <a:t>Using data gathered from Clubcard and comment cards, Tesco have been able to create a variety of product ranges to suit different target groups, such as:</a:t>
            </a:r>
          </a:p>
          <a:p>
            <a:r>
              <a:rPr lang="en-US" sz="2400" dirty="0">
                <a:latin typeface="Arial" panose="020B0604020202020204" pitchFamily="34" charset="0"/>
                <a:cs typeface="Arial" panose="020B0604020202020204" pitchFamily="34" charset="0"/>
              </a:rPr>
              <a:t>Healthy Living: Over 400 products which are low in fat and sodium</a:t>
            </a:r>
          </a:p>
          <a:p>
            <a:r>
              <a:rPr lang="en-US" sz="2400" dirty="0">
                <a:latin typeface="Arial" panose="020B0604020202020204" pitchFamily="34" charset="0"/>
                <a:cs typeface="Arial" panose="020B0604020202020204" pitchFamily="34" charset="0"/>
              </a:rPr>
              <a:t>Free From: Produced for people who have food allergies or dietary requirements</a:t>
            </a:r>
          </a:p>
          <a:p>
            <a:r>
              <a:rPr lang="en-US" sz="2400" dirty="0">
                <a:latin typeface="Arial" panose="020B0604020202020204" pitchFamily="34" charset="0"/>
                <a:cs typeface="Arial" panose="020B0604020202020204" pitchFamily="34" charset="0"/>
              </a:rPr>
              <a:t>Special Healthy Kids Snacks: A dedicated range of kids food products that are high in fibre, fruit and vegetables.</a:t>
            </a:r>
          </a:p>
          <a:p>
            <a:pPr marL="0" indent="0">
              <a:buNone/>
            </a:pPr>
            <a:r>
              <a:rPr lang="en-GB" dirty="0"/>
              <a:t>   (Tescoplc, 2019)</a:t>
            </a:r>
            <a:endParaRPr lang="en-US" sz="2400" dirty="0">
              <a:latin typeface="Arial" panose="020B0604020202020204" pitchFamily="34" charset="0"/>
              <a:cs typeface="Arial" panose="020B0604020202020204" pitchFamily="34" charset="0"/>
            </a:endParaRPr>
          </a:p>
          <a:p>
            <a:endParaRPr lang="en-US" dirty="0"/>
          </a:p>
          <a:p>
            <a:pPr marL="0" indent="0">
              <a:buNone/>
            </a:pPr>
            <a:endParaRPr lang="en-US" sz="2000" dirty="0">
              <a:latin typeface="Arial"/>
              <a:cs typeface="Calibri"/>
            </a:endParaRPr>
          </a:p>
          <a:p>
            <a:pPr marL="0" indent="0">
              <a:buNone/>
            </a:pPr>
            <a:endParaRPr lang="en-US" dirty="0">
              <a:cs typeface="Calibri"/>
            </a:endParaRPr>
          </a:p>
        </p:txBody>
      </p:sp>
      <p:pic>
        <p:nvPicPr>
          <p:cNvPr id="5" name="Picture 4">
            <a:extLst>
              <a:ext uri="{FF2B5EF4-FFF2-40B4-BE49-F238E27FC236}">
                <a16:creationId xmlns:a16="http://schemas.microsoft.com/office/drawing/2014/main" id="{135E9639-1459-49E4-8899-3CC5A255D1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47641" y="618424"/>
            <a:ext cx="2134839" cy="1207201"/>
          </a:xfrm>
          <a:prstGeom prst="rect">
            <a:avLst/>
          </a:prstGeom>
        </p:spPr>
      </p:pic>
    </p:spTree>
    <p:extLst>
      <p:ext uri="{BB962C8B-B14F-4D97-AF65-F5344CB8AC3E}">
        <p14:creationId xmlns:p14="http://schemas.microsoft.com/office/powerpoint/2010/main" val="2845010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EE5E655-E4F2-4633-985C-7F592D38682C}"/>
              </a:ext>
            </a:extLst>
          </p:cNvPr>
          <p:cNvSpPr txBox="1"/>
          <p:nvPr/>
        </p:nvSpPr>
        <p:spPr>
          <a:xfrm>
            <a:off x="1380067" y="448734"/>
            <a:ext cx="9248421"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rgbClr val="C00000"/>
                </a:solidFill>
                <a:cs typeface="Segoe UI"/>
              </a:rPr>
              <a:t>The Loyalty Ladder </a:t>
            </a:r>
            <a:r>
              <a:rPr lang="en-US" sz="4000" dirty="0">
                <a:cs typeface="Segoe UI"/>
              </a:rPr>
              <a:t>​​</a:t>
            </a:r>
          </a:p>
          <a:p>
            <a:r>
              <a:rPr lang="en-US" sz="2800" b="1" dirty="0">
                <a:solidFill>
                  <a:srgbClr val="FF0000"/>
                </a:solidFill>
                <a:cs typeface="Segoe UI"/>
              </a:rPr>
              <a:t>Prospect </a:t>
            </a:r>
            <a:r>
              <a:rPr lang="en-US" sz="2800" dirty="0">
                <a:cs typeface="Segoe UI"/>
              </a:rPr>
              <a:t>​​</a:t>
            </a:r>
          </a:p>
          <a:p>
            <a:r>
              <a:rPr lang="en-US" sz="2400" b="1" dirty="0">
                <a:cs typeface="Segoe UI"/>
              </a:rPr>
              <a:t>John Lewis view the prospect as the most important in the loyalty ladder as they will become the customer. </a:t>
            </a:r>
            <a:r>
              <a:rPr lang="en-US" sz="2400" dirty="0">
                <a:cs typeface="Segoe UI"/>
              </a:rPr>
              <a:t>​​</a:t>
            </a:r>
          </a:p>
          <a:p>
            <a:r>
              <a:rPr lang="en-US" sz="2800" b="1" dirty="0">
                <a:solidFill>
                  <a:srgbClr val="FF0000"/>
                </a:solidFill>
                <a:cs typeface="Segoe UI"/>
              </a:rPr>
              <a:t>Customer </a:t>
            </a:r>
            <a:r>
              <a:rPr lang="en-US" sz="2800" dirty="0">
                <a:cs typeface="Segoe UI"/>
              </a:rPr>
              <a:t>​​</a:t>
            </a:r>
          </a:p>
          <a:p>
            <a:r>
              <a:rPr lang="en-US" sz="2400" b="1" dirty="0">
                <a:cs typeface="Segoe UI"/>
              </a:rPr>
              <a:t>The brand name and high-quality products and service will encourage the customer to make their first purchase. </a:t>
            </a:r>
            <a:r>
              <a:rPr lang="en-US" sz="2400" dirty="0">
                <a:cs typeface="Segoe UI"/>
              </a:rPr>
              <a:t>​​</a:t>
            </a:r>
          </a:p>
          <a:p>
            <a:r>
              <a:rPr lang="en-US" sz="2800" b="1" dirty="0">
                <a:solidFill>
                  <a:srgbClr val="FF0000"/>
                </a:solidFill>
                <a:cs typeface="Segoe UI"/>
              </a:rPr>
              <a:t>Client </a:t>
            </a:r>
            <a:r>
              <a:rPr lang="en-US" sz="2800" dirty="0">
                <a:cs typeface="Segoe UI"/>
              </a:rPr>
              <a:t>​​</a:t>
            </a:r>
          </a:p>
          <a:p>
            <a:r>
              <a:rPr lang="en-US" sz="2400" b="1" dirty="0">
                <a:cs typeface="Segoe UI"/>
              </a:rPr>
              <a:t>Most of John Lewis customers become loyalty card members. They are offered free tea and cake to encourage them to come to the store to browse. </a:t>
            </a:r>
            <a:r>
              <a:rPr lang="en-US" sz="2400" dirty="0">
                <a:cs typeface="Segoe UI"/>
              </a:rPr>
              <a:t>​​</a:t>
            </a:r>
          </a:p>
          <a:p>
            <a:r>
              <a:rPr lang="en-US" sz="2800" b="1" dirty="0">
                <a:solidFill>
                  <a:srgbClr val="FF0000"/>
                </a:solidFill>
                <a:cs typeface="Segoe UI"/>
              </a:rPr>
              <a:t>Advocate </a:t>
            </a:r>
            <a:r>
              <a:rPr lang="en-US" sz="2800" dirty="0">
                <a:cs typeface="Segoe UI"/>
              </a:rPr>
              <a:t>​​</a:t>
            </a:r>
          </a:p>
          <a:p>
            <a:r>
              <a:rPr lang="en-US" sz="2400" b="1" dirty="0">
                <a:cs typeface="Segoe UI"/>
              </a:rPr>
              <a:t>The advocate of John Lewis gets early access to sales, VIP shopping evening and events and as they are satisfied with the products, they will promote them (</a:t>
            </a:r>
            <a:r>
              <a:rPr lang="en-US" sz="2400" b="1" dirty="0" err="1">
                <a:cs typeface="Segoe UI"/>
              </a:rPr>
              <a:t>Gummesson</a:t>
            </a:r>
            <a:r>
              <a:rPr lang="en-US" sz="2400" b="1" dirty="0">
                <a:cs typeface="Segoe UI"/>
              </a:rPr>
              <a:t>, 2003)</a:t>
            </a:r>
            <a:r>
              <a:rPr lang="en-US" sz="2400" dirty="0">
                <a:solidFill>
                  <a:srgbClr val="7F7F7F"/>
                </a:solidFill>
                <a:cs typeface="Segoe UI"/>
              </a:rPr>
              <a:t>.task 3</a:t>
            </a:r>
          </a:p>
        </p:txBody>
      </p:sp>
      <p:pic>
        <p:nvPicPr>
          <p:cNvPr id="5" name="Picture 5" descr="A screenshot of a cell phone&#10;&#10;Description generated with very high confidence">
            <a:extLst>
              <a:ext uri="{FF2B5EF4-FFF2-40B4-BE49-F238E27FC236}">
                <a16:creationId xmlns:a16="http://schemas.microsoft.com/office/drawing/2014/main" id="{631A7932-6AF2-40FB-B631-AF3F04D730F3}"/>
              </a:ext>
            </a:extLst>
          </p:cNvPr>
          <p:cNvPicPr>
            <a:picLocks noChangeAspect="1"/>
          </p:cNvPicPr>
          <p:nvPr/>
        </p:nvPicPr>
        <p:blipFill>
          <a:blip r:embed="rId2"/>
          <a:stretch>
            <a:fillRect/>
          </a:stretch>
        </p:blipFill>
        <p:spPr>
          <a:xfrm>
            <a:off x="-2822" y="-5548"/>
            <a:ext cx="11816644" cy="6869096"/>
          </a:xfrm>
          <a:prstGeom prst="rect">
            <a:avLst/>
          </a:prstGeom>
        </p:spPr>
      </p:pic>
    </p:spTree>
    <p:extLst>
      <p:ext uri="{BB962C8B-B14F-4D97-AF65-F5344CB8AC3E}">
        <p14:creationId xmlns:p14="http://schemas.microsoft.com/office/powerpoint/2010/main" val="1476695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600A25-5C53-4E0D-8AC0-D8E63DF5B6DB}"/>
              </a:ext>
            </a:extLst>
          </p:cNvPr>
          <p:cNvSpPr txBox="1"/>
          <p:nvPr/>
        </p:nvSpPr>
        <p:spPr>
          <a:xfrm>
            <a:off x="956733" y="2410177"/>
            <a:ext cx="1046197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2800"/>
              <a:t>39% of John Lewis Customers are under 34 years</a:t>
            </a:r>
          </a:p>
          <a:p>
            <a:r>
              <a:rPr lang="en-GB" sz="2800"/>
              <a:t>The household income of 42% of John Lewis customers are less than £30,000. John Lewis do not target the less well off as they have an image as a high-end retailer, people want to buy quality products that will last(The Independent, 2019).</a:t>
            </a:r>
            <a:endParaRPr lang="en-GB" sz="2800">
              <a:cs typeface="Calibri"/>
            </a:endParaRPr>
          </a:p>
        </p:txBody>
      </p:sp>
      <p:sp>
        <p:nvSpPr>
          <p:cNvPr id="5" name="TextBox 4">
            <a:extLst>
              <a:ext uri="{FF2B5EF4-FFF2-40B4-BE49-F238E27FC236}">
                <a16:creationId xmlns:a16="http://schemas.microsoft.com/office/drawing/2014/main" id="{B78EA154-7AA2-4DD4-B548-80CEA60C0A17}"/>
              </a:ext>
            </a:extLst>
          </p:cNvPr>
          <p:cNvSpPr txBox="1"/>
          <p:nvPr/>
        </p:nvSpPr>
        <p:spPr>
          <a:xfrm>
            <a:off x="1041400" y="956733"/>
            <a:ext cx="621453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latin typeface="Calibri Light"/>
                <a:cs typeface="Calibri Light"/>
              </a:rPr>
              <a:t>SEGMENTATION</a:t>
            </a:r>
            <a:endParaRPr lang="en-US"/>
          </a:p>
        </p:txBody>
      </p:sp>
      <p:pic>
        <p:nvPicPr>
          <p:cNvPr id="3" name="Picture 3" descr="A close up of a sign&#10;&#10;Description generated with very high confidence">
            <a:extLst>
              <a:ext uri="{FF2B5EF4-FFF2-40B4-BE49-F238E27FC236}">
                <a16:creationId xmlns:a16="http://schemas.microsoft.com/office/drawing/2014/main" id="{B816BC98-FF62-4EEC-B100-C974396155BD}"/>
              </a:ext>
            </a:extLst>
          </p:cNvPr>
          <p:cNvPicPr>
            <a:picLocks noChangeAspect="1"/>
          </p:cNvPicPr>
          <p:nvPr/>
        </p:nvPicPr>
        <p:blipFill>
          <a:blip r:embed="rId2"/>
          <a:stretch>
            <a:fillRect/>
          </a:stretch>
        </p:blipFill>
        <p:spPr>
          <a:xfrm>
            <a:off x="-158043" y="4095"/>
            <a:ext cx="12352865" cy="6849811"/>
          </a:xfrm>
          <a:prstGeom prst="rect">
            <a:avLst/>
          </a:prstGeom>
        </p:spPr>
      </p:pic>
    </p:spTree>
    <p:extLst>
      <p:ext uri="{BB962C8B-B14F-4D97-AF65-F5344CB8AC3E}">
        <p14:creationId xmlns:p14="http://schemas.microsoft.com/office/powerpoint/2010/main" val="37833596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E4095F18-A4A4-41C5-BB9A-EDD9F6AAF713}"/>
              </a:ext>
            </a:extLst>
          </p:cNvPr>
          <p:cNvSpPr>
            <a:spLocks noGrp="1"/>
          </p:cNvSpPr>
          <p:nvPr>
            <p:ph type="title"/>
          </p:nvPr>
        </p:nvSpPr>
        <p:spPr>
          <a:xfrm>
            <a:off x="904877" y="2415322"/>
            <a:ext cx="3451730" cy="2399869"/>
          </a:xfrm>
        </p:spPr>
        <p:txBody>
          <a:bodyPr>
            <a:normAutofit/>
          </a:bodyPr>
          <a:lstStyle/>
          <a:p>
            <a:pPr algn="ctr"/>
            <a:r>
              <a:rPr lang="en-US" sz="2200" dirty="0">
                <a:solidFill>
                  <a:srgbClr val="FFFFFF"/>
                </a:solidFill>
                <a:cs typeface="Calibri Light"/>
              </a:rPr>
              <a:t>  </a:t>
            </a:r>
            <a:r>
              <a:rPr lang="en-US" sz="2200" dirty="0">
                <a:solidFill>
                  <a:srgbClr val="FFFFFF"/>
                </a:solidFill>
                <a:latin typeface="Arial"/>
                <a:cs typeface="Calibri Light"/>
              </a:rPr>
              <a:t>John Lewis CRM system</a:t>
            </a:r>
            <a:r>
              <a:rPr lang="en-US" sz="2200" dirty="0">
                <a:solidFill>
                  <a:srgbClr val="FFFFFF"/>
                </a:solidFill>
                <a:cs typeface="Calibri Light"/>
              </a:rPr>
              <a:t/>
            </a:r>
            <a:br>
              <a:rPr lang="en-US" sz="2200" dirty="0">
                <a:solidFill>
                  <a:srgbClr val="FFFFFF"/>
                </a:solidFill>
                <a:cs typeface="Calibri Light"/>
              </a:rPr>
            </a:br>
            <a:r>
              <a:rPr lang="en-US" sz="2200" dirty="0">
                <a:solidFill>
                  <a:srgbClr val="FFFFFF"/>
                </a:solidFill>
                <a:latin typeface="Arial"/>
                <a:cs typeface="Arial"/>
              </a:rPr>
              <a:t>How John Lewis upgraded its customer service team to Salesforce Lightning</a:t>
            </a:r>
          </a:p>
          <a:p>
            <a:pPr algn="ctr"/>
            <a:endParaRPr lang="en-US" sz="2200" dirty="0">
              <a:solidFill>
                <a:srgbClr val="FFFFFF"/>
              </a:solidFill>
            </a:endParaRPr>
          </a:p>
        </p:txBody>
      </p:sp>
      <p:sp>
        <p:nvSpPr>
          <p:cNvPr id="3" name="Content Placeholder 2">
            <a:extLst>
              <a:ext uri="{FF2B5EF4-FFF2-40B4-BE49-F238E27FC236}">
                <a16:creationId xmlns:a16="http://schemas.microsoft.com/office/drawing/2014/main" id="{35717EAF-7F39-4080-8ACC-E463FDC3A453}"/>
              </a:ext>
            </a:extLst>
          </p:cNvPr>
          <p:cNvSpPr>
            <a:spLocks noGrp="1"/>
          </p:cNvSpPr>
          <p:nvPr>
            <p:ph idx="1"/>
          </p:nvPr>
        </p:nvSpPr>
        <p:spPr>
          <a:xfrm>
            <a:off x="5120640" y="804672"/>
            <a:ext cx="6281928" cy="5248656"/>
          </a:xfrm>
        </p:spPr>
        <p:txBody>
          <a:bodyPr vert="horz" lIns="91440" tIns="45720" rIns="91440" bIns="45720" rtlCol="0" anchor="ctr">
            <a:normAutofit/>
          </a:bodyPr>
          <a:lstStyle/>
          <a:p>
            <a:pPr marL="0" indent="0">
              <a:buNone/>
            </a:pPr>
            <a:r>
              <a:rPr lang="en-US" sz="2000" dirty="0">
                <a:latin typeface="Arial"/>
                <a:cs typeface="Arial"/>
              </a:rPr>
              <a:t>Switching 14,000 customer service agents over earlier this year</a:t>
            </a:r>
            <a:endParaRPr lang="en-US" sz="2000" dirty="0">
              <a:latin typeface="Calibri"/>
              <a:cs typeface="Calibri"/>
            </a:endParaRPr>
          </a:p>
          <a:p>
            <a:pPr marL="0" indent="0">
              <a:buNone/>
            </a:pPr>
            <a:endParaRPr lang="en-US" sz="2000" dirty="0">
              <a:latin typeface="Arial"/>
              <a:ea typeface="+mn-lt"/>
              <a:cs typeface="+mn-lt"/>
            </a:endParaRPr>
          </a:p>
          <a:p>
            <a:pPr marL="0" indent="0">
              <a:buNone/>
            </a:pPr>
            <a:r>
              <a:rPr lang="en-US" sz="2000" dirty="0">
                <a:latin typeface="Arial"/>
                <a:ea typeface="+mn-lt"/>
                <a:cs typeface="+mn-lt"/>
              </a:rPr>
              <a:t>Retailer John Lewis and Partners is currently running the biggest deployment of Salesforce's redesigned Lightning CRM application, with the new system directly boosting its net promoter score (NPS) by three points.</a:t>
            </a:r>
          </a:p>
          <a:p>
            <a:pPr marL="0" indent="0">
              <a:buNone/>
            </a:pPr>
            <a:endParaRPr lang="en-US" sz="2000" dirty="0">
              <a:latin typeface="Arial"/>
              <a:cs typeface="Calibri"/>
            </a:endParaRPr>
          </a:p>
          <a:p>
            <a:pPr marL="0" indent="0">
              <a:buNone/>
            </a:pPr>
            <a:r>
              <a:rPr lang="en-US" sz="2000" dirty="0">
                <a:latin typeface="Arial"/>
                <a:ea typeface="+mn-lt"/>
                <a:cs typeface="+mn-lt"/>
              </a:rPr>
              <a:t>Lynne Wood, senior manager and Salesforce business lead at John Lewis and Partners explained how the business prepared and trained service staff for the change, and the benefits it has brought.</a:t>
            </a:r>
          </a:p>
          <a:p>
            <a:pPr marL="0" indent="0">
              <a:buNone/>
            </a:pPr>
            <a:r>
              <a:rPr lang="en-US" sz="2000" dirty="0">
                <a:ea typeface="+mn-lt"/>
                <a:cs typeface="+mn-lt"/>
              </a:rPr>
              <a:t>(Carey, 2018)</a:t>
            </a:r>
          </a:p>
          <a:p>
            <a:endParaRPr lang="en-US" sz="2000" dirty="0">
              <a:latin typeface="Calibri"/>
              <a:cs typeface="Calibri"/>
            </a:endParaRPr>
          </a:p>
        </p:txBody>
      </p:sp>
    </p:spTree>
    <p:extLst>
      <p:ext uri="{BB962C8B-B14F-4D97-AF65-F5344CB8AC3E}">
        <p14:creationId xmlns:p14="http://schemas.microsoft.com/office/powerpoint/2010/main" val="7650393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050C2714-557F-4540-9FAE-02DD10FEFA57}"/>
              </a:ext>
            </a:extLst>
          </p:cNvPr>
          <p:cNvSpPr>
            <a:spLocks noGrp="1"/>
          </p:cNvSpPr>
          <p:nvPr>
            <p:ph type="title"/>
          </p:nvPr>
        </p:nvSpPr>
        <p:spPr>
          <a:xfrm>
            <a:off x="904877" y="2415322"/>
            <a:ext cx="3451730" cy="2399869"/>
          </a:xfrm>
        </p:spPr>
        <p:txBody>
          <a:bodyPr>
            <a:normAutofit/>
          </a:bodyPr>
          <a:lstStyle/>
          <a:p>
            <a:pPr algn="ctr"/>
            <a:r>
              <a:rPr lang="en-US" sz="4000" dirty="0">
                <a:solidFill>
                  <a:srgbClr val="FFFFFF"/>
                </a:solidFill>
                <a:ea typeface="+mj-lt"/>
                <a:cs typeface="+mj-lt"/>
              </a:rPr>
              <a:t> </a:t>
            </a:r>
            <a:br>
              <a:rPr lang="en-US" sz="4000" dirty="0">
                <a:solidFill>
                  <a:srgbClr val="FFFFFF"/>
                </a:solidFill>
                <a:ea typeface="+mj-lt"/>
                <a:cs typeface="+mj-lt"/>
              </a:rPr>
            </a:br>
            <a:r>
              <a:rPr lang="en-US" sz="4000" dirty="0">
                <a:solidFill>
                  <a:srgbClr val="FFFFFF"/>
                </a:solidFill>
                <a:latin typeface="Arial"/>
                <a:ea typeface="+mj-lt"/>
                <a:cs typeface="+mj-lt"/>
              </a:rPr>
              <a:t>CRM of </a:t>
            </a:r>
            <a:br>
              <a:rPr lang="en-US" sz="4000" dirty="0">
                <a:solidFill>
                  <a:srgbClr val="FFFFFF"/>
                </a:solidFill>
                <a:latin typeface="Arial"/>
                <a:ea typeface="+mj-lt"/>
                <a:cs typeface="+mj-lt"/>
              </a:rPr>
            </a:br>
            <a:r>
              <a:rPr lang="en-US" sz="4000" dirty="0">
                <a:solidFill>
                  <a:srgbClr val="FFFFFF"/>
                </a:solidFill>
                <a:latin typeface="Arial"/>
                <a:ea typeface="+mj-lt"/>
                <a:cs typeface="+mj-lt"/>
              </a:rPr>
              <a:t>John Lewis</a:t>
            </a:r>
            <a:endParaRPr lang="en-US" sz="4000" dirty="0">
              <a:solidFill>
                <a:srgbClr val="FFFFFF"/>
              </a:solidFill>
              <a:latin typeface="Arial"/>
            </a:endParaRPr>
          </a:p>
          <a:p>
            <a:pPr algn="ctr"/>
            <a:endParaRPr lang="en-US" sz="4000" dirty="0">
              <a:solidFill>
                <a:srgbClr val="FFFFFF"/>
              </a:solidFill>
              <a:cs typeface="Calibri Light"/>
            </a:endParaRPr>
          </a:p>
        </p:txBody>
      </p:sp>
      <p:sp>
        <p:nvSpPr>
          <p:cNvPr id="3" name="Content Placeholder 2">
            <a:extLst>
              <a:ext uri="{FF2B5EF4-FFF2-40B4-BE49-F238E27FC236}">
                <a16:creationId xmlns:a16="http://schemas.microsoft.com/office/drawing/2014/main" id="{B742936C-2B89-4DFA-95B7-BA5A65AE7E4C}"/>
              </a:ext>
            </a:extLst>
          </p:cNvPr>
          <p:cNvSpPr>
            <a:spLocks noGrp="1"/>
          </p:cNvSpPr>
          <p:nvPr>
            <p:ph idx="1"/>
          </p:nvPr>
        </p:nvSpPr>
        <p:spPr>
          <a:xfrm>
            <a:off x="5120640" y="804672"/>
            <a:ext cx="6281928" cy="5248656"/>
          </a:xfrm>
        </p:spPr>
        <p:txBody>
          <a:bodyPr vert="horz" lIns="91440" tIns="45720" rIns="91440" bIns="45720" rtlCol="0" anchor="ctr">
            <a:normAutofit/>
          </a:bodyPr>
          <a:lstStyle/>
          <a:p>
            <a:pPr marL="0" indent="0">
              <a:buNone/>
            </a:pPr>
            <a:r>
              <a:rPr lang="en-US" sz="2000" dirty="0">
                <a:latin typeface="Arial"/>
                <a:ea typeface="+mn-lt"/>
                <a:cs typeface="+mn-lt"/>
              </a:rPr>
              <a:t>Just to give an idea of scale, John Lewis processed 3.5 million customer service cases across six contact centers in 2017, encompassing 1 million emails and 10 million calls.</a:t>
            </a:r>
          </a:p>
          <a:p>
            <a:pPr marL="0" indent="0">
              <a:buNone/>
            </a:pPr>
            <a:r>
              <a:rPr lang="en-US" sz="2000" dirty="0">
                <a:latin typeface="Arial"/>
                <a:ea typeface="+mn-lt"/>
                <a:cs typeface="+mn-lt"/>
              </a:rPr>
              <a:t>John Lewis head of CRM and insight Chris Bates said: “We have big ambitions for CRM, including growing my John Lewis, and are excited to invite Proximity to help us deliver our strategy.”</a:t>
            </a:r>
            <a:endParaRPr lang="en-US" sz="2000" dirty="0">
              <a:latin typeface="Arial"/>
              <a:cs typeface="Calibri" panose="020F0502020204030204"/>
            </a:endParaRPr>
          </a:p>
          <a:p>
            <a:pPr marL="0" indent="0">
              <a:buNone/>
            </a:pPr>
            <a:r>
              <a:rPr lang="en-US" sz="2000" dirty="0">
                <a:latin typeface="Arial"/>
                <a:ea typeface="+mn-lt"/>
                <a:cs typeface="+mn-lt"/>
              </a:rPr>
              <a:t>(Decisionmarketing, 2019)</a:t>
            </a:r>
            <a:endParaRPr lang="en-US" sz="2000" dirty="0">
              <a:latin typeface="Arial"/>
              <a:cs typeface="Arial"/>
            </a:endParaRPr>
          </a:p>
          <a:p>
            <a:endParaRPr lang="en-US" sz="2000" dirty="0">
              <a:latin typeface="Arial"/>
              <a:cs typeface="Calibri" panose="020F0502020204030204"/>
            </a:endParaRPr>
          </a:p>
          <a:p>
            <a:endParaRPr lang="en-US" sz="2000" dirty="0">
              <a:cs typeface="Calibri"/>
            </a:endParaRPr>
          </a:p>
        </p:txBody>
      </p:sp>
      <p:pic>
        <p:nvPicPr>
          <p:cNvPr id="32" name="Picture 12" descr="A group of people in a store&#10;&#10;Description generated with high confidence">
            <a:extLst>
              <a:ext uri="{FF2B5EF4-FFF2-40B4-BE49-F238E27FC236}">
                <a16:creationId xmlns:a16="http://schemas.microsoft.com/office/drawing/2014/main" id="{8F61B844-C967-495A-BDE1-2894E9699010}"/>
              </a:ext>
            </a:extLst>
          </p:cNvPr>
          <p:cNvPicPr>
            <a:picLocks noChangeAspect="1"/>
          </p:cNvPicPr>
          <p:nvPr/>
        </p:nvPicPr>
        <p:blipFill>
          <a:blip r:embed="rId2"/>
          <a:stretch>
            <a:fillRect/>
          </a:stretch>
        </p:blipFill>
        <p:spPr>
          <a:xfrm>
            <a:off x="8416926" y="4010396"/>
            <a:ext cx="2667000" cy="1857375"/>
          </a:xfrm>
          <a:prstGeom prst="rect">
            <a:avLst/>
          </a:prstGeom>
        </p:spPr>
      </p:pic>
    </p:spTree>
    <p:extLst>
      <p:ext uri="{BB962C8B-B14F-4D97-AF65-F5344CB8AC3E}">
        <p14:creationId xmlns:p14="http://schemas.microsoft.com/office/powerpoint/2010/main" val="10126052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CB1D6F-61B0-4AA5-A522-FD5AEA218910}"/>
              </a:ext>
            </a:extLst>
          </p:cNvPr>
          <p:cNvSpPr>
            <a:spLocks noGrp="1"/>
          </p:cNvSpPr>
          <p:nvPr>
            <p:ph type="title"/>
          </p:nvPr>
        </p:nvSpPr>
        <p:spPr>
          <a:xfrm>
            <a:off x="643466" y="251927"/>
            <a:ext cx="3443341" cy="4920313"/>
          </a:xfrm>
          <a:noFill/>
          <a:ln w="19050">
            <a:solidFill>
              <a:schemeClr val="bg1"/>
            </a:solidFill>
          </a:ln>
        </p:spPr>
        <p:txBody>
          <a:bodyPr vert="horz" wrap="square" lIns="91440" tIns="45720" rIns="91440" bIns="45720" rtlCol="0">
            <a:normAutofit fontScale="90000"/>
          </a:bodyPr>
          <a:lstStyle/>
          <a:p>
            <a:pPr algn="ctr"/>
            <a:r>
              <a:rPr lang="en-US" sz="1800" dirty="0">
                <a:solidFill>
                  <a:schemeClr val="bg1"/>
                </a:solidFill>
              </a:rPr>
              <a:t/>
            </a:r>
            <a:br>
              <a:rPr lang="en-US" sz="1800" dirty="0">
                <a:solidFill>
                  <a:schemeClr val="bg1"/>
                </a:solidFill>
              </a:rPr>
            </a:br>
            <a:r>
              <a:rPr lang="en-US" sz="1800" dirty="0">
                <a:solidFill>
                  <a:schemeClr val="bg1"/>
                </a:solidFill>
              </a:rPr>
              <a:t/>
            </a:r>
            <a:br>
              <a:rPr lang="en-US" sz="1800" dirty="0">
                <a:solidFill>
                  <a:schemeClr val="bg1"/>
                </a:solidFill>
              </a:rPr>
            </a:br>
            <a:r>
              <a:rPr lang="en-US" sz="1800" dirty="0">
                <a:solidFill>
                  <a:schemeClr val="bg1"/>
                </a:solidFill>
              </a:rPr>
              <a:t/>
            </a:r>
            <a:br>
              <a:rPr lang="en-US" sz="1800" dirty="0">
                <a:solidFill>
                  <a:schemeClr val="bg1"/>
                </a:solidFill>
              </a:rPr>
            </a:br>
            <a:r>
              <a:rPr lang="en-US" sz="1800" dirty="0">
                <a:solidFill>
                  <a:schemeClr val="bg1"/>
                </a:solidFill>
              </a:rPr>
              <a:t/>
            </a:r>
            <a:br>
              <a:rPr lang="en-US" sz="1800" dirty="0">
                <a:solidFill>
                  <a:schemeClr val="bg1"/>
                </a:solidFill>
              </a:rPr>
            </a:br>
            <a:r>
              <a:rPr lang="en-US" sz="1800" dirty="0">
                <a:solidFill>
                  <a:schemeClr val="bg1"/>
                </a:solidFill>
              </a:rPr>
              <a:t/>
            </a:r>
            <a:br>
              <a:rPr lang="en-US" sz="1800" dirty="0">
                <a:solidFill>
                  <a:schemeClr val="bg1"/>
                </a:solidFill>
              </a:rPr>
            </a:br>
            <a:r>
              <a:rPr lang="en-US" sz="1800" dirty="0">
                <a:solidFill>
                  <a:schemeClr val="bg1"/>
                </a:solidFill>
              </a:rPr>
              <a:t/>
            </a:r>
            <a:br>
              <a:rPr lang="en-US" sz="1800" dirty="0">
                <a:solidFill>
                  <a:schemeClr val="bg1"/>
                </a:solidFill>
              </a:rPr>
            </a:br>
            <a:r>
              <a:rPr lang="en-US" sz="1800" dirty="0">
                <a:solidFill>
                  <a:schemeClr val="bg1"/>
                </a:solidFill>
              </a:rPr>
              <a:t/>
            </a:r>
            <a:br>
              <a:rPr lang="en-US" sz="1800" dirty="0">
                <a:solidFill>
                  <a:schemeClr val="bg1"/>
                </a:solidFill>
              </a:rPr>
            </a:br>
            <a:r>
              <a:rPr lang="en-US" sz="1800" dirty="0">
                <a:solidFill>
                  <a:schemeClr val="bg1"/>
                </a:solidFill>
              </a:rPr>
              <a:t/>
            </a:r>
            <a:br>
              <a:rPr lang="en-US" sz="1800" dirty="0">
                <a:solidFill>
                  <a:schemeClr val="bg1"/>
                </a:solidFill>
              </a:rPr>
            </a:br>
            <a:r>
              <a:rPr lang="en-US" sz="1800" dirty="0">
                <a:solidFill>
                  <a:schemeClr val="bg1"/>
                </a:solidFill>
              </a:rPr>
              <a:t>Porter's Generic </a:t>
            </a:r>
            <a:r>
              <a:rPr lang="en-US" sz="1800" kern="1200" dirty="0">
                <a:solidFill>
                  <a:schemeClr val="bg1"/>
                </a:solidFill>
                <a:latin typeface="+mj-lt"/>
                <a:ea typeface="+mj-ea"/>
                <a:cs typeface="+mj-cs"/>
              </a:rPr>
              <a:t>Strategies can be used to determine the direction (strategy) of</a:t>
            </a:r>
            <a:r>
              <a:rPr lang="en-US" sz="1800" dirty="0">
                <a:solidFill>
                  <a:schemeClr val="bg1"/>
                </a:solidFill>
              </a:rPr>
              <a:t>  the organisation </a:t>
            </a:r>
            <a:r>
              <a:rPr lang="en-US" sz="1800" dirty="0">
                <a:solidFill>
                  <a:schemeClr val="bg1"/>
                </a:solidFill>
                <a:ea typeface="+mj-lt"/>
                <a:cs typeface="+mj-lt"/>
              </a:rPr>
              <a:t>in order to be able to beat the competition.</a:t>
            </a:r>
            <a:br>
              <a:rPr lang="en-US" sz="1800" dirty="0">
                <a:solidFill>
                  <a:schemeClr val="bg1"/>
                </a:solidFill>
                <a:ea typeface="+mj-lt"/>
                <a:cs typeface="+mj-lt"/>
              </a:rPr>
            </a:br>
            <a:r>
              <a:rPr lang="en-US" sz="1800" dirty="0">
                <a:cs typeface="+mj-lt"/>
              </a:rPr>
              <a:t/>
            </a:r>
            <a:br>
              <a:rPr lang="en-US" sz="1800" dirty="0">
                <a:cs typeface="+mj-lt"/>
              </a:rPr>
            </a:br>
            <a:r>
              <a:rPr lang="en-US" sz="1800" dirty="0">
                <a:cs typeface="+mj-lt"/>
              </a:rPr>
              <a:t/>
            </a:r>
            <a:br>
              <a:rPr lang="en-US" sz="1800" dirty="0">
                <a:cs typeface="+mj-lt"/>
              </a:rPr>
            </a:br>
            <a:r>
              <a:rPr lang="en-US" sz="1800" dirty="0">
                <a:solidFill>
                  <a:schemeClr val="bg1">
                    <a:lumMod val="95000"/>
                  </a:schemeClr>
                </a:solidFill>
                <a:ea typeface="+mj-lt"/>
                <a:cs typeface="+mj-lt"/>
              </a:rPr>
              <a:t>Cost Leadership</a:t>
            </a:r>
            <a:endParaRPr lang="en-US" sz="1800" dirty="0">
              <a:solidFill>
                <a:schemeClr val="bg1">
                  <a:lumMod val="95000"/>
                </a:schemeClr>
              </a:solidFill>
              <a:cs typeface="Calibri Light"/>
            </a:endParaRPr>
          </a:p>
          <a:p>
            <a:pPr algn="ctr"/>
            <a:r>
              <a:rPr lang="en-US" sz="1800" dirty="0">
                <a:solidFill>
                  <a:schemeClr val="bg1">
                    <a:lumMod val="95000"/>
                  </a:schemeClr>
                </a:solidFill>
                <a:ea typeface="+mj-lt"/>
                <a:cs typeface="+mj-lt"/>
              </a:rPr>
              <a:t>   Differentiation</a:t>
            </a:r>
            <a:br>
              <a:rPr lang="en-US" sz="1800" dirty="0">
                <a:solidFill>
                  <a:schemeClr val="bg1">
                    <a:lumMod val="95000"/>
                  </a:schemeClr>
                </a:solidFill>
                <a:ea typeface="+mj-lt"/>
                <a:cs typeface="+mj-lt"/>
              </a:rPr>
            </a:br>
            <a:r>
              <a:rPr lang="en-US" sz="1800" dirty="0">
                <a:solidFill>
                  <a:schemeClr val="bg1">
                    <a:lumMod val="95000"/>
                  </a:schemeClr>
                </a:solidFill>
                <a:ea typeface="+mj-lt"/>
                <a:cs typeface="+mj-lt"/>
              </a:rPr>
              <a:t>Cost Focus</a:t>
            </a:r>
            <a:br>
              <a:rPr lang="en-US" sz="1800" dirty="0">
                <a:solidFill>
                  <a:schemeClr val="bg1">
                    <a:lumMod val="95000"/>
                  </a:schemeClr>
                </a:solidFill>
                <a:ea typeface="+mj-lt"/>
                <a:cs typeface="+mj-lt"/>
              </a:rPr>
            </a:br>
            <a:r>
              <a:rPr lang="en-US" sz="1800" dirty="0">
                <a:solidFill>
                  <a:schemeClr val="bg1"/>
                </a:solidFill>
                <a:ea typeface="+mj-lt"/>
                <a:cs typeface="+mj-lt"/>
              </a:rPr>
              <a:t>    Differentiation Focus</a:t>
            </a:r>
            <a:br>
              <a:rPr lang="en-US" sz="1800" dirty="0">
                <a:solidFill>
                  <a:schemeClr val="bg1"/>
                </a:solidFill>
                <a:ea typeface="+mj-lt"/>
                <a:cs typeface="+mj-lt"/>
              </a:rPr>
            </a:br>
            <a:r>
              <a:rPr lang="en-US" sz="1800" dirty="0">
                <a:solidFill>
                  <a:schemeClr val="bg1"/>
                </a:solidFill>
                <a:ea typeface="+mj-lt"/>
                <a:cs typeface="+mj-lt"/>
              </a:rPr>
              <a:t/>
            </a:r>
            <a:br>
              <a:rPr lang="en-US" sz="1800" dirty="0">
                <a:solidFill>
                  <a:schemeClr val="bg1"/>
                </a:solidFill>
                <a:ea typeface="+mj-lt"/>
                <a:cs typeface="+mj-lt"/>
              </a:rPr>
            </a:br>
            <a:r>
              <a:rPr lang="en-GB" sz="1600" dirty="0">
                <a:solidFill>
                  <a:schemeClr val="bg1"/>
                </a:solidFill>
                <a:latin typeface="Arial" panose="020B0604020202020204" pitchFamily="34" charset="0"/>
                <a:cs typeface="Arial" panose="020B0604020202020204" pitchFamily="34" charset="0"/>
              </a:rPr>
              <a:t>(Mindtools, 2019)</a:t>
            </a:r>
            <a:r>
              <a:rPr lang="en-US" sz="1600" dirty="0">
                <a:solidFill>
                  <a:schemeClr val="bg1"/>
                </a:solidFill>
                <a:latin typeface="Arial" panose="020B0604020202020204" pitchFamily="34" charset="0"/>
                <a:ea typeface="+mj-lt"/>
                <a:cs typeface="Arial" panose="020B0604020202020204" pitchFamily="34" charset="0"/>
              </a:rPr>
              <a:t/>
            </a:r>
            <a:br>
              <a:rPr lang="en-US" sz="1600" dirty="0">
                <a:solidFill>
                  <a:schemeClr val="bg1"/>
                </a:solidFill>
                <a:latin typeface="Arial" panose="020B0604020202020204" pitchFamily="34" charset="0"/>
                <a:ea typeface="+mj-lt"/>
                <a:cs typeface="Arial" panose="020B0604020202020204" pitchFamily="34" charset="0"/>
              </a:rPr>
            </a:br>
            <a:r>
              <a:rPr lang="en-US" sz="1800" dirty="0">
                <a:solidFill>
                  <a:schemeClr val="bg1"/>
                </a:solidFill>
                <a:ea typeface="+mj-lt"/>
                <a:cs typeface="+mj-lt"/>
              </a:rPr>
              <a:t/>
            </a:r>
            <a:br>
              <a:rPr lang="en-US" sz="1800" dirty="0">
                <a:solidFill>
                  <a:schemeClr val="bg1"/>
                </a:solidFill>
                <a:ea typeface="+mj-lt"/>
                <a:cs typeface="+mj-lt"/>
              </a:rPr>
            </a:br>
            <a:r>
              <a:rPr lang="en-US" sz="1800" dirty="0">
                <a:solidFill>
                  <a:schemeClr val="bg1"/>
                </a:solidFill>
                <a:cs typeface="Calibri Light" panose="020F0302020204030204"/>
              </a:rPr>
              <a:t>and John lewis applies the Differentiation price strategies.</a:t>
            </a:r>
          </a:p>
          <a:p>
            <a:pPr algn="ctr"/>
            <a:r>
              <a:rPr lang="en-US" sz="1800" dirty="0">
                <a:cs typeface="Calibri Light"/>
              </a:rPr>
              <a:t/>
            </a:r>
            <a:br>
              <a:rPr lang="en-US" sz="1800" dirty="0">
                <a:cs typeface="Calibri Light"/>
              </a:rPr>
            </a:br>
            <a:r>
              <a:rPr lang="en-US" sz="1800" dirty="0"/>
              <a:t/>
            </a:r>
            <a:br>
              <a:rPr lang="en-US" sz="1800" dirty="0"/>
            </a:br>
            <a:r>
              <a:rPr lang="en-US" sz="1800" dirty="0"/>
              <a:t/>
            </a:r>
            <a:br>
              <a:rPr lang="en-US" sz="1800" dirty="0"/>
            </a:br>
            <a:endParaRPr lang="en-US" sz="1800" kern="1200" dirty="0">
              <a:solidFill>
                <a:schemeClr val="bg1"/>
              </a:solidFill>
              <a:latin typeface="+mj-lt"/>
              <a:cs typeface="Calibri Light"/>
            </a:endParaRPr>
          </a:p>
        </p:txBody>
      </p:sp>
      <p:sp>
        <p:nvSpPr>
          <p:cNvPr id="3" name="Content Placeholder 2">
            <a:extLst>
              <a:ext uri="{FF2B5EF4-FFF2-40B4-BE49-F238E27FC236}">
                <a16:creationId xmlns:a16="http://schemas.microsoft.com/office/drawing/2014/main" id="{332E2899-A56F-42A2-883B-D244E3B7DC78}"/>
              </a:ext>
            </a:extLst>
          </p:cNvPr>
          <p:cNvSpPr>
            <a:spLocks noGrp="1"/>
          </p:cNvSpPr>
          <p:nvPr>
            <p:ph idx="1"/>
          </p:nvPr>
        </p:nvSpPr>
        <p:spPr>
          <a:xfrm>
            <a:off x="643467" y="2414726"/>
            <a:ext cx="3443339" cy="1322773"/>
          </a:xfrm>
        </p:spPr>
        <p:txBody>
          <a:bodyPr vert="horz" lIns="91440" tIns="45720" rIns="91440" bIns="45720" rtlCol="0">
            <a:normAutofit/>
          </a:bodyPr>
          <a:lstStyle/>
          <a:p>
            <a:pPr marL="0" indent="0">
              <a:buNone/>
            </a:pPr>
            <a:r>
              <a:rPr lang="en-US" sz="2000" kern="1200" dirty="0">
                <a:solidFill>
                  <a:schemeClr val="bg1"/>
                </a:solidFill>
                <a:latin typeface="+mn-lt"/>
                <a:ea typeface="+mn-ea"/>
                <a:cs typeface="+mn-cs"/>
              </a:rPr>
              <a:t/>
            </a:r>
            <a:br>
              <a:rPr lang="en-US" sz="2000" kern="1200" dirty="0">
                <a:solidFill>
                  <a:schemeClr val="bg1"/>
                </a:solidFill>
                <a:latin typeface="+mn-lt"/>
                <a:ea typeface="+mn-ea"/>
                <a:cs typeface="+mn-cs"/>
              </a:rPr>
            </a:br>
            <a:r>
              <a:rPr lang="en-US" sz="2000" kern="1200" dirty="0">
                <a:solidFill>
                  <a:schemeClr val="bg1"/>
                </a:solidFill>
                <a:latin typeface="+mn-lt"/>
                <a:ea typeface="+mn-ea"/>
                <a:cs typeface="+mn-cs"/>
              </a:rPr>
              <a:t> </a:t>
            </a:r>
          </a:p>
        </p:txBody>
      </p:sp>
      <p:pic>
        <p:nvPicPr>
          <p:cNvPr id="4" name="Picture 4" descr="A screenshot of a cell phone&#10;&#10;Description generated with very high confidence">
            <a:extLst>
              <a:ext uri="{FF2B5EF4-FFF2-40B4-BE49-F238E27FC236}">
                <a16:creationId xmlns:a16="http://schemas.microsoft.com/office/drawing/2014/main" id="{BFB64178-BE52-42A0-A8C7-6B4A2186DA22}"/>
              </a:ext>
            </a:extLst>
          </p:cNvPr>
          <p:cNvPicPr>
            <a:picLocks noChangeAspect="1"/>
          </p:cNvPicPr>
          <p:nvPr/>
        </p:nvPicPr>
        <p:blipFill rotWithShape="1">
          <a:blip r:embed="rId2"/>
          <a:srcRect l="9449" t="18325" r="14173" b="7853"/>
          <a:stretch/>
        </p:blipFill>
        <p:spPr>
          <a:xfrm>
            <a:off x="5297763" y="1082971"/>
            <a:ext cx="6250769" cy="4531190"/>
          </a:xfrm>
          <a:prstGeom prst="rect">
            <a:avLst/>
          </a:prstGeom>
        </p:spPr>
      </p:pic>
    </p:spTree>
    <p:extLst>
      <p:ext uri="{BB962C8B-B14F-4D97-AF65-F5344CB8AC3E}">
        <p14:creationId xmlns:p14="http://schemas.microsoft.com/office/powerpoint/2010/main" val="9772151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A8CDF42-5BB7-42EC-BD40-193263C876C0}"/>
              </a:ext>
            </a:extLst>
          </p:cNvPr>
          <p:cNvSpPr>
            <a:spLocks noGrp="1"/>
          </p:cNvSpPr>
          <p:nvPr>
            <p:ph type="title"/>
          </p:nvPr>
        </p:nvSpPr>
        <p:spPr>
          <a:xfrm>
            <a:off x="6094105" y="802955"/>
            <a:ext cx="4977976" cy="1454051"/>
          </a:xfrm>
        </p:spPr>
        <p:txBody>
          <a:bodyPr>
            <a:normAutofit/>
          </a:bodyPr>
          <a:lstStyle/>
          <a:p>
            <a:r>
              <a:rPr lang="en-US" b="1" dirty="0">
                <a:solidFill>
                  <a:srgbClr val="000000"/>
                </a:solidFill>
                <a:ea typeface="+mj-lt"/>
                <a:cs typeface="+mj-lt"/>
              </a:rPr>
              <a:t>About John Lewis Price promise</a:t>
            </a:r>
            <a:endParaRPr lang="en-US" dirty="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andshake">
            <a:extLst>
              <a:ext uri="{FF2B5EF4-FFF2-40B4-BE49-F238E27FC236}">
                <a16:creationId xmlns:a16="http://schemas.microsoft.com/office/drawing/2014/main" id="{19E922DE-CAA3-42AB-90A6-D0B4D2EFB6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C84B6C1C-5C92-4941-B4ED-56E967E1AAB9}"/>
              </a:ext>
            </a:extLst>
          </p:cNvPr>
          <p:cNvSpPr>
            <a:spLocks noGrp="1"/>
          </p:cNvSpPr>
          <p:nvPr>
            <p:ph idx="1"/>
          </p:nvPr>
        </p:nvSpPr>
        <p:spPr>
          <a:xfrm>
            <a:off x="6090574" y="2421682"/>
            <a:ext cx="4977578" cy="3639289"/>
          </a:xfrm>
        </p:spPr>
        <p:txBody>
          <a:bodyPr vert="horz" lIns="91440" tIns="45720" rIns="91440" bIns="45720" rtlCol="0" anchor="ctr">
            <a:normAutofit/>
          </a:bodyPr>
          <a:lstStyle/>
          <a:p>
            <a:pPr marL="0" indent="0">
              <a:buNone/>
            </a:pPr>
            <a:endParaRPr lang="en-US" sz="2000" dirty="0">
              <a:solidFill>
                <a:srgbClr val="000000"/>
              </a:solidFill>
              <a:latin typeface="Arial"/>
              <a:ea typeface="+mn-lt"/>
              <a:cs typeface="+mn-lt"/>
            </a:endParaRPr>
          </a:p>
          <a:p>
            <a:pPr marL="0" indent="0">
              <a:buNone/>
            </a:pPr>
            <a:endParaRPr lang="en-US" sz="2000" dirty="0">
              <a:solidFill>
                <a:srgbClr val="000000"/>
              </a:solidFill>
              <a:latin typeface="Arial"/>
              <a:ea typeface="+mn-lt"/>
              <a:cs typeface="+mn-lt"/>
            </a:endParaRPr>
          </a:p>
          <a:p>
            <a:pPr marL="0" indent="0">
              <a:buNone/>
            </a:pPr>
            <a:r>
              <a:rPr lang="en-US" sz="2000" dirty="0">
                <a:solidFill>
                  <a:srgbClr val="000000"/>
                </a:solidFill>
                <a:latin typeface="Arial"/>
                <a:ea typeface="+mn-lt"/>
                <a:cs typeface="+mn-lt"/>
              </a:rPr>
              <a:t>John Lewis is committed to never consciously charging higher prices for the same goods as competitors. Their strategy is based on three independent objectives which are Partners, Customers and Profit.</a:t>
            </a:r>
            <a:endParaRPr lang="en-US" sz="2000" dirty="0">
              <a:solidFill>
                <a:srgbClr val="000000"/>
              </a:solidFill>
              <a:latin typeface="Arial"/>
              <a:cs typeface="Calibri"/>
            </a:endParaRPr>
          </a:p>
          <a:p>
            <a:pPr marL="0" indent="0">
              <a:buNone/>
            </a:pPr>
            <a:r>
              <a:rPr lang="en-US" sz="2000" dirty="0">
                <a:solidFill>
                  <a:srgbClr val="000000"/>
                </a:solidFill>
                <a:latin typeface="Arial"/>
                <a:ea typeface="+mn-lt"/>
                <a:cs typeface="+mn-lt"/>
              </a:rPr>
              <a:t>(Mbaskool, 2019)</a:t>
            </a:r>
            <a:endParaRPr lang="en-US" sz="2000" dirty="0">
              <a:solidFill>
                <a:srgbClr val="000000"/>
              </a:solidFill>
              <a:latin typeface="Arial"/>
              <a:cs typeface="Calibri"/>
            </a:endParaRPr>
          </a:p>
          <a:p>
            <a:endParaRPr lang="en-US" sz="2000" dirty="0">
              <a:solidFill>
                <a:srgbClr val="000000"/>
              </a:solidFill>
              <a:cs typeface="Calibri"/>
            </a:endParaRPr>
          </a:p>
        </p:txBody>
      </p:sp>
    </p:spTree>
    <p:extLst>
      <p:ext uri="{BB962C8B-B14F-4D97-AF65-F5344CB8AC3E}">
        <p14:creationId xmlns:p14="http://schemas.microsoft.com/office/powerpoint/2010/main" val="14933893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E2E0AFE-704B-4CB8-AB9D-D447278759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575911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4C3CAE-A7AF-4ABF-9885-4EA7C8757D0B}"/>
              </a:ext>
            </a:extLst>
          </p:cNvPr>
          <p:cNvSpPr>
            <a:spLocks noGrp="1"/>
          </p:cNvSpPr>
          <p:nvPr>
            <p:ph type="title"/>
          </p:nvPr>
        </p:nvSpPr>
        <p:spPr>
          <a:xfrm>
            <a:off x="821516" y="640263"/>
            <a:ext cx="4911826" cy="1344975"/>
          </a:xfrm>
        </p:spPr>
        <p:txBody>
          <a:bodyPr vert="horz" lIns="91440" tIns="45720" rIns="91440" bIns="45720" rtlCol="0" anchor="ctr">
            <a:normAutofit/>
          </a:bodyPr>
          <a:lstStyle/>
          <a:p>
            <a:r>
              <a:rPr lang="en-US" sz="4000" b="1" dirty="0"/>
              <a:t>McKinsey 7-S Framework</a:t>
            </a:r>
            <a:endParaRPr lang="en-US" sz="4000" dirty="0"/>
          </a:p>
        </p:txBody>
      </p:sp>
      <p:sp>
        <p:nvSpPr>
          <p:cNvPr id="6" name="TextBox 5">
            <a:extLst>
              <a:ext uri="{FF2B5EF4-FFF2-40B4-BE49-F238E27FC236}">
                <a16:creationId xmlns:a16="http://schemas.microsoft.com/office/drawing/2014/main" id="{371F118C-9A65-4F9D-864D-FD7718449FE0}"/>
              </a:ext>
            </a:extLst>
          </p:cNvPr>
          <p:cNvSpPr txBox="1"/>
          <p:nvPr/>
        </p:nvSpPr>
        <p:spPr>
          <a:xfrm>
            <a:off x="821515" y="2121762"/>
            <a:ext cx="4911827" cy="362691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10000"/>
          </a:bodyPr>
          <a:lstStyle/>
          <a:p>
            <a:pPr marL="285750" indent="-228600">
              <a:lnSpc>
                <a:spcPct val="90000"/>
              </a:lnSpc>
              <a:spcAft>
                <a:spcPts val="600"/>
              </a:spcAft>
              <a:buFont typeface="Arial" panose="020B0604020202020204" pitchFamily="34" charset="0"/>
              <a:buChar char="•"/>
            </a:pPr>
            <a:r>
              <a:rPr lang="en-US" sz="1500" b="1" dirty="0">
                <a:latin typeface="Arial" panose="020B0604020202020204" pitchFamily="34" charset="0"/>
                <a:cs typeface="Arial" panose="020B0604020202020204" pitchFamily="34" charset="0"/>
              </a:rPr>
              <a:t>Strategy: </a:t>
            </a:r>
            <a:r>
              <a:rPr lang="en-US" sz="1500" dirty="0">
                <a:latin typeface="Arial" panose="020B0604020202020204" pitchFamily="34" charset="0"/>
                <a:cs typeface="Arial" panose="020B0604020202020204" pitchFamily="34" charset="0"/>
              </a:rPr>
              <a:t>John Lewis building and maintaining a competitive advantage over its competitors.</a:t>
            </a:r>
          </a:p>
          <a:p>
            <a:pPr marL="285750" indent="-228600">
              <a:lnSpc>
                <a:spcPct val="90000"/>
              </a:lnSpc>
              <a:spcAft>
                <a:spcPts val="600"/>
              </a:spcAft>
              <a:buFont typeface="Arial" panose="020B0604020202020204" pitchFamily="34" charset="0"/>
              <a:buChar char="•"/>
            </a:pPr>
            <a:r>
              <a:rPr lang="en-US" sz="1500" b="1" dirty="0">
                <a:latin typeface="Arial" panose="020B0604020202020204" pitchFamily="34" charset="0"/>
                <a:cs typeface="Arial" panose="020B0604020202020204" pitchFamily="34" charset="0"/>
              </a:rPr>
              <a:t>Structure:</a:t>
            </a:r>
            <a:r>
              <a:rPr lang="en-US" sz="1500" dirty="0">
                <a:latin typeface="Arial" panose="020B0604020202020204" pitchFamily="34" charset="0"/>
                <a:cs typeface="Arial" panose="020B0604020202020204" pitchFamily="34" charset="0"/>
              </a:rPr>
              <a:t> John Lewis is supported by risk management structure which approach designed to identify, manage, monitor and communicate risks consistently, and take advantage of opportunities across the Partnership.</a:t>
            </a:r>
          </a:p>
          <a:p>
            <a:pPr marL="285750" indent="-228600">
              <a:lnSpc>
                <a:spcPct val="90000"/>
              </a:lnSpc>
              <a:spcAft>
                <a:spcPts val="600"/>
              </a:spcAft>
              <a:buFont typeface="Arial" panose="020B0604020202020204" pitchFamily="34" charset="0"/>
              <a:buChar char="•"/>
            </a:pPr>
            <a:r>
              <a:rPr lang="en-US" sz="1500" b="1" dirty="0">
                <a:latin typeface="Arial" panose="020B0604020202020204" pitchFamily="34" charset="0"/>
                <a:cs typeface="Arial" panose="020B0604020202020204" pitchFamily="34" charset="0"/>
              </a:rPr>
              <a:t>Shared values:</a:t>
            </a:r>
            <a:r>
              <a:rPr lang="en-US" sz="1500" dirty="0">
                <a:latin typeface="Arial" panose="020B0604020202020204" pitchFamily="34" charset="0"/>
                <a:cs typeface="Arial" panose="020B0604020202020204" pitchFamily="34" charset="0"/>
              </a:rPr>
              <a:t> The core values of John Lewis, as shown in its corporate culture and general work ethic, such as diversity and inclusion  to ensure </a:t>
            </a:r>
            <a:r>
              <a:rPr lang="en-US" sz="1600" dirty="0">
                <a:latin typeface="Arial" panose="020B0604020202020204" pitchFamily="34" charset="0"/>
                <a:cs typeface="Arial" panose="020B0604020202020204" pitchFamily="34" charset="0"/>
              </a:rPr>
              <a:t>achieving a great mix of Partners in the business. </a:t>
            </a:r>
          </a:p>
          <a:p>
            <a:pPr marL="57150">
              <a:lnSpc>
                <a:spcPct val="90000"/>
              </a:lnSpc>
              <a:spcAft>
                <a:spcPts val="600"/>
              </a:spcAft>
            </a:pPr>
            <a:r>
              <a:rPr lang="en-GB" sz="1600" dirty="0">
                <a:latin typeface="Arial" panose="020B0604020202020204" pitchFamily="34" charset="0"/>
                <a:cs typeface="Arial" panose="020B0604020202020204" pitchFamily="34" charset="0"/>
              </a:rPr>
              <a:t>    (Mindtools, 2019)</a:t>
            </a:r>
            <a:endParaRPr lang="en-US" sz="16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a:lnSpc>
                <a:spcPct val="90000"/>
              </a:lnSpc>
              <a:spcAft>
                <a:spcPts val="600"/>
              </a:spcAft>
            </a:pPr>
            <a:r>
              <a:rPr lang="en-US" sz="1500" dirty="0">
                <a:latin typeface="Arial" panose="020B0604020202020204" pitchFamily="34" charset="0"/>
                <a:cs typeface="Arial" panose="020B0604020202020204" pitchFamily="34" charset="0"/>
              </a:rPr>
              <a:t>The Partnership was named one of the UK’s Best Employers for Race, in    the Business in the Community Race Equality Awards 2017.</a:t>
            </a:r>
          </a:p>
          <a:p>
            <a:pPr>
              <a:lnSpc>
                <a:spcPct val="90000"/>
              </a:lnSpc>
              <a:spcAft>
                <a:spcPts val="600"/>
              </a:spcAft>
            </a:pPr>
            <a:r>
              <a:rPr lang="en-US" sz="1600" dirty="0">
                <a:latin typeface="Arial" panose="020B0604020202020204" pitchFamily="34" charset="0"/>
                <a:ea typeface="+mn-lt"/>
                <a:cs typeface="Arial" panose="020B0604020202020204" pitchFamily="34" charset="0"/>
              </a:rPr>
              <a:t> (Johnlewispartnership, 2018)</a:t>
            </a:r>
            <a:endParaRPr lang="en-US" sz="15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500" dirty="0"/>
          </a:p>
        </p:txBody>
      </p:sp>
      <p:pic>
        <p:nvPicPr>
          <p:cNvPr id="7" name="Picture 7" descr="A close up of a piece of paper&#10;&#10;Description generated with high confidence">
            <a:extLst>
              <a:ext uri="{FF2B5EF4-FFF2-40B4-BE49-F238E27FC236}">
                <a16:creationId xmlns:a16="http://schemas.microsoft.com/office/drawing/2014/main" id="{E284BD8D-4884-4952-B1E6-A2A55507D6BF}"/>
              </a:ext>
            </a:extLst>
          </p:cNvPr>
          <p:cNvPicPr>
            <a:picLocks noChangeAspect="1"/>
          </p:cNvPicPr>
          <p:nvPr/>
        </p:nvPicPr>
        <p:blipFill>
          <a:blip r:embed="rId2"/>
          <a:stretch>
            <a:fillRect/>
          </a:stretch>
        </p:blipFill>
        <p:spPr>
          <a:xfrm>
            <a:off x="6941791" y="321176"/>
            <a:ext cx="1549628" cy="2190287"/>
          </a:xfrm>
          <a:prstGeom prst="rect">
            <a:avLst/>
          </a:prstGeom>
        </p:spPr>
      </p:pic>
      <p:pic>
        <p:nvPicPr>
          <p:cNvPr id="3" name="Picture 4" descr="A group of people posing for the camera&#10;&#10;Description generated with very high confidence">
            <a:extLst>
              <a:ext uri="{FF2B5EF4-FFF2-40B4-BE49-F238E27FC236}">
                <a16:creationId xmlns:a16="http://schemas.microsoft.com/office/drawing/2014/main" id="{8094D95E-F58D-470E-B340-AFEEC9492C22}"/>
              </a:ext>
            </a:extLst>
          </p:cNvPr>
          <p:cNvPicPr>
            <a:picLocks noChangeAspect="1"/>
          </p:cNvPicPr>
          <p:nvPr/>
        </p:nvPicPr>
        <p:blipFill>
          <a:blip r:embed="rId3"/>
          <a:stretch>
            <a:fillRect/>
          </a:stretch>
        </p:blipFill>
        <p:spPr>
          <a:xfrm>
            <a:off x="9772937" y="321733"/>
            <a:ext cx="1642297" cy="2189730"/>
          </a:xfrm>
          <a:prstGeom prst="rect">
            <a:avLst/>
          </a:prstGeom>
        </p:spPr>
      </p:pic>
      <p:pic>
        <p:nvPicPr>
          <p:cNvPr id="4" name="Picture 4" descr="A close up of a logo&#10;&#10;Description generated with high confidence">
            <a:extLst>
              <a:ext uri="{FF2B5EF4-FFF2-40B4-BE49-F238E27FC236}">
                <a16:creationId xmlns:a16="http://schemas.microsoft.com/office/drawing/2014/main" id="{989A9FC3-CA98-4F86-81BA-BAF50E203769}"/>
              </a:ext>
            </a:extLst>
          </p:cNvPr>
          <p:cNvPicPr>
            <a:picLocks noGrp="1" noChangeAspect="1"/>
          </p:cNvPicPr>
          <p:nvPr>
            <p:ph idx="1"/>
          </p:nvPr>
        </p:nvPicPr>
        <p:blipFill>
          <a:blip r:embed="rId4"/>
          <a:stretch>
            <a:fillRect/>
          </a:stretch>
        </p:blipFill>
        <p:spPr>
          <a:xfrm>
            <a:off x="7583794" y="2810760"/>
            <a:ext cx="3143104" cy="3407159"/>
          </a:xfrm>
          <a:prstGeom prst="rect">
            <a:avLst/>
          </a:prstGeom>
        </p:spPr>
      </p:pic>
    </p:spTree>
    <p:extLst>
      <p:ext uri="{BB962C8B-B14F-4D97-AF65-F5344CB8AC3E}">
        <p14:creationId xmlns:p14="http://schemas.microsoft.com/office/powerpoint/2010/main" val="1805322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6"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8"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362F249C-26C3-4D02-8E4E-46D99190957C}"/>
              </a:ext>
            </a:extLst>
          </p:cNvPr>
          <p:cNvSpPr>
            <a:spLocks noGrp="1"/>
          </p:cNvSpPr>
          <p:nvPr>
            <p:ph type="title"/>
          </p:nvPr>
        </p:nvSpPr>
        <p:spPr>
          <a:xfrm>
            <a:off x="904877" y="2415322"/>
            <a:ext cx="3451730" cy="2399869"/>
          </a:xfrm>
        </p:spPr>
        <p:txBody>
          <a:bodyPr>
            <a:normAutofit/>
          </a:bodyPr>
          <a:lstStyle/>
          <a:p>
            <a:pPr algn="ctr"/>
            <a:r>
              <a:rPr lang="en-US" sz="3100" dirty="0">
                <a:solidFill>
                  <a:srgbClr val="FFFFFF"/>
                </a:solidFill>
                <a:cs typeface="Calibri Light"/>
              </a:rPr>
              <a:t>            </a:t>
            </a:r>
            <a:r>
              <a:rPr lang="en-US" sz="3100" dirty="0">
                <a:solidFill>
                  <a:srgbClr val="FFFFFF"/>
                </a:solidFill>
                <a:latin typeface="Arial"/>
                <a:cs typeface="Calibri Light"/>
              </a:rPr>
              <a:t>   Marketing mix of John Lewis</a:t>
            </a:r>
            <a:endParaRPr lang="en-US" sz="3100" dirty="0">
              <a:solidFill>
                <a:srgbClr val="FFFFFF"/>
              </a:solidFill>
              <a:latin typeface="Arial"/>
            </a:endParaRPr>
          </a:p>
        </p:txBody>
      </p:sp>
      <p:sp>
        <p:nvSpPr>
          <p:cNvPr id="49" name="Content Placeholder 2">
            <a:extLst>
              <a:ext uri="{FF2B5EF4-FFF2-40B4-BE49-F238E27FC236}">
                <a16:creationId xmlns:a16="http://schemas.microsoft.com/office/drawing/2014/main" id="{AD86A9B2-39E3-417E-9248-2FE6A949E6F8}"/>
              </a:ext>
            </a:extLst>
          </p:cNvPr>
          <p:cNvSpPr>
            <a:spLocks noGrp="1"/>
          </p:cNvSpPr>
          <p:nvPr>
            <p:ph idx="1"/>
          </p:nvPr>
        </p:nvSpPr>
        <p:spPr>
          <a:xfrm>
            <a:off x="5120640" y="804672"/>
            <a:ext cx="6281928" cy="5248656"/>
          </a:xfrm>
        </p:spPr>
        <p:txBody>
          <a:bodyPr vert="horz" lIns="91440" tIns="45720" rIns="91440" bIns="45720" rtlCol="0" anchor="ctr">
            <a:normAutofit/>
          </a:bodyPr>
          <a:lstStyle/>
          <a:p>
            <a:pPr>
              <a:buNone/>
            </a:pPr>
            <a:r>
              <a:rPr lang="en-US" sz="2000" dirty="0">
                <a:ea typeface="+mn-lt"/>
                <a:cs typeface="+mn-lt"/>
              </a:rPr>
              <a:t>John Lewis analyses the brand/company which covers 4Ps (Product, Price, Place, Promotion) and explains the John Lewis marketing strategy.</a:t>
            </a:r>
            <a:endParaRPr lang="en-US" sz="2000" dirty="0"/>
          </a:p>
          <a:p>
            <a:pPr>
              <a:buNone/>
            </a:pPr>
            <a:endParaRPr lang="en-US" sz="2000" b="1" dirty="0">
              <a:latin typeface="Arial"/>
              <a:cs typeface="Arial"/>
            </a:endParaRPr>
          </a:p>
          <a:p>
            <a:pPr>
              <a:buNone/>
            </a:pPr>
            <a:endParaRPr lang="en-US" sz="2000" b="1" dirty="0">
              <a:latin typeface="Arial"/>
              <a:cs typeface="Arial"/>
            </a:endParaRPr>
          </a:p>
          <a:p>
            <a:pPr>
              <a:buNone/>
            </a:pPr>
            <a:r>
              <a:rPr lang="en-US" sz="2000" b="1" dirty="0">
                <a:latin typeface="Arial"/>
                <a:cs typeface="Arial"/>
              </a:rPr>
              <a:t>Product:</a:t>
            </a:r>
            <a:endParaRPr lang="en-US" sz="2000" dirty="0">
              <a:cs typeface="Calibri"/>
            </a:endParaRPr>
          </a:p>
          <a:p>
            <a:pPr>
              <a:buNone/>
            </a:pPr>
            <a:r>
              <a:rPr lang="en-US" sz="2000" dirty="0">
                <a:latin typeface="Arial"/>
                <a:ea typeface="+mn-lt"/>
                <a:cs typeface="+mn-lt"/>
              </a:rPr>
              <a:t>John Lewis provide products belonging to various sectors like Home and Design, Electricals and Technology, Gifts and Celebrations, Fashion and Beauty and Baby and Child.</a:t>
            </a:r>
            <a:endParaRPr lang="en-US" sz="2000" dirty="0">
              <a:latin typeface="Arial"/>
              <a:cs typeface="Arial"/>
            </a:endParaRPr>
          </a:p>
          <a:p>
            <a:pPr>
              <a:buNone/>
            </a:pPr>
            <a:endParaRPr lang="en-US" sz="2000" dirty="0">
              <a:latin typeface="Arial"/>
              <a:cs typeface="Calibri" panose="020F0502020204030204"/>
            </a:endParaRPr>
          </a:p>
          <a:p>
            <a:pPr>
              <a:buNone/>
            </a:pPr>
            <a:endParaRPr lang="en-US" sz="2000" dirty="0">
              <a:latin typeface="Arial"/>
              <a:cs typeface="Calibri" panose="020F0502020204030204"/>
            </a:endParaRPr>
          </a:p>
          <a:p>
            <a:pPr marL="0" indent="0">
              <a:buNone/>
            </a:pPr>
            <a:endParaRPr lang="en-US" sz="2000" dirty="0">
              <a:latin typeface="Arial"/>
              <a:cs typeface="Calibri" panose="020F0502020204030204"/>
            </a:endParaRPr>
          </a:p>
        </p:txBody>
      </p:sp>
    </p:spTree>
    <p:extLst>
      <p:ext uri="{BB962C8B-B14F-4D97-AF65-F5344CB8AC3E}">
        <p14:creationId xmlns:p14="http://schemas.microsoft.com/office/powerpoint/2010/main" val="19451463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7"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39BEC27B-E7DD-46EC-B974-5EB2065D3725}"/>
              </a:ext>
            </a:extLst>
          </p:cNvPr>
          <p:cNvSpPr>
            <a:spLocks noGrp="1"/>
          </p:cNvSpPr>
          <p:nvPr>
            <p:ph type="title"/>
          </p:nvPr>
        </p:nvSpPr>
        <p:spPr>
          <a:xfrm>
            <a:off x="904877" y="2415322"/>
            <a:ext cx="3451730" cy="2399869"/>
          </a:xfrm>
        </p:spPr>
        <p:txBody>
          <a:bodyPr>
            <a:normAutofit/>
          </a:bodyPr>
          <a:lstStyle/>
          <a:p>
            <a:pPr algn="ctr"/>
            <a:r>
              <a:rPr lang="en-US" sz="2200" dirty="0">
                <a:solidFill>
                  <a:srgbClr val="FFFFFF"/>
                </a:solidFill>
                <a:ea typeface="+mj-lt"/>
                <a:cs typeface="+mj-lt"/>
              </a:rPr>
              <a:t>   </a:t>
            </a:r>
            <a:r>
              <a:rPr lang="en-US" sz="2200" b="1" dirty="0">
                <a:solidFill>
                  <a:srgbClr val="FFFFFF"/>
                </a:solidFill>
                <a:latin typeface="Arial"/>
                <a:ea typeface="+mj-lt"/>
                <a:cs typeface="+mj-lt"/>
              </a:rPr>
              <a:t> Marketing mix</a:t>
            </a:r>
            <a:endParaRPr lang="en-US" sz="2200" b="1" dirty="0">
              <a:solidFill>
                <a:srgbClr val="FFFFFF"/>
              </a:solidFill>
              <a:latin typeface="Arial"/>
            </a:endParaRPr>
          </a:p>
        </p:txBody>
      </p:sp>
      <p:sp>
        <p:nvSpPr>
          <p:cNvPr id="3" name="Content Placeholder 2">
            <a:extLst>
              <a:ext uri="{FF2B5EF4-FFF2-40B4-BE49-F238E27FC236}">
                <a16:creationId xmlns:a16="http://schemas.microsoft.com/office/drawing/2014/main" id="{6CAE0435-CF8B-4595-837B-98DD37037F98}"/>
              </a:ext>
            </a:extLst>
          </p:cNvPr>
          <p:cNvSpPr>
            <a:spLocks noGrp="1"/>
          </p:cNvSpPr>
          <p:nvPr>
            <p:ph idx="1"/>
          </p:nvPr>
        </p:nvSpPr>
        <p:spPr>
          <a:xfrm>
            <a:off x="5120640" y="804672"/>
            <a:ext cx="6281928" cy="5248656"/>
          </a:xfrm>
        </p:spPr>
        <p:txBody>
          <a:bodyPr vert="horz" lIns="91440" tIns="45720" rIns="91440" bIns="45720" rtlCol="0" anchor="ctr">
            <a:normAutofit/>
          </a:bodyPr>
          <a:lstStyle/>
          <a:p>
            <a:pPr marL="0" indent="0">
              <a:buNone/>
            </a:pPr>
            <a:r>
              <a:rPr lang="en-US" sz="1600" b="1" dirty="0">
                <a:latin typeface="Arial"/>
                <a:ea typeface="+mn-lt"/>
                <a:cs typeface="+mn-lt"/>
              </a:rPr>
              <a:t>Price:</a:t>
            </a:r>
            <a:endParaRPr lang="en-US" sz="1600" dirty="0">
              <a:latin typeface="Arial"/>
              <a:cs typeface="Calibri" panose="020F0502020204030204"/>
            </a:endParaRPr>
          </a:p>
          <a:p>
            <a:pPr>
              <a:buFont typeface="Wingdings" panose="020B0604020202020204" pitchFamily="34" charset="0"/>
              <a:buChar char="v"/>
            </a:pPr>
            <a:r>
              <a:rPr lang="en-US" sz="1600" dirty="0">
                <a:latin typeface="Arial"/>
                <a:ea typeface="+mn-lt"/>
                <a:cs typeface="+mn-lt"/>
              </a:rPr>
              <a:t>John Lewis believes that fair pricing has always been the heart of their business. It adopts a competitive pricing strategy for all its products keeping the quality and value in mind.</a:t>
            </a:r>
            <a:endParaRPr lang="en-US" sz="1600" dirty="0">
              <a:latin typeface="Arial"/>
              <a:ea typeface="+mn-lt"/>
              <a:cs typeface="Calibri"/>
            </a:endParaRPr>
          </a:p>
          <a:p>
            <a:pPr marL="0" indent="0">
              <a:buNone/>
            </a:pPr>
            <a:endParaRPr lang="en-US" sz="1600" dirty="0">
              <a:latin typeface="Arial"/>
              <a:cs typeface="Calibri"/>
            </a:endParaRPr>
          </a:p>
          <a:p>
            <a:pPr marL="0" indent="0">
              <a:buNone/>
            </a:pPr>
            <a:r>
              <a:rPr lang="en-US" sz="1600" b="1" dirty="0">
                <a:latin typeface="Arial"/>
                <a:cs typeface="Arial"/>
              </a:rPr>
              <a:t>People:</a:t>
            </a:r>
            <a:endParaRPr lang="en-US" sz="1600" dirty="0">
              <a:cs typeface="Calibri" panose="020F0502020204030204"/>
            </a:endParaRPr>
          </a:p>
          <a:p>
            <a:pPr>
              <a:buFont typeface="Wingdings" panose="020B0604020202020204" pitchFamily="34" charset="0"/>
              <a:buChar char="v"/>
            </a:pPr>
            <a:r>
              <a:rPr lang="en-US" sz="1600" dirty="0">
                <a:latin typeface="Arial"/>
                <a:ea typeface="+mn-lt"/>
                <a:cs typeface="+mn-lt"/>
              </a:rPr>
              <a:t>Being a service brand, John Lewis ensure that the customers have a good shopping experience More than 38000 employees are a part of the organization. The staff is well trained and store managers ensure that all customer requests are looked into.</a:t>
            </a:r>
            <a:endParaRPr lang="en-US" sz="1600" dirty="0">
              <a:latin typeface="Arial"/>
              <a:cs typeface="Arial"/>
            </a:endParaRPr>
          </a:p>
          <a:p>
            <a:endParaRPr lang="en-US" sz="1600" dirty="0">
              <a:latin typeface="Arial"/>
              <a:cs typeface="Calibri"/>
            </a:endParaRPr>
          </a:p>
          <a:p>
            <a:pPr marL="0" indent="0">
              <a:buNone/>
            </a:pPr>
            <a:r>
              <a:rPr lang="en-US" sz="1600" dirty="0">
                <a:latin typeface="Arial"/>
                <a:ea typeface="+mn-lt"/>
                <a:cs typeface="+mn-lt"/>
              </a:rPr>
              <a:t>(Mbaskool, 2019)</a:t>
            </a:r>
            <a:endParaRPr lang="en-US" sz="1600" dirty="0">
              <a:latin typeface="Arial"/>
              <a:cs typeface="Calibri"/>
            </a:endParaRPr>
          </a:p>
        </p:txBody>
      </p:sp>
    </p:spTree>
    <p:extLst>
      <p:ext uri="{BB962C8B-B14F-4D97-AF65-F5344CB8AC3E}">
        <p14:creationId xmlns:p14="http://schemas.microsoft.com/office/powerpoint/2010/main" val="20608050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662795" y="-3745097"/>
            <a:ext cx="1354979" cy="10750169"/>
          </a:xfrm>
          <a:prstGeom prst="downArrow">
            <a:avLst>
              <a:gd name="adj1" fmla="val 100000"/>
              <a:gd name="adj2" fmla="val 22582"/>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A8F386-1C02-4A62-9722-39B4156649F4}"/>
              </a:ext>
            </a:extLst>
          </p:cNvPr>
          <p:cNvSpPr>
            <a:spLocks noGrp="1"/>
          </p:cNvSpPr>
          <p:nvPr>
            <p:ph type="title"/>
          </p:nvPr>
        </p:nvSpPr>
        <p:spPr>
          <a:xfrm>
            <a:off x="1286932" y="1204109"/>
            <a:ext cx="10023398" cy="857894"/>
          </a:xfrm>
        </p:spPr>
        <p:txBody>
          <a:bodyPr>
            <a:normAutofit/>
          </a:bodyPr>
          <a:lstStyle/>
          <a:p>
            <a:r>
              <a:rPr lang="en-US" sz="4000">
                <a:solidFill>
                  <a:srgbClr val="FFFFFF"/>
                </a:solidFill>
                <a:cs typeface="Calibri Light"/>
              </a:rPr>
              <a:t>  CRM Development/support of JOHN LEWIS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BEA37649-5CE0-4DA8-8FB4-24948F7FDF70}"/>
              </a:ext>
            </a:extLst>
          </p:cNvPr>
          <p:cNvGraphicFramePr>
            <a:graphicFrameLocks noGrp="1"/>
          </p:cNvGraphicFramePr>
          <p:nvPr>
            <p:ph idx="1"/>
            <p:extLst>
              <p:ext uri="{D42A27DB-BD31-4B8C-83A1-F6EECF244321}">
                <p14:modId xmlns:p14="http://schemas.microsoft.com/office/powerpoint/2010/main" val="3566309568"/>
              </p:ext>
            </p:extLst>
          </p:nvPr>
        </p:nvGraphicFramePr>
        <p:xfrm>
          <a:off x="965198" y="2962275"/>
          <a:ext cx="10670075" cy="2819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63194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0C59A-767B-444B-9721-24C21A5C19B4}"/>
              </a:ext>
            </a:extLst>
          </p:cNvPr>
          <p:cNvSpPr>
            <a:spLocks noGrp="1"/>
          </p:cNvSpPr>
          <p:nvPr>
            <p:ph type="title"/>
          </p:nvPr>
        </p:nvSpPr>
        <p:spPr>
          <a:xfrm>
            <a:off x="960100" y="978102"/>
            <a:ext cx="10588434" cy="1062644"/>
          </a:xfrm>
        </p:spPr>
        <p:txBody>
          <a:bodyPr anchor="b">
            <a:normAutofit/>
          </a:bodyPr>
          <a:lstStyle/>
          <a:p>
            <a:r>
              <a:rPr lang="en-US" sz="2800" dirty="0">
                <a:latin typeface="Arial"/>
                <a:cs typeface="Arial"/>
              </a:rPr>
              <a:t/>
            </a:r>
            <a:br>
              <a:rPr lang="en-US" sz="2800" dirty="0">
                <a:latin typeface="Arial"/>
                <a:cs typeface="Arial"/>
              </a:rPr>
            </a:br>
            <a:r>
              <a:rPr lang="en-US" sz="2800" b="1" dirty="0">
                <a:latin typeface="Arial"/>
                <a:cs typeface="Arial"/>
              </a:rPr>
              <a:t>John Lewis seeks out innovation from technology start-ups</a:t>
            </a:r>
          </a:p>
          <a:p>
            <a:endParaRPr lang="en-US" sz="2800" dirty="0">
              <a:cs typeface="Calibri Light"/>
            </a:endParaRPr>
          </a:p>
        </p:txBody>
      </p:sp>
      <p:cxnSp>
        <p:nvCxnSpPr>
          <p:cNvPr id="14" name="Straight Connector 13">
            <a:extLst>
              <a:ext uri="{FF2B5EF4-FFF2-40B4-BE49-F238E27FC236}">
                <a16:creationId xmlns:a16="http://schemas.microsoft.com/office/drawing/2014/main" id="{39B7FDC9-F0CE-43A7-9F2A-83DD09DC345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7" name="Picture 4">
            <a:extLst>
              <a:ext uri="{FF2B5EF4-FFF2-40B4-BE49-F238E27FC236}">
                <a16:creationId xmlns:a16="http://schemas.microsoft.com/office/drawing/2014/main" id="{D119697F-7A09-4501-AE60-A94681DC265D}"/>
              </a:ext>
            </a:extLst>
          </p:cNvPr>
          <p:cNvPicPr>
            <a:picLocks noChangeAspect="1"/>
          </p:cNvPicPr>
          <p:nvPr/>
        </p:nvPicPr>
        <p:blipFill rotWithShape="1">
          <a:blip r:embed="rId2"/>
          <a:srcRect l="482" r="1601" b="1"/>
          <a:stretch/>
        </p:blipFill>
        <p:spPr>
          <a:xfrm>
            <a:off x="1363688" y="2811104"/>
            <a:ext cx="2867150" cy="2928114"/>
          </a:xfrm>
          <a:prstGeom prst="rect">
            <a:avLst/>
          </a:prstGeom>
        </p:spPr>
      </p:pic>
      <p:sp>
        <p:nvSpPr>
          <p:cNvPr id="9" name="Content Placeholder 8">
            <a:extLst>
              <a:ext uri="{FF2B5EF4-FFF2-40B4-BE49-F238E27FC236}">
                <a16:creationId xmlns:a16="http://schemas.microsoft.com/office/drawing/2014/main" id="{0D5D76DD-5D71-49AC-ABA6-6F04ECAB5FCA}"/>
              </a:ext>
            </a:extLst>
          </p:cNvPr>
          <p:cNvSpPr>
            <a:spLocks noGrp="1"/>
          </p:cNvSpPr>
          <p:nvPr>
            <p:ph idx="1"/>
          </p:nvPr>
        </p:nvSpPr>
        <p:spPr>
          <a:xfrm>
            <a:off x="4955354" y="2682433"/>
            <a:ext cx="6282169" cy="3215749"/>
          </a:xfrm>
        </p:spPr>
        <p:txBody>
          <a:bodyPr vert="horz" lIns="91440" tIns="45720" rIns="91440" bIns="45720" rtlCol="0">
            <a:normAutofit fontScale="92500" lnSpcReduction="20000"/>
          </a:bodyPr>
          <a:lstStyle/>
          <a:p>
            <a:pPr marL="0" indent="0">
              <a:buNone/>
            </a:pPr>
            <a:endParaRPr lang="en-US" sz="1900" b="1" dirty="0">
              <a:latin typeface="Arial"/>
              <a:ea typeface="+mn-lt"/>
              <a:cs typeface="+mn-lt"/>
            </a:endParaRPr>
          </a:p>
          <a:p>
            <a:pPr marL="0" indent="0">
              <a:buNone/>
            </a:pPr>
            <a:r>
              <a:rPr lang="en-US" sz="1900" b="1" dirty="0">
                <a:latin typeface="Arial"/>
                <a:ea typeface="+mn-lt"/>
                <a:cs typeface="+mn-lt"/>
              </a:rPr>
              <a:t>Omni-channel retailer </a:t>
            </a:r>
            <a:r>
              <a:rPr lang="en-US" sz="1900" dirty="0">
                <a:latin typeface="Arial"/>
                <a:ea typeface="+mn-lt"/>
                <a:cs typeface="+mn-lt"/>
              </a:rPr>
              <a:t>give customers the coherent and consistent John Lewis experience across whatever channel they’re shopping on.”</a:t>
            </a:r>
            <a:endParaRPr lang="en-US" sz="1900" dirty="0">
              <a:latin typeface="Arial"/>
              <a:cs typeface="Calibri" panose="020F0502020204030204"/>
            </a:endParaRPr>
          </a:p>
          <a:p>
            <a:pPr>
              <a:buNone/>
            </a:pPr>
            <a:r>
              <a:rPr lang="en-US" sz="1900" dirty="0">
                <a:ea typeface="+mn-lt"/>
                <a:cs typeface="+mn-lt"/>
              </a:rPr>
              <a:t>(Baldwin, 2013)</a:t>
            </a:r>
          </a:p>
          <a:p>
            <a:pPr>
              <a:buNone/>
            </a:pPr>
            <a:endParaRPr lang="en-US" sz="1900" dirty="0">
              <a:cs typeface="Calibri"/>
            </a:endParaRPr>
          </a:p>
          <a:p>
            <a:pPr>
              <a:buNone/>
            </a:pPr>
            <a:r>
              <a:rPr lang="en-US" sz="1900" dirty="0">
                <a:ea typeface="+mn-lt"/>
                <a:cs typeface="+mn-lt"/>
              </a:rPr>
              <a:t>PARTNER DEVICES WERE INTRODUCED INTO JOHN LEWIS SHOPS AND TRIALLED IN 21 WAITROSE SHOPS</a:t>
            </a:r>
            <a:endParaRPr lang="en-US" sz="1900" dirty="0">
              <a:cs typeface="Calibri"/>
            </a:endParaRPr>
          </a:p>
          <a:p>
            <a:pPr>
              <a:buNone/>
            </a:pPr>
            <a:r>
              <a:rPr lang="en-US" sz="1900" dirty="0">
                <a:ea typeface="+mn-lt"/>
                <a:cs typeface="+mn-lt"/>
              </a:rPr>
              <a:t>CUSTOMER SELF-SERVICE CHECK-IN IPADS FOR CLICK &amp; COLLECT ORDERS IN 140 WAITROSE SHOPS</a:t>
            </a:r>
            <a:endParaRPr lang="en-US" sz="1900" dirty="0"/>
          </a:p>
          <a:p>
            <a:pPr>
              <a:buNone/>
            </a:pPr>
            <a:r>
              <a:rPr lang="en-US" sz="1900" dirty="0">
                <a:ea typeface="+mn-lt"/>
                <a:cs typeface="+mn-lt"/>
              </a:rPr>
              <a:t>(Johnlewispartnership, 2018)</a:t>
            </a:r>
            <a:endParaRPr lang="en-US" sz="1900" dirty="0"/>
          </a:p>
          <a:p>
            <a:pPr marL="0" indent="0">
              <a:buNone/>
            </a:pPr>
            <a:endParaRPr lang="en-US" sz="1900" dirty="0">
              <a:latin typeface="Arial"/>
              <a:cs typeface="Calibri"/>
            </a:endParaRPr>
          </a:p>
          <a:p>
            <a:endParaRPr lang="en-US" sz="1900" dirty="0">
              <a:cs typeface="Calibri"/>
            </a:endParaRPr>
          </a:p>
        </p:txBody>
      </p:sp>
    </p:spTree>
    <p:extLst>
      <p:ext uri="{BB962C8B-B14F-4D97-AF65-F5344CB8AC3E}">
        <p14:creationId xmlns:p14="http://schemas.microsoft.com/office/powerpoint/2010/main" val="19280289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8A96C9-D6CF-4F24-99F5-4E31B5E6D1E4}"/>
              </a:ext>
            </a:extLst>
          </p:cNvPr>
          <p:cNvSpPr>
            <a:spLocks noGrp="1"/>
          </p:cNvSpPr>
          <p:nvPr>
            <p:ph type="title"/>
          </p:nvPr>
        </p:nvSpPr>
        <p:spPr>
          <a:xfrm>
            <a:off x="863029" y="1012004"/>
            <a:ext cx="3416158" cy="4795408"/>
          </a:xfrm>
        </p:spPr>
        <p:txBody>
          <a:bodyPr>
            <a:normAutofit/>
          </a:bodyPr>
          <a:lstStyle/>
          <a:p>
            <a:r>
              <a:rPr lang="en-US" sz="3700" dirty="0">
                <a:solidFill>
                  <a:srgbClr val="FFFFFF"/>
                </a:solidFill>
                <a:latin typeface="Arial"/>
                <a:cs typeface="Calibri Light"/>
              </a:rPr>
              <a:t>Stakeholders engaged with CRM system</a:t>
            </a:r>
            <a:endParaRPr lang="en-US" sz="3700" dirty="0">
              <a:solidFill>
                <a:srgbClr val="FFFFFF"/>
              </a:solidFill>
              <a:latin typeface="Arial"/>
            </a:endParaRPr>
          </a:p>
        </p:txBody>
      </p:sp>
      <p:graphicFrame>
        <p:nvGraphicFramePr>
          <p:cNvPr id="5" name="Content Placeholder 2">
            <a:extLst>
              <a:ext uri="{FF2B5EF4-FFF2-40B4-BE49-F238E27FC236}">
                <a16:creationId xmlns:a16="http://schemas.microsoft.com/office/drawing/2014/main" id="{11E8795C-0A18-4764-89A3-7BBAE6C7FB9D}"/>
              </a:ext>
            </a:extLst>
          </p:cNvPr>
          <p:cNvGraphicFramePr>
            <a:graphicFrameLocks noGrp="1"/>
          </p:cNvGraphicFramePr>
          <p:nvPr>
            <p:ph idx="1"/>
            <p:extLst>
              <p:ext uri="{D42A27DB-BD31-4B8C-83A1-F6EECF244321}">
                <p14:modId xmlns:p14="http://schemas.microsoft.com/office/powerpoint/2010/main" val="78988373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67117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911E3A-C35B-4EF7-A355-B84E9A14A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E21ADB3D-AD65-44B4-847D-5E90E90A5D1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5F8A7F7F-DD1A-4F41-98AC-B9CE2A620CD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CEF47228-EB7C-4EBA-BE01-DA6CB241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DCF573BC-A06F-4036-A3A8-9D07DDE622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9D810452-762D-49BE-A9C9-24EEC35CCD63}"/>
              </a:ext>
            </a:extLst>
          </p:cNvPr>
          <p:cNvSpPr>
            <a:spLocks noGrp="1"/>
          </p:cNvSpPr>
          <p:nvPr>
            <p:ph type="title"/>
          </p:nvPr>
        </p:nvSpPr>
        <p:spPr>
          <a:xfrm>
            <a:off x="904877" y="2415322"/>
            <a:ext cx="3451730" cy="2399869"/>
          </a:xfrm>
        </p:spPr>
        <p:txBody>
          <a:bodyPr>
            <a:normAutofit/>
          </a:bodyPr>
          <a:lstStyle/>
          <a:p>
            <a:pPr algn="ctr"/>
            <a:r>
              <a:rPr lang="en-US" sz="2800">
                <a:solidFill>
                  <a:srgbClr val="FFFFFF"/>
                </a:solidFill>
                <a:cs typeface="Calibri Light"/>
              </a:rPr>
              <a:t>                              </a:t>
            </a:r>
            <a:br>
              <a:rPr lang="en-US" sz="2800">
                <a:solidFill>
                  <a:srgbClr val="FFFFFF"/>
                </a:solidFill>
                <a:cs typeface="Calibri Light"/>
              </a:rPr>
            </a:br>
            <a:r>
              <a:rPr lang="en-US" sz="2800">
                <a:solidFill>
                  <a:srgbClr val="FFFFFF"/>
                </a:solidFill>
                <a:cs typeface="Calibri Light"/>
              </a:rPr>
              <a:t>                             </a:t>
            </a:r>
            <a:r>
              <a:rPr lang="en-US" sz="2800" b="1">
                <a:solidFill>
                  <a:srgbClr val="FFFFFF"/>
                </a:solidFill>
                <a:cs typeface="Calibri Light"/>
              </a:rPr>
              <a:t>References</a:t>
            </a:r>
            <a:br>
              <a:rPr lang="en-US" sz="2800" b="1">
                <a:solidFill>
                  <a:srgbClr val="FFFFFF"/>
                </a:solidFill>
                <a:cs typeface="Calibri Light"/>
              </a:rPr>
            </a:br>
            <a:r>
              <a:rPr lang="en-US" sz="2800" b="1">
                <a:solidFill>
                  <a:srgbClr val="FFFFFF"/>
                </a:solidFill>
                <a:cs typeface="Calibri Light"/>
              </a:rPr>
              <a:t>                                    </a:t>
            </a:r>
            <a:r>
              <a:rPr lang="en-US" sz="2800" b="1">
                <a:solidFill>
                  <a:srgbClr val="FFFFFF"/>
                </a:solidFill>
                <a:latin typeface="Arial" panose="020B0604020202020204" pitchFamily="34" charset="0"/>
                <a:cs typeface="Arial" panose="020B0604020202020204" pitchFamily="34" charset="0"/>
              </a:rPr>
              <a:t>Tariqul</a:t>
            </a:r>
            <a:r>
              <a:rPr lang="en-US" sz="2800" b="1">
                <a:solidFill>
                  <a:srgbClr val="FFFFFF"/>
                </a:solidFill>
                <a:cs typeface="Calibri Light"/>
              </a:rPr>
              <a:t/>
            </a:r>
            <a:br>
              <a:rPr lang="en-US" sz="2800" b="1">
                <a:solidFill>
                  <a:srgbClr val="FFFFFF"/>
                </a:solidFill>
                <a:cs typeface="Calibri Light"/>
              </a:rPr>
            </a:br>
            <a:endParaRPr lang="en-US" sz="2800" b="1">
              <a:solidFill>
                <a:srgbClr val="FFFFFF"/>
              </a:solidFill>
            </a:endParaRPr>
          </a:p>
        </p:txBody>
      </p:sp>
      <p:sp>
        <p:nvSpPr>
          <p:cNvPr id="3" name="Content Placeholder 2">
            <a:extLst>
              <a:ext uri="{FF2B5EF4-FFF2-40B4-BE49-F238E27FC236}">
                <a16:creationId xmlns:a16="http://schemas.microsoft.com/office/drawing/2014/main" id="{F7A77B1A-567F-40D8-88BF-38BF3948C7D2}"/>
              </a:ext>
            </a:extLst>
          </p:cNvPr>
          <p:cNvSpPr>
            <a:spLocks noGrp="1"/>
          </p:cNvSpPr>
          <p:nvPr>
            <p:ph idx="1"/>
          </p:nvPr>
        </p:nvSpPr>
        <p:spPr>
          <a:xfrm>
            <a:off x="5120640" y="266700"/>
            <a:ext cx="6281928" cy="6358035"/>
          </a:xfrm>
        </p:spPr>
        <p:txBody>
          <a:bodyPr vert="horz" lIns="91440" tIns="45720" rIns="91440" bIns="45720" rtlCol="0" anchor="ctr">
            <a:normAutofit fontScale="32500" lnSpcReduction="20000"/>
          </a:bodyPr>
          <a:lstStyle/>
          <a:p>
            <a:pPr>
              <a:buFont typeface="Wingdings" panose="020B0604020202020204" pitchFamily="34" charset="0"/>
              <a:buChar char="Ø"/>
            </a:pPr>
            <a:endParaRPr lang="en-US" sz="1100" dirty="0">
              <a:latin typeface="Arial" panose="020B0604020202020204" pitchFamily="34" charset="0"/>
              <a:cs typeface="Arial" panose="020B0604020202020204" pitchFamily="34" charset="0"/>
            </a:endParaRPr>
          </a:p>
          <a:p>
            <a:pPr>
              <a:buFont typeface="Wingdings" panose="020B0604020202020204" pitchFamily="34" charset="0"/>
              <a:buChar char="Ø"/>
            </a:pPr>
            <a:endParaRPr lang="en-US" sz="1100" dirty="0">
              <a:latin typeface="Arial" panose="020B0604020202020204" pitchFamily="34" charset="0"/>
              <a:cs typeface="Arial" panose="020B0604020202020204" pitchFamily="34" charset="0"/>
            </a:endParaRPr>
          </a:p>
          <a:p>
            <a:pPr>
              <a:buFont typeface="Wingdings" panose="020B0604020202020204" pitchFamily="34" charset="0"/>
              <a:buChar char="Ø"/>
            </a:pPr>
            <a:endParaRPr lang="en-US" sz="1100" dirty="0">
              <a:latin typeface="Arial" panose="020B0604020202020204" pitchFamily="34" charset="0"/>
              <a:cs typeface="Arial" panose="020B0604020202020204" pitchFamily="34" charset="0"/>
            </a:endParaRPr>
          </a:p>
          <a:p>
            <a:pPr>
              <a:buFont typeface="Wingdings" panose="020B0604020202020204" pitchFamily="34" charset="0"/>
              <a:buChar char="Ø"/>
            </a:pPr>
            <a:endParaRPr lang="en-US" sz="1100" dirty="0">
              <a:latin typeface="Arial" panose="020B0604020202020204" pitchFamily="34" charset="0"/>
              <a:cs typeface="Arial" panose="020B0604020202020204" pitchFamily="34" charset="0"/>
            </a:endParaRPr>
          </a:p>
          <a:p>
            <a:pPr>
              <a:buFont typeface="Wingdings" panose="020B0604020202020204" pitchFamily="34" charset="0"/>
              <a:buChar char="Ø"/>
            </a:pPr>
            <a:endParaRPr lang="en-US" sz="1100" dirty="0">
              <a:latin typeface="Arial" panose="020B0604020202020204" pitchFamily="34" charset="0"/>
              <a:cs typeface="Arial" panose="020B0604020202020204" pitchFamily="34" charset="0"/>
            </a:endParaRPr>
          </a:p>
          <a:p>
            <a:pPr>
              <a:buFont typeface="Wingdings" panose="020B0604020202020204" pitchFamily="34" charset="0"/>
              <a:buChar char="Ø"/>
            </a:pPr>
            <a:endParaRPr lang="en-US" sz="2200" dirty="0">
              <a:latin typeface="Arial" panose="020B0604020202020204" pitchFamily="34" charset="0"/>
              <a:cs typeface="Arial" panose="020B0604020202020204" pitchFamily="34" charset="0"/>
            </a:endParaRPr>
          </a:p>
          <a:p>
            <a:pPr>
              <a:buFont typeface="Wingdings" panose="020B0604020202020204" pitchFamily="34" charset="0"/>
              <a:buChar char="Ø"/>
            </a:pPr>
            <a:endParaRPr lang="en-US" sz="2900" dirty="0">
              <a:latin typeface="Arial" panose="020B0604020202020204" pitchFamily="34" charset="0"/>
              <a:cs typeface="Arial" panose="020B0604020202020204" pitchFamily="34" charset="0"/>
            </a:endParaRPr>
          </a:p>
          <a:p>
            <a:pPr>
              <a:buFont typeface="Wingdings" panose="020B0604020202020204" pitchFamily="34" charset="0"/>
              <a:buChar char="Ø"/>
            </a:pPr>
            <a:r>
              <a:rPr lang="en-US" sz="2900" dirty="0">
                <a:latin typeface="Arial" panose="020B0604020202020204" pitchFamily="34" charset="0"/>
                <a:cs typeface="Arial" panose="020B0604020202020204" pitchFamily="34" charset="0"/>
              </a:rPr>
              <a:t>Hooley. G, Piercy. F. N, Nicoulaud. B, (2012). Marketing Strategy &amp; Competitive Position. 5th edition. Harlow: Pearson Education Limited.</a:t>
            </a:r>
            <a:endParaRPr lang="en-US" sz="2900" dirty="0">
              <a:latin typeface="Arial" panose="020B0604020202020204" pitchFamily="34" charset="0"/>
              <a:ea typeface="+mn-lt"/>
              <a:cs typeface="Arial" panose="020B0604020202020204" pitchFamily="34" charset="0"/>
            </a:endParaRPr>
          </a:p>
          <a:p>
            <a:pPr>
              <a:buFont typeface="Wingdings" panose="020B0604020202020204" pitchFamily="34" charset="0"/>
              <a:buChar char="Ø"/>
            </a:pPr>
            <a:r>
              <a:rPr lang="en-US" sz="2900" dirty="0">
                <a:latin typeface="Arial" panose="020B0604020202020204" pitchFamily="34" charset="0"/>
                <a:ea typeface="+mn-lt"/>
                <a:cs typeface="Arial" panose="020B0604020202020204" pitchFamily="34" charset="0"/>
              </a:rPr>
              <a:t>Nibusinessinfo. (2019). </a:t>
            </a:r>
            <a:r>
              <a:rPr lang="en-US" sz="2900" i="1" dirty="0">
                <a:latin typeface="Arial" panose="020B0604020202020204" pitchFamily="34" charset="0"/>
                <a:ea typeface="+mn-lt"/>
                <a:cs typeface="Arial" panose="020B0604020202020204" pitchFamily="34" charset="0"/>
              </a:rPr>
              <a:t>Potential drawbacks of CRM systems</a:t>
            </a:r>
            <a:r>
              <a:rPr lang="en-US" sz="2900" dirty="0">
                <a:latin typeface="Arial" panose="020B0604020202020204" pitchFamily="34" charset="0"/>
                <a:ea typeface="+mn-lt"/>
                <a:cs typeface="Arial" panose="020B0604020202020204" pitchFamily="34" charset="0"/>
              </a:rPr>
              <a:t>. [online] Available at: https://www.nibusinessinfo.co.uk/content/potential-drawbacks-crm-systems[Accessed 21 May 2019].</a:t>
            </a:r>
            <a:endParaRPr lang="en-US" sz="2900" dirty="0">
              <a:latin typeface="Arial" panose="020B0604020202020204" pitchFamily="34" charset="0"/>
              <a:cs typeface="Arial" panose="020B0604020202020204" pitchFamily="34" charset="0"/>
            </a:endParaRPr>
          </a:p>
          <a:p>
            <a:pPr>
              <a:buFont typeface="Wingdings" panose="020B0604020202020204" pitchFamily="34" charset="0"/>
              <a:buChar char="Ø"/>
            </a:pPr>
            <a:r>
              <a:rPr lang="en-US" sz="2900" dirty="0">
                <a:latin typeface="Arial" panose="020B0604020202020204" pitchFamily="34" charset="0"/>
                <a:ea typeface="+mn-lt"/>
                <a:cs typeface="Arial" panose="020B0604020202020204" pitchFamily="34" charset="0"/>
              </a:rPr>
              <a:t>Baker, R. (2010). </a:t>
            </a:r>
            <a:r>
              <a:rPr lang="en-US" sz="2900" i="1" dirty="0">
                <a:latin typeface="Arial" panose="020B0604020202020204" pitchFamily="34" charset="0"/>
                <a:ea typeface="+mn-lt"/>
                <a:cs typeface="Arial" panose="020B0604020202020204" pitchFamily="34" charset="0"/>
              </a:rPr>
              <a:t>Customer loyalty boosts Tesco results – Marketing Week</a:t>
            </a:r>
            <a:r>
              <a:rPr lang="en-US" sz="2900" dirty="0">
                <a:latin typeface="Arial" panose="020B0604020202020204" pitchFamily="34" charset="0"/>
                <a:ea typeface="+mn-lt"/>
                <a:cs typeface="Arial" panose="020B0604020202020204" pitchFamily="34" charset="0"/>
              </a:rPr>
              <a:t>. [online] Marketing Week. Available at: https://www.marketingweek.com/2010/10/05/customer-loyalty-boosts-tesco-results/[Accessed 2 Jun. 2019].</a:t>
            </a:r>
          </a:p>
          <a:p>
            <a:pPr>
              <a:buFont typeface="Wingdings" panose="020B0604020202020204" pitchFamily="34" charset="0"/>
              <a:buChar char="Ø"/>
            </a:pPr>
            <a:r>
              <a:rPr lang="en-US" sz="2900" dirty="0">
                <a:latin typeface="Arial" panose="020B0604020202020204" pitchFamily="34" charset="0"/>
                <a:cs typeface="Arial" panose="020B0604020202020204" pitchFamily="34" charset="0"/>
              </a:rPr>
              <a:t>Hammett, E. (2018). </a:t>
            </a:r>
            <a:r>
              <a:rPr lang="en-US" sz="2900" i="1" dirty="0">
                <a:latin typeface="Arial" panose="020B0604020202020204" pitchFamily="34" charset="0"/>
                <a:cs typeface="Arial" panose="020B0604020202020204" pitchFamily="34" charset="0"/>
              </a:rPr>
              <a:t>Tesco 'absolutely concerned' about GDPR impact on Clubcard</a:t>
            </a:r>
            <a:r>
              <a:rPr lang="en-US" sz="2900" dirty="0">
                <a:latin typeface="Arial" panose="020B0604020202020204" pitchFamily="34" charset="0"/>
                <a:cs typeface="Arial" panose="020B0604020202020204" pitchFamily="34" charset="0"/>
              </a:rPr>
              <a:t>. [online] Marketing Week. Available at: https://www.marketingweek.com/2018/05/29/tesco-concerned-gdpr-clubcard/ [Accessed 11 Jun. 2019].</a:t>
            </a:r>
          </a:p>
          <a:p>
            <a:pPr>
              <a:buFont typeface="Wingdings" panose="020B0604020202020204" pitchFamily="34" charset="0"/>
              <a:buChar char="Ø"/>
            </a:pPr>
            <a:r>
              <a:rPr lang="en-US" sz="2900" dirty="0">
                <a:latin typeface="Arial" panose="020B0604020202020204" pitchFamily="34" charset="0"/>
                <a:ea typeface="+mn-lt"/>
                <a:cs typeface="Arial" panose="020B0604020202020204" pitchFamily="34" charset="0"/>
              </a:rPr>
              <a:t>Carey, S. (2018). </a:t>
            </a:r>
            <a:r>
              <a:rPr lang="en-US" sz="2900" i="1" dirty="0">
                <a:latin typeface="Arial" panose="020B0604020202020204" pitchFamily="34" charset="0"/>
                <a:ea typeface="+mn-lt"/>
                <a:cs typeface="Arial" panose="020B0604020202020204" pitchFamily="34" charset="0"/>
              </a:rPr>
              <a:t>How John Lewis upgraded its customer service team to Salesforce Lightning</a:t>
            </a:r>
            <a:r>
              <a:rPr lang="en-US" sz="2900" dirty="0">
                <a:latin typeface="Arial" panose="020B0604020202020204" pitchFamily="34" charset="0"/>
                <a:ea typeface="+mn-lt"/>
                <a:cs typeface="Arial" panose="020B0604020202020204" pitchFamily="34" charset="0"/>
              </a:rPr>
              <a:t>. [online] ComputerWorld. Available at: https://www.computerworlduk.com/cloud-computing/how-john-lewis-upgraded-its-service-team-salesforce-lightning-3684555/[Accessed 3 Jun. 2019].</a:t>
            </a:r>
          </a:p>
          <a:p>
            <a:pPr>
              <a:buFont typeface="Wingdings" panose="020B0604020202020204" pitchFamily="34" charset="0"/>
              <a:buChar char="Ø"/>
            </a:pPr>
            <a:r>
              <a:rPr lang="en-US" sz="2900" dirty="0">
                <a:latin typeface="Arial" panose="020B0604020202020204" pitchFamily="34" charset="0"/>
                <a:cs typeface="Arial" panose="020B0604020202020204" pitchFamily="34" charset="0"/>
              </a:rPr>
              <a:t>Tescoplc. (2019). [online] Available at: https://www.tescoplc.com/media/754356/tesco_ar_2019.pdf [Accessed 10 Jun. 2019].</a:t>
            </a:r>
          </a:p>
          <a:p>
            <a:pPr>
              <a:buFont typeface="Wingdings" panose="020B0604020202020204" pitchFamily="34" charset="0"/>
              <a:buChar char="Ø"/>
            </a:pPr>
            <a:r>
              <a:rPr lang="en-US" sz="2900" dirty="0">
                <a:latin typeface="Arial" panose="020B0604020202020204" pitchFamily="34" charset="0"/>
                <a:ea typeface="+mn-lt"/>
                <a:cs typeface="Arial" panose="020B0604020202020204" pitchFamily="34" charset="0"/>
              </a:rPr>
              <a:t>Decisionmarketing. (2019). </a:t>
            </a:r>
            <a:r>
              <a:rPr lang="en-US" sz="2900" i="1" dirty="0">
                <a:latin typeface="Arial" panose="020B0604020202020204" pitchFamily="34" charset="0"/>
                <a:ea typeface="+mn-lt"/>
                <a:cs typeface="Arial" panose="020B0604020202020204" pitchFamily="34" charset="0"/>
              </a:rPr>
              <a:t>John Lewis hires Proximity for CRM - DecisionMarketing</a:t>
            </a:r>
            <a:r>
              <a:rPr lang="en-US" sz="2900" dirty="0">
                <a:latin typeface="Arial" panose="020B0604020202020204" pitchFamily="34" charset="0"/>
                <a:ea typeface="+mn-lt"/>
                <a:cs typeface="Arial" panose="020B0604020202020204" pitchFamily="34" charset="0"/>
              </a:rPr>
              <a:t>. [online] Available at:</a:t>
            </a:r>
          </a:p>
          <a:p>
            <a:pPr>
              <a:buFont typeface="Wingdings" panose="020B0604020202020204" pitchFamily="34" charset="0"/>
              <a:buChar char="Ø"/>
            </a:pPr>
            <a:r>
              <a:rPr lang="en-US" dirty="0"/>
              <a:t>Mindtools. (2019). </a:t>
            </a:r>
            <a:r>
              <a:rPr lang="en-US" i="1" dirty="0"/>
              <a:t>Porter's Generic Strategies: Choosing Your Route to Success</a:t>
            </a:r>
            <a:r>
              <a:rPr lang="en-US" dirty="0"/>
              <a:t>. [online] Available at: https://www.mindtools.com/pages/article/newSTR_82.htm [Accessed 11 Jun. 2019].</a:t>
            </a:r>
            <a:r>
              <a:rPr lang="en-US" sz="2900" dirty="0">
                <a:latin typeface="Arial" panose="020B0604020202020204" pitchFamily="34" charset="0"/>
                <a:ea typeface="+mn-lt"/>
                <a:cs typeface="Arial" panose="020B0604020202020204" pitchFamily="34" charset="0"/>
              </a:rPr>
              <a:t> https://www.decisionmarketing.co.uk/news/john-lewis-hires-proximity-for-crm[Accessed 6 Jun. 2019].</a:t>
            </a:r>
            <a:endParaRPr lang="en-US" sz="2900" dirty="0">
              <a:latin typeface="Arial" panose="020B0604020202020204" pitchFamily="34" charset="0"/>
              <a:cs typeface="Arial" panose="020B0604020202020204" pitchFamily="34" charset="0"/>
            </a:endParaRPr>
          </a:p>
          <a:p>
            <a:pPr>
              <a:buFont typeface="Wingdings" panose="020B0604020202020204" pitchFamily="34" charset="0"/>
              <a:buChar char="Ø"/>
            </a:pPr>
            <a:r>
              <a:rPr lang="en-US" sz="2900" dirty="0">
                <a:latin typeface="Arial" panose="020B0604020202020204" pitchFamily="34" charset="0"/>
                <a:ea typeface="+mn-lt"/>
                <a:cs typeface="Arial" panose="020B0604020202020204" pitchFamily="34" charset="0"/>
              </a:rPr>
              <a:t>Baldwin, C. (2013). </a:t>
            </a:r>
            <a:r>
              <a:rPr lang="en-US" sz="2900" i="1" dirty="0">
                <a:latin typeface="Arial" panose="020B0604020202020204" pitchFamily="34" charset="0"/>
                <a:ea typeface="+mn-lt"/>
                <a:cs typeface="Arial" panose="020B0604020202020204" pitchFamily="34" charset="0"/>
              </a:rPr>
              <a:t>John Lewis seeks out innovation from technology startups</a:t>
            </a:r>
            <a:r>
              <a:rPr lang="en-US" sz="2900" dirty="0">
                <a:latin typeface="Arial" panose="020B0604020202020204" pitchFamily="34" charset="0"/>
                <a:ea typeface="+mn-lt"/>
                <a:cs typeface="Arial" panose="020B0604020202020204" pitchFamily="34" charset="0"/>
              </a:rPr>
              <a:t>. [online] ComputerWeekly. Available at: https://www.computerweekly.com/news/2240188343/John-Lewis-seeks-out-innovation-from-technology-startups[Accessed 6 Jun. 2019].</a:t>
            </a:r>
            <a:endParaRPr lang="en-US" sz="2900" dirty="0">
              <a:latin typeface="Arial" panose="020B0604020202020204" pitchFamily="34" charset="0"/>
              <a:cs typeface="Arial" panose="020B0604020202020204" pitchFamily="34" charset="0"/>
            </a:endParaRPr>
          </a:p>
          <a:p>
            <a:pPr>
              <a:buFont typeface="Wingdings" panose="020B0604020202020204" pitchFamily="34" charset="0"/>
              <a:buChar char="Ø"/>
            </a:pPr>
            <a:r>
              <a:rPr lang="en-US" sz="2900" dirty="0">
                <a:latin typeface="Arial" panose="020B0604020202020204" pitchFamily="34" charset="0"/>
                <a:ea typeface="+mn-lt"/>
                <a:cs typeface="Arial" panose="020B0604020202020204" pitchFamily="34" charset="0"/>
              </a:rPr>
              <a:t>Johnlewispartnership. (2018). [online] Available at: https://www.johnlewispartnership.co.uk/content/dam/cws/pdfs/financials/annual-reports/jlp-annual-report-and-accounts-2018.pdf [Accessed 10 Jun. 2019].</a:t>
            </a:r>
            <a:endParaRPr lang="en-US" sz="2900" dirty="0">
              <a:latin typeface="Arial" panose="020B0604020202020204" pitchFamily="34" charset="0"/>
              <a:cs typeface="Arial" panose="020B0604020202020204" pitchFamily="34" charset="0"/>
            </a:endParaRPr>
          </a:p>
          <a:p>
            <a:pPr>
              <a:buFont typeface="Wingdings" panose="020B0604020202020204" pitchFamily="34" charset="0"/>
              <a:buChar char="Ø"/>
            </a:pPr>
            <a:endParaRPr lang="en-US" sz="1100" dirty="0">
              <a:latin typeface="Arial"/>
              <a:cs typeface="Calibri"/>
            </a:endParaRPr>
          </a:p>
          <a:p>
            <a:pPr>
              <a:buFont typeface="Wingdings" panose="020B0604020202020204" pitchFamily="34" charset="0"/>
              <a:buChar char="Ø"/>
            </a:pPr>
            <a:endParaRPr lang="en-US" sz="1100" dirty="0">
              <a:latin typeface="Arial"/>
              <a:cs typeface="Calibri"/>
            </a:endParaRPr>
          </a:p>
          <a:p>
            <a:endParaRPr lang="en-US" sz="1100" dirty="0">
              <a:latin typeface="Calibri"/>
              <a:cs typeface="Calibri"/>
            </a:endParaRPr>
          </a:p>
          <a:p>
            <a:endParaRPr lang="en-US" sz="1100" dirty="0">
              <a:latin typeface="Calibri"/>
              <a:cs typeface="Calibri"/>
            </a:endParaRPr>
          </a:p>
          <a:p>
            <a:endParaRPr lang="en-US" sz="1100" dirty="0">
              <a:latin typeface="Arial"/>
              <a:cs typeface="Calibri"/>
            </a:endParaRPr>
          </a:p>
          <a:p>
            <a:endParaRPr lang="en-US" sz="1100" dirty="0">
              <a:latin typeface="Arial"/>
              <a:cs typeface="Calibri"/>
            </a:endParaRPr>
          </a:p>
          <a:p>
            <a:endParaRPr lang="en-US" sz="1100" dirty="0">
              <a:latin typeface="Arial"/>
              <a:cs typeface="Arial"/>
            </a:endParaRPr>
          </a:p>
          <a:p>
            <a:endParaRPr lang="en-US" sz="1100" dirty="0">
              <a:cs typeface="Calibri"/>
            </a:endParaRPr>
          </a:p>
        </p:txBody>
      </p:sp>
    </p:spTree>
    <p:extLst>
      <p:ext uri="{BB962C8B-B14F-4D97-AF65-F5344CB8AC3E}">
        <p14:creationId xmlns:p14="http://schemas.microsoft.com/office/powerpoint/2010/main" val="21953171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1140F-961F-4296-972A-05AABD72FF74}"/>
              </a:ext>
            </a:extLst>
          </p:cNvPr>
          <p:cNvSpPr>
            <a:spLocks noGrp="1"/>
          </p:cNvSpPr>
          <p:nvPr>
            <p:ph type="title"/>
          </p:nvPr>
        </p:nvSpPr>
        <p:spPr/>
        <p:txBody>
          <a:bodyPr/>
          <a:lstStyle/>
          <a:p>
            <a:r>
              <a:rPr lang="en-US" dirty="0">
                <a:cs typeface="Calibri Light"/>
              </a:rPr>
              <a:t>Benefits of CRM system at John Lewis</a:t>
            </a:r>
            <a:endParaRPr lang="en-US" dirty="0"/>
          </a:p>
        </p:txBody>
      </p:sp>
      <p:sp>
        <p:nvSpPr>
          <p:cNvPr id="3" name="Content Placeholder 2">
            <a:extLst>
              <a:ext uri="{FF2B5EF4-FFF2-40B4-BE49-F238E27FC236}">
                <a16:creationId xmlns:a16="http://schemas.microsoft.com/office/drawing/2014/main" id="{FC63ACE9-AC85-4223-B0F7-9C4A259839D8}"/>
              </a:ext>
            </a:extLst>
          </p:cNvPr>
          <p:cNvSpPr>
            <a:spLocks noGrp="1"/>
          </p:cNvSpPr>
          <p:nvPr>
            <p:ph idx="1"/>
          </p:nvPr>
        </p:nvSpPr>
        <p:spPr/>
        <p:txBody>
          <a:bodyPr vert="horz" lIns="91440" tIns="45720" rIns="91440" bIns="45720" rtlCol="0" anchor="t">
            <a:normAutofit/>
          </a:bodyPr>
          <a:lstStyle/>
          <a:p>
            <a:r>
              <a:rPr lang="en-US" dirty="0">
                <a:ea typeface="+mn-lt"/>
                <a:cs typeface="+mn-lt"/>
              </a:rPr>
              <a:t>CRM System allows John Lewis to manage relationships with both current and potential customers. The aim is to increase sales, profit and better customer service(Sales Force, 2019). </a:t>
            </a:r>
            <a:endParaRPr lang="en-US" dirty="0">
              <a:cs typeface="Calibri" panose="020F0502020204030204"/>
            </a:endParaRPr>
          </a:p>
          <a:p>
            <a:r>
              <a:rPr lang="en-US" dirty="0">
                <a:ea typeface="+mn-lt"/>
                <a:cs typeface="+mn-lt"/>
              </a:rPr>
              <a:t>John Lewis loyalty scheme is molded around the brand. The focus is on experience rather than discounts. Free tea and cake, exclusive invitation to events and sales early. </a:t>
            </a:r>
            <a:endParaRPr lang="en-US" dirty="0">
              <a:cs typeface="Calibri" panose="020F0502020204030204"/>
            </a:endParaRPr>
          </a:p>
          <a:p>
            <a:r>
              <a:rPr lang="en-US" dirty="0">
                <a:ea typeface="+mn-lt"/>
                <a:cs typeface="+mn-lt"/>
              </a:rPr>
              <a:t>The relationship with customers creates loyal customers, which in can lead to an increase in customers(Vizard, 2019).  </a:t>
            </a:r>
            <a:endParaRPr lang="en-US" dirty="0">
              <a:cs typeface="Calibri" panose="020F0502020204030204"/>
            </a:endParaRPr>
          </a:p>
          <a:p>
            <a:r>
              <a:rPr lang="en-US" dirty="0">
                <a:ea typeface="+mn-lt"/>
                <a:cs typeface="+mn-lt"/>
              </a:rPr>
              <a:t>Data collected by CRM is used to identify customers shopping habits, which John Lewis base their strategy and schemes towards.</a:t>
            </a:r>
            <a:endParaRPr lang="en-US" dirty="0">
              <a:cs typeface="Calibri"/>
            </a:endParaRPr>
          </a:p>
          <a:p>
            <a:endParaRPr lang="en-US" dirty="0">
              <a:cs typeface="Calibri"/>
            </a:endParaRPr>
          </a:p>
        </p:txBody>
      </p:sp>
      <p:pic>
        <p:nvPicPr>
          <p:cNvPr id="4" name="Picture 4" descr="A screenshot of a cell phone&#10;&#10;Description generated with very high confidence">
            <a:extLst>
              <a:ext uri="{FF2B5EF4-FFF2-40B4-BE49-F238E27FC236}">
                <a16:creationId xmlns:a16="http://schemas.microsoft.com/office/drawing/2014/main" id="{6586B4FD-1E1D-49C2-8B50-5BBD42E05412}"/>
              </a:ext>
            </a:extLst>
          </p:cNvPr>
          <p:cNvPicPr>
            <a:picLocks noChangeAspect="1"/>
          </p:cNvPicPr>
          <p:nvPr/>
        </p:nvPicPr>
        <p:blipFill>
          <a:blip r:embed="rId2"/>
          <a:stretch>
            <a:fillRect/>
          </a:stretch>
        </p:blipFill>
        <p:spPr>
          <a:xfrm>
            <a:off x="237067" y="5977"/>
            <a:ext cx="11716268" cy="6881192"/>
          </a:xfrm>
          <a:prstGeom prst="rect">
            <a:avLst/>
          </a:prstGeom>
        </p:spPr>
      </p:pic>
    </p:spTree>
    <p:extLst>
      <p:ext uri="{BB962C8B-B14F-4D97-AF65-F5344CB8AC3E}">
        <p14:creationId xmlns:p14="http://schemas.microsoft.com/office/powerpoint/2010/main" val="39168221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56497-C89E-45F4-BE74-15F0035E75E5}"/>
              </a:ext>
            </a:extLst>
          </p:cNvPr>
          <p:cNvSpPr>
            <a:spLocks noGrp="1"/>
          </p:cNvSpPr>
          <p:nvPr>
            <p:ph type="title"/>
          </p:nvPr>
        </p:nvSpPr>
        <p:spPr/>
        <p:txBody>
          <a:bodyPr/>
          <a:lstStyle/>
          <a:p>
            <a:r>
              <a:rPr lang="en-US" dirty="0">
                <a:cs typeface="Calibri Light"/>
              </a:rPr>
              <a:t>Drawbacks of CRM at John Lewis</a:t>
            </a:r>
            <a:endParaRPr lang="en-US" dirty="0"/>
          </a:p>
        </p:txBody>
      </p:sp>
      <p:sp>
        <p:nvSpPr>
          <p:cNvPr id="3" name="Content Placeholder 2">
            <a:extLst>
              <a:ext uri="{FF2B5EF4-FFF2-40B4-BE49-F238E27FC236}">
                <a16:creationId xmlns:a16="http://schemas.microsoft.com/office/drawing/2014/main" id="{648D2C12-0A89-443C-8880-D968AC08AAFD}"/>
              </a:ext>
            </a:extLst>
          </p:cNvPr>
          <p:cNvSpPr>
            <a:spLocks noGrp="1"/>
          </p:cNvSpPr>
          <p:nvPr>
            <p:ph idx="1"/>
          </p:nvPr>
        </p:nvSpPr>
        <p:spPr/>
        <p:txBody>
          <a:bodyPr vert="horz" lIns="91440" tIns="45720" rIns="91440" bIns="45720" rtlCol="0" anchor="t">
            <a:normAutofit/>
          </a:bodyPr>
          <a:lstStyle/>
          <a:p>
            <a:r>
              <a:rPr lang="en-US" dirty="0">
                <a:ea typeface="+mn-lt"/>
                <a:cs typeface="+mn-lt"/>
              </a:rPr>
              <a:t>As the customer base increases the cost of IT systems also increases. </a:t>
            </a:r>
          </a:p>
          <a:p>
            <a:r>
              <a:rPr lang="en-US" dirty="0">
                <a:ea typeface="+mn-lt"/>
                <a:cs typeface="+mn-lt"/>
              </a:rPr>
              <a:t>John Lewis employees all have a say, so decisions  take longer. </a:t>
            </a:r>
            <a:endParaRPr lang="en-US" dirty="0"/>
          </a:p>
          <a:p>
            <a:r>
              <a:rPr lang="en-US" dirty="0">
                <a:ea typeface="+mn-lt"/>
                <a:cs typeface="+mn-lt"/>
              </a:rPr>
              <a:t>Key gaps in the market can be missed due to lack of leadership. </a:t>
            </a:r>
            <a:endParaRPr lang="en-US" dirty="0"/>
          </a:p>
          <a:p>
            <a:r>
              <a:rPr lang="en-US" dirty="0">
                <a:ea typeface="+mn-lt"/>
                <a:cs typeface="+mn-lt"/>
              </a:rPr>
              <a:t>John Lewis events need to keep high standards as poor experiences from events can reduce customers faith in the business(For a Financial, 2018).</a:t>
            </a:r>
            <a:endParaRPr lang="en-US" dirty="0"/>
          </a:p>
          <a:p>
            <a:endParaRPr lang="en-US" dirty="0">
              <a:cs typeface="Calibri"/>
            </a:endParaRPr>
          </a:p>
        </p:txBody>
      </p:sp>
      <p:pic>
        <p:nvPicPr>
          <p:cNvPr id="4" name="Picture 4" descr="A sign on the side of a building&#10;&#10;Description generated with very high confidence">
            <a:extLst>
              <a:ext uri="{FF2B5EF4-FFF2-40B4-BE49-F238E27FC236}">
                <a16:creationId xmlns:a16="http://schemas.microsoft.com/office/drawing/2014/main" id="{295E3047-F973-4A84-B3F4-861823454528}"/>
              </a:ext>
            </a:extLst>
          </p:cNvPr>
          <p:cNvPicPr>
            <a:picLocks noChangeAspect="1"/>
          </p:cNvPicPr>
          <p:nvPr/>
        </p:nvPicPr>
        <p:blipFill>
          <a:blip r:embed="rId2"/>
          <a:stretch>
            <a:fillRect/>
          </a:stretch>
        </p:blipFill>
        <p:spPr>
          <a:xfrm>
            <a:off x="-16933" y="-2950"/>
            <a:ext cx="12310532" cy="6863901"/>
          </a:xfrm>
          <a:prstGeom prst="rect">
            <a:avLst/>
          </a:prstGeom>
        </p:spPr>
      </p:pic>
    </p:spTree>
    <p:extLst>
      <p:ext uri="{BB962C8B-B14F-4D97-AF65-F5344CB8AC3E}">
        <p14:creationId xmlns:p14="http://schemas.microsoft.com/office/powerpoint/2010/main" val="5846932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8F26B-EC07-493F-8B55-33B9B51ED43E}"/>
              </a:ext>
            </a:extLst>
          </p:cNvPr>
          <p:cNvSpPr>
            <a:spLocks noGrp="1"/>
          </p:cNvSpPr>
          <p:nvPr>
            <p:ph type="title"/>
          </p:nvPr>
        </p:nvSpPr>
        <p:spPr/>
        <p:txBody>
          <a:bodyPr/>
          <a:lstStyle/>
          <a:p>
            <a:r>
              <a:rPr lang="en-US">
                <a:cs typeface="Calibri Light"/>
              </a:rPr>
              <a:t>References</a:t>
            </a:r>
            <a:endParaRPr lang="en-US"/>
          </a:p>
        </p:txBody>
      </p:sp>
      <p:sp>
        <p:nvSpPr>
          <p:cNvPr id="3" name="Content Placeholder 2">
            <a:extLst>
              <a:ext uri="{FF2B5EF4-FFF2-40B4-BE49-F238E27FC236}">
                <a16:creationId xmlns:a16="http://schemas.microsoft.com/office/drawing/2014/main" id="{66C16D9F-8E1B-47A3-ACF4-A6C35AD92A55}"/>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Fora Financial. (2018, 12 20). </a:t>
            </a:r>
            <a:r>
              <a:rPr lang="en-US" i="1" dirty="0">
                <a:ea typeface="+mn-lt"/>
                <a:cs typeface="+mn-lt"/>
              </a:rPr>
              <a:t>Pros and Cons of Starting Customer Loyalty Programs</a:t>
            </a:r>
            <a:r>
              <a:rPr lang="en-US" dirty="0">
                <a:ea typeface="+mn-lt"/>
                <a:cs typeface="+mn-lt"/>
              </a:rPr>
              <a:t>. Retrieved from Fora Financial: </a:t>
            </a:r>
            <a:r>
              <a:rPr lang="en-US" dirty="0">
                <a:ea typeface="+mn-lt"/>
                <a:cs typeface="+mn-lt"/>
                <a:hlinkClick r:id="rId2"/>
              </a:rPr>
              <a:t>https://www.forafinancial.com/blog/small-business/pros-cons-starting-loyalty-program/</a:t>
            </a:r>
            <a:endParaRPr lang="en-US" dirty="0">
              <a:cs typeface="Calibri" panose="020F0502020204030204"/>
            </a:endParaRPr>
          </a:p>
          <a:p>
            <a:r>
              <a:rPr lang="en-US" dirty="0">
                <a:ea typeface="+mn-lt"/>
                <a:cs typeface="+mn-lt"/>
              </a:rPr>
              <a:t>Sales Force. (2019, 06 02). </a:t>
            </a:r>
            <a:r>
              <a:rPr lang="en-US" i="1" dirty="0">
                <a:ea typeface="+mn-lt"/>
                <a:cs typeface="+mn-lt"/>
              </a:rPr>
              <a:t>What is CRM?</a:t>
            </a:r>
            <a:r>
              <a:rPr lang="en-US" dirty="0">
                <a:ea typeface="+mn-lt"/>
                <a:cs typeface="+mn-lt"/>
              </a:rPr>
              <a:t> Retrieved from Sales Force: </a:t>
            </a:r>
            <a:r>
              <a:rPr lang="en-US" dirty="0">
                <a:ea typeface="+mn-lt"/>
                <a:cs typeface="+mn-lt"/>
                <a:hlinkClick r:id="rId3"/>
              </a:rPr>
              <a:t>https://www.salesforce.com/uk/learning-centre/crm/what-is-crm/</a:t>
            </a:r>
            <a:endParaRPr lang="en-US" dirty="0">
              <a:ea typeface="+mn-lt"/>
              <a:cs typeface="+mn-lt"/>
            </a:endParaRPr>
          </a:p>
          <a:p>
            <a:r>
              <a:rPr lang="en-US" dirty="0">
                <a:ea typeface="+mn-lt"/>
                <a:cs typeface="+mn-lt"/>
              </a:rPr>
              <a:t>Vizard, S. (2019, 06 02). </a:t>
            </a:r>
            <a:r>
              <a:rPr lang="en-US" i="1" dirty="0">
                <a:ea typeface="+mn-lt"/>
                <a:cs typeface="+mn-lt"/>
              </a:rPr>
              <a:t>Three ways brands can learn from John Lewis’s loyalty success</a:t>
            </a:r>
            <a:r>
              <a:rPr lang="en-US" dirty="0">
                <a:ea typeface="+mn-lt"/>
                <a:cs typeface="+mn-lt"/>
              </a:rPr>
              <a:t>. Retrieved from Marketing Week: </a:t>
            </a:r>
            <a:r>
              <a:rPr lang="en-US" dirty="0">
                <a:ea typeface="+mn-lt"/>
                <a:cs typeface="+mn-lt"/>
                <a:hlinkClick r:id="rId4"/>
              </a:rPr>
              <a:t>https://www.marketingweek.com/2015/10/02/three-things-brands-can-learn-from-john-lewiss-loyalty-success/</a:t>
            </a:r>
            <a:endParaRPr lang="en-US" dirty="0"/>
          </a:p>
          <a:p>
            <a:r>
              <a:rPr lang="en-US" dirty="0" err="1">
                <a:ea typeface="+mn-lt"/>
                <a:cs typeface="+mn-lt"/>
              </a:rPr>
              <a:t>Gummesson</a:t>
            </a:r>
            <a:r>
              <a:rPr lang="en-US" dirty="0">
                <a:ea typeface="+mn-lt"/>
                <a:cs typeface="+mn-lt"/>
              </a:rPr>
              <a:t>, E., 2003. </a:t>
            </a:r>
            <a:r>
              <a:rPr lang="en-US" i="1" dirty="0">
                <a:ea typeface="+mn-lt"/>
                <a:cs typeface="+mn-lt"/>
              </a:rPr>
              <a:t>Total relationship marketing. </a:t>
            </a:r>
            <a:r>
              <a:rPr lang="en-US" dirty="0">
                <a:ea typeface="+mn-lt"/>
                <a:cs typeface="+mn-lt"/>
              </a:rPr>
              <a:t>2nd ed. Oxford: Butterworth-Heinemann.</a:t>
            </a:r>
            <a:endParaRPr lang="en-US" dirty="0"/>
          </a:p>
          <a:p>
            <a:r>
              <a:rPr lang="en-US" dirty="0">
                <a:ea typeface="+mn-lt"/>
                <a:cs typeface="+mn-lt"/>
              </a:rPr>
              <a:t>The Independent. (2019). </a:t>
            </a:r>
            <a:r>
              <a:rPr lang="en-US" i="1" dirty="0">
                <a:ea typeface="+mn-lt"/>
                <a:cs typeface="+mn-lt"/>
              </a:rPr>
              <a:t>John Lewis pulls in younger customers and more men</a:t>
            </a:r>
            <a:r>
              <a:rPr lang="en-US" dirty="0">
                <a:ea typeface="+mn-lt"/>
                <a:cs typeface="+mn-lt"/>
              </a:rPr>
              <a:t>. [online] Available at: https://www.independent.co.uk/news/business/news/john-lewis-pulls-in-younger-customers-and-more-men-8914149.html [Accessed 9 Jun. 2019].</a:t>
            </a:r>
            <a:endParaRPr lang="en-US" dirty="0">
              <a:cs typeface="Calibri"/>
            </a:endParaRPr>
          </a:p>
          <a:p>
            <a:endParaRPr lang="en-US" dirty="0">
              <a:cs typeface="Calibri"/>
            </a:endParaRPr>
          </a:p>
        </p:txBody>
      </p:sp>
    </p:spTree>
    <p:extLst>
      <p:ext uri="{BB962C8B-B14F-4D97-AF65-F5344CB8AC3E}">
        <p14:creationId xmlns:p14="http://schemas.microsoft.com/office/powerpoint/2010/main" val="39909465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8736"/>
          </a:xfrm>
        </p:spPr>
        <p:txBody>
          <a:bodyPr/>
          <a:lstStyle/>
          <a:p>
            <a:r>
              <a:rPr lang="en-GB" dirty="0">
                <a:cs typeface="Calibri Light"/>
              </a:rPr>
              <a:t>         </a:t>
            </a:r>
            <a:r>
              <a:rPr lang="en-GB" sz="3200" dirty="0">
                <a:cs typeface="Calibri Light"/>
              </a:rPr>
              <a:t>SWOT Analysis of John Lewis CRM</a:t>
            </a:r>
            <a:r>
              <a:rPr lang="en-GB" dirty="0">
                <a:cs typeface="Calibri Light"/>
              </a:rPr>
              <a:t> </a:t>
            </a:r>
            <a:endParaRPr lang="en-GB" dirty="0"/>
          </a:p>
        </p:txBody>
      </p:sp>
      <p:graphicFrame>
        <p:nvGraphicFramePr>
          <p:cNvPr id="8" name="Table 8">
            <a:extLst>
              <a:ext uri="{FF2B5EF4-FFF2-40B4-BE49-F238E27FC236}">
                <a16:creationId xmlns:a16="http://schemas.microsoft.com/office/drawing/2014/main" id="{719490D5-122A-4E3B-B9C4-800D23B1FD4F}"/>
              </a:ext>
            </a:extLst>
          </p:cNvPr>
          <p:cNvGraphicFramePr>
            <a:graphicFrameLocks noGrp="1"/>
          </p:cNvGraphicFramePr>
          <p:nvPr>
            <p:ph idx="1"/>
            <p:extLst>
              <p:ext uri="{D42A27DB-BD31-4B8C-83A1-F6EECF244321}">
                <p14:modId xmlns:p14="http://schemas.microsoft.com/office/powerpoint/2010/main" val="1751647989"/>
              </p:ext>
            </p:extLst>
          </p:nvPr>
        </p:nvGraphicFramePr>
        <p:xfrm>
          <a:off x="402896" y="1383862"/>
          <a:ext cx="10955021" cy="4944893"/>
        </p:xfrm>
        <a:graphic>
          <a:graphicData uri="http://schemas.openxmlformats.org/drawingml/2006/table">
            <a:tbl>
              <a:tblPr firstRow="1" bandRow="1">
                <a:tableStyleId>{5940675A-B579-460E-94D1-54222C63F5DA}</a:tableStyleId>
              </a:tblPr>
              <a:tblGrid>
                <a:gridCol w="5415767">
                  <a:extLst>
                    <a:ext uri="{9D8B030D-6E8A-4147-A177-3AD203B41FA5}">
                      <a16:colId xmlns:a16="http://schemas.microsoft.com/office/drawing/2014/main" val="3152685748"/>
                    </a:ext>
                  </a:extLst>
                </a:gridCol>
                <a:gridCol w="5539254">
                  <a:extLst>
                    <a:ext uri="{9D8B030D-6E8A-4147-A177-3AD203B41FA5}">
                      <a16:colId xmlns:a16="http://schemas.microsoft.com/office/drawing/2014/main" val="3685635186"/>
                    </a:ext>
                  </a:extLst>
                </a:gridCol>
              </a:tblGrid>
              <a:tr h="2725528">
                <a:tc>
                  <a:txBody>
                    <a:bodyPr/>
                    <a:lstStyle/>
                    <a:p>
                      <a:r>
                        <a:rPr lang="en-US" sz="1400"/>
                        <a:t>Strengths</a:t>
                      </a:r>
                    </a:p>
                    <a:p>
                      <a:pPr marL="342900" lvl="0" indent="-342900">
                        <a:buFont typeface="Arial"/>
                        <a:buChar char="•"/>
                      </a:pPr>
                      <a:r>
                        <a:rPr lang="en-US" sz="1400"/>
                        <a:t>Deep understanding of customers shopping habits and trends</a:t>
                      </a:r>
                    </a:p>
                    <a:p>
                      <a:pPr marL="342900" lvl="0" indent="-342900">
                        <a:buFont typeface="Arial"/>
                        <a:buChar char="•"/>
                      </a:pPr>
                      <a:r>
                        <a:rPr lang="en-US" sz="1400"/>
                        <a:t>It allows for personalized targeted marketing in emails and app homepage</a:t>
                      </a:r>
                    </a:p>
                    <a:p>
                      <a:pPr marL="342900" lvl="0" indent="-342900">
                        <a:buFont typeface="Arial"/>
                        <a:buChar char="•"/>
                      </a:pPr>
                      <a:r>
                        <a:rPr lang="en-US" sz="1400"/>
                        <a:t>Large customer base is good representation of whole market</a:t>
                      </a:r>
                    </a:p>
                    <a:p>
                      <a:pPr marL="342900" lvl="0" indent="-342900">
                        <a:buFont typeface="Arial"/>
                        <a:buChar char="•"/>
                      </a:pPr>
                      <a:r>
                        <a:rPr lang="en-US" sz="1400"/>
                        <a:t>All staff are involved in the customers relationship through the culture within the organization of everyone being equal.  this is demonstrated by the fact that all staff are called 'Partners' top give everyone a sense of belonging.</a:t>
                      </a:r>
                    </a:p>
                  </a:txBody>
                  <a:tcPr/>
                </a:tc>
                <a:tc>
                  <a:txBody>
                    <a:bodyPr/>
                    <a:lstStyle/>
                    <a:p>
                      <a:r>
                        <a:rPr lang="en-US" sz="1400" dirty="0"/>
                        <a:t>Weaknesses</a:t>
                      </a:r>
                    </a:p>
                    <a:p>
                      <a:pPr marL="342900" lvl="0" indent="-342900">
                        <a:buFont typeface="Arial"/>
                        <a:buChar char="•"/>
                      </a:pPr>
                      <a:r>
                        <a:rPr lang="en-US" sz="1400" dirty="0"/>
                        <a:t>CRM can't replace loyalty created through human interaction (Marketing Week, 2017) - Some people shop in John Lewis not because of products or prices, but people and relationships.</a:t>
                      </a:r>
                    </a:p>
                    <a:p>
                      <a:pPr marL="342900" lvl="0" indent="-342900">
                        <a:buFont typeface="Arial"/>
                        <a:buChar char="•"/>
                      </a:pPr>
                      <a:r>
                        <a:rPr lang="en-US" sz="1400" b="0" i="0" u="none" strike="noStrike" noProof="0" dirty="0">
                          <a:latin typeface="Calibri"/>
                        </a:rPr>
                        <a:t>Data may not be widely distributed across different formats.</a:t>
                      </a:r>
                      <a:endParaRPr lang="en-US" sz="1400" dirty="0"/>
                    </a:p>
                    <a:p>
                      <a:pPr marL="342900" lvl="0" indent="-342900">
                        <a:buFont typeface="Arial"/>
                        <a:buChar char="•"/>
                      </a:pPr>
                      <a:r>
                        <a:rPr lang="en-US" sz="1400" dirty="0"/>
                        <a:t>Shopping habits change frequently (for example social media), leaving the system to play catch-ups.</a:t>
                      </a:r>
                    </a:p>
                    <a:p>
                      <a:pPr marL="342900" lvl="0" indent="-342900">
                        <a:buFont typeface="Arial"/>
                        <a:buChar char="•"/>
                      </a:pPr>
                      <a:r>
                        <a:rPr lang="en-US" sz="1400" dirty="0"/>
                        <a:t>Expense of implementing system</a:t>
                      </a:r>
                    </a:p>
                    <a:p>
                      <a:pPr marL="342900" lvl="0" indent="-342900">
                        <a:buFont typeface="Arial"/>
                        <a:buChar char="•"/>
                      </a:pPr>
                      <a:r>
                        <a:rPr lang="en-US" sz="1400" dirty="0"/>
                        <a:t>Web dependency.</a:t>
                      </a:r>
                    </a:p>
                  </a:txBody>
                  <a:tcPr/>
                </a:tc>
                <a:extLst>
                  <a:ext uri="{0D108BD9-81ED-4DB2-BD59-A6C34878D82A}">
                    <a16:rowId xmlns:a16="http://schemas.microsoft.com/office/drawing/2014/main" val="3057216982"/>
                  </a:ext>
                </a:extLst>
              </a:tr>
              <a:tr h="2219365">
                <a:tc>
                  <a:txBody>
                    <a:bodyPr/>
                    <a:lstStyle/>
                    <a:p>
                      <a:pPr lvl="0">
                        <a:buNone/>
                      </a:pPr>
                      <a:r>
                        <a:rPr lang="en-US" sz="1400" b="0" i="0" u="none" strike="noStrike" noProof="0" dirty="0">
                          <a:latin typeface="Calibri"/>
                        </a:rPr>
                        <a:t>Opportunities</a:t>
                      </a:r>
                    </a:p>
                    <a:p>
                      <a:pPr marL="342900" lvl="0" indent="-342900">
                        <a:buFont typeface="Arial"/>
                        <a:buChar char="•"/>
                      </a:pPr>
                      <a:r>
                        <a:rPr lang="en-US" sz="1400" b="0" i="0" u="none" strike="noStrike" noProof="0" dirty="0">
                          <a:latin typeface="Calibri"/>
                        </a:rPr>
                        <a:t>Artificial Intelligence (AI) – can help analyze data faster and more comprehensively (real time).</a:t>
                      </a:r>
                    </a:p>
                    <a:p>
                      <a:pPr marL="342900" lvl="0" indent="-342900">
                        <a:buFont typeface="Arial"/>
                        <a:buChar char="•"/>
                      </a:pPr>
                      <a:r>
                        <a:rPr lang="en-US" sz="1400" b="0" i="0" u="none" strike="noStrike" noProof="0" dirty="0">
                          <a:latin typeface="Calibri"/>
                        </a:rPr>
                        <a:t>Artificial Intelligence Virtual Assistant – get accurate answers in real time.</a:t>
                      </a:r>
                    </a:p>
                    <a:p>
                      <a:pPr marL="342900" lvl="0" indent="-342900">
                        <a:buFont typeface="Arial"/>
                        <a:buChar char="•"/>
                      </a:pPr>
                      <a:endParaRPr lang="en-US" sz="1400" b="0" i="0" u="none" strike="noStrike" noProof="0" dirty="0">
                        <a:latin typeface="Calibri"/>
                      </a:endParaRPr>
                    </a:p>
                  </a:txBody>
                  <a:tcPr/>
                </a:tc>
                <a:tc>
                  <a:txBody>
                    <a:bodyPr/>
                    <a:lstStyle/>
                    <a:p>
                      <a:r>
                        <a:rPr lang="en-US" sz="1400" dirty="0"/>
                        <a:t>Threats</a:t>
                      </a:r>
                    </a:p>
                    <a:p>
                      <a:pPr marL="342900" lvl="0" indent="-342900">
                        <a:buFont typeface="Arial"/>
                        <a:buChar char="•"/>
                      </a:pPr>
                      <a:r>
                        <a:rPr lang="en-US" sz="1400" dirty="0"/>
                        <a:t>Social Media is influencing and changing peoples thoughts, trends and habits so fast that it becomes difficult for even CRM to catch up with</a:t>
                      </a:r>
                    </a:p>
                    <a:p>
                      <a:pPr marL="342900" lvl="0" indent="-342900">
                        <a:buFont typeface="Arial"/>
                        <a:buChar char="•"/>
                      </a:pPr>
                      <a:r>
                        <a:rPr lang="en-US" sz="1400" dirty="0"/>
                        <a:t>Fake news and information distorts reality – influencing people's thoughts</a:t>
                      </a:r>
                    </a:p>
                    <a:p>
                      <a:pPr marL="342900" lvl="0" indent="-342900">
                        <a:buFont typeface="Arial"/>
                        <a:buChar char="•"/>
                      </a:pPr>
                      <a:r>
                        <a:rPr lang="en-US" sz="1400" dirty="0"/>
                        <a:t>Extremely difficult to complete with online retailers like Amazon -  CRM unable to change declining high street sales.</a:t>
                      </a:r>
                    </a:p>
                  </a:txBody>
                  <a:tcPr/>
                </a:tc>
                <a:extLst>
                  <a:ext uri="{0D108BD9-81ED-4DB2-BD59-A6C34878D82A}">
                    <a16:rowId xmlns:a16="http://schemas.microsoft.com/office/drawing/2014/main" val="2513825040"/>
                  </a:ext>
                </a:extLst>
              </a:tr>
            </a:tbl>
          </a:graphicData>
        </a:graphic>
      </p:graphicFrame>
    </p:spTree>
    <p:extLst>
      <p:ext uri="{BB962C8B-B14F-4D97-AF65-F5344CB8AC3E}">
        <p14:creationId xmlns:p14="http://schemas.microsoft.com/office/powerpoint/2010/main" val="23815110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68188-5CA6-4613-AD33-854542B3E026}"/>
              </a:ext>
            </a:extLst>
          </p:cNvPr>
          <p:cNvSpPr>
            <a:spLocks noGrp="1"/>
          </p:cNvSpPr>
          <p:nvPr>
            <p:ph type="title"/>
          </p:nvPr>
        </p:nvSpPr>
        <p:spPr>
          <a:xfrm>
            <a:off x="838200" y="365125"/>
            <a:ext cx="10515600" cy="5998204"/>
          </a:xfrm>
        </p:spPr>
        <p:txBody>
          <a:bodyPr>
            <a:normAutofit/>
          </a:bodyPr>
          <a:lstStyle/>
          <a:p>
            <a:r>
              <a:rPr lang="en-GB" sz="1800" dirty="0">
                <a:ea typeface="+mj-lt"/>
                <a:cs typeface="+mj-lt"/>
              </a:rPr>
              <a:t/>
            </a:r>
            <a:br>
              <a:rPr lang="en-GB" sz="1800" dirty="0">
                <a:ea typeface="+mj-lt"/>
                <a:cs typeface="+mj-lt"/>
              </a:rPr>
            </a:br>
            <a:r>
              <a:rPr lang="en-GB" sz="2400" dirty="0">
                <a:ea typeface="+mj-lt"/>
                <a:cs typeface="+mj-lt"/>
              </a:rPr>
              <a:t/>
            </a:r>
            <a:br>
              <a:rPr lang="en-GB" sz="2400" dirty="0">
                <a:ea typeface="+mj-lt"/>
                <a:cs typeface="+mj-lt"/>
              </a:rPr>
            </a:br>
            <a:r>
              <a:rPr lang="en-GB" sz="2400" dirty="0">
                <a:ea typeface="+mj-lt"/>
                <a:cs typeface="+mj-lt"/>
              </a:rPr>
              <a:t/>
            </a:r>
            <a:br>
              <a:rPr lang="en-GB" sz="2400" dirty="0">
                <a:ea typeface="+mj-lt"/>
                <a:cs typeface="+mj-lt"/>
              </a:rPr>
            </a:br>
            <a:r>
              <a:rPr lang="en-GB" sz="2400" dirty="0">
                <a:ea typeface="+mj-lt"/>
                <a:cs typeface="+mj-lt"/>
              </a:rPr>
              <a:t/>
            </a:r>
            <a:br>
              <a:rPr lang="en-GB" sz="2400" dirty="0">
                <a:ea typeface="+mj-lt"/>
                <a:cs typeface="+mj-lt"/>
              </a:rPr>
            </a:br>
            <a:r>
              <a:rPr lang="en-GB" sz="2400" dirty="0">
                <a:ea typeface="+mj-lt"/>
                <a:cs typeface="+mj-lt"/>
              </a:rPr>
              <a:t/>
            </a:r>
            <a:br>
              <a:rPr lang="en-GB" sz="2400" dirty="0">
                <a:ea typeface="+mj-lt"/>
                <a:cs typeface="+mj-lt"/>
              </a:rPr>
            </a:br>
            <a:r>
              <a:rPr lang="en-GB" sz="2400" dirty="0">
                <a:ea typeface="+mj-lt"/>
                <a:cs typeface="+mj-lt"/>
              </a:rPr>
              <a:t>According to John Lewis's marketing director, in 2017 she stated that that whilst online giants such as Amazon dominating the retail space, it would be human interaction that makes John Lewis stand out.  She fears that if human interaction is missing then they become irrelevant.  she cites the example of Amazon, Alibaba and eBay as the giants that take up 40% of the world's ecommerce.  If john Lewis does not rise up to the challenge then they will become obsolete.  She explains that by prioritising human interactions, this would help stay relevant.</a:t>
            </a:r>
            <a:br>
              <a:rPr lang="en-GB" sz="2400" dirty="0">
                <a:ea typeface="+mj-lt"/>
                <a:cs typeface="+mj-lt"/>
              </a:rPr>
            </a:br>
            <a:endParaRPr lang="en-US" sz="2400" dirty="0">
              <a:ea typeface="+mj-lt"/>
              <a:cs typeface="+mj-lt"/>
            </a:endParaRPr>
          </a:p>
          <a:p>
            <a:r>
              <a:rPr lang="en-GB" sz="2400" dirty="0">
                <a:ea typeface="+mj-lt"/>
                <a:cs typeface="+mj-lt"/>
              </a:rPr>
              <a:t>Becky explains that </a:t>
            </a:r>
            <a:r>
              <a:rPr lang="en-GB" sz="2400" b="1" dirty="0">
                <a:ea typeface="+mj-lt"/>
                <a:cs typeface="+mj-lt"/>
              </a:rPr>
              <a:t>“</a:t>
            </a:r>
            <a:r>
              <a:rPr lang="en-GB" sz="2400" b="1" i="1" dirty="0">
                <a:ea typeface="+mj-lt"/>
                <a:cs typeface="+mj-lt"/>
              </a:rPr>
              <a:t>John Lewis is upping its ecommerce game and offering customers more digital personalisation,</a:t>
            </a:r>
            <a:r>
              <a:rPr lang="en-GB" sz="2400" b="1" dirty="0">
                <a:ea typeface="+mj-lt"/>
                <a:cs typeface="+mj-lt"/>
              </a:rPr>
              <a:t>” but added that </a:t>
            </a:r>
            <a:r>
              <a:rPr lang="en-GB" sz="2400" b="1" i="1" dirty="0">
                <a:ea typeface="+mj-lt"/>
                <a:cs typeface="+mj-lt"/>
              </a:rPr>
              <a:t>“this would count for nothing if the retailer didn’t offer great human experiences”</a:t>
            </a:r>
            <a:r>
              <a:rPr lang="en-GB" sz="2400" b="1" dirty="0">
                <a:ea typeface="+mj-lt"/>
                <a:cs typeface="+mj-lt"/>
              </a:rPr>
              <a:t>.</a:t>
            </a:r>
            <a:r>
              <a:rPr lang="en-GB" sz="2000" b="1" dirty="0">
                <a:ea typeface="+mj-lt"/>
                <a:cs typeface="+mj-lt"/>
              </a:rPr>
              <a:t/>
            </a:r>
            <a:br>
              <a:rPr lang="en-GB" sz="2000" b="1" dirty="0">
                <a:ea typeface="+mj-lt"/>
                <a:cs typeface="+mj-lt"/>
              </a:rPr>
            </a:br>
            <a:endParaRPr lang="en-US" sz="2000" dirty="0">
              <a:ea typeface="+mj-lt"/>
              <a:cs typeface="+mj-lt"/>
            </a:endParaRPr>
          </a:p>
          <a:p>
            <a:endParaRPr lang="en-GB" sz="2000" b="1" dirty="0">
              <a:ea typeface="+mj-lt"/>
              <a:cs typeface="+mj-lt"/>
            </a:endParaRPr>
          </a:p>
          <a:p>
            <a:endParaRPr lang="en-US" sz="2000" dirty="0">
              <a:ea typeface="+mj-lt"/>
              <a:cs typeface="+mj-lt"/>
            </a:endParaRPr>
          </a:p>
          <a:p>
            <a:endParaRPr lang="en-US" dirty="0">
              <a:ea typeface="+mj-lt"/>
              <a:cs typeface="+mj-lt"/>
            </a:endParaRPr>
          </a:p>
          <a:p>
            <a:endParaRPr lang="en-US" dirty="0">
              <a:cs typeface="Calibri Light"/>
            </a:endParaRPr>
          </a:p>
        </p:txBody>
      </p:sp>
    </p:spTree>
    <p:extLst>
      <p:ext uri="{BB962C8B-B14F-4D97-AF65-F5344CB8AC3E}">
        <p14:creationId xmlns:p14="http://schemas.microsoft.com/office/powerpoint/2010/main" val="35909300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A66D05B-BE33-437B-9409-9EF2EB48AC4E}"/>
              </a:ext>
            </a:extLst>
          </p:cNvPr>
          <p:cNvSpPr txBox="1">
            <a:spLocks/>
          </p:cNvSpPr>
          <p:nvPr/>
        </p:nvSpPr>
        <p:spPr>
          <a:xfrm>
            <a:off x="751936" y="163842"/>
            <a:ext cx="10515600" cy="599820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dirty="0">
                <a:ea typeface="+mj-lt"/>
                <a:cs typeface="+mj-lt"/>
              </a:rPr>
              <a:t>She goes on to add that </a:t>
            </a:r>
            <a:r>
              <a:rPr lang="en-GB" sz="2400" b="1" i="1" dirty="0">
                <a:ea typeface="+mj-lt"/>
                <a:cs typeface="+mj-lt"/>
              </a:rPr>
              <a:t>“In a world where tech and data allow a number of analyses, where there’s also granular attribution and zero-based budgeting, we run the risk of losing sight of the immeasurable and the intangible. For me, that is the human side of retailing,”</a:t>
            </a:r>
            <a:r>
              <a:rPr lang="en-GB" sz="2400" b="1" dirty="0">
                <a:ea typeface="+mj-lt"/>
                <a:cs typeface="+mj-lt"/>
              </a:rPr>
              <a:t>.</a:t>
            </a:r>
            <a:br>
              <a:rPr lang="en-GB" sz="2400" b="1" dirty="0">
                <a:ea typeface="+mj-lt"/>
                <a:cs typeface="+mj-lt"/>
              </a:rPr>
            </a:br>
            <a:endParaRPr lang="en-US" sz="2400" dirty="0">
              <a:ea typeface="+mj-lt"/>
              <a:cs typeface="+mj-lt"/>
            </a:endParaRPr>
          </a:p>
          <a:p>
            <a:r>
              <a:rPr lang="en-GB" sz="2400" dirty="0">
                <a:ea typeface="+mj-lt"/>
                <a:cs typeface="+mj-lt"/>
              </a:rPr>
              <a:t>She further states that </a:t>
            </a:r>
            <a:r>
              <a:rPr lang="en-GB" sz="2400" b="1" i="1" dirty="0">
                <a:ea typeface="+mj-lt"/>
                <a:cs typeface="+mj-lt"/>
              </a:rPr>
              <a:t>“you must embrace tech and digital but you can’t let it lead you, you have to take the lead. Humans still want human exchanges and I still feel that’s the best way to connect on a deeper level. Human interactions are still the primary and core driver of loyalty, and that’s where we’re putting a lot of our energy. It’s crucial for us”.</a:t>
            </a:r>
            <a:br>
              <a:rPr lang="en-GB" sz="2400" b="1" i="1" dirty="0">
                <a:ea typeface="+mj-lt"/>
                <a:cs typeface="+mj-lt"/>
              </a:rPr>
            </a:br>
            <a:r>
              <a:rPr lang="en-GB" sz="2400" dirty="0">
                <a:ea typeface="+mj-lt"/>
                <a:cs typeface="+mj-lt"/>
              </a:rPr>
              <a:t>(Forbes, 2019)</a:t>
            </a:r>
            <a:endParaRPr lang="en-US" sz="2400" dirty="0">
              <a:ea typeface="+mj-lt"/>
              <a:cs typeface="+mj-lt"/>
            </a:endParaRPr>
          </a:p>
          <a:p>
            <a:endParaRPr lang="en-US" sz="2400" dirty="0">
              <a:ea typeface="+mj-lt"/>
              <a:cs typeface="+mj-lt"/>
            </a:endParaRPr>
          </a:p>
          <a:p>
            <a:endParaRPr lang="en-US" dirty="0">
              <a:ea typeface="+mj-lt"/>
              <a:cs typeface="+mj-lt"/>
            </a:endParaRPr>
          </a:p>
          <a:p>
            <a:endParaRPr lang="en-US" dirty="0">
              <a:cs typeface="Calibri Light"/>
            </a:endParaRPr>
          </a:p>
        </p:txBody>
      </p:sp>
    </p:spTree>
    <p:extLst>
      <p:ext uri="{BB962C8B-B14F-4D97-AF65-F5344CB8AC3E}">
        <p14:creationId xmlns:p14="http://schemas.microsoft.com/office/powerpoint/2010/main" val="37583802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D194E-F503-4D18-B9FA-95B868E977F1}"/>
              </a:ext>
            </a:extLst>
          </p:cNvPr>
          <p:cNvSpPr>
            <a:spLocks noGrp="1"/>
          </p:cNvSpPr>
          <p:nvPr>
            <p:ph type="title"/>
          </p:nvPr>
        </p:nvSpPr>
        <p:spPr/>
        <p:txBody>
          <a:bodyPr/>
          <a:lstStyle/>
          <a:p>
            <a:pPr algn="ctr"/>
            <a:r>
              <a:rPr lang="en-GB" b="1" dirty="0">
                <a:cs typeface="Calibri Light"/>
              </a:rPr>
              <a:t>Recommendation</a:t>
            </a:r>
            <a:endParaRPr lang="en-GB" b="1" dirty="0" err="1">
              <a:cs typeface="Calibri Light" panose="020F0302020204030204"/>
            </a:endParaRPr>
          </a:p>
        </p:txBody>
      </p:sp>
      <p:sp>
        <p:nvSpPr>
          <p:cNvPr id="3" name="Content Placeholder 2">
            <a:extLst>
              <a:ext uri="{FF2B5EF4-FFF2-40B4-BE49-F238E27FC236}">
                <a16:creationId xmlns:a16="http://schemas.microsoft.com/office/drawing/2014/main" id="{D0CEEFDB-9E05-4C7A-8F56-5BD69CE43C6E}"/>
              </a:ext>
            </a:extLst>
          </p:cNvPr>
          <p:cNvSpPr>
            <a:spLocks noGrp="1"/>
          </p:cNvSpPr>
          <p:nvPr>
            <p:ph idx="1"/>
          </p:nvPr>
        </p:nvSpPr>
        <p:spPr/>
        <p:txBody>
          <a:bodyPr vert="horz" lIns="91440" tIns="45720" rIns="91440" bIns="45720" rtlCol="0" anchor="t">
            <a:normAutofit/>
          </a:bodyPr>
          <a:lstStyle/>
          <a:p>
            <a:pPr marL="0" indent="0">
              <a:buNone/>
            </a:pPr>
            <a:endParaRPr lang="en-GB" dirty="0">
              <a:cs typeface="Calibri"/>
            </a:endParaRPr>
          </a:p>
          <a:p>
            <a:pPr marL="0" indent="0">
              <a:buNone/>
            </a:pPr>
            <a:r>
              <a:rPr lang="en-GB" dirty="0">
                <a:cs typeface="Calibri"/>
              </a:rPr>
              <a:t>Having looked at the overall strengths and weaknesses of CRM system employed by John Lewis, John Lewis cannot rely on their previous  ways of doing business, in this modern age, they have to act fast and keep on trend.  </a:t>
            </a:r>
            <a:endParaRPr lang="en-US">
              <a:cs typeface="Calibri"/>
            </a:endParaRPr>
          </a:p>
          <a:p>
            <a:pPr marL="0" indent="0">
              <a:buNone/>
            </a:pPr>
            <a:endParaRPr lang="en-GB" dirty="0">
              <a:cs typeface="Calibri"/>
            </a:endParaRPr>
          </a:p>
          <a:p>
            <a:pPr marL="0" indent="0">
              <a:buNone/>
            </a:pPr>
            <a:r>
              <a:rPr lang="en-GB">
                <a:cs typeface="Calibri"/>
              </a:rPr>
              <a:t>It is hard to predict the future, however John Lewis needs to </a:t>
            </a:r>
            <a:r>
              <a:rPr lang="en-GB" dirty="0">
                <a:cs typeface="Calibri"/>
              </a:rPr>
              <a:t>ensure that they keep up with the digital age but should not lose focus on their USP (unique selling point) which is customer interactions.</a:t>
            </a:r>
            <a:endParaRPr lang="en-US">
              <a:cs typeface="Calibri"/>
            </a:endParaRPr>
          </a:p>
        </p:txBody>
      </p:sp>
    </p:spTree>
    <p:extLst>
      <p:ext uri="{BB962C8B-B14F-4D97-AF65-F5344CB8AC3E}">
        <p14:creationId xmlns:p14="http://schemas.microsoft.com/office/powerpoint/2010/main" val="27460986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cs typeface="Calibri Light"/>
              </a:rPr>
              <a:t>                         </a:t>
            </a:r>
            <a:r>
              <a:rPr lang="en-GB" sz="3200">
                <a:cs typeface="Calibri Light"/>
              </a:rPr>
              <a:t>   </a:t>
            </a:r>
            <a:r>
              <a:rPr lang="en-GB" sz="3200" b="1" u="sng">
                <a:cs typeface="Calibri Light"/>
              </a:rPr>
              <a:t>Reference List</a:t>
            </a:r>
            <a:r>
              <a:rPr lang="en-GB" sz="3200" u="sng">
                <a:cs typeface="Calibri Light"/>
              </a:rPr>
              <a:t/>
            </a:r>
            <a:br>
              <a:rPr lang="en-GB" sz="3200" u="sng">
                <a:cs typeface="Calibri Light"/>
              </a:rPr>
            </a:br>
            <a:r>
              <a:rPr lang="en-GB" sz="3200">
                <a:cs typeface="Calibri Light"/>
              </a:rPr>
              <a:t>                                         </a:t>
            </a:r>
            <a:r>
              <a:rPr lang="en-GB" sz="2000" b="1">
                <a:cs typeface="Calibri Light"/>
              </a:rPr>
              <a:t>Abdul Momin</a:t>
            </a:r>
            <a:endParaRPr lang="en-GB" sz="2000" b="1"/>
          </a:p>
        </p:txBody>
      </p:sp>
      <p:sp>
        <p:nvSpPr>
          <p:cNvPr id="3" name="Content Placeholder 2"/>
          <p:cNvSpPr>
            <a:spLocks noGrp="1"/>
          </p:cNvSpPr>
          <p:nvPr>
            <p:ph idx="1"/>
          </p:nvPr>
        </p:nvSpPr>
        <p:spPr/>
        <p:txBody>
          <a:bodyPr vert="horz" lIns="91440" tIns="45720" rIns="91440" bIns="45720" rtlCol="0" anchor="t">
            <a:normAutofit fontScale="77500" lnSpcReduction="20000"/>
          </a:bodyPr>
          <a:lstStyle/>
          <a:p>
            <a:pPr marL="457200" indent="-457200"/>
            <a:endParaRPr lang="en-GB" sz="1600" dirty="0">
              <a:ea typeface="+mn-lt"/>
              <a:cs typeface="+mn-lt"/>
            </a:endParaRPr>
          </a:p>
          <a:p>
            <a:pPr marL="457200" indent="-457200"/>
            <a:r>
              <a:rPr lang="en-GB" sz="1600" dirty="0">
                <a:ea typeface="+mn-lt"/>
                <a:cs typeface="+mn-lt"/>
              </a:rPr>
              <a:t>Dangerfield, A. (2014). </a:t>
            </a:r>
            <a:r>
              <a:rPr lang="en-GB" sz="1600" i="1" dirty="0">
                <a:ea typeface="+mn-lt"/>
                <a:cs typeface="+mn-lt"/>
              </a:rPr>
              <a:t>John Lewis celebrates 150 years</a:t>
            </a:r>
            <a:r>
              <a:rPr lang="en-GB" sz="1600" dirty="0">
                <a:ea typeface="+mn-lt"/>
                <a:cs typeface="+mn-lt"/>
              </a:rPr>
              <a:t>. [online] BBC News. Available at: https://www.bbc.co.uk/news/uk-england-london-27033810 [Accessed 10 Jun. 2019].</a:t>
            </a:r>
          </a:p>
          <a:p>
            <a:pPr marL="457200" indent="-457200"/>
            <a:r>
              <a:rPr lang="en-GB" sz="1600" dirty="0">
                <a:ea typeface="+mn-lt"/>
                <a:cs typeface="+mn-lt"/>
              </a:rPr>
              <a:t>Johnlewis. (2019). </a:t>
            </a:r>
            <a:r>
              <a:rPr lang="en-GB" sz="1600" i="1" dirty="0">
                <a:ea typeface="+mn-lt"/>
                <a:cs typeface="+mn-lt"/>
              </a:rPr>
              <a:t>About Us</a:t>
            </a:r>
            <a:r>
              <a:rPr lang="en-GB" sz="1600" dirty="0">
                <a:ea typeface="+mn-lt"/>
                <a:cs typeface="+mn-lt"/>
              </a:rPr>
              <a:t>. [online] Available at: https://www.johnlewis.com/customer-services/about-us#commitment [Accessed 10 Jun. 2019].</a:t>
            </a:r>
            <a:endParaRPr lang="en-GB" sz="1600" dirty="0">
              <a:latin typeface="Calibri"/>
              <a:cs typeface="Arial"/>
            </a:endParaRPr>
          </a:p>
          <a:p>
            <a:pPr marL="457200" indent="-457200"/>
            <a:r>
              <a:rPr lang="en-GB" sz="1600" dirty="0">
                <a:ea typeface="+mn-lt"/>
                <a:cs typeface="+mn-lt"/>
              </a:rPr>
              <a:t>Business.gov.au. (2019). </a:t>
            </a:r>
            <a:r>
              <a:rPr lang="en-GB" sz="1600" i="1" dirty="0">
                <a:ea typeface="+mn-lt"/>
                <a:cs typeface="+mn-lt"/>
              </a:rPr>
              <a:t>Manage customer relationships</a:t>
            </a:r>
            <a:r>
              <a:rPr lang="en-GB" sz="1600" dirty="0">
                <a:ea typeface="+mn-lt"/>
                <a:cs typeface="+mn-lt"/>
              </a:rPr>
              <a:t>. [online] Available at: https://www.business.gov.au/people/customers/manage-customer-relationships [Accessed 10 Jun. 2019].</a:t>
            </a:r>
          </a:p>
          <a:p>
            <a:pPr marL="457200" indent="-457200"/>
            <a:r>
              <a:rPr lang="en-GB" sz="1600" dirty="0">
                <a:ea typeface="+mn-lt"/>
                <a:cs typeface="+mn-lt"/>
              </a:rPr>
              <a:t>Marketing Week. (2015). </a:t>
            </a:r>
            <a:r>
              <a:rPr lang="en-GB" sz="1600" i="1" dirty="0">
                <a:ea typeface="+mn-lt"/>
                <a:cs typeface="+mn-lt"/>
              </a:rPr>
              <a:t>How CRM is becoming the ‘new advertising’ – Marketing Week</a:t>
            </a:r>
            <a:r>
              <a:rPr lang="en-GB" sz="1600" dirty="0">
                <a:ea typeface="+mn-lt"/>
                <a:cs typeface="+mn-lt"/>
              </a:rPr>
              <a:t>. [online] Available at: https://www.marketingweek.com/2015/11/09/how-crm-is-becoming-the-new-advertising/ [Accessed 10 Jun. 2019].</a:t>
            </a:r>
            <a:endParaRPr lang="en-GB" sz="1600" dirty="0">
              <a:latin typeface="Calibri"/>
              <a:cs typeface="Calibri"/>
            </a:endParaRPr>
          </a:p>
          <a:p>
            <a:pPr marL="457200" indent="-457200"/>
            <a:r>
              <a:rPr lang="en-GB" sz="1600" dirty="0">
                <a:latin typeface="Calibri"/>
                <a:cs typeface="Arial"/>
              </a:rPr>
              <a:t>Decisionmarketing.co.uk. (2014). </a:t>
            </a:r>
            <a:r>
              <a:rPr lang="en-GB" sz="1600" i="1" dirty="0">
                <a:latin typeface="Calibri"/>
                <a:cs typeface="Arial"/>
              </a:rPr>
              <a:t>John Lewis hails loyalty club success -DecisionMarketing</a:t>
            </a:r>
            <a:r>
              <a:rPr lang="en-GB" sz="1600" dirty="0">
                <a:latin typeface="Calibri"/>
                <a:cs typeface="Arial"/>
              </a:rPr>
              <a:t>. [online] Available at: https://www.decisionmarketing.co.uk/news/john-lewis-hails-loyalty-club-success[Accessed 31 May 2019].</a:t>
            </a:r>
            <a:endParaRPr lang="en-GB" sz="1600" dirty="0">
              <a:latin typeface="Calibri"/>
              <a:cs typeface="Calibri" panose="020F0502020204030204"/>
            </a:endParaRPr>
          </a:p>
          <a:p>
            <a:pPr marL="457200" indent="-457200"/>
            <a:r>
              <a:rPr lang="en-GB" sz="1600" dirty="0">
                <a:ea typeface="+mn-lt"/>
                <a:cs typeface="+mn-lt"/>
              </a:rPr>
              <a:t>Hobbs, T. (2019). </a:t>
            </a:r>
            <a:r>
              <a:rPr lang="en-GB" sz="1600" i="1" dirty="0">
                <a:ea typeface="+mn-lt"/>
                <a:cs typeface="+mn-lt"/>
              </a:rPr>
              <a:t>John Lewis: Human interactions are still the primary driver of loyalty</a:t>
            </a:r>
            <a:r>
              <a:rPr lang="en-GB" sz="1600" dirty="0">
                <a:ea typeface="+mn-lt"/>
                <a:cs typeface="+mn-lt"/>
              </a:rPr>
              <a:t>. [online] Marketing Week. Available at: https://www.marketingweek.com/2017/10/06/john-lewis-human-interactions-still-primary-driver-loyalty/?ct_5cf75e378db5e=5cf75e378db5f [Accessed 5 Jun. 2019].</a:t>
            </a:r>
          </a:p>
          <a:p>
            <a:pPr marL="457200" indent="-457200"/>
            <a:r>
              <a:rPr lang="en-GB" sz="1600" dirty="0">
                <a:ea typeface="+mn-lt"/>
                <a:cs typeface="+mn-lt"/>
              </a:rPr>
              <a:t>Experian.co.uk. (2019). </a:t>
            </a:r>
            <a:r>
              <a:rPr lang="en-GB" sz="1600" i="1" dirty="0">
                <a:ea typeface="+mn-lt"/>
                <a:cs typeface="+mn-lt"/>
              </a:rPr>
              <a:t>Customer Relationship Management (CRM) | Experian Business</a:t>
            </a:r>
            <a:r>
              <a:rPr lang="en-GB" sz="1600" dirty="0">
                <a:ea typeface="+mn-lt"/>
                <a:cs typeface="+mn-lt"/>
              </a:rPr>
              <a:t>. [online] Available at: https://www.experian.co.uk/business/glossary/customer-relationship-management/ [Accessed 10 Jun. 2019].</a:t>
            </a:r>
            <a:endParaRPr lang="en-GB" sz="1600" dirty="0">
              <a:cs typeface="Calibri"/>
            </a:endParaRPr>
          </a:p>
          <a:p>
            <a:pPr marL="457200" indent="-457200"/>
            <a:r>
              <a:rPr lang="en-GB" sz="1600" b="1" dirty="0">
                <a:ea typeface="+mn-lt"/>
                <a:cs typeface="+mn-lt"/>
              </a:rPr>
              <a:t> </a:t>
            </a:r>
            <a:r>
              <a:rPr lang="en-GB" sz="1600" dirty="0">
                <a:ea typeface="+mn-lt"/>
                <a:cs typeface="+mn-lt"/>
              </a:rPr>
              <a:t>Forbes.com. (2019). </a:t>
            </a:r>
            <a:r>
              <a:rPr lang="en-GB" sz="1600" i="1" dirty="0">
                <a:ea typeface="+mn-lt"/>
                <a:cs typeface="+mn-lt"/>
              </a:rPr>
              <a:t>Council Post: Why Is Customer Relationship Management So Important?</a:t>
            </a:r>
            <a:r>
              <a:rPr lang="en-GB" sz="1600" dirty="0">
                <a:ea typeface="+mn-lt"/>
                <a:cs typeface="+mn-lt"/>
              </a:rPr>
              <a:t>. [online] Available at: https://www.forbes.com/sites/forbesagencycouncil/2017/10/24/why-is-customer-relationship-management-so-important/#6f8c16587dac [Accessed 10 Jun. 2019].</a:t>
            </a:r>
            <a:endParaRPr lang="en-GB" sz="1600" dirty="0">
              <a:cs typeface="Calibri"/>
            </a:endParaRPr>
          </a:p>
          <a:p>
            <a:pPr marL="457200" indent="-457200"/>
            <a:r>
              <a:rPr lang="en-GB" sz="1600" dirty="0">
                <a:ea typeface="+mn-lt"/>
                <a:cs typeface="+mn-lt"/>
              </a:rPr>
              <a:t>Forbes.com. (2019). </a:t>
            </a:r>
            <a:r>
              <a:rPr lang="en-GB" sz="1600" i="1" dirty="0">
                <a:ea typeface="+mn-lt"/>
                <a:cs typeface="+mn-lt"/>
              </a:rPr>
              <a:t>Council Post: Why Is Customer Relationship Management So Important?</a:t>
            </a:r>
            <a:r>
              <a:rPr lang="en-GB" sz="1600" dirty="0">
                <a:ea typeface="+mn-lt"/>
                <a:cs typeface="+mn-lt"/>
              </a:rPr>
              <a:t>. [online] Available at: https://www.forbes.com/sites/forbesagencycouncil/2017/10/24/why-is-customer-relationship-management-so-important/#6f8c16587dac [Accessed 10 Jun. 2019].</a:t>
            </a:r>
            <a:endParaRPr lang="en-GB" sz="1600" dirty="0">
              <a:cs typeface="Calibri"/>
            </a:endParaRPr>
          </a:p>
          <a:p>
            <a:endParaRPr lang="en-GB" dirty="0">
              <a:cs typeface="Calibri"/>
            </a:endParaRPr>
          </a:p>
        </p:txBody>
      </p:sp>
    </p:spTree>
    <p:extLst>
      <p:ext uri="{BB962C8B-B14F-4D97-AF65-F5344CB8AC3E}">
        <p14:creationId xmlns:p14="http://schemas.microsoft.com/office/powerpoint/2010/main" val="31787406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1281</Words>
  <Application>Microsoft Office PowerPoint</Application>
  <PresentationFormat>Widescreen</PresentationFormat>
  <Paragraphs>233</Paragraphs>
  <Slides>32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Book Antiqua</vt:lpstr>
      <vt:lpstr>Calibri</vt:lpstr>
      <vt:lpstr>Calibri Light</vt:lpstr>
      <vt:lpstr>Segoe UI</vt:lpstr>
      <vt:lpstr>Verdana</vt:lpstr>
      <vt:lpstr>Wingdings</vt:lpstr>
      <vt:lpstr>Office Theme</vt:lpstr>
      <vt:lpstr>JOHN LEWIS  CUSTOMER RELATIONSHIP MANAGEMENT  </vt:lpstr>
      <vt:lpstr>Introduction</vt:lpstr>
      <vt:lpstr>                 More about John Lewis</vt:lpstr>
      <vt:lpstr>                       Definition of CRM</vt:lpstr>
      <vt:lpstr>PowerPoint Presentation</vt:lpstr>
      <vt:lpstr>                      CRM of John Lewis</vt:lpstr>
      <vt:lpstr>                           Benefits of CRM</vt:lpstr>
      <vt:lpstr>Potential drawbacks of CRM systems</vt:lpstr>
      <vt:lpstr>Potential drawbacks of CRM systems</vt:lpstr>
      <vt:lpstr>       Tesco's Customer loyalty boosts through the CRM system </vt:lpstr>
      <vt:lpstr>                   TESCO CRM TACTIC</vt:lpstr>
      <vt:lpstr>PowerPoint Presentation</vt:lpstr>
      <vt:lpstr>PowerPoint Presentation</vt:lpstr>
      <vt:lpstr>  John Lewis CRM system How John Lewis upgraded its customer service team to Salesforce Lightning </vt:lpstr>
      <vt:lpstr>  CRM of  John Lewis </vt:lpstr>
      <vt:lpstr>        Porter's Generic Strategies can be used to determine the direction (strategy) of  the organisation in order to be able to beat the competition.   Cost Leadership    Differentiation Cost Focus     Differentiation Focus  (Mindtools, 2019)  and John lewis applies the Differentiation price strategies.    </vt:lpstr>
      <vt:lpstr>About John Lewis Price promise</vt:lpstr>
      <vt:lpstr>McKinsey 7-S Framework</vt:lpstr>
      <vt:lpstr>               Marketing mix of John Lewis</vt:lpstr>
      <vt:lpstr>    Marketing mix</vt:lpstr>
      <vt:lpstr>  CRM Development/support of JOHN LEWIS</vt:lpstr>
      <vt:lpstr> John Lewis seeks out innovation from technology start-ups </vt:lpstr>
      <vt:lpstr>Stakeholders engaged with CRM system</vt:lpstr>
      <vt:lpstr>                                                            References                                     Tariqul </vt:lpstr>
      <vt:lpstr>Benefits of CRM system at John Lewis</vt:lpstr>
      <vt:lpstr>Drawbacks of CRM at John Lewis</vt:lpstr>
      <vt:lpstr>References</vt:lpstr>
      <vt:lpstr>         SWOT Analysis of John Lewis CRM </vt:lpstr>
      <vt:lpstr>     According to John Lewis's marketing director, in 2017 she stated that that whilst online giants such as Amazon dominating the retail space, it would be human interaction that makes John Lewis stand out.  She fears that if human interaction is missing then they become irrelevant.  she cites the example of Amazon, Alibaba and eBay as the giants that take up 40% of the world's ecommerce.  If john Lewis does not rise up to the challenge then they will become obsolete.  She explains that by prioritising human interactions, this would help stay relevant.  Becky explains that “John Lewis is upping its ecommerce game and offering customers more digital personalisation,” but added that “this would count for nothing if the retailer didn’t offer great human experiences”.     </vt:lpstr>
      <vt:lpstr>PowerPoint Presentation</vt:lpstr>
      <vt:lpstr>Recommendation</vt:lpstr>
      <vt:lpstr>                            Reference List                                          Abdul Momin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JOHN LEWIS  CUSTOMER RELATIONSHIP MANAGEMENT</dc:title>
  <dc:creator>Tariqul Islam (1710687)</dc:creator>
  <cp:lastModifiedBy>Abdul Momin</cp:lastModifiedBy>
  <cp:revision>3</cp:revision>
  <dcterms:created xsi:type="dcterms:W3CDTF">2019-06-11T00:48:34Z</dcterms:created>
  <dcterms:modified xsi:type="dcterms:W3CDTF">2019-06-11T11:10:03Z</dcterms:modified>
</cp:coreProperties>
</file>