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autoCompressPictures="0">
  <p:sldMasterIdLst>
    <p:sldMasterId id="2147483672" r:id="rId4"/>
  </p:sldMasterIdLst>
  <p:notesMasterIdLst>
    <p:notesMasterId r:id="rId13"/>
  </p:notesMasterIdLst>
  <p:sldIdLst>
    <p:sldId id="325" r:id="rId5"/>
    <p:sldId id="353" r:id="rId6"/>
    <p:sldId id="354" r:id="rId7"/>
    <p:sldId id="355" r:id="rId8"/>
    <p:sldId id="356" r:id="rId9"/>
    <p:sldId id="357" r:id="rId10"/>
    <p:sldId id="358" r:id="rId11"/>
    <p:sldId id="360" r:id="rId12"/>
  </p:sldIdLst>
  <p:sldSz cx="9144000" cy="5143500" type="screen16x9"/>
  <p:notesSz cx="6858000" cy="9144000"/>
  <p:embeddedFontLst>
    <p:embeddedFont>
      <p:font typeface="Arvo" panose="02000000000000000000" pitchFamily="2" charset="77"/>
      <p:regular r:id="rId14"/>
      <p:bold r:id="rId15"/>
      <p:italic r:id="rId16"/>
      <p:boldItalic r:id="rId17"/>
    </p:embeddedFont>
    <p:embeddedFont>
      <p:font typeface="Calibri" panose="020F0502020204030204" pitchFamily="34" charset="0"/>
      <p:regular r:id="rId18"/>
      <p:bold r:id="rId19"/>
      <p:italic r:id="rId20"/>
      <p:boldItalic r:id="rId21"/>
    </p:embeddedFont>
    <p:embeddedFont>
      <p:font typeface="Comic Sans MS" panose="030F0902030302020204" pitchFamily="66" charset="0"/>
      <p:regular r:id="rId22"/>
      <p:bold r:id="rId23"/>
      <p:italic r:id="rId24"/>
      <p:boldItalic r:id="rId25"/>
    </p:embeddedFont>
    <p:embeddedFont>
      <p:font typeface="Montserrat" pitchFamily="2" charset="77"/>
      <p:regular r:id="rId26"/>
      <p:bold r:id="rId27"/>
      <p:italic r:id="rId28"/>
      <p:boldItalic r:id="rId29"/>
    </p:embeddedFont>
    <p:embeddedFont>
      <p:font typeface="Montserrat Light" panose="020F0302020204030204" pitchFamily="34" charset="0"/>
      <p:regular r:id="rId30"/>
      <p:bold r:id="rId31"/>
      <p:italic r:id="rId32"/>
      <p:boldItalic r:id="rId3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FFD2"/>
    <a:srgbClr val="83BDE9"/>
    <a:srgbClr val="FFDDFD"/>
    <a:srgbClr val="DA74E8"/>
    <a:srgbClr val="96E87E"/>
    <a:srgbClr val="14FA02"/>
    <a:srgbClr val="043CFC"/>
    <a:srgbClr val="E000FF"/>
    <a:srgbClr val="F204F7"/>
    <a:srgbClr val="05F5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A7D519-A22E-441A-9C19-8ACC1F722E54}" v="27" dt="2020-11-12T17:59:52.931"/>
    <p1510:client id="{B4A08C55-50F1-4081-B51D-B3B8E23AF651}" v="1" dt="2020-11-14T22:47:18.762"/>
  </p1510:revLst>
</p1510:revInfo>
</file>

<file path=ppt/tableStyles.xml><?xml version="1.0" encoding="utf-8"?>
<a:tblStyleLst xmlns:a="http://schemas.openxmlformats.org/drawingml/2006/main" def="{F5CC09C3-0ABF-4CA3-A0BC-ABFA52804867}">
  <a:tblStyle styleId="{F5CC09C3-0ABF-4CA3-A0BC-ABFA52804867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348"/>
    <p:restoredTop sz="94558"/>
  </p:normalViewPr>
  <p:slideViewPr>
    <p:cSldViewPr snapToGrid="0" snapToObjects="1">
      <p:cViewPr varScale="1">
        <p:scale>
          <a:sx n="146" d="100"/>
          <a:sy n="146" d="100"/>
        </p:scale>
        <p:origin x="176" y="4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26" Type="http://schemas.openxmlformats.org/officeDocument/2006/relationships/font" Target="fonts/font13.fntdata"/><Relationship Id="rId21" Type="http://schemas.openxmlformats.org/officeDocument/2006/relationships/font" Target="fonts/font8.fntdata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4.fntdata"/><Relationship Id="rId25" Type="http://schemas.openxmlformats.org/officeDocument/2006/relationships/font" Target="fonts/font12.fntdata"/><Relationship Id="rId33" Type="http://schemas.openxmlformats.org/officeDocument/2006/relationships/font" Target="fonts/font20.fntdata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29" Type="http://schemas.openxmlformats.org/officeDocument/2006/relationships/font" Target="fonts/font16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11.fntdata"/><Relationship Id="rId32" Type="http://schemas.openxmlformats.org/officeDocument/2006/relationships/font" Target="fonts/font19.fntdata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font" Target="fonts/font2.fntdata"/><Relationship Id="rId23" Type="http://schemas.openxmlformats.org/officeDocument/2006/relationships/font" Target="fonts/font10.fntdata"/><Relationship Id="rId28" Type="http://schemas.openxmlformats.org/officeDocument/2006/relationships/font" Target="fonts/font15.fntdata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font" Target="fonts/font6.fntdata"/><Relationship Id="rId31" Type="http://schemas.openxmlformats.org/officeDocument/2006/relationships/font" Target="fonts/font18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font" Target="fonts/font1.fntdata"/><Relationship Id="rId22" Type="http://schemas.openxmlformats.org/officeDocument/2006/relationships/font" Target="fonts/font9.fntdata"/><Relationship Id="rId27" Type="http://schemas.openxmlformats.org/officeDocument/2006/relationships/font" Target="fonts/font14.fntdata"/><Relationship Id="rId30" Type="http://schemas.openxmlformats.org/officeDocument/2006/relationships/font" Target="fonts/font17.fntdata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967998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iseño personalizado 4 1">
  <p:cSld name="CUSTOM_8_1"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24"/>
          <p:cNvSpPr/>
          <p:nvPr/>
        </p:nvSpPr>
        <p:spPr>
          <a:xfrm rot="10800000">
            <a:off x="4472100" y="0"/>
            <a:ext cx="4671900" cy="5161200"/>
          </a:xfrm>
          <a:prstGeom prst="flowChartDelay">
            <a:avLst/>
          </a:prstGeom>
          <a:solidFill>
            <a:srgbClr val="448A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83" name="Google Shape;183;p24"/>
          <p:cNvSpPr/>
          <p:nvPr/>
        </p:nvSpPr>
        <p:spPr>
          <a:xfrm>
            <a:off x="7531050" y="4130850"/>
            <a:ext cx="1291800" cy="1291800"/>
          </a:xfrm>
          <a:prstGeom prst="ellipse">
            <a:avLst/>
          </a:prstGeom>
          <a:solidFill>
            <a:srgbClr val="512DA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84" name="Google Shape;184;p24"/>
          <p:cNvSpPr/>
          <p:nvPr/>
        </p:nvSpPr>
        <p:spPr>
          <a:xfrm rot="-1949464">
            <a:off x="7836180" y="559315"/>
            <a:ext cx="1658140" cy="1658140"/>
          </a:xfrm>
          <a:prstGeom prst="rect">
            <a:avLst/>
          </a:prstGeom>
          <a:noFill/>
          <a:ln w="228600" cap="flat" cmpd="sng">
            <a:solidFill>
              <a:srgbClr val="FE99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85" name="Google Shape;185;p24"/>
          <p:cNvSpPr txBox="1">
            <a:spLocks noGrp="1"/>
          </p:cNvSpPr>
          <p:nvPr>
            <p:ph type="subTitle" idx="1"/>
          </p:nvPr>
        </p:nvSpPr>
        <p:spPr>
          <a:xfrm>
            <a:off x="5608400" y="1139225"/>
            <a:ext cx="2433000" cy="1393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1800" b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186" name="Google Shape;186;p24"/>
          <p:cNvSpPr txBox="1">
            <a:spLocks noGrp="1"/>
          </p:cNvSpPr>
          <p:nvPr>
            <p:ph type="subTitle" idx="2"/>
          </p:nvPr>
        </p:nvSpPr>
        <p:spPr>
          <a:xfrm>
            <a:off x="5608399" y="2563425"/>
            <a:ext cx="27381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rgbClr val="FFFFFF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noFill/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1068100" y="933450"/>
            <a:ext cx="7047300" cy="48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Montserrat"/>
              <a:buNone/>
              <a:defRPr sz="3600" b="1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Arvo"/>
              <a:buNone/>
              <a:defRPr sz="3600">
                <a:solidFill>
                  <a:srgbClr val="434343"/>
                </a:solidFill>
                <a:latin typeface="Arvo"/>
                <a:ea typeface="Arvo"/>
                <a:cs typeface="Arvo"/>
                <a:sym typeface="Arv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Arvo"/>
              <a:buNone/>
              <a:defRPr sz="3600">
                <a:solidFill>
                  <a:srgbClr val="434343"/>
                </a:solidFill>
                <a:latin typeface="Arvo"/>
                <a:ea typeface="Arvo"/>
                <a:cs typeface="Arvo"/>
                <a:sym typeface="Arv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Arvo"/>
              <a:buNone/>
              <a:defRPr sz="3600">
                <a:solidFill>
                  <a:srgbClr val="434343"/>
                </a:solidFill>
                <a:latin typeface="Arvo"/>
                <a:ea typeface="Arvo"/>
                <a:cs typeface="Arvo"/>
                <a:sym typeface="Arv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Arvo"/>
              <a:buNone/>
              <a:defRPr sz="3600">
                <a:solidFill>
                  <a:srgbClr val="434343"/>
                </a:solidFill>
                <a:latin typeface="Arvo"/>
                <a:ea typeface="Arvo"/>
                <a:cs typeface="Arvo"/>
                <a:sym typeface="Arv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Arvo"/>
              <a:buNone/>
              <a:defRPr sz="3600">
                <a:solidFill>
                  <a:srgbClr val="434343"/>
                </a:solidFill>
                <a:latin typeface="Arvo"/>
                <a:ea typeface="Arvo"/>
                <a:cs typeface="Arvo"/>
                <a:sym typeface="Arv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Arvo"/>
              <a:buNone/>
              <a:defRPr sz="3600">
                <a:solidFill>
                  <a:srgbClr val="434343"/>
                </a:solidFill>
                <a:latin typeface="Arvo"/>
                <a:ea typeface="Arvo"/>
                <a:cs typeface="Arvo"/>
                <a:sym typeface="Arv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Arvo"/>
              <a:buNone/>
              <a:defRPr sz="3600">
                <a:solidFill>
                  <a:srgbClr val="434343"/>
                </a:solidFill>
                <a:latin typeface="Arvo"/>
                <a:ea typeface="Arvo"/>
                <a:cs typeface="Arvo"/>
                <a:sym typeface="Arv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Arvo"/>
              <a:buNone/>
              <a:defRPr sz="3600">
                <a:solidFill>
                  <a:srgbClr val="434343"/>
                </a:solidFill>
                <a:latin typeface="Arvo"/>
                <a:ea typeface="Arvo"/>
                <a:cs typeface="Arvo"/>
                <a:sym typeface="Arvo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068100" y="1702300"/>
            <a:ext cx="7047300" cy="250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Char char="●"/>
              <a:defRPr sz="1200">
                <a:solidFill>
                  <a:srgbClr val="434343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1pPr>
            <a:lvl2pPr marL="914400" lvl="1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Char char="○"/>
              <a:defRPr sz="1200">
                <a:solidFill>
                  <a:srgbClr val="434343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2pPr>
            <a:lvl3pPr marL="1371600" lvl="2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Char char="■"/>
              <a:defRPr sz="1200">
                <a:solidFill>
                  <a:srgbClr val="434343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3pPr>
            <a:lvl4pPr marL="1828800" lvl="3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Char char="●"/>
              <a:defRPr sz="1200">
                <a:solidFill>
                  <a:srgbClr val="434343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4pPr>
            <a:lvl5pPr marL="2286000" lvl="4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Char char="○"/>
              <a:defRPr sz="1200">
                <a:solidFill>
                  <a:srgbClr val="434343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5pPr>
            <a:lvl6pPr marL="2743200" lvl="5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Char char="■"/>
              <a:defRPr sz="1200">
                <a:solidFill>
                  <a:srgbClr val="434343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6pPr>
            <a:lvl7pPr marL="3200400" lvl="6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Char char="●"/>
              <a:defRPr sz="1200">
                <a:solidFill>
                  <a:srgbClr val="434343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7pPr>
            <a:lvl8pPr marL="3657600" lvl="7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Char char="○"/>
              <a:defRPr sz="1200">
                <a:solidFill>
                  <a:srgbClr val="434343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8pPr>
            <a:lvl9pPr marL="4114800" lvl="8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Montserrat Light"/>
              <a:buChar char="■"/>
              <a:defRPr sz="1200">
                <a:solidFill>
                  <a:srgbClr val="434343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5486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1pPr>
            <a:lvl2pPr lvl="1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2pPr>
            <a:lvl3pPr lvl="2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3pPr>
            <a:lvl4pPr lvl="3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4pPr>
            <a:lvl5pPr lvl="4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5pPr>
            <a:lvl6pPr lvl="5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6pPr>
            <a:lvl7pPr lvl="6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7pPr>
            <a:lvl8pPr lvl="7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8pPr>
            <a:lvl9pPr lvl="8" rtl="0">
              <a:buNone/>
              <a:defRPr sz="1200">
                <a:latin typeface="Arvo"/>
                <a:ea typeface="Arvo"/>
                <a:cs typeface="Arvo"/>
                <a:sym typeface="Arvo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‹#›</a:t>
            </a:fld>
            <a:endParaRPr dirty="0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70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3A35B6C-B15C-3F4E-8540-DAFE5F8CF714}"/>
              </a:ext>
            </a:extLst>
          </p:cNvPr>
          <p:cNvSpPr txBox="1">
            <a:spLocks/>
          </p:cNvSpPr>
          <p:nvPr/>
        </p:nvSpPr>
        <p:spPr>
          <a:xfrm>
            <a:off x="281250" y="116500"/>
            <a:ext cx="5344850" cy="685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3600"/>
              <a:buFont typeface="Montserrat"/>
              <a:buNone/>
              <a:defRPr sz="3600" b="1" i="0" u="none" strike="noStrike" cap="none">
                <a:solidFill>
                  <a:srgbClr val="434343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Montserrat"/>
              <a:buNone/>
              <a:defRPr sz="3600" b="0" i="0" u="none" strike="noStrike" cap="none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Montserrat"/>
              <a:buNone/>
              <a:defRPr sz="3600" b="0" i="0" u="none" strike="noStrike" cap="none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Montserrat"/>
              <a:buNone/>
              <a:defRPr sz="3600" b="0" i="0" u="none" strike="noStrike" cap="none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Montserrat"/>
              <a:buNone/>
              <a:defRPr sz="3600" b="0" i="0" u="none" strike="noStrike" cap="none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Montserrat"/>
              <a:buNone/>
              <a:defRPr sz="3600" b="0" i="0" u="none" strike="noStrike" cap="none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Montserrat"/>
              <a:buNone/>
              <a:defRPr sz="3600" b="0" i="0" u="none" strike="noStrike" cap="none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Montserrat"/>
              <a:buNone/>
              <a:defRPr sz="3600" b="0" i="0" u="none" strike="noStrike" cap="none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Montserrat"/>
              <a:buNone/>
              <a:defRPr sz="3600" b="0" i="0" u="none" strike="noStrike" cap="none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r>
              <a:rPr lang="cy-GB" dirty="0">
                <a:solidFill>
                  <a:schemeClr val="tx1"/>
                </a:solidFill>
                <a:latin typeface="+mn-lt"/>
              </a:rPr>
              <a:t>Barddoniaeth a Rhifau 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6D2B8C2-9D41-964A-B167-1140BF47AE56}"/>
              </a:ext>
            </a:extLst>
          </p:cNvPr>
          <p:cNvSpPr/>
          <p:nvPr/>
        </p:nvSpPr>
        <p:spPr>
          <a:xfrm>
            <a:off x="3493597" y="1983163"/>
            <a:ext cx="2863659" cy="4247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sz="2000" dirty="0">
                <a:latin typeface="Comic Sans MS" panose="030F0902030302020204" pitchFamily="66" charset="0"/>
                <a:ea typeface="Calibri" panose="020F0502020204030204" pitchFamily="34" charset="0"/>
              </a:rPr>
              <a:t>Dewiswch un gerdd. 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992D194-A7EB-5348-95ED-BD3DF874AB9C}"/>
              </a:ext>
            </a:extLst>
          </p:cNvPr>
          <p:cNvSpPr/>
          <p:nvPr/>
        </p:nvSpPr>
        <p:spPr>
          <a:xfrm>
            <a:off x="281250" y="2845251"/>
            <a:ext cx="8530135" cy="223837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cy-GB" sz="1800" dirty="0">
                <a:solidFill>
                  <a:schemeClr val="tx1"/>
                </a:solidFill>
                <a:latin typeface="Comic Sans MS"/>
                <a:ea typeface="Calibri" panose="020F0502020204030204" pitchFamily="34" charset="0"/>
                <a:cs typeface="Comic Sans MS" panose="030F0902030302020204" pitchFamily="66" charset="0"/>
              </a:rPr>
              <a:t>Meddyliwch, sut byddech chi’n cyflwyno’r gerdd i ddosbarth yn yr ysgol?</a:t>
            </a:r>
            <a:endParaRPr lang="cy-GB" sz="1800" dirty="0">
              <a:solidFill>
                <a:schemeClr val="tx1"/>
              </a:solidFill>
              <a:latin typeface="Comic Sans MS"/>
              <a:ea typeface="Calibri" panose="020F050202020403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cy-GB" sz="1800" dirty="0">
                <a:solidFill>
                  <a:schemeClr val="tx1"/>
                </a:solidFill>
                <a:latin typeface="Comic Sans MS"/>
                <a:ea typeface="Calibri" panose="020F0502020204030204" pitchFamily="34" charset="0"/>
              </a:rPr>
              <a:t>Wedyn, defnyddiwch y gerdd fel sbardun i wersi eraill– cynlluniwch weithgareddau ar draws y chwe maes dysgu. Cofiwch nodi y ffocws iaith i bob gweithgaredd hefyd. </a:t>
            </a: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cy-GB" sz="1800">
                <a:solidFill>
                  <a:schemeClr val="tx1"/>
                </a:solidFill>
                <a:effectLst/>
                <a:latin typeface="Comic Sans MS"/>
                <a:ea typeface="Calibri" panose="020F0502020204030204" pitchFamily="34" charset="0"/>
              </a:rPr>
              <a:t>Byddwch chi’n cyflwyno </a:t>
            </a:r>
            <a:r>
              <a:rPr lang="cy-GB" sz="1800" dirty="0">
                <a:solidFill>
                  <a:schemeClr val="tx1"/>
                </a:solidFill>
                <a:effectLst/>
                <a:latin typeface="Comic Sans MS"/>
                <a:ea typeface="Calibri" panose="020F0502020204030204" pitchFamily="34" charset="0"/>
              </a:rPr>
              <a:t>eich cynllun gwaith i weddill y dosbarth ar ddechrau’r ddarlith nesaf.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4B6BB42-08C2-2846-8A18-34E74506C0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250" y="639731"/>
            <a:ext cx="3084360" cy="215979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E22EF953-E4AF-304E-89F9-017F8F0329A0}"/>
              </a:ext>
            </a:extLst>
          </p:cNvPr>
          <p:cNvSpPr/>
          <p:nvPr/>
        </p:nvSpPr>
        <p:spPr>
          <a:xfrm>
            <a:off x="1064146" y="2455999"/>
            <a:ext cx="2287806" cy="32496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itchFamily="2" charset="2"/>
              <a:buChar char=""/>
            </a:pPr>
            <a:r>
              <a:rPr lang="cy-GB" i="1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Sgram!, Atebol, 2012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B476AFD-4935-2748-B070-0B46D8F0CC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5636" y="143634"/>
            <a:ext cx="1806864" cy="1889464"/>
          </a:xfrm>
          <a:prstGeom prst="rect">
            <a:avLst/>
          </a:prstGeom>
        </p:spPr>
      </p:pic>
      <p:pic>
        <p:nvPicPr>
          <p:cNvPr id="3" name="Picture 3" descr="Diagram&#10;&#10;Description automatically generated">
            <a:extLst>
              <a:ext uri="{FF2B5EF4-FFF2-40B4-BE49-F238E27FC236}">
                <a16:creationId xmlns:a16="http://schemas.microsoft.com/office/drawing/2014/main" id="{9685261F-BA3E-4F2B-8210-DABF9861D0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0276" y="851352"/>
            <a:ext cx="2105954" cy="1086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7870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972CE66-F21E-DE4F-95E8-DA12F2B6302D}"/>
              </a:ext>
            </a:extLst>
          </p:cNvPr>
          <p:cNvSpPr/>
          <p:nvPr/>
        </p:nvSpPr>
        <p:spPr>
          <a:xfrm>
            <a:off x="551792" y="567559"/>
            <a:ext cx="6858001" cy="38091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Dewiswch un o’r cerddi yma o’r gyfrol </a:t>
            </a:r>
            <a:r>
              <a:rPr lang="cy-GB" sz="2400" i="1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Sgram!*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Parti, </a:t>
            </a:r>
            <a:r>
              <a:rPr lang="cy-GB" sz="2400" i="1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Sgram!</a:t>
            </a:r>
            <a:r>
              <a:rPr lang="cy-GB" sz="2400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, t. 27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Rhannu, </a:t>
            </a:r>
            <a:r>
              <a:rPr lang="cy-GB" sz="2400" i="1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Sgram!</a:t>
            </a:r>
            <a:r>
              <a:rPr lang="cy-GB" sz="2400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, t. 30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Fy ffrindiau i, </a:t>
            </a:r>
            <a:r>
              <a:rPr lang="cy-GB" sz="2400" i="1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Sgram!</a:t>
            </a:r>
            <a:r>
              <a:rPr lang="cy-GB" sz="2400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, t. 31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Llygod bach, </a:t>
            </a:r>
            <a:r>
              <a:rPr lang="cy-GB" sz="2400" i="1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Sgram!</a:t>
            </a:r>
            <a:r>
              <a:rPr lang="cy-GB" sz="2400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, tt. 42-42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Beiciau, </a:t>
            </a:r>
            <a:r>
              <a:rPr lang="cy-GB" sz="2400" i="1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Sgram!</a:t>
            </a:r>
            <a:r>
              <a:rPr lang="cy-GB" sz="2400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, t. 64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Faint sy ar ôl? </a:t>
            </a:r>
            <a:r>
              <a:rPr lang="cy-GB" sz="2400" i="1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Sgram!</a:t>
            </a:r>
            <a:r>
              <a:rPr lang="cy-GB" sz="2400" dirty="0">
                <a:latin typeface="Comic Sans MS" panose="030F0902030302020204" pitchFamily="66" charset="0"/>
                <a:ea typeface="Calibri" panose="020F0502020204030204" pitchFamily="34" charset="0"/>
                <a:cs typeface="Comic Sans MS" panose="030F0902030302020204" pitchFamily="66" charset="0"/>
              </a:rPr>
              <a:t>, t. 72</a:t>
            </a:r>
            <a:endParaRPr lang="en-GB" sz="32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7894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3999F0B-186E-384C-AA80-059EC3D076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9973" y="-141890"/>
            <a:ext cx="4649293" cy="5285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30515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72F31AAC-1A8C-464F-9A49-02F3092F99B4}"/>
              </a:ext>
            </a:extLst>
          </p:cNvPr>
          <p:cNvSpPr/>
          <p:nvPr/>
        </p:nvSpPr>
        <p:spPr>
          <a:xfrm>
            <a:off x="334757" y="85828"/>
            <a:ext cx="5029201" cy="515778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cy-GB" sz="2000" dirty="0">
                <a:solidFill>
                  <a:schemeClr val="tx1"/>
                </a:solidFill>
              </a:rPr>
              <a:t>Rhannu</a:t>
            </a:r>
          </a:p>
          <a:p>
            <a:pPr algn="ctr"/>
            <a:endParaRPr lang="cy-GB" dirty="0">
              <a:solidFill>
                <a:schemeClr val="tx1"/>
              </a:solidFill>
            </a:endParaRPr>
          </a:p>
          <a:p>
            <a:r>
              <a:rPr lang="cy-GB" dirty="0">
                <a:solidFill>
                  <a:schemeClr val="tx1"/>
                </a:solidFill>
              </a:rPr>
              <a:t>	</a:t>
            </a:r>
            <a:r>
              <a:rPr lang="cy-GB" sz="1600" dirty="0">
                <a:solidFill>
                  <a:schemeClr val="tx1"/>
                </a:solidFill>
              </a:rPr>
              <a:t>Un i fi, un i ti, </a:t>
            </a:r>
          </a:p>
          <a:p>
            <a:r>
              <a:rPr lang="cy-GB" sz="1600" dirty="0">
                <a:solidFill>
                  <a:schemeClr val="tx1"/>
                </a:solidFill>
              </a:rPr>
              <a:t>	Ac mae dau, os rhannwn ni!</a:t>
            </a:r>
          </a:p>
          <a:p>
            <a:endParaRPr lang="cy-GB" sz="1600" dirty="0">
              <a:solidFill>
                <a:schemeClr val="tx1"/>
              </a:solidFill>
            </a:endParaRPr>
          </a:p>
          <a:p>
            <a:r>
              <a:rPr lang="cy-GB" sz="1600" dirty="0">
                <a:solidFill>
                  <a:schemeClr val="tx1"/>
                </a:solidFill>
              </a:rPr>
              <a:t>	Dau i fi, dau i ti, </a:t>
            </a:r>
          </a:p>
          <a:p>
            <a:r>
              <a:rPr lang="cy-GB" sz="1600" dirty="0">
                <a:solidFill>
                  <a:schemeClr val="tx1"/>
                </a:solidFill>
              </a:rPr>
              <a:t>	Ac mae pedwar gyda ni. </a:t>
            </a:r>
          </a:p>
          <a:p>
            <a:endParaRPr lang="cy-GB" sz="1600" dirty="0">
              <a:solidFill>
                <a:schemeClr val="tx1"/>
              </a:solidFill>
            </a:endParaRPr>
          </a:p>
          <a:p>
            <a:r>
              <a:rPr lang="cy-GB" sz="1600" dirty="0">
                <a:solidFill>
                  <a:schemeClr val="tx1"/>
                </a:solidFill>
              </a:rPr>
              <a:t>	Tri i fi, tri i ti, </a:t>
            </a:r>
          </a:p>
          <a:p>
            <a:r>
              <a:rPr lang="cy-GB" sz="1600" dirty="0">
                <a:solidFill>
                  <a:schemeClr val="tx1"/>
                </a:solidFill>
              </a:rPr>
              <a:t>	Wedyn dyma chwech i ni. </a:t>
            </a:r>
          </a:p>
          <a:p>
            <a:endParaRPr lang="cy-GB" sz="1600" dirty="0">
              <a:solidFill>
                <a:schemeClr val="tx1"/>
              </a:solidFill>
            </a:endParaRPr>
          </a:p>
          <a:p>
            <a:r>
              <a:rPr lang="cy-GB" sz="1600" dirty="0">
                <a:solidFill>
                  <a:schemeClr val="tx1"/>
                </a:solidFill>
              </a:rPr>
              <a:t>	Rhannu creision, rhannu llyfrau, </a:t>
            </a:r>
          </a:p>
          <a:p>
            <a:r>
              <a:rPr lang="cy-GB" sz="1600" dirty="0">
                <a:solidFill>
                  <a:schemeClr val="tx1"/>
                </a:solidFill>
              </a:rPr>
              <a:t>	A CDs y grwpiau gorau! </a:t>
            </a:r>
          </a:p>
          <a:p>
            <a:endParaRPr lang="cy-GB" sz="1600" dirty="0">
              <a:solidFill>
                <a:schemeClr val="tx1"/>
              </a:solidFill>
            </a:endParaRPr>
          </a:p>
          <a:p>
            <a:r>
              <a:rPr lang="cy-GB" sz="1600" dirty="0">
                <a:solidFill>
                  <a:schemeClr val="tx1"/>
                </a:solidFill>
              </a:rPr>
              <a:t>	Wyt ti eisiau mwy a mwy? </a:t>
            </a:r>
          </a:p>
          <a:p>
            <a:r>
              <a:rPr lang="cy-GB" sz="1600" dirty="0">
                <a:solidFill>
                  <a:schemeClr val="tx1"/>
                </a:solidFill>
              </a:rPr>
              <a:t>	Eisiau pedair gêm nid dwy? </a:t>
            </a:r>
          </a:p>
          <a:p>
            <a:endParaRPr lang="cy-GB" sz="1600" dirty="0">
              <a:solidFill>
                <a:schemeClr val="tx1"/>
              </a:solidFill>
            </a:endParaRPr>
          </a:p>
          <a:p>
            <a:r>
              <a:rPr lang="cy-GB" sz="1600" dirty="0">
                <a:solidFill>
                  <a:schemeClr val="tx1"/>
                </a:solidFill>
              </a:rPr>
              <a:t>	Rhannwn ni ein pethau i gyd, </a:t>
            </a:r>
          </a:p>
          <a:p>
            <a:r>
              <a:rPr lang="cy-GB" sz="1600" dirty="0">
                <a:solidFill>
                  <a:schemeClr val="tx1"/>
                </a:solidFill>
              </a:rPr>
              <a:t>	Dyma’r ffordd i newid y byd! </a:t>
            </a:r>
          </a:p>
          <a:p>
            <a:r>
              <a:rPr lang="cy-GB" dirty="0">
                <a:solidFill>
                  <a:schemeClr val="tx1"/>
                </a:solidFill>
              </a:rPr>
              <a:t>	</a:t>
            </a:r>
          </a:p>
          <a:p>
            <a:r>
              <a:rPr lang="cy-GB" dirty="0">
                <a:solidFill>
                  <a:schemeClr val="tx1"/>
                </a:solidFill>
              </a:rPr>
              <a:t>			</a:t>
            </a:r>
          </a:p>
          <a:p>
            <a:endParaRPr lang="cy-GB" dirty="0">
              <a:solidFill>
                <a:schemeClr val="tx1"/>
              </a:solidFill>
            </a:endParaRPr>
          </a:p>
          <a:p>
            <a:pPr algn="ctr"/>
            <a:r>
              <a:rPr lang="cy-GB" dirty="0">
                <a:solidFill>
                  <a:schemeClr val="tx1"/>
                </a:solidFill>
              </a:rPr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DDEF27D-BF55-0D4A-ABED-3F032826A9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4991" y="603077"/>
            <a:ext cx="3124200" cy="37084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7643AA4-9181-ED4B-BF45-414FA14DF551}"/>
              </a:ext>
            </a:extLst>
          </p:cNvPr>
          <p:cNvSpPr txBox="1"/>
          <p:nvPr/>
        </p:nvSpPr>
        <p:spPr>
          <a:xfrm>
            <a:off x="5139558" y="4698124"/>
            <a:ext cx="124104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>
                <a:solidFill>
                  <a:schemeClr val="tx1"/>
                </a:solidFill>
              </a:rPr>
              <a:t>Robat Powell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7501918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2A98D0E-709A-0E4F-9996-9398B15B7E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44" y="204951"/>
            <a:ext cx="5052861" cy="452864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0F42AF2-2B38-024B-AB9A-8969D7AC80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0013" y="3571712"/>
            <a:ext cx="4146331" cy="1161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0774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286EF745-42DD-3B48-B28C-CE59A765FF0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1284AB-2F13-FC44-AE05-0FD3E0937E02}"/>
              </a:ext>
            </a:extLst>
          </p:cNvPr>
          <p:cNvSpPr>
            <a:spLocks noGrp="1"/>
          </p:cNvSpPr>
          <p:nvPr>
            <p:ph type="subTitle" idx="2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8AA715-36B7-4B45-86C6-D2437FE507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115" y="0"/>
            <a:ext cx="792377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5235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C0255C1-920C-5D48-8703-D2856CA032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0249" y="0"/>
            <a:ext cx="3543501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2741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B801A5B-DA73-1042-B236-55C3F47110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090" y="306967"/>
            <a:ext cx="7961586" cy="4615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661162"/>
      </p:ext>
    </p:extLst>
  </p:cSld>
  <p:clrMapOvr>
    <a:masterClrMapping/>
  </p:clrMapOvr>
</p:sld>
</file>

<file path=ppt/theme/theme1.xml><?xml version="1.0" encoding="utf-8"?>
<a:theme xmlns:a="http://schemas.openxmlformats.org/drawingml/2006/main" name="Cool Style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3E4129E1942A84CA5D85470FB25F56B" ma:contentTypeVersion="8" ma:contentTypeDescription="Create a new document." ma:contentTypeScope="" ma:versionID="3a43b3037ccb2ac95ae99b2bb1617711">
  <xsd:schema xmlns:xsd="http://www.w3.org/2001/XMLSchema" xmlns:xs="http://www.w3.org/2001/XMLSchema" xmlns:p="http://schemas.microsoft.com/office/2006/metadata/properties" xmlns:ns2="d0c16ae7-32b4-4740-b0a7-dfd26a9ffd57" targetNamespace="http://schemas.microsoft.com/office/2006/metadata/properties" ma:root="true" ma:fieldsID="f5149bb801a6aa8e78ac0471b67a685e" ns2:_="">
    <xsd:import namespace="d0c16ae7-32b4-4740-b0a7-dfd26a9ffd5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c16ae7-32b4-4740-b0a7-dfd26a9ffd5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B45422D-46B9-42BB-933D-19B5D49912B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B68611D-0FA8-4408-8C44-CE3AF91F5472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E2098BC3-2ABA-4C85-9A82-1685155139B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0c16ae7-32b4-4740-b0a7-dfd26a9ffd5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9323</TotalTime>
  <Words>230</Words>
  <Application>Microsoft Macintosh PowerPoint</Application>
  <PresentationFormat>On-screen Show (16:9)</PresentationFormat>
  <Paragraphs>37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Arial</vt:lpstr>
      <vt:lpstr>Comic Sans MS</vt:lpstr>
      <vt:lpstr>Calibri</vt:lpstr>
      <vt:lpstr>Arvo</vt:lpstr>
      <vt:lpstr>Montserrat</vt:lpstr>
      <vt:lpstr>Montserrat Light</vt:lpstr>
      <vt:lpstr>Symbol</vt:lpstr>
      <vt:lpstr>Cool Style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Uned 59 </dc:title>
  <cp:lastModifiedBy>Bethan Griffiths</cp:lastModifiedBy>
  <cp:revision>153</cp:revision>
  <cp:lastPrinted>2021-11-03T22:43:24Z</cp:lastPrinted>
  <dcterms:modified xsi:type="dcterms:W3CDTF">2023-10-18T22:36:38Z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0x010100F3E4129E1942A84CA5D85470FB25F56B</vt:lpwstr>
  </property>
</Properties>
</file>