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304" r:id="rId2"/>
    <p:sldId id="258" r:id="rId3"/>
    <p:sldId id="407" r:id="rId4"/>
    <p:sldId id="400" r:id="rId5"/>
    <p:sldId id="402" r:id="rId6"/>
    <p:sldId id="403" r:id="rId7"/>
    <p:sldId id="411" r:id="rId8"/>
    <p:sldId id="408" r:id="rId9"/>
    <p:sldId id="409" r:id="rId10"/>
    <p:sldId id="410" r:id="rId11"/>
    <p:sldId id="404" r:id="rId12"/>
    <p:sldId id="405" r:id="rId13"/>
    <p:sldId id="412" r:id="rId14"/>
    <p:sldId id="324" r:id="rId15"/>
    <p:sldId id="327" r:id="rId16"/>
    <p:sldId id="328" r:id="rId17"/>
    <p:sldId id="318" r:id="rId18"/>
    <p:sldId id="325" r:id="rId19"/>
    <p:sldId id="319" r:id="rId20"/>
    <p:sldId id="326" r:id="rId21"/>
    <p:sldId id="320" r:id="rId22"/>
    <p:sldId id="321" r:id="rId23"/>
    <p:sldId id="322" r:id="rId24"/>
    <p:sldId id="414" r:id="rId25"/>
    <p:sldId id="413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584" autoAdjust="0"/>
    <p:restoredTop sz="95050" autoAdjust="0"/>
  </p:normalViewPr>
  <p:slideViewPr>
    <p:cSldViewPr snapToGrid="0">
      <p:cViewPr varScale="1">
        <p:scale>
          <a:sx n="86" d="100"/>
          <a:sy n="86" d="100"/>
        </p:scale>
        <p:origin x="145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userId="3a84d07e5fdc13ce" providerId="LiveId" clId="{21521D6A-C13B-4690-9D7A-2F0C8D797D88}"/>
    <pc:docChg chg="undo custSel addSld modSld sldOrd modMainMaster">
      <pc:chgData name="" userId="3a84d07e5fdc13ce" providerId="LiveId" clId="{21521D6A-C13B-4690-9D7A-2F0C8D797D88}" dt="2020-05-18T16:50:21.223" v="337" actId="2711"/>
      <pc:docMkLst>
        <pc:docMk/>
      </pc:docMkLst>
      <pc:sldChg chg="addSp delSp modSp">
        <pc:chgData name="" userId="3a84d07e5fdc13ce" providerId="LiveId" clId="{21521D6A-C13B-4690-9D7A-2F0C8D797D88}" dt="2020-05-18T16:50:21.223" v="337" actId="2711"/>
        <pc:sldMkLst>
          <pc:docMk/>
          <pc:sldMk cId="634260014" sldId="256"/>
        </pc:sldMkLst>
        <pc:spChg chg="mod">
          <ac:chgData name="" userId="3a84d07e5fdc13ce" providerId="LiveId" clId="{21521D6A-C13B-4690-9D7A-2F0C8D797D88}" dt="2020-05-18T16:50:21.223" v="337" actId="2711"/>
          <ac:spMkLst>
            <pc:docMk/>
            <pc:sldMk cId="634260014" sldId="256"/>
            <ac:spMk id="2" creationId="{7F8E1F11-3987-F544-B2F5-4955AE4E73F1}"/>
          </ac:spMkLst>
        </pc:spChg>
        <pc:spChg chg="del mod">
          <ac:chgData name="" userId="3a84d07e5fdc13ce" providerId="LiveId" clId="{21521D6A-C13B-4690-9D7A-2F0C8D797D88}" dt="2020-05-18T13:01:27.415" v="267"/>
          <ac:spMkLst>
            <pc:docMk/>
            <pc:sldMk cId="634260014" sldId="256"/>
            <ac:spMk id="3" creationId="{C495133D-B5D8-4842-A048-5B67B995EAA8}"/>
          </ac:spMkLst>
        </pc:spChg>
        <pc:spChg chg="add mod">
          <ac:chgData name="" userId="3a84d07e5fdc13ce" providerId="LiveId" clId="{21521D6A-C13B-4690-9D7A-2F0C8D797D88}" dt="2020-05-18T16:50:12.704" v="336" actId="2711"/>
          <ac:spMkLst>
            <pc:docMk/>
            <pc:sldMk cId="634260014" sldId="256"/>
            <ac:spMk id="4" creationId="{31A16E29-2890-4290-9DF6-618EB6EB2DBE}"/>
          </ac:spMkLst>
        </pc:spChg>
        <pc:spChg chg="del mod">
          <ac:chgData name="" userId="3a84d07e5fdc13ce" providerId="LiveId" clId="{21521D6A-C13B-4690-9D7A-2F0C8D797D88}" dt="2020-05-18T13:10:09.021" v="332" actId="478"/>
          <ac:spMkLst>
            <pc:docMk/>
            <pc:sldMk cId="634260014" sldId="256"/>
            <ac:spMk id="8" creationId="{550C8706-AA00-B348-8832-CE3297EAABF2}"/>
          </ac:spMkLst>
        </pc:spChg>
        <pc:picChg chg="del">
          <ac:chgData name="" userId="3a84d07e5fdc13ce" providerId="LiveId" clId="{21521D6A-C13B-4690-9D7A-2F0C8D797D88}" dt="2020-05-17T18:09:43.215" v="260" actId="478"/>
          <ac:picMkLst>
            <pc:docMk/>
            <pc:sldMk cId="634260014" sldId="256"/>
            <ac:picMk id="6" creationId="{80E4269D-9B66-0B48-923A-3BB995317C6E}"/>
          </ac:picMkLst>
        </pc:picChg>
      </pc:sldChg>
      <pc:sldChg chg="delSp modSp ord">
        <pc:chgData name="" userId="3a84d07e5fdc13ce" providerId="LiveId" clId="{21521D6A-C13B-4690-9D7A-2F0C8D797D88}" dt="2020-05-18T13:06:25.739" v="326" actId="1076"/>
        <pc:sldMkLst>
          <pc:docMk/>
          <pc:sldMk cId="1968206984" sldId="257"/>
        </pc:sldMkLst>
        <pc:spChg chg="mod">
          <ac:chgData name="" userId="3a84d07e5fdc13ce" providerId="LiveId" clId="{21521D6A-C13B-4690-9D7A-2F0C8D797D88}" dt="2020-05-18T13:06:25.739" v="326" actId="1076"/>
          <ac:spMkLst>
            <pc:docMk/>
            <pc:sldMk cId="1968206984" sldId="257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968206984" sldId="257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8:49.322" v="249" actId="478"/>
          <ac:picMkLst>
            <pc:docMk/>
            <pc:sldMk cId="1968206984" sldId="257"/>
            <ac:picMk id="6" creationId="{3BC72594-F0ED-49AC-B8FF-57567490E8B4}"/>
          </ac:picMkLst>
        </pc:picChg>
      </pc:sldChg>
      <pc:sldChg chg="delSp modSp">
        <pc:chgData name="" userId="3a84d07e5fdc13ce" providerId="LiveId" clId="{21521D6A-C13B-4690-9D7A-2F0C8D797D88}" dt="2020-05-18T13:06:49.806" v="328" actId="1076"/>
        <pc:sldMkLst>
          <pc:docMk/>
          <pc:sldMk cId="123279789" sldId="258"/>
        </pc:sldMkLst>
        <pc:spChg chg="mod">
          <ac:chgData name="" userId="3a84d07e5fdc13ce" providerId="LiveId" clId="{21521D6A-C13B-4690-9D7A-2F0C8D797D88}" dt="2020-05-18T13:06:49.806" v="328" actId="1076"/>
          <ac:spMkLst>
            <pc:docMk/>
            <pc:sldMk cId="123279789" sldId="258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23279789" sldId="258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37.322" v="259" actId="478"/>
          <ac:picMkLst>
            <pc:docMk/>
            <pc:sldMk cId="123279789" sldId="258"/>
            <ac:picMk id="5" creationId="{520BFC19-FFBF-431F-A6AE-84FA9E2D5DB3}"/>
          </ac:picMkLst>
        </pc:picChg>
      </pc:sldChg>
      <pc:sldChg chg="delSp modSp">
        <pc:chgData name="" userId="3a84d07e5fdc13ce" providerId="LiveId" clId="{21521D6A-C13B-4690-9D7A-2F0C8D797D88}" dt="2020-05-18T13:00:48.177" v="262"/>
        <pc:sldMkLst>
          <pc:docMk/>
          <pc:sldMk cId="1036547456" sldId="259"/>
        </pc:sldMkLst>
        <pc:spChg chg="mod">
          <ac:chgData name="" userId="3a84d07e5fdc13ce" providerId="LiveId" clId="{21521D6A-C13B-4690-9D7A-2F0C8D797D88}" dt="2020-05-17T18:09:17.670" v="254" actId="207"/>
          <ac:spMkLst>
            <pc:docMk/>
            <pc:sldMk cId="1036547456" sldId="259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036547456" sldId="259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19.607" v="255" actId="478"/>
          <ac:picMkLst>
            <pc:docMk/>
            <pc:sldMk cId="1036547456" sldId="259"/>
            <ac:picMk id="5" creationId="{288229E0-7964-4AD0-93D8-4589B1794C89}"/>
          </ac:picMkLst>
        </pc:picChg>
      </pc:sldChg>
      <pc:sldChg chg="delSp modSp">
        <pc:chgData name="" userId="3a84d07e5fdc13ce" providerId="LiveId" clId="{21521D6A-C13B-4690-9D7A-2F0C8D797D88}" dt="2020-05-18T13:00:48.177" v="262"/>
        <pc:sldMkLst>
          <pc:docMk/>
          <pc:sldMk cId="76286654" sldId="260"/>
        </pc:sldMkLst>
        <pc:spChg chg="mod">
          <ac:chgData name="" userId="3a84d07e5fdc13ce" providerId="LiveId" clId="{21521D6A-C13B-4690-9D7A-2F0C8D797D88}" dt="2020-05-17T18:09:07.198" v="252" actId="207"/>
          <ac:spMkLst>
            <pc:docMk/>
            <pc:sldMk cId="76286654" sldId="260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76286654" sldId="260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09.077" v="253" actId="478"/>
          <ac:picMkLst>
            <pc:docMk/>
            <pc:sldMk cId="76286654" sldId="260"/>
            <ac:picMk id="5" creationId="{2B3F99B3-DE5A-456D-918F-33DE1FC02CF9}"/>
          </ac:picMkLst>
        </pc:picChg>
      </pc:sldChg>
      <pc:sldChg chg="delSp modSp">
        <pc:chgData name="" userId="3a84d07e5fdc13ce" providerId="LiveId" clId="{21521D6A-C13B-4690-9D7A-2F0C8D797D88}" dt="2020-05-18T13:00:48.177" v="262"/>
        <pc:sldMkLst>
          <pc:docMk/>
          <pc:sldMk cId="438240669" sldId="261"/>
        </pc:sldMkLst>
        <pc:spChg chg="mod">
          <ac:chgData name="" userId="3a84d07e5fdc13ce" providerId="LiveId" clId="{21521D6A-C13B-4690-9D7A-2F0C8D797D88}" dt="2020-05-17T18:08:56.193" v="250" actId="207"/>
          <ac:spMkLst>
            <pc:docMk/>
            <pc:sldMk cId="438240669" sldId="261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438240669" sldId="261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8:57.874" v="251" actId="478"/>
          <ac:picMkLst>
            <pc:docMk/>
            <pc:sldMk cId="438240669" sldId="261"/>
            <ac:picMk id="4" creationId="{CE9BBFF3-6578-964B-B44A-3A7385911823}"/>
          </ac:picMkLst>
        </pc:picChg>
      </pc:sldChg>
      <pc:sldChg chg="modSp">
        <pc:chgData name="" userId="3a84d07e5fdc13ce" providerId="LiveId" clId="{21521D6A-C13B-4690-9D7A-2F0C8D797D88}" dt="2020-05-18T13:06:14.748" v="325" actId="207"/>
        <pc:sldMkLst>
          <pc:docMk/>
          <pc:sldMk cId="4256812373" sldId="262"/>
        </pc:sldMkLst>
        <pc:spChg chg="mod">
          <ac:chgData name="" userId="3a84d07e5fdc13ce" providerId="LiveId" clId="{21521D6A-C13B-4690-9D7A-2F0C8D797D88}" dt="2020-05-18T13:06:14.748" v="325" actId="207"/>
          <ac:spMkLst>
            <pc:docMk/>
            <pc:sldMk cId="4256812373" sldId="262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4256812373" sldId="262"/>
            <ac:spMk id="3" creationId="{B30E9741-E0D4-5148-A36E-FD38AB85EDA2}"/>
          </ac:spMkLst>
        </pc:spChg>
        <pc:picChg chg="mod">
          <ac:chgData name="" userId="3a84d07e5fdc13ce" providerId="LiveId" clId="{21521D6A-C13B-4690-9D7A-2F0C8D797D88}" dt="2020-05-18T13:00:48.177" v="262"/>
          <ac:picMkLst>
            <pc:docMk/>
            <pc:sldMk cId="4256812373" sldId="262"/>
            <ac:picMk id="5" creationId="{210AE86A-EF07-4C71-BF7F-4CB3C62FBF57}"/>
          </ac:picMkLst>
        </pc:picChg>
      </pc:sldChg>
      <pc:sldChg chg="delSp modSp">
        <pc:chgData name="" userId="3a84d07e5fdc13ce" providerId="LiveId" clId="{21521D6A-C13B-4690-9D7A-2F0C8D797D88}" dt="2020-05-18T13:06:03.296" v="323" actId="1076"/>
        <pc:sldMkLst>
          <pc:docMk/>
          <pc:sldMk cId="1429498424" sldId="263"/>
        </pc:sldMkLst>
        <pc:spChg chg="mod">
          <ac:chgData name="" userId="3a84d07e5fdc13ce" providerId="LiveId" clId="{21521D6A-C13B-4690-9D7A-2F0C8D797D88}" dt="2020-05-18T13:06:03.296" v="323" actId="1076"/>
          <ac:spMkLst>
            <pc:docMk/>
            <pc:sldMk cId="1429498424" sldId="263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429498424" sldId="263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8:35.308" v="246" actId="478"/>
          <ac:picMkLst>
            <pc:docMk/>
            <pc:sldMk cId="1429498424" sldId="263"/>
            <ac:picMk id="7" creationId="{FF36DC0B-A17B-4869-A775-8D005692F743}"/>
          </ac:picMkLst>
        </pc:picChg>
      </pc:sldChg>
      <pc:sldChg chg="delSp modSp">
        <pc:chgData name="" userId="3a84d07e5fdc13ce" providerId="LiveId" clId="{21521D6A-C13B-4690-9D7A-2F0C8D797D88}" dt="2020-05-17T18:08:25.617" v="244" actId="207"/>
        <pc:sldMkLst>
          <pc:docMk/>
          <pc:sldMk cId="2410216505" sldId="264"/>
        </pc:sldMkLst>
        <pc:spChg chg="mod">
          <ac:chgData name="" userId="3a84d07e5fdc13ce" providerId="LiveId" clId="{21521D6A-C13B-4690-9D7A-2F0C8D797D88}" dt="2020-05-17T18:08:25.617" v="244" actId="207"/>
          <ac:spMkLst>
            <pc:docMk/>
            <pc:sldMk cId="2410216505" sldId="264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8:19.595" v="243" actId="478"/>
          <ac:picMkLst>
            <pc:docMk/>
            <pc:sldMk cId="2410216505" sldId="264"/>
            <ac:picMk id="7" creationId="{839DA767-045C-46FF-8CD1-62694CF4F557}"/>
          </ac:picMkLst>
        </pc:picChg>
      </pc:sldChg>
      <pc:sldChg chg="delSp modSp">
        <pc:chgData name="" userId="3a84d07e5fdc13ce" providerId="LiveId" clId="{21521D6A-C13B-4690-9D7A-2F0C8D797D88}" dt="2020-05-18T13:05:49.616" v="322" actId="1076"/>
        <pc:sldMkLst>
          <pc:docMk/>
          <pc:sldMk cId="3476620326" sldId="268"/>
        </pc:sldMkLst>
        <pc:spChg chg="mod">
          <ac:chgData name="" userId="3a84d07e5fdc13ce" providerId="LiveId" clId="{21521D6A-C13B-4690-9D7A-2F0C8D797D88}" dt="2020-05-18T13:05:49.616" v="322" actId="1076"/>
          <ac:spMkLst>
            <pc:docMk/>
            <pc:sldMk cId="3476620326" sldId="268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8:10.506" v="241" actId="478"/>
          <ac:picMkLst>
            <pc:docMk/>
            <pc:sldMk cId="3476620326" sldId="268"/>
            <ac:picMk id="7" creationId="{06F1E98F-7CD5-4420-9DED-4CF9EBA6034C}"/>
          </ac:picMkLst>
        </pc:picChg>
      </pc:sldChg>
      <pc:sldChg chg="addSp delSp modSp">
        <pc:chgData name="" userId="3a84d07e5fdc13ce" providerId="LiveId" clId="{21521D6A-C13B-4690-9D7A-2F0C8D797D88}" dt="2020-05-18T13:05:44.347" v="321" actId="1076"/>
        <pc:sldMkLst>
          <pc:docMk/>
          <pc:sldMk cId="2698415513" sldId="269"/>
        </pc:sldMkLst>
        <pc:spChg chg="add del mod">
          <ac:chgData name="" userId="3a84d07e5fdc13ce" providerId="LiveId" clId="{21521D6A-C13B-4690-9D7A-2F0C8D797D88}" dt="2020-05-18T13:05:44.347" v="321" actId="1076"/>
          <ac:spMkLst>
            <pc:docMk/>
            <pc:sldMk cId="2698415513" sldId="269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2698415513" sldId="269"/>
            <ac:spMk id="4" creationId="{00000000-0000-0000-0000-000000000000}"/>
          </ac:spMkLst>
        </pc:spChg>
        <pc:spChg chg="add del mod">
          <ac:chgData name="" userId="3a84d07e5fdc13ce" providerId="LiveId" clId="{21521D6A-C13B-4690-9D7A-2F0C8D797D88}" dt="2020-05-17T18:07:59.718" v="239" actId="478"/>
          <ac:spMkLst>
            <pc:docMk/>
            <pc:sldMk cId="2698415513" sldId="269"/>
            <ac:spMk id="5" creationId="{88C9B313-D1AD-4FA4-AA7F-EE429EB060C5}"/>
          </ac:spMkLst>
        </pc:spChg>
        <pc:picChg chg="del">
          <ac:chgData name="" userId="3a84d07e5fdc13ce" providerId="LiveId" clId="{21521D6A-C13B-4690-9D7A-2F0C8D797D88}" dt="2020-05-17T18:07:51.332" v="237" actId="478"/>
          <ac:picMkLst>
            <pc:docMk/>
            <pc:sldMk cId="2698415513" sldId="269"/>
            <ac:picMk id="7" creationId="{3C170FDB-060C-4842-9840-C10BFC17E9BD}"/>
          </ac:picMkLst>
        </pc:picChg>
      </pc:sldChg>
      <pc:sldChg chg="delSp modSp">
        <pc:chgData name="" userId="3a84d07e5fdc13ce" providerId="LiveId" clId="{21521D6A-C13B-4690-9D7A-2F0C8D797D88}" dt="2020-05-18T13:05:39.487" v="320" actId="1076"/>
        <pc:sldMkLst>
          <pc:docMk/>
          <pc:sldMk cId="1310868303" sldId="270"/>
        </pc:sldMkLst>
        <pc:spChg chg="mod">
          <ac:chgData name="" userId="3a84d07e5fdc13ce" providerId="LiveId" clId="{21521D6A-C13B-4690-9D7A-2F0C8D797D88}" dt="2020-05-18T13:05:39.487" v="320" actId="1076"/>
          <ac:spMkLst>
            <pc:docMk/>
            <pc:sldMk cId="1310868303" sldId="270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7:45.880" v="236" actId="478"/>
          <ac:picMkLst>
            <pc:docMk/>
            <pc:sldMk cId="1310868303" sldId="270"/>
            <ac:picMk id="7" creationId="{91D5BC3C-86D6-4638-9E77-59D467048147}"/>
          </ac:picMkLst>
        </pc:picChg>
      </pc:sldChg>
      <pc:sldChg chg="delSp modSp">
        <pc:chgData name="" userId="3a84d07e5fdc13ce" providerId="LiveId" clId="{21521D6A-C13B-4690-9D7A-2F0C8D797D88}" dt="2020-05-18T13:05:29.818" v="319" actId="1076"/>
        <pc:sldMkLst>
          <pc:docMk/>
          <pc:sldMk cId="2934916338" sldId="271"/>
        </pc:sldMkLst>
        <pc:spChg chg="mod">
          <ac:chgData name="" userId="3a84d07e5fdc13ce" providerId="LiveId" clId="{21521D6A-C13B-4690-9D7A-2F0C8D797D88}" dt="2020-05-18T13:05:29.818" v="319" actId="1076"/>
          <ac:spMkLst>
            <pc:docMk/>
            <pc:sldMk cId="2934916338" sldId="271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2934916338" sldId="271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7:28.576" v="232" actId="478"/>
          <ac:picMkLst>
            <pc:docMk/>
            <pc:sldMk cId="2934916338" sldId="271"/>
            <ac:picMk id="6" creationId="{8ABD5F7F-E8A4-4EF7-AD92-2EBFAFFB7B19}"/>
          </ac:picMkLst>
        </pc:picChg>
      </pc:sldChg>
      <pc:sldChg chg="delSp modSp">
        <pc:chgData name="" userId="3a84d07e5fdc13ce" providerId="LiveId" clId="{21521D6A-C13B-4690-9D7A-2F0C8D797D88}" dt="2020-05-18T13:03:49.011" v="289" actId="1076"/>
        <pc:sldMkLst>
          <pc:docMk/>
          <pc:sldMk cId="2338066520" sldId="272"/>
        </pc:sldMkLst>
        <pc:spChg chg="mod">
          <ac:chgData name="" userId="3a84d07e5fdc13ce" providerId="LiveId" clId="{21521D6A-C13B-4690-9D7A-2F0C8D797D88}" dt="2020-05-18T13:03:49.011" v="289" actId="1076"/>
          <ac:spMkLst>
            <pc:docMk/>
            <pc:sldMk cId="2338066520" sldId="272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6:44.950" v="222" actId="478"/>
          <ac:picMkLst>
            <pc:docMk/>
            <pc:sldMk cId="2338066520" sldId="272"/>
            <ac:picMk id="6" creationId="{7F174F76-CC72-4E2E-8019-09C36EA6BDBF}"/>
          </ac:picMkLst>
        </pc:picChg>
      </pc:sldChg>
      <pc:sldChg chg="delSp modSp">
        <pc:chgData name="" userId="3a84d07e5fdc13ce" providerId="LiveId" clId="{21521D6A-C13B-4690-9D7A-2F0C8D797D88}" dt="2020-05-18T13:03:42.175" v="288" actId="1076"/>
        <pc:sldMkLst>
          <pc:docMk/>
          <pc:sldMk cId="2842212169" sldId="277"/>
        </pc:sldMkLst>
        <pc:spChg chg="mod">
          <ac:chgData name="" userId="3a84d07e5fdc13ce" providerId="LiveId" clId="{21521D6A-C13B-4690-9D7A-2F0C8D797D88}" dt="2020-05-18T13:03:42.175" v="288" actId="1076"/>
          <ac:spMkLst>
            <pc:docMk/>
            <pc:sldMk cId="2842212169" sldId="277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6:37.515" v="220" actId="478"/>
          <ac:picMkLst>
            <pc:docMk/>
            <pc:sldMk cId="2842212169" sldId="277"/>
            <ac:picMk id="6" creationId="{9A4F75D6-0779-4536-A00E-247287B7394C}"/>
          </ac:picMkLst>
        </pc:picChg>
      </pc:sldChg>
      <pc:sldChg chg="delSp modSp">
        <pc:chgData name="" userId="3a84d07e5fdc13ce" providerId="LiveId" clId="{21521D6A-C13B-4690-9D7A-2F0C8D797D88}" dt="2020-05-18T13:04:58.037" v="315" actId="1036"/>
        <pc:sldMkLst>
          <pc:docMk/>
          <pc:sldMk cId="682243077" sldId="279"/>
        </pc:sldMkLst>
        <pc:spChg chg="mod">
          <ac:chgData name="" userId="3a84d07e5fdc13ce" providerId="LiveId" clId="{21521D6A-C13B-4690-9D7A-2F0C8D797D88}" dt="2020-05-18T13:04:24.953" v="298" actId="27636"/>
          <ac:spMkLst>
            <pc:docMk/>
            <pc:sldMk cId="682243077" sldId="279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4:58.037" v="315" actId="1036"/>
          <ac:spMkLst>
            <pc:docMk/>
            <pc:sldMk cId="682243077" sldId="279"/>
            <ac:spMk id="8" creationId="{00000000-0000-0000-0000-000000000000}"/>
          </ac:spMkLst>
        </pc:spChg>
        <pc:graphicFrameChg chg="mod modGraphic">
          <ac:chgData name="" userId="3a84d07e5fdc13ce" providerId="LiveId" clId="{21521D6A-C13B-4690-9D7A-2F0C8D797D88}" dt="2020-05-18T13:04:36.388" v="300" actId="1076"/>
          <ac:graphicFrameMkLst>
            <pc:docMk/>
            <pc:sldMk cId="682243077" sldId="279"/>
            <ac:graphicFrameMk id="6" creationId="{00000000-0000-0000-0000-000000000000}"/>
          </ac:graphicFrameMkLst>
        </pc:graphicFrameChg>
        <pc:picChg chg="del">
          <ac:chgData name="" userId="3a84d07e5fdc13ce" providerId="LiveId" clId="{21521D6A-C13B-4690-9D7A-2F0C8D797D88}" dt="2020-05-17T18:06:52.378" v="225" actId="478"/>
          <ac:picMkLst>
            <pc:docMk/>
            <pc:sldMk cId="682243077" sldId="279"/>
            <ac:picMk id="9" creationId="{52F0439A-F43C-4F62-905E-BC6F50F2311D}"/>
          </ac:picMkLst>
        </pc:picChg>
      </pc:sldChg>
      <pc:sldChg chg="delSp modSp">
        <pc:chgData name="" userId="3a84d07e5fdc13ce" providerId="LiveId" clId="{21521D6A-C13B-4690-9D7A-2F0C8D797D88}" dt="2020-05-18T13:04:01.533" v="291" actId="1076"/>
        <pc:sldMkLst>
          <pc:docMk/>
          <pc:sldMk cId="682059727" sldId="286"/>
        </pc:sldMkLst>
        <pc:spChg chg="mod">
          <ac:chgData name="" userId="3a84d07e5fdc13ce" providerId="LiveId" clId="{21521D6A-C13B-4690-9D7A-2F0C8D797D88}" dt="2020-05-18T13:04:01.533" v="291" actId="1076"/>
          <ac:spMkLst>
            <pc:docMk/>
            <pc:sldMk cId="682059727" sldId="286"/>
            <ac:spMk id="22530" creationId="{40B02702-A9FB-4095-B774-6FDD6BD727BC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682059727" sldId="286"/>
            <ac:spMk id="22531" creationId="{217CF27F-C7B4-4490-9B7A-F4FD4362BE50}"/>
          </ac:spMkLst>
        </pc:spChg>
        <pc:picChg chg="del">
          <ac:chgData name="" userId="3a84d07e5fdc13ce" providerId="LiveId" clId="{21521D6A-C13B-4690-9D7A-2F0C8D797D88}" dt="2020-05-17T18:06:49.587" v="224" actId="478"/>
          <ac:picMkLst>
            <pc:docMk/>
            <pc:sldMk cId="682059727" sldId="286"/>
            <ac:picMk id="5" creationId="{11D0BCAE-B541-4188-89B8-F2B1F46A0C73}"/>
          </ac:picMkLst>
        </pc:picChg>
      </pc:sldChg>
      <pc:sldChg chg="delSp modSp">
        <pc:chgData name="" userId="3a84d07e5fdc13ce" providerId="LiveId" clId="{21521D6A-C13B-4690-9D7A-2F0C8D797D88}" dt="2020-05-18T13:03:55.073" v="290" actId="1076"/>
        <pc:sldMkLst>
          <pc:docMk/>
          <pc:sldMk cId="2122883354" sldId="289"/>
        </pc:sldMkLst>
        <pc:spChg chg="mod">
          <ac:chgData name="" userId="3a84d07e5fdc13ce" providerId="LiveId" clId="{21521D6A-C13B-4690-9D7A-2F0C8D797D88}" dt="2020-05-18T13:00:48.725" v="263" actId="27636"/>
          <ac:spMkLst>
            <pc:docMk/>
            <pc:sldMk cId="2122883354" sldId="289"/>
            <ac:spMk id="15363" creationId="{E9D38D4B-2EA2-417B-9510-A063835A6DF5}"/>
          </ac:spMkLst>
        </pc:spChg>
        <pc:spChg chg="mod">
          <ac:chgData name="" userId="3a84d07e5fdc13ce" providerId="LiveId" clId="{21521D6A-C13B-4690-9D7A-2F0C8D797D88}" dt="2020-05-18T13:03:55.073" v="290" actId="1076"/>
          <ac:spMkLst>
            <pc:docMk/>
            <pc:sldMk cId="2122883354" sldId="289"/>
            <ac:spMk id="21506" creationId="{B776EFC9-5287-4194-8061-DF3BE0899268}"/>
          </ac:spMkLst>
        </pc:spChg>
        <pc:picChg chg="del">
          <ac:chgData name="" userId="3a84d07e5fdc13ce" providerId="LiveId" clId="{21521D6A-C13B-4690-9D7A-2F0C8D797D88}" dt="2020-05-17T18:06:47.102" v="223" actId="478"/>
          <ac:picMkLst>
            <pc:docMk/>
            <pc:sldMk cId="2122883354" sldId="289"/>
            <ac:picMk id="5" creationId="{93BC41CA-9D79-4CBD-A08D-0DA83CBEB37E}"/>
          </ac:picMkLst>
        </pc:picChg>
      </pc:sldChg>
      <pc:sldChg chg="delSp modSp">
        <pc:chgData name="" userId="3a84d07e5fdc13ce" providerId="LiveId" clId="{21521D6A-C13B-4690-9D7A-2F0C8D797D88}" dt="2020-05-18T13:03:33.770" v="287" actId="1076"/>
        <pc:sldMkLst>
          <pc:docMk/>
          <pc:sldMk cId="1345329838" sldId="296"/>
        </pc:sldMkLst>
        <pc:spChg chg="mod">
          <ac:chgData name="" userId="3a84d07e5fdc13ce" providerId="LiveId" clId="{21521D6A-C13B-4690-9D7A-2F0C8D797D88}" dt="2020-05-18T13:03:33.770" v="287" actId="1076"/>
          <ac:spMkLst>
            <pc:docMk/>
            <pc:sldMk cId="1345329838" sldId="296"/>
            <ac:spMk id="26626" creationId="{5A786F9F-BB2F-4BE6-965C-C00AC86F32EF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345329838" sldId="296"/>
            <ac:spMk id="26627" creationId="{C0E2AA59-DA0D-4DA5-B342-30EDE208BD2A}"/>
          </ac:spMkLst>
        </pc:spChg>
        <pc:picChg chg="del">
          <ac:chgData name="" userId="3a84d07e5fdc13ce" providerId="LiveId" clId="{21521D6A-C13B-4690-9D7A-2F0C8D797D88}" dt="2020-05-17T18:03:26.010" v="201" actId="478"/>
          <ac:picMkLst>
            <pc:docMk/>
            <pc:sldMk cId="1345329838" sldId="296"/>
            <ac:picMk id="5" creationId="{0A7EF702-FD63-4497-961E-1B57B2E4A2E4}"/>
          </ac:picMkLst>
        </pc:picChg>
      </pc:sldChg>
      <pc:sldChg chg="delSp modSp">
        <pc:chgData name="" userId="3a84d07e5fdc13ce" providerId="LiveId" clId="{21521D6A-C13B-4690-9D7A-2F0C8D797D88}" dt="2020-05-18T13:05:20.240" v="318" actId="14100"/>
        <pc:sldMkLst>
          <pc:docMk/>
          <pc:sldMk cId="2263718259" sldId="297"/>
        </pc:sldMkLst>
        <pc:picChg chg="mod">
          <ac:chgData name="" userId="3a84d07e5fdc13ce" providerId="LiveId" clId="{21521D6A-C13B-4690-9D7A-2F0C8D797D88}" dt="2020-05-18T13:05:20.240" v="318" actId="14100"/>
          <ac:picMkLst>
            <pc:docMk/>
            <pc:sldMk cId="2263718259" sldId="297"/>
            <ac:picMk id="5" creationId="{88458B9C-B527-451E-9FD4-710381794AF2}"/>
          </ac:picMkLst>
        </pc:picChg>
        <pc:picChg chg="del">
          <ac:chgData name="" userId="3a84d07e5fdc13ce" providerId="LiveId" clId="{21521D6A-C13B-4690-9D7A-2F0C8D797D88}" dt="2020-05-17T18:07:21.925" v="231" actId="478"/>
          <ac:picMkLst>
            <pc:docMk/>
            <pc:sldMk cId="2263718259" sldId="297"/>
            <ac:picMk id="6" creationId="{84DE06CD-4632-432F-9D9C-3B03E063AA3B}"/>
          </ac:picMkLst>
        </pc:picChg>
      </pc:sldChg>
      <pc:sldChg chg="delSp modSp add ord modNotesTx">
        <pc:chgData name="" userId="3a84d07e5fdc13ce" providerId="LiveId" clId="{21521D6A-C13B-4690-9D7A-2F0C8D797D88}" dt="2020-05-18T13:06:43.155" v="327" actId="1076"/>
        <pc:sldMkLst>
          <pc:docMk/>
          <pc:sldMk cId="1839635006" sldId="298"/>
        </pc:sldMkLst>
        <pc:spChg chg="mod">
          <ac:chgData name="" userId="3a84d07e5fdc13ce" providerId="LiveId" clId="{21521D6A-C13B-4690-9D7A-2F0C8D797D88}" dt="2020-05-18T13:06:43.155" v="327" actId="1076"/>
          <ac:spMkLst>
            <pc:docMk/>
            <pc:sldMk cId="1839635006" sldId="298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839635006" sldId="298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28.636" v="257" actId="478"/>
          <ac:picMkLst>
            <pc:docMk/>
            <pc:sldMk cId="1839635006" sldId="298"/>
            <ac:picMk id="6" creationId="{3BC72594-F0ED-49AC-B8FF-57567490E8B4}"/>
          </ac:picMkLst>
        </pc:picChg>
      </pc:sldChg>
      <pc:sldChg chg="delSp modSp add ord modNotesTx">
        <pc:chgData name="" userId="3a84d07e5fdc13ce" providerId="LiveId" clId="{21521D6A-C13B-4690-9D7A-2F0C8D797D88}" dt="2020-05-18T13:05:06.192" v="316" actId="1076"/>
        <pc:sldMkLst>
          <pc:docMk/>
          <pc:sldMk cId="3606145771" sldId="299"/>
        </pc:sldMkLst>
        <pc:spChg chg="mod">
          <ac:chgData name="" userId="3a84d07e5fdc13ce" providerId="LiveId" clId="{21521D6A-C13B-4690-9D7A-2F0C8D797D88}" dt="2020-05-18T13:05:06.192" v="316" actId="1076"/>
          <ac:spMkLst>
            <pc:docMk/>
            <pc:sldMk cId="3606145771" sldId="299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3606145771" sldId="299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6:54.995" v="226" actId="478"/>
          <ac:picMkLst>
            <pc:docMk/>
            <pc:sldMk cId="3606145771" sldId="299"/>
            <ac:picMk id="6" creationId="{8ABD5F7F-E8A4-4EF7-AD92-2EBFAFFB7B19}"/>
          </ac:picMkLst>
        </pc:picChg>
      </pc:sldChg>
      <pc:sldChg chg="delSp modSp add modNotesTx">
        <pc:chgData name="" userId="3a84d07e5fdc13ce" providerId="LiveId" clId="{21521D6A-C13B-4690-9D7A-2F0C8D797D88}" dt="2020-05-18T13:03:27.937" v="286" actId="1076"/>
        <pc:sldMkLst>
          <pc:docMk/>
          <pc:sldMk cId="831701516" sldId="300"/>
        </pc:sldMkLst>
        <pc:spChg chg="mod">
          <ac:chgData name="" userId="3a84d07e5fdc13ce" providerId="LiveId" clId="{21521D6A-C13B-4690-9D7A-2F0C8D797D88}" dt="2020-05-18T13:03:27.937" v="286" actId="1076"/>
          <ac:spMkLst>
            <pc:docMk/>
            <pc:sldMk cId="831701516" sldId="300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810" v="264" actId="27636"/>
          <ac:spMkLst>
            <pc:docMk/>
            <pc:sldMk cId="831701516" sldId="300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6:42.124" v="221" actId="478"/>
          <ac:picMkLst>
            <pc:docMk/>
            <pc:sldMk cId="831701516" sldId="300"/>
            <ac:picMk id="6" creationId="{7F174F76-CC72-4E2E-8019-09C36EA6BDBF}"/>
          </ac:picMkLst>
        </pc:picChg>
      </pc:sldChg>
      <pc:sldMasterChg chg="modSp modSldLayout">
        <pc:chgData name="" userId="3a84d07e5fdc13ce" providerId="LiveId" clId="{21521D6A-C13B-4690-9D7A-2F0C8D797D88}" dt="2020-05-18T13:00:48.177" v="262"/>
        <pc:sldMasterMkLst>
          <pc:docMk/>
          <pc:sldMasterMk cId="2381619916" sldId="2147483660"/>
        </pc:sldMasterMkLst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2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4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6" creationId="{00000000-0000-0000-0000-000000000000}"/>
          </ac:spMkLst>
        </pc:sp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2074615671" sldId="2147483661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4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5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80443948" sldId="2147483662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80443948" sldId="2147483662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80443948" sldId="2147483662"/>
              <ac:spMk id="5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1073075097" sldId="2147483663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073075097" sldId="2147483663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073075097" sldId="2147483663"/>
              <ac:spMk id="3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3199924526" sldId="2147483664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99924526" sldId="2147483664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99924526" sldId="2147483664"/>
              <ac:spMk id="4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3154928522" sldId="2147483665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4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5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6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2995181447" sldId="2147483668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995181447" sldId="2147483668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995181447" sldId="2147483668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995181447" sldId="2147483668"/>
              <ac:spMk id="4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41367661" sldId="2147483669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41367661" sldId="2147483669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41367661" sldId="2147483669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41367661" sldId="2147483669"/>
              <ac:spMk id="4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1951379986" sldId="2147483671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951379986" sldId="2147483671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951379986" sldId="2147483671"/>
              <ac:spMk id="3" creationId="{00000000-0000-0000-0000-00000000000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05/09/2023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734E38-5C84-4E2A-B31C-B42A5A9DBFF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610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Slide Image Placeholder 1">
            <a:extLst>
              <a:ext uri="{FF2B5EF4-FFF2-40B4-BE49-F238E27FC236}">
                <a16:creationId xmlns:a16="http://schemas.microsoft.com/office/drawing/2014/main" id="{CF9AB37F-20CF-E727-BB6C-D97E061EC72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8307" name="Notes Placeholder 2">
            <a:extLst>
              <a:ext uri="{FF2B5EF4-FFF2-40B4-BE49-F238E27FC236}">
                <a16:creationId xmlns:a16="http://schemas.microsoft.com/office/drawing/2014/main" id="{BAB942AF-98EA-B6AE-BD4A-93527031E93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98308" name="Slide Number Placeholder 3">
            <a:extLst>
              <a:ext uri="{FF2B5EF4-FFF2-40B4-BE49-F238E27FC236}">
                <a16:creationId xmlns:a16="http://schemas.microsoft.com/office/drawing/2014/main" id="{CA98E0ED-EDEA-C1C9-3C56-B82C18603B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AADCB44-EB83-42DA-AD0E-4BCE4C6B4F81}" type="slidenum">
              <a:rPr lang="en-GB" altLang="en-US">
                <a:ea typeface="ＭＳ Ｐゴシック" panose="020B0600070205080204" pitchFamily="34" charset="-128"/>
              </a:rPr>
              <a:pPr/>
              <a:t>6</a:t>
            </a:fld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Slide Image Placeholder 1">
            <a:extLst>
              <a:ext uri="{FF2B5EF4-FFF2-40B4-BE49-F238E27FC236}">
                <a16:creationId xmlns:a16="http://schemas.microsoft.com/office/drawing/2014/main" id="{5745B047-6572-221A-217C-534D814508E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1379" name="Notes Placeholder 2">
            <a:extLst>
              <a:ext uri="{FF2B5EF4-FFF2-40B4-BE49-F238E27FC236}">
                <a16:creationId xmlns:a16="http://schemas.microsoft.com/office/drawing/2014/main" id="{63E12A52-E812-D93D-B88E-2273F862542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101380" name="Slide Number Placeholder 3">
            <a:extLst>
              <a:ext uri="{FF2B5EF4-FFF2-40B4-BE49-F238E27FC236}">
                <a16:creationId xmlns:a16="http://schemas.microsoft.com/office/drawing/2014/main" id="{02118AF5-111B-B20E-59ED-550CB7FF0D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298E3CE-A946-4EE9-A358-92AFBBE560D1}" type="slidenum">
              <a:rPr lang="en-GB" altLang="en-US">
                <a:ea typeface="ＭＳ Ｐゴシック" panose="020B0600070205080204" pitchFamily="34" charset="-128"/>
              </a:rPr>
              <a:pPr/>
              <a:t>12</a:t>
            </a:fld>
            <a:endParaRPr lang="en-GB" altLang="en-US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5565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9/5/2023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9/5/2023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9/5/2023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9/5/2023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9/5/2023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9/5/2023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9/5/2023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9/5/2023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9/5/2023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9/5/2023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9/5/2023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800" b="1" dirty="0"/>
              <a:t>Master of Business Administration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International Marketing</a:t>
            </a: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Country Selection and </a:t>
            </a: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International Marketing Research</a:t>
            </a:r>
            <a:endParaRPr lang="en-GB" altLang="en-US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387E0-7873-7643-B10F-EF5254558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316"/>
            <a:ext cx="82296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orbel" panose="020B0503020204020204" pitchFamily="34" charset="0"/>
              </a:rPr>
              <a:t>Learning Outcomes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E6387E0-7873-7643-B10F-EF5254558214}"/>
              </a:ext>
            </a:extLst>
          </p:cNvPr>
          <p:cNvSpPr txBox="1">
            <a:spLocks/>
          </p:cNvSpPr>
          <p:nvPr/>
        </p:nvSpPr>
        <p:spPr>
          <a:xfrm>
            <a:off x="457200" y="1156316"/>
            <a:ext cx="8229600" cy="36340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endParaRPr lang="en-GB" sz="2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A41D74-52FF-B5B3-2342-F44A244A570B}"/>
              </a:ext>
            </a:extLst>
          </p:cNvPr>
          <p:cNvSpPr txBox="1"/>
          <p:nvPr/>
        </p:nvSpPr>
        <p:spPr>
          <a:xfrm>
            <a:off x="337351" y="1269507"/>
            <a:ext cx="7714696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20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To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study the country selection process.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To examine International Market Segmentation, market attractiveness and competitive strength</a:t>
            </a:r>
            <a:endParaRPr lang="en-US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US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To learn components in international marketing research. </a:t>
            </a:r>
            <a:endParaRPr lang="en-US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279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4E07A-7F67-7C40-3C70-25698728E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042" y="274638"/>
            <a:ext cx="8877671" cy="737416"/>
          </a:xfrm>
        </p:spPr>
        <p:txBody>
          <a:bodyPr/>
          <a:lstStyle/>
          <a:p>
            <a:r>
              <a:rPr lang="en-US" b="1" dirty="0"/>
              <a:t>Importance of identifying the right market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5F999-59A4-363F-64DB-FA02D127BA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42874"/>
            <a:ext cx="8229600" cy="427435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Identifying the ‘right’ market(s) to enter is important for a number of reasons: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 It can be a major determinant of success or failure, especially in the early stages of internationalization.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This decision influences the nature of foreign marketing </a:t>
            </a:r>
            <a:r>
              <a:rPr lang="en-US" dirty="0" err="1"/>
              <a:t>programmes</a:t>
            </a:r>
            <a:r>
              <a:rPr lang="en-US" dirty="0"/>
              <a:t> in the selected countries.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The nature of geographic location of selected markets affects the firm’s ability to coordinate foreign operations.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5712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235" name="Picture 7" descr="D:\Dr.P\1 Czinkota Int Bus\ch13\13_01.jpeg">
            <a:extLst>
              <a:ext uri="{FF2B5EF4-FFF2-40B4-BE49-F238E27FC236}">
                <a16:creationId xmlns:a16="http://schemas.microsoft.com/office/drawing/2014/main" id="{497B0BBC-0B9A-6E22-C69C-8EC73ADBF2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9608" y="648070"/>
            <a:ext cx="6489576" cy="5007006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DE65D9C-54CE-9687-75E2-E9E3FAF8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5963"/>
            <a:ext cx="8686800" cy="213634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Country Selection and the Screening Process</a:t>
            </a:r>
            <a:endParaRPr lang="en-GB" b="1" dirty="0"/>
          </a:p>
        </p:txBody>
      </p:sp>
    </p:spTree>
  </p:cSld>
  <p:clrMapOvr>
    <a:masterClrMapping/>
  </p:clrMapOvr>
  <p:transition spd="med">
    <p:zo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Text Box 2">
            <a:extLst>
              <a:ext uri="{FF2B5EF4-FFF2-40B4-BE49-F238E27FC236}">
                <a16:creationId xmlns:a16="http://schemas.microsoft.com/office/drawing/2014/main" id="{021091FE-A5CC-9493-5C85-127C263D4A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213" y="1773239"/>
            <a:ext cx="6480175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 altLang="en-US" sz="1800" dirty="0"/>
              <a:t>Market size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 altLang="en-US" sz="1800" dirty="0"/>
              <a:t>Market growth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 altLang="en-US" sz="1800" dirty="0"/>
              <a:t>Absence of barriers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 altLang="en-US" sz="1800" dirty="0"/>
              <a:t>Profit potential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 altLang="en-US" sz="1800" dirty="0"/>
              <a:t>Competitive structure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 altLang="en-US" sz="1800" dirty="0"/>
              <a:t>Entry opportunities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 altLang="en-US" sz="1800" dirty="0"/>
              <a:t>Compatibility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 altLang="en-US" sz="1800" dirty="0"/>
              <a:t>Language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 altLang="en-US" sz="1800" dirty="0"/>
              <a:t>Currency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 altLang="en-US" sz="1800" dirty="0"/>
              <a:t>Legal systems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 altLang="en-US" sz="1800" dirty="0"/>
              <a:t>Technical standards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 altLang="en-US" sz="1800" dirty="0"/>
              <a:t>Culture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 altLang="en-US" sz="1800" dirty="0"/>
              <a:t>Consumption patterns</a:t>
            </a:r>
            <a:r>
              <a:rPr lang="en-US" altLang="en-US" sz="1800" dirty="0">
                <a:solidFill>
                  <a:srgbClr val="000000"/>
                </a:solidFill>
                <a:sym typeface="Marlett" pitchFamily="2" charset="2"/>
              </a:rPr>
              <a:t>	</a:t>
            </a:r>
          </a:p>
        </p:txBody>
      </p:sp>
      <p:sp>
        <p:nvSpPr>
          <p:cNvPr id="96259" name="Text Box 4">
            <a:extLst>
              <a:ext uri="{FF2B5EF4-FFF2-40B4-BE49-F238E27FC236}">
                <a16:creationId xmlns:a16="http://schemas.microsoft.com/office/drawing/2014/main" id="{EDF4E735-DB9D-F0C1-A57C-7688E56BDB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457200"/>
            <a:ext cx="6249988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b="1">
                <a:solidFill>
                  <a:srgbClr val="000000"/>
                </a:solidFill>
              </a:rPr>
              <a:t>Country Selection - Analysis of Market Attractiveness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3">
            <a:extLst>
              <a:ext uri="{FF2B5EF4-FFF2-40B4-BE49-F238E27FC236}">
                <a16:creationId xmlns:a16="http://schemas.microsoft.com/office/drawing/2014/main" id="{2939B758-3238-56C8-20A6-4A048E4795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022" y="357188"/>
            <a:ext cx="9170632" cy="5293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/>
              <a:t>12C framework for analysing international markets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 dirty="0"/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/>
              <a:t>Country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/>
              <a:t>Concentration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/>
              <a:t>Culture/consumer behaviour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/>
              <a:t>Choices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/>
              <a:t>Consumption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/>
              <a:t>Contractual obligations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/>
              <a:t>Commitment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/>
              <a:t>Channels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/>
              <a:t>Communications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/>
              <a:t>Capacity to pay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/>
              <a:t>Currency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/>
              <a:t>caveats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6630B-7F3F-A808-52D1-20DB5CE4D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482613" cy="586496"/>
          </a:xfrm>
        </p:spPr>
        <p:txBody>
          <a:bodyPr>
            <a:noAutofit/>
          </a:bodyPr>
          <a:lstStyle/>
          <a:p>
            <a:r>
              <a:rPr lang="en-US" sz="2000" b="1" dirty="0"/>
              <a:t>The incremental strategy (waterfall approach) and simultaneous strategy (the shower approach</a:t>
            </a:r>
            <a:endParaRPr lang="en-GB" sz="20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992E80-DACE-F76C-145E-F65DDBF5AD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5" y="2645546"/>
            <a:ext cx="8806648" cy="30644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B20C5EB-A25B-A283-A1C2-316F960273DB}"/>
              </a:ext>
            </a:extLst>
          </p:cNvPr>
          <p:cNvSpPr txBox="1"/>
          <p:nvPr/>
        </p:nvSpPr>
        <p:spPr>
          <a:xfrm>
            <a:off x="168676" y="1148008"/>
            <a:ext cx="877113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A firm may decide to enter international markets on an incremental or experimental basis, entering first a single key market in order to build up experience in international operations, and then subsequently entering other markets one after the other. </a:t>
            </a:r>
          </a:p>
          <a:p>
            <a:endParaRPr lang="en-US" sz="1400" dirty="0"/>
          </a:p>
          <a:p>
            <a:r>
              <a:rPr lang="en-US" sz="1400" dirty="0"/>
              <a:t>Alternatively, a firm may decide to enter a number of markets simultaneously in order to leverage its core competence and resources rapidly across a broader market base.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418360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D7147-76E2-271B-4378-F34D4B84C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The criteria for effective segmentation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DA9B97-A707-7A57-0AB9-93D25E77CAA3}"/>
              </a:ext>
            </a:extLst>
          </p:cNvPr>
          <p:cNvSpPr txBox="1"/>
          <p:nvPr/>
        </p:nvSpPr>
        <p:spPr>
          <a:xfrm>
            <a:off x="239697" y="1584560"/>
            <a:ext cx="854031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dirty="0"/>
          </a:p>
          <a:p>
            <a:r>
              <a:rPr lang="en-US" dirty="0"/>
              <a:t> Measurability: the degree to which the size and purchasing power of resulting segments can be measured; </a:t>
            </a:r>
          </a:p>
          <a:p>
            <a:endParaRPr lang="en-US" dirty="0"/>
          </a:p>
          <a:p>
            <a:r>
              <a:rPr lang="en-US" dirty="0"/>
              <a:t> Accessibility: the degree to which the resulting segments can be effectively reached and served; </a:t>
            </a:r>
          </a:p>
          <a:p>
            <a:endParaRPr lang="en-US" dirty="0"/>
          </a:p>
          <a:p>
            <a:r>
              <a:rPr lang="en-US" dirty="0"/>
              <a:t> Substantiality/profitability: the degree to which segments are sufficiently large and/or profitable; </a:t>
            </a:r>
          </a:p>
          <a:p>
            <a:endParaRPr lang="en-US" dirty="0"/>
          </a:p>
          <a:p>
            <a:r>
              <a:rPr lang="en-US" dirty="0"/>
              <a:t> Actionability: the degree to which the organization has sufficient resources to formulate effective marketing </a:t>
            </a:r>
            <a:r>
              <a:rPr lang="en-US" dirty="0" err="1"/>
              <a:t>programmes</a:t>
            </a:r>
            <a:r>
              <a:rPr lang="en-US" dirty="0"/>
              <a:t> and ‘make things happen’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19045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25994-4BA8-A5C4-C63C-4108EF31D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2007"/>
          </a:xfrm>
        </p:spPr>
        <p:txBody>
          <a:bodyPr/>
          <a:lstStyle/>
          <a:p>
            <a:r>
              <a:rPr lang="en-US" b="1" dirty="0"/>
              <a:t>International Market Segmentation</a:t>
            </a:r>
            <a:endParaRPr lang="en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9C6B96-1589-D9B0-DEA6-FC81C95450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801" y="1482570"/>
            <a:ext cx="4373177" cy="372862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1257870-A0BC-DFDC-F6DA-C5ACEF7AFE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979" y="1393794"/>
            <a:ext cx="4515219" cy="3817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157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3C75C-7628-6928-89F7-43B5E26BF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94739"/>
            <a:ext cx="8544757" cy="337921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Market Attractiveness &amp; Competitive Strength</a:t>
            </a:r>
            <a:endParaRPr lang="en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B21760-94B9-0250-E4C0-17F9B5AD35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464" y="825623"/>
            <a:ext cx="8625961" cy="4864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7137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82" name="Rectangle 2">
            <a:extLst>
              <a:ext uri="{FF2B5EF4-FFF2-40B4-BE49-F238E27FC236}">
                <a16:creationId xmlns:a16="http://schemas.microsoft.com/office/drawing/2014/main" id="{A8C8FE9C-F210-9A31-9B1D-CEA78D8B80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4853" y="136525"/>
            <a:ext cx="8229600" cy="533633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dirty="0"/>
              <a:t>International investment opportunities </a:t>
            </a:r>
            <a:br>
              <a:rPr lang="en-GB" b="1" dirty="0"/>
            </a:br>
            <a:r>
              <a:rPr lang="en-GB" b="1" dirty="0"/>
              <a:t>based on the directional policy matrix</a:t>
            </a:r>
          </a:p>
        </p:txBody>
      </p:sp>
      <p:sp>
        <p:nvSpPr>
          <p:cNvPr id="99331" name="Rectangle 7">
            <a:extLst>
              <a:ext uri="{FF2B5EF4-FFF2-40B4-BE49-F238E27FC236}">
                <a16:creationId xmlns:a16="http://schemas.microsoft.com/office/drawing/2014/main" id="{A8CB519B-94B1-8A64-3C85-35B2E93970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3212" y="5126084"/>
            <a:ext cx="8537575" cy="4623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tabLst>
                <a:tab pos="7545388" algn="l"/>
              </a:tabLst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tabLst>
                <a:tab pos="7545388" algn="l"/>
              </a:tabLst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tabLst>
                <a:tab pos="7545388" algn="l"/>
              </a:tabLst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tabLst>
                <a:tab pos="7545388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tabLst>
                <a:tab pos="7545388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7545388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7545388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7545388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7545388" algn="l"/>
              </a:tabLst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1200" i="1" dirty="0">
                <a:latin typeface="Arial Unicode MS" pitchFamily="34" charset="-128"/>
              </a:rPr>
              <a:t>Source:</a:t>
            </a:r>
            <a:r>
              <a:rPr lang="en-US" altLang="en-US" sz="1200" dirty="0">
                <a:latin typeface="Arial Unicode MS" pitchFamily="34" charset="-128"/>
              </a:rPr>
              <a:t> Harrel, G.D. and R.D. Kiefer (1993), ‘Multinational market portfolio in global strategy development’, </a:t>
            </a:r>
            <a:r>
              <a:rPr lang="en-US" altLang="en-US" sz="1200" i="1" dirty="0">
                <a:latin typeface="Arial Unicode MS" pitchFamily="34" charset="-128"/>
              </a:rPr>
              <a:t>International Marketing Review </a:t>
            </a:r>
            <a:r>
              <a:rPr lang="en-US" altLang="en-US" sz="1200" dirty="0">
                <a:latin typeface="Arial Unicode MS" pitchFamily="34" charset="-128"/>
              </a:rPr>
              <a:t>10 (1); Phillips, C., I. </a:t>
            </a:r>
            <a:r>
              <a:rPr lang="en-US" altLang="en-US" sz="1200" dirty="0" err="1">
                <a:latin typeface="Arial Unicode MS" pitchFamily="34" charset="-128"/>
              </a:rPr>
              <a:t>Duole</a:t>
            </a:r>
            <a:r>
              <a:rPr lang="en-US" altLang="en-US" sz="1200" dirty="0">
                <a:latin typeface="Arial Unicode MS" pitchFamily="34" charset="-128"/>
              </a:rPr>
              <a:t>, and R. Lowe</a:t>
            </a:r>
            <a:r>
              <a:rPr lang="en-US" altLang="en-US" sz="1200" i="1" dirty="0">
                <a:latin typeface="Arial Unicode MS" pitchFamily="34" charset="-128"/>
              </a:rPr>
              <a:t>, International Marketing Strategy, </a:t>
            </a:r>
            <a:r>
              <a:rPr lang="en-US" altLang="en-US" sz="1200" dirty="0">
                <a:latin typeface="Arial Unicode MS" pitchFamily="34" charset="-128"/>
              </a:rPr>
              <a:t>Routledge 1994, pp. 137–8.</a:t>
            </a:r>
          </a:p>
        </p:txBody>
      </p:sp>
      <p:pic>
        <p:nvPicPr>
          <p:cNvPr id="99332" name="Picture 8" descr="G:\books\Pe_uk\Powerpoint-Sample job\JOHNSON\Final\New 200 d &amp; 200 Co with White Bak\C06NF10d.gif">
            <a:extLst>
              <a:ext uri="{FF2B5EF4-FFF2-40B4-BE49-F238E27FC236}">
                <a16:creationId xmlns:a16="http://schemas.microsoft.com/office/drawing/2014/main" id="{F14E5DC6-B76E-F15E-69E8-5951395B5D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53" y="1186543"/>
            <a:ext cx="7617673" cy="3642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2151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>
            <a:extLst>
              <a:ext uri="{FF2B5EF4-FFF2-40B4-BE49-F238E27FC236}">
                <a16:creationId xmlns:a16="http://schemas.microsoft.com/office/drawing/2014/main" id="{40BA1D32-8ECE-97B0-19C3-2609D73C37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b="1">
                <a:cs typeface="Arial" panose="020B0604020202020204" pitchFamily="34" charset="0"/>
              </a:rPr>
              <a:t>Country Evaluation</a:t>
            </a:r>
          </a:p>
        </p:txBody>
      </p:sp>
      <p:sp>
        <p:nvSpPr>
          <p:cNvPr id="100355" name="Rectangle 3">
            <a:extLst>
              <a:ext uri="{FF2B5EF4-FFF2-40B4-BE49-F238E27FC236}">
                <a16:creationId xmlns:a16="http://schemas.microsoft.com/office/drawing/2014/main" id="{7D9FB96E-0188-143A-45F4-2CB8FEBB23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295400"/>
            <a:ext cx="8229600" cy="457200"/>
          </a:xfrm>
        </p:spPr>
        <p:txBody>
          <a:bodyPr/>
          <a:lstStyle/>
          <a:p>
            <a:pPr algn="ctr">
              <a:buFontTx/>
              <a:buNone/>
            </a:pPr>
            <a:r>
              <a:rPr lang="en-US" altLang="en-US" sz="2000" b="1">
                <a:cs typeface="Arial" panose="020B0604020202020204" pitchFamily="34" charset="0"/>
              </a:rPr>
              <a:t>Country Attractiveness- Company Strength Matrix</a:t>
            </a:r>
          </a:p>
        </p:txBody>
      </p:sp>
      <p:pic>
        <p:nvPicPr>
          <p:cNvPr id="100356" name="Picture 4">
            <a:extLst>
              <a:ext uri="{FF2B5EF4-FFF2-40B4-BE49-F238E27FC236}">
                <a16:creationId xmlns:a16="http://schemas.microsoft.com/office/drawing/2014/main" id="{1EC9855C-4260-4CC1-8C21-EDC2861B24CB}"/>
              </a:ext>
            </a:extLst>
          </p:cNvPr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71"/>
          <a:stretch>
            <a:fillRect/>
          </a:stretch>
        </p:blipFill>
        <p:spPr bwMode="auto">
          <a:xfrm>
            <a:off x="1115616" y="1988840"/>
            <a:ext cx="6705600" cy="32756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60841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B570E-2333-ECCE-686D-FF975A8AF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5374"/>
          </a:xfrm>
        </p:spPr>
        <p:txBody>
          <a:bodyPr/>
          <a:lstStyle/>
          <a:p>
            <a:r>
              <a:rPr lang="en-US" b="1" dirty="0"/>
              <a:t>International Market Intelligence</a:t>
            </a:r>
            <a:endParaRPr lang="en-GB" b="1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4D4C4E1-8D2D-EE60-53B5-8201568F16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1485123"/>
              </p:ext>
            </p:extLst>
          </p:nvPr>
        </p:nvGraphicFramePr>
        <p:xfrm>
          <a:off x="230819" y="2367976"/>
          <a:ext cx="8673484" cy="3098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7387">
                  <a:extLst>
                    <a:ext uri="{9D8B030D-6E8A-4147-A177-3AD203B41FA5}">
                      <a16:colId xmlns:a16="http://schemas.microsoft.com/office/drawing/2014/main" val="2318301516"/>
                    </a:ext>
                  </a:extLst>
                </a:gridCol>
                <a:gridCol w="5726097">
                  <a:extLst>
                    <a:ext uri="{9D8B030D-6E8A-4147-A177-3AD203B41FA5}">
                      <a16:colId xmlns:a16="http://schemas.microsoft.com/office/drawing/2014/main" val="3214992294"/>
                    </a:ext>
                  </a:extLst>
                </a:gridCol>
              </a:tblGrid>
              <a:tr h="331984">
                <a:tc>
                  <a:txBody>
                    <a:bodyPr/>
                    <a:lstStyle/>
                    <a:p>
                      <a:r>
                        <a:rPr lang="en-GB" dirty="0"/>
                        <a:t>Marketing decision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Marketing intelligence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2339888"/>
                  </a:ext>
                </a:extLst>
              </a:tr>
              <a:tr h="691654">
                <a:tc>
                  <a:txBody>
                    <a:bodyPr/>
                    <a:lstStyle/>
                    <a:p>
                      <a:r>
                        <a:rPr lang="en-US" dirty="0"/>
                        <a:t>Go international or retain domestic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Assessment of global market and firm’s potential share in it, in view of local and international competition, compared to domestic opportunities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7781082"/>
                  </a:ext>
                </a:extLst>
              </a:tr>
              <a:tr h="691654">
                <a:tc>
                  <a:txBody>
                    <a:bodyPr/>
                    <a:lstStyle/>
                    <a:p>
                      <a:r>
                        <a:rPr lang="en-US" dirty="0"/>
                        <a:t>Which Markets to enter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 ranking of world markets according to market potential, local competition and the political situation.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2923194"/>
                  </a:ext>
                </a:extLst>
              </a:tr>
              <a:tr h="691654">
                <a:tc>
                  <a:txBody>
                    <a:bodyPr/>
                    <a:lstStyle/>
                    <a:p>
                      <a:r>
                        <a:rPr lang="en-US" dirty="0"/>
                        <a:t>How to enter target Markets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Size of markets, international trade barriers, transport costs, local competition, government requirements and political stability.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6409482"/>
                  </a:ext>
                </a:extLst>
              </a:tr>
              <a:tr h="691654">
                <a:tc>
                  <a:txBody>
                    <a:bodyPr/>
                    <a:lstStyle/>
                    <a:p>
                      <a:r>
                        <a:rPr lang="en-US" dirty="0"/>
                        <a:t>How to market in target markets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For each market, buyer </a:t>
                      </a:r>
                      <a:r>
                        <a:rPr lang="en-US" dirty="0" err="1"/>
                        <a:t>behaviour</a:t>
                      </a:r>
                      <a:r>
                        <a:rPr lang="en-US" dirty="0"/>
                        <a:t>, competitive practice, distribution channels, media, company experience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074302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524A131-7E8A-FDD8-C637-E20433F68691}"/>
              </a:ext>
            </a:extLst>
          </p:cNvPr>
          <p:cNvSpPr txBox="1"/>
          <p:nvPr/>
        </p:nvSpPr>
        <p:spPr>
          <a:xfrm>
            <a:off x="230819" y="1157329"/>
            <a:ext cx="838939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12529"/>
                </a:solidFill>
                <a:latin typeface="proxima-nova"/>
              </a:rPr>
              <a:t>International Marketing Intelligence i</a:t>
            </a:r>
            <a:r>
              <a:rPr lang="en-US" b="0" i="0" dirty="0">
                <a:solidFill>
                  <a:srgbClr val="212529"/>
                </a:solidFill>
                <a:effectLst/>
                <a:latin typeface="proxima-nova"/>
              </a:rPr>
              <a:t>s the process of gathering and analyzing information about a company’s competitors, trends in the international marketplace, and customer preferences.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32316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283D5-C624-6F5D-A1B7-A147FBE953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96875" indent="-396875" eaLnBrk="1" hangingPunct="1"/>
            <a:r>
              <a:rPr lang="en-US" altLang="en-US" sz="2400" dirty="0"/>
              <a:t>Primary function of global marketing is to make and sell what international buyers want. </a:t>
            </a:r>
            <a:br>
              <a:rPr lang="en-US" altLang="en-US" sz="2400" dirty="0"/>
            </a:br>
            <a:endParaRPr lang="en-US" altLang="en-US" sz="2400" dirty="0"/>
          </a:p>
          <a:p>
            <a:pPr marL="396875" indent="-396875" eaLnBrk="1" hangingPunct="1"/>
            <a:r>
              <a:rPr lang="en-US" altLang="en-US" sz="2400" dirty="0"/>
              <a:t>Consequently, what customers want must be assessed through marketing research.</a:t>
            </a:r>
          </a:p>
          <a:p>
            <a:pPr marL="396875" indent="-396875" eaLnBrk="1" hangingPunct="1"/>
            <a:endParaRPr lang="en-US" altLang="en-US" dirty="0"/>
          </a:p>
          <a:p>
            <a:pPr marL="0" indent="0" eaLnBrk="1" hangingPunct="1">
              <a:buNone/>
            </a:pPr>
            <a:endParaRPr lang="en-US" altLang="en-US" sz="2400" dirty="0"/>
          </a:p>
          <a:p>
            <a:pPr marL="396875" indent="-396875" eaLnBrk="1" hangingPunct="1"/>
            <a:endParaRPr lang="en-US" altLang="en-US" dirty="0"/>
          </a:p>
          <a:p>
            <a:pPr marL="396875" indent="-396875" eaLnBrk="1" hangingPunct="1"/>
            <a:endParaRPr lang="en-US" altLang="en-US" sz="2400" dirty="0"/>
          </a:p>
          <a:p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B4FADE1-DEE4-4904-BEB3-3F5ABD76D9D4}"/>
              </a:ext>
            </a:extLst>
          </p:cNvPr>
          <p:cNvSpPr/>
          <p:nvPr/>
        </p:nvSpPr>
        <p:spPr>
          <a:xfrm>
            <a:off x="457201" y="337351"/>
            <a:ext cx="8518124" cy="64807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Research</a:t>
            </a:r>
            <a:endPara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9075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2C5ED-20AF-31F7-CF93-B8F49292E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17315"/>
          </a:xfrm>
        </p:spPr>
        <p:txBody>
          <a:bodyPr/>
          <a:lstStyle/>
          <a:p>
            <a:r>
              <a:rPr lang="en-US" b="1" dirty="0"/>
              <a:t>Forms of Marketing Research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F5199-8FFF-803B-77D6-0DA4A7C77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532" y="1600201"/>
            <a:ext cx="8549196" cy="3917032"/>
          </a:xfrm>
        </p:spPr>
        <p:txBody>
          <a:bodyPr>
            <a:normAutofit/>
          </a:bodyPr>
          <a:lstStyle/>
          <a:p>
            <a:pPr marL="396875" indent="-396875" eaLnBrk="1" hangingPunct="1"/>
            <a:r>
              <a:rPr lang="en-US" altLang="en-US" sz="2400" b="1" dirty="0"/>
              <a:t>Quantitative research</a:t>
            </a:r>
            <a:r>
              <a:rPr lang="en-US" altLang="en-US" sz="2400" dirty="0"/>
              <a:t> is data analysis based on questionnaires from a large group of respondents</a:t>
            </a:r>
            <a:br>
              <a:rPr lang="en-US" altLang="en-US" sz="2400" dirty="0"/>
            </a:br>
            <a:endParaRPr lang="en-US" altLang="en-US" sz="2400" dirty="0"/>
          </a:p>
          <a:p>
            <a:pPr marL="396875" indent="-396875" eaLnBrk="1" hangingPunct="1"/>
            <a:r>
              <a:rPr lang="en-US" altLang="en-US" sz="2400" b="1" dirty="0"/>
              <a:t>Qualitative research</a:t>
            </a:r>
            <a:r>
              <a:rPr lang="en-US" altLang="en-US" sz="2400" dirty="0"/>
              <a:t> provides a holistic view of a research problem by integrating a larger number of variables, but asking only a few respondents</a:t>
            </a:r>
          </a:p>
          <a:p>
            <a:pPr marL="396875" indent="-396875" eaLnBrk="1" hangingPunct="1"/>
            <a:endParaRPr lang="en-US" altLang="en-US" dirty="0"/>
          </a:p>
          <a:p>
            <a:pPr marL="396875" indent="-396875" eaLnBrk="1" hangingPunct="1"/>
            <a:endParaRPr lang="en-US" altLang="en-US" sz="2400" dirty="0"/>
          </a:p>
          <a:p>
            <a:pPr marL="396875" indent="-396875" eaLnBrk="1" hangingPunct="1"/>
            <a:endParaRPr lang="en-US" altLang="en-US" dirty="0"/>
          </a:p>
          <a:p>
            <a:pPr marL="396875" indent="-396875" eaLnBrk="1" hangingPunct="1"/>
            <a:endParaRPr lang="en-US" alt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34229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5C4EB-3A14-50C3-623B-829A5CFD7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Types of data used in the Marketing Research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A6A1E-E647-B0FC-C366-7DE8C68B1F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Font typeface="Wingdings" pitchFamily="2" charset="2"/>
              <a:buNone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Information that has already been collected for other purposes and thus is readily available is known as Secondary Data.</a:t>
            </a:r>
          </a:p>
          <a:p>
            <a:pPr indent="0">
              <a:buFont typeface="Wingdings" pitchFamily="2" charset="2"/>
              <a:buNone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>
              <a:buNone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Information that is collected first-hand, generated by original research tailor-made to answer specific research questions is known as Primary Data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61484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F10B7-E873-2951-3798-67AA9EA1E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3718"/>
            <a:ext cx="8229600" cy="471086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International Marketing Research</a:t>
            </a:r>
            <a:endParaRPr lang="en-GB" b="1" dirty="0"/>
          </a:p>
        </p:txBody>
      </p:sp>
      <p:pic>
        <p:nvPicPr>
          <p:cNvPr id="4" name="Picture 7" descr="M05NT001">
            <a:extLst>
              <a:ext uri="{FF2B5EF4-FFF2-40B4-BE49-F238E27FC236}">
                <a16:creationId xmlns:a16="http://schemas.microsoft.com/office/drawing/2014/main" id="{575BA56A-74C0-41C3-6980-888A25B1C4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963" y="781235"/>
            <a:ext cx="8540319" cy="4927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934583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6F683-34CB-9532-94BC-0BC8FDDCD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International Marketing System?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8B895-DDCA-1D28-6BBE-3ED7567E1A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 dirty="0"/>
              <a:t>An </a:t>
            </a:r>
            <a:r>
              <a:rPr lang="en-US" altLang="en-US" sz="2400" b="1" dirty="0"/>
              <a:t>international marketing information system</a:t>
            </a:r>
            <a:r>
              <a:rPr lang="en-US" altLang="en-US" sz="2400" dirty="0"/>
              <a:t> is an interacting organization of people, systems, and processes devised to create a regular, continuous and orderly flow of information essential to the marketer’s problem- solving and decision-making activities.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2211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F29C2-7F8E-E9DB-63EE-16E7BE995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12494"/>
            <a:ext cx="8229600" cy="595374"/>
          </a:xfrm>
        </p:spPr>
        <p:txBody>
          <a:bodyPr/>
          <a:lstStyle/>
          <a:p>
            <a:r>
              <a:rPr lang="en-US" b="1" dirty="0"/>
              <a:t>International MIS</a:t>
            </a:r>
            <a:endParaRPr lang="en-GB" b="1" dirty="0"/>
          </a:p>
        </p:txBody>
      </p:sp>
      <p:pic>
        <p:nvPicPr>
          <p:cNvPr id="4" name="Picture 5" descr="C05NF008">
            <a:extLst>
              <a:ext uri="{FF2B5EF4-FFF2-40B4-BE49-F238E27FC236}">
                <a16:creationId xmlns:a16="http://schemas.microsoft.com/office/drawing/2014/main" id="{80A00403-620C-9B56-257C-0714B656D0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5F5B2"/>
              </a:clrFrom>
              <a:clrTo>
                <a:srgbClr val="F5F5B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74"/>
          <a:stretch>
            <a:fillRect/>
          </a:stretch>
        </p:blipFill>
        <p:spPr>
          <a:xfrm>
            <a:off x="355107" y="1198485"/>
            <a:ext cx="8433785" cy="438840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72706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1FC34-C5A3-4144-3E01-BAC59C78B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01040"/>
          </a:xfrm>
        </p:spPr>
        <p:txBody>
          <a:bodyPr>
            <a:normAutofit fontScale="90000"/>
          </a:bodyPr>
          <a:lstStyle/>
          <a:p>
            <a:r>
              <a:rPr lang="en-US" altLang="en-US" sz="3600" b="1" dirty="0"/>
              <a:t>Categorization of data for assessment of market potential</a:t>
            </a:r>
            <a:endParaRPr lang="en-GB" dirty="0"/>
          </a:p>
        </p:txBody>
      </p:sp>
      <p:pic>
        <p:nvPicPr>
          <p:cNvPr id="4" name="Picture 5" descr="C05NF001">
            <a:extLst>
              <a:ext uri="{FF2B5EF4-FFF2-40B4-BE49-F238E27FC236}">
                <a16:creationId xmlns:a16="http://schemas.microsoft.com/office/drawing/2014/main" id="{60FCA726-377D-758C-5CD0-1C544EB190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5F5B2"/>
              </a:clrFrom>
              <a:clrTo>
                <a:srgbClr val="F5F5B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55"/>
          <a:stretch>
            <a:fillRect/>
          </a:stretch>
        </p:blipFill>
        <p:spPr>
          <a:xfrm>
            <a:off x="1367902" y="1201724"/>
            <a:ext cx="5769746" cy="431156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640198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C5CF4-6835-09E4-C30D-79A2A0CCF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Uses of Marketing Research</a:t>
            </a:r>
            <a:endParaRPr lang="en-GB" b="1" dirty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FC38BCA7-BC8F-B883-8DD6-0FAA493D75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9294" y="1686757"/>
            <a:ext cx="7048870" cy="3701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100000"/>
              </a:spcBef>
            </a:pPr>
            <a:r>
              <a:rPr lang="en-GB" altLang="en-US" sz="1200" dirty="0"/>
              <a:t>To develop Strategic consumer understanding </a:t>
            </a:r>
          </a:p>
          <a:p>
            <a:pPr lvl="1">
              <a:lnSpc>
                <a:spcPct val="80000"/>
              </a:lnSpc>
              <a:spcBef>
                <a:spcPct val="100000"/>
              </a:spcBef>
            </a:pPr>
            <a:r>
              <a:rPr lang="en-GB" altLang="en-US" sz="1200" dirty="0"/>
              <a:t>Habits and attitudes studies on a particular category E.g. details consumer usage habits on butter and margarine, toothpaste</a:t>
            </a:r>
          </a:p>
          <a:p>
            <a:pPr>
              <a:lnSpc>
                <a:spcPct val="80000"/>
              </a:lnSpc>
              <a:spcBef>
                <a:spcPct val="100000"/>
              </a:spcBef>
            </a:pPr>
            <a:r>
              <a:rPr lang="en-GB" altLang="en-US" sz="1200" dirty="0"/>
              <a:t>Idea development</a:t>
            </a:r>
          </a:p>
          <a:p>
            <a:pPr lvl="1">
              <a:lnSpc>
                <a:spcPct val="80000"/>
              </a:lnSpc>
              <a:spcBef>
                <a:spcPct val="100000"/>
              </a:spcBef>
            </a:pPr>
            <a:r>
              <a:rPr lang="en-GB" altLang="en-US" sz="1200" dirty="0"/>
              <a:t>Qualitative research on product concept to further develop idea</a:t>
            </a:r>
          </a:p>
          <a:p>
            <a:pPr>
              <a:lnSpc>
                <a:spcPct val="80000"/>
              </a:lnSpc>
              <a:spcBef>
                <a:spcPct val="100000"/>
              </a:spcBef>
            </a:pPr>
            <a:r>
              <a:rPr lang="en-GB" altLang="en-US" sz="1200" dirty="0"/>
              <a:t>Marketing Mix evaluation</a:t>
            </a:r>
          </a:p>
          <a:p>
            <a:pPr lvl="1">
              <a:lnSpc>
                <a:spcPct val="40000"/>
              </a:lnSpc>
              <a:spcBef>
                <a:spcPct val="100000"/>
              </a:spcBef>
            </a:pPr>
            <a:r>
              <a:rPr lang="en-GB" altLang="en-US" sz="1200" dirty="0"/>
              <a:t>Product testing</a:t>
            </a:r>
          </a:p>
          <a:p>
            <a:pPr lvl="1">
              <a:lnSpc>
                <a:spcPct val="40000"/>
              </a:lnSpc>
              <a:spcBef>
                <a:spcPct val="100000"/>
              </a:spcBef>
            </a:pPr>
            <a:r>
              <a:rPr lang="en-GB" altLang="en-US" sz="1200" dirty="0"/>
              <a:t>Simulated test markets (STM)</a:t>
            </a:r>
          </a:p>
          <a:p>
            <a:pPr>
              <a:lnSpc>
                <a:spcPct val="80000"/>
              </a:lnSpc>
              <a:spcBef>
                <a:spcPct val="100000"/>
              </a:spcBef>
            </a:pPr>
            <a:r>
              <a:rPr lang="en-GB" altLang="en-US" sz="1200" dirty="0"/>
              <a:t>Market monitoring</a:t>
            </a:r>
          </a:p>
          <a:p>
            <a:pPr lvl="1">
              <a:lnSpc>
                <a:spcPct val="40000"/>
              </a:lnSpc>
              <a:spcBef>
                <a:spcPct val="100000"/>
              </a:spcBef>
            </a:pPr>
            <a:r>
              <a:rPr lang="en-GB" altLang="en-US" sz="1200" dirty="0"/>
              <a:t>Retail Audit</a:t>
            </a:r>
          </a:p>
          <a:p>
            <a:pPr lvl="1">
              <a:lnSpc>
                <a:spcPct val="40000"/>
              </a:lnSpc>
              <a:spcBef>
                <a:spcPct val="100000"/>
              </a:spcBef>
            </a:pPr>
            <a:r>
              <a:rPr lang="en-GB" altLang="en-US" sz="1200" dirty="0"/>
              <a:t>Consumer panel data</a:t>
            </a:r>
          </a:p>
          <a:p>
            <a:pPr lvl="1">
              <a:lnSpc>
                <a:spcPct val="40000"/>
              </a:lnSpc>
              <a:spcBef>
                <a:spcPct val="100000"/>
              </a:spcBef>
            </a:pPr>
            <a:r>
              <a:rPr lang="en-GB" altLang="en-US" sz="1200" dirty="0"/>
              <a:t>Post launch evaluation</a:t>
            </a:r>
          </a:p>
          <a:p>
            <a:pPr>
              <a:lnSpc>
                <a:spcPct val="80000"/>
              </a:lnSpc>
              <a:spcBef>
                <a:spcPct val="100000"/>
              </a:spcBef>
            </a:pPr>
            <a:endParaRPr lang="en-GB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0990059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2E6A1-59DE-2795-FEF5-E4378177B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1906"/>
          </a:xfrm>
        </p:spPr>
        <p:txBody>
          <a:bodyPr/>
          <a:lstStyle/>
          <a:p>
            <a:r>
              <a:rPr lang="en-US" b="1" dirty="0"/>
              <a:t>The process</a:t>
            </a:r>
            <a:endParaRPr lang="en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526BF8-4B6F-67A6-1D1F-BDFEE8AA30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417638"/>
            <a:ext cx="7995317" cy="4271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4661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F397F1FE-F8AD-1911-81E8-C2CE32C403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0920" y="197767"/>
            <a:ext cx="8877669" cy="1014035"/>
          </a:xfrm>
          <a:noFill/>
          <a:ln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Examples of Decisions and required Research Input</a:t>
            </a: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D6E0F083-04AF-46C8-ECE4-DEF7ECE9E90B}"/>
              </a:ext>
            </a:extLst>
          </p:cNvPr>
          <p:cNvSpPr txBox="1">
            <a:spLocks noChangeArrowheads="1"/>
          </p:cNvSpPr>
          <p:nvPr/>
        </p:nvSpPr>
        <p:spPr>
          <a:xfrm>
            <a:off x="456221" y="1340767"/>
            <a:ext cx="3810000" cy="43054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altLang="en-US" sz="1800" b="1" u="sng" dirty="0"/>
              <a:t>Decision </a:t>
            </a:r>
            <a:br>
              <a:rPr lang="en-US" altLang="en-US" sz="1800" dirty="0"/>
            </a:br>
            <a:endParaRPr lang="en-US" altLang="en-US" sz="1800" dirty="0"/>
          </a:p>
          <a:p>
            <a:pPr>
              <a:lnSpc>
                <a:spcPct val="80000"/>
              </a:lnSpc>
            </a:pPr>
            <a:r>
              <a:rPr lang="en-US" altLang="en-US" sz="1800" dirty="0"/>
              <a:t>Introduce a new product</a:t>
            </a:r>
            <a:br>
              <a:rPr lang="en-US" altLang="en-US" sz="1800" dirty="0"/>
            </a:br>
            <a:br>
              <a:rPr lang="en-US" altLang="en-US" sz="1800" dirty="0"/>
            </a:br>
            <a:endParaRPr lang="en-US" altLang="en-US" sz="1800" dirty="0"/>
          </a:p>
          <a:p>
            <a:pPr>
              <a:lnSpc>
                <a:spcPct val="80000"/>
              </a:lnSpc>
            </a:pPr>
            <a:r>
              <a:rPr lang="en-US" altLang="en-US" sz="1800" dirty="0"/>
              <a:t>Increase store traffic</a:t>
            </a:r>
            <a:br>
              <a:rPr lang="en-US" altLang="en-US" sz="1800" dirty="0"/>
            </a:br>
            <a:br>
              <a:rPr lang="en-US" altLang="en-US" sz="1800" dirty="0"/>
            </a:br>
            <a:endParaRPr lang="en-US" altLang="en-US" sz="1800" dirty="0"/>
          </a:p>
          <a:p>
            <a:pPr>
              <a:lnSpc>
                <a:spcPct val="80000"/>
              </a:lnSpc>
            </a:pPr>
            <a:r>
              <a:rPr lang="en-US" altLang="en-US" sz="1800" dirty="0"/>
              <a:t>Increase repeat purchase </a:t>
            </a:r>
            <a:r>
              <a:rPr lang="en-US" altLang="en-US" sz="1800" dirty="0" err="1"/>
              <a:t>behaviour</a:t>
            </a:r>
            <a:br>
              <a:rPr lang="en-US" altLang="en-US" sz="1800" dirty="0"/>
            </a:br>
            <a:br>
              <a:rPr lang="en-US" altLang="en-US" sz="1800" dirty="0"/>
            </a:br>
            <a:endParaRPr lang="en-US" altLang="en-US" sz="1800" dirty="0"/>
          </a:p>
          <a:p>
            <a:pPr>
              <a:lnSpc>
                <a:spcPct val="80000"/>
              </a:lnSpc>
            </a:pPr>
            <a:r>
              <a:rPr lang="en-US" altLang="en-US" sz="1800" dirty="0"/>
              <a:t>Increase market penetration by opening new stores</a:t>
            </a:r>
            <a:br>
              <a:rPr lang="en-US" altLang="en-US" sz="1800" dirty="0"/>
            </a:br>
            <a:endParaRPr lang="en-US" altLang="en-US" sz="1800" dirty="0"/>
          </a:p>
          <a:p>
            <a:pPr>
              <a:lnSpc>
                <a:spcPct val="80000"/>
              </a:lnSpc>
            </a:pPr>
            <a:r>
              <a:rPr lang="en-US" altLang="en-US" sz="1800" dirty="0"/>
              <a:t>Develop new pack graphics for an existing product</a:t>
            </a: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1E70975-820C-7A2D-0E31-E02CCFA1A052}"/>
              </a:ext>
            </a:extLst>
          </p:cNvPr>
          <p:cNvSpPr txBox="1">
            <a:spLocks noChangeArrowheads="1"/>
          </p:cNvSpPr>
          <p:nvPr/>
        </p:nvSpPr>
        <p:spPr>
          <a:xfrm>
            <a:off x="4964297" y="1340767"/>
            <a:ext cx="3810000" cy="4305431"/>
          </a:xfrm>
          <a:prstGeom prst="rect">
            <a:avLst/>
          </a:prstGeom>
        </p:spPr>
        <p:txBody>
          <a:bodyPr/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altLang="en-US" sz="1800" b="1" u="sng" dirty="0"/>
              <a:t>Research input needed</a:t>
            </a:r>
            <a:br>
              <a:rPr lang="en-US" altLang="en-US" sz="1800" dirty="0"/>
            </a:br>
            <a:endParaRPr lang="en-US" altLang="en-US" sz="1800" dirty="0"/>
          </a:p>
          <a:p>
            <a:pPr>
              <a:lnSpc>
                <a:spcPct val="80000"/>
              </a:lnSpc>
            </a:pPr>
            <a:r>
              <a:rPr lang="en-US" altLang="en-US" sz="1800" dirty="0"/>
              <a:t>Design a test market where the likely acceptance if the new product is tested</a:t>
            </a:r>
            <a:br>
              <a:rPr lang="en-US" altLang="en-US" sz="1800" dirty="0"/>
            </a:br>
            <a:endParaRPr lang="en-US" altLang="en-US" sz="1800" dirty="0"/>
          </a:p>
          <a:p>
            <a:pPr>
              <a:lnSpc>
                <a:spcPct val="80000"/>
              </a:lnSpc>
            </a:pPr>
            <a:r>
              <a:rPr lang="en-US" altLang="en-US" sz="1800" dirty="0"/>
              <a:t>Measure current image of the store</a:t>
            </a:r>
            <a:br>
              <a:rPr lang="en-US" altLang="en-US" sz="1800" dirty="0"/>
            </a:br>
            <a:endParaRPr lang="en-US" altLang="en-US" sz="1800" dirty="0"/>
          </a:p>
          <a:p>
            <a:pPr>
              <a:lnSpc>
                <a:spcPct val="80000"/>
              </a:lnSpc>
            </a:pPr>
            <a:r>
              <a:rPr lang="en-US" altLang="en-US" sz="1800" dirty="0"/>
              <a:t>Assess current level of repeat purchase </a:t>
            </a:r>
            <a:br>
              <a:rPr lang="en-US" altLang="en-US" sz="1800" dirty="0"/>
            </a:br>
            <a:endParaRPr lang="en-US" altLang="en-US" sz="1800" dirty="0"/>
          </a:p>
          <a:p>
            <a:pPr>
              <a:lnSpc>
                <a:spcPct val="80000"/>
              </a:lnSpc>
            </a:pPr>
            <a:r>
              <a:rPr lang="en-US" altLang="en-US" sz="1800" dirty="0"/>
              <a:t>Evaluate prospective locations</a:t>
            </a:r>
            <a:br>
              <a:rPr lang="en-US" altLang="en-US" sz="1800" dirty="0"/>
            </a:br>
            <a:br>
              <a:rPr lang="en-US" altLang="en-US" sz="1800" dirty="0"/>
            </a:br>
            <a:endParaRPr lang="en-US" altLang="en-US" sz="1800" dirty="0"/>
          </a:p>
          <a:p>
            <a:pPr>
              <a:lnSpc>
                <a:spcPct val="80000"/>
              </a:lnSpc>
            </a:pPr>
            <a:r>
              <a:rPr lang="en-US" altLang="en-US" sz="1800" dirty="0"/>
              <a:t>Evaluate consumer appeal / acceptance of alternative pack graphics concepts</a:t>
            </a:r>
          </a:p>
        </p:txBody>
      </p:sp>
    </p:spTree>
    <p:extLst>
      <p:ext uri="{BB962C8B-B14F-4D97-AF65-F5344CB8AC3E}">
        <p14:creationId xmlns:p14="http://schemas.microsoft.com/office/powerpoint/2010/main" val="5846126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00FFA-98DB-626A-D8B7-845CDD336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Benefits of having Market Research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BF52B-295C-145E-EE00-5F3325EBD4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Enhancing Market Awareness </a:t>
            </a:r>
          </a:p>
          <a:p>
            <a:endParaRPr lang="en-US" dirty="0"/>
          </a:p>
          <a:p>
            <a:r>
              <a:rPr lang="en-US" dirty="0"/>
              <a:t>Identify market opportunities and challenges. </a:t>
            </a:r>
          </a:p>
          <a:p>
            <a:endParaRPr lang="en-US" dirty="0"/>
          </a:p>
          <a:p>
            <a:r>
              <a:rPr lang="en-US" dirty="0"/>
              <a:t>Supporting strategic marketing decisions</a:t>
            </a:r>
          </a:p>
          <a:p>
            <a:endParaRPr lang="en-US" dirty="0"/>
          </a:p>
          <a:p>
            <a:r>
              <a:rPr lang="en-US" dirty="0"/>
              <a:t>Understand the market competition</a:t>
            </a:r>
          </a:p>
          <a:p>
            <a:endParaRPr lang="en-US" dirty="0"/>
          </a:p>
          <a:p>
            <a:r>
              <a:rPr lang="en-US" dirty="0"/>
              <a:t>Knowledge on customers’ </a:t>
            </a:r>
            <a:r>
              <a:rPr lang="en-US" dirty="0" err="1"/>
              <a:t>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37718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0D3E0-39E5-202C-0368-69BA44931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Group Task: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CA370-FB63-A49E-65E7-DA4BE2493C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Select any company at your choice.</a:t>
            </a:r>
          </a:p>
          <a:p>
            <a:endParaRPr lang="en-US" dirty="0"/>
          </a:p>
          <a:p>
            <a:r>
              <a:rPr lang="en-US" dirty="0"/>
              <a:t> Apply country selection process and justify which country/ international market would be more beneficial for the company.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Assuming you are working as an international marketing team, explain how to conduct a marketing research to gain market intelligence needed. 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54388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0</TotalTime>
  <Words>979</Words>
  <Application>Microsoft Office PowerPoint</Application>
  <PresentationFormat>On-screen Show (4:3)</PresentationFormat>
  <Paragraphs>142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Arial</vt:lpstr>
      <vt:lpstr>Arial Unicode MS</vt:lpstr>
      <vt:lpstr>Calibri</vt:lpstr>
      <vt:lpstr>Corbel</vt:lpstr>
      <vt:lpstr>Myriad Pro</vt:lpstr>
      <vt:lpstr>proxima-nova</vt:lpstr>
      <vt:lpstr>Tahoma</vt:lpstr>
      <vt:lpstr>Wingdings</vt:lpstr>
      <vt:lpstr>20140311PresentationUWTSDTemplate</vt:lpstr>
      <vt:lpstr>Master of Business Administration   International Marketing  Country Selection and International Marketing Research</vt:lpstr>
      <vt:lpstr>Learning Outcomes</vt:lpstr>
      <vt:lpstr>Importance of identifying the right market</vt:lpstr>
      <vt:lpstr>Country Selection and the Screening Process</vt:lpstr>
      <vt:lpstr>PowerPoint Presentation</vt:lpstr>
      <vt:lpstr>PowerPoint Presentation</vt:lpstr>
      <vt:lpstr>The incremental strategy (waterfall approach) and simultaneous strategy (the shower approach</vt:lpstr>
      <vt:lpstr>The criteria for effective segmentation</vt:lpstr>
      <vt:lpstr>International Market Segmentation</vt:lpstr>
      <vt:lpstr>Market Attractiveness &amp; Competitive Strength</vt:lpstr>
      <vt:lpstr>International investment opportunities  based on the directional policy matrix</vt:lpstr>
      <vt:lpstr>Country Evaluation</vt:lpstr>
      <vt:lpstr>International Market Intelligence</vt:lpstr>
      <vt:lpstr>PowerPoint Presentation</vt:lpstr>
      <vt:lpstr>Forms of Marketing Research</vt:lpstr>
      <vt:lpstr>Types of data used in the Marketing Research</vt:lpstr>
      <vt:lpstr>International Marketing Research</vt:lpstr>
      <vt:lpstr>What is International Marketing System?</vt:lpstr>
      <vt:lpstr>International MIS</vt:lpstr>
      <vt:lpstr>Categorization of data for assessment of market potential</vt:lpstr>
      <vt:lpstr>Uses of Marketing Research</vt:lpstr>
      <vt:lpstr>The process</vt:lpstr>
      <vt:lpstr>Examples of Decisions and required Research Input</vt:lpstr>
      <vt:lpstr>Benefits of having Market Research</vt:lpstr>
      <vt:lpstr>Group Task: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Rodrigo, Liyanage</cp:lastModifiedBy>
  <cp:revision>62</cp:revision>
  <dcterms:created xsi:type="dcterms:W3CDTF">2020-04-06T13:34:42Z</dcterms:created>
  <dcterms:modified xsi:type="dcterms:W3CDTF">2023-09-05T16:26:07Z</dcterms:modified>
</cp:coreProperties>
</file>