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2" r:id="rId2"/>
    <p:sldId id="275" r:id="rId3"/>
    <p:sldId id="263" r:id="rId4"/>
    <p:sldId id="265" r:id="rId5"/>
    <p:sldId id="266" r:id="rId6"/>
    <p:sldId id="267" r:id="rId7"/>
    <p:sldId id="258" r:id="rId8"/>
    <p:sldId id="259" r:id="rId9"/>
    <p:sldId id="260" r:id="rId10"/>
    <p:sldId id="261" r:id="rId11"/>
    <p:sldId id="262" r:id="rId12"/>
    <p:sldId id="274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10F59C-6E90-43D8-923F-7482F82580CB}" v="301" dt="2024-02-05T09:54:12.9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74"/>
    <p:restoredTop sz="96327"/>
  </p:normalViewPr>
  <p:slideViewPr>
    <p:cSldViewPr snapToGrid="0" snapToObjects="1">
      <p:cViewPr varScale="1">
        <p:scale>
          <a:sx n="81" d="100"/>
          <a:sy n="81" d="100"/>
        </p:scale>
        <p:origin x="69" y="24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n Phillips" userId="ceb937aa-b9c3-4941-91d8-fdd18470a62e" providerId="ADAL" clId="{1610F59C-6E90-43D8-923F-7482F82580CB}"/>
    <pc:docChg chg="custSel delSld modSld sldOrd">
      <pc:chgData name="Marion Phillips" userId="ceb937aa-b9c3-4941-91d8-fdd18470a62e" providerId="ADAL" clId="{1610F59C-6E90-43D8-923F-7482F82580CB}" dt="2024-02-05T09:58:23.125" v="2164" actId="47"/>
      <pc:docMkLst>
        <pc:docMk/>
      </pc:docMkLst>
      <pc:sldChg chg="modSp mod modAnim">
        <pc:chgData name="Marion Phillips" userId="ceb937aa-b9c3-4941-91d8-fdd18470a62e" providerId="ADAL" clId="{1610F59C-6E90-43D8-923F-7482F82580CB}" dt="2024-02-05T09:36:53.322" v="1047"/>
        <pc:sldMkLst>
          <pc:docMk/>
          <pc:sldMk cId="1520364390" sldId="258"/>
        </pc:sldMkLst>
        <pc:spChg chg="mod">
          <ac:chgData name="Marion Phillips" userId="ceb937aa-b9c3-4941-91d8-fdd18470a62e" providerId="ADAL" clId="{1610F59C-6E90-43D8-923F-7482F82580CB}" dt="2024-02-05T09:36:34.870" v="1046" actId="20577"/>
          <ac:spMkLst>
            <pc:docMk/>
            <pc:sldMk cId="1520364390" sldId="258"/>
            <ac:spMk id="3" creationId="{00FFF478-2FBF-4B4E-8E96-A1C1B8CF43BF}"/>
          </ac:spMkLst>
        </pc:spChg>
      </pc:sldChg>
      <pc:sldChg chg="modSp mod modAnim">
        <pc:chgData name="Marion Phillips" userId="ceb937aa-b9c3-4941-91d8-fdd18470a62e" providerId="ADAL" clId="{1610F59C-6E90-43D8-923F-7482F82580CB}" dt="2024-02-05T09:38:53.160" v="1124"/>
        <pc:sldMkLst>
          <pc:docMk/>
          <pc:sldMk cId="1076600335" sldId="259"/>
        </pc:sldMkLst>
        <pc:spChg chg="mod">
          <ac:chgData name="Marion Phillips" userId="ceb937aa-b9c3-4941-91d8-fdd18470a62e" providerId="ADAL" clId="{1610F59C-6E90-43D8-923F-7482F82580CB}" dt="2024-02-05T09:38:35.604" v="1122" actId="20577"/>
          <ac:spMkLst>
            <pc:docMk/>
            <pc:sldMk cId="1076600335" sldId="259"/>
            <ac:spMk id="3" creationId="{9DE62744-FC84-5244-819D-5C544B2A04D0}"/>
          </ac:spMkLst>
        </pc:spChg>
      </pc:sldChg>
      <pc:sldChg chg="modSp mod modAnim">
        <pc:chgData name="Marion Phillips" userId="ceb937aa-b9c3-4941-91d8-fdd18470a62e" providerId="ADAL" clId="{1610F59C-6E90-43D8-923F-7482F82580CB}" dt="2024-02-05T09:43:54.299" v="1405" actId="20577"/>
        <pc:sldMkLst>
          <pc:docMk/>
          <pc:sldMk cId="4076891023" sldId="260"/>
        </pc:sldMkLst>
        <pc:spChg chg="mod">
          <ac:chgData name="Marion Phillips" userId="ceb937aa-b9c3-4941-91d8-fdd18470a62e" providerId="ADAL" clId="{1610F59C-6E90-43D8-923F-7482F82580CB}" dt="2024-02-05T09:43:19.145" v="1390" actId="20577"/>
          <ac:spMkLst>
            <pc:docMk/>
            <pc:sldMk cId="4076891023" sldId="260"/>
            <ac:spMk id="2" creationId="{FF424BA6-8729-1247-B64E-29A3D4FC8A0C}"/>
          </ac:spMkLst>
        </pc:spChg>
        <pc:spChg chg="mod">
          <ac:chgData name="Marion Phillips" userId="ceb937aa-b9c3-4941-91d8-fdd18470a62e" providerId="ADAL" clId="{1610F59C-6E90-43D8-923F-7482F82580CB}" dt="2024-02-05T09:43:54.299" v="1405" actId="20577"/>
          <ac:spMkLst>
            <pc:docMk/>
            <pc:sldMk cId="4076891023" sldId="260"/>
            <ac:spMk id="3" creationId="{A0457913-9349-B54C-8BCF-B7E27ECC36C2}"/>
          </ac:spMkLst>
        </pc:spChg>
      </pc:sldChg>
      <pc:sldChg chg="modSp mod modAnim">
        <pc:chgData name="Marion Phillips" userId="ceb937aa-b9c3-4941-91d8-fdd18470a62e" providerId="ADAL" clId="{1610F59C-6E90-43D8-923F-7482F82580CB}" dt="2024-02-05T09:46:46.891" v="1605" actId="20577"/>
        <pc:sldMkLst>
          <pc:docMk/>
          <pc:sldMk cId="32316811" sldId="261"/>
        </pc:sldMkLst>
        <pc:spChg chg="mod">
          <ac:chgData name="Marion Phillips" userId="ceb937aa-b9c3-4941-91d8-fdd18470a62e" providerId="ADAL" clId="{1610F59C-6E90-43D8-923F-7482F82580CB}" dt="2024-02-05T09:44:49.578" v="1443" actId="20577"/>
          <ac:spMkLst>
            <pc:docMk/>
            <pc:sldMk cId="32316811" sldId="261"/>
            <ac:spMk id="2" creationId="{7F4121C6-AF9E-3A44-8BEE-F1A2E55292F8}"/>
          </ac:spMkLst>
        </pc:spChg>
        <pc:spChg chg="mod">
          <ac:chgData name="Marion Phillips" userId="ceb937aa-b9c3-4941-91d8-fdd18470a62e" providerId="ADAL" clId="{1610F59C-6E90-43D8-923F-7482F82580CB}" dt="2024-02-05T09:46:46.891" v="1605" actId="20577"/>
          <ac:spMkLst>
            <pc:docMk/>
            <pc:sldMk cId="32316811" sldId="261"/>
            <ac:spMk id="3" creationId="{C6F62576-7E79-6E4E-ACD3-A2E260D76ADC}"/>
          </ac:spMkLst>
        </pc:spChg>
      </pc:sldChg>
      <pc:sldChg chg="modSp mod modAnim">
        <pc:chgData name="Marion Phillips" userId="ceb937aa-b9c3-4941-91d8-fdd18470a62e" providerId="ADAL" clId="{1610F59C-6E90-43D8-923F-7482F82580CB}" dt="2024-02-05T09:47:48.471" v="1620" actId="20577"/>
        <pc:sldMkLst>
          <pc:docMk/>
          <pc:sldMk cId="228125078" sldId="262"/>
        </pc:sldMkLst>
        <pc:spChg chg="mod">
          <ac:chgData name="Marion Phillips" userId="ceb937aa-b9c3-4941-91d8-fdd18470a62e" providerId="ADAL" clId="{1610F59C-6E90-43D8-923F-7482F82580CB}" dt="2024-02-05T09:47:48.471" v="1620" actId="20577"/>
          <ac:spMkLst>
            <pc:docMk/>
            <pc:sldMk cId="228125078" sldId="262"/>
            <ac:spMk id="7" creationId="{FE636FFD-4EB3-4246-8C07-E0921B45D189}"/>
          </ac:spMkLst>
        </pc:spChg>
      </pc:sldChg>
      <pc:sldChg chg="modSp ord modAnim">
        <pc:chgData name="Marion Phillips" userId="ceb937aa-b9c3-4941-91d8-fdd18470a62e" providerId="ADAL" clId="{1610F59C-6E90-43D8-923F-7482F82580CB}" dt="2024-02-05T09:27:28.865" v="802"/>
        <pc:sldMkLst>
          <pc:docMk/>
          <pc:sldMk cId="3929748928" sldId="263"/>
        </pc:sldMkLst>
        <pc:spChg chg="mod">
          <ac:chgData name="Marion Phillips" userId="ceb937aa-b9c3-4941-91d8-fdd18470a62e" providerId="ADAL" clId="{1610F59C-6E90-43D8-923F-7482F82580CB}" dt="2024-02-05T09:27:15.354" v="800" actId="20577"/>
          <ac:spMkLst>
            <pc:docMk/>
            <pc:sldMk cId="3929748928" sldId="263"/>
            <ac:spMk id="3" creationId="{7A719914-C433-904C-9A86-56C03409656D}"/>
          </ac:spMkLst>
        </pc:spChg>
      </pc:sldChg>
      <pc:sldChg chg="modSp mod ord modAnim">
        <pc:chgData name="Marion Phillips" userId="ceb937aa-b9c3-4941-91d8-fdd18470a62e" providerId="ADAL" clId="{1610F59C-6E90-43D8-923F-7482F82580CB}" dt="2024-02-05T09:32:47.342" v="984"/>
        <pc:sldMkLst>
          <pc:docMk/>
          <pc:sldMk cId="2921136755" sldId="265"/>
        </pc:sldMkLst>
        <pc:spChg chg="mod">
          <ac:chgData name="Marion Phillips" userId="ceb937aa-b9c3-4941-91d8-fdd18470a62e" providerId="ADAL" clId="{1610F59C-6E90-43D8-923F-7482F82580CB}" dt="2024-02-05T09:32:20.266" v="982" actId="113"/>
          <ac:spMkLst>
            <pc:docMk/>
            <pc:sldMk cId="2921136755" sldId="265"/>
            <ac:spMk id="3" creationId="{5E2F1DFA-47C7-5F45-B86A-B21AEC0A4E60}"/>
          </ac:spMkLst>
        </pc:spChg>
      </pc:sldChg>
      <pc:sldChg chg="modSp ord modAnim">
        <pc:chgData name="Marion Phillips" userId="ceb937aa-b9c3-4941-91d8-fdd18470a62e" providerId="ADAL" clId="{1610F59C-6E90-43D8-923F-7482F82580CB}" dt="2024-02-05T09:33:59.772" v="988" actId="20577"/>
        <pc:sldMkLst>
          <pc:docMk/>
          <pc:sldMk cId="2333984411" sldId="266"/>
        </pc:sldMkLst>
        <pc:spChg chg="mod">
          <ac:chgData name="Marion Phillips" userId="ceb937aa-b9c3-4941-91d8-fdd18470a62e" providerId="ADAL" clId="{1610F59C-6E90-43D8-923F-7482F82580CB}" dt="2024-02-05T09:33:59.772" v="988" actId="20577"/>
          <ac:spMkLst>
            <pc:docMk/>
            <pc:sldMk cId="2333984411" sldId="266"/>
            <ac:spMk id="3" creationId="{133F3135-992A-D049-811F-4A7A42D917F5}"/>
          </ac:spMkLst>
        </pc:spChg>
      </pc:sldChg>
      <pc:sldChg chg="modSp ord modAnim">
        <pc:chgData name="Marion Phillips" userId="ceb937aa-b9c3-4941-91d8-fdd18470a62e" providerId="ADAL" clId="{1610F59C-6E90-43D8-923F-7482F82580CB}" dt="2024-02-05T09:34:27.532" v="1008" actId="20577"/>
        <pc:sldMkLst>
          <pc:docMk/>
          <pc:sldMk cId="1612928647" sldId="267"/>
        </pc:sldMkLst>
        <pc:spChg chg="mod">
          <ac:chgData name="Marion Phillips" userId="ceb937aa-b9c3-4941-91d8-fdd18470a62e" providerId="ADAL" clId="{1610F59C-6E90-43D8-923F-7482F82580CB}" dt="2024-02-05T09:34:27.532" v="1008" actId="20577"/>
          <ac:spMkLst>
            <pc:docMk/>
            <pc:sldMk cId="1612928647" sldId="267"/>
            <ac:spMk id="2" creationId="{DB1A14BE-2875-064B-9386-0BE66D5A8194}"/>
          </ac:spMkLst>
        </pc:spChg>
      </pc:sldChg>
      <pc:sldChg chg="modSp del mod ord">
        <pc:chgData name="Marion Phillips" userId="ceb937aa-b9c3-4941-91d8-fdd18470a62e" providerId="ADAL" clId="{1610F59C-6E90-43D8-923F-7482F82580CB}" dt="2024-02-05T09:35:11.758" v="1011" actId="47"/>
        <pc:sldMkLst>
          <pc:docMk/>
          <pc:sldMk cId="3673094983" sldId="269"/>
        </pc:sldMkLst>
        <pc:spChg chg="mod">
          <ac:chgData name="Marion Phillips" userId="ceb937aa-b9c3-4941-91d8-fdd18470a62e" providerId="ADAL" clId="{1610F59C-6E90-43D8-923F-7482F82580CB}" dt="2024-02-05T09:15:05.280" v="102" actId="20577"/>
          <ac:spMkLst>
            <pc:docMk/>
            <pc:sldMk cId="3673094983" sldId="269"/>
            <ac:spMk id="3" creationId="{EE40BF28-FA3B-ED46-80E7-C58792C4AEBB}"/>
          </ac:spMkLst>
        </pc:spChg>
      </pc:sldChg>
      <pc:sldChg chg="modSp mod ord modAnim">
        <pc:chgData name="Marion Phillips" userId="ceb937aa-b9c3-4941-91d8-fdd18470a62e" providerId="ADAL" clId="{1610F59C-6E90-43D8-923F-7482F82580CB}" dt="2024-02-05T09:54:00.316" v="2035"/>
        <pc:sldMkLst>
          <pc:docMk/>
          <pc:sldMk cId="1705243212" sldId="270"/>
        </pc:sldMkLst>
        <pc:spChg chg="mod">
          <ac:chgData name="Marion Phillips" userId="ceb937aa-b9c3-4941-91d8-fdd18470a62e" providerId="ADAL" clId="{1610F59C-6E90-43D8-923F-7482F82580CB}" dt="2024-02-05T09:53:54.467" v="2034" actId="20577"/>
          <ac:spMkLst>
            <pc:docMk/>
            <pc:sldMk cId="1705243212" sldId="270"/>
            <ac:spMk id="3" creationId="{A8991211-6C09-C142-A74B-0E086A10D0DD}"/>
          </ac:spMkLst>
        </pc:spChg>
      </pc:sldChg>
      <pc:sldChg chg="modSp mod">
        <pc:chgData name="Marion Phillips" userId="ceb937aa-b9c3-4941-91d8-fdd18470a62e" providerId="ADAL" clId="{1610F59C-6E90-43D8-923F-7482F82580CB}" dt="2024-02-05T09:54:28.723" v="2037" actId="404"/>
        <pc:sldMkLst>
          <pc:docMk/>
          <pc:sldMk cId="1068465041" sldId="272"/>
        </pc:sldMkLst>
        <pc:spChg chg="mod">
          <ac:chgData name="Marion Phillips" userId="ceb937aa-b9c3-4941-91d8-fdd18470a62e" providerId="ADAL" clId="{1610F59C-6E90-43D8-923F-7482F82580CB}" dt="2024-02-05T09:54:28.723" v="2037" actId="404"/>
          <ac:spMkLst>
            <pc:docMk/>
            <pc:sldMk cId="1068465041" sldId="272"/>
            <ac:spMk id="2" creationId="{80282C5C-C3CF-94D4-5813-8B39333FD328}"/>
          </ac:spMkLst>
        </pc:spChg>
      </pc:sldChg>
      <pc:sldChg chg="del">
        <pc:chgData name="Marion Phillips" userId="ceb937aa-b9c3-4941-91d8-fdd18470a62e" providerId="ADAL" clId="{1610F59C-6E90-43D8-923F-7482F82580CB}" dt="2024-02-05T09:58:23.125" v="2164" actId="47"/>
        <pc:sldMkLst>
          <pc:docMk/>
          <pc:sldMk cId="829377171" sldId="273"/>
        </pc:sldMkLst>
      </pc:sldChg>
      <pc:sldChg chg="modSp mod modAnim">
        <pc:chgData name="Marion Phillips" userId="ceb937aa-b9c3-4941-91d8-fdd18470a62e" providerId="ADAL" clId="{1610F59C-6E90-43D8-923F-7482F82580CB}" dt="2024-02-05T09:54:12.951" v="2036"/>
        <pc:sldMkLst>
          <pc:docMk/>
          <pc:sldMk cId="2164381654" sldId="274"/>
        </pc:sldMkLst>
        <pc:spChg chg="mod">
          <ac:chgData name="Marion Phillips" userId="ceb937aa-b9c3-4941-91d8-fdd18470a62e" providerId="ADAL" clId="{1610F59C-6E90-43D8-923F-7482F82580CB}" dt="2024-02-05T09:53:42.471" v="2029" actId="20577"/>
          <ac:spMkLst>
            <pc:docMk/>
            <pc:sldMk cId="2164381654" sldId="274"/>
            <ac:spMk id="3" creationId="{A8991211-6C09-C142-A74B-0E086A10D0DD}"/>
          </ac:spMkLst>
        </pc:spChg>
      </pc:sldChg>
      <pc:sldChg chg="modSp mod">
        <pc:chgData name="Marion Phillips" userId="ceb937aa-b9c3-4941-91d8-fdd18470a62e" providerId="ADAL" clId="{1610F59C-6E90-43D8-923F-7482F82580CB}" dt="2024-02-05T09:57:47.577" v="2163" actId="20577"/>
        <pc:sldMkLst>
          <pc:docMk/>
          <pc:sldMk cId="1736480942" sldId="275"/>
        </pc:sldMkLst>
        <pc:spChg chg="mod">
          <ac:chgData name="Marion Phillips" userId="ceb937aa-b9c3-4941-91d8-fdd18470a62e" providerId="ADAL" clId="{1610F59C-6E90-43D8-923F-7482F82580CB}" dt="2024-02-05T09:57:47.577" v="2163" actId="20577"/>
          <ac:spMkLst>
            <pc:docMk/>
            <pc:sldMk cId="1736480942" sldId="275"/>
            <ac:spMk id="3" creationId="{F5C3C223-C49B-CCF9-CE20-4D01253FFDC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28742-E95F-7649-A705-8CF1DE9AA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8ABDEE-4CA4-2B4D-A4B4-7A7090AB92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75A095-381A-2141-85BB-45F06A4789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E1FBDC-72CF-0A49-A436-090B46229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DD763F-5EAA-E742-97AF-DAD503338E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027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E1B34-00CD-E940-AFE1-7D99BE920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64054-DEC1-C145-8286-0566C2F7AA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992B51-CF59-7842-965A-54D0C2497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A57F8B-2A63-5F45-958F-22A00161B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79B377-4C5D-EF4A-991F-4125A2934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151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0B678-7B68-CC4C-8FED-D11E5A985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40A1C1-B085-124F-BEE6-C65C4DC3E7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B62235-3B93-1948-ADB8-E9CD4869C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605E03-46C2-CF42-AAEC-D8EE153A0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3803F-B99A-C24F-95CA-1E87CCAAC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8182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7EE49-1B5B-BF49-A7B9-A1C013828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8A199-E676-B34D-96B1-1946DC9D31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8EAE56-C97B-0D49-9AB5-786B58B393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689DDF-838E-BD4A-89DC-A4A7BE40D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DA105-CA65-3D4F-B8EA-FB5D127C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70041D-7D85-B545-834C-4AA9AFD7E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9985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AEE4B-DD09-5B41-ADAC-52EDC419A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35F636-0A4C-0642-AF87-C3D5C218F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A651D7-299C-4B4B-A9DB-F3FB3C3011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66762D-7E3F-D941-A577-D42EA462D4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44D2A8-4FD3-8B42-83D4-4A910B0A67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8F846B-A588-AA45-B04D-37A3E53B0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B0D13B-FD40-E340-A564-21493F676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B4202C-69C1-6C45-8469-C3BB9D8BB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712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32B83-5945-EE4C-8244-518B6FA61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707D19-0942-CA41-8D1A-A860911570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FA9D1-CB2F-E044-B0CD-780D74FF9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414791-57E0-E54B-A2B8-A9B1AFE7D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30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69CE23-159F-504D-A339-27511B566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1B4E20-6105-F046-87B0-870AA6B42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88D051-98E3-9543-83E4-CF0939D3D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0947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9E1CE-6F09-1646-A3F5-1D5A7DC3F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79A70-FF4F-F146-9B85-A5F8555BF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84B603-E0A1-DC47-96D1-02BC7C426C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DED36F-A3ED-444A-A010-6F903B888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5097F7-7192-164A-8A21-B3FFEDB9B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B5F286-27B2-BC4A-AD94-5CFBE45C0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517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B18C6-C521-F141-BA82-1B5571674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916FD7-08AC-EE4D-B0AC-9AB61020CC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B2E76B-9160-D54B-8BE8-0ADB4769AE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4ECFFB-A6E5-E345-A806-5BC9F8A58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6C8598-4AE7-FA49-AB4F-1432B4C7E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BC03DD-ADD7-F04B-942A-9DBC9ABFC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136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A455-194B-FE4B-8EBB-DC1BA3A90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977595-ED70-6641-B02D-27E614D79D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97079F-EF7B-F047-8888-581EE4BBA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9B7469-FF09-D642-98F8-321670C4D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E6FB8D-EC71-FE4E-9031-288342D00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620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C3BAA1-267F-334C-B3C2-AB96A1BAB6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EC472E-B552-F543-AC92-F0BB7CE7EC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B0FD6-4211-DA41-9DA8-165FCFC12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5D7FA-4008-BE43-8972-29C1D2792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D3B342-0D9E-6D46-9EBE-400227480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078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A76A35-884C-8645-9DC3-FF901E51D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CC2DF9-0551-054C-A54D-93B69E329D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1097D4-32CD-AD49-BC96-BA421EBA05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24D8A3-907B-B248-9564-DD89BCCCC6EA}" type="datetimeFigureOut">
              <a:rPr lang="en-US" smtClean="0"/>
              <a:t>2/5/2024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9A6232-0AFE-4E42-B98A-3C21D9D247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C26B10-2BBF-8C4F-9FFC-05D653DDBE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947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hildrenscommissioner.gov.uk/2020/08/18/children-without-internet-access-during-lockdown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igital2030wales.jisc.ac.uk/assets/documents/Digital%202030%20-%20Digital%20Standards.pdf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82C5C-C3CF-94D4-5813-8B39333FD3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23229"/>
            <a:ext cx="9144000" cy="3119273"/>
          </a:xfrm>
        </p:spPr>
        <p:txBody>
          <a:bodyPr>
            <a:normAutofit fontScale="90000"/>
          </a:bodyPr>
          <a:lstStyle/>
          <a:p>
            <a:r>
              <a:rPr lang="en-GB" dirty="0"/>
              <a:t>Integrating Digital Technology</a:t>
            </a:r>
            <a:br>
              <a:rPr lang="en-GB" dirty="0"/>
            </a:br>
            <a:r>
              <a:rPr lang="en-GB" sz="5300" dirty="0"/>
              <a:t>Issues and Ethics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8465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B028A-65AF-BF0B-EB53-CCD353257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465" y="371024"/>
            <a:ext cx="11733816" cy="1325563"/>
          </a:xfrm>
        </p:spPr>
        <p:txBody>
          <a:bodyPr/>
          <a:lstStyle/>
          <a:p>
            <a:r>
              <a:rPr lang="en-GB" dirty="0"/>
              <a:t>   Session Instructions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3C223-C49B-CCF9-CE20-4D01253FFD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Please work in groups to complete the 10 activities included in this presentation.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Please be ready to discuss your findings with the class.</a:t>
            </a:r>
          </a:p>
          <a:p>
            <a:endParaRPr lang="en-GB" dirty="0"/>
          </a:p>
          <a:p>
            <a:r>
              <a:rPr lang="en-US" kern="1200" dirty="0"/>
              <a:t>We have a number of responsibilities and considerations we need to account for when deciding to include education technology in our sessions</a:t>
            </a:r>
          </a:p>
          <a:p>
            <a:endParaRPr lang="en-GB" dirty="0"/>
          </a:p>
          <a:p>
            <a:r>
              <a:rPr lang="en-US" kern="1200" dirty="0"/>
              <a:t>Some of these range from general considerations that impact us and our learners - whereas others may be issues related to ethics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6480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E8FEB1-390E-1349-A9EE-50D21AEE0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Time Implications for Staff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19914-C433-904C-9A86-56C0340965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400" dirty="0"/>
              <a:t>Staff workload is known to be very high across all parts of education.</a:t>
            </a:r>
          </a:p>
          <a:p>
            <a:endParaRPr lang="en-US" sz="100" dirty="0"/>
          </a:p>
          <a:p>
            <a:r>
              <a:rPr lang="en-US" sz="2400" dirty="0"/>
              <a:t>Learning new software and developing additional digital resources will undoubtfully add to this.</a:t>
            </a:r>
          </a:p>
          <a:p>
            <a:pPr marL="0" indent="0">
              <a:buNone/>
            </a:pPr>
            <a:endParaRPr lang="en-US" sz="500" dirty="0"/>
          </a:p>
          <a:p>
            <a:pPr marL="0" indent="0">
              <a:buNone/>
            </a:pPr>
            <a:r>
              <a:rPr lang="en-US" sz="2400" b="1" dirty="0"/>
              <a:t>Activity 1</a:t>
            </a:r>
          </a:p>
          <a:p>
            <a:r>
              <a:rPr lang="en-US" sz="2400" dirty="0"/>
              <a:t>What are your experiences of trying to integrate technology into your teaching to date?</a:t>
            </a:r>
          </a:p>
          <a:p>
            <a:r>
              <a:rPr lang="en-US" sz="2400" dirty="0"/>
              <a:t>Have you experienced any particular challenges?</a:t>
            </a:r>
          </a:p>
          <a:p>
            <a:r>
              <a:rPr lang="en-US" sz="2400" dirty="0"/>
              <a:t>How have you worked around these?</a:t>
            </a:r>
          </a:p>
          <a:p>
            <a:r>
              <a:rPr lang="en-US" sz="2400" dirty="0"/>
              <a:t>What lessons, if any, have you already learnt that can help to reduce your workload?</a:t>
            </a:r>
          </a:p>
          <a:p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29748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A4D538-64EB-2847-8BB4-CDC5F8D00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Staff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F1DFA-47C7-5F45-B86A-B21AEC0A4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368799"/>
            <a:ext cx="6555347" cy="614067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While interconnectedness provides a number of opportunities, it can also impact negatively on staff wellbeing and that feeling that you are, “always connected” to our work.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sz="2400" b="1" dirty="0"/>
              <a:t>Activity 2</a:t>
            </a:r>
          </a:p>
          <a:p>
            <a:pPr marL="0" indent="0">
              <a:buNone/>
            </a:pPr>
            <a:r>
              <a:rPr lang="en-US" sz="2400" dirty="0"/>
              <a:t>Focusing particularly on </a:t>
            </a:r>
            <a:r>
              <a:rPr lang="en-US" sz="2400" b="1" dirty="0"/>
              <a:t>staff wellbeing </a:t>
            </a:r>
            <a:r>
              <a:rPr lang="en-US" sz="2400" i="1" dirty="0"/>
              <a:t>(encompassing mental, physical, emotional and economic health influenced by workplace relationships, resources, and decisions), </a:t>
            </a:r>
            <a:r>
              <a:rPr lang="en-US" sz="2400" dirty="0"/>
              <a:t>make two lists that you feel are specific to educators:</a:t>
            </a:r>
          </a:p>
          <a:p>
            <a:endParaRPr lang="en-US" sz="1100" dirty="0"/>
          </a:p>
          <a:p>
            <a:r>
              <a:rPr lang="en-US" sz="2400" dirty="0"/>
              <a:t>The benefits of technology being used in practice</a:t>
            </a:r>
            <a:endParaRPr lang="en-US" sz="200" dirty="0"/>
          </a:p>
          <a:p>
            <a:r>
              <a:rPr lang="en-US" sz="2400" dirty="0"/>
              <a:t>The challenges that educators may face from technology being part of their practice</a:t>
            </a:r>
          </a:p>
        </p:txBody>
      </p:sp>
    </p:spTree>
    <p:extLst>
      <p:ext uri="{BB962C8B-B14F-4D97-AF65-F5344CB8AC3E}">
        <p14:creationId xmlns:p14="http://schemas.microsoft.com/office/powerpoint/2010/main" val="2921136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4F134E-C264-BB4A-AAC0-10F62CECA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Platform Fatigue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F3135-992A-D049-811F-4A7A42D91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620852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Using multiple platforms for our work can result in  platform fatigue.</a:t>
            </a:r>
          </a:p>
          <a:p>
            <a:endParaRPr lang="en-US" sz="700" dirty="0"/>
          </a:p>
          <a:p>
            <a:pPr marL="0" indent="0">
              <a:buNone/>
            </a:pPr>
            <a:r>
              <a:rPr lang="en-US" sz="2400" dirty="0"/>
              <a:t>This new term refers to the feeling of tiredness that stems from having to constantly jump between different applications and platforms.</a:t>
            </a:r>
          </a:p>
          <a:p>
            <a:pPr marL="0" indent="0">
              <a:buNone/>
            </a:pPr>
            <a:endParaRPr lang="en-US" sz="900" dirty="0"/>
          </a:p>
          <a:p>
            <a:pPr marL="0" indent="0">
              <a:buNone/>
            </a:pPr>
            <a:r>
              <a:rPr lang="en-US" sz="2400" b="1" dirty="0"/>
              <a:t>Activity 3</a:t>
            </a:r>
          </a:p>
          <a:p>
            <a:pPr marL="0" indent="0">
              <a:buNone/>
            </a:pPr>
            <a:r>
              <a:rPr lang="en-US" sz="2400" dirty="0"/>
              <a:t>Think about your average week, make a list of all the different applications and platforms you engage with?</a:t>
            </a:r>
          </a:p>
          <a:p>
            <a:pPr marL="0" indent="0">
              <a:buNone/>
            </a:pPr>
            <a:r>
              <a:rPr lang="en-US" sz="2400" dirty="0"/>
              <a:t>Does this cause you any problems?</a:t>
            </a:r>
          </a:p>
          <a:p>
            <a:pPr marL="0" indent="0">
              <a:buNone/>
            </a:pPr>
            <a:r>
              <a:rPr lang="en-US" sz="2400" dirty="0"/>
              <a:t>What could your organization do to improve this situation for you?</a:t>
            </a:r>
          </a:p>
        </p:txBody>
      </p:sp>
    </p:spTree>
    <p:extLst>
      <p:ext uri="{BB962C8B-B14F-4D97-AF65-F5344CB8AC3E}">
        <p14:creationId xmlns:p14="http://schemas.microsoft.com/office/powerpoint/2010/main" val="2333984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1A14BE-2875-064B-9386-0BE66D5A8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Try to Develop a Consistent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3C61B-DAE9-824F-BD35-3BA900A9E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400" dirty="0"/>
              <a:t>We should try and adopt a consistent approach in how we present our information to learners.</a:t>
            </a:r>
          </a:p>
          <a:p>
            <a:endParaRPr lang="en-US" sz="1000" dirty="0"/>
          </a:p>
          <a:p>
            <a:r>
              <a:rPr lang="en-US" sz="2400" dirty="0"/>
              <a:t>This can become more challenging when making use of lots of different platforms as each may have their own unique style and approach.</a:t>
            </a:r>
          </a:p>
        </p:txBody>
      </p:sp>
    </p:spTree>
    <p:extLst>
      <p:ext uri="{BB962C8B-B14F-4D97-AF65-F5344CB8AC3E}">
        <p14:creationId xmlns:p14="http://schemas.microsoft.com/office/powerpoint/2010/main" val="1612928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A95728-8510-6649-8866-E30E90D16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Safe Spaces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FF478-2FBF-4B4E-8E96-A1C1B8CF4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endParaRPr lang="en-US" sz="26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600" dirty="0"/>
              <a:t>We have a duty of care to ensure that the digital learning spaces that we create for our learners are as safe as is practically possible.</a:t>
            </a:r>
          </a:p>
          <a:p>
            <a:pPr marL="0" indent="0">
              <a:buNone/>
            </a:pPr>
            <a:endParaRPr lang="en-US" sz="2600" dirty="0"/>
          </a:p>
          <a:p>
            <a:pPr marL="0" indent="0">
              <a:buNone/>
            </a:pPr>
            <a:r>
              <a:rPr lang="en-US" sz="2600" b="1" dirty="0"/>
              <a:t>Activity 4</a:t>
            </a:r>
          </a:p>
          <a:p>
            <a:pPr marL="0" lvl="1" indent="280988"/>
            <a:r>
              <a:rPr lang="en-US" sz="2600" dirty="0"/>
              <a:t>What kind of issues can arise?</a:t>
            </a:r>
          </a:p>
          <a:p>
            <a:pPr marL="265113" lvl="1" indent="-265113"/>
            <a:r>
              <a:rPr lang="en-US" sz="2600" dirty="0"/>
              <a:t>Have you experienced any issues yourselves?</a:t>
            </a:r>
          </a:p>
          <a:p>
            <a:pPr marL="265113" lvl="1" indent="-265113"/>
            <a:r>
              <a:rPr lang="en-US" sz="2600" dirty="0"/>
              <a:t>How did your experience leave you or your learners feeling?</a:t>
            </a:r>
          </a:p>
          <a:p>
            <a:pPr marL="265113" lvl="1" indent="-265113"/>
            <a:r>
              <a:rPr lang="en-US" sz="2600" dirty="0"/>
              <a:t>How could it have been avoided?</a:t>
            </a:r>
          </a:p>
          <a:p>
            <a:pPr marL="265113" lvl="1" indent="-265113"/>
            <a:r>
              <a:rPr lang="en-US" sz="2600" dirty="0"/>
              <a:t>What safeguards can we factor in to our digital sessions to make them as safe as possible?</a:t>
            </a:r>
          </a:p>
          <a:p>
            <a:pPr marL="0" lvl="1" indent="280988"/>
            <a:endParaRPr lang="en-US" dirty="0"/>
          </a:p>
          <a:p>
            <a:pPr marL="0" lvl="1" indent="280988"/>
            <a:endParaRPr lang="en-US" dirty="0"/>
          </a:p>
          <a:p>
            <a:pPr marL="0" lvl="1" indent="280988"/>
            <a:endParaRPr lang="en-US" sz="2000" dirty="0"/>
          </a:p>
          <a:p>
            <a:pPr marL="914400" lvl="2" indent="0">
              <a:buNone/>
            </a:pPr>
            <a:endParaRPr lang="en-US" dirty="0"/>
          </a:p>
          <a:p>
            <a:pPr lvl="2"/>
            <a:endParaRPr lang="en-US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20364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9BB421-4957-4A46-816C-4F5B9EABE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Learner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62744-FC84-5244-819D-5C544B2A0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We also have responsibilities to protect any personal data we gather from our learners.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400" dirty="0" err="1"/>
              <a:t>Familiarise</a:t>
            </a:r>
            <a:r>
              <a:rPr lang="en-US" sz="2400" dirty="0"/>
              <a:t> yourself with The GDPR (</a:t>
            </a:r>
            <a:r>
              <a:rPr lang="en-GB" sz="2400" dirty="0"/>
              <a:t>General Data Protection Regulation</a:t>
            </a:r>
            <a:r>
              <a:rPr lang="en-US" sz="2400" dirty="0"/>
              <a:t>).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400" b="1" dirty="0"/>
              <a:t>Activity 5</a:t>
            </a:r>
          </a:p>
          <a:p>
            <a:pPr marL="0" indent="0">
              <a:buNone/>
            </a:pPr>
            <a:r>
              <a:rPr lang="en-US" sz="2400" dirty="0" err="1"/>
              <a:t>Summarise</a:t>
            </a:r>
            <a:r>
              <a:rPr lang="en-US" sz="2400" dirty="0"/>
              <a:t> what you understand to be the key features of this regulation.</a:t>
            </a:r>
          </a:p>
          <a:p>
            <a:pPr marL="0" indent="0">
              <a:buNone/>
            </a:pPr>
            <a:r>
              <a:rPr lang="en-US" sz="2400" dirty="0"/>
              <a:t>How is this regulation particularly relevant to you as educators?</a:t>
            </a:r>
          </a:p>
          <a:p>
            <a:pPr marL="0" indent="0">
              <a:buNone/>
            </a:pPr>
            <a:endParaRPr lang="en-US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6600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424BA6-8729-1247-B64E-29A3D4FC8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Learner Access to 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57913-9349-B54C-8BCF-B7E27ECC3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We must consider </a:t>
            </a:r>
            <a:r>
              <a:rPr lang="en-US" sz="2400" b="1" dirty="0"/>
              <a:t>equality of opportunity </a:t>
            </a:r>
            <a:r>
              <a:rPr lang="en-US" sz="2400" dirty="0"/>
              <a:t>when deciding on to include technology in our lessons - will all our learners be able to access our content?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400" dirty="0">
                <a:hlinkClick r:id="rId2"/>
              </a:rPr>
              <a:t>Open and read the review </a:t>
            </a:r>
            <a:r>
              <a:rPr lang="en-US" sz="2400" dirty="0"/>
              <a:t>by the Children’s Commissioner on MOODLE – it  explores some of the issues related to access during the pandemic.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b="1" dirty="0"/>
              <a:t>Activity 6</a:t>
            </a:r>
          </a:p>
          <a:p>
            <a:r>
              <a:rPr lang="en-US" sz="2400" dirty="0"/>
              <a:t>What lessons can we learn? </a:t>
            </a:r>
          </a:p>
          <a:p>
            <a:r>
              <a:rPr lang="en-US" sz="2400" dirty="0"/>
              <a:t>What were your experiences during the pandemic?</a:t>
            </a:r>
          </a:p>
          <a:p>
            <a:r>
              <a:rPr lang="en-US" sz="2400" dirty="0"/>
              <a:t>What are the implications for our own practice?</a:t>
            </a:r>
          </a:p>
        </p:txBody>
      </p:sp>
    </p:spTree>
    <p:extLst>
      <p:ext uri="{BB962C8B-B14F-4D97-AF65-F5344CB8AC3E}">
        <p14:creationId xmlns:p14="http://schemas.microsoft.com/office/powerpoint/2010/main" val="407689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4121C6-AF9E-3A44-8BEE-F1A2E5529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Learner and Teacher Skills WG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62576-7E79-6E4E-ACD3-A2E260D76A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407056"/>
            <a:ext cx="7106438" cy="629461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b="1" dirty="0"/>
              <a:t>Activity 7</a:t>
            </a:r>
          </a:p>
          <a:p>
            <a:r>
              <a:rPr lang="en-US" sz="2400" dirty="0"/>
              <a:t>Examine the Welsh Government’s Digital 2030: Digital Standards Framework for Post-16 education in Wales. This document explores how digital skills could be developed in post-16 education in line with the Professional Standards for the sector.</a:t>
            </a:r>
          </a:p>
          <a:p>
            <a:pPr marL="0" indent="0">
              <a:buNone/>
            </a:pPr>
            <a:r>
              <a:rPr lang="en-US" sz="1800" dirty="0">
                <a:hlinkClick r:id="rId2"/>
              </a:rPr>
              <a:t>https://digital2030wales.jisc.ac.uk/assets/documents/Digital%202030%20-%20Digital%20Standards.pdf</a:t>
            </a:r>
            <a:endParaRPr lang="en-US" sz="1800" dirty="0"/>
          </a:p>
          <a:p>
            <a:pPr marL="0" indent="0">
              <a:buNone/>
            </a:pPr>
            <a:endParaRPr lang="en-US" sz="2000" dirty="0"/>
          </a:p>
          <a:p>
            <a:r>
              <a:rPr lang="en-US" sz="2400" dirty="0"/>
              <a:t>How might this framework be useful in supporting FE and WBL educators along their digital innovation journey?</a:t>
            </a:r>
          </a:p>
          <a:p>
            <a:r>
              <a:rPr lang="en-US" sz="2400" dirty="0"/>
              <a:t>Where might there be challenges?</a:t>
            </a:r>
          </a:p>
          <a:p>
            <a:r>
              <a:rPr lang="en-US" sz="2400" dirty="0"/>
              <a:t>Which of the technology integration models do you think aligns most closely to this framework?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316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3107A8-D3E2-1741-BD3E-7AD7D71CE6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1156327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The Competitive Nature of Gamification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E636FFD-4EB3-4246-8C07-E0921B45D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Gamification has a number of positive and negative associations.</a:t>
            </a:r>
          </a:p>
          <a:p>
            <a:pPr marL="0" indent="0">
              <a:buNone/>
            </a:pPr>
            <a:endParaRPr lang="en-US" sz="1000" dirty="0"/>
          </a:p>
          <a:p>
            <a:pPr marL="0" indent="0">
              <a:buNone/>
            </a:pPr>
            <a:r>
              <a:rPr lang="en-US" sz="2400" b="1" dirty="0"/>
              <a:t>Activity 8</a:t>
            </a:r>
          </a:p>
          <a:p>
            <a:pPr marL="0" indent="0">
              <a:buNone/>
            </a:pPr>
            <a:r>
              <a:rPr lang="en-US" sz="2400" dirty="0"/>
              <a:t>Consider one journal file each from the Ethics section on MOODLE:</a:t>
            </a:r>
          </a:p>
          <a:p>
            <a:pPr marL="0" indent="0">
              <a:buNone/>
            </a:pPr>
            <a:endParaRPr lang="en-US" sz="1100" dirty="0"/>
          </a:p>
          <a:p>
            <a:r>
              <a:rPr lang="en-US" sz="2400" dirty="0"/>
              <a:t>Journal 1: The Effects of Competition on Learning in Games</a:t>
            </a:r>
          </a:p>
          <a:p>
            <a:r>
              <a:rPr lang="en-US" sz="2400" dirty="0"/>
              <a:t>Journal 2: A Meta-Analysis of Use of Serious Games in Education Over a Decade</a:t>
            </a:r>
          </a:p>
          <a:p>
            <a:pPr marL="0" indent="0">
              <a:buNone/>
            </a:pPr>
            <a:endParaRPr lang="en-US" sz="1100" dirty="0"/>
          </a:p>
          <a:p>
            <a:r>
              <a:rPr lang="en-US" sz="2400" dirty="0" err="1"/>
              <a:t>Summarise</a:t>
            </a:r>
            <a:r>
              <a:rPr lang="en-US" sz="2400" dirty="0"/>
              <a:t> your understanding and discuss your findings.</a:t>
            </a:r>
          </a:p>
        </p:txBody>
      </p:sp>
    </p:spTree>
    <p:extLst>
      <p:ext uri="{BB962C8B-B14F-4D97-AF65-F5344CB8AC3E}">
        <p14:creationId xmlns:p14="http://schemas.microsoft.com/office/powerpoint/2010/main" val="228125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845F81-756A-D14A-8CA8-BEFDBC95F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929" y="1725111"/>
            <a:ext cx="3201366" cy="3387497"/>
          </a:xfrm>
        </p:spPr>
        <p:txBody>
          <a:bodyPr anchor="b">
            <a:normAutofit fontScale="90000"/>
          </a:bodyPr>
          <a:lstStyle/>
          <a:p>
            <a:pPr algn="r"/>
            <a:r>
              <a:rPr lang="en-US" sz="4000" dirty="0">
                <a:solidFill>
                  <a:schemeClr val="bg1"/>
                </a:solidFill>
              </a:rPr>
              <a:t>Note how you can overcome and ensure each of these in the way you use technology</a:t>
            </a:r>
            <a:r>
              <a:rPr lang="en-US" sz="4000" dirty="0"/>
              <a:t>:</a:t>
            </a:r>
            <a:r>
              <a:rPr lang="en-US" sz="40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91211-6C09-C142-A74B-0E086A10D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/>
              <a:t>Activity 9</a:t>
            </a:r>
          </a:p>
          <a:p>
            <a:pPr marL="0" indent="0">
              <a:buNone/>
            </a:pPr>
            <a:r>
              <a:rPr lang="en-US" sz="2400" b="1" dirty="0"/>
              <a:t>It may be helpful to create a best practice checklist as a personal prompt for yourself:</a:t>
            </a:r>
          </a:p>
          <a:p>
            <a:pPr marL="0" indent="0">
              <a:buNone/>
            </a:pPr>
            <a:r>
              <a:rPr lang="en-US" sz="2400" b="1" dirty="0"/>
              <a:t>How will I…</a:t>
            </a:r>
          </a:p>
          <a:p>
            <a:r>
              <a:rPr lang="en-US" sz="2400" dirty="0"/>
              <a:t>Create safe spaces</a:t>
            </a:r>
          </a:p>
          <a:p>
            <a:r>
              <a:rPr lang="en-US" sz="2400" dirty="0"/>
              <a:t>Protect learner information</a:t>
            </a:r>
          </a:p>
          <a:p>
            <a:r>
              <a:rPr lang="en-US" sz="2400" dirty="0"/>
              <a:t>Ensure access for all learners</a:t>
            </a:r>
          </a:p>
          <a:p>
            <a:r>
              <a:rPr lang="en-US" sz="2400" dirty="0"/>
              <a:t>Ensure I and my learners have the necessary skills to use the technology</a:t>
            </a:r>
          </a:p>
          <a:p>
            <a:r>
              <a:rPr lang="en-US" sz="2400" dirty="0"/>
              <a:t>Ensure my wellbeing and the wellbeing of my learners in this session</a:t>
            </a:r>
          </a:p>
          <a:p>
            <a:r>
              <a:rPr lang="en-US" sz="2400" dirty="0"/>
              <a:t>Avoid platform fatigue for myself and my learners</a:t>
            </a:r>
          </a:p>
          <a:p>
            <a:r>
              <a:rPr lang="en-US" sz="2400" dirty="0"/>
              <a:t>Ensure consistency in my approach</a:t>
            </a:r>
          </a:p>
        </p:txBody>
      </p:sp>
    </p:spTree>
    <p:extLst>
      <p:ext uri="{BB962C8B-B14F-4D97-AF65-F5344CB8AC3E}">
        <p14:creationId xmlns:p14="http://schemas.microsoft.com/office/powerpoint/2010/main" val="2164381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845F81-756A-D14A-8CA8-BEFDBC95F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929" y="150648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Reflection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91211-6C09-C142-A74B-0E086A10D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/>
              <a:t>Activity 10</a:t>
            </a:r>
          </a:p>
          <a:p>
            <a:r>
              <a:rPr lang="en-US" sz="2400" dirty="0"/>
              <a:t>Make a note of the issues discussed in this session you feel are most important to your professional development.</a:t>
            </a:r>
          </a:p>
          <a:p>
            <a:pPr marL="0" indent="0">
              <a:buNone/>
            </a:pPr>
            <a:endParaRPr lang="en-US" sz="900" dirty="0"/>
          </a:p>
          <a:p>
            <a:r>
              <a:rPr lang="en-US" sz="2400" dirty="0"/>
              <a:t>Can you think of any additional ethical considerations that we should consider as practitioners?</a:t>
            </a: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05243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892</Words>
  <Application>Microsoft Office PowerPoint</Application>
  <PresentationFormat>Widescreen</PresentationFormat>
  <Paragraphs>108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Integrating Digital Technology Issues and Ethics </vt:lpstr>
      <vt:lpstr>   Session Instructions</vt:lpstr>
      <vt:lpstr>Time Implications for Staff</vt:lpstr>
      <vt:lpstr>Staff Wellbeing</vt:lpstr>
      <vt:lpstr>Platform Fatigue</vt:lpstr>
      <vt:lpstr>Try to Develop a Consistent Approach</vt:lpstr>
      <vt:lpstr>Safe Spaces</vt:lpstr>
      <vt:lpstr>Learner Information</vt:lpstr>
      <vt:lpstr>Learner Access to Technology</vt:lpstr>
      <vt:lpstr>Learner and Teacher Skills WG Goals</vt:lpstr>
      <vt:lpstr>The Competitive Nature of Gamification</vt:lpstr>
      <vt:lpstr>Note how you can overcome and ensure each of these in the way you use technology: </vt:lpstr>
      <vt:lpstr>Reflection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Issues and Ethics</dc:title>
  <dc:creator>Karl Jones</dc:creator>
  <cp:lastModifiedBy>Marion Phillips</cp:lastModifiedBy>
  <cp:revision>5</cp:revision>
  <dcterms:created xsi:type="dcterms:W3CDTF">2021-01-18T20:37:17Z</dcterms:created>
  <dcterms:modified xsi:type="dcterms:W3CDTF">2024-02-05T09:58:32Z</dcterms:modified>
</cp:coreProperties>
</file>