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handoutMasterIdLst>
    <p:handoutMasterId r:id="rId23"/>
  </p:handoutMasterIdLst>
  <p:sldIdLst>
    <p:sldId id="256" r:id="rId2"/>
    <p:sldId id="269" r:id="rId3"/>
    <p:sldId id="257" r:id="rId4"/>
    <p:sldId id="258" r:id="rId5"/>
    <p:sldId id="261" r:id="rId6"/>
    <p:sldId id="270" r:id="rId7"/>
    <p:sldId id="259" r:id="rId8"/>
    <p:sldId id="260" r:id="rId9"/>
    <p:sldId id="262" r:id="rId10"/>
    <p:sldId id="263" r:id="rId11"/>
    <p:sldId id="264" r:id="rId12"/>
    <p:sldId id="265" r:id="rId13"/>
    <p:sldId id="276" r:id="rId14"/>
    <p:sldId id="266" r:id="rId15"/>
    <p:sldId id="267" r:id="rId16"/>
    <p:sldId id="268" r:id="rId17"/>
    <p:sldId id="271" r:id="rId18"/>
    <p:sldId id="272" r:id="rId19"/>
    <p:sldId id="273" r:id="rId20"/>
    <p:sldId id="274" r:id="rId21"/>
    <p:sldId id="275"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60"/>
  </p:normalViewPr>
  <p:slideViewPr>
    <p:cSldViewPr snapToGrid="0">
      <p:cViewPr varScale="1">
        <p:scale>
          <a:sx n="75" d="100"/>
          <a:sy n="75" d="100"/>
        </p:scale>
        <p:origin x="56" y="712"/>
      </p:cViewPr>
      <p:guideLst/>
    </p:cSldViewPr>
  </p:slideViewPr>
  <p:notesTextViewPr>
    <p:cViewPr>
      <p:scale>
        <a:sx n="1" d="1"/>
        <a:sy n="1" d="1"/>
      </p:scale>
      <p:origin x="0" y="0"/>
    </p:cViewPr>
  </p:notesTextViewPr>
  <p:notesViewPr>
    <p:cSldViewPr snapToGrid="0">
      <p:cViewPr varScale="1">
        <p:scale>
          <a:sx n="79" d="100"/>
          <a:sy n="79" d="100"/>
        </p:scale>
        <p:origin x="190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1994251-3E2B-DDEC-1259-DC7B473D5E7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A7B5EF24-E200-48C3-6692-8F332345734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60B84CE-DB0C-49C7-A53A-93B2CE7F19CD}" type="datetimeFigureOut">
              <a:rPr lang="en-GB" smtClean="0"/>
              <a:t>06/09/2022</a:t>
            </a:fld>
            <a:endParaRPr lang="en-GB"/>
          </a:p>
        </p:txBody>
      </p:sp>
      <p:sp>
        <p:nvSpPr>
          <p:cNvPr id="4" name="Footer Placeholder 3">
            <a:extLst>
              <a:ext uri="{FF2B5EF4-FFF2-40B4-BE49-F238E27FC236}">
                <a16:creationId xmlns:a16="http://schemas.microsoft.com/office/drawing/2014/main" id="{B0E8E6B6-4965-8576-45BF-78D7B579635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FDFA05BB-37D1-FF25-6627-0EC16686AA5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C952C86-C365-4E1F-B6E7-6FDFD4C39B3D}" type="slidenum">
              <a:rPr lang="en-GB" smtClean="0"/>
              <a:t>‹#›</a:t>
            </a:fld>
            <a:endParaRPr lang="en-GB"/>
          </a:p>
        </p:txBody>
      </p:sp>
    </p:spTree>
    <p:extLst>
      <p:ext uri="{BB962C8B-B14F-4D97-AF65-F5344CB8AC3E}">
        <p14:creationId xmlns:p14="http://schemas.microsoft.com/office/powerpoint/2010/main" val="353953505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A069CB8-F204-4D06-B913-C5A26A89888A}" type="datetimeFigureOut">
              <a:rPr lang="en-US" dirty="0"/>
              <a:t>9/6/2022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097280" y="169763"/>
            <a:ext cx="10058400" cy="861477"/>
          </a:xfrm>
        </p:spPr>
        <p:txBody>
          <a:bodyPr/>
          <a:lstStyle/>
          <a:p>
            <a:r>
              <a:rPr lang="en-US" dirty="0"/>
              <a:t>Click to edit Master title style</a:t>
            </a:r>
          </a:p>
        </p:txBody>
      </p:sp>
      <p:sp>
        <p:nvSpPr>
          <p:cNvPr id="3" name="Content Placeholder 2"/>
          <p:cNvSpPr>
            <a:spLocks noGrp="1"/>
          </p:cNvSpPr>
          <p:nvPr>
            <p:ph idx="1"/>
          </p:nvPr>
        </p:nvSpPr>
        <p:spPr>
          <a:xfrm>
            <a:off x="1097280" y="1320800"/>
            <a:ext cx="10058400" cy="5041900"/>
          </a:xfrm>
        </p:spPr>
        <p:txBody>
          <a:bodyPr/>
          <a:lstStyle>
            <a:lvl1pPr>
              <a:defRPr>
                <a:solidFill>
                  <a:schemeClr val="tx1"/>
                </a:solidFill>
              </a:defRPr>
            </a:lvl1pPr>
            <a:lvl2pPr marL="384048" indent="-182880">
              <a:buClrTx/>
              <a:buFont typeface="Arial" panose="020B0604020202020204" pitchFamily="34" charset="0"/>
              <a:buChar char="•"/>
              <a:defRPr>
                <a:solidFill>
                  <a:schemeClr val="tx1"/>
                </a:solidFill>
              </a:defRPr>
            </a:lvl2pPr>
            <a:lvl3pPr marL="566928" indent="-182880">
              <a:buClrTx/>
              <a:buFont typeface="Arial" panose="020B0604020202020204" pitchFamily="34" charset="0"/>
              <a:buChar char="•"/>
              <a:defRPr>
                <a:solidFill>
                  <a:schemeClr val="tx1"/>
                </a:solidFill>
              </a:defRPr>
            </a:lvl3pPr>
            <a:lvl4pPr marL="749808" indent="-182880">
              <a:buClrTx/>
              <a:buFont typeface="Arial" panose="020B0604020202020204" pitchFamily="34" charset="0"/>
              <a:buChar char="•"/>
              <a:defRPr>
                <a:solidFill>
                  <a:schemeClr val="tx1"/>
                </a:solidFill>
              </a:defRPr>
            </a:lvl4pPr>
            <a:lvl5pPr marL="932688" indent="-182880">
              <a:buClrTx/>
              <a:buFont typeface="Arial" panose="020B0604020202020204" pitchFamily="34" charset="0"/>
              <a:buChar cha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30BB376-B19C-488D-ABEB-03C7E6E9E3E0}" type="datetimeFigureOut">
              <a:rPr lang="en-US" dirty="0"/>
              <a:t>9/6/2022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29637A9-119A-49DA-BD12-AAC58B377D80}"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6F077B-A50F-4D64-8574-E2D6A98A5553}" type="datetimeFigureOut">
              <a:rPr lang="en-US" dirty="0"/>
              <a:t>9/6/2022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4"/>
            <a:ext cx="10058400" cy="968440"/>
          </a:xfrm>
        </p:spPr>
        <p:txBody>
          <a:bodyPr/>
          <a:lstStyle/>
          <a:p>
            <a:r>
              <a:rPr lang="en-US" dirty="0"/>
              <a:t>Click to edit Master title style</a:t>
            </a:r>
          </a:p>
        </p:txBody>
      </p:sp>
      <p:sp>
        <p:nvSpPr>
          <p:cNvPr id="3" name="Content Placeholder 2"/>
          <p:cNvSpPr>
            <a:spLocks noGrp="1"/>
          </p:cNvSpPr>
          <p:nvPr>
            <p:ph sz="half" idx="1"/>
          </p:nvPr>
        </p:nvSpPr>
        <p:spPr>
          <a:xfrm>
            <a:off x="1100671"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4"/>
            <a:ext cx="4937760" cy="40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7D9E2A62-1983-43A1-A163-D8AA46534C80}" type="datetimeFigureOut">
              <a:rPr lang="en-US" dirty="0"/>
              <a:t>9/6/2022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98F3E3B-34E3-4345-B2A1-994B83598A9C}" type="datetimeFigureOut">
              <a:rPr lang="en-US" dirty="0"/>
              <a:t>9/6/2022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881797"/>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D816C96-82A1-4D77-8ADA-627AC6FE3D65}" type="datetimeFigureOut">
              <a:rPr lang="en-US" dirty="0"/>
              <a:t>9/6/2022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D102C1E-28F2-47E9-802D-339E64E2F920}" type="datetimeFigureOut">
              <a:rPr lang="en-US" dirty="0"/>
              <a:t>9/6/2022</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24271A48-F18A-45B3-BC05-1E27DA3F88AF}" type="datetimeFigureOut">
              <a:rPr lang="en-US" dirty="0"/>
              <a:t>9/6/2022</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5B747F8-9654-4282-85D2-65F41AAE7A75}" type="datetimeFigureOut">
              <a:rPr lang="en-US" dirty="0"/>
              <a:t>9/6/2022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B6E300-0A13-4A81-945A-7333C271A069}" type="datetimeFigureOut">
              <a:rPr lang="en-US" dirty="0"/>
              <a:t>9/6/2022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671962-1EA4-46E7-BCB0-F36CE46D1A59}" type="datetimeFigureOut">
              <a:rPr lang="en-US" dirty="0"/>
              <a:t>9/6/2022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DC5B261-8843-42D1-AAFC-05E20E2D9B97}" type="datetimeFigureOut">
              <a:rPr lang="en-US" dirty="0"/>
              <a:t>9/6/2022</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6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mailto:wisaadmin@uwtsd.ac.uk"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28820-60B2-F11B-3C9C-8C14BDFC24F3}"/>
              </a:ext>
            </a:extLst>
          </p:cNvPr>
          <p:cNvSpPr>
            <a:spLocks noGrp="1"/>
          </p:cNvSpPr>
          <p:nvPr>
            <p:ph type="ctrTitle"/>
          </p:nvPr>
        </p:nvSpPr>
        <p:spPr>
          <a:xfrm>
            <a:off x="1179782" y="1267716"/>
            <a:ext cx="10058400" cy="3566160"/>
          </a:xfrm>
        </p:spPr>
        <p:txBody>
          <a:bodyPr/>
          <a:lstStyle/>
          <a:p>
            <a:pPr algn="ctr"/>
            <a:r>
              <a:rPr lang="en-GB"/>
              <a:t>Writing assignments </a:t>
            </a:r>
            <a:br>
              <a:rPr lang="en-GB" dirty="0"/>
            </a:br>
            <a:endParaRPr lang="en-GB" dirty="0"/>
          </a:p>
        </p:txBody>
      </p:sp>
      <p:sp>
        <p:nvSpPr>
          <p:cNvPr id="4" name="TextBox 3">
            <a:extLst>
              <a:ext uri="{FF2B5EF4-FFF2-40B4-BE49-F238E27FC236}">
                <a16:creationId xmlns:a16="http://schemas.microsoft.com/office/drawing/2014/main" id="{9F59CC3A-9A41-1864-231E-D4409294F9C7}"/>
              </a:ext>
            </a:extLst>
          </p:cNvPr>
          <p:cNvSpPr txBox="1"/>
          <p:nvPr/>
        </p:nvSpPr>
        <p:spPr>
          <a:xfrm>
            <a:off x="275008" y="6476427"/>
            <a:ext cx="3478845" cy="369332"/>
          </a:xfrm>
          <a:prstGeom prst="rect">
            <a:avLst/>
          </a:prstGeom>
          <a:noFill/>
        </p:spPr>
        <p:txBody>
          <a:bodyPr wrap="square" rtlCol="0">
            <a:spAutoFit/>
          </a:bodyPr>
          <a:lstStyle/>
          <a:p>
            <a:r>
              <a:rPr lang="en-GB" dirty="0"/>
              <a:t>by Gaynor Thomas, Sept 2022 (v2)</a:t>
            </a:r>
          </a:p>
        </p:txBody>
      </p:sp>
    </p:spTree>
    <p:extLst>
      <p:ext uri="{BB962C8B-B14F-4D97-AF65-F5344CB8AC3E}">
        <p14:creationId xmlns:p14="http://schemas.microsoft.com/office/powerpoint/2010/main" val="13120271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4962F-D2A5-7948-774C-676083BB8494}"/>
              </a:ext>
            </a:extLst>
          </p:cNvPr>
          <p:cNvSpPr>
            <a:spLocks noGrp="1"/>
          </p:cNvSpPr>
          <p:nvPr>
            <p:ph type="title"/>
          </p:nvPr>
        </p:nvSpPr>
        <p:spPr/>
        <p:txBody>
          <a:bodyPr/>
          <a:lstStyle/>
          <a:p>
            <a:r>
              <a:rPr lang="en-GB" dirty="0"/>
              <a:t>Writing assignments</a:t>
            </a:r>
          </a:p>
        </p:txBody>
      </p:sp>
      <p:sp>
        <p:nvSpPr>
          <p:cNvPr id="3" name="Content Placeholder 2">
            <a:extLst>
              <a:ext uri="{FF2B5EF4-FFF2-40B4-BE49-F238E27FC236}">
                <a16:creationId xmlns:a16="http://schemas.microsoft.com/office/drawing/2014/main" id="{461A3F0A-52C5-D215-DED1-F68C2CEBE4D6}"/>
              </a:ext>
            </a:extLst>
          </p:cNvPr>
          <p:cNvSpPr>
            <a:spLocks noGrp="1"/>
          </p:cNvSpPr>
          <p:nvPr>
            <p:ph idx="1"/>
          </p:nvPr>
        </p:nvSpPr>
        <p:spPr/>
        <p:txBody>
          <a:bodyPr>
            <a:normAutofit/>
          </a:bodyPr>
          <a:lstStyle/>
          <a:p>
            <a:endParaRPr lang="en-GB" sz="2800" dirty="0"/>
          </a:p>
          <a:p>
            <a:r>
              <a:rPr lang="en-GB" sz="2800" dirty="0"/>
              <a:t>Writing an assignment for a module can be an uncertain process at first, particular if you are new to UWTSD’s procedures.</a:t>
            </a:r>
          </a:p>
          <a:p>
            <a:endParaRPr lang="en-GB" sz="2800" dirty="0"/>
          </a:p>
          <a:p>
            <a:r>
              <a:rPr lang="en-GB" sz="2800" dirty="0"/>
              <a:t>These following slides will hopefully take you through the main points of creating an assignment, and some of the finer points.</a:t>
            </a:r>
          </a:p>
          <a:p>
            <a:endParaRPr lang="en-GB" sz="2800" dirty="0"/>
          </a:p>
          <a:p>
            <a:r>
              <a:rPr lang="en-GB" sz="2800" dirty="0"/>
              <a:t>I do not claim to be the ultimate expert </a:t>
            </a:r>
            <a:r>
              <a:rPr lang="en-GB" sz="2800" dirty="0">
                <a:sym typeface="Wingdings" panose="05000000000000000000" pitchFamily="2" charset="2"/>
              </a:rPr>
              <a:t> </a:t>
            </a:r>
            <a:endParaRPr lang="en-GB" sz="2800" dirty="0"/>
          </a:p>
          <a:p>
            <a:endParaRPr lang="en-GB" sz="2800" dirty="0"/>
          </a:p>
        </p:txBody>
      </p:sp>
    </p:spTree>
    <p:extLst>
      <p:ext uri="{BB962C8B-B14F-4D97-AF65-F5344CB8AC3E}">
        <p14:creationId xmlns:p14="http://schemas.microsoft.com/office/powerpoint/2010/main" val="21857580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69431-FFA9-A778-075B-0849A1F09AE9}"/>
              </a:ext>
            </a:extLst>
          </p:cNvPr>
          <p:cNvSpPr>
            <a:spLocks noGrp="1"/>
          </p:cNvSpPr>
          <p:nvPr>
            <p:ph type="title"/>
          </p:nvPr>
        </p:nvSpPr>
        <p:spPr/>
        <p:txBody>
          <a:bodyPr/>
          <a:lstStyle/>
          <a:p>
            <a:r>
              <a:rPr lang="en-GB" dirty="0"/>
              <a:t>Assignments (1) – Module Specification</a:t>
            </a:r>
          </a:p>
        </p:txBody>
      </p:sp>
      <p:sp>
        <p:nvSpPr>
          <p:cNvPr id="3" name="Content Placeholder 2">
            <a:extLst>
              <a:ext uri="{FF2B5EF4-FFF2-40B4-BE49-F238E27FC236}">
                <a16:creationId xmlns:a16="http://schemas.microsoft.com/office/drawing/2014/main" id="{1DE9C47C-F6C9-4900-D492-94C4175652C8}"/>
              </a:ext>
            </a:extLst>
          </p:cNvPr>
          <p:cNvSpPr>
            <a:spLocks noGrp="1"/>
          </p:cNvSpPr>
          <p:nvPr>
            <p:ph idx="1"/>
          </p:nvPr>
        </p:nvSpPr>
        <p:spPr>
          <a:xfrm>
            <a:off x="517001" y="1510870"/>
            <a:ext cx="10058400" cy="5041900"/>
          </a:xfrm>
        </p:spPr>
        <p:txBody>
          <a:bodyPr/>
          <a:lstStyle/>
          <a:p>
            <a:pPr marL="0" indent="0">
              <a:buClrTx/>
              <a:buNone/>
            </a:pPr>
            <a:r>
              <a:rPr lang="en-GB" sz="2800" b="1" dirty="0">
                <a:solidFill>
                  <a:schemeClr val="tx1"/>
                </a:solidFill>
              </a:rPr>
              <a:t>What are the learning outcomes of my module?</a:t>
            </a:r>
          </a:p>
          <a:p>
            <a:pPr marL="0" indent="0">
              <a:buClrTx/>
              <a:buNone/>
            </a:pPr>
            <a:endParaRPr lang="en-GB" sz="2800" dirty="0">
              <a:solidFill>
                <a:schemeClr val="tx1"/>
              </a:solidFill>
            </a:endParaRPr>
          </a:p>
          <a:p>
            <a:pPr marL="0" indent="0">
              <a:buClrTx/>
              <a:buNone/>
            </a:pPr>
            <a:r>
              <a:rPr lang="en-GB" sz="2800" dirty="0">
                <a:solidFill>
                  <a:schemeClr val="tx1"/>
                </a:solidFill>
              </a:rPr>
              <a:t>Find these in the module specification: </a:t>
            </a:r>
          </a:p>
          <a:p>
            <a:pPr marL="0" indent="0">
              <a:buClrTx/>
              <a:buNone/>
            </a:pPr>
            <a:endParaRPr lang="en-GB" sz="2800" dirty="0">
              <a:solidFill>
                <a:schemeClr val="tx1"/>
              </a:solidFill>
            </a:endParaRPr>
          </a:p>
          <a:p>
            <a:pPr marL="0" indent="0">
              <a:buClrTx/>
              <a:buNone/>
            </a:pPr>
            <a:r>
              <a:rPr lang="en-GB" sz="2800" dirty="0">
                <a:solidFill>
                  <a:schemeClr val="tx1"/>
                </a:solidFill>
              </a:rPr>
              <a:t>a) in the latest version of validation document</a:t>
            </a:r>
          </a:p>
          <a:p>
            <a:pPr marL="0" indent="0">
              <a:buClrTx/>
              <a:buNone/>
            </a:pPr>
            <a:endParaRPr lang="en-GB" sz="2800" dirty="0">
              <a:solidFill>
                <a:schemeClr val="tx1"/>
              </a:solidFill>
            </a:endParaRPr>
          </a:p>
          <a:p>
            <a:pPr marL="0" indent="0">
              <a:buClrTx/>
              <a:buNone/>
            </a:pPr>
            <a:r>
              <a:rPr lang="en-GB" sz="2800" dirty="0"/>
              <a:t>b) At: S drive – All Depts – QA – MODULES – FACULTYAC - </a:t>
            </a:r>
            <a:endParaRPr lang="en-GB" sz="2800" dirty="0">
              <a:solidFill>
                <a:schemeClr val="tx1"/>
              </a:solidFill>
            </a:endParaRPr>
          </a:p>
          <a:p>
            <a:pPr marL="457200" indent="-457200">
              <a:buAutoNum type="arabicPeriod"/>
            </a:pPr>
            <a:endParaRPr lang="en-GB" dirty="0">
              <a:solidFill>
                <a:schemeClr val="tx1"/>
              </a:solidFill>
            </a:endParaRPr>
          </a:p>
        </p:txBody>
      </p:sp>
      <p:grpSp>
        <p:nvGrpSpPr>
          <p:cNvPr id="10" name="Group 9">
            <a:extLst>
              <a:ext uri="{FF2B5EF4-FFF2-40B4-BE49-F238E27FC236}">
                <a16:creationId xmlns:a16="http://schemas.microsoft.com/office/drawing/2014/main" id="{0017F49C-CB4A-E251-CA07-264C69E7DDF4}"/>
              </a:ext>
            </a:extLst>
          </p:cNvPr>
          <p:cNvGrpSpPr/>
          <p:nvPr/>
        </p:nvGrpSpPr>
        <p:grpSpPr>
          <a:xfrm>
            <a:off x="10636756" y="1163256"/>
            <a:ext cx="1276151" cy="5694744"/>
            <a:chOff x="10240208" y="993493"/>
            <a:chExt cx="1276151" cy="5694744"/>
          </a:xfrm>
        </p:grpSpPr>
        <p:pic>
          <p:nvPicPr>
            <p:cNvPr id="5" name="Picture 4">
              <a:extLst>
                <a:ext uri="{FF2B5EF4-FFF2-40B4-BE49-F238E27FC236}">
                  <a16:creationId xmlns:a16="http://schemas.microsoft.com/office/drawing/2014/main" id="{D4CAB6E4-BF1D-C0C9-1E99-28986AB4236A}"/>
                </a:ext>
              </a:extLst>
            </p:cNvPr>
            <p:cNvPicPr>
              <a:picLocks noChangeAspect="1"/>
            </p:cNvPicPr>
            <p:nvPr/>
          </p:nvPicPr>
          <p:blipFill>
            <a:blip r:embed="rId2"/>
            <a:stretch>
              <a:fillRect/>
            </a:stretch>
          </p:blipFill>
          <p:spPr>
            <a:xfrm>
              <a:off x="10329955" y="993493"/>
              <a:ext cx="1186404" cy="5694744"/>
            </a:xfrm>
            <a:prstGeom prst="rect">
              <a:avLst/>
            </a:prstGeom>
          </p:spPr>
        </p:pic>
        <p:sp>
          <p:nvSpPr>
            <p:cNvPr id="6" name="Oval 5">
              <a:extLst>
                <a:ext uri="{FF2B5EF4-FFF2-40B4-BE49-F238E27FC236}">
                  <a16:creationId xmlns:a16="http://schemas.microsoft.com/office/drawing/2014/main" id="{0CE33BF5-EBEC-7754-0C0D-DC74507F2F7E}"/>
                </a:ext>
              </a:extLst>
            </p:cNvPr>
            <p:cNvSpPr/>
            <p:nvPr/>
          </p:nvSpPr>
          <p:spPr>
            <a:xfrm>
              <a:off x="10240208" y="2139733"/>
              <a:ext cx="1186404" cy="97599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FA7A65AA-0181-7EF0-0BC2-FC459577C5CA}"/>
                </a:ext>
              </a:extLst>
            </p:cNvPr>
            <p:cNvSpPr/>
            <p:nvPr/>
          </p:nvSpPr>
          <p:spPr>
            <a:xfrm>
              <a:off x="10240208" y="3115733"/>
              <a:ext cx="1186404" cy="601133"/>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8" name="TextBox 7">
            <a:extLst>
              <a:ext uri="{FF2B5EF4-FFF2-40B4-BE49-F238E27FC236}">
                <a16:creationId xmlns:a16="http://schemas.microsoft.com/office/drawing/2014/main" id="{D3844E19-6DCE-017D-0B81-DA3EF835CAD1}"/>
              </a:ext>
            </a:extLst>
          </p:cNvPr>
          <p:cNvSpPr txBox="1"/>
          <p:nvPr/>
        </p:nvSpPr>
        <p:spPr>
          <a:xfrm>
            <a:off x="9252270" y="2012275"/>
            <a:ext cx="1612676" cy="1323439"/>
          </a:xfrm>
          <a:prstGeom prst="rect">
            <a:avLst/>
          </a:prstGeom>
          <a:noFill/>
        </p:spPr>
        <p:txBody>
          <a:bodyPr wrap="square" rtlCol="0">
            <a:spAutoFit/>
          </a:bodyPr>
          <a:lstStyle/>
          <a:p>
            <a:r>
              <a:rPr lang="en-GB" sz="2000" dirty="0"/>
              <a:t>Computing</a:t>
            </a:r>
          </a:p>
          <a:p>
            <a:r>
              <a:rPr lang="en-GB" sz="2000" dirty="0" err="1"/>
              <a:t>eg</a:t>
            </a:r>
            <a:endParaRPr lang="en-GB" sz="2000" dirty="0"/>
          </a:p>
          <a:p>
            <a:r>
              <a:rPr lang="en-GB" sz="2000" dirty="0"/>
              <a:t>AC</a:t>
            </a:r>
            <a:r>
              <a:rPr lang="en-GB" sz="2000" dirty="0">
                <a:solidFill>
                  <a:srgbClr val="FF0000"/>
                </a:solidFill>
              </a:rPr>
              <a:t>CA</a:t>
            </a:r>
            <a:r>
              <a:rPr lang="en-GB" sz="2000" dirty="0"/>
              <a:t>4023</a:t>
            </a:r>
          </a:p>
          <a:p>
            <a:r>
              <a:rPr lang="en-GB" sz="2000" dirty="0"/>
              <a:t>AC</a:t>
            </a:r>
            <a:r>
              <a:rPr lang="en-GB" sz="2000" dirty="0">
                <a:solidFill>
                  <a:srgbClr val="FF0000"/>
                </a:solidFill>
              </a:rPr>
              <a:t>CB</a:t>
            </a:r>
            <a:r>
              <a:rPr lang="en-GB" sz="2000" dirty="0"/>
              <a:t>4017</a:t>
            </a:r>
          </a:p>
        </p:txBody>
      </p:sp>
      <p:sp>
        <p:nvSpPr>
          <p:cNvPr id="9" name="TextBox 8">
            <a:extLst>
              <a:ext uri="{FF2B5EF4-FFF2-40B4-BE49-F238E27FC236}">
                <a16:creationId xmlns:a16="http://schemas.microsoft.com/office/drawing/2014/main" id="{F897CCE2-E043-F712-610C-F458462EB926}"/>
              </a:ext>
            </a:extLst>
          </p:cNvPr>
          <p:cNvSpPr txBox="1"/>
          <p:nvPr/>
        </p:nvSpPr>
        <p:spPr>
          <a:xfrm>
            <a:off x="9252270" y="3596300"/>
            <a:ext cx="1612676" cy="1323439"/>
          </a:xfrm>
          <a:prstGeom prst="rect">
            <a:avLst/>
          </a:prstGeom>
          <a:noFill/>
        </p:spPr>
        <p:txBody>
          <a:bodyPr wrap="square" rtlCol="0">
            <a:spAutoFit/>
          </a:bodyPr>
          <a:lstStyle/>
          <a:p>
            <a:r>
              <a:rPr lang="en-GB" sz="2000" dirty="0"/>
              <a:t>Electronics</a:t>
            </a:r>
          </a:p>
          <a:p>
            <a:r>
              <a:rPr lang="en-GB" sz="2000" dirty="0" err="1"/>
              <a:t>eg</a:t>
            </a:r>
            <a:endParaRPr lang="en-GB" sz="2000" dirty="0"/>
          </a:p>
          <a:p>
            <a:r>
              <a:rPr lang="en-GB" sz="2000" dirty="0"/>
              <a:t>AC</a:t>
            </a:r>
            <a:r>
              <a:rPr lang="en-GB" sz="2000" dirty="0">
                <a:solidFill>
                  <a:srgbClr val="FF0000"/>
                </a:solidFill>
              </a:rPr>
              <a:t>DA</a:t>
            </a:r>
            <a:r>
              <a:rPr lang="en-GB" sz="2000" dirty="0"/>
              <a:t>5002</a:t>
            </a:r>
          </a:p>
          <a:p>
            <a:r>
              <a:rPr lang="en-GB" sz="2000" dirty="0"/>
              <a:t>AC</a:t>
            </a:r>
            <a:r>
              <a:rPr lang="en-GB" sz="2000" dirty="0">
                <a:solidFill>
                  <a:srgbClr val="FF0000"/>
                </a:solidFill>
              </a:rPr>
              <a:t>DB</a:t>
            </a:r>
            <a:r>
              <a:rPr lang="en-GB" sz="2000" dirty="0"/>
              <a:t>4002</a:t>
            </a:r>
          </a:p>
        </p:txBody>
      </p:sp>
      <p:cxnSp>
        <p:nvCxnSpPr>
          <p:cNvPr id="11" name="Straight Connector 10">
            <a:extLst>
              <a:ext uri="{FF2B5EF4-FFF2-40B4-BE49-F238E27FC236}">
                <a16:creationId xmlns:a16="http://schemas.microsoft.com/office/drawing/2014/main" id="{7EBC5DFC-0B6D-AC0F-16F4-A9384C8260FE}"/>
              </a:ext>
            </a:extLst>
          </p:cNvPr>
          <p:cNvCxnSpPr>
            <a:cxnSpLocks/>
          </p:cNvCxnSpPr>
          <p:nvPr/>
        </p:nvCxnSpPr>
        <p:spPr>
          <a:xfrm>
            <a:off x="9025467" y="1184448"/>
            <a:ext cx="0" cy="549575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6119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20371-6A0C-6E90-D363-2981A4077E0C}"/>
              </a:ext>
            </a:extLst>
          </p:cNvPr>
          <p:cNvSpPr>
            <a:spLocks noGrp="1"/>
          </p:cNvSpPr>
          <p:nvPr>
            <p:ph type="title"/>
          </p:nvPr>
        </p:nvSpPr>
        <p:spPr/>
        <p:txBody>
          <a:bodyPr/>
          <a:lstStyle/>
          <a:p>
            <a:r>
              <a:rPr lang="en-GB" dirty="0"/>
              <a:t>Assignments (2) – Learning Outcomes</a:t>
            </a:r>
          </a:p>
        </p:txBody>
      </p:sp>
      <p:pic>
        <p:nvPicPr>
          <p:cNvPr id="5" name="Content Placeholder 4">
            <a:extLst>
              <a:ext uri="{FF2B5EF4-FFF2-40B4-BE49-F238E27FC236}">
                <a16:creationId xmlns:a16="http://schemas.microsoft.com/office/drawing/2014/main" id="{E410BBF9-3CED-0A5C-F3A7-530049392CED}"/>
              </a:ext>
            </a:extLst>
          </p:cNvPr>
          <p:cNvPicPr>
            <a:picLocks noGrp="1" noChangeAspect="1"/>
          </p:cNvPicPr>
          <p:nvPr>
            <p:ph idx="1"/>
          </p:nvPr>
        </p:nvPicPr>
        <p:blipFill>
          <a:blip r:embed="rId2"/>
          <a:stretch>
            <a:fillRect/>
          </a:stretch>
        </p:blipFill>
        <p:spPr>
          <a:xfrm>
            <a:off x="828568" y="1195888"/>
            <a:ext cx="7472480" cy="1998859"/>
          </a:xfrm>
          <a:ln>
            <a:solidFill>
              <a:schemeClr val="tx1"/>
            </a:solidFill>
          </a:ln>
        </p:spPr>
      </p:pic>
      <p:sp>
        <p:nvSpPr>
          <p:cNvPr id="6" name="TextBox 5">
            <a:extLst>
              <a:ext uri="{FF2B5EF4-FFF2-40B4-BE49-F238E27FC236}">
                <a16:creationId xmlns:a16="http://schemas.microsoft.com/office/drawing/2014/main" id="{CF649568-7952-954C-12EE-3190F7324844}"/>
              </a:ext>
            </a:extLst>
          </p:cNvPr>
          <p:cNvSpPr txBox="1"/>
          <p:nvPr/>
        </p:nvSpPr>
        <p:spPr>
          <a:xfrm>
            <a:off x="710035" y="3194748"/>
            <a:ext cx="11219498" cy="3785652"/>
          </a:xfrm>
          <a:prstGeom prst="rect">
            <a:avLst/>
          </a:prstGeom>
          <a:noFill/>
        </p:spPr>
        <p:txBody>
          <a:bodyPr wrap="square" rtlCol="0">
            <a:spAutoFit/>
          </a:bodyPr>
          <a:lstStyle/>
          <a:p>
            <a:r>
              <a:rPr lang="en-GB" sz="2000" i="1" dirty="0"/>
              <a:t>Learning Outcomes are what students should be able to do when they have completed the module</a:t>
            </a:r>
          </a:p>
          <a:p>
            <a:endParaRPr lang="en-GB" sz="2000" dirty="0"/>
          </a:p>
          <a:p>
            <a:r>
              <a:rPr lang="en-GB" sz="2400" b="1" u="sng" dirty="0"/>
              <a:t>ALL learning outcomes must be assessed by ALL assessments for the module</a:t>
            </a:r>
            <a:r>
              <a:rPr lang="en-GB" sz="2400" dirty="0"/>
              <a:t>. </a:t>
            </a:r>
          </a:p>
          <a:p>
            <a:endParaRPr lang="en-GB" sz="2000" dirty="0"/>
          </a:p>
          <a:p>
            <a:r>
              <a:rPr lang="en-GB" sz="2000" dirty="0"/>
              <a:t>Even if there are two assignments, you must not split learning outcomes between them. This is known as “non-bonded”. </a:t>
            </a:r>
          </a:p>
          <a:p>
            <a:endParaRPr lang="en-GB" sz="2000" dirty="0"/>
          </a:p>
          <a:p>
            <a:r>
              <a:rPr lang="en-GB" sz="2000" dirty="0"/>
              <a:t>Remember, students can “pass overall” if they do well enough in one assignment but fail the other. If the learning outcomes are split between modules, it would mean they have passed without meeting all of the learning outcomes. </a:t>
            </a:r>
          </a:p>
          <a:p>
            <a:endParaRPr lang="en-GB" dirty="0"/>
          </a:p>
          <a:p>
            <a:endParaRPr lang="en-GB" dirty="0"/>
          </a:p>
        </p:txBody>
      </p:sp>
      <p:sp>
        <p:nvSpPr>
          <p:cNvPr id="8" name="TextBox 7">
            <a:extLst>
              <a:ext uri="{FF2B5EF4-FFF2-40B4-BE49-F238E27FC236}">
                <a16:creationId xmlns:a16="http://schemas.microsoft.com/office/drawing/2014/main" id="{4E516868-AF7E-936A-0490-62739FD7EEB5}"/>
              </a:ext>
            </a:extLst>
          </p:cNvPr>
          <p:cNvSpPr txBox="1"/>
          <p:nvPr/>
        </p:nvSpPr>
        <p:spPr>
          <a:xfrm>
            <a:off x="8673253" y="1684359"/>
            <a:ext cx="3256280" cy="1200329"/>
          </a:xfrm>
          <a:prstGeom prst="rect">
            <a:avLst/>
          </a:prstGeom>
          <a:noFill/>
        </p:spPr>
        <p:txBody>
          <a:bodyPr wrap="square" rtlCol="0">
            <a:spAutoFit/>
          </a:bodyPr>
          <a:lstStyle/>
          <a:p>
            <a:r>
              <a:rPr lang="en-GB" i="1" dirty="0"/>
              <a:t>Example of learning</a:t>
            </a:r>
          </a:p>
          <a:p>
            <a:r>
              <a:rPr lang="en-GB" i="1" dirty="0"/>
              <a:t>outcomes from my module,</a:t>
            </a:r>
          </a:p>
          <a:p>
            <a:r>
              <a:rPr lang="en-GB" i="1" dirty="0"/>
              <a:t>ACCB4017 Software Development</a:t>
            </a:r>
          </a:p>
        </p:txBody>
      </p:sp>
      <p:sp>
        <p:nvSpPr>
          <p:cNvPr id="11" name="Arrow: Left 10">
            <a:extLst>
              <a:ext uri="{FF2B5EF4-FFF2-40B4-BE49-F238E27FC236}">
                <a16:creationId xmlns:a16="http://schemas.microsoft.com/office/drawing/2014/main" id="{529375F2-2F3E-AC01-E3A7-0C84A1809C75}"/>
              </a:ext>
            </a:extLst>
          </p:cNvPr>
          <p:cNvSpPr/>
          <p:nvPr/>
        </p:nvSpPr>
        <p:spPr>
          <a:xfrm>
            <a:off x="8004386" y="2284523"/>
            <a:ext cx="668867" cy="347133"/>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728988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E64DD-D09E-A6C5-6E39-B1C93D6A0EBF}"/>
              </a:ext>
            </a:extLst>
          </p:cNvPr>
          <p:cNvSpPr>
            <a:spLocks noGrp="1"/>
          </p:cNvSpPr>
          <p:nvPr>
            <p:ph type="title"/>
          </p:nvPr>
        </p:nvSpPr>
        <p:spPr/>
        <p:txBody>
          <a:bodyPr>
            <a:normAutofit fontScale="90000"/>
          </a:bodyPr>
          <a:lstStyle/>
          <a:p>
            <a:r>
              <a:rPr lang="en-GB" dirty="0"/>
              <a:t>Assignments (3) – Weighting, word count etc</a:t>
            </a:r>
          </a:p>
        </p:txBody>
      </p:sp>
      <p:sp>
        <p:nvSpPr>
          <p:cNvPr id="3" name="Content Placeholder 2">
            <a:extLst>
              <a:ext uri="{FF2B5EF4-FFF2-40B4-BE49-F238E27FC236}">
                <a16:creationId xmlns:a16="http://schemas.microsoft.com/office/drawing/2014/main" id="{0EDA0B8D-80A4-AD46-7D27-A063B5F2C94F}"/>
              </a:ext>
            </a:extLst>
          </p:cNvPr>
          <p:cNvSpPr>
            <a:spLocks noGrp="1"/>
          </p:cNvSpPr>
          <p:nvPr>
            <p:ph idx="1"/>
          </p:nvPr>
        </p:nvSpPr>
        <p:spPr>
          <a:xfrm>
            <a:off x="914399" y="1103085"/>
            <a:ext cx="10549467" cy="5390847"/>
          </a:xfrm>
        </p:spPr>
        <p:txBody>
          <a:bodyPr>
            <a:normAutofit/>
          </a:bodyPr>
          <a:lstStyle/>
          <a:p>
            <a:r>
              <a:rPr lang="en-GB" sz="2800" dirty="0"/>
              <a:t>Further down the module spec, it specifies the assessments required, weightings and word counts. </a:t>
            </a:r>
          </a:p>
          <a:p>
            <a:endParaRPr lang="en-GB" sz="2800" dirty="0"/>
          </a:p>
          <a:p>
            <a:endParaRPr lang="en-GB" sz="2800" dirty="0"/>
          </a:p>
          <a:p>
            <a:endParaRPr lang="en-GB" sz="2800" dirty="0"/>
          </a:p>
          <a:p>
            <a:endParaRPr lang="en-GB" sz="2800" dirty="0"/>
          </a:p>
          <a:p>
            <a:endParaRPr lang="en-GB" sz="2800" dirty="0"/>
          </a:p>
          <a:p>
            <a:endParaRPr lang="en-GB" sz="2800" dirty="0"/>
          </a:p>
          <a:p>
            <a:endParaRPr lang="en-GB" sz="2800" dirty="0"/>
          </a:p>
          <a:p>
            <a:r>
              <a:rPr lang="en-GB" sz="2800" dirty="0"/>
              <a:t>Word count here is easy. 2500 words per assignment as shown.</a:t>
            </a:r>
          </a:p>
          <a:p>
            <a:endParaRPr lang="en-GB" u="sng" dirty="0"/>
          </a:p>
          <a:p>
            <a:endParaRPr lang="en-GB" u="sng" dirty="0"/>
          </a:p>
        </p:txBody>
      </p:sp>
      <p:pic>
        <p:nvPicPr>
          <p:cNvPr id="6" name="Picture 5">
            <a:extLst>
              <a:ext uri="{FF2B5EF4-FFF2-40B4-BE49-F238E27FC236}">
                <a16:creationId xmlns:a16="http://schemas.microsoft.com/office/drawing/2014/main" id="{339DDEA5-E816-4E18-DD4D-8CFC020C8C85}"/>
              </a:ext>
            </a:extLst>
          </p:cNvPr>
          <p:cNvPicPr>
            <a:picLocks noChangeAspect="1"/>
          </p:cNvPicPr>
          <p:nvPr/>
        </p:nvPicPr>
        <p:blipFill>
          <a:blip r:embed="rId2"/>
          <a:stretch>
            <a:fillRect/>
          </a:stretch>
        </p:blipFill>
        <p:spPr>
          <a:xfrm>
            <a:off x="2390648" y="2218267"/>
            <a:ext cx="7038172" cy="3393703"/>
          </a:xfrm>
          <a:prstGeom prst="rect">
            <a:avLst/>
          </a:prstGeom>
          <a:ln>
            <a:solidFill>
              <a:schemeClr val="tx1"/>
            </a:solidFill>
          </a:ln>
        </p:spPr>
      </p:pic>
    </p:spTree>
    <p:extLst>
      <p:ext uri="{BB962C8B-B14F-4D97-AF65-F5344CB8AC3E}">
        <p14:creationId xmlns:p14="http://schemas.microsoft.com/office/powerpoint/2010/main" val="1637917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4A250-2823-CF29-5D13-1C86E2805630}"/>
              </a:ext>
            </a:extLst>
          </p:cNvPr>
          <p:cNvSpPr>
            <a:spLocks noGrp="1"/>
          </p:cNvSpPr>
          <p:nvPr>
            <p:ph type="title"/>
          </p:nvPr>
        </p:nvSpPr>
        <p:spPr/>
        <p:txBody>
          <a:bodyPr/>
          <a:lstStyle/>
          <a:p>
            <a:r>
              <a:rPr lang="en-GB" dirty="0"/>
              <a:t>Assignment (4) Word count “equivalent”</a:t>
            </a:r>
          </a:p>
        </p:txBody>
      </p:sp>
      <p:sp>
        <p:nvSpPr>
          <p:cNvPr id="3" name="Content Placeholder 2">
            <a:extLst>
              <a:ext uri="{FF2B5EF4-FFF2-40B4-BE49-F238E27FC236}">
                <a16:creationId xmlns:a16="http://schemas.microsoft.com/office/drawing/2014/main" id="{8FFB5138-DECC-B7A6-5059-06ED70D47034}"/>
              </a:ext>
            </a:extLst>
          </p:cNvPr>
          <p:cNvSpPr>
            <a:spLocks noGrp="1"/>
          </p:cNvSpPr>
          <p:nvPr>
            <p:ph idx="1"/>
          </p:nvPr>
        </p:nvSpPr>
        <p:spPr/>
        <p:txBody>
          <a:bodyPr/>
          <a:lstStyle/>
          <a:p>
            <a:r>
              <a:rPr lang="en-GB" dirty="0"/>
              <a:t> </a:t>
            </a:r>
          </a:p>
        </p:txBody>
      </p:sp>
      <p:sp>
        <p:nvSpPr>
          <p:cNvPr id="5" name="TextBox 4">
            <a:extLst>
              <a:ext uri="{FF2B5EF4-FFF2-40B4-BE49-F238E27FC236}">
                <a16:creationId xmlns:a16="http://schemas.microsoft.com/office/drawing/2014/main" id="{DAAB0478-CCCA-AD6B-AF6F-662D8232A9DC}"/>
              </a:ext>
            </a:extLst>
          </p:cNvPr>
          <p:cNvSpPr txBox="1"/>
          <p:nvPr/>
        </p:nvSpPr>
        <p:spPr>
          <a:xfrm>
            <a:off x="1232746" y="3466773"/>
            <a:ext cx="10654454" cy="3170099"/>
          </a:xfrm>
          <a:prstGeom prst="rect">
            <a:avLst/>
          </a:prstGeom>
          <a:noFill/>
        </p:spPr>
        <p:txBody>
          <a:bodyPr wrap="square">
            <a:spAutoFit/>
          </a:bodyPr>
          <a:lstStyle/>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r>
              <a:rPr lang="en-GB" sz="2200" dirty="0"/>
              <a:t>Word count does not always mean “number of words” where assignments are practical.</a:t>
            </a:r>
          </a:p>
          <a:p>
            <a:endParaRPr lang="en-GB" sz="2200" dirty="0"/>
          </a:p>
          <a:p>
            <a:r>
              <a:rPr lang="en-GB" sz="2200" dirty="0"/>
              <a:t>For assignments in this category, students are required to do as a much work as would be </a:t>
            </a:r>
            <a:r>
              <a:rPr lang="en-GB" sz="2200" u="sng" dirty="0"/>
              <a:t>equivalent effort</a:t>
            </a:r>
            <a:r>
              <a:rPr lang="en-GB" sz="2200" dirty="0"/>
              <a:t> to writing a 2,800 word essay. They do not have to present 2,800 words.</a:t>
            </a:r>
          </a:p>
        </p:txBody>
      </p:sp>
      <p:pic>
        <p:nvPicPr>
          <p:cNvPr id="10" name="Picture 9">
            <a:extLst>
              <a:ext uri="{FF2B5EF4-FFF2-40B4-BE49-F238E27FC236}">
                <a16:creationId xmlns:a16="http://schemas.microsoft.com/office/drawing/2014/main" id="{5508B5B0-E426-9E3D-D5D1-8AAC417B7409}"/>
              </a:ext>
            </a:extLst>
          </p:cNvPr>
          <p:cNvPicPr>
            <a:picLocks noChangeAspect="1"/>
          </p:cNvPicPr>
          <p:nvPr/>
        </p:nvPicPr>
        <p:blipFill>
          <a:blip r:embed="rId2"/>
          <a:stretch>
            <a:fillRect/>
          </a:stretch>
        </p:blipFill>
        <p:spPr>
          <a:xfrm>
            <a:off x="2312594" y="1272807"/>
            <a:ext cx="7314006" cy="3443616"/>
          </a:xfrm>
          <a:prstGeom prst="rect">
            <a:avLst/>
          </a:prstGeom>
          <a:solidFill>
            <a:schemeClr val="tx1"/>
          </a:solidFill>
          <a:ln>
            <a:solidFill>
              <a:schemeClr val="tx1"/>
            </a:solidFill>
          </a:ln>
        </p:spPr>
      </p:pic>
    </p:spTree>
    <p:extLst>
      <p:ext uri="{BB962C8B-B14F-4D97-AF65-F5344CB8AC3E}">
        <p14:creationId xmlns:p14="http://schemas.microsoft.com/office/powerpoint/2010/main" val="18941023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1D680-BECB-DA79-BB64-48F66818FBCD}"/>
              </a:ext>
            </a:extLst>
          </p:cNvPr>
          <p:cNvSpPr>
            <a:spLocks noGrp="1"/>
          </p:cNvSpPr>
          <p:nvPr>
            <p:ph type="title"/>
          </p:nvPr>
        </p:nvSpPr>
        <p:spPr>
          <a:xfrm>
            <a:off x="849162" y="156190"/>
            <a:ext cx="10334067" cy="861477"/>
          </a:xfrm>
        </p:spPr>
        <p:txBody>
          <a:bodyPr>
            <a:normAutofit fontScale="90000"/>
          </a:bodyPr>
          <a:lstStyle/>
          <a:p>
            <a:r>
              <a:rPr lang="en-GB" dirty="0"/>
              <a:t>Assignments (5) – This year’s templates (GA36)</a:t>
            </a:r>
          </a:p>
        </p:txBody>
      </p:sp>
      <p:sp>
        <p:nvSpPr>
          <p:cNvPr id="3" name="Content Placeholder 2">
            <a:extLst>
              <a:ext uri="{FF2B5EF4-FFF2-40B4-BE49-F238E27FC236}">
                <a16:creationId xmlns:a16="http://schemas.microsoft.com/office/drawing/2014/main" id="{A564663D-72A8-34DF-BB04-F7E673BC8201}"/>
              </a:ext>
            </a:extLst>
          </p:cNvPr>
          <p:cNvSpPr>
            <a:spLocks noGrp="1"/>
          </p:cNvSpPr>
          <p:nvPr>
            <p:ph idx="1"/>
          </p:nvPr>
        </p:nvSpPr>
        <p:spPr>
          <a:xfrm>
            <a:off x="673769" y="1275472"/>
            <a:ext cx="10917098" cy="5087228"/>
          </a:xfrm>
        </p:spPr>
        <p:txBody>
          <a:bodyPr/>
          <a:lstStyle/>
          <a:p>
            <a:r>
              <a:rPr lang="en-GB" sz="2400" dirty="0"/>
              <a:t>UWTSD produces templates for assignments. They are known to vary slightly from year to year. Therefore, do not simply edit last year’s assignment! </a:t>
            </a:r>
            <a:r>
              <a:rPr lang="en-GB" sz="2400" dirty="0">
                <a:sym typeface="Wingdings" panose="05000000000000000000" pitchFamily="2" charset="2"/>
              </a:rPr>
              <a:t> </a:t>
            </a:r>
          </a:p>
          <a:p>
            <a:r>
              <a:rPr lang="en-GB" sz="2400" dirty="0">
                <a:sym typeface="Wingdings" panose="05000000000000000000" pitchFamily="2" charset="2"/>
              </a:rPr>
              <a:t>Find this year’s template. I usually Google “UWTSD forms” to find GA36 forms:</a:t>
            </a:r>
          </a:p>
        </p:txBody>
      </p:sp>
      <p:grpSp>
        <p:nvGrpSpPr>
          <p:cNvPr id="12" name="Group 11">
            <a:extLst>
              <a:ext uri="{FF2B5EF4-FFF2-40B4-BE49-F238E27FC236}">
                <a16:creationId xmlns:a16="http://schemas.microsoft.com/office/drawing/2014/main" id="{33A30F06-938B-C7FC-3BD9-8E28F44D3049}"/>
              </a:ext>
            </a:extLst>
          </p:cNvPr>
          <p:cNvGrpSpPr/>
          <p:nvPr/>
        </p:nvGrpSpPr>
        <p:grpSpPr>
          <a:xfrm>
            <a:off x="736600" y="2980267"/>
            <a:ext cx="10694747" cy="3132785"/>
            <a:chOff x="1214120" y="2990829"/>
            <a:chExt cx="10334067" cy="2800489"/>
          </a:xfrm>
        </p:grpSpPr>
        <p:pic>
          <p:nvPicPr>
            <p:cNvPr id="5" name="Picture 4">
              <a:extLst>
                <a:ext uri="{FF2B5EF4-FFF2-40B4-BE49-F238E27FC236}">
                  <a16:creationId xmlns:a16="http://schemas.microsoft.com/office/drawing/2014/main" id="{6B271E82-F076-4600-B243-3895FCD070E8}"/>
                </a:ext>
              </a:extLst>
            </p:cNvPr>
            <p:cNvPicPr>
              <a:picLocks noChangeAspect="1"/>
            </p:cNvPicPr>
            <p:nvPr/>
          </p:nvPicPr>
          <p:blipFill>
            <a:blip r:embed="rId2"/>
            <a:stretch>
              <a:fillRect/>
            </a:stretch>
          </p:blipFill>
          <p:spPr>
            <a:xfrm>
              <a:off x="1214120" y="2990829"/>
              <a:ext cx="5939182" cy="1166304"/>
            </a:xfrm>
            <a:prstGeom prst="rect">
              <a:avLst/>
            </a:prstGeom>
            <a:ln>
              <a:solidFill>
                <a:schemeClr val="accent1">
                  <a:shade val="50000"/>
                </a:schemeClr>
              </a:solidFill>
            </a:ln>
          </p:spPr>
        </p:pic>
        <p:pic>
          <p:nvPicPr>
            <p:cNvPr id="7" name="Picture 6">
              <a:extLst>
                <a:ext uri="{FF2B5EF4-FFF2-40B4-BE49-F238E27FC236}">
                  <a16:creationId xmlns:a16="http://schemas.microsoft.com/office/drawing/2014/main" id="{2AAA7168-DE3B-11C7-A461-6F6E7D3B98AA}"/>
                </a:ext>
              </a:extLst>
            </p:cNvPr>
            <p:cNvPicPr>
              <a:picLocks noChangeAspect="1"/>
            </p:cNvPicPr>
            <p:nvPr/>
          </p:nvPicPr>
          <p:blipFill>
            <a:blip r:embed="rId3"/>
            <a:stretch>
              <a:fillRect/>
            </a:stretch>
          </p:blipFill>
          <p:spPr>
            <a:xfrm>
              <a:off x="7722606" y="4607958"/>
              <a:ext cx="3825581" cy="929242"/>
            </a:xfrm>
            <a:prstGeom prst="rect">
              <a:avLst/>
            </a:prstGeom>
            <a:ln>
              <a:solidFill>
                <a:schemeClr val="accent1">
                  <a:shade val="50000"/>
                </a:schemeClr>
              </a:solidFill>
            </a:ln>
          </p:spPr>
        </p:pic>
        <p:pic>
          <p:nvPicPr>
            <p:cNvPr id="9" name="Picture 8">
              <a:extLst>
                <a:ext uri="{FF2B5EF4-FFF2-40B4-BE49-F238E27FC236}">
                  <a16:creationId xmlns:a16="http://schemas.microsoft.com/office/drawing/2014/main" id="{850623EA-FA96-9023-448D-E2EBE8BDB377}"/>
                </a:ext>
              </a:extLst>
            </p:cNvPr>
            <p:cNvPicPr>
              <a:picLocks noChangeAspect="1"/>
            </p:cNvPicPr>
            <p:nvPr/>
          </p:nvPicPr>
          <p:blipFill>
            <a:blip r:embed="rId4"/>
            <a:stretch>
              <a:fillRect/>
            </a:stretch>
          </p:blipFill>
          <p:spPr>
            <a:xfrm>
              <a:off x="1214121" y="4436442"/>
              <a:ext cx="5939182" cy="1354876"/>
            </a:xfrm>
            <a:prstGeom prst="rect">
              <a:avLst/>
            </a:prstGeom>
            <a:ln>
              <a:solidFill>
                <a:schemeClr val="accent1">
                  <a:shade val="50000"/>
                </a:schemeClr>
              </a:solidFill>
            </a:ln>
          </p:spPr>
        </p:pic>
        <p:sp>
          <p:nvSpPr>
            <p:cNvPr id="10" name="Arrow: Down 9">
              <a:extLst>
                <a:ext uri="{FF2B5EF4-FFF2-40B4-BE49-F238E27FC236}">
                  <a16:creationId xmlns:a16="http://schemas.microsoft.com/office/drawing/2014/main" id="{E24DBAA3-5351-9FB2-10C2-4693AD952961}"/>
                </a:ext>
              </a:extLst>
            </p:cNvPr>
            <p:cNvSpPr/>
            <p:nvPr/>
          </p:nvSpPr>
          <p:spPr>
            <a:xfrm>
              <a:off x="3843867" y="4055592"/>
              <a:ext cx="474133" cy="65193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7D980E67-3A84-F233-3289-9C20B5A9C633}"/>
                </a:ext>
              </a:extLst>
            </p:cNvPr>
            <p:cNvSpPr/>
            <p:nvPr/>
          </p:nvSpPr>
          <p:spPr>
            <a:xfrm>
              <a:off x="7035800" y="4978400"/>
              <a:ext cx="686806" cy="33866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3" name="TextBox 12">
            <a:extLst>
              <a:ext uri="{FF2B5EF4-FFF2-40B4-BE49-F238E27FC236}">
                <a16:creationId xmlns:a16="http://schemas.microsoft.com/office/drawing/2014/main" id="{BECC9127-FFA8-E0BF-1C5A-D76D9EE6A0D2}"/>
              </a:ext>
            </a:extLst>
          </p:cNvPr>
          <p:cNvSpPr txBox="1"/>
          <p:nvPr/>
        </p:nvSpPr>
        <p:spPr>
          <a:xfrm>
            <a:off x="7720362" y="3820339"/>
            <a:ext cx="3462867" cy="929242"/>
          </a:xfrm>
          <a:prstGeom prst="rect">
            <a:avLst/>
          </a:prstGeom>
          <a:noFill/>
        </p:spPr>
        <p:txBody>
          <a:bodyPr wrap="square" rtlCol="0">
            <a:spAutoFit/>
          </a:bodyPr>
          <a:lstStyle/>
          <a:p>
            <a:r>
              <a:rPr lang="en-GB" dirty="0"/>
              <a:t>Note: There is a different template for each Level.</a:t>
            </a:r>
          </a:p>
          <a:p>
            <a:endParaRPr lang="en-GB" dirty="0"/>
          </a:p>
        </p:txBody>
      </p:sp>
    </p:spTree>
    <p:extLst>
      <p:ext uri="{BB962C8B-B14F-4D97-AF65-F5344CB8AC3E}">
        <p14:creationId xmlns:p14="http://schemas.microsoft.com/office/powerpoint/2010/main" val="32502519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E4977-17EB-CF8D-4463-D8AC3472D93E}"/>
              </a:ext>
            </a:extLst>
          </p:cNvPr>
          <p:cNvSpPr>
            <a:spLocks noGrp="1"/>
          </p:cNvSpPr>
          <p:nvPr>
            <p:ph type="title"/>
          </p:nvPr>
        </p:nvSpPr>
        <p:spPr/>
        <p:txBody>
          <a:bodyPr/>
          <a:lstStyle/>
          <a:p>
            <a:r>
              <a:rPr lang="en-GB" dirty="0"/>
              <a:t>Assignments (6) – Filling in the template</a:t>
            </a:r>
          </a:p>
        </p:txBody>
      </p:sp>
      <p:sp>
        <p:nvSpPr>
          <p:cNvPr id="3" name="Content Placeholder 2">
            <a:extLst>
              <a:ext uri="{FF2B5EF4-FFF2-40B4-BE49-F238E27FC236}">
                <a16:creationId xmlns:a16="http://schemas.microsoft.com/office/drawing/2014/main" id="{13DB5712-6453-C5D1-C640-31AA0C2CD793}"/>
              </a:ext>
            </a:extLst>
          </p:cNvPr>
          <p:cNvSpPr>
            <a:spLocks noGrp="1"/>
          </p:cNvSpPr>
          <p:nvPr>
            <p:ph idx="1"/>
          </p:nvPr>
        </p:nvSpPr>
        <p:spPr>
          <a:xfrm>
            <a:off x="570411" y="1320800"/>
            <a:ext cx="6795589" cy="5041900"/>
          </a:xfrm>
        </p:spPr>
        <p:txBody>
          <a:bodyPr>
            <a:normAutofit lnSpcReduction="10000"/>
          </a:bodyPr>
          <a:lstStyle/>
          <a:p>
            <a:r>
              <a:rPr lang="en-GB" sz="2400" dirty="0"/>
              <a:t>My module is ACCA</a:t>
            </a:r>
            <a:r>
              <a:rPr lang="en-GB" sz="2400" b="1" u="sng" dirty="0">
                <a:solidFill>
                  <a:srgbClr val="FF0000"/>
                </a:solidFill>
              </a:rPr>
              <a:t>5</a:t>
            </a:r>
            <a:r>
              <a:rPr lang="en-GB" sz="2400" dirty="0"/>
              <a:t>026, therefore I know it is Level 5. I need the </a:t>
            </a:r>
            <a:r>
              <a:rPr lang="en-GB" sz="2400" b="1" dirty="0">
                <a:solidFill>
                  <a:srgbClr val="FF0000"/>
                </a:solidFill>
              </a:rPr>
              <a:t>GA36b</a:t>
            </a:r>
            <a:r>
              <a:rPr lang="en-GB" sz="2400" dirty="0"/>
              <a:t> template.</a:t>
            </a:r>
          </a:p>
          <a:p>
            <a:r>
              <a:rPr lang="en-GB" sz="2400" dirty="0"/>
              <a:t>1. Some of the first page is a hangover from the days when students submitted assignments physically. Ignore “Student Name” and “Student ID number”</a:t>
            </a:r>
          </a:p>
          <a:p>
            <a:pPr marL="0" indent="0">
              <a:buNone/>
            </a:pPr>
            <a:r>
              <a:rPr lang="en-GB" sz="2400" dirty="0"/>
              <a:t> 2. Fill in the rest – ask an academic colleague (not technician or research associate) if they will be the internal verifier - don’t nominate them without their consent </a:t>
            </a:r>
            <a:r>
              <a:rPr lang="en-GB" sz="2400" dirty="0">
                <a:sym typeface="Wingdings" panose="05000000000000000000" pitchFamily="2" charset="2"/>
              </a:rPr>
              <a:t> </a:t>
            </a:r>
          </a:p>
          <a:p>
            <a:pPr marL="0" indent="0">
              <a:buNone/>
            </a:pPr>
            <a:r>
              <a:rPr lang="en-GB" sz="2400" dirty="0">
                <a:sym typeface="Wingdings" panose="05000000000000000000" pitchFamily="2" charset="2"/>
              </a:rPr>
              <a:t>3. If there are two lecturers responsible for a module, they will usually internally verify for each other.</a:t>
            </a:r>
          </a:p>
          <a:p>
            <a:pPr marL="0" indent="0">
              <a:buNone/>
            </a:pPr>
            <a:r>
              <a:rPr lang="en-GB" sz="2400" dirty="0">
                <a:sym typeface="Wingdings" panose="05000000000000000000" pitchFamily="2" charset="2"/>
              </a:rPr>
              <a:t>4. Copy and paste the module learning outcomes from the module specification. </a:t>
            </a:r>
            <a:endParaRPr lang="en-GB" dirty="0"/>
          </a:p>
        </p:txBody>
      </p:sp>
      <p:pic>
        <p:nvPicPr>
          <p:cNvPr id="9" name="Picture 8">
            <a:extLst>
              <a:ext uri="{FF2B5EF4-FFF2-40B4-BE49-F238E27FC236}">
                <a16:creationId xmlns:a16="http://schemas.microsoft.com/office/drawing/2014/main" id="{BEE87CCC-C5AD-C171-BAA1-C4F28FC1DA1F}"/>
              </a:ext>
            </a:extLst>
          </p:cNvPr>
          <p:cNvPicPr>
            <a:picLocks noChangeAspect="1"/>
          </p:cNvPicPr>
          <p:nvPr/>
        </p:nvPicPr>
        <p:blipFill>
          <a:blip r:embed="rId2"/>
          <a:stretch>
            <a:fillRect/>
          </a:stretch>
        </p:blipFill>
        <p:spPr>
          <a:xfrm>
            <a:off x="7441627" y="1113146"/>
            <a:ext cx="4404322" cy="5312005"/>
          </a:xfrm>
          <a:prstGeom prst="rect">
            <a:avLst/>
          </a:prstGeom>
        </p:spPr>
      </p:pic>
      <p:sp>
        <p:nvSpPr>
          <p:cNvPr id="6" name="Arrow: Right 5">
            <a:extLst>
              <a:ext uri="{FF2B5EF4-FFF2-40B4-BE49-F238E27FC236}">
                <a16:creationId xmlns:a16="http://schemas.microsoft.com/office/drawing/2014/main" id="{F952FB1D-F86A-D105-D02F-E64E9CE3F1BD}"/>
              </a:ext>
            </a:extLst>
          </p:cNvPr>
          <p:cNvSpPr/>
          <p:nvPr/>
        </p:nvSpPr>
        <p:spPr>
          <a:xfrm>
            <a:off x="6659357" y="6003874"/>
            <a:ext cx="1053737" cy="4212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019568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62055-A9E9-E52D-12DF-0952E75FC844}"/>
              </a:ext>
            </a:extLst>
          </p:cNvPr>
          <p:cNvSpPr>
            <a:spLocks noGrp="1"/>
          </p:cNvSpPr>
          <p:nvPr>
            <p:ph type="title"/>
          </p:nvPr>
        </p:nvSpPr>
        <p:spPr/>
        <p:txBody>
          <a:bodyPr/>
          <a:lstStyle/>
          <a:p>
            <a:r>
              <a:rPr lang="en-GB" dirty="0"/>
              <a:t>Assignments (7) – Task Description</a:t>
            </a:r>
          </a:p>
        </p:txBody>
      </p:sp>
      <p:pic>
        <p:nvPicPr>
          <p:cNvPr id="5" name="Content Placeholder 4">
            <a:extLst>
              <a:ext uri="{FF2B5EF4-FFF2-40B4-BE49-F238E27FC236}">
                <a16:creationId xmlns:a16="http://schemas.microsoft.com/office/drawing/2014/main" id="{CEB96ACE-7350-EBF8-E39E-772BC1B092FD}"/>
              </a:ext>
            </a:extLst>
          </p:cNvPr>
          <p:cNvPicPr>
            <a:picLocks noGrp="1" noChangeAspect="1"/>
          </p:cNvPicPr>
          <p:nvPr>
            <p:ph idx="1"/>
          </p:nvPr>
        </p:nvPicPr>
        <p:blipFill>
          <a:blip r:embed="rId2"/>
          <a:stretch>
            <a:fillRect/>
          </a:stretch>
        </p:blipFill>
        <p:spPr>
          <a:xfrm>
            <a:off x="1229146" y="1186384"/>
            <a:ext cx="9221596" cy="540816"/>
          </a:xfrm>
        </p:spPr>
      </p:pic>
      <p:sp>
        <p:nvSpPr>
          <p:cNvPr id="6" name="TextBox 5">
            <a:extLst>
              <a:ext uri="{FF2B5EF4-FFF2-40B4-BE49-F238E27FC236}">
                <a16:creationId xmlns:a16="http://schemas.microsoft.com/office/drawing/2014/main" id="{CBEC4915-64A7-DA21-9B9D-62F89D4EEA25}"/>
              </a:ext>
            </a:extLst>
          </p:cNvPr>
          <p:cNvSpPr txBox="1"/>
          <p:nvPr/>
        </p:nvSpPr>
        <p:spPr>
          <a:xfrm>
            <a:off x="1170577" y="1972733"/>
            <a:ext cx="9338734" cy="3785652"/>
          </a:xfrm>
          <a:prstGeom prst="rect">
            <a:avLst/>
          </a:prstGeom>
          <a:noFill/>
        </p:spPr>
        <p:txBody>
          <a:bodyPr wrap="square" rtlCol="0">
            <a:spAutoFit/>
          </a:bodyPr>
          <a:lstStyle/>
          <a:p>
            <a:r>
              <a:rPr lang="en-GB" sz="2400" dirty="0"/>
              <a:t>Fill in the Task Description – </a:t>
            </a:r>
            <a:r>
              <a:rPr lang="en-GB" sz="2400" dirty="0" err="1"/>
              <a:t>ie</a:t>
            </a:r>
            <a:r>
              <a:rPr lang="en-GB" sz="2400" dirty="0"/>
              <a:t> what you want students to do. </a:t>
            </a:r>
          </a:p>
          <a:p>
            <a:endParaRPr lang="en-GB" sz="2400" dirty="0"/>
          </a:p>
          <a:p>
            <a:r>
              <a:rPr lang="en-GB" sz="2400" dirty="0"/>
              <a:t>This is up to you and your academic judgement, but don’t forget to think back to the Learning Outcomes. Check that you are meeting them </a:t>
            </a:r>
            <a:r>
              <a:rPr lang="en-GB" sz="2400" u="sng" dirty="0"/>
              <a:t>all</a:t>
            </a:r>
            <a:r>
              <a:rPr lang="en-GB" sz="2400" dirty="0"/>
              <a:t> (remember, “non-bonded”</a:t>
            </a:r>
            <a:r>
              <a:rPr lang="en-GB" sz="2400" dirty="0">
                <a:sym typeface="Wingdings" panose="05000000000000000000" pitchFamily="2" charset="2"/>
              </a:rPr>
              <a:t>)</a:t>
            </a:r>
            <a:r>
              <a:rPr lang="en-GB" sz="2400" dirty="0"/>
              <a:t>.</a:t>
            </a:r>
          </a:p>
          <a:p>
            <a:endParaRPr lang="en-GB" sz="2400" dirty="0"/>
          </a:p>
          <a:p>
            <a:r>
              <a:rPr lang="en-GB" sz="2400" dirty="0"/>
              <a:t>You also need to think about whether the assessment is suitable for the level (Level 5 in this case). There is guidance on this at the bottom of the assignment template “Generic Assessment Criteria”</a:t>
            </a:r>
          </a:p>
          <a:p>
            <a:endParaRPr lang="en-GB" sz="2400" dirty="0"/>
          </a:p>
        </p:txBody>
      </p:sp>
    </p:spTree>
    <p:extLst>
      <p:ext uri="{BB962C8B-B14F-4D97-AF65-F5344CB8AC3E}">
        <p14:creationId xmlns:p14="http://schemas.microsoft.com/office/powerpoint/2010/main" val="28663781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AC5AE-F555-0A9F-75DC-35C5B34DEF80}"/>
              </a:ext>
            </a:extLst>
          </p:cNvPr>
          <p:cNvSpPr>
            <a:spLocks noGrp="1"/>
          </p:cNvSpPr>
          <p:nvPr>
            <p:ph type="title"/>
          </p:nvPr>
        </p:nvSpPr>
        <p:spPr/>
        <p:txBody>
          <a:bodyPr/>
          <a:lstStyle/>
          <a:p>
            <a:r>
              <a:rPr lang="en-GB" dirty="0"/>
              <a:t>Assignments (8) – Standards for Level</a:t>
            </a:r>
          </a:p>
        </p:txBody>
      </p:sp>
      <p:pic>
        <p:nvPicPr>
          <p:cNvPr id="4" name="Content Placeholder 3">
            <a:extLst>
              <a:ext uri="{FF2B5EF4-FFF2-40B4-BE49-F238E27FC236}">
                <a16:creationId xmlns:a16="http://schemas.microsoft.com/office/drawing/2014/main" id="{4BF75CF2-52EB-662F-888E-4D1DA860B966}"/>
              </a:ext>
            </a:extLst>
          </p:cNvPr>
          <p:cNvPicPr>
            <a:picLocks noGrp="1" noChangeAspect="1"/>
          </p:cNvPicPr>
          <p:nvPr>
            <p:ph idx="1"/>
          </p:nvPr>
        </p:nvPicPr>
        <p:blipFill>
          <a:blip r:embed="rId2"/>
          <a:stretch>
            <a:fillRect/>
          </a:stretch>
        </p:blipFill>
        <p:spPr>
          <a:xfrm>
            <a:off x="679961" y="1280161"/>
            <a:ext cx="10681846" cy="2238102"/>
          </a:xfrm>
          <a:prstGeom prst="rect">
            <a:avLst/>
          </a:prstGeom>
        </p:spPr>
      </p:pic>
      <p:pic>
        <p:nvPicPr>
          <p:cNvPr id="6" name="Picture 5">
            <a:extLst>
              <a:ext uri="{FF2B5EF4-FFF2-40B4-BE49-F238E27FC236}">
                <a16:creationId xmlns:a16="http://schemas.microsoft.com/office/drawing/2014/main" id="{1E2E225A-4B56-EEB0-0C98-83B7C02E0650}"/>
              </a:ext>
            </a:extLst>
          </p:cNvPr>
          <p:cNvPicPr>
            <a:picLocks noChangeAspect="1"/>
          </p:cNvPicPr>
          <p:nvPr/>
        </p:nvPicPr>
        <p:blipFill>
          <a:blip r:embed="rId3"/>
          <a:stretch>
            <a:fillRect/>
          </a:stretch>
        </p:blipFill>
        <p:spPr>
          <a:xfrm>
            <a:off x="645125" y="3518263"/>
            <a:ext cx="10681846" cy="2111528"/>
          </a:xfrm>
          <a:prstGeom prst="rect">
            <a:avLst/>
          </a:prstGeom>
        </p:spPr>
      </p:pic>
    </p:spTree>
    <p:extLst>
      <p:ext uri="{BB962C8B-B14F-4D97-AF65-F5344CB8AC3E}">
        <p14:creationId xmlns:p14="http://schemas.microsoft.com/office/powerpoint/2010/main" val="28729064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F07E2-B4D5-555B-E255-A4EB4D981FEB}"/>
              </a:ext>
            </a:extLst>
          </p:cNvPr>
          <p:cNvSpPr>
            <a:spLocks noGrp="1"/>
          </p:cNvSpPr>
          <p:nvPr>
            <p:ph type="title"/>
          </p:nvPr>
        </p:nvSpPr>
        <p:spPr/>
        <p:txBody>
          <a:bodyPr/>
          <a:lstStyle/>
          <a:p>
            <a:r>
              <a:rPr lang="en-GB" dirty="0"/>
              <a:t>Assignment (9) – Allocating Marks</a:t>
            </a:r>
          </a:p>
        </p:txBody>
      </p:sp>
      <p:sp>
        <p:nvSpPr>
          <p:cNvPr id="3" name="Content Placeholder 2">
            <a:extLst>
              <a:ext uri="{FF2B5EF4-FFF2-40B4-BE49-F238E27FC236}">
                <a16:creationId xmlns:a16="http://schemas.microsoft.com/office/drawing/2014/main" id="{BD762B86-C7A8-1941-BE41-AD8F21D4708C}"/>
              </a:ext>
            </a:extLst>
          </p:cNvPr>
          <p:cNvSpPr>
            <a:spLocks noGrp="1"/>
          </p:cNvSpPr>
          <p:nvPr>
            <p:ph idx="1"/>
          </p:nvPr>
        </p:nvSpPr>
        <p:spPr>
          <a:xfrm>
            <a:off x="1024467" y="1193800"/>
            <a:ext cx="10131213" cy="5168900"/>
          </a:xfrm>
        </p:spPr>
        <p:txBody>
          <a:bodyPr>
            <a:normAutofit fontScale="92500" lnSpcReduction="10000"/>
          </a:bodyPr>
          <a:lstStyle/>
          <a:p>
            <a:r>
              <a:rPr lang="en-GB" sz="2400" dirty="0"/>
              <a:t>The University has formulated “Generic Assessment Criteria”</a:t>
            </a:r>
          </a:p>
          <a:p>
            <a:endParaRPr lang="en-GB" sz="2400" dirty="0"/>
          </a:p>
          <a:p>
            <a:r>
              <a:rPr lang="en-GB" sz="2400" dirty="0"/>
              <a:t>They are:</a:t>
            </a:r>
          </a:p>
          <a:p>
            <a:r>
              <a:rPr lang="en-GB" sz="2400" dirty="0"/>
              <a:t>1. Engagement with Literature Skills</a:t>
            </a:r>
          </a:p>
          <a:p>
            <a:r>
              <a:rPr lang="en-GB" sz="2400" dirty="0"/>
              <a:t>2. Knowledge and Understanding Skills</a:t>
            </a:r>
          </a:p>
          <a:p>
            <a:r>
              <a:rPr lang="en-GB" sz="2400" dirty="0"/>
              <a:t>3. Cognitive and Intellectual Skills</a:t>
            </a:r>
          </a:p>
          <a:p>
            <a:r>
              <a:rPr lang="en-GB" sz="2400" dirty="0"/>
              <a:t>4. Practical Skills</a:t>
            </a:r>
          </a:p>
          <a:p>
            <a:r>
              <a:rPr lang="en-GB" sz="2400" dirty="0"/>
              <a:t>5. Transferable Skills for Life and Professional Practice</a:t>
            </a:r>
          </a:p>
          <a:p>
            <a:endParaRPr lang="en-GB" sz="2400" dirty="0"/>
          </a:p>
          <a:p>
            <a:r>
              <a:rPr lang="en-GB" sz="2400" dirty="0"/>
              <a:t>You do not have to use ALL of these for </a:t>
            </a:r>
            <a:r>
              <a:rPr lang="en-GB" sz="2400" u="sng" dirty="0"/>
              <a:t>every</a:t>
            </a:r>
            <a:r>
              <a:rPr lang="en-GB" sz="2400" dirty="0"/>
              <a:t> assignment. For example, if your students are doing a piece of research work, “Practical Skills” probably won’t apply. In this case, put “N/A”</a:t>
            </a:r>
          </a:p>
        </p:txBody>
      </p:sp>
    </p:spTree>
    <p:extLst>
      <p:ext uri="{BB962C8B-B14F-4D97-AF65-F5344CB8AC3E}">
        <p14:creationId xmlns:p14="http://schemas.microsoft.com/office/powerpoint/2010/main" val="19626355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D0CF6-3BA8-A402-E153-7E18C1BB41B7}"/>
              </a:ext>
            </a:extLst>
          </p:cNvPr>
          <p:cNvSpPr>
            <a:spLocks noGrp="1"/>
          </p:cNvSpPr>
          <p:nvPr>
            <p:ph type="title"/>
          </p:nvPr>
        </p:nvSpPr>
        <p:spPr>
          <a:xfrm>
            <a:off x="325150" y="485877"/>
            <a:ext cx="11656906" cy="861477"/>
          </a:xfrm>
        </p:spPr>
        <p:txBody>
          <a:bodyPr>
            <a:normAutofit fontScale="90000"/>
          </a:bodyPr>
          <a:lstStyle/>
          <a:p>
            <a:r>
              <a:rPr lang="en-GB" dirty="0"/>
              <a:t>Assignments (10a) – </a:t>
            </a:r>
            <a:br>
              <a:rPr lang="en-GB" dirty="0"/>
            </a:br>
            <a:r>
              <a:rPr lang="en-GB" dirty="0"/>
              <a:t>Linking tasks to generic grading criteria</a:t>
            </a:r>
          </a:p>
        </p:txBody>
      </p:sp>
      <p:sp>
        <p:nvSpPr>
          <p:cNvPr id="3" name="Content Placeholder 2">
            <a:extLst>
              <a:ext uri="{FF2B5EF4-FFF2-40B4-BE49-F238E27FC236}">
                <a16:creationId xmlns:a16="http://schemas.microsoft.com/office/drawing/2014/main" id="{58CFA8A0-379C-8B73-E8B9-C799B06CC39D}"/>
              </a:ext>
            </a:extLst>
          </p:cNvPr>
          <p:cNvSpPr>
            <a:spLocks noGrp="1"/>
          </p:cNvSpPr>
          <p:nvPr>
            <p:ph idx="1"/>
          </p:nvPr>
        </p:nvSpPr>
        <p:spPr>
          <a:xfrm>
            <a:off x="325150" y="1451603"/>
            <a:ext cx="6101776" cy="5041900"/>
          </a:xfrm>
        </p:spPr>
        <p:txBody>
          <a:bodyPr/>
          <a:lstStyle/>
          <a:p>
            <a:r>
              <a:rPr lang="en-GB" sz="2400" b="1" u="sng" dirty="0"/>
              <a:t>There is a lot of confusion in this area</a:t>
            </a:r>
            <a:r>
              <a:rPr lang="en-GB" sz="2400" dirty="0"/>
              <a:t> </a:t>
            </a:r>
          </a:p>
          <a:p>
            <a:r>
              <a:rPr lang="en-GB" sz="2400" dirty="0"/>
              <a:t>Some staff put a breakdown of marks simply, as shown on the right. </a:t>
            </a:r>
          </a:p>
          <a:p>
            <a:r>
              <a:rPr lang="en-GB" sz="2400" dirty="0"/>
              <a:t>However, this makes it difficult for the student to </a:t>
            </a:r>
            <a:r>
              <a:rPr lang="en-GB" sz="2400" u="sng" dirty="0"/>
              <a:t>relate the task to the marks</a:t>
            </a:r>
            <a:r>
              <a:rPr lang="en-GB" sz="2400" dirty="0"/>
              <a:t> or to understand where the most effort is required. It also makes things difficult for the second marker at the end of the year.</a:t>
            </a:r>
          </a:p>
          <a:p>
            <a:r>
              <a:rPr lang="en-GB" sz="2400" dirty="0"/>
              <a:t>On the other hand, we don’t want to be too granular – </a:t>
            </a:r>
            <a:r>
              <a:rPr lang="en-GB" sz="2400" dirty="0" err="1"/>
              <a:t>ie</a:t>
            </a:r>
            <a:r>
              <a:rPr lang="en-GB" sz="2400" dirty="0"/>
              <a:t> allocating 1 or 2 marks to a very detailed breakdown of tasks. This leads to academic judgment being curtailed.</a:t>
            </a:r>
          </a:p>
          <a:p>
            <a:endParaRPr lang="en-GB" dirty="0"/>
          </a:p>
          <a:p>
            <a:pPr marL="0" indent="0">
              <a:buNone/>
            </a:pPr>
            <a:endParaRPr lang="en-GB" dirty="0"/>
          </a:p>
          <a:p>
            <a:endParaRPr lang="en-GB" dirty="0"/>
          </a:p>
          <a:p>
            <a:endParaRPr lang="en-GB" dirty="0"/>
          </a:p>
        </p:txBody>
      </p:sp>
      <p:pic>
        <p:nvPicPr>
          <p:cNvPr id="8" name="Picture 7">
            <a:extLst>
              <a:ext uri="{FF2B5EF4-FFF2-40B4-BE49-F238E27FC236}">
                <a16:creationId xmlns:a16="http://schemas.microsoft.com/office/drawing/2014/main" id="{0C5581BE-2DCE-8CBA-6AA6-EDCCAE8ABB1F}"/>
              </a:ext>
            </a:extLst>
          </p:cNvPr>
          <p:cNvPicPr>
            <a:picLocks noChangeAspect="1"/>
          </p:cNvPicPr>
          <p:nvPr/>
        </p:nvPicPr>
        <p:blipFill>
          <a:blip r:embed="rId2"/>
          <a:stretch>
            <a:fillRect/>
          </a:stretch>
        </p:blipFill>
        <p:spPr>
          <a:xfrm>
            <a:off x="7001933" y="1318210"/>
            <a:ext cx="4980123" cy="5480135"/>
          </a:xfrm>
          <a:prstGeom prst="rect">
            <a:avLst/>
          </a:prstGeom>
        </p:spPr>
      </p:pic>
    </p:spTree>
    <p:extLst>
      <p:ext uri="{BB962C8B-B14F-4D97-AF65-F5344CB8AC3E}">
        <p14:creationId xmlns:p14="http://schemas.microsoft.com/office/powerpoint/2010/main" val="22886367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D0CF6-3BA8-A402-E153-7E18C1BB41B7}"/>
              </a:ext>
            </a:extLst>
          </p:cNvPr>
          <p:cNvSpPr>
            <a:spLocks noGrp="1"/>
          </p:cNvSpPr>
          <p:nvPr>
            <p:ph type="title"/>
          </p:nvPr>
        </p:nvSpPr>
        <p:spPr>
          <a:xfrm>
            <a:off x="325150" y="485877"/>
            <a:ext cx="11656906" cy="861477"/>
          </a:xfrm>
        </p:spPr>
        <p:txBody>
          <a:bodyPr>
            <a:normAutofit fontScale="90000"/>
          </a:bodyPr>
          <a:lstStyle/>
          <a:p>
            <a:r>
              <a:rPr lang="en-GB" dirty="0"/>
              <a:t>Assignments (10b) – </a:t>
            </a:r>
            <a:br>
              <a:rPr lang="en-GB" dirty="0"/>
            </a:br>
            <a:r>
              <a:rPr lang="en-GB" dirty="0"/>
              <a:t>Linking tasks to generic grading criteria</a:t>
            </a:r>
          </a:p>
        </p:txBody>
      </p:sp>
      <p:sp>
        <p:nvSpPr>
          <p:cNvPr id="3" name="Content Placeholder 2">
            <a:extLst>
              <a:ext uri="{FF2B5EF4-FFF2-40B4-BE49-F238E27FC236}">
                <a16:creationId xmlns:a16="http://schemas.microsoft.com/office/drawing/2014/main" id="{58CFA8A0-379C-8B73-E8B9-C799B06CC39D}"/>
              </a:ext>
            </a:extLst>
          </p:cNvPr>
          <p:cNvSpPr>
            <a:spLocks noGrp="1"/>
          </p:cNvSpPr>
          <p:nvPr>
            <p:ph idx="1"/>
          </p:nvPr>
        </p:nvSpPr>
        <p:spPr>
          <a:xfrm>
            <a:off x="325150" y="1451603"/>
            <a:ext cx="6101776" cy="5041900"/>
          </a:xfrm>
        </p:spPr>
        <p:txBody>
          <a:bodyPr/>
          <a:lstStyle/>
          <a:p>
            <a:pPr>
              <a:lnSpc>
                <a:spcPct val="110000"/>
              </a:lnSpc>
              <a:spcBef>
                <a:spcPts val="0"/>
              </a:spcBef>
              <a:spcAft>
                <a:spcPts val="0"/>
              </a:spcAft>
            </a:pPr>
            <a:endParaRPr lang="en-GB" sz="2400" dirty="0"/>
          </a:p>
          <a:p>
            <a:pPr>
              <a:lnSpc>
                <a:spcPct val="110000"/>
              </a:lnSpc>
              <a:spcBef>
                <a:spcPts val="0"/>
              </a:spcBef>
              <a:spcAft>
                <a:spcPts val="0"/>
              </a:spcAft>
            </a:pPr>
            <a:r>
              <a:rPr lang="en-GB" sz="2400" dirty="0"/>
              <a:t>For my assignment, the student is required </a:t>
            </a:r>
          </a:p>
          <a:p>
            <a:pPr>
              <a:lnSpc>
                <a:spcPct val="110000"/>
              </a:lnSpc>
              <a:spcBef>
                <a:spcPts val="0"/>
              </a:spcBef>
              <a:spcAft>
                <a:spcPts val="0"/>
              </a:spcAft>
            </a:pPr>
            <a:r>
              <a:rPr lang="en-GB" sz="2400" dirty="0"/>
              <a:t>to: </a:t>
            </a:r>
          </a:p>
          <a:p>
            <a:pPr>
              <a:lnSpc>
                <a:spcPct val="110000"/>
              </a:lnSpc>
              <a:spcBef>
                <a:spcPts val="0"/>
              </a:spcBef>
              <a:spcAft>
                <a:spcPts val="0"/>
              </a:spcAft>
            </a:pPr>
            <a:r>
              <a:rPr lang="en-GB" sz="2400" dirty="0"/>
              <a:t>1. Create a database</a:t>
            </a:r>
          </a:p>
          <a:p>
            <a:pPr>
              <a:lnSpc>
                <a:spcPct val="110000"/>
              </a:lnSpc>
              <a:spcBef>
                <a:spcPts val="0"/>
              </a:spcBef>
              <a:spcAft>
                <a:spcPts val="0"/>
              </a:spcAft>
            </a:pPr>
            <a:r>
              <a:rPr lang="en-GB" sz="2400" dirty="0"/>
              <a:t>2. Create a website with some backend programming</a:t>
            </a:r>
          </a:p>
          <a:p>
            <a:pPr>
              <a:lnSpc>
                <a:spcPct val="110000"/>
              </a:lnSpc>
              <a:spcBef>
                <a:spcPts val="0"/>
              </a:spcBef>
              <a:spcAft>
                <a:spcPts val="0"/>
              </a:spcAft>
            </a:pPr>
            <a:r>
              <a:rPr lang="en-GB" sz="2400" dirty="0"/>
              <a:t>3. Write a report about security issues and how they relate to the website produced.</a:t>
            </a:r>
          </a:p>
          <a:p>
            <a:pPr marL="0" indent="0">
              <a:buNone/>
            </a:pPr>
            <a:endParaRPr lang="en-GB" dirty="0"/>
          </a:p>
          <a:p>
            <a:pPr marL="0" indent="0">
              <a:buNone/>
            </a:pPr>
            <a:endParaRPr lang="en-GB" dirty="0"/>
          </a:p>
          <a:p>
            <a:endParaRPr lang="en-GB" dirty="0"/>
          </a:p>
          <a:p>
            <a:endParaRPr lang="en-GB" dirty="0"/>
          </a:p>
        </p:txBody>
      </p:sp>
      <p:pic>
        <p:nvPicPr>
          <p:cNvPr id="8" name="Picture 7">
            <a:extLst>
              <a:ext uri="{FF2B5EF4-FFF2-40B4-BE49-F238E27FC236}">
                <a16:creationId xmlns:a16="http://schemas.microsoft.com/office/drawing/2014/main" id="{0C5581BE-2DCE-8CBA-6AA6-EDCCAE8ABB1F}"/>
              </a:ext>
            </a:extLst>
          </p:cNvPr>
          <p:cNvPicPr>
            <a:picLocks noChangeAspect="1"/>
          </p:cNvPicPr>
          <p:nvPr/>
        </p:nvPicPr>
        <p:blipFill>
          <a:blip r:embed="rId2"/>
          <a:stretch>
            <a:fillRect/>
          </a:stretch>
        </p:blipFill>
        <p:spPr>
          <a:xfrm>
            <a:off x="7001933" y="1318210"/>
            <a:ext cx="4980123" cy="5480135"/>
          </a:xfrm>
          <a:prstGeom prst="rect">
            <a:avLst/>
          </a:prstGeom>
        </p:spPr>
      </p:pic>
    </p:spTree>
    <p:extLst>
      <p:ext uri="{BB962C8B-B14F-4D97-AF65-F5344CB8AC3E}">
        <p14:creationId xmlns:p14="http://schemas.microsoft.com/office/powerpoint/2010/main" val="5362048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F77E0-F0AF-30C4-F874-615A6965240B}"/>
              </a:ext>
            </a:extLst>
          </p:cNvPr>
          <p:cNvSpPr>
            <a:spLocks noGrp="1"/>
          </p:cNvSpPr>
          <p:nvPr>
            <p:ph type="title"/>
          </p:nvPr>
        </p:nvSpPr>
        <p:spPr>
          <a:xfrm>
            <a:off x="264553" y="420497"/>
            <a:ext cx="10523913" cy="861477"/>
          </a:xfrm>
        </p:spPr>
        <p:txBody>
          <a:bodyPr>
            <a:normAutofit fontScale="90000"/>
          </a:bodyPr>
          <a:lstStyle/>
          <a:p>
            <a:r>
              <a:rPr lang="en-GB" dirty="0"/>
              <a:t>Assignments (11) – </a:t>
            </a:r>
            <a:br>
              <a:rPr lang="en-GB" dirty="0"/>
            </a:br>
            <a:r>
              <a:rPr lang="en-GB" dirty="0"/>
              <a:t>Allocating marks to tasks</a:t>
            </a:r>
          </a:p>
        </p:txBody>
      </p:sp>
      <p:sp>
        <p:nvSpPr>
          <p:cNvPr id="3" name="Content Placeholder 2">
            <a:extLst>
              <a:ext uri="{FF2B5EF4-FFF2-40B4-BE49-F238E27FC236}">
                <a16:creationId xmlns:a16="http://schemas.microsoft.com/office/drawing/2014/main" id="{F1062746-6CBB-2724-FE1E-C5EA2E5C5A73}"/>
              </a:ext>
            </a:extLst>
          </p:cNvPr>
          <p:cNvSpPr>
            <a:spLocks noGrp="1"/>
          </p:cNvSpPr>
          <p:nvPr>
            <p:ph idx="1"/>
          </p:nvPr>
        </p:nvSpPr>
        <p:spPr>
          <a:xfrm>
            <a:off x="264553" y="1193799"/>
            <a:ext cx="5546399" cy="5325534"/>
          </a:xfrm>
        </p:spPr>
        <p:txBody>
          <a:bodyPr>
            <a:normAutofit/>
          </a:bodyPr>
          <a:lstStyle/>
          <a:p>
            <a:endParaRPr lang="en-GB" sz="2400" dirty="0"/>
          </a:p>
          <a:p>
            <a:pPr>
              <a:lnSpc>
                <a:spcPct val="110000"/>
              </a:lnSpc>
              <a:spcBef>
                <a:spcPts val="0"/>
              </a:spcBef>
              <a:spcAft>
                <a:spcPts val="0"/>
              </a:spcAft>
            </a:pPr>
            <a:endParaRPr lang="en-GB" sz="2400" dirty="0"/>
          </a:p>
          <a:p>
            <a:pPr>
              <a:lnSpc>
                <a:spcPct val="110000"/>
              </a:lnSpc>
              <a:spcBef>
                <a:spcPts val="0"/>
              </a:spcBef>
              <a:spcAft>
                <a:spcPts val="0"/>
              </a:spcAft>
            </a:pPr>
            <a:r>
              <a:rPr lang="en-GB" sz="2400" dirty="0"/>
              <a:t>I have related the tasks to each generic category as follows, so that the student </a:t>
            </a:r>
          </a:p>
          <a:p>
            <a:pPr>
              <a:lnSpc>
                <a:spcPct val="110000"/>
              </a:lnSpc>
              <a:spcBef>
                <a:spcPts val="0"/>
              </a:spcBef>
              <a:spcAft>
                <a:spcPts val="0"/>
              </a:spcAft>
            </a:pPr>
            <a:r>
              <a:rPr lang="en-GB" sz="2400" dirty="0"/>
              <a:t>knows where the marks are:</a:t>
            </a:r>
          </a:p>
          <a:p>
            <a:endParaRPr lang="en-GB" sz="2400" dirty="0"/>
          </a:p>
          <a:p>
            <a:endParaRPr lang="en-GB" sz="2400" dirty="0"/>
          </a:p>
          <a:p>
            <a:endParaRPr lang="en-GB" dirty="0"/>
          </a:p>
        </p:txBody>
      </p:sp>
      <p:pic>
        <p:nvPicPr>
          <p:cNvPr id="5" name="Picture 4">
            <a:extLst>
              <a:ext uri="{FF2B5EF4-FFF2-40B4-BE49-F238E27FC236}">
                <a16:creationId xmlns:a16="http://schemas.microsoft.com/office/drawing/2014/main" id="{48C84717-DF2B-431F-05A3-3F6BCA125F19}"/>
              </a:ext>
            </a:extLst>
          </p:cNvPr>
          <p:cNvPicPr>
            <a:picLocks noChangeAspect="1"/>
          </p:cNvPicPr>
          <p:nvPr/>
        </p:nvPicPr>
        <p:blipFill>
          <a:blip r:embed="rId2"/>
          <a:stretch>
            <a:fillRect/>
          </a:stretch>
        </p:blipFill>
        <p:spPr>
          <a:xfrm>
            <a:off x="5810952" y="110067"/>
            <a:ext cx="6319695" cy="6409266"/>
          </a:xfrm>
          <a:prstGeom prst="rect">
            <a:avLst/>
          </a:prstGeom>
        </p:spPr>
      </p:pic>
    </p:spTree>
    <p:extLst>
      <p:ext uri="{BB962C8B-B14F-4D97-AF65-F5344CB8AC3E}">
        <p14:creationId xmlns:p14="http://schemas.microsoft.com/office/powerpoint/2010/main" val="27435207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A0C1D-2CF2-6AD7-7B90-453E6A2C74F0}"/>
              </a:ext>
            </a:extLst>
          </p:cNvPr>
          <p:cNvSpPr>
            <a:spLocks noGrp="1"/>
          </p:cNvSpPr>
          <p:nvPr>
            <p:ph type="title"/>
          </p:nvPr>
        </p:nvSpPr>
        <p:spPr/>
        <p:txBody>
          <a:bodyPr>
            <a:normAutofit fontScale="90000"/>
          </a:bodyPr>
          <a:lstStyle/>
          <a:p>
            <a:r>
              <a:rPr lang="en-GB" dirty="0"/>
              <a:t>Assignments (12) – Send to Internal Verifier</a:t>
            </a:r>
          </a:p>
        </p:txBody>
      </p:sp>
      <p:sp>
        <p:nvSpPr>
          <p:cNvPr id="3" name="Content Placeholder 2">
            <a:extLst>
              <a:ext uri="{FF2B5EF4-FFF2-40B4-BE49-F238E27FC236}">
                <a16:creationId xmlns:a16="http://schemas.microsoft.com/office/drawing/2014/main" id="{DB77DE5D-7733-5262-7553-98038D75876C}"/>
              </a:ext>
            </a:extLst>
          </p:cNvPr>
          <p:cNvSpPr>
            <a:spLocks noGrp="1"/>
          </p:cNvSpPr>
          <p:nvPr>
            <p:ph idx="1"/>
          </p:nvPr>
        </p:nvSpPr>
        <p:spPr/>
        <p:txBody>
          <a:bodyPr>
            <a:normAutofit/>
          </a:bodyPr>
          <a:lstStyle/>
          <a:p>
            <a:r>
              <a:rPr lang="en-GB" sz="2400" dirty="0"/>
              <a:t>When you are happy with your assignment, send it to the Internal Verifier for checking. </a:t>
            </a:r>
          </a:p>
          <a:p>
            <a:r>
              <a:rPr lang="en-GB" sz="2400" dirty="0"/>
              <a:t>If you are feeling kind, you may also send them a blank GA34 approval form</a:t>
            </a:r>
            <a:endParaRPr lang="en-GB" sz="2400" dirty="0">
              <a:sym typeface="Wingdings" panose="05000000000000000000" pitchFamily="2" charset="2"/>
            </a:endParaRPr>
          </a:p>
          <a:p>
            <a:r>
              <a:rPr lang="en-GB" sz="2400" dirty="0">
                <a:sym typeface="Wingdings" panose="05000000000000000000" pitchFamily="2" charset="2"/>
              </a:rPr>
              <a:t>Please do this in good time – not 10 minutes before the deadline! </a:t>
            </a:r>
          </a:p>
          <a:p>
            <a:endParaRPr lang="en-GB" sz="2400" dirty="0">
              <a:sym typeface="Wingdings" panose="05000000000000000000" pitchFamily="2" charset="2"/>
            </a:endParaRPr>
          </a:p>
          <a:p>
            <a:r>
              <a:rPr lang="en-GB" sz="2400" dirty="0">
                <a:sym typeface="Wingdings" panose="05000000000000000000" pitchFamily="2" charset="2"/>
              </a:rPr>
              <a:t>The Internal Verifier will make comments and return them to you for consideration/amendment.</a:t>
            </a:r>
          </a:p>
          <a:p>
            <a:endParaRPr lang="en-GB" sz="2400" dirty="0">
              <a:sym typeface="Wingdings" panose="05000000000000000000" pitchFamily="2" charset="2"/>
            </a:endParaRPr>
          </a:p>
          <a:p>
            <a:r>
              <a:rPr lang="en-GB" sz="2400" dirty="0">
                <a:sym typeface="Wingdings" panose="05000000000000000000" pitchFamily="2" charset="2"/>
              </a:rPr>
              <a:t>When you have the final version of the assignment ready, send it (with the completed GA34 form) to </a:t>
            </a:r>
            <a:r>
              <a:rPr lang="en-GB" sz="2400" dirty="0">
                <a:solidFill>
                  <a:srgbClr val="0070C0"/>
                </a:solidFill>
                <a:sym typeface="Wingdings" panose="05000000000000000000" pitchFamily="2" charset="2"/>
                <a:hlinkClick r:id="rId2">
                  <a:extLst>
                    <a:ext uri="{A12FA001-AC4F-418D-AE19-62706E023703}">
                      <ahyp:hlinkClr xmlns:ahyp="http://schemas.microsoft.com/office/drawing/2018/hyperlinkcolor" val="tx"/>
                    </a:ext>
                  </a:extLst>
                </a:hlinkClick>
              </a:rPr>
              <a:t>wisaadmin@uwtsd.ac.uk</a:t>
            </a:r>
            <a:r>
              <a:rPr lang="en-GB" sz="2400" dirty="0">
                <a:solidFill>
                  <a:srgbClr val="0070C0"/>
                </a:solidFill>
                <a:sym typeface="Wingdings" panose="05000000000000000000" pitchFamily="2" charset="2"/>
              </a:rPr>
              <a:t> </a:t>
            </a:r>
          </a:p>
        </p:txBody>
      </p:sp>
    </p:spTree>
    <p:extLst>
      <p:ext uri="{BB962C8B-B14F-4D97-AF65-F5344CB8AC3E}">
        <p14:creationId xmlns:p14="http://schemas.microsoft.com/office/powerpoint/2010/main" val="31479706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9EF0F-D643-E152-A782-3226D9699360}"/>
              </a:ext>
            </a:extLst>
          </p:cNvPr>
          <p:cNvSpPr>
            <a:spLocks noGrp="1"/>
          </p:cNvSpPr>
          <p:nvPr>
            <p:ph type="title"/>
          </p:nvPr>
        </p:nvSpPr>
        <p:spPr/>
        <p:txBody>
          <a:bodyPr>
            <a:normAutofit fontScale="90000"/>
          </a:bodyPr>
          <a:lstStyle/>
          <a:p>
            <a:r>
              <a:rPr lang="en-GB" dirty="0"/>
              <a:t>Assignments (13) – Being an internal verifier</a:t>
            </a:r>
          </a:p>
        </p:txBody>
      </p:sp>
      <p:sp>
        <p:nvSpPr>
          <p:cNvPr id="3" name="Content Placeholder 2">
            <a:extLst>
              <a:ext uri="{FF2B5EF4-FFF2-40B4-BE49-F238E27FC236}">
                <a16:creationId xmlns:a16="http://schemas.microsoft.com/office/drawing/2014/main" id="{76F831B4-175F-6ABE-C0E9-8733692599C9}"/>
              </a:ext>
            </a:extLst>
          </p:cNvPr>
          <p:cNvSpPr>
            <a:spLocks noGrp="1"/>
          </p:cNvSpPr>
          <p:nvPr>
            <p:ph idx="1"/>
          </p:nvPr>
        </p:nvSpPr>
        <p:spPr/>
        <p:txBody>
          <a:bodyPr/>
          <a:lstStyle/>
          <a:p>
            <a:r>
              <a:rPr lang="en-GB" sz="2400" dirty="0"/>
              <a:t>Things to check:</a:t>
            </a:r>
          </a:p>
          <a:p>
            <a:r>
              <a:rPr lang="en-GB" dirty="0"/>
              <a:t>1. Check template used is current</a:t>
            </a:r>
          </a:p>
          <a:p>
            <a:r>
              <a:rPr lang="en-GB" dirty="0"/>
              <a:t>2. Check Learning Outcomes are correct (module specification)</a:t>
            </a:r>
          </a:p>
          <a:p>
            <a:r>
              <a:rPr lang="en-GB" dirty="0"/>
              <a:t>3. Check Task is relevant, appropriate, at the right level, meets all the learning outcomes</a:t>
            </a:r>
          </a:p>
          <a:p>
            <a:r>
              <a:rPr lang="en-GB" dirty="0"/>
              <a:t>4. Check that marks are related to the task:</a:t>
            </a:r>
          </a:p>
          <a:p>
            <a:r>
              <a:rPr lang="en-GB" i="1" dirty="0"/>
              <a:t>“Would a student be able to understand how to answer the assignment?” </a:t>
            </a:r>
          </a:p>
          <a:p>
            <a:r>
              <a:rPr lang="en-GB" i="1" dirty="0"/>
              <a:t>“Would a second marker be able to see/verify how the first marker arrived at their mark?”</a:t>
            </a:r>
          </a:p>
          <a:p>
            <a:r>
              <a:rPr lang="en-GB" dirty="0"/>
              <a:t>5. Check/correct typos etc.</a:t>
            </a:r>
          </a:p>
          <a:p>
            <a:r>
              <a:rPr lang="en-GB" dirty="0"/>
              <a:t>Then:</a:t>
            </a:r>
          </a:p>
          <a:p>
            <a:pPr>
              <a:buClrTx/>
              <a:buFont typeface="Arial" panose="020B0604020202020204" pitchFamily="34" charset="0"/>
              <a:buChar char="•"/>
            </a:pPr>
            <a:r>
              <a:rPr lang="en-GB" b="1" dirty="0"/>
              <a:t> Feed back your comments to the first marker so they can amend as required. </a:t>
            </a:r>
          </a:p>
          <a:p>
            <a:pPr>
              <a:buClrTx/>
              <a:buFont typeface="Arial" panose="020B0604020202020204" pitchFamily="34" charset="0"/>
              <a:buChar char="•"/>
            </a:pPr>
            <a:r>
              <a:rPr lang="en-GB" b="1" dirty="0"/>
              <a:t> Fill in GA34 Approval Form and return to first marker. </a:t>
            </a:r>
          </a:p>
        </p:txBody>
      </p:sp>
    </p:spTree>
    <p:extLst>
      <p:ext uri="{BB962C8B-B14F-4D97-AF65-F5344CB8AC3E}">
        <p14:creationId xmlns:p14="http://schemas.microsoft.com/office/powerpoint/2010/main" val="29749814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A87D4-D059-5BAD-9E57-1E31F50F2D11}"/>
              </a:ext>
            </a:extLst>
          </p:cNvPr>
          <p:cNvSpPr>
            <a:spLocks noGrp="1"/>
          </p:cNvSpPr>
          <p:nvPr>
            <p:ph type="title"/>
          </p:nvPr>
        </p:nvSpPr>
        <p:spPr/>
        <p:txBody>
          <a:bodyPr/>
          <a:lstStyle/>
          <a:p>
            <a:r>
              <a:rPr lang="en-GB" dirty="0"/>
              <a:t>Feedback – Moodle (1)</a:t>
            </a:r>
          </a:p>
        </p:txBody>
      </p:sp>
      <p:sp>
        <p:nvSpPr>
          <p:cNvPr id="3" name="Content Placeholder 2">
            <a:extLst>
              <a:ext uri="{FF2B5EF4-FFF2-40B4-BE49-F238E27FC236}">
                <a16:creationId xmlns:a16="http://schemas.microsoft.com/office/drawing/2014/main" id="{34DA5BA0-353B-1287-268E-6B7AD663F977}"/>
              </a:ext>
            </a:extLst>
          </p:cNvPr>
          <p:cNvSpPr>
            <a:spLocks noGrp="1"/>
          </p:cNvSpPr>
          <p:nvPr>
            <p:ph idx="1"/>
          </p:nvPr>
        </p:nvSpPr>
        <p:spPr>
          <a:xfrm>
            <a:off x="1097279" y="1320800"/>
            <a:ext cx="10502053" cy="5041900"/>
          </a:xfrm>
        </p:spPr>
        <p:txBody>
          <a:bodyPr>
            <a:normAutofit fontScale="92500" lnSpcReduction="10000"/>
          </a:bodyPr>
          <a:lstStyle/>
          <a:p>
            <a:r>
              <a:rPr lang="en-GB" sz="2400" dirty="0"/>
              <a:t>Our policy is that students should receive written feedback via Moodle. </a:t>
            </a:r>
          </a:p>
          <a:p>
            <a:endParaRPr lang="en-GB" sz="2400" dirty="0"/>
          </a:p>
          <a:p>
            <a:r>
              <a:rPr lang="en-GB" sz="2400" dirty="0"/>
              <a:t>There are a number of advantages to this:</a:t>
            </a:r>
          </a:p>
          <a:p>
            <a:r>
              <a:rPr lang="en-GB" sz="2400" dirty="0"/>
              <a:t>- Consistency – students know where to find their feedback </a:t>
            </a:r>
          </a:p>
          <a:p>
            <a:r>
              <a:rPr lang="en-GB" sz="2400" dirty="0"/>
              <a:t>- Feedback is held securely (log in to Moodle required)</a:t>
            </a:r>
          </a:p>
          <a:p>
            <a:r>
              <a:rPr lang="en-GB" sz="2400" dirty="0"/>
              <a:t>- Students can refer to feedback even after a few years via Moodle archive</a:t>
            </a:r>
          </a:p>
          <a:p>
            <a:r>
              <a:rPr lang="en-GB" sz="2400" dirty="0"/>
              <a:t>- Students cannot claim they haven’t had feedback, easy to verify</a:t>
            </a:r>
          </a:p>
          <a:p>
            <a:r>
              <a:rPr lang="en-GB" sz="2400" dirty="0"/>
              <a:t>- If staff member is ill/retired, marks can be retrieved</a:t>
            </a:r>
          </a:p>
          <a:p>
            <a:r>
              <a:rPr lang="en-GB" sz="2400" dirty="0"/>
              <a:t>- Easier to compile module boxes (download assignments and feedback together)</a:t>
            </a:r>
          </a:p>
          <a:p>
            <a:endParaRPr lang="en-GB" sz="2400" dirty="0"/>
          </a:p>
          <a:p>
            <a:r>
              <a:rPr lang="en-GB" sz="2400" dirty="0"/>
              <a:t>This does not mean we cannot give students other feedback as well (</a:t>
            </a:r>
            <a:r>
              <a:rPr lang="en-GB" sz="2400" dirty="0" err="1"/>
              <a:t>eg</a:t>
            </a:r>
            <a:r>
              <a:rPr lang="en-GB" sz="2400" dirty="0"/>
              <a:t> oral). </a:t>
            </a:r>
          </a:p>
          <a:p>
            <a:pPr marL="0" indent="0">
              <a:buNone/>
            </a:pPr>
            <a:endParaRPr lang="en-GB" dirty="0"/>
          </a:p>
        </p:txBody>
      </p:sp>
    </p:spTree>
    <p:extLst>
      <p:ext uri="{BB962C8B-B14F-4D97-AF65-F5344CB8AC3E}">
        <p14:creationId xmlns:p14="http://schemas.microsoft.com/office/powerpoint/2010/main" val="2092836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37294-278D-A9FB-B0BC-54E8EDEA0DC7}"/>
              </a:ext>
            </a:extLst>
          </p:cNvPr>
          <p:cNvSpPr>
            <a:spLocks noGrp="1"/>
          </p:cNvSpPr>
          <p:nvPr>
            <p:ph type="title"/>
          </p:nvPr>
        </p:nvSpPr>
        <p:spPr>
          <a:xfrm>
            <a:off x="829148" y="169762"/>
            <a:ext cx="10058400" cy="861477"/>
          </a:xfrm>
        </p:spPr>
        <p:txBody>
          <a:bodyPr/>
          <a:lstStyle/>
          <a:p>
            <a:r>
              <a:rPr lang="en-GB" dirty="0"/>
              <a:t>Feedback – Moodle (2)</a:t>
            </a:r>
          </a:p>
        </p:txBody>
      </p:sp>
      <p:sp>
        <p:nvSpPr>
          <p:cNvPr id="3" name="Content Placeholder 2">
            <a:extLst>
              <a:ext uri="{FF2B5EF4-FFF2-40B4-BE49-F238E27FC236}">
                <a16:creationId xmlns:a16="http://schemas.microsoft.com/office/drawing/2014/main" id="{33C9DAE0-A139-5A7D-35A3-4A5109919D9A}"/>
              </a:ext>
            </a:extLst>
          </p:cNvPr>
          <p:cNvSpPr>
            <a:spLocks noGrp="1"/>
          </p:cNvSpPr>
          <p:nvPr>
            <p:ph idx="1"/>
          </p:nvPr>
        </p:nvSpPr>
        <p:spPr>
          <a:xfrm>
            <a:off x="1097280" y="1320800"/>
            <a:ext cx="6898564" cy="5041900"/>
          </a:xfrm>
        </p:spPr>
        <p:txBody>
          <a:bodyPr/>
          <a:lstStyle/>
          <a:p>
            <a:pPr marL="0" indent="0">
              <a:buNone/>
            </a:pPr>
            <a:r>
              <a:rPr lang="en-GB" sz="2400" dirty="0"/>
              <a:t>Refer back to the marking scheme.</a:t>
            </a:r>
          </a:p>
          <a:p>
            <a:pPr marL="0" indent="0">
              <a:buNone/>
            </a:pPr>
            <a:endParaRPr lang="en-GB" sz="2400" dirty="0"/>
          </a:p>
          <a:p>
            <a:pPr marL="0" indent="0">
              <a:lnSpc>
                <a:spcPct val="100000"/>
              </a:lnSpc>
              <a:spcBef>
                <a:spcPts val="0"/>
              </a:spcBef>
              <a:spcAft>
                <a:spcPts val="0"/>
              </a:spcAft>
              <a:buNone/>
            </a:pPr>
            <a:r>
              <a:rPr lang="en-GB" sz="2400" dirty="0"/>
              <a:t>I write out my blank marking scheme in the </a:t>
            </a:r>
          </a:p>
          <a:p>
            <a:pPr marL="0" indent="0">
              <a:lnSpc>
                <a:spcPct val="100000"/>
              </a:lnSpc>
              <a:spcBef>
                <a:spcPts val="0"/>
              </a:spcBef>
              <a:spcAft>
                <a:spcPts val="0"/>
              </a:spcAft>
              <a:buNone/>
            </a:pPr>
            <a:r>
              <a:rPr lang="en-GB" sz="2400" dirty="0"/>
              <a:t>“Text Comment” on Moodle for the first assignment and then make a copy for the other students</a:t>
            </a:r>
          </a:p>
          <a:p>
            <a:pPr marL="0" indent="0">
              <a:buNone/>
            </a:pPr>
            <a:endParaRPr lang="en-GB" sz="2400" dirty="0"/>
          </a:p>
          <a:p>
            <a:pPr marL="0" indent="0">
              <a:buNone/>
            </a:pPr>
            <a:endParaRPr lang="en-GB" sz="2400" dirty="0"/>
          </a:p>
          <a:p>
            <a:pPr marL="0" indent="0">
              <a:buNone/>
            </a:pPr>
            <a:endParaRPr lang="en-GB" dirty="0"/>
          </a:p>
          <a:p>
            <a:pPr marL="0" indent="0">
              <a:buNone/>
            </a:pPr>
            <a:endParaRPr lang="en-GB" dirty="0"/>
          </a:p>
          <a:p>
            <a:pPr marL="0" indent="0">
              <a:buNone/>
            </a:pPr>
            <a:endParaRPr lang="en-GB" dirty="0"/>
          </a:p>
        </p:txBody>
      </p:sp>
      <p:pic>
        <p:nvPicPr>
          <p:cNvPr id="6" name="Picture 5">
            <a:extLst>
              <a:ext uri="{FF2B5EF4-FFF2-40B4-BE49-F238E27FC236}">
                <a16:creationId xmlns:a16="http://schemas.microsoft.com/office/drawing/2014/main" id="{A4C33AEE-A152-01A6-BF6E-B85E4CC01412}"/>
              </a:ext>
            </a:extLst>
          </p:cNvPr>
          <p:cNvPicPr>
            <a:picLocks noChangeAspect="1"/>
          </p:cNvPicPr>
          <p:nvPr/>
        </p:nvPicPr>
        <p:blipFill>
          <a:blip r:embed="rId2"/>
          <a:stretch>
            <a:fillRect/>
          </a:stretch>
        </p:blipFill>
        <p:spPr>
          <a:xfrm>
            <a:off x="9017000" y="600501"/>
            <a:ext cx="3098801" cy="6083675"/>
          </a:xfrm>
          <a:prstGeom prst="rect">
            <a:avLst/>
          </a:prstGeom>
        </p:spPr>
      </p:pic>
      <p:pic>
        <p:nvPicPr>
          <p:cNvPr id="8" name="Picture 7">
            <a:extLst>
              <a:ext uri="{FF2B5EF4-FFF2-40B4-BE49-F238E27FC236}">
                <a16:creationId xmlns:a16="http://schemas.microsoft.com/office/drawing/2014/main" id="{9AA455D3-E533-A43A-72A0-1EB97994ED50}"/>
              </a:ext>
            </a:extLst>
          </p:cNvPr>
          <p:cNvPicPr>
            <a:picLocks noChangeAspect="1"/>
          </p:cNvPicPr>
          <p:nvPr/>
        </p:nvPicPr>
        <p:blipFill>
          <a:blip r:embed="rId3"/>
          <a:stretch>
            <a:fillRect/>
          </a:stretch>
        </p:blipFill>
        <p:spPr>
          <a:xfrm>
            <a:off x="8056879" y="1104525"/>
            <a:ext cx="838208" cy="3352829"/>
          </a:xfrm>
          <a:prstGeom prst="rect">
            <a:avLst/>
          </a:prstGeom>
        </p:spPr>
      </p:pic>
    </p:spTree>
    <p:extLst>
      <p:ext uri="{BB962C8B-B14F-4D97-AF65-F5344CB8AC3E}">
        <p14:creationId xmlns:p14="http://schemas.microsoft.com/office/powerpoint/2010/main" val="22909975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19CDB-2CB0-5D1D-37F5-3BBE97D2E9B7}"/>
              </a:ext>
            </a:extLst>
          </p:cNvPr>
          <p:cNvSpPr>
            <a:spLocks noGrp="1"/>
          </p:cNvSpPr>
          <p:nvPr>
            <p:ph type="title"/>
          </p:nvPr>
        </p:nvSpPr>
        <p:spPr/>
        <p:txBody>
          <a:bodyPr/>
          <a:lstStyle/>
          <a:p>
            <a:r>
              <a:rPr lang="en-GB" dirty="0"/>
              <a:t>Feedback – Moodle (3)</a:t>
            </a:r>
          </a:p>
        </p:txBody>
      </p:sp>
      <p:sp>
        <p:nvSpPr>
          <p:cNvPr id="3" name="Content Placeholder 2">
            <a:extLst>
              <a:ext uri="{FF2B5EF4-FFF2-40B4-BE49-F238E27FC236}">
                <a16:creationId xmlns:a16="http://schemas.microsoft.com/office/drawing/2014/main" id="{0991DB07-C0CD-7510-C466-827F66185B38}"/>
              </a:ext>
            </a:extLst>
          </p:cNvPr>
          <p:cNvSpPr>
            <a:spLocks noGrp="1"/>
          </p:cNvSpPr>
          <p:nvPr>
            <p:ph idx="1"/>
          </p:nvPr>
        </p:nvSpPr>
        <p:spPr>
          <a:xfrm>
            <a:off x="554140" y="1198054"/>
            <a:ext cx="7874840" cy="5041900"/>
          </a:xfrm>
        </p:spPr>
        <p:txBody>
          <a:bodyPr>
            <a:normAutofit/>
          </a:bodyPr>
          <a:lstStyle/>
          <a:p>
            <a:r>
              <a:rPr lang="en-GB" sz="2400" dirty="0"/>
              <a:t>Then I add my comments to each student’s work.</a:t>
            </a:r>
          </a:p>
          <a:p>
            <a:endParaRPr lang="en-GB" sz="2400" dirty="0"/>
          </a:p>
          <a:p>
            <a:r>
              <a:rPr lang="en-GB" sz="2400" dirty="0"/>
              <a:t>The feedback should be meaningful, so that the student</a:t>
            </a:r>
          </a:p>
          <a:p>
            <a:r>
              <a:rPr lang="en-GB" sz="2400" dirty="0"/>
              <a:t>can use it to improve. </a:t>
            </a:r>
          </a:p>
          <a:p>
            <a:endParaRPr lang="en-GB" sz="2400" dirty="0"/>
          </a:p>
          <a:p>
            <a:r>
              <a:rPr lang="en-GB" sz="2400" dirty="0"/>
              <a:t>Short comments such “Very good” or “Satisfactory” are not</a:t>
            </a:r>
          </a:p>
          <a:p>
            <a:r>
              <a:rPr lang="en-GB" sz="2400" dirty="0"/>
              <a:t>overly helpful </a:t>
            </a:r>
            <a:r>
              <a:rPr lang="en-GB" sz="2400" dirty="0">
                <a:sym typeface="Wingdings" panose="05000000000000000000" pitchFamily="2" charset="2"/>
              </a:rPr>
              <a:t> </a:t>
            </a:r>
          </a:p>
          <a:p>
            <a:endParaRPr lang="en-GB" sz="2400" dirty="0">
              <a:sym typeface="Wingdings" panose="05000000000000000000" pitchFamily="2" charset="2"/>
            </a:endParaRPr>
          </a:p>
          <a:p>
            <a:r>
              <a:rPr lang="en-GB" sz="2400" dirty="0">
                <a:sym typeface="Wingdings" panose="05000000000000000000" pitchFamily="2" charset="2"/>
              </a:rPr>
              <a:t>I put “General Comments” at the bottom too – </a:t>
            </a:r>
          </a:p>
          <a:p>
            <a:r>
              <a:rPr lang="en-GB" sz="2400" dirty="0">
                <a:sym typeface="Wingdings" panose="05000000000000000000" pitchFamily="2" charset="2"/>
              </a:rPr>
              <a:t>usually a comment on their academic writing style</a:t>
            </a:r>
            <a:endParaRPr lang="en-GB" sz="2400" dirty="0"/>
          </a:p>
        </p:txBody>
      </p:sp>
      <p:pic>
        <p:nvPicPr>
          <p:cNvPr id="5" name="Picture 4">
            <a:extLst>
              <a:ext uri="{FF2B5EF4-FFF2-40B4-BE49-F238E27FC236}">
                <a16:creationId xmlns:a16="http://schemas.microsoft.com/office/drawing/2014/main" id="{F0B25E79-958F-2E85-A6DE-E05CFF139708}"/>
              </a:ext>
            </a:extLst>
          </p:cNvPr>
          <p:cNvPicPr>
            <a:picLocks noChangeAspect="1"/>
          </p:cNvPicPr>
          <p:nvPr/>
        </p:nvPicPr>
        <p:blipFill>
          <a:blip r:embed="rId2"/>
          <a:stretch>
            <a:fillRect/>
          </a:stretch>
        </p:blipFill>
        <p:spPr>
          <a:xfrm>
            <a:off x="8509575" y="169763"/>
            <a:ext cx="3288768" cy="6451043"/>
          </a:xfrm>
          <a:prstGeom prst="rect">
            <a:avLst/>
          </a:prstGeom>
        </p:spPr>
      </p:pic>
    </p:spTree>
    <p:extLst>
      <p:ext uri="{BB962C8B-B14F-4D97-AF65-F5344CB8AC3E}">
        <p14:creationId xmlns:p14="http://schemas.microsoft.com/office/powerpoint/2010/main" val="36369301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0380B-38CF-B97F-CF86-3FB9EC03E835}"/>
              </a:ext>
            </a:extLst>
          </p:cNvPr>
          <p:cNvSpPr>
            <a:spLocks noGrp="1"/>
          </p:cNvSpPr>
          <p:nvPr>
            <p:ph type="title"/>
          </p:nvPr>
        </p:nvSpPr>
        <p:spPr/>
        <p:txBody>
          <a:bodyPr/>
          <a:lstStyle/>
          <a:p>
            <a:r>
              <a:rPr lang="en-GB" dirty="0"/>
              <a:t>Feedback - Moodle (4)</a:t>
            </a:r>
          </a:p>
        </p:txBody>
      </p:sp>
      <p:sp>
        <p:nvSpPr>
          <p:cNvPr id="3" name="Content Placeholder 2">
            <a:extLst>
              <a:ext uri="{FF2B5EF4-FFF2-40B4-BE49-F238E27FC236}">
                <a16:creationId xmlns:a16="http://schemas.microsoft.com/office/drawing/2014/main" id="{E39933EF-EBC0-2379-71CD-09E1935242CA}"/>
              </a:ext>
            </a:extLst>
          </p:cNvPr>
          <p:cNvSpPr>
            <a:spLocks noGrp="1"/>
          </p:cNvSpPr>
          <p:nvPr>
            <p:ph idx="1"/>
          </p:nvPr>
        </p:nvSpPr>
        <p:spPr/>
        <p:txBody>
          <a:bodyPr/>
          <a:lstStyle/>
          <a:p>
            <a:r>
              <a:rPr lang="en-GB" sz="2400" dirty="0"/>
              <a:t>If you wish, you can also add text comments to the work itself by clicking:</a:t>
            </a:r>
          </a:p>
          <a:p>
            <a:endParaRPr lang="en-GB" dirty="0"/>
          </a:p>
          <a:p>
            <a:endParaRPr lang="en-GB" dirty="0"/>
          </a:p>
        </p:txBody>
      </p:sp>
      <p:pic>
        <p:nvPicPr>
          <p:cNvPr id="5" name="Picture 4">
            <a:extLst>
              <a:ext uri="{FF2B5EF4-FFF2-40B4-BE49-F238E27FC236}">
                <a16:creationId xmlns:a16="http://schemas.microsoft.com/office/drawing/2014/main" id="{EB6F9CF6-8E78-DA45-8728-5FE6DE2DDAAC}"/>
              </a:ext>
            </a:extLst>
          </p:cNvPr>
          <p:cNvPicPr>
            <a:picLocks noChangeAspect="1"/>
          </p:cNvPicPr>
          <p:nvPr/>
        </p:nvPicPr>
        <p:blipFill>
          <a:blip r:embed="rId2"/>
          <a:stretch>
            <a:fillRect/>
          </a:stretch>
        </p:blipFill>
        <p:spPr>
          <a:xfrm>
            <a:off x="1298027" y="2416122"/>
            <a:ext cx="8133840" cy="3573960"/>
          </a:xfrm>
          <a:prstGeom prst="rect">
            <a:avLst/>
          </a:prstGeom>
          <a:ln>
            <a:solidFill>
              <a:schemeClr val="accent1"/>
            </a:solidFill>
          </a:ln>
        </p:spPr>
      </p:pic>
      <p:pic>
        <p:nvPicPr>
          <p:cNvPr id="7" name="Picture 6">
            <a:extLst>
              <a:ext uri="{FF2B5EF4-FFF2-40B4-BE49-F238E27FC236}">
                <a16:creationId xmlns:a16="http://schemas.microsoft.com/office/drawing/2014/main" id="{A3E5D538-8F02-7CE5-78A9-83BB3CBEA68F}"/>
              </a:ext>
            </a:extLst>
          </p:cNvPr>
          <p:cNvPicPr>
            <a:picLocks noChangeAspect="1"/>
          </p:cNvPicPr>
          <p:nvPr/>
        </p:nvPicPr>
        <p:blipFill>
          <a:blip r:embed="rId3"/>
          <a:stretch>
            <a:fillRect/>
          </a:stretch>
        </p:blipFill>
        <p:spPr>
          <a:xfrm>
            <a:off x="9609667" y="1725970"/>
            <a:ext cx="1309318" cy="561137"/>
          </a:xfrm>
          <a:prstGeom prst="rect">
            <a:avLst/>
          </a:prstGeom>
          <a:ln>
            <a:solidFill>
              <a:schemeClr val="accent1"/>
            </a:solidFill>
          </a:ln>
        </p:spPr>
      </p:pic>
    </p:spTree>
    <p:extLst>
      <p:ext uri="{BB962C8B-B14F-4D97-AF65-F5344CB8AC3E}">
        <p14:creationId xmlns:p14="http://schemas.microsoft.com/office/powerpoint/2010/main" val="2994700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9E165-0BC6-0CC0-69B1-2D00079C4C09}"/>
              </a:ext>
            </a:extLst>
          </p:cNvPr>
          <p:cNvSpPr>
            <a:spLocks noGrp="1"/>
          </p:cNvSpPr>
          <p:nvPr>
            <p:ph type="title"/>
          </p:nvPr>
        </p:nvSpPr>
        <p:spPr/>
        <p:txBody>
          <a:bodyPr/>
          <a:lstStyle/>
          <a:p>
            <a:r>
              <a:rPr lang="en-GB" dirty="0"/>
              <a:t>Gareth - rubric</a:t>
            </a:r>
          </a:p>
        </p:txBody>
      </p:sp>
      <p:sp>
        <p:nvSpPr>
          <p:cNvPr id="3" name="Content Placeholder 2">
            <a:extLst>
              <a:ext uri="{FF2B5EF4-FFF2-40B4-BE49-F238E27FC236}">
                <a16:creationId xmlns:a16="http://schemas.microsoft.com/office/drawing/2014/main" id="{DA036452-B0B9-AA46-5BB4-5E81E0F5E33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482374762"/>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673</TotalTime>
  <Words>1415</Words>
  <Application>Microsoft Office PowerPoint</Application>
  <PresentationFormat>Widescreen</PresentationFormat>
  <Paragraphs>162</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Retrospect</vt:lpstr>
      <vt:lpstr>Writing assignments  </vt:lpstr>
      <vt:lpstr>Writing assignments</vt:lpstr>
      <vt:lpstr>Assignments (1) – Module Specification</vt:lpstr>
      <vt:lpstr>Assignments (2) – Learning Outcomes</vt:lpstr>
      <vt:lpstr>Assignments (3) – Weighting, word count etc</vt:lpstr>
      <vt:lpstr>Assignment (4) Word count “equivalent”</vt:lpstr>
      <vt:lpstr>Assignments (5) – This year’s templates (GA36)</vt:lpstr>
      <vt:lpstr>Assignments (6) – Filling in the template</vt:lpstr>
      <vt:lpstr>Assignments (7) – Task Description</vt:lpstr>
      <vt:lpstr>Assignments (8) – Standards for Level</vt:lpstr>
      <vt:lpstr>Assignment (9) – Allocating Marks</vt:lpstr>
      <vt:lpstr>Assignments (10a) –  Linking tasks to generic grading criteria</vt:lpstr>
      <vt:lpstr>Assignments (10b) –  Linking tasks to generic grading criteria</vt:lpstr>
      <vt:lpstr>Assignments (11) –  Allocating marks to tasks</vt:lpstr>
      <vt:lpstr>Assignments (12) – Send to Internal Verifier</vt:lpstr>
      <vt:lpstr>Assignments (13) – Being an internal verifier</vt:lpstr>
      <vt:lpstr>Feedback – Moodle (1)</vt:lpstr>
      <vt:lpstr>Feedback – Moodle (2)</vt:lpstr>
      <vt:lpstr>Feedback – Moodle (3)</vt:lpstr>
      <vt:lpstr>Feedback - Moodle (4)</vt:lpstr>
      <vt:lpstr>Gareth - rubric</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Creating an assignment  </dc:title>
  <dc:creator>Gaynor Thomas</dc:creator>
  <cp:lastModifiedBy>Gaynor Thomas</cp:lastModifiedBy>
  <cp:revision>58</cp:revision>
  <dcterms:created xsi:type="dcterms:W3CDTF">2022-06-24T09:06:26Z</dcterms:created>
  <dcterms:modified xsi:type="dcterms:W3CDTF">2022-09-06T14:37:38Z</dcterms:modified>
</cp:coreProperties>
</file>