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7" r:id="rId5"/>
    <p:sldId id="259" r:id="rId6"/>
    <p:sldId id="260" r:id="rId7"/>
    <p:sldId id="275" r:id="rId8"/>
    <p:sldId id="262" r:id="rId9"/>
    <p:sldId id="263" r:id="rId10"/>
    <p:sldId id="264" r:id="rId11"/>
    <p:sldId id="267" r:id="rId12"/>
    <p:sldId id="268" r:id="rId13"/>
    <p:sldId id="269" r:id="rId14"/>
    <p:sldId id="270" r:id="rId15"/>
    <p:sldId id="272" r:id="rId16"/>
    <p:sldId id="266"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038" autoAdjust="0"/>
  </p:normalViewPr>
  <p:slideViewPr>
    <p:cSldViewPr>
      <p:cViewPr>
        <p:scale>
          <a:sx n="70" d="100"/>
          <a:sy n="70" d="100"/>
        </p:scale>
        <p:origin x="-516" y="132"/>
      </p:cViewPr>
      <p:guideLst>
        <p:guide orient="horz" pos="2160"/>
        <p:guide pos="290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52FE20E-B616-47C9-82E6-B917BC43CD5A}"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1E272A-42A7-4F30-B654-129C7B686978}"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Slide: </a:t>
            </a:r>
            <a:endParaRPr lang="en-GB" dirty="0"/>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Slide: </a:t>
            </a:r>
            <a:endParaRPr lang="en-GB" dirty="0"/>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mn-lt"/>
                <a:ea typeface="+mn-ea"/>
                <a:cs typeface="+mn-cs"/>
              </a:rPr>
              <a:t>Slide: </a:t>
            </a:r>
            <a:r>
              <a:rPr lang="en-GB" noProof="0" dirty="0" smtClean="0">
                <a:latin typeface="Times New Roman" panose="02020603050405020304" pitchFamily="18" charset="0"/>
                <a:cs typeface="Times New Roman" panose="02020603050405020304" pitchFamily="18" charset="0"/>
              </a:rPr>
              <a:t>Company management</a:t>
            </a:r>
            <a:r>
              <a:rPr lang="en-GB" baseline="0" noProof="0" dirty="0" smtClean="0">
                <a:latin typeface="Times New Roman" panose="02020603050405020304" pitchFamily="18" charset="0"/>
                <a:cs typeface="Times New Roman" panose="02020603050405020304" pitchFamily="18" charset="0"/>
              </a:rPr>
              <a:t> focus more on employees by motivating them. Managers rewarded each and every individual as per their work so that effective and efficient gains would be drawn. This simplify effective working of management and employees.</a:t>
            </a:r>
            <a:endParaRPr lang="en-GB" noProof="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mn-lt"/>
                <a:ea typeface="+mn-ea"/>
                <a:cs typeface="+mn-cs"/>
              </a:rPr>
              <a:t>Slide: </a:t>
            </a:r>
            <a:r>
              <a:rPr lang="en-GB" noProof="0" dirty="0" smtClean="0">
                <a:latin typeface="Times New Roman" panose="02020603050405020304" pitchFamily="18" charset="0"/>
                <a:cs typeface="Times New Roman" panose="02020603050405020304" pitchFamily="18" charset="0"/>
              </a:rPr>
              <a:t>Vision</a:t>
            </a:r>
            <a:r>
              <a:rPr lang="en-GB" baseline="0" noProof="0" dirty="0" smtClean="0">
                <a:latin typeface="Times New Roman" panose="02020603050405020304" pitchFamily="18" charset="0"/>
                <a:cs typeface="Times New Roman" panose="02020603050405020304" pitchFamily="18" charset="0"/>
              </a:rPr>
              <a:t> and purpose of business enables employees to work properly. This results them in working properly with effective and appropriate motivation (</a:t>
            </a:r>
            <a:r>
              <a:rPr lang="en-US" dirty="0" smtClean="0">
                <a:latin typeface="Times New Roman" panose="02020603050405020304" pitchFamily="18" charset="0"/>
                <a:cs typeface="Times New Roman" panose="02020603050405020304" pitchFamily="18" charset="0"/>
              </a:rPr>
              <a:t>Shi, et. al., 2016)</a:t>
            </a:r>
            <a:r>
              <a:rPr lang="en-GB" baseline="0" noProof="0" dirty="0" smtClean="0">
                <a:latin typeface="Times New Roman" panose="02020603050405020304" pitchFamily="18" charset="0"/>
                <a:cs typeface="Times New Roman" panose="02020603050405020304" pitchFamily="18" charset="0"/>
              </a:rPr>
              <a:t>. Vision and purpose of Kellogg’s is clear and appropriate so that better working getting promoted. </a:t>
            </a:r>
            <a:endParaRPr lang="en-GB" noProof="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mn-lt"/>
                <a:ea typeface="+mn-ea"/>
                <a:cs typeface="+mn-cs"/>
              </a:rPr>
              <a:t>Slide: </a:t>
            </a:r>
            <a:r>
              <a:rPr lang="en-GB" noProof="0" dirty="0" smtClean="0">
                <a:latin typeface="Times New Roman" panose="02020603050405020304" pitchFamily="18" charset="0"/>
                <a:cs typeface="Times New Roman" panose="02020603050405020304" pitchFamily="18" charset="0"/>
              </a:rPr>
              <a:t>A leader</a:t>
            </a:r>
            <a:r>
              <a:rPr lang="en-GB" baseline="0" noProof="0" dirty="0" smtClean="0">
                <a:latin typeface="Times New Roman" panose="02020603050405020304" pitchFamily="18" charset="0"/>
                <a:cs typeface="Times New Roman" panose="02020603050405020304" pitchFamily="18" charset="0"/>
              </a:rPr>
              <a:t> need to perform their role properly (</a:t>
            </a:r>
            <a:r>
              <a:rPr lang="en-US" dirty="0" smtClean="0">
                <a:latin typeface="Times New Roman" panose="02020603050405020304" pitchFamily="18" charset="0"/>
                <a:cs typeface="Times New Roman" panose="02020603050405020304" pitchFamily="18" charset="0"/>
              </a:rPr>
              <a:t>Aga, et. al., 2016)</a:t>
            </a:r>
            <a:r>
              <a:rPr lang="en-GB" baseline="0" noProof="0" dirty="0" smtClean="0">
                <a:latin typeface="Times New Roman" panose="02020603050405020304" pitchFamily="18" charset="0"/>
                <a:cs typeface="Times New Roman" panose="02020603050405020304" pitchFamily="18" charset="0"/>
              </a:rPr>
              <a:t>. Kellogg’s leaders have to perform all such aspects and attribute properly so that they can maintain and manage things. Leaders support business to accomplish their define targets properly in order to facilitate growth and development. </a:t>
            </a:r>
            <a:endParaRPr lang="en-GB" noProof="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mn-lt"/>
                <a:ea typeface="+mn-ea"/>
                <a:cs typeface="+mn-cs"/>
              </a:rPr>
              <a:t>Slide: </a:t>
            </a:r>
            <a:r>
              <a:rPr lang="en-GB" noProof="0" dirty="0" smtClean="0">
                <a:latin typeface="Times New Roman" panose="02020603050405020304" pitchFamily="18" charset="0"/>
                <a:cs typeface="Times New Roman" panose="02020603050405020304" pitchFamily="18" charset="0"/>
              </a:rPr>
              <a:t>Kellogg’s leaders have to perform such responsibilities properly (</a:t>
            </a:r>
            <a:r>
              <a:rPr lang="en-US" dirty="0" err="1" smtClean="0">
                <a:latin typeface="Times New Roman" panose="02020603050405020304" pitchFamily="18" charset="0"/>
                <a:cs typeface="Times New Roman" panose="02020603050405020304" pitchFamily="18" charset="0"/>
              </a:rPr>
              <a:t>Antonakis</a:t>
            </a:r>
            <a:r>
              <a:rPr lang="en-US" baseline="0" dirty="0" smtClean="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and Day, 2017)</a:t>
            </a:r>
            <a:r>
              <a:rPr lang="en-GB" noProof="0" dirty="0" smtClean="0">
                <a:latin typeface="Times New Roman" panose="02020603050405020304" pitchFamily="18" charset="0"/>
                <a:cs typeface="Times New Roman" panose="02020603050405020304" pitchFamily="18" charset="0"/>
              </a:rPr>
              <a:t>. This assist their employees to promote appropriate vision towards targets and working. Kellogg’s employees get effective supervision which aids them in quality performance.</a:t>
            </a:r>
            <a:r>
              <a:rPr lang="en-GB" baseline="0" noProof="0" dirty="0" smtClean="0">
                <a:latin typeface="Times New Roman" panose="02020603050405020304" pitchFamily="18" charset="0"/>
                <a:cs typeface="Times New Roman" panose="02020603050405020304" pitchFamily="18" charset="0"/>
              </a:rPr>
              <a:t> </a:t>
            </a:r>
            <a:endParaRPr lang="en-GB" noProof="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smtClean="0">
                <a:solidFill>
                  <a:schemeClr val="tx1"/>
                </a:solidFill>
                <a:effectLst/>
                <a:latin typeface="+mn-lt"/>
                <a:ea typeface="+mn-ea"/>
                <a:cs typeface="+mn-cs"/>
              </a:rPr>
              <a:t>Slide: </a:t>
            </a:r>
            <a:r>
              <a:rPr lang="en-US" dirty="0" smtClean="0">
                <a:latin typeface="Times New Roman" panose="02020603050405020304" pitchFamily="18" charset="0"/>
                <a:cs typeface="Times New Roman" panose="02020603050405020304" pitchFamily="18" charset="0"/>
              </a:rPr>
              <a:t>Managers of</a:t>
            </a:r>
            <a:r>
              <a:rPr lang="en-US" baseline="0" dirty="0" smtClean="0">
                <a:latin typeface="Times New Roman" panose="02020603050405020304" pitchFamily="18" charset="0"/>
                <a:cs typeface="Times New Roman" panose="02020603050405020304" pitchFamily="18" charset="0"/>
              </a:rPr>
              <a:t> Kellogg’s are dedicated towards work which enables them in drawing effective gains. This aids business to accomplish their mission, vision as well as objectives so that optimum gains determine (</a:t>
            </a:r>
            <a:r>
              <a:rPr lang="en-US" dirty="0" smtClean="0">
                <a:latin typeface="Times New Roman" panose="02020603050405020304" pitchFamily="18" charset="0"/>
                <a:cs typeface="Times New Roman" panose="02020603050405020304" pitchFamily="18" charset="0"/>
              </a:rPr>
              <a:t>Stiles</a:t>
            </a:r>
            <a:r>
              <a:rPr lang="en-US" baseline="0" dirty="0" smtClean="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and </a:t>
            </a:r>
            <a:r>
              <a:rPr lang="en-US" dirty="0" err="1" smtClean="0">
                <a:latin typeface="Times New Roman" panose="02020603050405020304" pitchFamily="18" charset="0"/>
                <a:cs typeface="Times New Roman" panose="02020603050405020304" pitchFamily="18" charset="0"/>
              </a:rPr>
              <a:t>Uhl</a:t>
            </a:r>
            <a:r>
              <a:rPr lang="en-US" dirty="0" smtClean="0">
                <a:latin typeface="Times New Roman" panose="02020603050405020304" pitchFamily="18" charset="0"/>
                <a:cs typeface="Times New Roman" panose="02020603050405020304" pitchFamily="18" charset="0"/>
              </a:rPr>
              <a:t>, 201</a:t>
            </a:r>
            <a:r>
              <a:rPr lang="en-US" dirty="0" smtClean="0"/>
              <a:t>6)</a:t>
            </a:r>
            <a:r>
              <a:rPr lang="en-US" baseline="0" dirty="0" smtClean="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Slide: </a:t>
            </a:r>
            <a:r>
              <a:rPr lang="en-GB" dirty="0" smtClean="0"/>
              <a:t>It is highly important for </a:t>
            </a:r>
            <a:r>
              <a:rPr lang="en-AU" dirty="0" smtClean="0"/>
              <a:t>Kellogg’s to give high attention of scientific approach of management and behavioural approach of management in the workplace (</a:t>
            </a:r>
            <a:r>
              <a:rPr lang="en-US" dirty="0" err="1" smtClean="0"/>
              <a:t>Wheldall</a:t>
            </a:r>
            <a:r>
              <a:rPr lang="en-US" baseline="0" dirty="0" smtClean="0"/>
              <a:t> </a:t>
            </a:r>
            <a:r>
              <a:rPr lang="en-US" dirty="0" smtClean="0"/>
              <a:t>and </a:t>
            </a:r>
            <a:r>
              <a:rPr lang="en-US" dirty="0" err="1" smtClean="0"/>
              <a:t>Merrett</a:t>
            </a:r>
            <a:r>
              <a:rPr lang="en-US" dirty="0" smtClean="0"/>
              <a:t>, 2017</a:t>
            </a:r>
            <a:r>
              <a:rPr lang="en-AU" dirty="0" smtClean="0"/>
              <a:t>). With the help of </a:t>
            </a:r>
            <a:r>
              <a:rPr lang="en-GB" sz="1200" b="0" dirty="0" smtClean="0">
                <a:solidFill>
                  <a:schemeClr val="tx1"/>
                </a:solidFill>
              </a:rPr>
              <a:t>Behavioural</a:t>
            </a:r>
            <a:r>
              <a:rPr lang="en-GB" sz="1200" b="1" dirty="0" smtClean="0">
                <a:solidFill>
                  <a:schemeClr val="tx1"/>
                </a:solidFill>
              </a:rPr>
              <a:t> </a:t>
            </a:r>
            <a:r>
              <a:rPr lang="en-AU" dirty="0" smtClean="0"/>
              <a:t>approach of management </a:t>
            </a:r>
            <a:r>
              <a:rPr lang="en-AU" sz="1200" dirty="0" smtClean="0"/>
              <a:t>Kellogg’s  encourage and motivate employees in the organisation</a:t>
            </a:r>
            <a:r>
              <a:rPr lang="en-AU" sz="1200" baseline="0" dirty="0" smtClean="0"/>
              <a:t> </a:t>
            </a:r>
            <a:r>
              <a:rPr lang="en-AU" sz="1200" dirty="0" smtClean="0"/>
              <a:t>to attain better</a:t>
            </a:r>
            <a:r>
              <a:rPr lang="en-AU" sz="1200" baseline="0" dirty="0" smtClean="0"/>
              <a:t> outcomes. </a:t>
            </a:r>
            <a:endParaRPr lang="en-GB" dirty="0"/>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Slide: It is highly important for manager to </a:t>
            </a:r>
            <a:r>
              <a:rPr lang="en-GB" sz="1200" kern="1200" dirty="0" err="1" smtClean="0">
                <a:solidFill>
                  <a:schemeClr val="tx1"/>
                </a:solidFill>
                <a:effectLst/>
                <a:latin typeface="+mn-lt"/>
                <a:ea typeface="+mn-ea"/>
                <a:cs typeface="+mn-cs"/>
              </a:rPr>
              <a:t>fulfill</a:t>
            </a:r>
            <a:r>
              <a:rPr lang="en-GB" sz="1200" kern="1200" dirty="0" smtClean="0">
                <a:solidFill>
                  <a:schemeClr val="tx1"/>
                </a:solidFill>
                <a:effectLst/>
                <a:latin typeface="+mn-lt"/>
                <a:ea typeface="+mn-ea"/>
                <a:cs typeface="+mn-cs"/>
              </a:rPr>
              <a:t> basic needs of employees before going to next need. To achieve high growth and success it is very much important for </a:t>
            </a:r>
            <a:r>
              <a:rPr lang="en-AU" sz="1200" kern="1200" dirty="0" smtClean="0">
                <a:solidFill>
                  <a:schemeClr val="tx1"/>
                </a:solidFill>
                <a:effectLst/>
                <a:latin typeface="+mn-lt"/>
                <a:ea typeface="+mn-ea"/>
                <a:cs typeface="+mn-cs"/>
              </a:rPr>
              <a:t>Kellogg ’s to motivate and encourage employees. With the help of various motivation theories, Kellogg ’s can increase the level of profitability and productivity in today’s tough competitive marketplace (</a:t>
            </a:r>
            <a:r>
              <a:rPr lang="en-US" sz="1200" kern="1200" dirty="0" err="1" smtClean="0">
                <a:solidFill>
                  <a:schemeClr val="tx1"/>
                </a:solidFill>
                <a:effectLst/>
                <a:latin typeface="+mn-lt"/>
                <a:ea typeface="+mn-ea"/>
                <a:cs typeface="+mn-cs"/>
              </a:rPr>
              <a:t>Tannenbaum</a:t>
            </a:r>
            <a:r>
              <a:rPr lang="en-US" sz="1200" kern="1200" dirty="0" smtClean="0">
                <a:solidFill>
                  <a:schemeClr val="tx1"/>
                </a:solidFill>
                <a:effectLst/>
                <a:latin typeface="+mn-lt"/>
                <a:ea typeface="+mn-ea"/>
                <a:cs typeface="+mn-cs"/>
              </a:rPr>
              <a:t>, et. al., 2013</a:t>
            </a:r>
            <a:r>
              <a:rPr lang="en-AU" sz="1200" kern="1200" dirty="0" smtClean="0">
                <a:solidFill>
                  <a:schemeClr val="tx1"/>
                </a:solidFill>
                <a:effectLst/>
                <a:latin typeface="+mn-lt"/>
                <a:ea typeface="+mn-ea"/>
                <a:cs typeface="+mn-cs"/>
              </a:rPr>
              <a:t>). </a:t>
            </a:r>
            <a:endParaRPr lang="en-AU"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AU"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Slide: </a:t>
            </a:r>
            <a:r>
              <a:rPr lang="en-GB" sz="1200" kern="1200" dirty="0" smtClean="0">
                <a:solidFill>
                  <a:schemeClr val="tx1"/>
                </a:solidFill>
                <a:effectLst/>
                <a:latin typeface="+mn-lt"/>
                <a:ea typeface="+mn-ea"/>
                <a:cs typeface="+mn-cs"/>
              </a:rPr>
              <a:t>According to Maslow hierarchy need theory management of  </a:t>
            </a:r>
            <a:r>
              <a:rPr lang="en-AU" sz="1200" kern="1200" dirty="0" smtClean="0">
                <a:solidFill>
                  <a:schemeClr val="tx1"/>
                </a:solidFill>
                <a:effectLst/>
                <a:latin typeface="+mn-lt"/>
                <a:ea typeface="+mn-ea"/>
                <a:cs typeface="+mn-cs"/>
              </a:rPr>
              <a:t>Kellogg’s to </a:t>
            </a:r>
            <a:r>
              <a:rPr lang="en-GB" sz="1200" kern="1200" dirty="0" smtClean="0">
                <a:solidFill>
                  <a:schemeClr val="tx1"/>
                </a:solidFill>
                <a:effectLst/>
                <a:latin typeface="+mn-lt"/>
                <a:ea typeface="+mn-ea"/>
                <a:cs typeface="+mn-cs"/>
              </a:rPr>
              <a:t>follow various step such as </a:t>
            </a:r>
            <a:r>
              <a:rPr lang="en-AU" sz="1200" kern="1200" dirty="0" smtClean="0">
                <a:solidFill>
                  <a:schemeClr val="tx1"/>
                </a:solidFill>
                <a:effectLst/>
                <a:latin typeface="+mn-lt"/>
                <a:ea typeface="+mn-ea"/>
                <a:cs typeface="+mn-cs"/>
              </a:rPr>
              <a:t>Physiological needs, Safety needs, Social needs and Self-actualisation needs. This theory includes five step of human needs which is followed by the manager in a hierarchical level (</a:t>
            </a:r>
            <a:r>
              <a:rPr lang="en-US" sz="1200" kern="1200" dirty="0" smtClean="0">
                <a:solidFill>
                  <a:schemeClr val="tx1"/>
                </a:solidFill>
                <a:effectLst/>
                <a:latin typeface="+mn-lt"/>
                <a:ea typeface="+mn-ea"/>
                <a:cs typeface="+mn-cs"/>
              </a:rPr>
              <a:t>Bull, et. al., 2013</a:t>
            </a:r>
            <a:r>
              <a:rPr lang="en-AU" sz="1200" kern="1200" dirty="0" smtClean="0">
                <a:solidFill>
                  <a:schemeClr val="tx1"/>
                </a:solidFill>
                <a:effectLst/>
                <a:latin typeface="+mn-lt"/>
                <a:ea typeface="+mn-ea"/>
                <a:cs typeface="+mn-cs"/>
              </a:rPr>
              <a:t>). </a:t>
            </a:r>
            <a:endParaRPr lang="en-AU"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AU"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Slide: </a:t>
            </a:r>
            <a:r>
              <a:rPr lang="en-GB" sz="1200" kern="1200" dirty="0" smtClean="0">
                <a:solidFill>
                  <a:schemeClr val="tx1"/>
                </a:solidFill>
                <a:effectLst/>
                <a:latin typeface="+mn-lt"/>
                <a:ea typeface="+mn-ea"/>
                <a:cs typeface="+mn-cs"/>
              </a:rPr>
              <a:t>Swot is great techniques through which organisation can identify its strengths, weaknesses, opportunities, and threat that help in decision making as well as planning process to achieve desired goals and objectives (</a:t>
            </a:r>
            <a:r>
              <a:rPr lang="en-US" sz="1200" kern="1200" dirty="0" smtClean="0">
                <a:solidFill>
                  <a:schemeClr val="tx1"/>
                </a:solidFill>
                <a:effectLst/>
                <a:latin typeface="+mn-lt"/>
                <a:ea typeface="+mn-ea"/>
                <a:cs typeface="+mn-cs"/>
              </a:rPr>
              <a:t>Kaur, 2013</a:t>
            </a:r>
            <a:r>
              <a:rPr lang="en-GB" sz="1200" kern="1200" dirty="0" smtClean="0">
                <a:solidFill>
                  <a:schemeClr val="tx1"/>
                </a:solidFill>
                <a:effectLst/>
                <a:latin typeface="+mn-lt"/>
                <a:ea typeface="+mn-ea"/>
                <a:cs typeface="+mn-cs"/>
              </a:rPr>
              <a:t>). It is necessary for Kellogg ’s to consider these points before taking any important decision related to business activities (</a:t>
            </a:r>
            <a:r>
              <a:rPr lang="en-US" sz="1200" kern="1200" dirty="0" smtClean="0">
                <a:solidFill>
                  <a:schemeClr val="tx1"/>
                </a:solidFill>
                <a:effectLst/>
                <a:latin typeface="+mn-lt"/>
                <a:ea typeface="+mn-ea"/>
                <a:cs typeface="+mn-cs"/>
              </a:rPr>
              <a:t>Jerome, 2013</a:t>
            </a:r>
            <a:r>
              <a:rPr lang="en-GB" sz="1200" kern="1200" dirty="0" smtClean="0">
                <a:solidFill>
                  <a:schemeClr val="tx1"/>
                </a:solidFill>
                <a:effectLst/>
                <a:latin typeface="+mn-lt"/>
                <a:ea typeface="+mn-ea"/>
                <a:cs typeface="+mn-cs"/>
              </a:rPr>
              <a:t>). </a:t>
            </a:r>
            <a:endParaRPr lang="en-AU"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AU"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Slide: </a:t>
            </a:r>
            <a:r>
              <a:rPr lang="en-GB" sz="1200" kern="1200" dirty="0" smtClean="0">
                <a:solidFill>
                  <a:schemeClr val="tx1"/>
                </a:solidFill>
                <a:effectLst/>
                <a:latin typeface="+mn-lt"/>
                <a:ea typeface="+mn-ea"/>
                <a:cs typeface="+mn-cs"/>
              </a:rPr>
              <a:t>Leadership and management responsibilities help to control and manage different functions of the organisation. Kellogg’s is a popular organisation which uses swot analysis to identify strengths, weakness, opportunities, and threat in a proper way. </a:t>
            </a:r>
            <a:endParaRPr lang="en-AU"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AU"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Slide: </a:t>
            </a:r>
            <a:endParaRPr lang="en-GB" dirty="0"/>
          </a:p>
        </p:txBody>
      </p:sp>
      <p:sp>
        <p:nvSpPr>
          <p:cNvPr id="4" name="Slide Number Placeholder 3"/>
          <p:cNvSpPr>
            <a:spLocks noGrp="1"/>
          </p:cNvSpPr>
          <p:nvPr>
            <p:ph type="sldNum" sz="quarter" idx="10"/>
          </p:nvPr>
        </p:nvSpPr>
        <p:spPr/>
        <p:txBody>
          <a:bodyPr/>
          <a:lstStyle/>
          <a:p>
            <a:fld id="{691E272A-42A7-4F30-B654-129C7B686978}"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3"/>
          <p:cNvPicPr>
            <a:picLocks noChangeAspect="1"/>
          </p:cNvPicPr>
          <p:nvPr/>
        </p:nvPicPr>
        <p:blipFill>
          <a:blip r:embed="rId2"/>
          <a:stretch>
            <a:fillRect/>
          </a:stretch>
        </p:blipFill>
        <p:spPr>
          <a:xfrm>
            <a:off x="0" y="0"/>
            <a:ext cx="9144000" cy="6858000"/>
          </a:xfrm>
          <a:prstGeom prst="rect">
            <a:avLst/>
          </a:prstGeom>
          <a:noFill/>
          <a:ln w="9525">
            <a:noFill/>
          </a:ln>
        </p:spPr>
      </p:pic>
      <p:sp>
        <p:nvSpPr>
          <p:cNvPr id="2051" name="Rectangle 3"/>
          <p:cNvSpPr>
            <a:spLocks noGrp="1" noChangeArrowheads="1"/>
          </p:cNvSpPr>
          <p:nvPr>
            <p:ph type="ctrTitle"/>
          </p:nvPr>
        </p:nvSpPr>
        <p:spPr>
          <a:xfrm>
            <a:off x="468313" y="3717925"/>
            <a:ext cx="8207375" cy="1082675"/>
          </a:xfrm>
        </p:spPr>
        <p:txBody>
          <a:bodyPr/>
          <a:lstStyle>
            <a:lvl1pPr algn="r">
              <a:defRPr/>
            </a:lvl1pPr>
          </a:lstStyle>
          <a:p>
            <a:pPr lvl="0"/>
            <a:r>
              <a:rPr lang="en-US" altLang="zh-CN" noProof="0" smtClean="0"/>
              <a:t>Click to edit Master title style</a:t>
            </a:r>
            <a:endParaRPr lang="en-US" altLang="zh-CN" noProof="0" smtClean="0"/>
          </a:p>
        </p:txBody>
      </p:sp>
      <p:sp>
        <p:nvSpPr>
          <p:cNvPr id="2052" name="Rectangle 4"/>
          <p:cNvSpPr>
            <a:spLocks noGrp="1" noChangeArrowheads="1"/>
          </p:cNvSpPr>
          <p:nvPr>
            <p:ph type="subTitle" idx="1"/>
          </p:nvPr>
        </p:nvSpPr>
        <p:spPr>
          <a:xfrm>
            <a:off x="469900" y="4940300"/>
            <a:ext cx="8212138" cy="981075"/>
          </a:xfrm>
        </p:spPr>
        <p:txBody>
          <a:bodyPr/>
          <a:lstStyle>
            <a:lvl1pPr marL="0" indent="0" algn="r">
              <a:buFontTx/>
              <a:buNone/>
              <a:defRPr/>
            </a:lvl1pPr>
          </a:lstStyle>
          <a:p>
            <a:pPr lvl="0"/>
            <a:r>
              <a:rPr lang="en-US" altLang="zh-CN" noProof="0" smtClean="0"/>
              <a:t>Click to edit Master subtitle style</a:t>
            </a:r>
            <a:endParaRPr lang="en-US" altLang="zh-CN" noProof="0" smtClean="0"/>
          </a:p>
        </p:txBody>
      </p:sp>
      <p:sp>
        <p:nvSpPr>
          <p:cNvPr id="9" name="Rectangle 5"/>
          <p:cNvSpPr>
            <a:spLocks noGrp="1" noChangeArrowheads="1"/>
          </p:cNvSpPr>
          <p:nvPr>
            <p:ph type="dt" sz="half" idx="2"/>
          </p:nvPr>
        </p:nvSpPr>
        <p:spPr bwMode="auto">
          <a:xfrm>
            <a:off x="457200" y="6245225"/>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8515976C-E176-4DA8-A292-ADA0D7165F2E}" type="datetimeFigureOut">
              <a:rPr lang="en-US" smtClean="0"/>
            </a:fld>
            <a:endParaRPr lang="en-US"/>
          </a:p>
        </p:txBody>
      </p:sp>
      <p:sp>
        <p:nvSpPr>
          <p:cNvPr id="10" name="Rectangle 6"/>
          <p:cNvSpPr>
            <a:spLocks noGrp="1" noChangeArrowheads="1"/>
          </p:cNvSpPr>
          <p:nvPr>
            <p:ph type="ftr" sz="quarter" idx="3"/>
          </p:nvPr>
        </p:nvSpPr>
        <p:spPr bwMode="auto">
          <a:xfrm>
            <a:off x="3124200" y="6245225"/>
            <a:ext cx="2895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a:p>
        </p:txBody>
      </p:sp>
      <p:sp>
        <p:nvSpPr>
          <p:cNvPr id="11" name="Rectangle 7"/>
          <p:cNvSpPr>
            <a:spLocks noGrp="1" noChangeArrowheads="1"/>
          </p:cNvSpPr>
          <p:nvPr>
            <p:ph type="sldNum" sz="quarter" idx="4"/>
          </p:nvPr>
        </p:nvSpPr>
        <p:spPr bwMode="auto">
          <a:xfrm>
            <a:off x="6553200" y="6245225"/>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175E0FF1-E525-46FF-89B7-E829D8FC696D}" type="slidenum">
              <a:rPr lang="en-US" smtClean="0"/>
            </a:fld>
            <a:endParaRPr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8515976C-E176-4DA8-A292-ADA0D7165F2E}"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p>
            <a:fld id="{8515976C-E176-4DA8-A292-ADA0D7165F2E}"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174750"/>
            <a:ext cx="4038600" cy="49530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174750"/>
            <a:ext cx="4038600" cy="49530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p>
            <a:fld id="{8515976C-E176-4DA8-A292-ADA0D7165F2E}" type="datetimeFigureOut">
              <a:rPr lang="en-US" smtClean="0"/>
            </a:fld>
            <a:endParaRPr lang="en-US"/>
          </a:p>
        </p:txBody>
      </p:sp>
      <p:sp>
        <p:nvSpPr>
          <p:cNvPr id="6" name="Footer Placeholder 5"/>
          <p:cNvSpPr>
            <a:spLocks noGrp="1"/>
          </p:cNvSpPr>
          <p:nvPr>
            <p:ph type="ftr" sz="quarter" idx="11"/>
          </p:nvPr>
        </p:nvSpPr>
        <p:spPr/>
        <p:txBody>
          <a:bodyPr/>
          <a:p>
            <a:endParaRPr lang="en-US"/>
          </a:p>
        </p:txBody>
      </p:sp>
      <p:sp>
        <p:nvSpPr>
          <p:cNvPr id="7" name="Slide Number Placeholder 6"/>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p>
            <a:fld id="{8515976C-E176-4DA8-A292-ADA0D7165F2E}" type="datetimeFigureOut">
              <a:rPr lang="en-US" smtClean="0"/>
            </a:fld>
            <a:endParaRPr lang="en-US"/>
          </a:p>
        </p:txBody>
      </p:sp>
      <p:sp>
        <p:nvSpPr>
          <p:cNvPr id="8" name="Footer Placeholder 7"/>
          <p:cNvSpPr>
            <a:spLocks noGrp="1"/>
          </p:cNvSpPr>
          <p:nvPr>
            <p:ph type="ftr" sz="quarter" idx="11"/>
          </p:nvPr>
        </p:nvSpPr>
        <p:spPr/>
        <p:txBody>
          <a:bodyPr/>
          <a:p>
            <a:endParaRPr lang="en-US"/>
          </a:p>
        </p:txBody>
      </p:sp>
      <p:sp>
        <p:nvSpPr>
          <p:cNvPr id="9" name="Slide Number Placeholder 8"/>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p>
            <a:fld id="{8515976C-E176-4DA8-A292-ADA0D7165F2E}" type="datetimeFigureOut">
              <a:rPr lang="en-US" smtClean="0"/>
            </a:fld>
            <a:endParaRPr lang="en-US"/>
          </a:p>
        </p:txBody>
      </p:sp>
      <p:sp>
        <p:nvSpPr>
          <p:cNvPr id="4" name="Footer Placeholder 3"/>
          <p:cNvSpPr>
            <a:spLocks noGrp="1"/>
          </p:cNvSpPr>
          <p:nvPr>
            <p:ph type="ftr" sz="quarter" idx="11"/>
          </p:nvPr>
        </p:nvSpPr>
        <p:spPr/>
        <p:txBody>
          <a:bodyPr/>
          <a:p>
            <a:endParaRPr lang="en-US"/>
          </a:p>
        </p:txBody>
      </p:sp>
      <p:sp>
        <p:nvSpPr>
          <p:cNvPr id="5" name="Slide Number Placeholder 4"/>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p>
            <a:fld id="{8515976C-E176-4DA8-A292-ADA0D7165F2E}" type="datetimeFigureOut">
              <a:rPr lang="en-US" smtClean="0"/>
            </a:fld>
            <a:endParaRPr lang="en-US"/>
          </a:p>
        </p:txBody>
      </p:sp>
      <p:sp>
        <p:nvSpPr>
          <p:cNvPr id="3" name="Footer Placeholder 2"/>
          <p:cNvSpPr>
            <a:spLocks noGrp="1"/>
          </p:cNvSpPr>
          <p:nvPr>
            <p:ph type="ftr" sz="quarter" idx="11"/>
          </p:nvPr>
        </p:nvSpPr>
        <p:spPr/>
        <p:txBody>
          <a:bodyPr/>
          <a:p>
            <a:endParaRPr lang="en-US"/>
          </a:p>
        </p:txBody>
      </p:sp>
      <p:sp>
        <p:nvSpPr>
          <p:cNvPr id="4" name="Slide Number Placeholder 3"/>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8515976C-E176-4DA8-A292-ADA0D7165F2E}" type="datetimeFigureOut">
              <a:rPr lang="en-US" smtClean="0"/>
            </a:fld>
            <a:endParaRPr lang="en-US"/>
          </a:p>
        </p:txBody>
      </p:sp>
      <p:sp>
        <p:nvSpPr>
          <p:cNvPr id="6" name="Footer Placeholder 5"/>
          <p:cNvSpPr>
            <a:spLocks noGrp="1"/>
          </p:cNvSpPr>
          <p:nvPr>
            <p:ph type="ftr" sz="quarter" idx="11"/>
          </p:nvPr>
        </p:nvSpPr>
        <p:spPr/>
        <p:txBody>
          <a:bodyPr/>
          <a:p>
            <a:endParaRPr lang="en-US"/>
          </a:p>
        </p:txBody>
      </p:sp>
      <p:sp>
        <p:nvSpPr>
          <p:cNvPr id="7" name="Slide Number Placeholder 6"/>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3887788" y="987425"/>
            <a:ext cx="462915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8515976C-E176-4DA8-A292-ADA0D7165F2E}" type="datetimeFigureOut">
              <a:rPr lang="en-US" smtClean="0"/>
            </a:fld>
            <a:endParaRPr lang="en-US"/>
          </a:p>
        </p:txBody>
      </p:sp>
      <p:sp>
        <p:nvSpPr>
          <p:cNvPr id="6" name="Footer Placeholder 5"/>
          <p:cNvSpPr>
            <a:spLocks noGrp="1"/>
          </p:cNvSpPr>
          <p:nvPr>
            <p:ph type="ftr" sz="quarter" idx="11"/>
          </p:nvPr>
        </p:nvSpPr>
        <p:spPr/>
        <p:txBody>
          <a:bodyPr/>
          <a:p>
            <a:endParaRPr lang="en-US"/>
          </a:p>
        </p:txBody>
      </p:sp>
      <p:sp>
        <p:nvSpPr>
          <p:cNvPr id="7" name="Slide Number Placeholder 6"/>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8515976C-E176-4DA8-A292-ADA0D7165F2E}"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90500"/>
            <a:ext cx="2057400" cy="593725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90500"/>
            <a:ext cx="6019800" cy="5937250"/>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8515976C-E176-4DA8-A292-ADA0D7165F2E}"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175E0FF1-E525-46FF-89B7-E829D8FC696D}" type="slidenum">
              <a:rPr lang="en-US" smtClean="0"/>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pic>
        <p:nvPicPr>
          <p:cNvPr id="1026" name="Picture 10"/>
          <p:cNvPicPr>
            <a:picLocks noChangeAspect="1"/>
          </p:cNvPicPr>
          <p:nvPr/>
        </p:nvPicPr>
        <p:blipFill>
          <a:blip r:embed="rId12"/>
          <a:stretch>
            <a:fillRect/>
          </a:stretch>
        </p:blipFill>
        <p:spPr>
          <a:xfrm>
            <a:off x="0" y="0"/>
            <a:ext cx="9144000" cy="6858000"/>
          </a:xfrm>
          <a:prstGeom prst="rect">
            <a:avLst/>
          </a:prstGeom>
          <a:noFill/>
          <a:ln w="9525">
            <a:noFill/>
          </a:ln>
        </p:spPr>
      </p:pic>
      <p:sp>
        <p:nvSpPr>
          <p:cNvPr id="1027" name="Rectangle 3"/>
          <p:cNvSpPr>
            <a:spLocks noGrp="1"/>
          </p:cNvSpPr>
          <p:nvPr>
            <p:ph type="title"/>
          </p:nvPr>
        </p:nvSpPr>
        <p:spPr>
          <a:xfrm>
            <a:off x="457200" y="190500"/>
            <a:ext cx="8229600" cy="582613"/>
          </a:xfrm>
          <a:prstGeom prst="rect">
            <a:avLst/>
          </a:prstGeom>
          <a:noFill/>
          <a:ln w="9525">
            <a:noFill/>
          </a:ln>
        </p:spPr>
        <p:txBody>
          <a:bodyPr anchor="ctr"/>
          <a:p>
            <a:pPr lvl="0"/>
            <a:r>
              <a:rPr lang="en-US" altLang="zh-CN" dirty="0"/>
              <a:t>Click to edit Master title style</a:t>
            </a:r>
            <a:endParaRPr lang="en-US" altLang="zh-CN" dirty="0"/>
          </a:p>
        </p:txBody>
      </p:sp>
      <p:sp>
        <p:nvSpPr>
          <p:cNvPr id="1028" name="Rectangle 4"/>
          <p:cNvSpPr>
            <a:spLocks noGrp="1"/>
          </p:cNvSpPr>
          <p:nvPr>
            <p:ph type="body" idx="1"/>
          </p:nvPr>
        </p:nvSpPr>
        <p:spPr>
          <a:xfrm>
            <a:off x="457200" y="1174750"/>
            <a:ext cx="8229600" cy="4953000"/>
          </a:xfrm>
          <a:prstGeom prst="rect">
            <a:avLst/>
          </a:prstGeom>
          <a:noFill/>
          <a:ln w="9525">
            <a:noFill/>
          </a:ln>
        </p:spPr>
        <p:txBody>
          <a:bodyPr/>
          <a:p>
            <a:pPr lvl="0"/>
            <a:r>
              <a:rPr lang="en-US" altLang="zh-CN" dirty="0"/>
              <a:t>Click to 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en-US" altLang="zh-CN" dirty="0"/>
          </a:p>
        </p:txBody>
      </p:sp>
      <p:sp>
        <p:nvSpPr>
          <p:cNvPr id="1029" name="Rectangle 5"/>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8515976C-E176-4DA8-A292-ADA0D7165F2E}" type="datetimeFigureOut">
              <a:rPr lang="en-US" smtClean="0"/>
            </a:fld>
            <a:endParaRPr lang="en-US"/>
          </a:p>
        </p:txBody>
      </p:sp>
      <p:sp>
        <p:nvSpPr>
          <p:cNvPr id="1030" name="Rectangle 6"/>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US"/>
          </a:p>
        </p:txBody>
      </p:sp>
      <p:sp>
        <p:nvSpPr>
          <p:cNvPr id="1031" name="Rectangle 7"/>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175E0FF1-E525-46FF-89B7-E829D8FC696D}"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fontAlgn="base">
        <a:spcBef>
          <a:spcPct val="0"/>
        </a:spcBef>
        <a:spcAft>
          <a:spcPct val="0"/>
        </a:spcAft>
        <a:defRPr sz="360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7700" y="488950"/>
            <a:ext cx="7848600" cy="1254125"/>
          </a:xfrm>
        </p:spPr>
        <p:txBody>
          <a:bodyPr/>
          <a:lstStyle/>
          <a:p>
            <a:pPr algn="ctr"/>
            <a:r>
              <a:rPr lang="en-US" sz="4000" dirty="0" smtClean="0">
                <a:solidFill>
                  <a:schemeClr val="tx1"/>
                </a:solidFill>
                <a:latin typeface="Times New Roman" panose="02020603050405020304" pitchFamily="18" charset="0"/>
                <a:cs typeface="Times New Roman" panose="02020603050405020304" pitchFamily="18" charset="0"/>
              </a:rPr>
              <a:t>INTRODUCING THE MODERN WORKPLACE</a:t>
            </a:r>
            <a:endParaRPr lang="en-US" sz="4000" dirty="0">
              <a:solidFill>
                <a:schemeClr val="tx1"/>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685800" y="2355215"/>
            <a:ext cx="8077200" cy="798830"/>
          </a:xfrm>
        </p:spPr>
        <p:txBody>
          <a:bodyPr/>
          <a:lstStyle/>
          <a:p>
            <a:pPr algn="ctr"/>
            <a:r>
              <a:rPr lang="en-GB" altLang="en-US" dirty="0" smtClean="0">
                <a:solidFill>
                  <a:schemeClr val="tx1"/>
                </a:solidFill>
                <a:latin typeface="Times New Roman" panose="02020603050405020304" pitchFamily="18" charset="0"/>
                <a:cs typeface="Times New Roman" panose="02020603050405020304" pitchFamily="18" charset="0"/>
              </a:rPr>
              <a:t>Case study </a:t>
            </a:r>
            <a:r>
              <a:rPr lang="en-US" dirty="0" smtClean="0">
                <a:solidFill>
                  <a:schemeClr val="tx1"/>
                </a:solidFill>
                <a:latin typeface="Times New Roman" panose="02020603050405020304" pitchFamily="18" charset="0"/>
                <a:cs typeface="Times New Roman" panose="02020603050405020304" pitchFamily="18" charset="0"/>
              </a:rPr>
              <a:t>Kellogg’s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1026" name="Picture 2" descr="C:\Users\Administrator\Downloads\vhKmu3Rb_400x400.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751830" y="3616960"/>
            <a:ext cx="2744470" cy="2895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3"/>
          <p:cNvSpPr txBox="1"/>
          <p:nvPr/>
        </p:nvSpPr>
        <p:spPr>
          <a:xfrm>
            <a:off x="335280" y="3616960"/>
            <a:ext cx="2540000" cy="2306955"/>
          </a:xfrm>
          <a:prstGeom prst="rect">
            <a:avLst/>
          </a:prstGeom>
          <a:noFill/>
        </p:spPr>
        <p:txBody>
          <a:bodyPr wrap="square" rtlCol="0" anchor="t">
            <a:spAutoFit/>
          </a:bodyPr>
          <a:p>
            <a:r>
              <a:rPr lang="en-US"/>
              <a:t>Elena Ilinca – </a:t>
            </a:r>
            <a:r>
              <a:rPr lang="en-GB" altLang="en-US"/>
              <a:t>Group</a:t>
            </a:r>
            <a:r>
              <a:rPr lang="en-US"/>
              <a:t> </a:t>
            </a:r>
            <a:r>
              <a:rPr lang="en-GB" altLang="en-US"/>
              <a:t>Leader</a:t>
            </a:r>
            <a:endParaRPr lang="en-GB" altLang="en-US"/>
          </a:p>
          <a:p>
            <a:r>
              <a:rPr lang="en-US"/>
              <a:t>Enciu Ionut</a:t>
            </a:r>
            <a:endParaRPr lang="en-US"/>
          </a:p>
          <a:p>
            <a:r>
              <a:rPr lang="en-US"/>
              <a:t>George Sebastian</a:t>
            </a:r>
            <a:endParaRPr lang="en-US"/>
          </a:p>
          <a:p>
            <a:r>
              <a:rPr lang="en-US"/>
              <a:t>Ana-Maria Popescu</a:t>
            </a:r>
            <a:endParaRPr lang="en-US"/>
          </a:p>
          <a:p>
            <a:r>
              <a:rPr lang="en-US"/>
              <a:t>Ionela Onica</a:t>
            </a:r>
            <a:endParaRPr lang="en-US"/>
          </a:p>
          <a:p>
            <a:r>
              <a:rPr lang="en-US"/>
              <a:t>Andrei Balaci</a:t>
            </a:r>
            <a:endParaRPr lang="en-US"/>
          </a:p>
          <a:p>
            <a:r>
              <a:rPr lang="en-US"/>
              <a:t>Andrei Ciafalan</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b="1" dirty="0" smtClean="0">
                <a:solidFill>
                  <a:schemeClr val="tx1"/>
                </a:solidFill>
                <a:latin typeface="Times New Roman" panose="02020603050405020304" pitchFamily="18" charset="0"/>
                <a:cs typeface="Times New Roman" panose="02020603050405020304" pitchFamily="18" charset="0"/>
              </a:rPr>
              <a:t>Table of content</a:t>
            </a:r>
            <a:r>
              <a:rPr lang="en-GB" altLang="en-US" sz="3000" b="1" dirty="0" smtClean="0">
                <a:solidFill>
                  <a:schemeClr val="tx1"/>
                </a:solidFill>
                <a:latin typeface="Times New Roman" panose="02020603050405020304" pitchFamily="18" charset="0"/>
                <a:cs typeface="Times New Roman" panose="02020603050405020304" pitchFamily="18" charset="0"/>
              </a:rPr>
              <a:t>s</a:t>
            </a:r>
            <a:endParaRPr lang="en-GB" altLang="en-US" sz="3000" b="1" dirty="0" smtClean="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sz="2000" dirty="0" smtClean="0">
                <a:cs typeface="Times New Roman" panose="02020603050405020304" pitchFamily="18" charset="0"/>
              </a:rPr>
              <a:t>Introduction </a:t>
            </a:r>
            <a:r>
              <a:rPr lang="en-GB" altLang="en-US" sz="2000" dirty="0" smtClean="0">
                <a:cs typeface="Times New Roman" panose="02020603050405020304" pitchFamily="18" charset="0"/>
              </a:rPr>
              <a:t>and </a:t>
            </a:r>
            <a:r>
              <a:rPr lang="en-US" sz="2000" dirty="0" smtClean="0">
                <a:cs typeface="Times New Roman" panose="02020603050405020304" pitchFamily="18" charset="0"/>
                <a:sym typeface="+mn-ea"/>
              </a:rPr>
              <a:t>Background of a company</a:t>
            </a:r>
            <a:endParaRPr lang="en-US" sz="2000" dirty="0" smtClean="0">
              <a:cs typeface="Times New Roman" panose="02020603050405020304" pitchFamily="18" charset="0"/>
            </a:endParaRPr>
          </a:p>
          <a:p>
            <a:pPr algn="just">
              <a:lnSpc>
                <a:spcPct val="150000"/>
              </a:lnSpc>
            </a:pPr>
            <a:r>
              <a:rPr lang="en-US" sz="2000" dirty="0" smtClean="0">
                <a:cs typeface="Times New Roman" panose="02020603050405020304" pitchFamily="18" charset="0"/>
              </a:rPr>
              <a:t>Aim </a:t>
            </a:r>
            <a:r>
              <a:rPr lang="en-GB" altLang="en-US" sz="2000" dirty="0" smtClean="0">
                <a:cs typeface="Times New Roman" panose="02020603050405020304" pitchFamily="18" charset="0"/>
              </a:rPr>
              <a:t>and </a:t>
            </a:r>
            <a:r>
              <a:rPr lang="en-US" sz="2000" dirty="0" smtClean="0">
                <a:cs typeface="Times New Roman" panose="02020603050405020304" pitchFamily="18" charset="0"/>
              </a:rPr>
              <a:t>Objectives </a:t>
            </a:r>
            <a:endParaRPr lang="en-US" sz="2000" dirty="0" smtClean="0">
              <a:cs typeface="Times New Roman" panose="02020603050405020304" pitchFamily="18" charset="0"/>
              <a:sym typeface="+mn-ea"/>
            </a:endParaRPr>
          </a:p>
          <a:p>
            <a:pPr algn="just">
              <a:lnSpc>
                <a:spcPct val="150000"/>
              </a:lnSpc>
            </a:pPr>
            <a:r>
              <a:rPr lang="en-GB" altLang="en-US" sz="2000" dirty="0" smtClean="0">
                <a:cs typeface="Times New Roman" panose="02020603050405020304" pitchFamily="18" charset="0"/>
                <a:sym typeface="+mn-ea"/>
              </a:rPr>
              <a:t>Legal Compliances </a:t>
            </a:r>
            <a:endParaRPr lang="en-GB" altLang="en-US" sz="2000" dirty="0" smtClean="0">
              <a:cs typeface="Times New Roman" panose="02020603050405020304" pitchFamily="18" charset="0"/>
              <a:sym typeface="+mn-ea"/>
            </a:endParaRPr>
          </a:p>
          <a:p>
            <a:pPr algn="just">
              <a:lnSpc>
                <a:spcPct val="150000"/>
              </a:lnSpc>
            </a:pPr>
            <a:r>
              <a:rPr lang="en-US" sz="2000" dirty="0" smtClean="0">
                <a:cs typeface="Times New Roman" panose="02020603050405020304" pitchFamily="18" charset="0"/>
              </a:rPr>
              <a:t>Leadershi</a:t>
            </a:r>
            <a:r>
              <a:rPr lang="en-GB" altLang="en-US" sz="2000" dirty="0" smtClean="0">
                <a:cs typeface="Times New Roman" panose="02020603050405020304" pitchFamily="18" charset="0"/>
              </a:rPr>
              <a:t>p and </a:t>
            </a:r>
            <a:r>
              <a:rPr lang="en-US" sz="2000" dirty="0" smtClean="0">
                <a:cs typeface="Times New Roman" panose="02020603050405020304" pitchFamily="18" charset="0"/>
                <a:sym typeface="+mn-ea"/>
              </a:rPr>
              <a:t>Management </a:t>
            </a:r>
            <a:r>
              <a:rPr lang="en-GB" altLang="en-US" sz="2000" dirty="0" smtClean="0">
                <a:cs typeface="Times New Roman" panose="02020603050405020304" pitchFamily="18" charset="0"/>
                <a:sym typeface="+mn-ea"/>
              </a:rPr>
              <a:t>R</a:t>
            </a:r>
            <a:r>
              <a:rPr lang="en-US" sz="2000" dirty="0" smtClean="0">
                <a:cs typeface="Times New Roman" panose="02020603050405020304" pitchFamily="18" charset="0"/>
                <a:sym typeface="+mn-ea"/>
              </a:rPr>
              <a:t>ole</a:t>
            </a:r>
            <a:r>
              <a:rPr lang="en-GB" altLang="en-US" sz="2000" dirty="0" smtClean="0">
                <a:cs typeface="Times New Roman" panose="02020603050405020304" pitchFamily="18" charset="0"/>
                <a:sym typeface="+mn-ea"/>
              </a:rPr>
              <a:t>s</a:t>
            </a:r>
            <a:endParaRPr lang="en-GB" altLang="en-US" sz="2000" dirty="0" smtClean="0">
              <a:cs typeface="Times New Roman" panose="02020603050405020304" pitchFamily="18" charset="0"/>
              <a:sym typeface="+mn-ea"/>
            </a:endParaRPr>
          </a:p>
          <a:p>
            <a:pPr algn="just">
              <a:lnSpc>
                <a:spcPct val="150000"/>
              </a:lnSpc>
            </a:pPr>
            <a:r>
              <a:rPr lang="en-GB" altLang="en-US" sz="2000" dirty="0" smtClean="0">
                <a:cs typeface="Times New Roman" panose="02020603050405020304" pitchFamily="18" charset="0"/>
                <a:sym typeface="+mn-ea"/>
              </a:rPr>
              <a:t>Motivation and Theoretical Perspective </a:t>
            </a:r>
            <a:endParaRPr lang="en-GB" altLang="en-US" sz="2000" dirty="0" smtClean="0">
              <a:cs typeface="Times New Roman" panose="02020603050405020304" pitchFamily="18" charset="0"/>
              <a:sym typeface="+mn-ea"/>
            </a:endParaRPr>
          </a:p>
          <a:p>
            <a:pPr algn="just">
              <a:lnSpc>
                <a:spcPct val="150000"/>
              </a:lnSpc>
            </a:pPr>
            <a:r>
              <a:rPr lang="en-GB" altLang="en-US" sz="2000" dirty="0" smtClean="0">
                <a:cs typeface="Times New Roman" panose="02020603050405020304" pitchFamily="18" charset="0"/>
              </a:rPr>
              <a:t>Behavioural approach of the Management</a:t>
            </a:r>
            <a:endParaRPr lang="en-GB" altLang="en-US" sz="2000" dirty="0" smtClean="0">
              <a:cs typeface="Times New Roman" panose="02020603050405020304" pitchFamily="18" charset="0"/>
            </a:endParaRPr>
          </a:p>
          <a:p>
            <a:pPr algn="just">
              <a:lnSpc>
                <a:spcPct val="150000"/>
              </a:lnSpc>
            </a:pPr>
            <a:r>
              <a:rPr lang="en-GB" altLang="en-US" sz="2000" dirty="0" smtClean="0">
                <a:cs typeface="Times New Roman" panose="02020603050405020304" pitchFamily="18" charset="0"/>
              </a:rPr>
              <a:t>SWOT Analysis  </a:t>
            </a:r>
            <a:endParaRPr lang="en-GB" altLang="en-US" sz="2000" dirty="0" smtClean="0">
              <a:cs typeface="Times New Roman" panose="02020603050405020304" pitchFamily="18" charset="0"/>
            </a:endParaRPr>
          </a:p>
          <a:p>
            <a:pPr algn="just">
              <a:lnSpc>
                <a:spcPct val="150000"/>
              </a:lnSpc>
            </a:pPr>
            <a:r>
              <a:rPr lang="en-GB" altLang="en-US" sz="2000" dirty="0" smtClean="0">
                <a:cs typeface="Times New Roman" panose="02020603050405020304" pitchFamily="18" charset="0"/>
              </a:rPr>
              <a:t>Conclusion </a:t>
            </a:r>
            <a:endParaRPr lang="en-GB" altLang="en-US" sz="2000" dirty="0" smtClean="0">
              <a:cs typeface="Times New Roman" panose="02020603050405020304" pitchFamily="18" charset="0"/>
            </a:endParaRPr>
          </a:p>
          <a:p>
            <a:pPr algn="just">
              <a:lnSpc>
                <a:spcPct val="150000"/>
              </a:lnSpc>
            </a:pPr>
            <a:r>
              <a:rPr lang="en-US" sz="2000" dirty="0" smtClean="0">
                <a:cs typeface="Times New Roman" panose="02020603050405020304" pitchFamily="18" charset="0"/>
              </a:rPr>
              <a:t>References </a:t>
            </a:r>
            <a:endParaRPr lang="en-US" sz="2000" dirty="0" smtClean="0">
              <a:cs typeface="Times New Roman" panose="02020603050405020304" pitchFamily="18" charset="0"/>
            </a:endParaRPr>
          </a:p>
          <a:p>
            <a:pPr algn="just">
              <a:lnSpc>
                <a:spcPct val="150000"/>
              </a:lnSpc>
            </a:pPr>
            <a:endParaRPr lang="en-GB" altLang="en-US" sz="2000" dirty="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3000" b="1" dirty="0" smtClean="0">
                <a:solidFill>
                  <a:schemeClr val="tx1"/>
                </a:solidFill>
                <a:latin typeface="Times New Roman" panose="02020603050405020304" pitchFamily="18" charset="0"/>
                <a:cs typeface="Times New Roman" panose="02020603050405020304" pitchFamily="18" charset="0"/>
                <a:sym typeface="+mn-ea"/>
              </a:rPr>
              <a:t>Introduction </a:t>
            </a:r>
            <a:r>
              <a:rPr lang="en-GB" altLang="en-US" sz="3000" b="1" dirty="0" smtClean="0">
                <a:solidFill>
                  <a:schemeClr val="tx1"/>
                </a:solidFill>
                <a:latin typeface="Times New Roman" panose="02020603050405020304" pitchFamily="18" charset="0"/>
                <a:cs typeface="Times New Roman" panose="02020603050405020304" pitchFamily="18" charset="0"/>
                <a:sym typeface="+mn-ea"/>
              </a:rPr>
              <a:t>and Background </a:t>
            </a:r>
            <a:br>
              <a:rPr lang="en-GB" altLang="en-US" sz="3000" b="1" dirty="0" smtClean="0">
                <a:solidFill>
                  <a:schemeClr val="tx1"/>
                </a:solidFill>
                <a:latin typeface="Times New Roman" panose="02020603050405020304" pitchFamily="18" charset="0"/>
                <a:cs typeface="Times New Roman" panose="02020603050405020304" pitchFamily="18" charset="0"/>
              </a:rPr>
            </a:br>
            <a:endParaRPr lang="en-US" sz="3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GB" sz="2000" dirty="0" smtClean="0">
                <a:cs typeface="Times New Roman" panose="02020603050405020304" pitchFamily="18" charset="0"/>
              </a:rPr>
              <a:t>Kellogg’s is a one of a famous American food manufacturing with delivery of nutrition products.</a:t>
            </a:r>
            <a:endParaRPr lang="en-GB" sz="2000" dirty="0" smtClean="0">
              <a:cs typeface="Times New Roman" panose="02020603050405020304" pitchFamily="18" charset="0"/>
            </a:endParaRPr>
          </a:p>
          <a:p>
            <a:pPr algn="just">
              <a:lnSpc>
                <a:spcPct val="150000"/>
              </a:lnSpc>
            </a:pPr>
            <a:r>
              <a:rPr lang="en-GB" sz="2000" dirty="0" smtClean="0">
                <a:cs typeface="Times New Roman" panose="02020603050405020304" pitchFamily="18" charset="0"/>
              </a:rPr>
              <a:t>It was founded by Will Keith Kellogg in the year 1906 around 100 years ago.</a:t>
            </a:r>
            <a:endParaRPr lang="en-GB" sz="2000" dirty="0" smtClean="0">
              <a:cs typeface="Times New Roman" panose="02020603050405020304" pitchFamily="18" charset="0"/>
            </a:endParaRPr>
          </a:p>
          <a:p>
            <a:pPr algn="just">
              <a:lnSpc>
                <a:spcPct val="150000"/>
              </a:lnSpc>
            </a:pPr>
            <a:r>
              <a:rPr lang="en-GB" sz="2000" dirty="0" smtClean="0">
                <a:cs typeface="Times New Roman" panose="02020603050405020304" pitchFamily="18" charset="0"/>
              </a:rPr>
              <a:t>Business continuous to grow as well as associated individual also grow with management. </a:t>
            </a:r>
            <a:endParaRPr lang="en-GB" sz="2000" dirty="0" smtClean="0">
              <a:cs typeface="Times New Roman" panose="02020603050405020304" pitchFamily="18" charset="0"/>
            </a:endParaRPr>
          </a:p>
          <a:p>
            <a:pPr algn="just">
              <a:lnSpc>
                <a:spcPct val="150000"/>
              </a:lnSpc>
            </a:pPr>
            <a:r>
              <a:rPr lang="en-GB" sz="2000" dirty="0" smtClean="0">
                <a:cs typeface="Times New Roman" panose="02020603050405020304" pitchFamily="18" charset="0"/>
              </a:rPr>
              <a:t>Management follow a value based culture for crafting a strong future by manufacturing quality products. </a:t>
            </a:r>
            <a:endParaRPr lang="en-GB" sz="2000" dirty="0">
              <a:cs typeface="Times New Roman" panose="02020603050405020304" pitchFamily="18" charset="0"/>
            </a:endParaRPr>
          </a:p>
        </p:txBody>
      </p:sp>
      <p:pic>
        <p:nvPicPr>
          <p:cNvPr id="3075" name="Picture 3" descr="C:\Users\Administrator\Downloads\images.pn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105400" y="4724400"/>
            <a:ext cx="3657600" cy="1981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smtClean="0">
                <a:solidFill>
                  <a:schemeClr val="tx1"/>
                </a:solidFill>
                <a:latin typeface="Times New Roman" panose="02020603050405020304" pitchFamily="18" charset="0"/>
                <a:cs typeface="Times New Roman" panose="02020603050405020304" pitchFamily="18" charset="0"/>
              </a:rPr>
              <a:t>Aim </a:t>
            </a:r>
            <a:r>
              <a:rPr lang="en-GB" altLang="en-US" sz="3000" dirty="0" smtClean="0">
                <a:solidFill>
                  <a:schemeClr val="tx1"/>
                </a:solidFill>
                <a:latin typeface="Times New Roman" panose="02020603050405020304" pitchFamily="18" charset="0"/>
                <a:cs typeface="Times New Roman" panose="02020603050405020304" pitchFamily="18" charset="0"/>
              </a:rPr>
              <a:t>and Objectives </a:t>
            </a:r>
            <a:endParaRPr lang="en-GB" altLang="en-US" sz="3000" dirty="0" smtClean="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l">
              <a:lnSpc>
                <a:spcPct val="150000"/>
              </a:lnSpc>
            </a:pPr>
            <a:r>
              <a:rPr lang="en-GB" sz="2000" b="1" dirty="0" smtClean="0">
                <a:cs typeface="Times New Roman" panose="02020603050405020304" pitchFamily="18" charset="0"/>
              </a:rPr>
              <a:t>The aim of this project is to enrich and delight the world through foods and brands ....</a:t>
            </a:r>
            <a:endParaRPr lang="en-GB" sz="2000" b="1" dirty="0" smtClean="0">
              <a:cs typeface="Times New Roman" panose="02020603050405020304" pitchFamily="18" charset="0"/>
            </a:endParaRPr>
          </a:p>
          <a:p>
            <a:pPr marL="0" indent="0" algn="l">
              <a:lnSpc>
                <a:spcPct val="150000"/>
              </a:lnSpc>
              <a:buNone/>
            </a:pPr>
            <a:r>
              <a:rPr lang="en-GB" sz="2000" b="1" dirty="0" smtClean="0">
                <a:cs typeface="Times New Roman" panose="02020603050405020304" pitchFamily="18" charset="0"/>
                <a:sym typeface="+mn-ea"/>
              </a:rPr>
              <a:t>and the objectives are ....</a:t>
            </a:r>
            <a:endParaRPr lang="en-GB" sz="2000" b="1" dirty="0" smtClean="0">
              <a:cs typeface="Times New Roman" panose="02020603050405020304" pitchFamily="18" charset="0"/>
            </a:endParaRPr>
          </a:p>
          <a:p>
            <a:pPr lvl="1" algn="just">
              <a:lnSpc>
                <a:spcPct val="150000"/>
              </a:lnSpc>
            </a:pPr>
            <a:r>
              <a:rPr lang="en-GB" sz="2000" b="1" dirty="0" smtClean="0">
                <a:cs typeface="Times New Roman" panose="02020603050405020304" pitchFamily="18" charset="0"/>
                <a:sym typeface="+mn-ea"/>
              </a:rPr>
              <a:t>To become one of a trusted service provider in cereal industry in front of customers.</a:t>
            </a:r>
            <a:endParaRPr lang="en-GB" sz="2000" b="1" dirty="0" smtClean="0">
              <a:cs typeface="Times New Roman" panose="02020603050405020304" pitchFamily="18" charset="0"/>
            </a:endParaRPr>
          </a:p>
          <a:p>
            <a:pPr lvl="1" algn="just">
              <a:lnSpc>
                <a:spcPct val="150000"/>
              </a:lnSpc>
            </a:pPr>
            <a:r>
              <a:rPr lang="en-GB" sz="2000" b="1" dirty="0" smtClean="0">
                <a:cs typeface="Times New Roman" panose="02020603050405020304" pitchFamily="18" charset="0"/>
                <a:sym typeface="+mn-ea"/>
              </a:rPr>
              <a:t>To engage in corporate social responsibility for effective gain </a:t>
            </a:r>
            <a:endParaRPr lang="en-GB" sz="2000" b="1" dirty="0" smtClean="0">
              <a:cs typeface="Times New Roman" panose="02020603050405020304" pitchFamily="18" charset="0"/>
            </a:endParaRPr>
          </a:p>
          <a:p>
            <a:pPr lvl="1" algn="just">
              <a:lnSpc>
                <a:spcPct val="150000"/>
              </a:lnSpc>
            </a:pPr>
            <a:r>
              <a:rPr lang="en-GB" sz="2000" b="1" dirty="0" smtClean="0">
                <a:cs typeface="Times New Roman" panose="02020603050405020304" pitchFamily="18" charset="0"/>
                <a:sym typeface="+mn-ea"/>
              </a:rPr>
              <a:t>To ascertain growth in cereal business for taking sustainability.</a:t>
            </a:r>
            <a:endParaRPr lang="en-GB" sz="2000" b="1" dirty="0" smtClean="0">
              <a:cs typeface="Times New Roman" panose="02020603050405020304" pitchFamily="18" charset="0"/>
            </a:endParaRPr>
          </a:p>
          <a:p>
            <a:pPr algn="l">
              <a:lnSpc>
                <a:spcPct val="150000"/>
              </a:lnSpc>
            </a:pPr>
            <a:endParaRPr lang="en-GB" sz="2000" dirty="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            </a:t>
            </a:r>
            <a:r>
              <a:rPr lang="en-GB" altLang="en-US">
                <a:solidFill>
                  <a:schemeClr val="tx1"/>
                </a:solidFill>
              </a:rPr>
              <a:t>Legal Compliances</a:t>
            </a:r>
            <a:endParaRPr lang="en-GB" altLang="en-US">
              <a:solidFill>
                <a:schemeClr val="tx1"/>
              </a:solidFill>
            </a:endParaRPr>
          </a:p>
        </p:txBody>
      </p:sp>
      <p:sp>
        <p:nvSpPr>
          <p:cNvPr id="3" name="Content Placeholder 2"/>
          <p:cNvSpPr>
            <a:spLocks noGrp="1"/>
          </p:cNvSpPr>
          <p:nvPr>
            <p:ph idx="1"/>
          </p:nvPr>
        </p:nvSpPr>
        <p:spPr/>
        <p:txBody>
          <a:bodyPr/>
          <a:p>
            <a:pPr marL="0" indent="0" algn="just">
              <a:lnSpc>
                <a:spcPct val="150000"/>
              </a:lnSpc>
              <a:buNone/>
            </a:pPr>
            <a:endParaRPr lang="en-GB" sz="2000" dirty="0" smtClean="0">
              <a:cs typeface="Times New Roman" panose="02020603050405020304" pitchFamily="18" charset="0"/>
            </a:endParaRPr>
          </a:p>
          <a:p>
            <a:pPr lvl="1" algn="just">
              <a:lnSpc>
                <a:spcPct val="150000"/>
              </a:lnSpc>
            </a:pPr>
            <a:r>
              <a:rPr lang="en-GB" sz="2000" dirty="0" smtClean="0">
                <a:cs typeface="Times New Roman" panose="02020603050405020304" pitchFamily="18" charset="0"/>
                <a:sym typeface="+mn-ea"/>
              </a:rPr>
              <a:t>Ensure health and safety at workplace.</a:t>
            </a:r>
            <a:endParaRPr lang="en-GB" sz="2000" dirty="0" smtClean="0">
              <a:cs typeface="Times New Roman" panose="02020603050405020304" pitchFamily="18" charset="0"/>
            </a:endParaRPr>
          </a:p>
          <a:p>
            <a:pPr lvl="1" algn="just">
              <a:lnSpc>
                <a:spcPct val="150000"/>
              </a:lnSpc>
            </a:pPr>
            <a:r>
              <a:rPr lang="en-GB" sz="2000" dirty="0" smtClean="0">
                <a:cs typeface="Times New Roman" panose="02020603050405020304" pitchFamily="18" charset="0"/>
                <a:sym typeface="+mn-ea"/>
              </a:rPr>
              <a:t>Execute and facilitate effective planning.</a:t>
            </a:r>
            <a:endParaRPr lang="en-GB" sz="2000" dirty="0" smtClean="0">
              <a:cs typeface="Times New Roman" panose="02020603050405020304" pitchFamily="18" charset="0"/>
            </a:endParaRPr>
          </a:p>
          <a:p>
            <a:pPr lvl="1" algn="just">
              <a:lnSpc>
                <a:spcPct val="150000"/>
              </a:lnSpc>
            </a:pPr>
            <a:r>
              <a:rPr lang="en-GB" sz="2000" dirty="0">
                <a:cs typeface="Times New Roman" panose="02020603050405020304" pitchFamily="18" charset="0"/>
              </a:rPr>
              <a:t>Legal compliance work closley in kellogg company whit executive teams to align their goals and ensure proper comunication .</a:t>
            </a:r>
            <a:endParaRPr lang="en-GB" sz="2000" dirty="0">
              <a:cs typeface="Times New Roman" panose="02020603050405020304" pitchFamily="18" charset="0"/>
            </a:endParaRPr>
          </a:p>
          <a:p>
            <a:pPr algn="just"/>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b="1" dirty="0" smtClean="0">
                <a:solidFill>
                  <a:schemeClr val="tx1"/>
                </a:solidFill>
                <a:latin typeface="Times New Roman" panose="02020603050405020304" pitchFamily="18" charset="0"/>
                <a:cs typeface="Times New Roman" panose="02020603050405020304" pitchFamily="18" charset="0"/>
              </a:rPr>
              <a:t>Leadership </a:t>
            </a:r>
            <a:r>
              <a:rPr lang="en-GB" altLang="en-US" sz="3000" b="1" dirty="0" smtClean="0">
                <a:solidFill>
                  <a:schemeClr val="tx1"/>
                </a:solidFill>
                <a:latin typeface="Times New Roman" panose="02020603050405020304" pitchFamily="18" charset="0"/>
                <a:cs typeface="Times New Roman" panose="02020603050405020304" pitchFamily="18" charset="0"/>
              </a:rPr>
              <a:t>and Management Roles</a:t>
            </a:r>
            <a:endParaRPr lang="en-GB" altLang="en-US" sz="3000" b="1" dirty="0" smtClean="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GB" sz="2000" dirty="0" smtClean="0">
                <a:cs typeface="Times New Roman" panose="02020603050405020304" pitchFamily="18" charset="0"/>
              </a:rPr>
              <a:t>Leaders work and identify as crucial part of an organisation. </a:t>
            </a:r>
            <a:endParaRPr lang="en-GB" sz="2000" dirty="0" smtClean="0">
              <a:cs typeface="Times New Roman" panose="02020603050405020304" pitchFamily="18" charset="0"/>
            </a:endParaRPr>
          </a:p>
          <a:p>
            <a:pPr algn="just">
              <a:lnSpc>
                <a:spcPct val="150000"/>
              </a:lnSpc>
            </a:pPr>
            <a:r>
              <a:rPr lang="en-GB" sz="2000" dirty="0" smtClean="0">
                <a:cs typeface="Times New Roman" panose="02020603050405020304" pitchFamily="18" charset="0"/>
              </a:rPr>
              <a:t>Leaders of Kellogg’s perform certain roles which are stated as follow:</a:t>
            </a:r>
            <a:endParaRPr lang="en-GB" sz="2000" dirty="0" smtClean="0">
              <a:cs typeface="Times New Roman" panose="02020603050405020304" pitchFamily="18" charset="0"/>
            </a:endParaRPr>
          </a:p>
          <a:p>
            <a:pPr lvl="1" algn="just">
              <a:lnSpc>
                <a:spcPct val="150000"/>
              </a:lnSpc>
            </a:pPr>
            <a:r>
              <a:rPr lang="en-GB" sz="1800" dirty="0" smtClean="0">
                <a:cs typeface="Times New Roman" panose="02020603050405020304" pitchFamily="18" charset="0"/>
              </a:rPr>
              <a:t>Support in motivating individual</a:t>
            </a:r>
            <a:endParaRPr lang="en-GB" sz="1800" dirty="0" smtClean="0">
              <a:cs typeface="Times New Roman" panose="02020603050405020304" pitchFamily="18" charset="0"/>
            </a:endParaRPr>
          </a:p>
          <a:p>
            <a:pPr lvl="1" algn="just">
              <a:lnSpc>
                <a:spcPct val="150000"/>
              </a:lnSpc>
            </a:pPr>
            <a:r>
              <a:rPr lang="en-GB" sz="1800" dirty="0" smtClean="0">
                <a:cs typeface="Times New Roman" panose="02020603050405020304" pitchFamily="18" charset="0"/>
              </a:rPr>
              <a:t>Define clear goals to employees</a:t>
            </a:r>
            <a:endParaRPr lang="en-GB" sz="1800" dirty="0" smtClean="0">
              <a:cs typeface="Times New Roman" panose="02020603050405020304" pitchFamily="18" charset="0"/>
            </a:endParaRPr>
          </a:p>
          <a:p>
            <a:pPr lvl="1" algn="just">
              <a:lnSpc>
                <a:spcPct val="150000"/>
              </a:lnSpc>
            </a:pPr>
            <a:r>
              <a:rPr lang="en-GB" sz="1800" dirty="0" smtClean="0">
                <a:cs typeface="Times New Roman" panose="02020603050405020304" pitchFamily="18" charset="0"/>
              </a:rPr>
              <a:t>Integrate whole unit as one. </a:t>
            </a:r>
            <a:endParaRPr lang="en-GB" sz="1800" dirty="0" smtClean="0">
              <a:cs typeface="Times New Roman" panose="02020603050405020304" pitchFamily="18" charset="0"/>
            </a:endParaRPr>
          </a:p>
          <a:p>
            <a:pPr lvl="1" algn="just">
              <a:lnSpc>
                <a:spcPct val="150000"/>
              </a:lnSpc>
            </a:pPr>
            <a:r>
              <a:rPr lang="en-GB" sz="1800" dirty="0" smtClean="0">
                <a:cs typeface="Times New Roman" panose="02020603050405020304" pitchFamily="18" charset="0"/>
              </a:rPr>
              <a:t>Need to facilitate clear communication</a:t>
            </a:r>
            <a:r>
              <a:rPr lang="en-GB" dirty="0" smtClean="0">
                <a:cs typeface="Times New Roman" panose="02020603050405020304" pitchFamily="18" charset="0"/>
              </a:rPr>
              <a:t>.</a:t>
            </a:r>
            <a:endParaRPr lang="en-GB" dirty="0">
              <a:cs typeface="Times New Roman" panose="02020603050405020304" pitchFamily="18" charset="0"/>
            </a:endParaRPr>
          </a:p>
        </p:txBody>
      </p:sp>
      <p:pic>
        <p:nvPicPr>
          <p:cNvPr id="6146" name="Picture 2" descr="C:\Users\Administrator\Downloads\images (1).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374005" y="3521710"/>
            <a:ext cx="3484245" cy="28905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b="1" dirty="0" smtClean="0">
                <a:latin typeface="Times New Roman" panose="02020603050405020304" pitchFamily="18" charset="0"/>
                <a:cs typeface="Times New Roman" panose="02020603050405020304" pitchFamily="18" charset="0"/>
                <a:sym typeface="+mn-ea"/>
              </a:rPr>
              <a:t>Leadership </a:t>
            </a:r>
            <a:r>
              <a:rPr lang="en-GB" altLang="en-US" sz="3000" b="1" dirty="0" smtClean="0">
                <a:latin typeface="Times New Roman" panose="02020603050405020304" pitchFamily="18" charset="0"/>
                <a:cs typeface="Times New Roman" panose="02020603050405020304" pitchFamily="18" charset="0"/>
                <a:sym typeface="+mn-ea"/>
              </a:rPr>
              <a:t>and Management Roles</a:t>
            </a:r>
            <a:endParaRPr lang="en-US" sz="3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GB" sz="1800" dirty="0" smtClean="0">
                <a:cs typeface="Times New Roman" panose="02020603050405020304" pitchFamily="18" charset="0"/>
              </a:rPr>
              <a:t>A good leader always fulfil their responsibility for making effective project.</a:t>
            </a:r>
            <a:endParaRPr lang="en-GB" sz="1800" dirty="0" smtClean="0">
              <a:cs typeface="Times New Roman" panose="02020603050405020304" pitchFamily="18" charset="0"/>
            </a:endParaRPr>
          </a:p>
          <a:p>
            <a:pPr algn="just">
              <a:lnSpc>
                <a:spcPct val="150000"/>
              </a:lnSpc>
            </a:pPr>
            <a:r>
              <a:rPr lang="en-GB" sz="1800" dirty="0" smtClean="0">
                <a:cs typeface="Times New Roman" panose="02020603050405020304" pitchFamily="18" charset="0"/>
              </a:rPr>
              <a:t>Responsible leaders always perform ethical work towards society.</a:t>
            </a:r>
            <a:endParaRPr lang="en-GB" sz="1800" dirty="0" smtClean="0">
              <a:cs typeface="Times New Roman" panose="02020603050405020304" pitchFamily="18" charset="0"/>
            </a:endParaRPr>
          </a:p>
          <a:p>
            <a:pPr algn="just">
              <a:lnSpc>
                <a:spcPct val="150000"/>
              </a:lnSpc>
            </a:pPr>
            <a:r>
              <a:rPr lang="en-GB" sz="1800" dirty="0" smtClean="0">
                <a:cs typeface="Times New Roman" panose="02020603050405020304" pitchFamily="18" charset="0"/>
              </a:rPr>
              <a:t>Following are qualities of responsible leadership for Kellogg’s personnel:</a:t>
            </a:r>
            <a:endParaRPr lang="en-GB" sz="1800" dirty="0" smtClean="0">
              <a:cs typeface="Times New Roman" panose="02020603050405020304" pitchFamily="18" charset="0"/>
            </a:endParaRPr>
          </a:p>
          <a:p>
            <a:pPr lvl="1" algn="just">
              <a:lnSpc>
                <a:spcPct val="150000"/>
              </a:lnSpc>
            </a:pPr>
            <a:r>
              <a:rPr lang="en-GB" sz="1800" dirty="0" smtClean="0">
                <a:cs typeface="Times New Roman" panose="02020603050405020304" pitchFamily="18" charset="0"/>
              </a:rPr>
              <a:t>Kellogg’s leaders are visionary towards targets</a:t>
            </a:r>
            <a:endParaRPr lang="en-GB" sz="1800" dirty="0" smtClean="0">
              <a:cs typeface="Times New Roman" panose="02020603050405020304" pitchFamily="18" charset="0"/>
            </a:endParaRPr>
          </a:p>
          <a:p>
            <a:pPr lvl="1" algn="just">
              <a:lnSpc>
                <a:spcPct val="150000"/>
              </a:lnSpc>
            </a:pPr>
            <a:r>
              <a:rPr lang="en-GB" sz="1800" dirty="0" smtClean="0">
                <a:cs typeface="Times New Roman" panose="02020603050405020304" pitchFamily="18" charset="0"/>
              </a:rPr>
              <a:t>Provide appropriate supervision for various activities taking place.</a:t>
            </a:r>
            <a:endParaRPr lang="en-GB" sz="1800" dirty="0" smtClean="0">
              <a:cs typeface="Times New Roman" panose="02020603050405020304" pitchFamily="18" charset="0"/>
            </a:endParaRPr>
          </a:p>
          <a:p>
            <a:pPr lvl="1" algn="just">
              <a:lnSpc>
                <a:spcPct val="150000"/>
              </a:lnSpc>
            </a:pPr>
            <a:r>
              <a:rPr lang="en-GB" sz="1800" dirty="0" smtClean="0">
                <a:cs typeface="Times New Roman" panose="02020603050405020304" pitchFamily="18" charset="0"/>
              </a:rPr>
              <a:t>Promote and support collaborative working at workplace.</a:t>
            </a:r>
            <a:endParaRPr lang="en-GB" sz="1800" dirty="0">
              <a:cs typeface="Times New Roman" panose="02020603050405020304" pitchFamily="18" charset="0"/>
            </a:endParaRPr>
          </a:p>
        </p:txBody>
      </p:sp>
      <p:pic>
        <p:nvPicPr>
          <p:cNvPr id="7170" name="Picture 2" descr="C:\Users\Administrator\Downloads\leadership21.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935855" y="4394835"/>
            <a:ext cx="4170045" cy="22085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4155"/>
            <a:ext cx="8229600" cy="716915"/>
          </a:xfrm>
        </p:spPr>
        <p:txBody>
          <a:bodyPr>
            <a:normAutofit fontScale="90000"/>
          </a:bodyPr>
          <a:lstStyle/>
          <a:p>
            <a:pPr algn="ctr"/>
            <a:r>
              <a:rPr lang="en-US" sz="3000" b="1" dirty="0" smtClean="0">
                <a:latin typeface="Times New Roman" panose="02020603050405020304" pitchFamily="18" charset="0"/>
                <a:cs typeface="Times New Roman" panose="02020603050405020304" pitchFamily="18" charset="0"/>
                <a:sym typeface="+mn-ea"/>
              </a:rPr>
              <a:t>Leadership </a:t>
            </a:r>
            <a:r>
              <a:rPr lang="en-GB" altLang="en-US" sz="3000" b="1" dirty="0" smtClean="0">
                <a:latin typeface="Times New Roman" panose="02020603050405020304" pitchFamily="18" charset="0"/>
                <a:cs typeface="Times New Roman" panose="02020603050405020304" pitchFamily="18" charset="0"/>
                <a:sym typeface="+mn-ea"/>
              </a:rPr>
              <a:t>and Management Roles</a:t>
            </a:r>
            <a:br>
              <a:rPr lang="en-US" sz="3000" b="1" dirty="0">
                <a:solidFill>
                  <a:schemeClr val="tx1"/>
                </a:solidFill>
                <a:latin typeface="Times New Roman" panose="02020603050405020304" pitchFamily="18" charset="0"/>
                <a:cs typeface="Times New Roman" panose="02020603050405020304" pitchFamily="18" charset="0"/>
              </a:rPr>
            </a:br>
            <a:endParaRPr lang="en-US" sz="3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GB" sz="1800" dirty="0" smtClean="0">
                <a:latin typeface="Times New Roman" panose="02020603050405020304" pitchFamily="18" charset="0"/>
                <a:cs typeface="Times New Roman" panose="02020603050405020304" pitchFamily="18" charset="0"/>
              </a:rPr>
              <a:t> Major role which perform by managers of Kellogg's are describe as follow:</a:t>
            </a:r>
            <a:endParaRPr lang="en-GB" sz="1800" dirty="0" smtClean="0">
              <a:latin typeface="Times New Roman" panose="02020603050405020304" pitchFamily="18" charset="0"/>
              <a:cs typeface="Times New Roman" panose="02020603050405020304" pitchFamily="18" charset="0"/>
            </a:endParaRPr>
          </a:p>
          <a:p>
            <a:pPr lvl="1" algn="just">
              <a:lnSpc>
                <a:spcPct val="150000"/>
              </a:lnSpc>
            </a:pPr>
            <a:r>
              <a:rPr lang="en-GB" sz="1800" dirty="0" smtClean="0">
                <a:latin typeface="Times New Roman" panose="02020603050405020304" pitchFamily="18" charset="0"/>
                <a:cs typeface="Times New Roman" panose="02020603050405020304" pitchFamily="18" charset="0"/>
              </a:rPr>
              <a:t>Planning regarding objectives what will be going to get done.</a:t>
            </a:r>
            <a:endParaRPr lang="en-GB" sz="1800" dirty="0" smtClean="0">
              <a:latin typeface="Times New Roman" panose="02020603050405020304" pitchFamily="18" charset="0"/>
              <a:cs typeface="Times New Roman" panose="02020603050405020304" pitchFamily="18" charset="0"/>
            </a:endParaRPr>
          </a:p>
          <a:p>
            <a:pPr lvl="1" algn="just">
              <a:lnSpc>
                <a:spcPct val="150000"/>
              </a:lnSpc>
            </a:pPr>
            <a:r>
              <a:rPr lang="en-GB" sz="1800" dirty="0" smtClean="0">
                <a:latin typeface="Times New Roman" panose="02020603050405020304" pitchFamily="18" charset="0"/>
                <a:cs typeface="Times New Roman" panose="02020603050405020304" pitchFamily="18" charset="0"/>
              </a:rPr>
              <a:t>Another role of manager in Kellogg’s is to organise diverse number of activities properly.</a:t>
            </a:r>
            <a:endParaRPr lang="en-GB" sz="1800" dirty="0" smtClean="0">
              <a:latin typeface="Times New Roman" panose="02020603050405020304" pitchFamily="18" charset="0"/>
              <a:cs typeface="Times New Roman" panose="02020603050405020304" pitchFamily="18" charset="0"/>
            </a:endParaRPr>
          </a:p>
          <a:p>
            <a:pPr lvl="1" algn="just">
              <a:lnSpc>
                <a:spcPct val="150000"/>
              </a:lnSpc>
            </a:pPr>
            <a:r>
              <a:rPr lang="en-GB" sz="1800" dirty="0" smtClean="0">
                <a:latin typeface="Times New Roman" panose="02020603050405020304" pitchFamily="18" charset="0"/>
                <a:cs typeface="Times New Roman" panose="02020603050405020304" pitchFamily="18" charset="0"/>
              </a:rPr>
              <a:t>Managers of Kellogg’s direct things to their associate for effective and better gain.</a:t>
            </a:r>
            <a:endParaRPr lang="en-GB" sz="1800" dirty="0" smtClean="0">
              <a:latin typeface="Times New Roman" panose="02020603050405020304" pitchFamily="18" charset="0"/>
              <a:cs typeface="Times New Roman" panose="02020603050405020304" pitchFamily="18" charset="0"/>
            </a:endParaRPr>
          </a:p>
          <a:p>
            <a:pPr lvl="1" algn="just">
              <a:lnSpc>
                <a:spcPct val="150000"/>
              </a:lnSpc>
            </a:pPr>
            <a:r>
              <a:rPr lang="en-GB" sz="1800" dirty="0" smtClean="0">
                <a:latin typeface="Times New Roman" panose="02020603050405020304" pitchFamily="18" charset="0"/>
                <a:cs typeface="Times New Roman" panose="02020603050405020304" pitchFamily="18" charset="0"/>
              </a:rPr>
              <a:t>Not only providing direction, Kellogg’s managers also monitor the things effectively.  </a:t>
            </a:r>
            <a:endParaRPr lang="en-GB" sz="1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000" b="1" dirty="0" smtClean="0">
                <a:solidFill>
                  <a:schemeClr val="tx1"/>
                </a:solidFill>
              </a:rPr>
              <a:t>Behavioural Approach of management </a:t>
            </a:r>
            <a:endParaRPr lang="en-GB" sz="3000" b="1" dirty="0">
              <a:solidFill>
                <a:schemeClr val="tx1"/>
              </a:solidFill>
            </a:endParaRPr>
          </a:p>
        </p:txBody>
      </p:sp>
      <p:sp>
        <p:nvSpPr>
          <p:cNvPr id="3" name="Content Placeholder 2"/>
          <p:cNvSpPr>
            <a:spLocks noGrp="1"/>
          </p:cNvSpPr>
          <p:nvPr>
            <p:ph idx="1"/>
          </p:nvPr>
        </p:nvSpPr>
        <p:spPr/>
        <p:txBody>
          <a:bodyPr>
            <a:normAutofit/>
          </a:bodyPr>
          <a:lstStyle/>
          <a:p>
            <a:pPr lvl="0"/>
            <a:r>
              <a:rPr lang="en-AU" sz="2000" dirty="0"/>
              <a:t>Kellogg’s maintain great culture and environment in the workplace so that employees give high focus on their work and responsibilities to attain set goals.</a:t>
            </a:r>
            <a:endParaRPr lang="en-AU" sz="2000" dirty="0"/>
          </a:p>
          <a:p>
            <a:pPr lvl="0"/>
            <a:r>
              <a:rPr lang="en-AU" sz="2000" dirty="0"/>
              <a:t>By using the behavioural approach of management Kellogg’s satisfy wants and needs of employees.</a:t>
            </a:r>
            <a:endParaRPr lang="en-AU" sz="2000" dirty="0"/>
          </a:p>
          <a:p>
            <a:pPr lvl="0"/>
            <a:r>
              <a:rPr lang="en-AU" sz="2000" dirty="0"/>
              <a:t>Kellogg’s use of scientific management concept for motivating employees towards set goals and objectives. </a:t>
            </a:r>
            <a:endParaRPr lang="en-AU" sz="2000" dirty="0"/>
          </a:p>
          <a:p>
            <a:pPr lvl="0"/>
            <a:r>
              <a:rPr lang="en-AU" sz="2000" dirty="0"/>
              <a:t>According to this approach this organisation divide task through the division of workers to accomplish the better result. </a:t>
            </a:r>
            <a:endParaRPr lang="en-AU" sz="2000" dirty="0"/>
          </a:p>
          <a:p>
            <a:pPr marL="0" indent="0">
              <a:buNone/>
            </a:pPr>
            <a:endParaRPr lang="en-AU"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000" b="1" dirty="0" smtClean="0">
                <a:solidFill>
                  <a:schemeClr val="tx1"/>
                </a:solidFill>
              </a:rPr>
              <a:t>Motivation and theoretical perspectives </a:t>
            </a:r>
            <a:endParaRPr lang="en-GB" sz="3000" b="1" dirty="0">
              <a:solidFill>
                <a:schemeClr val="tx1"/>
              </a:solidFill>
            </a:endParaRPr>
          </a:p>
        </p:txBody>
      </p:sp>
      <p:sp>
        <p:nvSpPr>
          <p:cNvPr id="3" name="Content Placeholder 2"/>
          <p:cNvSpPr>
            <a:spLocks noGrp="1"/>
          </p:cNvSpPr>
          <p:nvPr>
            <p:ph sz="half" idx="1"/>
          </p:nvPr>
        </p:nvSpPr>
        <p:spPr/>
        <p:txBody>
          <a:bodyPr>
            <a:normAutofit/>
          </a:bodyPr>
          <a:lstStyle/>
          <a:p>
            <a:pPr lvl="0"/>
            <a:r>
              <a:rPr lang="en-GB" sz="2000" dirty="0"/>
              <a:t>There are so many motivational theories is used by the organisation to motivate employees to achieve the set target. </a:t>
            </a:r>
            <a:endParaRPr lang="en-AU" sz="2000" dirty="0"/>
          </a:p>
          <a:p>
            <a:pPr lvl="0"/>
            <a:r>
              <a:rPr lang="en-AU" sz="2000" dirty="0"/>
              <a:t>Kellogg’s use of Maslow's need theory to satisfy the wants and needs of employees so that they can perform allocated work properly. </a:t>
            </a:r>
            <a:endParaRPr lang="en-AU" sz="2000" dirty="0"/>
          </a:p>
          <a:p>
            <a:pPr lvl="0"/>
            <a:r>
              <a:rPr lang="en-GB" sz="2000" dirty="0"/>
              <a:t>This organisation use motivation theory to </a:t>
            </a:r>
            <a:r>
              <a:rPr lang="en-GB" sz="2000" dirty="0" smtClean="0"/>
              <a:t>fulfil </a:t>
            </a:r>
            <a:r>
              <a:rPr lang="en-GB" sz="2000" dirty="0"/>
              <a:t>employees needs through the hierarchy. </a:t>
            </a:r>
            <a:endParaRPr lang="en-AU" sz="2000" dirty="0"/>
          </a:p>
          <a:p>
            <a:pPr marL="0" indent="0">
              <a:buNone/>
            </a:pPr>
            <a:endParaRPr lang="en-AU" sz="2000" dirty="0"/>
          </a:p>
        </p:txBody>
      </p:sp>
      <p:pic>
        <p:nvPicPr>
          <p:cNvPr id="1026" name="Picture 2" descr="C:\Users\Administrator\Desktop\pdf\July\24 july ppt\maslow-5.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800600" y="1905000"/>
            <a:ext cx="3733800" cy="343445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000" b="1" dirty="0" smtClean="0">
                <a:solidFill>
                  <a:schemeClr val="tx1"/>
                </a:solidFill>
              </a:rPr>
              <a:t>Maslow’s need theory</a:t>
            </a:r>
            <a:endParaRPr lang="en-GB" sz="3000" b="1" dirty="0">
              <a:solidFill>
                <a:schemeClr val="tx1"/>
              </a:solidFill>
            </a:endParaRPr>
          </a:p>
        </p:txBody>
      </p:sp>
      <p:sp>
        <p:nvSpPr>
          <p:cNvPr id="3" name="Content Placeholder 2"/>
          <p:cNvSpPr>
            <a:spLocks noGrp="1"/>
          </p:cNvSpPr>
          <p:nvPr>
            <p:ph idx="1"/>
          </p:nvPr>
        </p:nvSpPr>
        <p:spPr/>
        <p:txBody>
          <a:bodyPr>
            <a:normAutofit/>
          </a:bodyPr>
          <a:lstStyle/>
          <a:p>
            <a:pPr marL="0" lvl="0" indent="0">
              <a:buNone/>
            </a:pPr>
            <a:r>
              <a:rPr lang="en-GB" sz="2000" dirty="0"/>
              <a:t>There are various steps which are followed by the manager of </a:t>
            </a:r>
            <a:r>
              <a:rPr lang="en-AU" sz="2000" dirty="0"/>
              <a:t>Kellogg ’s to satisfy wants and needs of employees so that they can perform allocated roles and responsibilities in the most suitable manner. </a:t>
            </a:r>
            <a:endParaRPr lang="en-AU" sz="2000" dirty="0"/>
          </a:p>
          <a:p>
            <a:pPr lvl="0"/>
            <a:r>
              <a:rPr lang="en-AU" sz="2000" dirty="0"/>
              <a:t>Physiological needs</a:t>
            </a:r>
            <a:endParaRPr lang="en-AU" sz="2000" dirty="0"/>
          </a:p>
          <a:p>
            <a:pPr lvl="0"/>
            <a:r>
              <a:rPr lang="en-AU" sz="2000" dirty="0"/>
              <a:t>Safety needs</a:t>
            </a:r>
            <a:endParaRPr lang="en-AU" sz="2000" dirty="0"/>
          </a:p>
          <a:p>
            <a:pPr lvl="0"/>
            <a:r>
              <a:rPr lang="en-AU" sz="2000" dirty="0"/>
              <a:t>Social needs</a:t>
            </a:r>
            <a:endParaRPr lang="en-AU" sz="2000" dirty="0"/>
          </a:p>
          <a:p>
            <a:pPr lvl="0"/>
            <a:r>
              <a:rPr lang="en-AU" sz="2000" dirty="0"/>
              <a:t>Self-actualization</a:t>
            </a:r>
            <a:endParaRPr lang="en-AU" sz="2000" dirty="0"/>
          </a:p>
          <a:p>
            <a:pPr marL="0" indent="0">
              <a:buNone/>
            </a:pPr>
            <a:endParaRPr lang="en-AU"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000" b="1" dirty="0" smtClean="0">
                <a:solidFill>
                  <a:schemeClr val="tx1"/>
                </a:solidFill>
              </a:rPr>
              <a:t>Swot analysis of </a:t>
            </a:r>
            <a:r>
              <a:rPr lang="en-AU" sz="3000" b="1" dirty="0" smtClean="0">
                <a:solidFill>
                  <a:schemeClr val="tx1"/>
                </a:solidFill>
              </a:rPr>
              <a:t>Kellogg’s</a:t>
            </a:r>
            <a:endParaRPr lang="en-GB" sz="3000" b="1" dirty="0">
              <a:solidFill>
                <a:schemeClr val="tx1"/>
              </a:solidFill>
            </a:endParaRPr>
          </a:p>
        </p:txBody>
      </p:sp>
      <p:sp>
        <p:nvSpPr>
          <p:cNvPr id="3" name="Content Placeholder 2"/>
          <p:cNvSpPr>
            <a:spLocks noGrp="1"/>
          </p:cNvSpPr>
          <p:nvPr>
            <p:ph idx="1"/>
          </p:nvPr>
        </p:nvSpPr>
        <p:spPr/>
        <p:txBody>
          <a:bodyPr>
            <a:normAutofit lnSpcReduction="20000"/>
          </a:bodyPr>
          <a:lstStyle/>
          <a:p>
            <a:pPr lvl="0"/>
            <a:r>
              <a:rPr lang="en-GB" sz="2000" b="1" dirty="0"/>
              <a:t>Strengths: </a:t>
            </a:r>
            <a:r>
              <a:rPr lang="en-GB" sz="2000" dirty="0"/>
              <a:t>Kellogg’s is largest name and brand which is used for breakfast all over the world. </a:t>
            </a:r>
            <a:endParaRPr lang="en-AU" sz="2000" dirty="0"/>
          </a:p>
          <a:p>
            <a:pPr lvl="0"/>
            <a:r>
              <a:rPr lang="en-GB" sz="2000" dirty="0"/>
              <a:t>This organisation offers a wide </a:t>
            </a:r>
            <a:r>
              <a:rPr lang="en-AU" sz="2000" dirty="0"/>
              <a:t>variety of cereals to its customers. </a:t>
            </a:r>
            <a:endParaRPr lang="en-AU" sz="2000" dirty="0"/>
          </a:p>
          <a:p>
            <a:pPr lvl="0"/>
            <a:r>
              <a:rPr lang="en-AU" sz="2000" dirty="0"/>
              <a:t>It operates in more than 18 countries. </a:t>
            </a:r>
            <a:endParaRPr lang="en-AU" sz="2000" dirty="0"/>
          </a:p>
          <a:p>
            <a:pPr lvl="0"/>
            <a:r>
              <a:rPr lang="en-GB" sz="2000" b="1" dirty="0"/>
              <a:t>Weaknesses</a:t>
            </a:r>
            <a:r>
              <a:rPr lang="en-GB" sz="2000" dirty="0"/>
              <a:t>: This organisation does not give focus on innovation.</a:t>
            </a:r>
            <a:endParaRPr lang="en-AU" sz="2000" dirty="0"/>
          </a:p>
          <a:p>
            <a:pPr lvl="0"/>
            <a:r>
              <a:rPr lang="en-GB" sz="2000" dirty="0"/>
              <a:t>Unable to capture a larger market area.</a:t>
            </a:r>
            <a:endParaRPr lang="en-AU" sz="2000" dirty="0"/>
          </a:p>
          <a:p>
            <a:pPr lvl="0"/>
            <a:r>
              <a:rPr lang="en-GB" sz="2000" dirty="0"/>
              <a:t>Kellogg’s use of questionable marketing strategies. </a:t>
            </a:r>
            <a:endParaRPr lang="en-GB" sz="2000" dirty="0"/>
          </a:p>
          <a:p>
            <a:pPr lvl="0"/>
            <a:r>
              <a:rPr lang="en-GB" sz="2000" b="1" dirty="0">
                <a:sym typeface="+mn-ea"/>
              </a:rPr>
              <a:t>Opportunities: </a:t>
            </a:r>
            <a:r>
              <a:rPr lang="en-GB" sz="2000" dirty="0">
                <a:sym typeface="+mn-ea"/>
              </a:rPr>
              <a:t>Kellogg’s can increase the number of the customer by using market penetration.</a:t>
            </a:r>
            <a:endParaRPr lang="en-AU" sz="2000" dirty="0"/>
          </a:p>
          <a:p>
            <a:pPr lvl="0"/>
            <a:r>
              <a:rPr lang="en-GB" sz="2000" dirty="0">
                <a:sym typeface="+mn-ea"/>
              </a:rPr>
              <a:t>By using innovation and high techniques this organisation can expand business operations. </a:t>
            </a:r>
            <a:endParaRPr lang="en-AU" sz="2000" dirty="0"/>
          </a:p>
          <a:p>
            <a:pPr lvl="0"/>
            <a:r>
              <a:rPr lang="en-GB" sz="2000" dirty="0">
                <a:sym typeface="+mn-ea"/>
              </a:rPr>
              <a:t>Innovation is an effective way to target more customers. </a:t>
            </a:r>
            <a:endParaRPr lang="en-AU" sz="2000" dirty="0"/>
          </a:p>
          <a:p>
            <a:pPr lvl="0"/>
            <a:r>
              <a:rPr lang="en-GB" sz="2000" b="1" dirty="0">
                <a:sym typeface="+mn-ea"/>
              </a:rPr>
              <a:t>Threats: </a:t>
            </a:r>
            <a:r>
              <a:rPr lang="en-GB" sz="2000" dirty="0">
                <a:sym typeface="+mn-ea"/>
              </a:rPr>
              <a:t>There are huge competitors in the market that give a tough fight to Kellogg’s. </a:t>
            </a:r>
            <a:endParaRPr lang="en-AU" sz="2000" dirty="0"/>
          </a:p>
          <a:p>
            <a:pPr lvl="0"/>
            <a:r>
              <a:rPr lang="en-GB" sz="2000" dirty="0">
                <a:sym typeface="+mn-ea"/>
              </a:rPr>
              <a:t>This organisation does not focus on changing the lifestyle of people which is the biggest threat. </a:t>
            </a:r>
            <a:endParaRPr lang="en-AU" sz="2000" dirty="0"/>
          </a:p>
          <a:p>
            <a:pPr marL="0" indent="0">
              <a:buNone/>
            </a:pPr>
            <a:endParaRPr lang="en-AU" sz="2000" dirty="0"/>
          </a:p>
          <a:p>
            <a:pPr lvl="0"/>
            <a:endParaRPr lang="en-AU" sz="1600" dirty="0"/>
          </a:p>
          <a:p>
            <a:pPr marL="0" indent="0">
              <a:buNone/>
            </a:pPr>
            <a:endParaRPr lang="en-AU"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000" b="1" dirty="0" smtClean="0">
                <a:solidFill>
                  <a:schemeClr val="tx1"/>
                </a:solidFill>
              </a:rPr>
              <a:t>Conclusion </a:t>
            </a:r>
            <a:endParaRPr lang="en-GB" sz="3000" b="1" dirty="0">
              <a:solidFill>
                <a:schemeClr val="tx1"/>
              </a:solidFill>
            </a:endParaRPr>
          </a:p>
        </p:txBody>
      </p:sp>
      <p:sp>
        <p:nvSpPr>
          <p:cNvPr id="3" name="Content Placeholder 2"/>
          <p:cNvSpPr>
            <a:spLocks noGrp="1"/>
          </p:cNvSpPr>
          <p:nvPr>
            <p:ph idx="1"/>
          </p:nvPr>
        </p:nvSpPr>
        <p:spPr/>
        <p:txBody>
          <a:bodyPr>
            <a:normAutofit/>
          </a:bodyPr>
          <a:lstStyle/>
          <a:p>
            <a:pPr lvl="0"/>
            <a:r>
              <a:rPr lang="en-GB" sz="2000" dirty="0"/>
              <a:t>By doing this presentation it has been concluded that Kellogg’s is a most famous brand that is used by people for breakfast all over the world.</a:t>
            </a:r>
            <a:endParaRPr lang="en-AU" sz="2000" dirty="0"/>
          </a:p>
          <a:p>
            <a:pPr lvl="0"/>
            <a:r>
              <a:rPr lang="en-GB" sz="2000" dirty="0"/>
              <a:t>It is necessary for this organisation to give high attention to leadership and management to achieve desired goals.</a:t>
            </a:r>
            <a:endParaRPr lang="en-AU" sz="2000" dirty="0"/>
          </a:p>
          <a:p>
            <a:pPr lvl="0"/>
            <a:r>
              <a:rPr lang="en-GB" sz="2000" dirty="0"/>
              <a:t> There are various approaches which are used by the organisation to motivate employees.</a:t>
            </a:r>
            <a:endParaRPr lang="en-AU" sz="2000" dirty="0"/>
          </a:p>
          <a:p>
            <a:pPr lvl="0"/>
            <a:r>
              <a:rPr lang="en-GB" sz="2000" dirty="0"/>
              <a:t>Maslow’s need theory is used by Kellogg ’s to satisfy its employees.</a:t>
            </a:r>
            <a:endParaRPr lang="en-AU" sz="2000" dirty="0"/>
          </a:p>
          <a:p>
            <a:pPr lvl="0"/>
            <a:r>
              <a:rPr lang="en-GB" sz="2000" dirty="0"/>
              <a:t>It is very much important for Kellogg ’s to consider Swot analysis in planning and decision-making process to attain set target. </a:t>
            </a:r>
            <a:endParaRPr lang="en-AU" sz="2000" dirty="0"/>
          </a:p>
          <a:p>
            <a:pPr marL="0" indent="0">
              <a:buNone/>
            </a:pPr>
            <a:endParaRPr lang="en-AU"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b="1" dirty="0" smtClean="0">
                <a:solidFill>
                  <a:schemeClr val="tx1"/>
                </a:solidFill>
                <a:latin typeface="Times New Roman" panose="02020603050405020304" pitchFamily="18" charset="0"/>
                <a:cs typeface="Times New Roman" panose="02020603050405020304" pitchFamily="18" charset="0"/>
              </a:rPr>
              <a:t>References </a:t>
            </a:r>
            <a:endParaRPr lang="en-US" sz="30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GB" sz="1800" dirty="0" smtClean="0"/>
              <a:t>Aga</a:t>
            </a:r>
            <a:r>
              <a:rPr lang="en-GB" sz="1800" dirty="0"/>
              <a:t>, D.A., </a:t>
            </a:r>
            <a:r>
              <a:rPr lang="en-GB" sz="1800" dirty="0" err="1"/>
              <a:t>Noorderhaven</a:t>
            </a:r>
            <a:r>
              <a:rPr lang="en-GB" sz="1800" dirty="0"/>
              <a:t>, N. and Vallejo, B., 2016. Transformational leadership and project success: The mediating role of team-building. </a:t>
            </a:r>
            <a:r>
              <a:rPr lang="en-GB" sz="1800" i="1" dirty="0"/>
              <a:t>International Journal of Project Management</a:t>
            </a:r>
            <a:r>
              <a:rPr lang="en-GB" sz="1800" dirty="0"/>
              <a:t>, </a:t>
            </a:r>
            <a:r>
              <a:rPr lang="en-GB" sz="1800" i="1" dirty="0"/>
              <a:t>34</a:t>
            </a:r>
            <a:r>
              <a:rPr lang="en-GB" sz="1800" dirty="0"/>
              <a:t>(5), pp.806-818.</a:t>
            </a:r>
            <a:endParaRPr lang="en-AU" sz="1800" dirty="0"/>
          </a:p>
          <a:p>
            <a:pPr lvl="0"/>
            <a:r>
              <a:rPr lang="en-GB" sz="1800" dirty="0" err="1"/>
              <a:t>Antonakis</a:t>
            </a:r>
            <a:r>
              <a:rPr lang="en-GB" sz="1800" dirty="0"/>
              <a:t>, J. and Day, D.V. eds., 2017. </a:t>
            </a:r>
            <a:r>
              <a:rPr lang="en-GB" sz="1800" i="1" dirty="0"/>
              <a:t>The nature of leadership</a:t>
            </a:r>
            <a:r>
              <a:rPr lang="en-GB" sz="1800" dirty="0"/>
              <a:t>. Sage publications.</a:t>
            </a:r>
            <a:endParaRPr lang="en-AU" sz="1800" dirty="0"/>
          </a:p>
          <a:p>
            <a:pPr lvl="0"/>
            <a:r>
              <a:rPr lang="en-GB" sz="1800" dirty="0" err="1"/>
              <a:t>Landy</a:t>
            </a:r>
            <a:r>
              <a:rPr lang="en-GB" sz="1800" dirty="0"/>
              <a:t>, F.J. and Conte, J.M., 2016. </a:t>
            </a:r>
            <a:r>
              <a:rPr lang="en-GB" sz="1800" i="1" dirty="0"/>
              <a:t>Work in the 21st century, Binder ready version: An introduction to Industrial and Organizational Psychology</a:t>
            </a:r>
            <a:r>
              <a:rPr lang="en-GB" sz="1800" dirty="0"/>
              <a:t>. John Wiley &amp; Sons.</a:t>
            </a:r>
            <a:endParaRPr lang="en-AU" sz="1800" dirty="0"/>
          </a:p>
          <a:p>
            <a:pPr lvl="0"/>
            <a:r>
              <a:rPr lang="en-GB" sz="1800" dirty="0"/>
              <a:t>Muller, R., 2017. </a:t>
            </a:r>
            <a:r>
              <a:rPr lang="en-GB" sz="1800" i="1" dirty="0"/>
              <a:t>Project governance</a:t>
            </a:r>
            <a:r>
              <a:rPr lang="en-GB" sz="1800" dirty="0"/>
              <a:t>. Routledge.</a:t>
            </a:r>
            <a:endParaRPr lang="en-AU" sz="1800" dirty="0"/>
          </a:p>
          <a:p>
            <a:pPr lvl="0"/>
            <a:endParaRPr lang="en-AU" sz="1800" dirty="0"/>
          </a:p>
        </p:txBody>
      </p:sp>
    </p:spTree>
  </p:cSld>
  <p:clrMapOvr>
    <a:masterClrMapping/>
  </p:clrMapOvr>
</p:sld>
</file>

<file path=ppt/theme/theme1.xml><?xml version="1.0" encoding="utf-8"?>
<a:theme xmlns:a="http://schemas.openxmlformats.org/drawingml/2006/main" name="Green Color">
  <a:themeElements>
    <a:clrScheme name="Green Color 13">
      <a:dk1>
        <a:srgbClr val="000000"/>
      </a:dk1>
      <a:lt1>
        <a:srgbClr val="FFFFFF"/>
      </a:lt1>
      <a:dk2>
        <a:srgbClr val="000000"/>
      </a:dk2>
      <a:lt2>
        <a:srgbClr val="969696"/>
      </a:lt2>
      <a:accent1>
        <a:srgbClr val="009900"/>
      </a:accent1>
      <a:accent2>
        <a:srgbClr val="99CC00"/>
      </a:accent2>
      <a:accent3>
        <a:srgbClr val="FFFFFF"/>
      </a:accent3>
      <a:accent4>
        <a:srgbClr val="000000"/>
      </a:accent4>
      <a:accent5>
        <a:srgbClr val="AACAAA"/>
      </a:accent5>
      <a:accent6>
        <a:srgbClr val="8AB900"/>
      </a:accent6>
      <a:hlink>
        <a:srgbClr val="CC3300"/>
      </a:hlink>
      <a:folHlink>
        <a:srgbClr val="996600"/>
      </a:folHlink>
    </a:clrScheme>
    <a:fontScheme name="Green Color">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Green Colo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Green Colo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Green Colo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Green Colo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Green Colo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Green Colo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Green Colo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Green Colo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Green Colo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Green Colo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Green Colo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Green Colo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Green Color 13">
        <a:dk1>
          <a:srgbClr val="000000"/>
        </a:dk1>
        <a:lt1>
          <a:srgbClr val="FFFFFF"/>
        </a:lt1>
        <a:dk2>
          <a:srgbClr val="000000"/>
        </a:dk2>
        <a:lt2>
          <a:srgbClr val="969696"/>
        </a:lt2>
        <a:accent1>
          <a:srgbClr val="009900"/>
        </a:accent1>
        <a:accent2>
          <a:srgbClr val="99CC00"/>
        </a:accent2>
        <a:accent3>
          <a:srgbClr val="FFFFFF"/>
        </a:accent3>
        <a:accent4>
          <a:srgbClr val="000000"/>
        </a:accent4>
        <a:accent5>
          <a:srgbClr val="AACAAA"/>
        </a:accent5>
        <a:accent6>
          <a:srgbClr val="8AB900"/>
        </a:accent6>
        <a:hlink>
          <a:srgbClr val="CC3300"/>
        </a:hlink>
        <a:folHlink>
          <a:srgbClr val="996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Clarity</Template>
  <TotalTime>0</TotalTime>
  <Words>5557</Words>
  <Application>WPS Presentation</Application>
  <PresentationFormat>On-screen Show (4:3)</PresentationFormat>
  <Paragraphs>132</Paragraphs>
  <Slides>14</Slides>
  <Notes>18</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14</vt:i4>
      </vt:variant>
    </vt:vector>
  </HeadingPairs>
  <TitlesOfParts>
    <vt:vector size="24" baseType="lpstr">
      <vt:lpstr>Arial</vt:lpstr>
      <vt:lpstr>SimSun</vt:lpstr>
      <vt:lpstr>Wingdings</vt:lpstr>
      <vt:lpstr>Times New Roman</vt:lpstr>
      <vt:lpstr>Microsoft YaHei</vt:lpstr>
      <vt:lpstr/>
      <vt:lpstr>Arial Unicode MS</vt:lpstr>
      <vt:lpstr>Calibri</vt:lpstr>
      <vt:lpstr>Segoe Print</vt:lpstr>
      <vt:lpstr>Green Color</vt:lpstr>
      <vt:lpstr>INTRODUCING THE MODERN WORKPLACE</vt:lpstr>
      <vt:lpstr>Table of contents</vt:lpstr>
      <vt:lpstr>Introduction and Background  </vt:lpstr>
      <vt:lpstr>Aim and Objectives </vt:lpstr>
      <vt:lpstr>            Legal Compliances</vt:lpstr>
      <vt:lpstr>Leadership and Management Roles</vt:lpstr>
      <vt:lpstr>Leadership and Management Roles</vt:lpstr>
      <vt:lpstr>Leadership and Management Roles </vt:lpstr>
      <vt:lpstr>Behavioural Approach of management </vt:lpstr>
      <vt:lpstr>Motivation and theoretical perspectives </vt:lpstr>
      <vt:lpstr>Maslow’s need theory</vt:lpstr>
      <vt:lpstr>Swot analysis of Kellogg’s</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dc:title>
  <dc:creator>Admin</dc:creator>
  <cp:lastModifiedBy>1</cp:lastModifiedBy>
  <cp:revision>162</cp:revision>
  <dcterms:created xsi:type="dcterms:W3CDTF">2018-07-24T09:47:00Z</dcterms:created>
  <dcterms:modified xsi:type="dcterms:W3CDTF">2018-08-07T17:02:22Z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1033-10.2.0.5965</vt:lpwstr>
  </property>
</Properties>
</file>