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handoutMasterIdLst>
    <p:handoutMasterId r:id="rId26"/>
  </p:handoutMasterIdLst>
  <p:sldIdLst>
    <p:sldId id="281" r:id="rId2"/>
    <p:sldId id="285" r:id="rId3"/>
    <p:sldId id="268" r:id="rId4"/>
    <p:sldId id="286" r:id="rId5"/>
    <p:sldId id="287" r:id="rId6"/>
    <p:sldId id="288" r:id="rId7"/>
    <p:sldId id="289" r:id="rId8"/>
    <p:sldId id="290" r:id="rId9"/>
    <p:sldId id="291" r:id="rId10"/>
    <p:sldId id="292" r:id="rId11"/>
    <p:sldId id="293" r:id="rId12"/>
    <p:sldId id="294" r:id="rId13"/>
    <p:sldId id="295" r:id="rId14"/>
    <p:sldId id="296" r:id="rId15"/>
    <p:sldId id="297" r:id="rId16"/>
    <p:sldId id="298" r:id="rId17"/>
    <p:sldId id="299" r:id="rId18"/>
    <p:sldId id="300" r:id="rId19"/>
    <p:sldId id="301" r:id="rId20"/>
    <p:sldId id="302" r:id="rId21"/>
    <p:sldId id="303" r:id="rId22"/>
    <p:sldId id="304" r:id="rId23"/>
    <p:sldId id="30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MF+/RwNQwaz4+ZNqQKTJhQ==" hashData="CzHQWwd1rrcyHyVump/P+Cc8PnkGI9P8OBmKD9HBoAr14SWVS+nLjIlaVlxihND9iuNHpPjydBl9q1hdJz34V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62956" autoAdjust="0"/>
  </p:normalViewPr>
  <p:slideViewPr>
    <p:cSldViewPr snapToGrid="0">
      <p:cViewPr varScale="1">
        <p:scale>
          <a:sx n="43" d="100"/>
          <a:sy n="43" d="100"/>
        </p:scale>
        <p:origin x="1576" y="48"/>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21/02/2019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21/02/2019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fhqweb003/pvh/D10101.htm#intent" TargetMode="External"/><Relationship Id="rId2" Type="http://schemas.openxmlformats.org/officeDocument/2006/relationships/slide" Target="../slides/slide4.xml"/><Relationship Id="rId1" Type="http://schemas.openxmlformats.org/officeDocument/2006/relationships/notesMaster" Target="../notesMasters/notesMaster1.xml"/><Relationship Id="rId5" Type="http://schemas.openxmlformats.org/officeDocument/2006/relationships/hyperlink" Target="http://www.bailii.org/ew/cases/EWHC/Exch/1584/J36.html" TargetMode="External"/><Relationship Id="rId4" Type="http://schemas.openxmlformats.org/officeDocument/2006/relationships/hyperlink" Target="#act"/></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100" b="1" kern="1200" dirty="0" smtClean="0">
                <a:solidFill>
                  <a:schemeClr val="tx1"/>
                </a:solidFill>
                <a:effectLst/>
                <a:latin typeface="Arial" panose="020B0604020202020204" pitchFamily="34" charset="0"/>
                <a:ea typeface="+mn-ea"/>
                <a:cs typeface="Arial" panose="020B0604020202020204" pitchFamily="34" charset="0"/>
              </a:rPr>
              <a:t>Objectives: </a:t>
            </a:r>
          </a:p>
          <a:p>
            <a:pPr lvl="0"/>
            <a:endParaRPr lang="en-GB" sz="1100" b="1"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the offence of Outraging Public Decency under Common Law.</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the offences of Exposure and Voyeurism as contained in S66 of the SOA 2003.</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the offence of Trespass with Intent to commit a Sexual Offence under S63 of the SOA 2003.</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the offence of Sexual Activity in a Public Toilet under S71 of the SOA 2003.</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the offence of Disclosing Private sexual Photographs and Films with Intent to Cause Distress under S33 of the Criminal Justice and Courts Act 2015.</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the offence of Possession of Extreme Pornographic Images including potential defences under S63-67 of the Criminal Justice and Immigration Act 2008.</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189829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1146231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lnSpc>
                <a:spcPct val="100000"/>
              </a:lnSpc>
            </a:pPr>
            <a:r>
              <a:rPr lang="en-GB" sz="1100" b="1" i="0" u="none" strike="noStrike" kern="1200" baseline="0" dirty="0" smtClean="0">
                <a:solidFill>
                  <a:schemeClr val="tx1"/>
                </a:solidFill>
                <a:latin typeface="Arial" charset="0"/>
                <a:ea typeface="+mn-ea"/>
                <a:cs typeface="+mn-cs"/>
              </a:rPr>
              <a:t>Obscene</a:t>
            </a:r>
            <a:r>
              <a:rPr lang="en-GB" sz="1100" b="0" i="0" u="none" strike="noStrike" kern="1200" baseline="0" dirty="0" smtClean="0">
                <a:solidFill>
                  <a:schemeClr val="tx1"/>
                </a:solidFill>
                <a:latin typeface="Arial" charset="0"/>
                <a:ea typeface="+mn-ea"/>
                <a:cs typeface="+mn-cs"/>
              </a:rPr>
              <a:t> means morally repugnant.</a:t>
            </a:r>
          </a:p>
          <a:p>
            <a:pPr rtl="0">
              <a:lnSpc>
                <a:spcPct val="100000"/>
              </a:lnSpc>
            </a:pPr>
            <a:endParaRPr lang="en-GB" sz="1100" b="0" i="0" u="none" strike="noStrike" kern="1200" baseline="0" dirty="0" smtClean="0">
              <a:solidFill>
                <a:schemeClr val="tx1"/>
              </a:solidFill>
              <a:latin typeface="Arial" charset="0"/>
              <a:ea typeface="+mn-ea"/>
              <a:cs typeface="+mn-cs"/>
            </a:endParaRPr>
          </a:p>
          <a:p>
            <a:pPr rtl="0">
              <a:lnSpc>
                <a:spcPct val="100000"/>
              </a:lnSpc>
            </a:pPr>
            <a:r>
              <a:rPr lang="en-GB" sz="1100" b="1" i="0" u="none" strike="noStrike" kern="1200" baseline="0" dirty="0" smtClean="0">
                <a:solidFill>
                  <a:schemeClr val="tx1"/>
                </a:solidFill>
                <a:latin typeface="Arial" charset="0"/>
                <a:ea typeface="+mn-ea"/>
                <a:cs typeface="+mn-cs"/>
              </a:rPr>
              <a:t>Disgusting</a:t>
            </a:r>
            <a:r>
              <a:rPr lang="en-GB" sz="1100" b="0" i="0" u="none" strike="noStrike" kern="1200" baseline="0" dirty="0" smtClean="0">
                <a:solidFill>
                  <a:schemeClr val="tx1"/>
                </a:solidFill>
                <a:latin typeface="Arial" charset="0"/>
                <a:ea typeface="+mn-ea"/>
                <a:cs typeface="+mn-cs"/>
              </a:rPr>
              <a:t> means repugnant or loathsome.</a:t>
            </a:r>
          </a:p>
          <a:p>
            <a:pPr rtl="0">
              <a:lnSpc>
                <a:spcPct val="100000"/>
              </a:lnSpc>
            </a:pPr>
            <a:endParaRPr lang="en-GB" sz="1100" b="0" i="0" u="none" strike="noStrike" kern="1200" baseline="0" dirty="0" smtClean="0">
              <a:solidFill>
                <a:schemeClr val="tx1"/>
              </a:solidFill>
              <a:latin typeface="Arial" charset="0"/>
              <a:ea typeface="+mn-ea"/>
              <a:cs typeface="+mn-cs"/>
            </a:endParaRPr>
          </a:p>
          <a:p>
            <a:pPr rtl="0">
              <a:lnSpc>
                <a:spcPct val="100000"/>
              </a:lnSpc>
            </a:pPr>
            <a:r>
              <a:rPr lang="en-GB" sz="1100" b="0" i="0" u="none" strike="noStrike" kern="1200" baseline="0" dirty="0" smtClean="0">
                <a:solidFill>
                  <a:schemeClr val="tx1"/>
                </a:solidFill>
                <a:latin typeface="Arial" charset="0"/>
                <a:ea typeface="+mn-ea"/>
                <a:cs typeface="+mn-cs"/>
              </a:rPr>
              <a:t>The </a:t>
            </a:r>
            <a:r>
              <a:rPr lang="en-GB" sz="1100" b="1" i="0" u="none" strike="noStrike" kern="1200" baseline="0" dirty="0" smtClean="0">
                <a:solidFill>
                  <a:schemeClr val="tx1"/>
                </a:solidFill>
                <a:latin typeface="Arial" charset="0"/>
                <a:ea typeface="+mn-ea"/>
                <a:cs typeface="+mn-cs"/>
              </a:rPr>
              <a:t>act</a:t>
            </a:r>
            <a:r>
              <a:rPr lang="en-GB" sz="1100" b="0" i="0" u="none" strike="noStrike" kern="1200" baseline="0" dirty="0" smtClean="0">
                <a:solidFill>
                  <a:schemeClr val="tx1"/>
                </a:solidFill>
                <a:latin typeface="Arial" charset="0"/>
                <a:ea typeface="+mn-ea"/>
                <a:cs typeface="+mn-cs"/>
              </a:rPr>
              <a:t> can be committed by both men and women and must be committed where it might be seen by the public of two or more people.</a:t>
            </a:r>
          </a:p>
          <a:p>
            <a:pPr rtl="0">
              <a:lnSpc>
                <a:spcPct val="100000"/>
              </a:lnSpc>
            </a:pPr>
            <a:endParaRPr lang="en-GB" sz="1100" b="0" i="0" u="none" strike="noStrike" kern="1200" baseline="0" dirty="0" smtClean="0">
              <a:solidFill>
                <a:schemeClr val="tx1"/>
              </a:solidFill>
              <a:latin typeface="Arial" charset="0"/>
              <a:ea typeface="+mn-ea"/>
              <a:cs typeface="+mn-cs"/>
            </a:endParaRPr>
          </a:p>
          <a:p>
            <a:pPr rtl="0">
              <a:lnSpc>
                <a:spcPct val="100000"/>
              </a:lnSpc>
            </a:pPr>
            <a:r>
              <a:rPr lang="en-GB" sz="1100" b="1" i="0" u="none" strike="noStrike" kern="1200" baseline="0" dirty="0" smtClean="0">
                <a:solidFill>
                  <a:schemeClr val="tx1"/>
                </a:solidFill>
                <a:latin typeface="Arial" charset="0"/>
                <a:ea typeface="+mn-ea"/>
                <a:cs typeface="+mn-cs"/>
              </a:rPr>
              <a:t>Outrage</a:t>
            </a:r>
            <a:r>
              <a:rPr lang="en-GB" sz="1100" b="0" i="0" u="none" strike="noStrike" kern="1200" baseline="0" dirty="0" smtClean="0">
                <a:solidFill>
                  <a:schemeClr val="tx1"/>
                </a:solidFill>
                <a:latin typeface="Arial" charset="0"/>
                <a:ea typeface="+mn-ea"/>
                <a:cs typeface="+mn-cs"/>
              </a:rPr>
              <a:t> the exposure of naked body parts must go beyond acceptable limits of decency and be likely to substantially offend a reasonable person. </a:t>
            </a: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kern="1200" baseline="0" dirty="0" smtClean="0">
                <a:solidFill>
                  <a:schemeClr val="tx1"/>
                </a:solidFill>
                <a:latin typeface="Arial" charset="0"/>
                <a:ea typeface="+mn-ea"/>
                <a:cs typeface="+mn-cs"/>
              </a:rPr>
              <a:t>However is does not need to be a sexual act, nor does it need to be a ‘live’ activity , it might be a public display of an object associated with sexual activity. However, in the context of exposure, the offence can be committed by exposing the penis, the whole body, or engaging in real or simulated sexual acts</a:t>
            </a:r>
          </a:p>
          <a:p>
            <a:pPr rtl="0">
              <a:lnSpc>
                <a:spcPct val="100000"/>
              </a:lnSpc>
            </a:pPr>
            <a:endParaRPr lang="en-GB" sz="1100" b="0" i="0" u="none" strike="noStrike" kern="1200" baseline="0" dirty="0" smtClean="0">
              <a:solidFill>
                <a:schemeClr val="tx1"/>
              </a:solidFill>
              <a:latin typeface="Arial" charset="0"/>
              <a:ea typeface="+mn-ea"/>
              <a:cs typeface="+mn-cs"/>
            </a:endParaRPr>
          </a:p>
          <a:p>
            <a:pPr rtl="0">
              <a:lnSpc>
                <a:spcPct val="100000"/>
              </a:lnSpc>
            </a:pPr>
            <a:r>
              <a:rPr lang="en-GB" sz="1100" b="0" i="0" u="none" strike="noStrike" kern="1200" baseline="0" dirty="0" smtClean="0">
                <a:solidFill>
                  <a:schemeClr val="tx1"/>
                </a:solidFill>
                <a:latin typeface="Arial" charset="0"/>
                <a:ea typeface="+mn-ea"/>
                <a:cs typeface="+mn-cs"/>
              </a:rPr>
              <a:t>‘</a:t>
            </a:r>
            <a:r>
              <a:rPr lang="en-GB" sz="1100" b="1" i="0" u="none" strike="noStrike" kern="1200" baseline="0" dirty="0" smtClean="0">
                <a:solidFill>
                  <a:schemeClr val="tx1"/>
                </a:solidFill>
                <a:latin typeface="Arial" charset="0"/>
                <a:ea typeface="+mn-ea"/>
                <a:cs typeface="+mn-cs"/>
              </a:rPr>
              <a:t>Public</a:t>
            </a:r>
            <a:r>
              <a:rPr lang="en-GB" sz="1100" b="0" i="0" u="none" strike="noStrike" kern="1200" baseline="0" dirty="0" smtClean="0">
                <a:solidFill>
                  <a:schemeClr val="tx1"/>
                </a:solidFill>
                <a:latin typeface="Arial" charset="0"/>
                <a:ea typeface="+mn-ea"/>
                <a:cs typeface="+mn-cs"/>
              </a:rPr>
              <a:t>’ is given a wide meaning and held to be where members of the public go whether they have a right or not.</a:t>
            </a:r>
          </a:p>
          <a:p>
            <a:pPr rtl="0">
              <a:lnSpc>
                <a:spcPct val="100000"/>
              </a:lnSpc>
            </a:pPr>
            <a:r>
              <a:rPr lang="en-GB" sz="1100" b="0" i="0" u="none" strike="noStrike" kern="1200" baseline="0" dirty="0" smtClean="0">
                <a:solidFill>
                  <a:schemeClr val="tx1"/>
                </a:solidFill>
                <a:latin typeface="Arial" charset="0"/>
                <a:ea typeface="+mn-ea"/>
                <a:cs typeface="+mn-cs"/>
              </a:rPr>
              <a:t>There is no need to prove the public who witnessed the act were disgusted or outraged by it, it only matters that a reasonable person would be disgusted by it. (this includes a constable)</a:t>
            </a:r>
          </a:p>
          <a:p>
            <a:pPr rtl="0">
              <a:lnSpc>
                <a:spcPct val="100000"/>
              </a:lnSpc>
            </a:pPr>
            <a:endParaRPr lang="en-GB" sz="1100" b="0" i="0" u="none" strike="noStrike" kern="1200" baseline="0" dirty="0" smtClean="0">
              <a:solidFill>
                <a:schemeClr val="tx1"/>
              </a:solidFill>
              <a:latin typeface="Arial" charset="0"/>
              <a:ea typeface="+mn-ea"/>
              <a:cs typeface="+mn-cs"/>
            </a:endParaRPr>
          </a:p>
          <a:p>
            <a:pPr rtl="0">
              <a:lnSpc>
                <a:spcPct val="100000"/>
              </a:lnSpc>
            </a:pPr>
            <a:r>
              <a:rPr lang="en-GB" sz="1100" b="0" i="0" u="none" strike="noStrike" kern="1200" baseline="0" dirty="0" smtClean="0">
                <a:solidFill>
                  <a:schemeClr val="tx1"/>
                </a:solidFill>
                <a:latin typeface="Arial" charset="0"/>
                <a:ea typeface="+mn-ea"/>
                <a:cs typeface="+mn-cs"/>
              </a:rPr>
              <a:t>Police officers are classed as members of the public for the purpose of this offence.</a:t>
            </a:r>
          </a:p>
          <a:p>
            <a:pPr rtl="0">
              <a:lnSpc>
                <a:spcPct val="100000"/>
              </a:lnSpc>
            </a:pPr>
            <a:endParaRPr lang="en-GB" sz="1100" b="0" i="0" u="none" strike="noStrike" kern="1200" baseline="0" dirty="0" smtClean="0">
              <a:solidFill>
                <a:schemeClr val="tx1"/>
              </a:solidFill>
              <a:latin typeface="Arial" charset="0"/>
              <a:ea typeface="+mn-ea"/>
              <a:cs typeface="+mn-cs"/>
            </a:endParaRPr>
          </a:p>
          <a:p>
            <a:pPr rtl="0">
              <a:lnSpc>
                <a:spcPct val="100000"/>
              </a:lnSpc>
            </a:pPr>
            <a:r>
              <a:rPr lang="en-GB" sz="1100" b="0" i="0" u="none" strike="noStrike" kern="1200" baseline="0" dirty="0" smtClean="0">
                <a:solidFill>
                  <a:schemeClr val="tx1"/>
                </a:solidFill>
                <a:latin typeface="Arial" charset="0"/>
                <a:ea typeface="+mn-ea"/>
                <a:cs typeface="+mn-cs"/>
              </a:rPr>
              <a:t>Arrest without warrant</a:t>
            </a:r>
          </a:p>
          <a:p>
            <a:pPr rtl="0">
              <a:lnSpc>
                <a:spcPct val="100000"/>
              </a:lnSpc>
            </a:pPr>
            <a:endParaRPr lang="en-GB" sz="1100" b="0" i="0" u="none" strike="noStrike" kern="1200" baseline="0" dirty="0" smtClean="0">
              <a:solidFill>
                <a:schemeClr val="tx1"/>
              </a:solidFill>
              <a:latin typeface="Arial" charset="0"/>
              <a:ea typeface="+mn-ea"/>
              <a:cs typeface="+mn-cs"/>
            </a:endParaRPr>
          </a:p>
          <a:p>
            <a:pPr eaLnBrk="1" hangingPunct="1">
              <a:lnSpc>
                <a:spcPct val="100000"/>
              </a:lnSpc>
              <a:spcBef>
                <a:spcPct val="0"/>
              </a:spcBef>
              <a:buFontTx/>
              <a:buNone/>
            </a:pPr>
            <a:r>
              <a:rPr lang="en-US" altLang="en-US" sz="1100" b="0" dirty="0" smtClean="0">
                <a:solidFill>
                  <a:srgbClr val="FFFF00"/>
                </a:solidFill>
                <a:latin typeface="Arial" panose="020B0604020202020204" pitchFamily="34" charset="0"/>
                <a:ea typeface="ＭＳ Ｐゴシック" panose="020B0600070205080204" pitchFamily="34" charset="-128"/>
              </a:rPr>
              <a:t>Triable - Either Way</a:t>
            </a:r>
          </a:p>
          <a:p>
            <a:pPr eaLnBrk="1" hangingPunct="1">
              <a:lnSpc>
                <a:spcPct val="100000"/>
              </a:lnSpc>
              <a:spcBef>
                <a:spcPct val="0"/>
              </a:spcBef>
              <a:buFontTx/>
              <a:buNone/>
            </a:pPr>
            <a:endParaRPr lang="en-US" altLang="en-US" sz="1100" b="0" dirty="0" smtClean="0">
              <a:solidFill>
                <a:srgbClr val="FFFF00"/>
              </a:solidFill>
              <a:latin typeface="Arial" panose="020B0604020202020204" pitchFamily="34" charset="0"/>
              <a:ea typeface="ＭＳ Ｐゴシック" panose="020B0600070205080204" pitchFamily="34" charset="-128"/>
            </a:endParaRPr>
          </a:p>
          <a:p>
            <a:pPr eaLnBrk="1" hangingPunct="1">
              <a:lnSpc>
                <a:spcPct val="100000"/>
              </a:lnSpc>
              <a:spcBef>
                <a:spcPct val="0"/>
              </a:spcBef>
              <a:buFontTx/>
              <a:buNone/>
            </a:pPr>
            <a:r>
              <a:rPr lang="en-US" altLang="en-US" sz="1100" dirty="0" smtClean="0">
                <a:solidFill>
                  <a:srgbClr val="FFFF00"/>
                </a:solidFill>
                <a:latin typeface="Arial" panose="020B0604020202020204" pitchFamily="34" charset="0"/>
                <a:ea typeface="ＭＳ Ｐゴシック" panose="020B0600070205080204" pitchFamily="34" charset="-128"/>
              </a:rPr>
              <a:t>Summary</a:t>
            </a:r>
            <a:r>
              <a:rPr lang="en-US" altLang="en-US" sz="1100" b="0" dirty="0" smtClean="0">
                <a:solidFill>
                  <a:srgbClr val="FFFF00"/>
                </a:solidFill>
                <a:latin typeface="Arial" panose="020B0604020202020204" pitchFamily="34" charset="0"/>
                <a:ea typeface="ＭＳ Ｐゴシック" panose="020B0600070205080204" pitchFamily="34" charset="-128"/>
              </a:rPr>
              <a:t>: Six months imprisonment and / or a fine not exceeding the statutory maximum.</a:t>
            </a:r>
          </a:p>
          <a:p>
            <a:pPr eaLnBrk="1" hangingPunct="1">
              <a:lnSpc>
                <a:spcPct val="100000"/>
              </a:lnSpc>
              <a:spcBef>
                <a:spcPct val="0"/>
              </a:spcBef>
              <a:buFontTx/>
              <a:buNone/>
            </a:pPr>
            <a:r>
              <a:rPr lang="en-US" altLang="en-US" sz="1100" b="0" dirty="0" smtClean="0">
                <a:solidFill>
                  <a:srgbClr val="FFFF00"/>
                </a:solidFill>
                <a:latin typeface="Arial" panose="020B0604020202020204" pitchFamily="34" charset="0"/>
                <a:ea typeface="ＭＳ Ｐゴシック" panose="020B0600070205080204" pitchFamily="34" charset="-128"/>
              </a:rPr>
              <a:t/>
            </a:r>
            <a:br>
              <a:rPr lang="en-US" altLang="en-US" sz="1100" b="0" dirty="0" smtClean="0">
                <a:solidFill>
                  <a:srgbClr val="FFFF00"/>
                </a:solidFill>
                <a:latin typeface="Arial" panose="020B0604020202020204" pitchFamily="34" charset="0"/>
                <a:ea typeface="ＭＳ Ｐゴシック" panose="020B0600070205080204" pitchFamily="34" charset="-128"/>
              </a:rPr>
            </a:br>
            <a:r>
              <a:rPr lang="en-US" altLang="en-US" sz="1100" dirty="0" smtClean="0">
                <a:solidFill>
                  <a:srgbClr val="FFFF00"/>
                </a:solidFill>
                <a:latin typeface="Arial" panose="020B0604020202020204" pitchFamily="34" charset="0"/>
                <a:ea typeface="ＭＳ Ｐゴシック" panose="020B0600070205080204" pitchFamily="34" charset="-128"/>
              </a:rPr>
              <a:t>Indictment</a:t>
            </a:r>
            <a:r>
              <a:rPr lang="en-US" altLang="en-US" sz="1100" b="0" dirty="0" smtClean="0">
                <a:solidFill>
                  <a:srgbClr val="FFFF00"/>
                </a:solidFill>
                <a:latin typeface="Arial" panose="020B0604020202020204" pitchFamily="34" charset="0"/>
                <a:ea typeface="ＭＳ Ｐゴシック" panose="020B0600070205080204" pitchFamily="34" charset="-128"/>
              </a:rPr>
              <a:t>: Imprisonment and / or a fine</a:t>
            </a:r>
          </a:p>
          <a:p>
            <a:pPr eaLnBrk="1" hangingPunct="1">
              <a:lnSpc>
                <a:spcPct val="100000"/>
              </a:lnSpc>
              <a:spcBef>
                <a:spcPct val="0"/>
              </a:spcBef>
              <a:buFontTx/>
              <a:buNone/>
            </a:pPr>
            <a:r>
              <a:rPr lang="en-GB" altLang="en-US" sz="1100" b="0" dirty="0" smtClean="0">
                <a:solidFill>
                  <a:srgbClr val="FFFF00"/>
                </a:solidFill>
                <a:latin typeface="Arial" panose="020B0604020202020204" pitchFamily="34" charset="0"/>
                <a:ea typeface="ＭＳ Ｐゴシック" panose="020B0600070205080204" pitchFamily="34" charset="-128"/>
              </a:rPr>
              <a:t>Arrest Without Warrant</a:t>
            </a:r>
            <a:endParaRPr lang="en-US" altLang="en-US" sz="1100" b="0" dirty="0" smtClean="0">
              <a:solidFill>
                <a:srgbClr val="FFFF00"/>
              </a:solidFill>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1163263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Lewd</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means lustful or indecent.</a:t>
            </a:r>
            <a:endPar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lnSpc>
                <a:spcPct val="100000"/>
              </a:lnSpc>
              <a:spcBef>
                <a:spcPct val="0"/>
              </a:spcBef>
              <a:buFontTx/>
              <a:buNone/>
            </a:pPr>
            <a:r>
              <a:rPr lang="en-US" altLang="en-US" sz="1100" b="1"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Obscene</a:t>
            </a:r>
            <a:r>
              <a:rPr lang="en-US" altLang="en-US" sz="1100" b="1" baseline="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means 'morally repugnant or depraved' </a:t>
            </a:r>
          </a:p>
          <a:p>
            <a:pPr eaLnBrk="1" hangingPunct="1">
              <a:lnSpc>
                <a:spcPct val="100000"/>
              </a:lnSpc>
              <a:spcBef>
                <a:spcPct val="0"/>
              </a:spcBef>
              <a:buFontTx/>
              <a:buNone/>
            </a:pPr>
            <a:r>
              <a:rPr lang="en-US" altLang="en-US" sz="1100" b="1"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Disgusting</a:t>
            </a:r>
            <a:r>
              <a:rPr lang="en-US" altLang="en-US" sz="1100" b="0" baseline="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means 'repugnant or loathsome‘</a:t>
            </a:r>
          </a:p>
          <a:p>
            <a:pPr eaLnBrk="1" hangingPunct="1">
              <a:lnSpc>
                <a:spcPct val="100000"/>
              </a:lnSpc>
              <a:spcBef>
                <a:spcPct val="0"/>
              </a:spcBef>
              <a:buFontTx/>
              <a:buNone/>
            </a:pPr>
            <a:endParaRPr 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lnSpc>
                <a:spcPct val="100000"/>
              </a:lnSpc>
              <a:spcBef>
                <a:spcPct val="0"/>
              </a:spcBef>
              <a:buFontTx/>
              <a:buNone/>
            </a:pPr>
            <a:r>
              <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Elements 3 and 4 above were confirmed in R v Walker [1996] 1 Cr </a:t>
            </a:r>
            <a:r>
              <a:rPr lang="en-US" altLang="en-US" sz="1100" b="0" dirty="0" err="1"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AppR</a:t>
            </a:r>
            <a:r>
              <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 111,</a:t>
            </a:r>
          </a:p>
          <a:p>
            <a:pPr eaLnBrk="1" hangingPunct="1">
              <a:lnSpc>
                <a:spcPct val="100000"/>
              </a:lnSpc>
              <a:spcBef>
                <a:spcPct val="0"/>
              </a:spcBef>
              <a:buFontTx/>
              <a:buNone/>
            </a:pPr>
            <a:endPar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lnSpc>
                <a:spcPct val="100000"/>
              </a:lnSpc>
              <a:spcBef>
                <a:spcPct val="0"/>
              </a:spcBef>
              <a:buFontTx/>
              <a:buNone/>
            </a:pPr>
            <a:r>
              <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The defendant exposed himself and masturbated in front of two young girls in the living room of his home. </a:t>
            </a:r>
          </a:p>
          <a:p>
            <a:pPr eaLnBrk="1" hangingPunct="1">
              <a:lnSpc>
                <a:spcPct val="100000"/>
              </a:lnSpc>
              <a:spcBef>
                <a:spcPct val="0"/>
              </a:spcBef>
              <a:buFontTx/>
              <a:buNone/>
            </a:pPr>
            <a:endPar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lnSpc>
                <a:spcPct val="100000"/>
              </a:lnSpc>
              <a:spcBef>
                <a:spcPct val="0"/>
              </a:spcBef>
              <a:buFontTx/>
              <a:buNone/>
            </a:pPr>
            <a:r>
              <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The conviction was quashed by the Court of Appeal, on the basis that the public had not been able to observe what took place in his living room.</a:t>
            </a:r>
          </a:p>
          <a:p>
            <a:pPr>
              <a:lnSpc>
                <a:spcPct val="100000"/>
              </a:lnSpc>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His Lounge is NOT a public place. Other offences should be applied here.</a:t>
            </a:r>
          </a:p>
          <a:p>
            <a:pPr>
              <a:lnSpc>
                <a:spcPct val="100000"/>
              </a:lnSpc>
            </a:pPr>
            <a:r>
              <a:rPr lang="en-GB" altLang="en-US" sz="1100" dirty="0" err="1" smtClean="0">
                <a:latin typeface="Arial" panose="020B0604020202020204" pitchFamily="34" charset="0"/>
                <a:ea typeface="ＭＳ Ｐゴシック" panose="020B0600070205080204" pitchFamily="34" charset="-128"/>
                <a:cs typeface="Arial" panose="020B0604020202020204" pitchFamily="34" charset="0"/>
              </a:rPr>
              <a:t>Eg</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Sexual offences act - </a:t>
            </a:r>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An offence under section 66 of this Act (exposure)</a:t>
            </a:r>
          </a:p>
          <a:p>
            <a:pPr>
              <a:lnSpc>
                <a:spcPct val="100000"/>
              </a:lnSpc>
            </a:pPr>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A person who </a:t>
            </a:r>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hlinkClick r:id="rId3" action="ppaction://hlinkfile"/>
              </a:rPr>
              <a:t>intentionally</a:t>
            </a:r>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 </a:t>
            </a:r>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hlinkClick r:id="rId4" action="ppaction://hlinkfile"/>
              </a:rPr>
              <a:t>exposes their genitals so that another person will see them and be caused alarm or distress</a:t>
            </a:r>
            <a:endParaRPr lang="en-US"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endParaRPr lang="en-US"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US" altLang="en-US" sz="1100" b="1" dirty="0" smtClean="0">
                <a:latin typeface="Arial" panose="020B0604020202020204" pitchFamily="34" charset="0"/>
                <a:ea typeface="ＭＳ Ｐゴシック" panose="020B0600070205080204" pitchFamily="34" charset="-128"/>
                <a:cs typeface="Arial" panose="020B0604020202020204" pitchFamily="34" charset="0"/>
              </a:rPr>
              <a:t>Points to Prove - Exposure</a:t>
            </a:r>
          </a:p>
          <a:p>
            <a:pPr eaLnBrk="1" hangingPunct="1">
              <a:lnSpc>
                <a:spcPct val="100000"/>
              </a:lnSpc>
              <a:spcBef>
                <a:spcPct val="0"/>
              </a:spcBef>
              <a:buFontTx/>
              <a:buNone/>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FFFF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0" i="0" u="none" strike="noStrike" kern="1200" cap="none" spc="0" normalizeH="0" baseline="0" noProof="0" dirty="0" smtClean="0">
                <a:ln>
                  <a:noFill/>
                </a:ln>
                <a:solidFill>
                  <a:srgbClr val="FFFF00"/>
                </a:solidFill>
                <a:effectLst/>
                <a:uLnTx/>
                <a:uFillTx/>
                <a:latin typeface="Arial" panose="020B0604020202020204" pitchFamily="34" charset="0"/>
                <a:ea typeface="ＭＳ Ｐゴシック" panose="020B0600070205080204" pitchFamily="34" charset="-128"/>
                <a:cs typeface="Arial" panose="020B0604020202020204" pitchFamily="34" charset="0"/>
              </a:rPr>
              <a:t>Stated  Case……Smith v Hughes [1960] 1 WLR 830.</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FFFF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0" i="0" u="none" strike="noStrike" kern="1200" cap="none" spc="0" normalizeH="0" baseline="0" noProof="0" dirty="0" smtClean="0">
                <a:ln>
                  <a:noFill/>
                </a:ln>
                <a:solidFill>
                  <a:srgbClr val="FFFF00"/>
                </a:solidFill>
                <a:effectLst/>
                <a:uLnTx/>
                <a:uFillTx/>
                <a:latin typeface="Arial" panose="020B0604020202020204" pitchFamily="34" charset="0"/>
                <a:ea typeface="ＭＳ Ｐゴシック" panose="020B0600070205080204" pitchFamily="34" charset="-128"/>
                <a:cs typeface="Arial" panose="020B0604020202020204" pitchFamily="34" charset="0"/>
              </a:rPr>
              <a:t>The balcony of a private house which was visible to the public has been held to be a sufficiently public place for this offence</a:t>
            </a:r>
            <a:endParaRPr kumimoji="0" lang="en-GB" altLang="en-US" sz="1100" b="0" i="0" u="none" strike="noStrike" kern="1200" cap="none" spc="0" normalizeH="0" baseline="0" noProof="0" dirty="0" smtClean="0">
              <a:ln>
                <a:noFill/>
              </a:ln>
              <a:solidFill>
                <a:srgbClr val="FFFF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A prostitute offered her services from the balcony of a house. </a:t>
            </a:r>
            <a:b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br>
            <a:endParaRPr lang="en-US"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Held: She was guilty of the offence of soliciting ‘in a street or public place’ contrary to section 1(1) of the 1956 Act. Applying the mischief rule, it could be seen that her solicitations took place in a ‘street or public place’ for the purposes of the Act. </a:t>
            </a:r>
            <a:b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br>
            <a:endParaRPr lang="en-US"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Lord Parker said: ‘Observe that it does not say there specifically that the person who is doing the soliciting must be in the street. Equally it does not say that it is enough if the person who receives the solicitation or to whom it is addressed is in the street. For my part, I approach the matter by considering what is the mischief aimed at by this Act. Everybody knows that this was an Act intended to clean up the streets, to enable people to walk along the streets without being molested or solicited by common prostitutes. Viewed in that way, it can matter little whether the prostitute is soliciting while in the street or is standing in a doorway or on a balcony, or at a window, or whether the window is shut or open or half open; in each case her solicitation is projected to and addressed to somebody walking in the street. For my part, I am content to base my decision on that ground and that ground alone. I think that the magistrate came to a correct conclusion in each case, and that these appeals should be dismissed.</a:t>
            </a:r>
          </a:p>
          <a:p>
            <a:pPr>
              <a:lnSpc>
                <a:spcPct val="100000"/>
              </a:lnSpc>
            </a:pPr>
            <a:endParaRPr lang="en-US"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 </a:t>
            </a:r>
            <a:r>
              <a:rPr lang="en-US" altLang="en-US" sz="1100" b="1" dirty="0" smtClean="0">
                <a:latin typeface="Arial" panose="020B0604020202020204" pitchFamily="34" charset="0"/>
                <a:ea typeface="ＭＳ Ｐゴシック" panose="020B0600070205080204" pitchFamily="34" charset="-128"/>
                <a:cs typeface="Arial" panose="020B0604020202020204" pitchFamily="34" charset="0"/>
              </a:rPr>
              <a:t>Mischief rule </a:t>
            </a:r>
          </a:p>
          <a:p>
            <a:pPr>
              <a:lnSpc>
                <a:spcPct val="100000"/>
              </a:lnSpc>
            </a:pPr>
            <a:r>
              <a:rPr lang="en-US" altLang="en-US" sz="1100" b="1" dirty="0" smtClean="0">
                <a:latin typeface="Arial" panose="020B0604020202020204" pitchFamily="34" charset="0"/>
                <a:ea typeface="ＭＳ Ｐゴシック" panose="020B0600070205080204" pitchFamily="34" charset="-128"/>
                <a:cs typeface="Arial" panose="020B0604020202020204" pitchFamily="34" charset="0"/>
              </a:rPr>
              <a:t>The mischief rule looks at the gap in the previous law and puts a meaning on the words 'to advance the remedy' </a:t>
            </a:r>
          </a:p>
          <a:p>
            <a:pPr>
              <a:lnSpc>
                <a:spcPct val="100000"/>
              </a:lnSpc>
            </a:pPr>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The Mischief Rule gives a judge more discretion than the Golden Rule or the Literal Rule. The definition of the rule comes from</a:t>
            </a:r>
            <a:r>
              <a:rPr lang="en-US" altLang="en-US" sz="1100" i="1" dirty="0" smtClean="0">
                <a:latin typeface="Arial" panose="020B0604020202020204" pitchFamily="34" charset="0"/>
                <a:ea typeface="ＭＳ Ｐゴシック" panose="020B0600070205080204" pitchFamily="34" charset="-128"/>
                <a:cs typeface="Arial" panose="020B0604020202020204" pitchFamily="34" charset="0"/>
                <a:hlinkClick r:id="rId5"/>
              </a:rPr>
              <a:t> </a:t>
            </a:r>
            <a:r>
              <a:rPr lang="en-US" altLang="en-US" sz="1100" u="sng" dirty="0" err="1" smtClean="0">
                <a:latin typeface="Arial" panose="020B0604020202020204" pitchFamily="34" charset="0"/>
                <a:ea typeface="ＭＳ Ｐゴシック" panose="020B0600070205080204" pitchFamily="34" charset="-128"/>
                <a:cs typeface="Arial" panose="020B0604020202020204" pitchFamily="34" charset="0"/>
                <a:hlinkClick r:id="rId5"/>
              </a:rPr>
              <a:t>Heydon's</a:t>
            </a:r>
            <a:r>
              <a:rPr lang="en-US" altLang="en-US" sz="1100" u="sng" dirty="0" smtClean="0">
                <a:latin typeface="Arial" panose="020B0604020202020204" pitchFamily="34" charset="0"/>
                <a:ea typeface="ＭＳ Ｐゴシック" panose="020B0600070205080204" pitchFamily="34" charset="-128"/>
                <a:cs typeface="Arial" panose="020B0604020202020204" pitchFamily="34" charset="0"/>
                <a:hlinkClick r:id="rId5"/>
              </a:rPr>
              <a:t> Case</a:t>
            </a:r>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 (1584).</a:t>
            </a:r>
          </a:p>
          <a:p>
            <a:pPr eaLnBrk="1" hangingPunct="1">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1556875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It has been held that, in order to outrage, exposure of the naked body (male or female) must grossly transgress accepted limits of decency and be likely to gravely offend a reasonable person, thus this offence will usually only be suitable if masturbation or sexual intercourse also occurs.</a:t>
            </a:r>
            <a:endParaRPr lang="en-GB"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eaLnBrk="1" hangingPunct="1">
              <a:lnSpc>
                <a:spcPct val="100000"/>
              </a:lnSpc>
              <a:spcBef>
                <a:spcPct val="0"/>
              </a:spcBef>
              <a:buFontTx/>
              <a:buNone/>
            </a:pPr>
            <a:r>
              <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There is no requirement to prove that those persons who witnessed the act were actually disgusted or outraged by it - the test is an objective one based on whether a reasonable person would be disgusted.</a:t>
            </a:r>
          </a:p>
          <a:p>
            <a:pPr eaLnBrk="1" hangingPunct="1">
              <a:lnSpc>
                <a:spcPct val="100000"/>
              </a:lnSpc>
              <a:spcBef>
                <a:spcPct val="0"/>
              </a:spcBef>
              <a:buFontTx/>
              <a:buNone/>
            </a:pPr>
            <a:endPar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lnSpc>
                <a:spcPct val="100000"/>
              </a:lnSpc>
              <a:spcBef>
                <a:spcPct val="0"/>
              </a:spcBef>
              <a:buFontTx/>
              <a:buNone/>
            </a:pPr>
            <a:r>
              <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However, the reasonable person must be from that section of the general public likely to be exposed to the offending material, therefore the prospect of outrage is linked to the time and place of the exhibition, thus nudist camps, although not generally open to the public, are lawful because all those present consent to their own observation of nakedness.</a:t>
            </a:r>
          </a:p>
          <a:p>
            <a:pPr eaLnBrk="1" hangingPunct="1">
              <a:lnSpc>
                <a:spcPct val="90000"/>
              </a:lnSpc>
              <a:spcBef>
                <a:spcPct val="0"/>
              </a:spcBef>
              <a:buFontTx/>
              <a:buNone/>
            </a:pPr>
            <a:endParaRPr lang="en-US" b="0" dirty="0" smtClean="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20082858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rPr>
              <a:t>Commonly known as FLASHING</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Why do flashers FLASH?</a:t>
            </a:r>
          </a:p>
          <a:p>
            <a:endParaRPr lang="en-GB" altLang="en-US" dirty="0" smtClean="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smtClean="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41173861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rPr>
              <a:t>A person – Male or Female can commit this offence</a:t>
            </a:r>
          </a:p>
          <a:p>
            <a:r>
              <a:rPr lang="en-GB" altLang="en-US" sz="1100" b="1" dirty="0" smtClean="0">
                <a:latin typeface="Arial" panose="020B0604020202020204" pitchFamily="34" charset="0"/>
                <a:ea typeface="ＭＳ Ｐゴシック" panose="020B0600070205080204" pitchFamily="34" charset="-128"/>
              </a:rPr>
              <a:t>Intentionally</a:t>
            </a:r>
            <a:r>
              <a:rPr lang="en-GB" altLang="en-US" sz="1100" dirty="0" smtClean="0">
                <a:latin typeface="Arial" panose="020B0604020202020204" pitchFamily="34" charset="0"/>
                <a:ea typeface="ＭＳ Ｐゴシック" panose="020B0600070205080204" pitchFamily="34" charset="-128"/>
              </a:rPr>
              <a:t> - court to decide from all the circumstances whether there was a guilty intention or not in the mind of the defendant.  Were they aware their “flies” were undone</a:t>
            </a:r>
          </a:p>
          <a:p>
            <a:r>
              <a:rPr lang="en-GB" altLang="en-US" sz="1100" dirty="0" smtClean="0">
                <a:latin typeface="Arial" panose="020B0604020202020204" pitchFamily="34" charset="0"/>
                <a:ea typeface="ＭＳ Ｐゴシック" panose="020B0600070205080204" pitchFamily="34" charset="-128"/>
              </a:rPr>
              <a:t>Exposes genitals – easy enough for a man to do – but for a woman ……“legs akimbo”</a:t>
            </a:r>
          </a:p>
          <a:p>
            <a:r>
              <a:rPr lang="en-GB" altLang="en-US" sz="1100" dirty="0" smtClean="0">
                <a:latin typeface="Arial" panose="020B0604020202020204" pitchFamily="34" charset="0"/>
                <a:ea typeface="ＭＳ Ｐゴシック" panose="020B0600070205080204" pitchFamily="34" charset="-128"/>
              </a:rPr>
              <a:t>It’s not necessary for genitals to be seen by anybody or for anyone to be alarmed or distressed – what did the defendant INTEND</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Alarmed/Distressed should be given their ordinary meaning – the court will decide on the evidence provided.</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b="1" dirty="0" smtClean="0">
                <a:latin typeface="Arial" panose="020B0604020202020204" pitchFamily="34" charset="0"/>
                <a:ea typeface="ＭＳ Ｐゴシック" panose="020B0600070205080204" pitchFamily="34" charset="-128"/>
              </a:rPr>
              <a:t>Example -</a:t>
            </a:r>
            <a:r>
              <a:rPr lang="en-GB" altLang="en-US" sz="1100" dirty="0" smtClean="0">
                <a:latin typeface="Arial" panose="020B0604020202020204" pitchFamily="34" charset="0"/>
                <a:ea typeface="ＭＳ Ｐゴシック" panose="020B0600070205080204" pitchFamily="34" charset="-128"/>
              </a:rPr>
              <a:t> </a:t>
            </a:r>
          </a:p>
          <a:p>
            <a:r>
              <a:rPr lang="en-GB" altLang="en-US" sz="1100" dirty="0" smtClean="0">
                <a:latin typeface="Arial" panose="020B0604020202020204" pitchFamily="34" charset="0"/>
                <a:ea typeface="ＭＳ Ｐゴシック" panose="020B0600070205080204" pitchFamily="34" charset="-128"/>
              </a:rPr>
              <a:t>Man sat in front seat of car outside a school at home time with “flies” open and erect penis on display…………no one sees it, but what does he intend</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What if a female pupil saw it, not shocked, but retorted with a put down “Oh look…..It’s like a willy, only smaller!!”  …..she wasn’t alarmed or distressed, but what did he intend?</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Provided the intent can be proved it is not necessary for someone to actually see the exposed genitalia or for someone to be alarmed or distressed.</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How will we prove it?</a:t>
            </a:r>
          </a:p>
          <a:p>
            <a:r>
              <a:rPr lang="en-GB" altLang="en-US" sz="1100" dirty="0" smtClean="0">
                <a:latin typeface="Arial" panose="020B0604020202020204" pitchFamily="34" charset="0"/>
                <a:ea typeface="ＭＳ Ｐゴシック" panose="020B0600070205080204" pitchFamily="34" charset="-128"/>
              </a:rPr>
              <a:t>What witness actually saw, What defendant did, effects the offence caused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smtClean="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15334706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smtClean="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1654844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There are very different opinions around the subject of naturism and nudity and Student Officers should consider their own values</a:t>
            </a: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and beliefs in relation to this matter, so that they can make a justifiable and balanced decision about how to deal with these</a:t>
            </a: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instances.</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Nudity and naturism is not a criminal offence per se but, as the above information demonstrates, a police officer would initially</a:t>
            </a: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have to investigate the exact circumstances of each incident. This investigation would need to include information about the location</a:t>
            </a: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of the nudity, time of day, exact behaviour of the naturist, what was seen (if anything) by whom and how it impacted on other</a:t>
            </a: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people. Officers would then need to consider all of the above legislation to be able to make a decision on whether there was any</a:t>
            </a: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evidence that a criminal offence may have been committed in the specific circumstances of the incident.</a:t>
            </a:r>
          </a:p>
          <a:p>
            <a:pPr>
              <a:lnSpc>
                <a:spcPct val="100000"/>
              </a:lnSpc>
            </a:pPr>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Other offences to consider….</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Sexual Offences Act 2003, the Public Order Act 1986 and the</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Common law offences of Outraging Public Decency or Breach of the</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Peace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lnSpc>
                <a:spcPct val="100000"/>
              </a:lnSpc>
              <a:spcBef>
                <a:spcPct val="0"/>
              </a:spcBef>
              <a:buFontTx/>
              <a:buNone/>
            </a:pPr>
            <a:endParaRPr lang="en-GB" sz="1100" dirty="0" smtClean="0">
              <a:latin typeface="Arial" panose="020B0604020202020204" pitchFamily="34" charset="0"/>
              <a:cs typeface="Arial" panose="020B0604020202020204" pitchFamily="34" charset="0"/>
            </a:endParaRPr>
          </a:p>
          <a:p>
            <a:pPr eaLnBrk="1" hangingPunct="1">
              <a:lnSpc>
                <a:spcPct val="100000"/>
              </a:lnSpc>
              <a:spcBef>
                <a:spcPct val="0"/>
              </a:spcBef>
              <a:buFontTx/>
              <a:buNone/>
            </a:pPr>
            <a:r>
              <a:rPr lang="en-GB" sz="1100" b="1" u="sng" dirty="0" smtClean="0">
                <a:latin typeface="Arial" panose="020B0604020202020204" pitchFamily="34" charset="0"/>
                <a:cs typeface="Arial" panose="020B0604020202020204" pitchFamily="34" charset="0"/>
              </a:rPr>
              <a:t>Note </a:t>
            </a:r>
            <a:endParaRPr lang="en-GB" sz="1100" dirty="0" smtClean="0">
              <a:latin typeface="Arial" panose="020B0604020202020204" pitchFamily="34" charset="0"/>
              <a:cs typeface="Arial" panose="020B0604020202020204" pitchFamily="34" charset="0"/>
            </a:endParaRPr>
          </a:p>
          <a:p>
            <a:pPr>
              <a:lnSpc>
                <a:spcPct val="100000"/>
              </a:lnSpc>
              <a:spcBef>
                <a:spcPct val="0"/>
              </a:spcBef>
              <a:buFontTx/>
              <a:buNone/>
            </a:pPr>
            <a:r>
              <a:rPr lang="en-GB"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It is </a:t>
            </a:r>
            <a:r>
              <a:rPr lang="en-GB" altLang="en-US" sz="110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not necessary</a:t>
            </a:r>
            <a:r>
              <a:rPr lang="en-GB" altLang="en-US" sz="11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for a person’s genitals to be seen by anyone or for anyone to be alarmed or distressed.</a:t>
            </a:r>
            <a:r>
              <a:rPr lang="en-GB" altLang="en-US" sz="1100" b="0" baseline="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It is the </a:t>
            </a:r>
            <a:r>
              <a:rPr lang="en-GB" altLang="en-US" sz="110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intent</a:t>
            </a:r>
            <a:r>
              <a:rPr lang="en-GB" altLang="en-US" sz="11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of the offender that is important</a:t>
            </a:r>
          </a:p>
          <a:p>
            <a:pPr eaLnBrk="1" hangingPunct="1">
              <a:lnSpc>
                <a:spcPct val="100000"/>
              </a:lnSpc>
              <a:spcBef>
                <a:spcPct val="0"/>
              </a:spcBef>
              <a:buFontTx/>
              <a:buNone/>
            </a:pPr>
            <a:endParaRPr lang="en-GB" sz="1100" dirty="0" smtClean="0">
              <a:latin typeface="Arial" panose="020B0604020202020204" pitchFamily="34" charset="0"/>
              <a:cs typeface="Arial" panose="020B0604020202020204" pitchFamily="34" charset="0"/>
            </a:endParaRPr>
          </a:p>
          <a:p>
            <a:pPr eaLnBrk="1" hangingPunct="1">
              <a:lnSpc>
                <a:spcPct val="100000"/>
              </a:lnSpc>
              <a:spcBef>
                <a:spcPct val="0"/>
              </a:spcBef>
              <a:buFontTx/>
              <a:buNone/>
            </a:pPr>
            <a:r>
              <a:rPr lang="en-GB"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When taking statements from victims it is important that you accurately record exactly how they felt at the time of the exposure and what the alleged suspect actually did</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18847857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smtClean="0">
                <a:latin typeface="Arial" panose="020B0604020202020204" pitchFamily="34" charset="0"/>
                <a:ea typeface="ＭＳ Ｐゴシック" panose="020B0600070205080204" pitchFamily="34" charset="-128"/>
              </a:rPr>
              <a:t>Trainer to explain that the legislation can be quite lengthy. It is important that they are able to communicate to the public what this means using every day terminology. It is also important to remember that those who have been victims may be feeling quite vulnerable and our communication skills will play a vital part here.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smtClean="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15919846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rPr>
              <a:t>This is the basic “peeping tom” offence – there are other subsections which cover using equipment/installing equipment with intention/using equipment for 3</a:t>
            </a:r>
            <a:r>
              <a:rPr lang="en-GB" altLang="en-US" sz="1100" baseline="30000" dirty="0" smtClean="0">
                <a:latin typeface="Arial" panose="020B0604020202020204" pitchFamily="34" charset="0"/>
                <a:ea typeface="ＭＳ Ｐゴシック" panose="020B0600070205080204" pitchFamily="34" charset="-128"/>
              </a:rPr>
              <a:t>rd</a:t>
            </a:r>
            <a:r>
              <a:rPr lang="en-GB" altLang="en-US" sz="1100" dirty="0" smtClean="0">
                <a:latin typeface="Arial" panose="020B0604020202020204" pitchFamily="34" charset="0"/>
                <a:ea typeface="ＭＳ Ｐゴシック" panose="020B0600070205080204" pitchFamily="34" charset="-128"/>
              </a:rPr>
              <a:t> party to view……..</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b="1" dirty="0" smtClean="0">
                <a:latin typeface="Arial" panose="020B0604020202020204" pitchFamily="34" charset="0"/>
                <a:ea typeface="ＭＳ Ｐゴシック" panose="020B0600070205080204" pitchFamily="34" charset="-128"/>
              </a:rPr>
              <a:t>Observing another</a:t>
            </a:r>
            <a:r>
              <a:rPr lang="en-GB" altLang="en-US" sz="1100" dirty="0" smtClean="0">
                <a:latin typeface="Arial" panose="020B0604020202020204" pitchFamily="34" charset="0"/>
                <a:ea typeface="ＭＳ Ｐゴシック" panose="020B0600070205080204" pitchFamily="34" charset="-128"/>
              </a:rPr>
              <a:t>……..peeping through a keyhole or window at someone engaging in a sexual act</a:t>
            </a:r>
          </a:p>
          <a:p>
            <a:r>
              <a:rPr lang="en-GB" altLang="en-US" sz="1100" dirty="0" smtClean="0">
                <a:latin typeface="Arial" panose="020B0604020202020204" pitchFamily="34" charset="0"/>
                <a:ea typeface="ＭＳ Ｐゴシック" panose="020B0600070205080204" pitchFamily="34" charset="-128"/>
              </a:rPr>
              <a:t>Watching someone getting changed in a changing room</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b="1" dirty="0" smtClean="0">
                <a:latin typeface="Arial" panose="020B0604020202020204" pitchFamily="34" charset="0"/>
                <a:ea typeface="ＭＳ Ｐゴシック" panose="020B0600070205080204" pitchFamily="34" charset="-128"/>
              </a:rPr>
              <a:t>Private act</a:t>
            </a:r>
            <a:r>
              <a:rPr lang="en-GB" altLang="en-US" sz="1100" dirty="0" smtClean="0">
                <a:latin typeface="Arial" panose="020B0604020202020204" pitchFamily="34" charset="0"/>
                <a:ea typeface="ＭＳ Ｐゴシック" panose="020B0600070205080204" pitchFamily="34" charset="-128"/>
              </a:rPr>
              <a:t> – something which the person would not do in public</a:t>
            </a:r>
          </a:p>
          <a:p>
            <a:r>
              <a:rPr lang="en-GB" altLang="en-US" sz="1100" dirty="0" smtClean="0">
                <a:latin typeface="Arial" panose="020B0604020202020204" pitchFamily="34" charset="0"/>
                <a:ea typeface="ＭＳ Ｐゴシック" panose="020B0600070205080204" pitchFamily="34" charset="-128"/>
              </a:rPr>
              <a:t>Using a toilet, get changed</a:t>
            </a:r>
          </a:p>
          <a:p>
            <a:r>
              <a:rPr lang="en-GB" altLang="en-US" sz="1100" dirty="0" smtClean="0">
                <a:latin typeface="Arial" panose="020B0604020202020204" pitchFamily="34" charset="0"/>
                <a:ea typeface="ＭＳ Ｐゴシック" panose="020B0600070205080204" pitchFamily="34" charset="-128"/>
              </a:rPr>
              <a:t>Doing a sexual act – more than just kissing and cuddling</a:t>
            </a:r>
          </a:p>
          <a:p>
            <a:r>
              <a:rPr lang="en-GB" altLang="en-US" sz="1100" dirty="0" smtClean="0">
                <a:latin typeface="Arial" panose="020B0604020202020204" pitchFamily="34" charset="0"/>
                <a:ea typeface="ＭＳ Ｐゴシック" panose="020B0600070205080204" pitchFamily="34" charset="-128"/>
              </a:rPr>
              <a:t>Exposing any of the genitals, buttocks or breasts – </a:t>
            </a:r>
            <a:r>
              <a:rPr lang="en-GB" altLang="en-US" sz="1100" b="1" dirty="0" smtClean="0">
                <a:latin typeface="Arial" panose="020B0604020202020204" pitchFamily="34" charset="0"/>
                <a:ea typeface="ＭＳ Ｐゴシック" panose="020B0600070205080204" pitchFamily="34" charset="-128"/>
              </a:rPr>
              <a:t>OR when covered only with underwear</a:t>
            </a:r>
          </a:p>
          <a:p>
            <a:r>
              <a:rPr lang="en-GB" altLang="en-US" sz="1100" dirty="0" smtClean="0">
                <a:latin typeface="Arial" panose="020B0604020202020204" pitchFamily="34" charset="0"/>
                <a:ea typeface="ＭＳ Ｐゴシック" panose="020B0600070205080204" pitchFamily="34" charset="-128"/>
              </a:rPr>
              <a:t>The private act must be done in a place where there is an expectation of privacy</a:t>
            </a:r>
          </a:p>
          <a:p>
            <a:r>
              <a:rPr lang="en-GB" altLang="en-US" sz="1100" dirty="0" smtClean="0">
                <a:latin typeface="Arial" panose="020B0604020202020204" pitchFamily="34" charset="0"/>
                <a:ea typeface="ＭＳ Ｐゴシック" panose="020B0600070205080204" pitchFamily="34" charset="-128"/>
              </a:rPr>
              <a:t>……….consider the activity of “dogging” where couples engage in sexual activities in cars on car parks, knowing that others will watch them for the sexual gratification from exhibitionism….is there an expectation of privacy? Do they consent to being observed?  </a:t>
            </a:r>
          </a:p>
          <a:p>
            <a:r>
              <a:rPr lang="en-GB" altLang="en-US" sz="1100" dirty="0" smtClean="0">
                <a:latin typeface="Arial" panose="020B0604020202020204" pitchFamily="34" charset="0"/>
                <a:ea typeface="ＭＳ Ｐゴシック" panose="020B0600070205080204" pitchFamily="34" charset="-128"/>
              </a:rPr>
              <a:t>The place can be in public or private, but if the private act took place on a public beach, there can be no expectation of privacy.</a:t>
            </a:r>
          </a:p>
          <a:p>
            <a:r>
              <a:rPr lang="en-GB" altLang="en-US" sz="1100" dirty="0" smtClean="0">
                <a:latin typeface="Arial" panose="020B0604020202020204" pitchFamily="34" charset="0"/>
                <a:ea typeface="ＭＳ Ｐゴシック" panose="020B0600070205080204" pitchFamily="34" charset="-128"/>
              </a:rPr>
              <a:t>Likewise if a person is in a private garden which can be seen from a footpath then the expectation of privacy is much less compared with a garden that is totally secluded.</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Journalist going about their legitimate activities would not commit this offence as it would not be for any sexual gratification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smtClean="0">
              <a:solidFill>
                <a:srgbClr val="FFFF00"/>
              </a:solidFill>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smtClean="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13593567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ct val="0"/>
              </a:spcBef>
              <a:buFontTx/>
              <a:buNone/>
            </a:pPr>
            <a:r>
              <a:rPr lang="en-GB"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Either Way Offence</a:t>
            </a:r>
          </a:p>
          <a:p>
            <a:pPr>
              <a:lnSpc>
                <a:spcPct val="100000"/>
              </a:lnSpc>
              <a:spcBef>
                <a:spcPct val="0"/>
              </a:spcBef>
              <a:buFontTx/>
              <a:buNone/>
            </a:pPr>
            <a:endParaRPr lang="en-GB"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spcBef>
                <a:spcPct val="0"/>
              </a:spcBef>
              <a:buFontTx/>
              <a:buNone/>
            </a:pPr>
            <a:r>
              <a:rPr lang="en-GB"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Summary – 6months and/or fine</a:t>
            </a:r>
          </a:p>
          <a:p>
            <a:pPr>
              <a:lnSpc>
                <a:spcPct val="100000"/>
              </a:lnSpc>
              <a:spcBef>
                <a:spcPct val="0"/>
              </a:spcBef>
              <a:buFontTx/>
              <a:buNone/>
            </a:pPr>
            <a:r>
              <a:rPr lang="en-GB"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On Indictment – 2 years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defRPr/>
            </a:pPr>
            <a:r>
              <a:rPr lang="en-US" altLang="en-US" sz="1100" dirty="0" smtClean="0">
                <a:latin typeface="Arial" panose="020B0604020202020204" pitchFamily="34" charset="0"/>
                <a:cs typeface="Arial" panose="020B0604020202020204" pitchFamily="34" charset="0"/>
              </a:rPr>
              <a:t>In order to tackle this issue effectively a full detailed history of all incidents must be recorded, so that this is accurately recorded with CPS. It may be that there have been a number of incidents previously, but this is the first one being reported. Reasons behind this could be:</a:t>
            </a:r>
          </a:p>
          <a:p>
            <a:pPr marL="171450" indent="-171450">
              <a:lnSpc>
                <a:spcPct val="100000"/>
              </a:lnSpc>
              <a:buFontTx/>
              <a:buChar char="-"/>
              <a:defRPr/>
            </a:pPr>
            <a:r>
              <a:rPr lang="en-US" altLang="en-US" sz="1100" dirty="0" smtClean="0">
                <a:latin typeface="Arial" panose="020B0604020202020204" pitchFamily="34" charset="0"/>
                <a:cs typeface="Arial" panose="020B0604020202020204" pitchFamily="34" charset="0"/>
              </a:rPr>
              <a:t>The victim has only just found out that they have been watched a number of times.</a:t>
            </a:r>
          </a:p>
          <a:p>
            <a:pPr marL="171450" indent="-171450">
              <a:lnSpc>
                <a:spcPct val="100000"/>
              </a:lnSpc>
              <a:buFontTx/>
              <a:buChar char="-"/>
              <a:defRPr/>
            </a:pPr>
            <a:r>
              <a:rPr lang="en-US" altLang="en-US" sz="1100" dirty="0" smtClean="0">
                <a:latin typeface="Arial" panose="020B0604020202020204" pitchFamily="34" charset="0"/>
                <a:cs typeface="Arial" panose="020B0604020202020204" pitchFamily="34" charset="0"/>
              </a:rPr>
              <a:t>There may be multiple victims at the same location</a:t>
            </a:r>
          </a:p>
          <a:p>
            <a:pPr eaLnBrk="1" hangingPunct="1">
              <a:lnSpc>
                <a:spcPct val="90000"/>
              </a:lnSpc>
              <a:spcBef>
                <a:spcPct val="0"/>
              </a:spcBef>
              <a:buFontTx/>
              <a:buNone/>
            </a:pPr>
            <a:endParaRPr lang="en-GB" dirty="0" smtClean="0"/>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41069117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smtClean="0">
                <a:latin typeface="Arial" panose="020B0604020202020204" pitchFamily="34" charset="0"/>
                <a:ea typeface="ＭＳ Ｐゴシック" panose="020B0600070205080204" pitchFamily="34" charset="-128"/>
              </a:rPr>
              <a:t>Section 67 (2)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smtClean="0">
                <a:latin typeface="Arial" panose="020B0604020202020204" pitchFamily="34" charset="0"/>
                <a:ea typeface="ＭＳ Ｐゴシック" panose="020B0600070205080204" pitchFamily="34" charset="-128"/>
              </a:rPr>
              <a:t>Covers a person operating equipment with the intention of enabling another person, for his/her sexual gratification, to observe a third person, doing a private act, where he/she knows that the other person does not consent to being so viewed. This would cover, for example, a landlord operating a webcam to allow people on the internet for their sexual gratification to view live images of his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dirty="0" smtClean="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smtClean="0">
                <a:latin typeface="Arial" panose="020B0604020202020204" pitchFamily="34" charset="0"/>
                <a:ea typeface="ＭＳ Ｐゴシック" panose="020B0600070205080204" pitchFamily="34" charset="-128"/>
              </a:rPr>
              <a:t>Section 67</a:t>
            </a:r>
            <a:r>
              <a:rPr lang="en-US" altLang="en-US" sz="1100" baseline="0" dirty="0" smtClean="0">
                <a:latin typeface="Arial" panose="020B0604020202020204" pitchFamily="34" charset="0"/>
                <a:ea typeface="ＭＳ Ｐゴシック" panose="020B0600070205080204" pitchFamily="34" charset="-128"/>
              </a:rPr>
              <a:t> (3)</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aseline="0" dirty="0" smtClean="0">
                <a:latin typeface="Arial" panose="020B0604020202020204" pitchFamily="34" charset="0"/>
                <a:ea typeface="ＭＳ Ｐゴシック" panose="020B0600070205080204" pitchFamily="34" charset="-128"/>
              </a:rPr>
              <a:t>C</a:t>
            </a:r>
            <a:r>
              <a:rPr lang="en-US" altLang="en-US" sz="1100" dirty="0" smtClean="0">
                <a:latin typeface="Arial" panose="020B0604020202020204" pitchFamily="34" charset="0"/>
                <a:ea typeface="ＭＳ Ｐゴシック" panose="020B0600070205080204" pitchFamily="34" charset="-128"/>
              </a:rPr>
              <a:t>overs a person recording another person doing a private act with the intention of looking at the recording for his own sexual gratification, or intending other people to look, for their sexual gratification, at the recording, and where he knows that the other does not consent to the recording of that act with that intention. This would therefore cover the person who secretly films someone masturbating in his bedroom to show to others for their sexual gratification. Proof that the intention was the sexual gratification of others could be derived from, for example, the fact that the image was posted on a pornographic website, or in a pornographic magazine. The defendant will be caught by the offence whether or not those looking at the image know that the person filmed did not consent to being filmed with that intention.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dirty="0" smtClean="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smtClean="0">
                <a:latin typeface="Arial" panose="020B0604020202020204" pitchFamily="34" charset="0"/>
                <a:ea typeface="ＭＳ Ｐゴシック" panose="020B0600070205080204" pitchFamily="34" charset="-128"/>
              </a:rPr>
              <a:t>Section 67 (4)</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smtClean="0">
                <a:latin typeface="Arial" panose="020B0604020202020204" pitchFamily="34" charset="0"/>
                <a:ea typeface="ＭＳ Ｐゴシック" panose="020B0600070205080204" pitchFamily="34" charset="-128"/>
              </a:rPr>
              <a:t>Covers someone who, for example drilled a spy-hole or installed a two-way mirror in a house with the intention of spying on someone for sexual gratification or allowing others to do so. The defendant would be caught even if the peephole or mirror was discovered before it was used.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smtClean="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smtClean="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smtClean="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smtClean="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19184171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smtClean="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smtClean="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smtClean="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smtClean="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22704780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lnSpc>
                <a:spcPct val="100000"/>
              </a:lnSpc>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An offence applies under Section 63 of the Act regardless of whether or not the sexual offence is actually committed. </a:t>
            </a:r>
          </a:p>
          <a:p>
            <a:pPr rtl="0">
              <a:lnSpc>
                <a:spcPct val="100000"/>
              </a:lnSpc>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lnSpc>
                <a:spcPct val="100000"/>
              </a:lnSpc>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intent is likely to be inferred from what the defendant says or does to the intended victim (if there is one), or from items in their possession at the time they commit the trespass. </a:t>
            </a:r>
          </a:p>
          <a:p>
            <a:pPr rtl="0">
              <a:lnSpc>
                <a:spcPct val="100000"/>
              </a:lnSpc>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 separate offence is needed to cover trespass because trespass is a civil dispute and not a criminal offence. </a:t>
            </a:r>
          </a:p>
          <a:p>
            <a:pPr rtl="0">
              <a:lnSpc>
                <a:spcPct val="100000"/>
              </a:lnSpc>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Example of Trespass with Intent to Commit a Sexual Offence </a:t>
            </a:r>
          </a:p>
          <a:p>
            <a:pPr marL="0" indent="0">
              <a:lnSpc>
                <a:spcPct val="100000"/>
              </a:lnSpc>
              <a:buFont typeface="Arial" panose="020B0604020202020204" pitchFamily="34" charset="0"/>
              <a:buNone/>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0" indent="0">
              <a:lnSpc>
                <a:spcPct val="100000"/>
              </a:lnSpc>
              <a:buFont typeface="Arial" panose="020B0604020202020204" pitchFamily="34" charset="0"/>
              <a:buNone/>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Michael goes into Sarah’s garden without her consent. He has in his possession condoms, lubricating jelly and pornographic materials. Michael intends to commit a sexual offence against Sarah on her premises. </a:t>
            </a:r>
          </a:p>
          <a:p>
            <a:pPr marL="0" indent="0">
              <a:lnSpc>
                <a:spcPct val="100000"/>
              </a:lnSpc>
              <a:buFont typeface="Arial" panose="020B0604020202020204" pitchFamily="34" charset="0"/>
              <a:buNone/>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0" indent="0">
              <a:lnSpc>
                <a:spcPct val="100000"/>
              </a:lnSpc>
              <a:buFont typeface="Arial" panose="020B0604020202020204" pitchFamily="34" charset="0"/>
              <a:buNone/>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This is an offence under Section 63 of the Sexual Offence Act because Michael has trespassed with the intention to commit a sexual offence whilst he is on Sarah’s premises. Michael knows he is trespassing. A person is a trespasser if he is on any premises without the owner or occupier’s consent, or other lawful excuse.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sz="1100" b="1" dirty="0" smtClean="0">
                <a:effectLst/>
                <a:latin typeface="Arial" panose="020B0604020202020204" pitchFamily="34" charset="0"/>
                <a:cs typeface="Arial" panose="020B0604020202020204" pitchFamily="34" charset="0"/>
              </a:rPr>
              <a:t>Wales Online August 2015 </a:t>
            </a:r>
          </a:p>
          <a:p>
            <a:pPr>
              <a:lnSpc>
                <a:spcPct val="100000"/>
              </a:lnSpc>
            </a:pPr>
            <a:r>
              <a:rPr lang="en-GB" sz="1100" dirty="0" smtClean="0">
                <a:effectLst/>
                <a:latin typeface="Arial" panose="020B0604020202020204" pitchFamily="34" charset="0"/>
                <a:cs typeface="Arial" panose="020B0604020202020204" pitchFamily="34" charset="0"/>
              </a:rPr>
              <a:t>A man has gone on trial after allegedly hiding in a woman’s attic and waiting for her to fall asleep before sexually assaulting her.</a:t>
            </a:r>
          </a:p>
          <a:p>
            <a:pPr>
              <a:lnSpc>
                <a:spcPct val="100000"/>
              </a:lnSpc>
            </a:pPr>
            <a:r>
              <a:rPr lang="en-GB" sz="1100" dirty="0" smtClean="0">
                <a:effectLst/>
                <a:latin typeface="Arial" panose="020B0604020202020204" pitchFamily="34" charset="0"/>
                <a:cs typeface="Arial" panose="020B0604020202020204" pitchFamily="34" charset="0"/>
              </a:rPr>
              <a:t>The</a:t>
            </a:r>
            <a:r>
              <a:rPr lang="en-GB" sz="1100" baseline="0" dirty="0" smtClean="0">
                <a:effectLst/>
                <a:latin typeface="Arial" panose="020B0604020202020204" pitchFamily="34" charset="0"/>
                <a:cs typeface="Arial" panose="020B0604020202020204" pitchFamily="34" charset="0"/>
              </a:rPr>
              <a:t> defendant </a:t>
            </a:r>
            <a:r>
              <a:rPr lang="en-GB" sz="1100" dirty="0" smtClean="0">
                <a:effectLst/>
                <a:latin typeface="Arial" panose="020B0604020202020204" pitchFamily="34" charset="0"/>
                <a:cs typeface="Arial" panose="020B0604020202020204" pitchFamily="34" charset="0"/>
              </a:rPr>
              <a:t>denies trespassing with intent to commit a sexual offence and sexual assault.</a:t>
            </a:r>
          </a:p>
          <a:p>
            <a:pPr>
              <a:lnSpc>
                <a:spcPct val="100000"/>
              </a:lnSpc>
            </a:pPr>
            <a:r>
              <a:rPr lang="en-GB" sz="1100" dirty="0" smtClean="0">
                <a:effectLst/>
                <a:latin typeface="Arial" panose="020B0604020202020204" pitchFamily="34" charset="0"/>
                <a:cs typeface="Arial" panose="020B0604020202020204" pitchFamily="34" charset="0"/>
              </a:rPr>
              <a:t>During the opening of the trial at Cardiff Crown Court, prosecutor</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told the jury the woman had been out for the evening in the Blackwood area.</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She had returned home and found that a vase she had left on her windowsill was in the sink.</a:t>
            </a:r>
          </a:p>
          <a:p>
            <a:pPr>
              <a:lnSpc>
                <a:spcPct val="100000"/>
              </a:lnSpc>
            </a:pPr>
            <a:endParaRPr lang="en-GB" sz="1100" dirty="0" smtClean="0">
              <a:effectLst/>
              <a:latin typeface="Arial" panose="020B0604020202020204" pitchFamily="34" charset="0"/>
              <a:cs typeface="Arial" panose="020B0604020202020204" pitchFamily="34" charset="0"/>
            </a:endParaRPr>
          </a:p>
          <a:p>
            <a:pPr>
              <a:lnSpc>
                <a:spcPct val="100000"/>
              </a:lnSpc>
            </a:pPr>
            <a:r>
              <a:rPr lang="en-GB" sz="1100" dirty="0" smtClean="0">
                <a:effectLst/>
                <a:latin typeface="Arial" panose="020B0604020202020204" pitchFamily="34" charset="0"/>
                <a:cs typeface="Arial" panose="020B0604020202020204" pitchFamily="34" charset="0"/>
              </a:rPr>
              <a:t>She wasn’t aware that the defendant was already inside.</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She simply thought one of her cats had been responsible for knocking over the vase causing it to fall into the sink.</a:t>
            </a:r>
            <a:r>
              <a:rPr lang="en-GB" sz="1100" baseline="0" dirty="0" smtClean="0">
                <a:effectLst/>
                <a:latin typeface="Arial" panose="020B0604020202020204" pitchFamily="34" charset="0"/>
                <a:cs typeface="Arial" panose="020B0604020202020204" pitchFamily="34" charset="0"/>
              </a:rPr>
              <a:t> S</a:t>
            </a:r>
            <a:r>
              <a:rPr lang="en-GB" sz="1100" dirty="0" smtClean="0">
                <a:effectLst/>
                <a:latin typeface="Arial" panose="020B0604020202020204" pitchFamily="34" charset="0"/>
                <a:cs typeface="Arial" panose="020B0604020202020204" pitchFamily="34" charset="0"/>
              </a:rPr>
              <a:t>he went upstairs and got into bed.</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She hadn’t been asleep for long when she heard what she thought was the attic door opening, but she thought she was alone in the property at the time and she didn’t think there was anyone else, so she rolled over and went back to sleep.</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Unbeknownst to her, the defendant had come into the house and hidden himself in the attic. He was waiting until she was alone in bed.</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Having turned over and carried on sleeping, she awoke to a terrifying scenario. She woke to find the defendant’s hand around her throat.</a:t>
            </a:r>
          </a:p>
          <a:p>
            <a:pPr>
              <a:lnSpc>
                <a:spcPct val="100000"/>
              </a:lnSpc>
            </a:pPr>
            <a:r>
              <a:rPr lang="en-GB" sz="1100" dirty="0" smtClean="0">
                <a:effectLst/>
                <a:latin typeface="Arial" panose="020B0604020202020204" pitchFamily="34" charset="0"/>
                <a:cs typeface="Arial" panose="020B0604020202020204" pitchFamily="34" charset="0"/>
              </a:rPr>
              <a:t>The defendant said to her ‘I want sex and I want it now’.</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The victim, said she did not want to have sex with him but he began to touch her.</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She managed to fight him off and got out of bed and put the light on, seeing the defendant had taken all his clothes off. She ran downstairs and called her daughter for help.</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She took her mother away from the house and called police the following morning.</a:t>
            </a:r>
          </a:p>
          <a:p>
            <a:pPr>
              <a:lnSpc>
                <a:spcPct val="100000"/>
              </a:lnSpc>
            </a:pPr>
            <a:r>
              <a:rPr lang="en-GB" sz="1100" dirty="0" smtClean="0">
                <a:effectLst/>
                <a:latin typeface="Arial" panose="020B0604020202020204" pitchFamily="34" charset="0"/>
                <a:cs typeface="Arial" panose="020B0604020202020204" pitchFamily="34" charset="0"/>
              </a:rPr>
              <a:t>When interviewed by</a:t>
            </a:r>
            <a:r>
              <a:rPr lang="en-GB" sz="1100" baseline="0" dirty="0" smtClean="0">
                <a:effectLst/>
                <a:latin typeface="Arial" panose="020B0604020202020204" pitchFamily="34" charset="0"/>
                <a:cs typeface="Arial" panose="020B0604020202020204" pitchFamily="34" charset="0"/>
              </a:rPr>
              <a:t> police, the dependent </a:t>
            </a:r>
            <a:r>
              <a:rPr lang="en-GB" sz="1100" dirty="0" smtClean="0">
                <a:effectLst/>
                <a:latin typeface="Arial" panose="020B0604020202020204" pitchFamily="34" charset="0"/>
                <a:cs typeface="Arial" panose="020B0604020202020204" pitchFamily="34" charset="0"/>
              </a:rPr>
              <a:t>denied any offence had taken place.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smtClean="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smtClean="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42509053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smtClean="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smtClean="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12537743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Section 71 of the Sexual Offences Act 2003 makes it an offence for a person to engage in sexual activity in a public lavatory.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Facilitate a discussion based on the following areas</a:t>
            </a:r>
          </a:p>
          <a:p>
            <a:pPr>
              <a:lnSpc>
                <a:spcPct val="100000"/>
              </a:lnSpc>
            </a:pPr>
            <a:endParaRPr lang="en-GB" sz="1100" b="1"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1" kern="1200" dirty="0" smtClean="0">
                <a:solidFill>
                  <a:schemeClr val="tx1"/>
                </a:solidFill>
                <a:effectLst/>
                <a:latin typeface="Arial" panose="020B0604020202020204" pitchFamily="34" charset="0"/>
                <a:ea typeface="+mn-ea"/>
                <a:cs typeface="Arial" panose="020B0604020202020204" pitchFamily="34" charset="0"/>
              </a:rPr>
              <a:t>Why would persons choose to do this in a toilet</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lvl="0">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Rape/sexual assaults</a:t>
            </a:r>
          </a:p>
          <a:p>
            <a:pPr lvl="0">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Affairs</a:t>
            </a:r>
          </a:p>
          <a:p>
            <a:pPr lvl="0">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Underage sex (Consider Safeguarding)</a:t>
            </a:r>
          </a:p>
          <a:p>
            <a:pPr lvl="0">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Sexual Gratification</a:t>
            </a:r>
          </a:p>
          <a:p>
            <a:pPr lvl="0">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Alcohol lowers inhibitions and fuels sexual desires</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a:lnSpc>
                <a:spcPct val="100000"/>
              </a:lnSpc>
            </a:pPr>
            <a:r>
              <a:rPr lang="en-GB" sz="1100" b="1" kern="1200" dirty="0" smtClean="0">
                <a:solidFill>
                  <a:schemeClr val="tx1"/>
                </a:solidFill>
                <a:effectLst/>
                <a:latin typeface="Arial" panose="020B0604020202020204" pitchFamily="34" charset="0"/>
                <a:ea typeface="+mn-ea"/>
                <a:cs typeface="Arial" panose="020B0604020202020204" pitchFamily="34" charset="0"/>
              </a:rPr>
              <a:t>Who can commit the offence</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lvl="0">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Male or female</a:t>
            </a:r>
          </a:p>
          <a:p>
            <a:pPr lvl="0">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Any age over 10</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a:lnSpc>
                <a:spcPct val="100000"/>
              </a:lnSpc>
            </a:pPr>
            <a:r>
              <a:rPr lang="en-GB" sz="1100" b="1" kern="1200" dirty="0" smtClean="0">
                <a:solidFill>
                  <a:schemeClr val="tx1"/>
                </a:solidFill>
                <a:effectLst/>
                <a:latin typeface="Arial" panose="020B0604020202020204" pitchFamily="34" charset="0"/>
                <a:ea typeface="+mn-ea"/>
                <a:cs typeface="Arial" panose="020B0604020202020204" pitchFamily="34" charset="0"/>
              </a:rPr>
              <a:t>What is a “Public Toilet”</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Any toilet which the public have access to on payment or otherwise. Where access is readily gained/implied access, no signage stating private for example.</a:t>
            </a:r>
          </a:p>
          <a:p>
            <a:pPr>
              <a:lnSpc>
                <a:spcPct val="100000"/>
              </a:lnSpc>
            </a:pPr>
            <a:r>
              <a:rPr lang="en-GB" sz="1100" b="1" kern="1200" dirty="0" smtClean="0">
                <a:solidFill>
                  <a:schemeClr val="tx1"/>
                </a:solidFill>
                <a:effectLst/>
                <a:latin typeface="Arial" panose="020B0604020202020204" pitchFamily="34" charset="0"/>
                <a:ea typeface="+mn-ea"/>
                <a:cs typeface="Arial" panose="020B0604020202020204" pitchFamily="34" charset="0"/>
              </a:rPr>
              <a:t> </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1" kern="1200" dirty="0" smtClean="0">
                <a:solidFill>
                  <a:schemeClr val="tx1"/>
                </a:solidFill>
                <a:effectLst/>
                <a:latin typeface="Arial" panose="020B0604020202020204" pitchFamily="34" charset="0"/>
                <a:ea typeface="+mn-ea"/>
                <a:cs typeface="Arial" panose="020B0604020202020204" pitchFamily="34" charset="0"/>
              </a:rPr>
              <a:t>What defines sexual activity?</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i="1" kern="1200" dirty="0" smtClean="0">
                <a:solidFill>
                  <a:schemeClr val="tx1"/>
                </a:solidFill>
                <a:effectLst/>
                <a:latin typeface="Arial" panose="020B0604020202020204" pitchFamily="34" charset="0"/>
                <a:ea typeface="+mn-ea"/>
                <a:cs typeface="Arial" panose="020B0604020202020204" pitchFamily="34" charset="0"/>
              </a:rPr>
              <a:t> </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A different definition of ‘sexual’ is used in this section, as opposed to the one applied elsewhere in the Act (Section 78);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Sexual activity is limited to that which a reasonable observer would see as unambiguously sexual. This is because it is unlikely that the third party who witnesses the activity will have information about the purpose of the defendant. </a:t>
            </a:r>
          </a:p>
          <a:p>
            <a:pPr>
              <a:lnSpc>
                <a:spcPct val="100000"/>
              </a:lnSpc>
            </a:pPr>
            <a:r>
              <a:rPr lang="en-US" sz="1100" i="1" kern="1200" dirty="0" smtClean="0">
                <a:solidFill>
                  <a:schemeClr val="tx1"/>
                </a:solidFill>
                <a:effectLst/>
                <a:latin typeface="Arial" panose="020B0604020202020204" pitchFamily="34" charset="0"/>
                <a:ea typeface="+mn-ea"/>
                <a:cs typeface="Arial" panose="020B0604020202020204" pitchFamily="34" charset="0"/>
              </a:rPr>
              <a:t> </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1" kern="1200" dirty="0" smtClean="0">
                <a:solidFill>
                  <a:schemeClr val="tx1"/>
                </a:solidFill>
                <a:effectLst/>
                <a:latin typeface="Arial" panose="020B0604020202020204" pitchFamily="34" charset="0"/>
                <a:ea typeface="+mn-ea"/>
                <a:cs typeface="Arial" panose="020B0604020202020204" pitchFamily="34" charset="0"/>
              </a:rPr>
              <a:t>Examples?</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Oral sex</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Sexual intercourse</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Digital penetration</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Any anal/vaginal penetration</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Poking penis’s through cubicle walls inviting contact.</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Masturbation/self/other</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Exposure?</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a:lnSpc>
                <a:spcPct val="100000"/>
              </a:lnSpc>
            </a:pPr>
            <a:r>
              <a:rPr lang="en-GB" sz="1100" b="1" kern="1200" dirty="0" smtClean="0">
                <a:solidFill>
                  <a:schemeClr val="tx1"/>
                </a:solidFill>
                <a:effectLst/>
                <a:latin typeface="Arial" panose="020B0604020202020204" pitchFamily="34" charset="0"/>
                <a:ea typeface="+mn-ea"/>
                <a:cs typeface="Arial" panose="020B0604020202020204" pitchFamily="34" charset="0"/>
              </a:rPr>
              <a:t>Does it matter if the person discovering is affected/alarmed/distressed or even bothered?</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No, the offence is committed.</a:t>
            </a:r>
          </a:p>
          <a:p>
            <a:r>
              <a:rPr lang="en-GB" sz="1200" kern="1200" dirty="0" smtClean="0">
                <a:solidFill>
                  <a:schemeClr val="tx1"/>
                </a:solidFill>
                <a:effectLst/>
                <a:latin typeface="+mn-lt"/>
                <a:ea typeface="+mn-ea"/>
                <a:cs typeface="+mn-cs"/>
              </a:rPr>
              <a:t> </a:t>
            </a: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33137033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smtClean="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smtClean="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10881270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This is more commonly known ‘Revenge Porn’. It occurs when someone discloses or publishes private sexual photographs or film of another without their consent and with the intent to cause them distress. The use of social media is the most common medium for this, but it would also include photographs in hard copy publications. It usually has a devastating effect on the victim and especially with access to and use of social media being so prolific, the damage is done before it can be removed. </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 person ‘discloses’ something to a person if, by any means, he or she gives or shows it to the person or makes it available to the person. This can be done by uploading images to the internet, sending by text, email or through messaging platforms, as well as simply showing someone a physical or electronic image. </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 ‘photograph or filmed image’ means a still or moving image that was originally captured by photography or filming, or is part of an image originally captured by photography or filming.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 photograph or film is ‘private’ if it shows something that is not of a kind ordinarily seen in public.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 photograph or film is ‘sexual’ if it shows all or part of an individual’s exposed genitals or pubic area, if it shows something that a reasonable person would consider to be sexual because of its nature, or its content, taken as a whole, is such that a reasonable person would consider it to be sexual. </a:t>
            </a:r>
          </a:p>
          <a:p>
            <a:pPr marL="171450" indent="-171450">
              <a:buFont typeface="Arial" panose="020B0604020202020204" pitchFamily="34" charset="0"/>
              <a:buChar char="•"/>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It is a defence for a person charged with an offence under this section to prove that he or she reasonably believed: </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 that the disclosure was necessary for the purposes of preventing, detecting or investigating crime.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b. that the disclosure was made in the course of, or with a view to, the publication of journalistic material, and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c. he or she reasonably believed that, in the particular circumstances, the publication of the journalistic material was, or would be, in the public interest. </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In this case, ‘publication of journalistic material’ means disclosure to the public at large or to a section of the public. </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It is also a defence for a person charged with an offence under this section to show that he or she reasonably believed: </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 that the photograph or film had previously been disclosed for reward, whether by the victim or another person, and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b. he or she had no reason to believe that the previous disclosure for reward was made without the consent of the victim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smtClean="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smtClean="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18592204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0" baseline="0" dirty="0" smtClean="0">
              <a:solidFill>
                <a:schemeClr val="tx1"/>
              </a:solidFill>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smtClean="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39396429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0" u="none" strike="noStrike" kern="1200" baseline="0" dirty="0" smtClean="0">
                <a:solidFill>
                  <a:schemeClr val="tx1"/>
                </a:solidFill>
                <a:latin typeface="Arial" charset="0"/>
                <a:ea typeface="+mn-ea"/>
                <a:cs typeface="+mn-cs"/>
              </a:rPr>
              <a:t>Under Section 63-67 of the Criminal Justice and Immigration Act 2008 there are three elements to the offence of possessions of extreme pornographic images. An image must come within the terms of all three elements before an offence is committed. Those elements are: </a:t>
            </a:r>
          </a:p>
          <a:p>
            <a:endParaRPr lang="en-GB" sz="1100" b="0" i="0" u="none" strike="noStrike" kern="1200" baseline="0" dirty="0" smtClean="0">
              <a:solidFill>
                <a:schemeClr val="tx1"/>
              </a:solidFill>
              <a:latin typeface="Arial" charset="0"/>
              <a:ea typeface="+mn-ea"/>
              <a:cs typeface="+mn-cs"/>
            </a:endParaRPr>
          </a:p>
          <a:p>
            <a:r>
              <a:rPr lang="en-GB" sz="1100" b="0" i="0" u="none" strike="noStrike" kern="1200" baseline="0" dirty="0" smtClean="0">
                <a:solidFill>
                  <a:schemeClr val="tx1"/>
                </a:solidFill>
                <a:latin typeface="Arial" charset="0"/>
                <a:ea typeface="+mn-ea"/>
                <a:cs typeface="+mn-cs"/>
              </a:rPr>
              <a:t>1. the image is extreme pornographic </a:t>
            </a:r>
          </a:p>
          <a:p>
            <a:r>
              <a:rPr lang="en-GB" sz="1100" b="0" i="0" u="none" strike="noStrike" kern="1200" baseline="0" dirty="0" smtClean="0">
                <a:solidFill>
                  <a:schemeClr val="tx1"/>
                </a:solidFill>
                <a:latin typeface="Arial" charset="0"/>
                <a:ea typeface="+mn-ea"/>
                <a:cs typeface="+mn-cs"/>
              </a:rPr>
              <a:t>2. the image is grossly offensive, disgusting, or otherwise of an obscene character, and </a:t>
            </a:r>
          </a:p>
          <a:p>
            <a:r>
              <a:rPr lang="en-GB" sz="1100" b="0" i="0" u="none" strike="noStrike" kern="1200" baseline="0" dirty="0" smtClean="0">
                <a:solidFill>
                  <a:schemeClr val="tx1"/>
                </a:solidFill>
                <a:latin typeface="Arial" charset="0"/>
                <a:ea typeface="+mn-ea"/>
                <a:cs typeface="+mn-cs"/>
              </a:rPr>
              <a:t>3. the image portrays in an explicit and realistic way, one of the following extreme acts: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charset="0"/>
                <a:ea typeface="+mn-ea"/>
                <a:cs typeface="+mn-cs"/>
              </a:rPr>
              <a:t>an act which threatens a person’s life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charset="0"/>
                <a:ea typeface="+mn-ea"/>
                <a:cs typeface="+mn-cs"/>
              </a:rPr>
              <a:t>an act which results in or is likely to result in serious injury to a person’s anus, breast or genitals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charset="0"/>
                <a:ea typeface="+mn-ea"/>
                <a:cs typeface="+mn-cs"/>
              </a:rPr>
              <a:t>an act involving sexual interference with a human corpse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charset="0"/>
                <a:ea typeface="+mn-ea"/>
                <a:cs typeface="+mn-cs"/>
              </a:rPr>
              <a:t>a person performing an act of intercourse or oral sex with an animal (whether dead or alive) </a:t>
            </a:r>
          </a:p>
          <a:p>
            <a:pPr marL="0" indent="0">
              <a:buFont typeface="Arial" panose="020B0604020202020204" pitchFamily="34" charset="0"/>
              <a:buNone/>
            </a:pPr>
            <a:endParaRPr lang="en-GB" sz="1100" b="0" i="0" u="none" strike="noStrike" kern="1200" baseline="0" dirty="0" smtClean="0">
              <a:solidFill>
                <a:schemeClr val="tx1"/>
              </a:solidFill>
              <a:latin typeface="Arial" charset="0"/>
              <a:ea typeface="+mn-ea"/>
              <a:cs typeface="+mn-cs"/>
            </a:endParaRPr>
          </a:p>
          <a:p>
            <a:r>
              <a:rPr lang="en-GB" sz="1100" b="0" i="0" u="none" strike="noStrike" kern="1200" baseline="0" dirty="0" smtClean="0">
                <a:solidFill>
                  <a:schemeClr val="tx1"/>
                </a:solidFill>
                <a:latin typeface="Arial" charset="0"/>
                <a:ea typeface="+mn-ea"/>
                <a:cs typeface="+mn-cs"/>
              </a:rPr>
              <a:t>and a reasonable person looking at the image would think that the people and animals portrayed were real. </a:t>
            </a:r>
          </a:p>
          <a:p>
            <a:endParaRPr lang="en-GB" sz="1100" b="0" i="0" u="none" strike="noStrike" kern="1200" baseline="0" dirty="0" smtClean="0">
              <a:solidFill>
                <a:schemeClr val="tx1"/>
              </a:solidFill>
              <a:latin typeface="Arial" charset="0"/>
              <a:ea typeface="+mn-ea"/>
              <a:cs typeface="+mn-cs"/>
            </a:endParaRPr>
          </a:p>
          <a:p>
            <a:r>
              <a:rPr lang="en-GB" sz="1100" b="0" i="0" u="none" strike="noStrike" kern="1200" baseline="0" dirty="0" smtClean="0">
                <a:solidFill>
                  <a:schemeClr val="tx1"/>
                </a:solidFill>
                <a:latin typeface="Arial" charset="0"/>
                <a:ea typeface="+mn-ea"/>
                <a:cs typeface="+mn-cs"/>
              </a:rPr>
              <a:t>Section 63 of the Act defines an image as pornographic if: </a:t>
            </a:r>
          </a:p>
          <a:p>
            <a:endParaRPr lang="en-GB" sz="1100" b="0" i="0" u="none" strike="noStrike" kern="1200" baseline="0" dirty="0" smtClean="0">
              <a:solidFill>
                <a:schemeClr val="tx1"/>
              </a:solidFill>
              <a:latin typeface="Arial" charset="0"/>
              <a:ea typeface="+mn-ea"/>
              <a:cs typeface="+mn-cs"/>
            </a:endParaRPr>
          </a:p>
          <a:p>
            <a:r>
              <a:rPr lang="en-GB" sz="1100" b="0" i="0" u="none" strike="noStrike" kern="1200" baseline="0" dirty="0" smtClean="0">
                <a:solidFill>
                  <a:schemeClr val="tx1"/>
                </a:solidFill>
                <a:latin typeface="Arial" charset="0"/>
                <a:ea typeface="+mn-ea"/>
                <a:cs typeface="+mn-cs"/>
              </a:rPr>
              <a:t>‘…it is of such a nature that it must reasonably be assumed to have been produced solely or principally for the purpose of sexual arousal.’ </a:t>
            </a:r>
          </a:p>
          <a:p>
            <a:endParaRPr lang="en-GB" sz="1100" b="0" i="0" u="none" strike="noStrike" kern="1200" baseline="0" dirty="0" smtClean="0">
              <a:solidFill>
                <a:schemeClr val="tx1"/>
              </a:solidFill>
              <a:latin typeface="Arial" charset="0"/>
              <a:ea typeface="+mn-ea"/>
              <a:cs typeface="+mn-cs"/>
            </a:endParaRPr>
          </a:p>
          <a:p>
            <a:r>
              <a:rPr lang="en-GB" sz="1100" b="0" i="0" u="none" strike="noStrike" kern="1200" baseline="0" dirty="0" smtClean="0">
                <a:solidFill>
                  <a:schemeClr val="tx1"/>
                </a:solidFill>
                <a:latin typeface="Arial" charset="0"/>
                <a:ea typeface="+mn-ea"/>
                <a:cs typeface="+mn-cs"/>
              </a:rPr>
              <a:t>Even if an image is pornographic, it will not come within the terms of the offence unless it also satisfies all other aspects of the offence. </a:t>
            </a:r>
          </a:p>
          <a:p>
            <a:endParaRPr lang="en-GB" sz="1100" b="0" i="0" u="none" strike="noStrike" kern="1200" baseline="0" dirty="0" smtClean="0">
              <a:solidFill>
                <a:schemeClr val="tx1"/>
              </a:solidFill>
              <a:latin typeface="Arial" charset="0"/>
              <a:ea typeface="+mn-ea"/>
              <a:cs typeface="+mn-cs"/>
            </a:endParaRPr>
          </a:p>
          <a:p>
            <a:r>
              <a:rPr lang="en-GB" sz="1100" b="0" i="0" u="none" strike="noStrike" kern="1200" baseline="0" dirty="0" smtClean="0">
                <a:solidFill>
                  <a:schemeClr val="tx1"/>
                </a:solidFill>
                <a:latin typeface="Arial" charset="0"/>
                <a:ea typeface="+mn-ea"/>
                <a:cs typeface="+mn-cs"/>
              </a:rPr>
              <a:t>The words ‘grossly offensive’ and ‘disgusting’ are not alternatives to ‘obscene character’, but are examples of it. This element of the offence must be read in conjunction with the other two elements. </a:t>
            </a:r>
          </a:p>
          <a:p>
            <a:endParaRPr lang="en-GB" sz="1100" b="0" i="0" u="none" strike="noStrike" kern="1200" baseline="0" dirty="0" smtClean="0">
              <a:solidFill>
                <a:schemeClr val="tx1"/>
              </a:solidFill>
              <a:latin typeface="Arial" charset="0"/>
              <a:ea typeface="+mn-ea"/>
              <a:cs typeface="+mn-cs"/>
            </a:endParaRPr>
          </a:p>
          <a:p>
            <a:r>
              <a:rPr lang="en-GB" sz="1100" b="0" i="0" u="none" strike="noStrike" kern="1200" baseline="0" dirty="0" smtClean="0">
                <a:solidFill>
                  <a:schemeClr val="tx1"/>
                </a:solidFill>
                <a:latin typeface="Arial" charset="0"/>
                <a:ea typeface="+mn-ea"/>
                <a:cs typeface="+mn-cs"/>
              </a:rPr>
              <a:t>Only those specific ‘extreme acts’ mentioned above can be considered, and then only in conjunction with the other two elements of the offence. ‘Life threatening’ is not defined in the Act, but could include depictions of hanging, suffocation, or sexual assault involving a threat with a weapon. Serious injury is also not defined, but could include the insertion of sharp objects or the mutilation of breasts or genitals. As well as being a specified act, an extreme act must be explicit and realistic.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smtClean="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smtClean="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3233488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dirty="0" smtClean="0">
                <a:effectLst/>
                <a:latin typeface="Arial" panose="020B0604020202020204" pitchFamily="34" charset="0"/>
                <a:cs typeface="Arial" panose="020B0604020202020204" pitchFamily="34" charset="0"/>
              </a:rPr>
              <a:t>Section 65 </a:t>
            </a:r>
            <a:r>
              <a:rPr lang="en-GB" sz="1100" dirty="0" smtClean="0">
                <a:effectLst/>
                <a:latin typeface="Arial" panose="020B0604020202020204" pitchFamily="34" charset="0"/>
                <a:cs typeface="Arial" panose="020B0604020202020204" pitchFamily="34" charset="0"/>
              </a:rPr>
              <a:t>of the Criminal Justice and Immigration Act 2008 sets out a series of defences to the offence of possession of extreme pornographic images.</a:t>
            </a:r>
          </a:p>
          <a:p>
            <a:pPr>
              <a:lnSpc>
                <a:spcPct val="100000"/>
              </a:lnSpc>
            </a:pPr>
            <a:r>
              <a:rPr lang="en-GB" sz="1100" dirty="0" smtClean="0">
                <a:effectLst/>
                <a:latin typeface="Arial" panose="020B0604020202020204" pitchFamily="34" charset="0"/>
                <a:cs typeface="Arial" panose="020B0604020202020204" pitchFamily="34" charset="0"/>
              </a:rPr>
              <a:t>65(1) Where a person is charged with an offence unde</a:t>
            </a:r>
            <a:r>
              <a:rPr lang="en-GB" sz="1100" baseline="0" dirty="0" smtClean="0">
                <a:effectLst/>
                <a:latin typeface="Arial" panose="020B0604020202020204" pitchFamily="34" charset="0"/>
                <a:cs typeface="Arial" panose="020B0604020202020204" pitchFamily="34" charset="0"/>
              </a:rPr>
              <a:t>r </a:t>
            </a:r>
            <a:r>
              <a:rPr lang="en-GB" sz="1100" u="none" dirty="0" smtClean="0">
                <a:effectLst/>
                <a:latin typeface="Arial" panose="020B0604020202020204" pitchFamily="34" charset="0"/>
                <a:cs typeface="Arial" panose="020B0604020202020204" pitchFamily="34" charset="0"/>
              </a:rPr>
              <a:t>section 63</a:t>
            </a:r>
            <a:r>
              <a:rPr lang="en-GB" sz="1100" u="none" baseline="0" dirty="0" smtClean="0">
                <a:effectLst/>
                <a:latin typeface="Arial" panose="020B0604020202020204" pitchFamily="34" charset="0"/>
                <a:cs typeface="Arial" panose="020B0604020202020204" pitchFamily="34" charset="0"/>
              </a:rPr>
              <a:t> </a:t>
            </a:r>
            <a:r>
              <a:rPr lang="en-GB" sz="1100" u="none" dirty="0" smtClean="0">
                <a:effectLst/>
                <a:latin typeface="Arial" panose="020B0604020202020204" pitchFamily="34" charset="0"/>
                <a:cs typeface="Arial" panose="020B0604020202020204" pitchFamily="34" charset="0"/>
              </a:rPr>
              <a:t>it </a:t>
            </a:r>
            <a:r>
              <a:rPr lang="en-GB" sz="1100" dirty="0" smtClean="0">
                <a:effectLst/>
                <a:latin typeface="Arial" panose="020B0604020202020204" pitchFamily="34" charset="0"/>
                <a:cs typeface="Arial" panose="020B0604020202020204" pitchFamily="34" charset="0"/>
              </a:rPr>
              <a:t>is a defence for the person to prove</a:t>
            </a:r>
            <a:r>
              <a:rPr lang="en-GB" sz="1100" baseline="0" dirty="0" smtClean="0">
                <a:effectLst/>
                <a:latin typeface="Arial" panose="020B0604020202020204" pitchFamily="34" charset="0"/>
                <a:cs typeface="Arial" panose="020B0604020202020204" pitchFamily="34" charset="0"/>
              </a:rPr>
              <a:t> t</a:t>
            </a:r>
            <a:r>
              <a:rPr lang="en-GB" sz="1100" dirty="0" smtClean="0">
                <a:effectLst/>
                <a:latin typeface="Arial" panose="020B0604020202020204" pitchFamily="34" charset="0"/>
                <a:cs typeface="Arial" panose="020B0604020202020204" pitchFamily="34" charset="0"/>
              </a:rPr>
              <a:t>he matters are:</a:t>
            </a:r>
          </a:p>
          <a:p>
            <a:pPr>
              <a:lnSpc>
                <a:spcPct val="100000"/>
              </a:lnSpc>
            </a:pPr>
            <a:r>
              <a:rPr lang="en-GB" sz="1100" dirty="0" smtClean="0">
                <a:effectLst/>
                <a:latin typeface="Arial" panose="020B0604020202020204" pitchFamily="34" charset="0"/>
                <a:cs typeface="Arial" panose="020B0604020202020204" pitchFamily="34" charset="0"/>
              </a:rPr>
              <a:t>(a) that the person had a legitimate reason for being in possession of the image concerned; </a:t>
            </a:r>
            <a:br>
              <a:rPr lang="en-GB" sz="1100" dirty="0" smtClean="0">
                <a:effectLst/>
                <a:latin typeface="Arial" panose="020B0604020202020204" pitchFamily="34" charset="0"/>
                <a:cs typeface="Arial" panose="020B0604020202020204" pitchFamily="34" charset="0"/>
              </a:rPr>
            </a:br>
            <a:r>
              <a:rPr lang="en-GB" sz="1100" dirty="0" smtClean="0">
                <a:effectLst/>
                <a:latin typeface="Arial" panose="020B0604020202020204" pitchFamily="34" charset="0"/>
                <a:cs typeface="Arial" panose="020B0604020202020204" pitchFamily="34" charset="0"/>
              </a:rPr>
              <a:t>(b) that the person had not seen the image concerned and did not know, nor had any cause to suspect, it to be an extreme pornographic image; </a:t>
            </a:r>
            <a:br>
              <a:rPr lang="en-GB" sz="1100" dirty="0" smtClean="0">
                <a:effectLst/>
                <a:latin typeface="Arial" panose="020B0604020202020204" pitchFamily="34" charset="0"/>
                <a:cs typeface="Arial" panose="020B0604020202020204" pitchFamily="34" charset="0"/>
              </a:rPr>
            </a:br>
            <a:r>
              <a:rPr lang="en-GB" sz="1100" dirty="0" smtClean="0">
                <a:effectLst/>
                <a:latin typeface="Arial" panose="020B0604020202020204" pitchFamily="34" charset="0"/>
                <a:cs typeface="Arial" panose="020B0604020202020204" pitchFamily="34" charset="0"/>
              </a:rPr>
              <a:t>(c) that the person - </a:t>
            </a:r>
          </a:p>
          <a:p>
            <a:pPr>
              <a:lnSpc>
                <a:spcPct val="100000"/>
              </a:lnSpc>
            </a:pPr>
            <a:r>
              <a:rPr lang="en-GB" sz="1100" dirty="0" smtClean="0">
                <a:effectLst/>
                <a:latin typeface="Arial" panose="020B0604020202020204" pitchFamily="34" charset="0"/>
                <a:cs typeface="Arial" panose="020B0604020202020204" pitchFamily="34" charset="0"/>
              </a:rPr>
              <a:t>(</a:t>
            </a:r>
            <a:r>
              <a:rPr lang="en-GB" sz="1100" dirty="0" err="1" smtClean="0">
                <a:effectLst/>
                <a:latin typeface="Arial" panose="020B0604020202020204" pitchFamily="34" charset="0"/>
                <a:cs typeface="Arial" panose="020B0604020202020204" pitchFamily="34" charset="0"/>
              </a:rPr>
              <a:t>i</a:t>
            </a:r>
            <a:r>
              <a:rPr lang="en-GB" sz="1100" dirty="0" smtClean="0">
                <a:effectLst/>
                <a:latin typeface="Arial" panose="020B0604020202020204" pitchFamily="34" charset="0"/>
                <a:cs typeface="Arial" panose="020B0604020202020204" pitchFamily="34" charset="0"/>
              </a:rPr>
              <a:t>) was sent the image concerned without any prior request having been made by or on behalf of the person, and </a:t>
            </a:r>
            <a:br>
              <a:rPr lang="en-GB" sz="1100" dirty="0" smtClean="0">
                <a:effectLst/>
                <a:latin typeface="Arial" panose="020B0604020202020204" pitchFamily="34" charset="0"/>
                <a:cs typeface="Arial" panose="020B0604020202020204" pitchFamily="34" charset="0"/>
              </a:rPr>
            </a:br>
            <a:r>
              <a:rPr lang="en-GB" sz="1100" dirty="0" smtClean="0">
                <a:effectLst/>
                <a:latin typeface="Arial" panose="020B0604020202020204" pitchFamily="34" charset="0"/>
                <a:cs typeface="Arial" panose="020B0604020202020204" pitchFamily="34" charset="0"/>
              </a:rPr>
              <a:t>(ii) did not keep it for an unreasonable time.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sz="1100" b="1" dirty="0" smtClean="0">
                <a:effectLst/>
                <a:latin typeface="Arial" panose="020B0604020202020204" pitchFamily="34" charset="0"/>
                <a:cs typeface="Arial" panose="020B0604020202020204" pitchFamily="34" charset="0"/>
              </a:rPr>
              <a:t>Section 66 </a:t>
            </a:r>
            <a:r>
              <a:rPr lang="en-GB" sz="1100" dirty="0" smtClean="0">
                <a:effectLst/>
                <a:latin typeface="Arial" panose="020B0604020202020204" pitchFamily="34" charset="0"/>
                <a:cs typeface="Arial" panose="020B0604020202020204" pitchFamily="34" charset="0"/>
              </a:rPr>
              <a:t>of the Criminal Justice and Immigration Act 2008 creates an additional defence</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for those who participate in the creation of extreme pornographic images.</a:t>
            </a:r>
          </a:p>
          <a:p>
            <a:pPr>
              <a:lnSpc>
                <a:spcPct val="100000"/>
              </a:lnSpc>
            </a:pPr>
            <a:endParaRPr lang="en-GB" sz="1100" dirty="0" smtClean="0">
              <a:effectLst/>
              <a:latin typeface="Arial" panose="020B0604020202020204" pitchFamily="34" charset="0"/>
              <a:cs typeface="Arial" panose="020B0604020202020204" pitchFamily="34" charset="0"/>
            </a:endParaRPr>
          </a:p>
          <a:p>
            <a:pPr>
              <a:lnSpc>
                <a:spcPct val="100000"/>
              </a:lnSpc>
            </a:pPr>
            <a:r>
              <a:rPr lang="en-GB" sz="1100" dirty="0" smtClean="0">
                <a:effectLst/>
                <a:latin typeface="Arial" panose="020B0604020202020204" pitchFamily="34" charset="0"/>
                <a:cs typeface="Arial" panose="020B0604020202020204" pitchFamily="34" charset="0"/>
              </a:rPr>
              <a:t>It is a defence for the</a:t>
            </a:r>
            <a:r>
              <a:rPr lang="en-GB" sz="1100" baseline="0" dirty="0" smtClean="0">
                <a:effectLst/>
                <a:latin typeface="Arial" panose="020B0604020202020204" pitchFamily="34" charset="0"/>
                <a:cs typeface="Arial" panose="020B0604020202020204" pitchFamily="34" charset="0"/>
              </a:rPr>
              <a:t> defendant </a:t>
            </a:r>
            <a:r>
              <a:rPr lang="en-GB" sz="1100" dirty="0" smtClean="0">
                <a:effectLst/>
                <a:latin typeface="Arial" panose="020B0604020202020204" pitchFamily="34" charset="0"/>
                <a:cs typeface="Arial" panose="020B0604020202020204" pitchFamily="34" charset="0"/>
              </a:rPr>
              <a:t>to prove -</a:t>
            </a:r>
          </a:p>
          <a:p>
            <a:pPr>
              <a:lnSpc>
                <a:spcPct val="100000"/>
              </a:lnSpc>
            </a:pPr>
            <a:r>
              <a:rPr lang="en-GB" sz="1100" dirty="0" smtClean="0">
                <a:effectLst/>
                <a:latin typeface="Arial" panose="020B0604020202020204" pitchFamily="34" charset="0"/>
                <a:cs typeface="Arial" panose="020B0604020202020204" pitchFamily="34" charset="0"/>
              </a:rPr>
              <a:t>(a) that he directly participated in the act or any of the acts portrayed, and</a:t>
            </a:r>
            <a:br>
              <a:rPr lang="en-GB" sz="1100" dirty="0" smtClean="0">
                <a:effectLst/>
                <a:latin typeface="Arial" panose="020B0604020202020204" pitchFamily="34" charset="0"/>
                <a:cs typeface="Arial" panose="020B0604020202020204" pitchFamily="34" charset="0"/>
              </a:rPr>
            </a:br>
            <a:r>
              <a:rPr lang="en-GB" sz="1100" dirty="0" smtClean="0">
                <a:effectLst/>
                <a:latin typeface="Arial" panose="020B0604020202020204" pitchFamily="34" charset="0"/>
                <a:cs typeface="Arial" panose="020B0604020202020204" pitchFamily="34" charset="0"/>
              </a:rPr>
              <a:t>(b) that the act or acts did not involve the infliction of any non-consensual harm on any person, and</a:t>
            </a:r>
            <a:br>
              <a:rPr lang="en-GB" sz="1100" dirty="0" smtClean="0">
                <a:effectLst/>
                <a:latin typeface="Arial" panose="020B0604020202020204" pitchFamily="34" charset="0"/>
                <a:cs typeface="Arial" panose="020B0604020202020204" pitchFamily="34" charset="0"/>
              </a:rPr>
            </a:br>
            <a:r>
              <a:rPr lang="en-GB" sz="1100" dirty="0" smtClean="0">
                <a:effectLst/>
                <a:latin typeface="Arial" panose="020B0604020202020204" pitchFamily="34" charset="0"/>
                <a:cs typeface="Arial" panose="020B0604020202020204" pitchFamily="34" charset="0"/>
              </a:rPr>
              <a:t>(c) if the image portrays an act within section 63(7)(c), that what is portrayed as a human corpse was not in fact a corpse, and</a:t>
            </a:r>
            <a:br>
              <a:rPr lang="en-GB" sz="1100" dirty="0" smtClean="0">
                <a:effectLst/>
                <a:latin typeface="Arial" panose="020B0604020202020204" pitchFamily="34" charset="0"/>
                <a:cs typeface="Arial" panose="020B0604020202020204" pitchFamily="34" charset="0"/>
              </a:rPr>
            </a:br>
            <a:r>
              <a:rPr lang="en-GB" sz="1100" dirty="0" smtClean="0">
                <a:effectLst/>
                <a:latin typeface="Arial" panose="020B0604020202020204" pitchFamily="34" charset="0"/>
                <a:cs typeface="Arial" panose="020B0604020202020204" pitchFamily="34" charset="0"/>
              </a:rPr>
              <a:t>(d) if the image portrays an act within section 63(7A), that what is portrayed as non-consensual penetration was in fact consensual.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dirty="0" smtClean="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effectLst/>
                <a:latin typeface="Arial" panose="020B0604020202020204" pitchFamily="34" charset="0"/>
                <a:cs typeface="Arial" panose="020B0604020202020204" pitchFamily="34" charset="0"/>
              </a:rPr>
              <a:t>Either way</a:t>
            </a:r>
            <a:br>
              <a:rPr lang="en-GB" sz="1100" dirty="0" smtClean="0">
                <a:effectLst/>
                <a:latin typeface="Arial" panose="020B0604020202020204" pitchFamily="34" charset="0"/>
                <a:cs typeface="Arial" panose="020B0604020202020204" pitchFamily="34" charset="0"/>
              </a:rPr>
            </a:br>
            <a:r>
              <a:rPr lang="en-GB" sz="1100" dirty="0" smtClean="0">
                <a:effectLst/>
                <a:latin typeface="Arial" panose="020B0604020202020204" pitchFamily="34" charset="0"/>
                <a:cs typeface="Arial" panose="020B0604020202020204" pitchFamily="34" charset="0"/>
              </a:rPr>
              <a:t>67(2) - image that portrays any relevant act</a:t>
            </a:r>
            <a:br>
              <a:rPr lang="en-GB" sz="1100" dirty="0" smtClean="0">
                <a:effectLst/>
                <a:latin typeface="Arial" panose="020B0604020202020204" pitchFamily="34" charset="0"/>
                <a:cs typeface="Arial" panose="020B0604020202020204" pitchFamily="34" charset="0"/>
              </a:rPr>
            </a:br>
            <a:r>
              <a:rPr lang="en-GB" sz="1100" dirty="0" smtClean="0">
                <a:effectLst/>
                <a:latin typeface="Arial" panose="020B0604020202020204" pitchFamily="34" charset="0"/>
                <a:cs typeface="Arial" panose="020B0604020202020204" pitchFamily="34" charset="0"/>
              </a:rPr>
              <a:t>Summary: maximum 12 months and/or fine </a:t>
            </a:r>
            <a:br>
              <a:rPr lang="en-GB" sz="1100" dirty="0" smtClean="0">
                <a:effectLst/>
                <a:latin typeface="Arial" panose="020B0604020202020204" pitchFamily="34" charset="0"/>
                <a:cs typeface="Arial" panose="020B0604020202020204" pitchFamily="34" charset="0"/>
              </a:rPr>
            </a:br>
            <a:r>
              <a:rPr lang="en-GB" sz="1100" dirty="0" smtClean="0">
                <a:effectLst/>
                <a:latin typeface="Arial" panose="020B0604020202020204" pitchFamily="34" charset="0"/>
                <a:cs typeface="Arial" panose="020B0604020202020204" pitchFamily="34" charset="0"/>
              </a:rPr>
              <a:t>Indictment: maximum imprisonment 3 years and/or fine</a:t>
            </a:r>
            <a:endParaRPr 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smtClean="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63742466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smtClean="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smtClean="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25097353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21/02/2019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21/02/2019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21/02/2019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21/02/2019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6.wmf"/></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12.jp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0" y="1657426"/>
            <a:ext cx="4551903" cy="2492990"/>
          </a:xfrm>
          <a:prstGeom prst="rect">
            <a:avLst/>
          </a:prstGeom>
          <a:noFill/>
        </p:spPr>
        <p:txBody>
          <a:bodyPr wrap="square" rtlCol="0">
            <a:spAutoFit/>
          </a:bodyPr>
          <a:lstStyle/>
          <a:p>
            <a:pPr algn="ct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Further Sexual Offences</a:t>
            </a:r>
          </a:p>
          <a:p>
            <a:r>
              <a:rPr lang="en-GB" sz="2000" dirty="0" smtClean="0">
                <a:solidFill>
                  <a:schemeClr val="bg1"/>
                </a:solidFill>
                <a:latin typeface="Tahoma" panose="020B0604030504040204" pitchFamily="34" charset="0"/>
                <a:ea typeface="Tahoma" panose="020B0604030504040204" pitchFamily="34" charset="0"/>
                <a:cs typeface="Tahoma" panose="020B0604030504040204" pitchFamily="34" charset="0"/>
              </a:rPr>
              <a:t>Subtitle</a:t>
            </a: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a:p>
            <a:r>
              <a:rPr lang="en-GB" sz="1600" dirty="0" smtClean="0">
                <a:solidFill>
                  <a:schemeClr val="bg1"/>
                </a:solidFill>
                <a:latin typeface="Tahoma" panose="020B0604030504040204" pitchFamily="34" charset="0"/>
                <a:ea typeface="Tahoma" panose="020B0604030504040204" pitchFamily="34" charset="0"/>
                <a:cs typeface="Tahoma" panose="020B0604030504040204" pitchFamily="34" charset="0"/>
              </a:rPr>
              <a:t>Speaker</a:t>
            </a: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15933" y="104420"/>
            <a:ext cx="792549" cy="957155"/>
          </a:xfrm>
          <a:prstGeom prst="rect">
            <a:avLst/>
          </a:prstGeom>
        </p:spPr>
      </p:pic>
    </p:spTree>
    <p:extLst>
      <p:ext uri="{BB962C8B-B14F-4D97-AF65-F5344CB8AC3E}">
        <p14:creationId xmlns:p14="http://schemas.microsoft.com/office/powerpoint/2010/main" val="39814584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1"/>
          <p:cNvSpPr txBox="1">
            <a:spLocks noChangeArrowheads="1"/>
          </p:cNvSpPr>
          <p:nvPr/>
        </p:nvSpPr>
        <p:spPr bwMode="auto">
          <a:xfrm>
            <a:off x="2203450" y="4595630"/>
            <a:ext cx="7632700"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3600" b="0" i="0" u="none" strike="noStrike" kern="1200" cap="none" spc="0" normalizeH="0" baseline="0" noProof="0" dirty="0">
                <a:ln>
                  <a:noFill/>
                </a:ln>
                <a:effectLst/>
                <a:uLnTx/>
                <a:uFillTx/>
                <a:latin typeface="Tahoma" panose="020B0604030504040204" pitchFamily="34" charset="0"/>
                <a:ea typeface="ＭＳ Ｐゴシック" panose="020B0600070205080204" pitchFamily="34" charset="-128"/>
                <a:cs typeface="+mn-cs"/>
              </a:rPr>
              <a:t>Common Law offence</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3600" b="0" i="0" u="none" strike="noStrike" kern="1200" cap="none" spc="0" normalizeH="0" baseline="0" noProof="0" dirty="0">
              <a:ln>
                <a:noFill/>
              </a:ln>
              <a:effectLst/>
              <a:uLnTx/>
              <a:uFillTx/>
              <a:ea typeface="ＭＳ Ｐゴシック" panose="020B0600070205080204" pitchFamily="34" charset="-128"/>
              <a:cs typeface="+mn-cs"/>
            </a:endParaRPr>
          </a:p>
        </p:txBody>
      </p:sp>
      <p:sp>
        <p:nvSpPr>
          <p:cNvPr id="5" name="TextBox 4"/>
          <p:cNvSpPr txBox="1"/>
          <p:nvPr/>
        </p:nvSpPr>
        <p:spPr>
          <a:xfrm>
            <a:off x="1564937" y="1009221"/>
            <a:ext cx="9047748" cy="707886"/>
          </a:xfrm>
          <a:prstGeom prst="rect">
            <a:avLst/>
          </a:prstGeom>
          <a:solidFill>
            <a:srgbClr val="002060"/>
          </a:solidFill>
        </p:spPr>
        <p:txBody>
          <a:bodyPr wrap="square" rtlCol="0">
            <a:spAutoFit/>
          </a:bodyPr>
          <a:lstStyle/>
          <a:p>
            <a:pPr algn="ctr"/>
            <a:r>
              <a:rPr lang="en-GB" sz="4000" b="1" dirty="0" smtClean="0">
                <a:solidFill>
                  <a:schemeClr val="bg1"/>
                </a:solidFill>
              </a:rPr>
              <a:t>Outraging Public Decency</a:t>
            </a:r>
            <a:endParaRPr lang="en-GB" sz="4000" b="1" dirty="0">
              <a:solidFill>
                <a:schemeClr val="bg1"/>
              </a:solidFill>
            </a:endParaRPr>
          </a:p>
        </p:txBody>
      </p:sp>
      <p:pic>
        <p:nvPicPr>
          <p:cNvPr id="6" name="Picture 5"/>
          <p:cNvPicPr>
            <a:picLocks noChangeAspect="1"/>
          </p:cNvPicPr>
          <p:nvPr/>
        </p:nvPicPr>
        <p:blipFill>
          <a:blip r:embed="rId4"/>
          <a:stretch>
            <a:fillRect/>
          </a:stretch>
        </p:blipFill>
        <p:spPr>
          <a:xfrm>
            <a:off x="4591050" y="2407038"/>
            <a:ext cx="2857500" cy="1895475"/>
          </a:xfrm>
          <a:prstGeom prst="rect">
            <a:avLst/>
          </a:prstGeom>
        </p:spPr>
      </p:pic>
    </p:spTree>
    <p:extLst>
      <p:ext uri="{BB962C8B-B14F-4D97-AF65-F5344CB8AC3E}">
        <p14:creationId xmlns:p14="http://schemas.microsoft.com/office/powerpoint/2010/main" val="373699545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2"/>
          <p:cNvSpPr txBox="1">
            <a:spLocks noChangeArrowheads="1"/>
          </p:cNvSpPr>
          <p:nvPr/>
        </p:nvSpPr>
        <p:spPr bwMode="auto">
          <a:xfrm>
            <a:off x="1615195" y="2279831"/>
            <a:ext cx="9047748"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9pPr>
          </a:lstStyle>
          <a:p>
            <a:pPr lvl="0" algn="ctr" eaLnBrk="1" hangingPunct="1">
              <a:defRPr/>
            </a:pPr>
            <a:r>
              <a:rPr kumimoji="0" lang="en-GB" altLang="en-US" sz="2800" b="0" i="0" u="none" strike="noStrike" kern="1200" cap="none" spc="0" normalizeH="0" baseline="0" noProof="0" dirty="0">
                <a:ln>
                  <a:noFill/>
                </a:ln>
                <a:effectLst/>
                <a:uLnTx/>
                <a:uFillTx/>
                <a:cs typeface="Arial" panose="020B0604020202020204" pitchFamily="34" charset="0"/>
              </a:rPr>
              <a:t>It is an offence to </a:t>
            </a:r>
            <a:r>
              <a:rPr lang="en-GB" altLang="en-US" sz="2800" dirty="0" smtClean="0">
                <a:cs typeface="Arial" panose="020B0604020202020204" pitchFamily="34" charset="0"/>
              </a:rPr>
              <a:t>commit an </a:t>
            </a:r>
            <a:r>
              <a:rPr lang="en-GB" altLang="en-US" sz="2800" dirty="0">
                <a:cs typeface="Arial" panose="020B0604020202020204" pitchFamily="34" charset="0"/>
              </a:rPr>
              <a:t>act of a lewd, obscene and disgusting </a:t>
            </a:r>
            <a:r>
              <a:rPr lang="en-GB" altLang="en-US" sz="2800" dirty="0" smtClean="0">
                <a:cs typeface="Arial" panose="020B0604020202020204" pitchFamily="34" charset="0"/>
              </a:rPr>
              <a:t>nature, which </a:t>
            </a:r>
            <a:r>
              <a:rPr lang="en-GB" altLang="en-US" sz="2800" dirty="0">
                <a:cs typeface="Arial" panose="020B0604020202020204" pitchFamily="34" charset="0"/>
              </a:rPr>
              <a:t>is capable of outraging public </a:t>
            </a:r>
            <a:r>
              <a:rPr lang="en-GB" altLang="en-US" sz="2800" dirty="0" smtClean="0">
                <a:cs typeface="Arial" panose="020B0604020202020204" pitchFamily="34" charset="0"/>
              </a:rPr>
              <a:t>decency in </a:t>
            </a:r>
            <a:r>
              <a:rPr lang="en-GB" altLang="en-US" sz="2800" dirty="0">
                <a:cs typeface="Arial" panose="020B0604020202020204" pitchFamily="34" charset="0"/>
              </a:rPr>
              <a:t>a public </a:t>
            </a:r>
            <a:r>
              <a:rPr lang="en-GB" altLang="en-US" sz="2800" dirty="0" smtClean="0">
                <a:cs typeface="Arial" panose="020B0604020202020204" pitchFamily="34" charset="0"/>
              </a:rPr>
              <a:t>place where </a:t>
            </a:r>
            <a:r>
              <a:rPr lang="en-GB" altLang="en-US" sz="2800" dirty="0">
                <a:cs typeface="Arial" panose="020B0604020202020204" pitchFamily="34" charset="0"/>
              </a:rPr>
              <a:t>at least two members of the public could have witnessed </a:t>
            </a:r>
            <a:r>
              <a:rPr lang="en-GB" altLang="en-US" sz="2800" dirty="0" smtClean="0">
                <a:cs typeface="Arial" panose="020B0604020202020204" pitchFamily="34" charset="0"/>
              </a:rPr>
              <a:t>it.</a:t>
            </a:r>
            <a:endParaRPr lang="en-GB" altLang="en-US" sz="2800" dirty="0">
              <a:cs typeface="Arial" panose="020B0604020202020204"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altLang="en-US" sz="2800" b="0" i="0" u="none" strike="noStrike" kern="1200" cap="none" spc="0" normalizeH="0" baseline="0" noProof="0" dirty="0">
              <a:ln>
                <a:noFill/>
              </a:ln>
              <a:effectLst/>
              <a:uLnTx/>
              <a:uFillTx/>
              <a:cs typeface="Arial" panose="020B0604020202020204"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800" b="1" u="none" strike="noStrike" kern="1200" cap="none" spc="0" normalizeH="0" baseline="0" noProof="0" dirty="0">
                <a:ln>
                  <a:noFill/>
                </a:ln>
                <a:effectLst/>
                <a:uLnTx/>
                <a:uFillTx/>
                <a:latin typeface="Tahoma" panose="020B0604030504040204" pitchFamily="34" charset="0"/>
              </a:rPr>
              <a:t>Contrary to Common Law</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panose="020B0600070205080204" pitchFamily="34" charset="-128"/>
              <a:cs typeface="+mn-cs"/>
            </a:endParaRPr>
          </a:p>
        </p:txBody>
      </p:sp>
      <p:sp>
        <p:nvSpPr>
          <p:cNvPr id="5" name="TextBox 4"/>
          <p:cNvSpPr txBox="1"/>
          <p:nvPr/>
        </p:nvSpPr>
        <p:spPr>
          <a:xfrm>
            <a:off x="1495926" y="690043"/>
            <a:ext cx="9047748" cy="707886"/>
          </a:xfrm>
          <a:prstGeom prst="rect">
            <a:avLst/>
          </a:prstGeom>
          <a:solidFill>
            <a:srgbClr val="002060"/>
          </a:solidFill>
        </p:spPr>
        <p:txBody>
          <a:bodyPr wrap="square" rtlCol="0">
            <a:spAutoFit/>
          </a:bodyPr>
          <a:lstStyle/>
          <a:p>
            <a:pPr algn="ctr"/>
            <a:r>
              <a:rPr lang="en-GB" sz="4000" b="1" dirty="0" smtClean="0">
                <a:solidFill>
                  <a:schemeClr val="bg1"/>
                </a:solidFill>
              </a:rPr>
              <a:t>Outraging Public Decency</a:t>
            </a:r>
            <a:endParaRPr lang="en-GB" sz="4000" b="1" dirty="0">
              <a:solidFill>
                <a:schemeClr val="bg1"/>
              </a:solidFill>
            </a:endParaRP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1"/>
          <p:cNvSpPr txBox="1">
            <a:spLocks noChangeArrowheads="1"/>
          </p:cNvSpPr>
          <p:nvPr/>
        </p:nvSpPr>
        <p:spPr bwMode="auto">
          <a:xfrm>
            <a:off x="1495926" y="1595021"/>
            <a:ext cx="9047748" cy="5262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9pPr>
          </a:lstStyle>
          <a:p>
            <a:pPr marL="457200" marR="0" lvl="0" indent="-457200" algn="l" defTabSz="914400" rtl="0" eaLnBrk="1" fontAlgn="base" latinLnBrk="0" hangingPunct="1">
              <a:lnSpc>
                <a:spcPct val="100000"/>
              </a:lnSpc>
              <a:spcBef>
                <a:spcPct val="0"/>
              </a:spcBef>
              <a:spcAft>
                <a:spcPct val="0"/>
              </a:spcAft>
              <a:buClrTx/>
              <a:buSzTx/>
              <a:buFont typeface="+mj-lt"/>
              <a:buAutoNum type="arabicPeriod"/>
              <a:tabLst/>
              <a:defRPr/>
            </a:pPr>
            <a:r>
              <a:rPr kumimoji="0" lang="en-US" altLang="en-US" sz="2000" b="0" i="0" u="none" strike="noStrike" kern="1200" cap="none" spc="0" normalizeH="0" baseline="0" noProof="0" dirty="0" smtClean="0">
                <a:ln>
                  <a:noFill/>
                </a:ln>
                <a:effectLst/>
                <a:uLnTx/>
                <a:uFillTx/>
              </a:rPr>
              <a:t>The </a:t>
            </a:r>
            <a:r>
              <a:rPr kumimoji="0" lang="en-US" altLang="en-US" sz="2000" b="0" i="0" u="none" strike="noStrike" kern="1200" cap="none" spc="0" normalizeH="0" baseline="0" noProof="0" dirty="0">
                <a:ln>
                  <a:noFill/>
                </a:ln>
                <a:effectLst/>
                <a:uLnTx/>
                <a:uFillTx/>
              </a:rPr>
              <a:t>act committed must be of a lewd, obscene and disgusting nature - the meanings of these terms </a:t>
            </a:r>
            <a:r>
              <a:rPr kumimoji="0" lang="en-US" altLang="en-US" sz="2000" b="0" i="0" u="none" strike="noStrike" kern="1200" cap="none" spc="0" normalizeH="0" baseline="0" noProof="0" dirty="0" smtClean="0">
                <a:ln>
                  <a:noFill/>
                </a:ln>
                <a:effectLst/>
                <a:uLnTx/>
                <a:uFillTx/>
              </a:rPr>
              <a:t>overlap</a:t>
            </a:r>
          </a:p>
          <a:p>
            <a:pPr marL="457200" marR="0" lvl="0" indent="-457200" algn="l" defTabSz="914400" rtl="0" eaLnBrk="1" fontAlgn="base" latinLnBrk="0" hangingPunct="1">
              <a:lnSpc>
                <a:spcPct val="100000"/>
              </a:lnSpc>
              <a:spcBef>
                <a:spcPct val="0"/>
              </a:spcBef>
              <a:spcAft>
                <a:spcPct val="0"/>
              </a:spcAft>
              <a:buClrTx/>
              <a:buSzTx/>
              <a:buFont typeface="+mj-lt"/>
              <a:buAutoNum type="arabicPeriod"/>
              <a:tabLst/>
              <a:defRPr/>
            </a:pPr>
            <a:endParaRPr lang="en-US" altLang="en-US" sz="2000" dirty="0"/>
          </a:p>
          <a:p>
            <a:pPr marL="457200" marR="0" lvl="0" indent="-457200" algn="l" defTabSz="914400" rtl="0" eaLnBrk="1" fontAlgn="base" latinLnBrk="0" hangingPunct="1">
              <a:lnSpc>
                <a:spcPct val="100000"/>
              </a:lnSpc>
              <a:spcBef>
                <a:spcPct val="0"/>
              </a:spcBef>
              <a:spcAft>
                <a:spcPct val="0"/>
              </a:spcAft>
              <a:buClrTx/>
              <a:buSzTx/>
              <a:buFont typeface="+mj-lt"/>
              <a:buAutoNum type="arabicPeriod"/>
              <a:tabLst/>
              <a:defRPr/>
            </a:pPr>
            <a:r>
              <a:rPr lang="en-US" altLang="en-US" sz="2000" dirty="0" smtClean="0"/>
              <a:t>The </a:t>
            </a:r>
            <a:r>
              <a:rPr lang="en-US" altLang="en-US" sz="2000" dirty="0"/>
              <a:t>act must be capable of outraging public </a:t>
            </a:r>
            <a:r>
              <a:rPr lang="en-US" altLang="en-US" sz="2000" dirty="0" smtClean="0"/>
              <a:t>decency.</a:t>
            </a:r>
          </a:p>
          <a:p>
            <a:pPr marL="457200" marR="0" lvl="0" indent="-457200" algn="l" defTabSz="914400" rtl="0" eaLnBrk="1" fontAlgn="base" latinLnBrk="0" hangingPunct="1">
              <a:lnSpc>
                <a:spcPct val="100000"/>
              </a:lnSpc>
              <a:spcBef>
                <a:spcPct val="0"/>
              </a:spcBef>
              <a:spcAft>
                <a:spcPct val="0"/>
              </a:spcAft>
              <a:buClrTx/>
              <a:buSzTx/>
              <a:buFont typeface="+mj-lt"/>
              <a:buAutoNum type="arabicPeriod"/>
              <a:tabLst/>
              <a:defRPr/>
            </a:pPr>
            <a:endParaRPr lang="en-US" altLang="en-US" sz="2000" dirty="0"/>
          </a:p>
          <a:p>
            <a:pPr marL="457200" marR="0" lvl="0" indent="-457200" algn="l" defTabSz="914400" rtl="0" eaLnBrk="1" fontAlgn="base" latinLnBrk="0" hangingPunct="1">
              <a:lnSpc>
                <a:spcPct val="100000"/>
              </a:lnSpc>
              <a:spcBef>
                <a:spcPct val="0"/>
              </a:spcBef>
              <a:spcAft>
                <a:spcPct val="0"/>
              </a:spcAft>
              <a:buClrTx/>
              <a:buSzTx/>
              <a:buFont typeface="+mj-lt"/>
              <a:buAutoNum type="arabicPeriod"/>
              <a:tabLst/>
              <a:defRPr/>
            </a:pPr>
            <a:r>
              <a:rPr lang="en-US" altLang="en-US" sz="2000" dirty="0" smtClean="0"/>
              <a:t>More </a:t>
            </a:r>
            <a:r>
              <a:rPr lang="en-US" altLang="en-US" sz="2000" dirty="0"/>
              <a:t>than one person must have been able to witness the act.</a:t>
            </a:r>
            <a:r>
              <a:rPr lang="en-GB" altLang="en-US" sz="2000" i="1" dirty="0"/>
              <a:t> </a:t>
            </a:r>
            <a:r>
              <a:rPr lang="en-GB" altLang="en-US" sz="2000" i="1" u="sng" dirty="0"/>
              <a:t>even if they </a:t>
            </a:r>
            <a:r>
              <a:rPr lang="en-GB" altLang="en-US" sz="2000" i="1" u="sng" dirty="0" smtClean="0"/>
              <a:t>didn’t</a:t>
            </a:r>
            <a:endParaRPr lang="en-US" altLang="en-US" sz="2000" u="sng" dirty="0"/>
          </a:p>
          <a:p>
            <a:pPr marL="457200" marR="0" lvl="0" indent="-457200" algn="l" defTabSz="914400" rtl="0" eaLnBrk="1" fontAlgn="base" latinLnBrk="0" hangingPunct="1">
              <a:lnSpc>
                <a:spcPct val="100000"/>
              </a:lnSpc>
              <a:spcBef>
                <a:spcPct val="0"/>
              </a:spcBef>
              <a:spcAft>
                <a:spcPct val="0"/>
              </a:spcAft>
              <a:buClrTx/>
              <a:buSzTx/>
              <a:buFont typeface="+mj-lt"/>
              <a:buAutoNum type="arabicPeriod"/>
              <a:tabLst/>
              <a:defRPr/>
            </a:pPr>
            <a:endParaRPr lang="en-US" altLang="en-US" sz="2000" u="sng" dirty="0"/>
          </a:p>
          <a:p>
            <a:pPr marL="457200" marR="0" lvl="0" indent="-457200" algn="l" defTabSz="914400" rtl="0" eaLnBrk="1" fontAlgn="base" latinLnBrk="0" hangingPunct="1">
              <a:lnSpc>
                <a:spcPct val="100000"/>
              </a:lnSpc>
              <a:spcBef>
                <a:spcPct val="0"/>
              </a:spcBef>
              <a:spcAft>
                <a:spcPct val="0"/>
              </a:spcAft>
              <a:buClrTx/>
              <a:buSzTx/>
              <a:buFont typeface="+mj-lt"/>
              <a:buAutoNum type="arabicPeriod"/>
              <a:tabLst/>
              <a:defRPr/>
            </a:pPr>
            <a:r>
              <a:rPr lang="en-US" altLang="en-US" sz="2000" dirty="0" smtClean="0"/>
              <a:t> Reasonable </a:t>
            </a:r>
            <a:r>
              <a:rPr lang="en-US" altLang="en-US" sz="2000" dirty="0"/>
              <a:t>people must be able to venture out without the risk of outrage to minimum standards of decency, therefore the act must be in a place where there is a real possibility that members of the general public might witness it. </a:t>
            </a:r>
          </a:p>
          <a:p>
            <a:pPr marR="0" lvl="0" algn="l" defTabSz="914400" rtl="0" eaLnBrk="1" fontAlgn="base" latinLnBrk="0" hangingPunct="1">
              <a:lnSpc>
                <a:spcPct val="100000"/>
              </a:lnSpc>
              <a:spcBef>
                <a:spcPct val="0"/>
              </a:spcBef>
              <a:spcAft>
                <a:spcPct val="0"/>
              </a:spcAft>
              <a:buClrTx/>
              <a:buSzTx/>
              <a:tabLst/>
              <a:defRPr/>
            </a:pPr>
            <a:endParaRPr kumimoji="0" lang="en-US" altLang="en-US" sz="2400" b="0" i="0" u="none" strike="noStrike" kern="1200" cap="none" spc="0" normalizeH="0" baseline="0" noProof="0" dirty="0">
              <a:ln>
                <a:noFill/>
              </a:ln>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2400" b="0" i="0" u="none" strike="noStrike" kern="1200" cap="none" spc="0" normalizeH="0" baseline="0" noProof="0" dirty="0">
                <a:ln>
                  <a:noFill/>
                </a:ln>
                <a:solidFill>
                  <a:srgbClr val="FFFF00"/>
                </a:solidFill>
                <a:effectLst/>
                <a:uLnTx/>
                <a:uFillTx/>
                <a:latin typeface="Arial" panose="020B0604020202020204" pitchFamily="34" charset="0"/>
                <a:ea typeface="ＭＳ Ｐゴシック" panose="020B0600070205080204" pitchFamily="34" charset="-128"/>
                <a:cs typeface="+mn-cs"/>
              </a:rPr>
              <a:t/>
            </a:r>
            <a:br>
              <a:rPr kumimoji="0" lang="en-US" altLang="en-US" sz="2400" b="0" i="0" u="none" strike="noStrike" kern="1200" cap="none" spc="0" normalizeH="0" baseline="0" noProof="0" dirty="0">
                <a:ln>
                  <a:noFill/>
                </a:ln>
                <a:solidFill>
                  <a:srgbClr val="FFFF00"/>
                </a:solidFill>
                <a:effectLst/>
                <a:uLnTx/>
                <a:uFillTx/>
                <a:latin typeface="Arial" panose="020B0604020202020204" pitchFamily="34" charset="0"/>
                <a:ea typeface="ＭＳ Ｐゴシック" panose="020B0600070205080204" pitchFamily="34" charset="-128"/>
                <a:cs typeface="+mn-cs"/>
              </a:rPr>
            </a:br>
            <a:endParaRPr kumimoji="0" lang="en-US" altLang="en-US" sz="2400" b="0" i="0" u="none" strike="noStrike" kern="1200" cap="none" spc="0" normalizeH="0" baseline="0" noProof="0" dirty="0">
              <a:ln>
                <a:noFill/>
              </a:ln>
              <a:solidFill>
                <a:srgbClr val="FFFF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0" i="0" u="none" strike="noStrike" kern="1200" cap="none" spc="0" normalizeH="0" baseline="0" noProof="0" dirty="0">
              <a:ln>
                <a:noFill/>
              </a:ln>
              <a:solidFill>
                <a:srgbClr val="FFFFFF"/>
              </a:solidFill>
              <a:effectLst/>
              <a:uLnTx/>
              <a:uFillTx/>
              <a:latin typeface="Arial" panose="020B0604020202020204" pitchFamily="34" charset="0"/>
              <a:ea typeface="ＭＳ Ｐゴシック" panose="020B0600070205080204" pitchFamily="34" charset="-128"/>
              <a:cs typeface="+mn-cs"/>
            </a:endParaRPr>
          </a:p>
        </p:txBody>
      </p:sp>
      <p:sp>
        <p:nvSpPr>
          <p:cNvPr id="4" name="TextBox 3"/>
          <p:cNvSpPr txBox="1"/>
          <p:nvPr/>
        </p:nvSpPr>
        <p:spPr>
          <a:xfrm>
            <a:off x="1495926" y="448504"/>
            <a:ext cx="9047748" cy="707886"/>
          </a:xfrm>
          <a:prstGeom prst="rect">
            <a:avLst/>
          </a:prstGeom>
          <a:solidFill>
            <a:srgbClr val="002060"/>
          </a:solidFill>
        </p:spPr>
        <p:txBody>
          <a:bodyPr wrap="square" rtlCol="0">
            <a:spAutoFit/>
          </a:bodyPr>
          <a:lstStyle/>
          <a:p>
            <a:pPr algn="ctr"/>
            <a:r>
              <a:rPr lang="en-GB" sz="4000" b="1" dirty="0" smtClean="0">
                <a:solidFill>
                  <a:schemeClr val="bg1"/>
                </a:solidFill>
              </a:rPr>
              <a:t>The 4 Elements of the Offence</a:t>
            </a:r>
            <a:endParaRPr lang="en-GB" sz="4000" b="1" dirty="0">
              <a:solidFill>
                <a:schemeClr val="bg1"/>
              </a:solidFill>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1"/>
          <p:cNvSpPr txBox="1">
            <a:spLocks noChangeArrowheads="1"/>
          </p:cNvSpPr>
          <p:nvPr/>
        </p:nvSpPr>
        <p:spPr bwMode="auto">
          <a:xfrm>
            <a:off x="1452769" y="2047514"/>
            <a:ext cx="9134061" cy="27938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9pPr>
          </a:lstStyle>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altLang="en-US" b="0" i="0" u="none" strike="noStrike" kern="1200" cap="none" spc="0" normalizeH="0" baseline="0" noProof="0" dirty="0">
                <a:ln>
                  <a:noFill/>
                </a:ln>
                <a:effectLst/>
                <a:uLnTx/>
                <a:uFillTx/>
              </a:rPr>
              <a:t>The 'act' does not have to be a 'live' activity, nor does it have to be of a sexual nature. </a:t>
            </a:r>
          </a:p>
          <a:p>
            <a:pPr marL="0" marR="0" lvl="0" indent="0" algn="ctr" defTabSz="914400" rtl="0" eaLnBrk="1" fontAlgn="base" latinLnBrk="0" hangingPunct="1">
              <a:lnSpc>
                <a:spcPct val="150000"/>
              </a:lnSpc>
              <a:spcBef>
                <a:spcPct val="0"/>
              </a:spcBef>
              <a:spcAft>
                <a:spcPct val="0"/>
              </a:spcAft>
              <a:buClrTx/>
              <a:buSzTx/>
              <a:buFontTx/>
              <a:buNone/>
              <a:tabLst/>
              <a:defRPr/>
            </a:pPr>
            <a:r>
              <a:rPr kumimoji="0" lang="en-US" altLang="en-US" b="0" i="0" u="none" strike="noStrike" kern="1200" cap="none" spc="0" normalizeH="0" baseline="0" noProof="0" dirty="0">
                <a:ln>
                  <a:noFill/>
                </a:ln>
                <a:effectLst/>
                <a:uLnTx/>
                <a:uFillTx/>
              </a:rPr>
              <a:t>It may be the act of putting a disgusting object on public display, such as displaying a sculpted head with a real human foetus dangling from it in a public art </a:t>
            </a:r>
            <a:r>
              <a:rPr kumimoji="0" lang="en-US" altLang="en-US" b="0" i="0" u="none" strike="noStrike" kern="1200" cap="none" spc="0" normalizeH="0" baseline="0" noProof="0" dirty="0" smtClean="0">
                <a:ln>
                  <a:noFill/>
                </a:ln>
                <a:effectLst/>
                <a:uLnTx/>
                <a:uFillTx/>
              </a:rPr>
              <a:t>gallery. </a:t>
            </a:r>
            <a:endParaRPr lang="en-US" altLang="en-US" dirty="0"/>
          </a:p>
        </p:txBody>
      </p:sp>
      <p:sp>
        <p:nvSpPr>
          <p:cNvPr id="3" name="TextBox 2"/>
          <p:cNvSpPr txBox="1"/>
          <p:nvPr/>
        </p:nvSpPr>
        <p:spPr>
          <a:xfrm>
            <a:off x="1495925" y="759055"/>
            <a:ext cx="9047748" cy="707886"/>
          </a:xfrm>
          <a:prstGeom prst="rect">
            <a:avLst/>
          </a:prstGeom>
          <a:solidFill>
            <a:srgbClr val="002060"/>
          </a:solidFill>
        </p:spPr>
        <p:txBody>
          <a:bodyPr wrap="square" rtlCol="0">
            <a:spAutoFit/>
          </a:bodyPr>
          <a:lstStyle/>
          <a:p>
            <a:pPr algn="ctr"/>
            <a:r>
              <a:rPr lang="en-GB" sz="4000" b="1" dirty="0" smtClean="0">
                <a:solidFill>
                  <a:schemeClr val="bg1"/>
                </a:solidFill>
              </a:rPr>
              <a:t>R v Gibson [1990] 2 QB 619</a:t>
            </a:r>
            <a:endParaRPr lang="en-GB" sz="4000" b="1" dirty="0">
              <a:solidFill>
                <a:schemeClr val="bg1"/>
              </a:solidFill>
            </a:endParaRPr>
          </a:p>
        </p:txBody>
      </p:sp>
    </p:spTree>
    <p:extLst>
      <p:ext uri="{BB962C8B-B14F-4D97-AF65-F5344CB8AC3E}">
        <p14:creationId xmlns:p14="http://schemas.microsoft.com/office/powerpoint/2010/main" val="27511634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25093" y="1417691"/>
            <a:ext cx="5315210" cy="34349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1"/>
          <p:cNvSpPr txBox="1">
            <a:spLocks noChangeArrowheads="1"/>
          </p:cNvSpPr>
          <p:nvPr/>
        </p:nvSpPr>
        <p:spPr bwMode="auto">
          <a:xfrm>
            <a:off x="2766151" y="5285413"/>
            <a:ext cx="6507298" cy="523220"/>
          </a:xfrm>
          <a:prstGeom prst="rect">
            <a:avLst/>
          </a:prstGeom>
          <a:solidFill>
            <a:schemeClr val="accent1">
              <a:lumMod val="20000"/>
              <a:lumOff val="80000"/>
            </a:schemeClr>
          </a:solidFill>
          <a:ln>
            <a:noFill/>
          </a:ln>
          <a:extLst/>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800" b="1" i="0" u="none" strike="noStrike" kern="1200" cap="none" spc="0" normalizeH="0" baseline="0" noProof="0" dirty="0">
                <a:ln>
                  <a:noFill/>
                </a:ln>
                <a:effectLst/>
                <a:uLnTx/>
                <a:uFillTx/>
                <a:cs typeface="Arial" panose="020B0604020202020204" pitchFamily="34" charset="0"/>
              </a:rPr>
              <a:t>Section 66, Sexual Offences Act 2003</a:t>
            </a:r>
          </a:p>
        </p:txBody>
      </p:sp>
      <p:sp>
        <p:nvSpPr>
          <p:cNvPr id="7" name="TextBox 6"/>
          <p:cNvSpPr txBox="1"/>
          <p:nvPr/>
        </p:nvSpPr>
        <p:spPr>
          <a:xfrm>
            <a:off x="1495926" y="448504"/>
            <a:ext cx="9047748" cy="707886"/>
          </a:xfrm>
          <a:prstGeom prst="rect">
            <a:avLst/>
          </a:prstGeom>
          <a:solidFill>
            <a:srgbClr val="002060"/>
          </a:solidFill>
        </p:spPr>
        <p:txBody>
          <a:bodyPr wrap="square" rtlCol="0">
            <a:spAutoFit/>
          </a:bodyPr>
          <a:lstStyle/>
          <a:p>
            <a:pPr algn="ctr"/>
            <a:r>
              <a:rPr lang="en-GB" sz="4000" b="1" dirty="0" smtClean="0">
                <a:solidFill>
                  <a:schemeClr val="bg1"/>
                </a:solidFill>
              </a:rPr>
              <a:t>Exposure</a:t>
            </a:r>
            <a:endParaRPr lang="en-GB" sz="4000" b="1" dirty="0">
              <a:solidFill>
                <a:schemeClr val="bg1"/>
              </a:solidFill>
            </a:endParaRPr>
          </a:p>
        </p:txBody>
      </p:sp>
    </p:spTree>
    <p:extLst>
      <p:ext uri="{BB962C8B-B14F-4D97-AF65-F5344CB8AC3E}">
        <p14:creationId xmlns:p14="http://schemas.microsoft.com/office/powerpoint/2010/main" val="76170595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a:spLocks noChangeArrowheads="1"/>
          </p:cNvSpPr>
          <p:nvPr/>
        </p:nvSpPr>
        <p:spPr bwMode="auto">
          <a:xfrm>
            <a:off x="1599450" y="731135"/>
            <a:ext cx="8736496"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800" b="0" i="0" u="none" strike="noStrike" kern="1200" cap="none" spc="0" normalizeH="0" baseline="0" noProof="0" dirty="0">
                <a:ln>
                  <a:noFill/>
                </a:ln>
                <a:effectLst/>
                <a:uLnTx/>
                <a:uFillTx/>
                <a:cs typeface="Arial" panose="020B0604020202020204" pitchFamily="34" charset="0"/>
              </a:rPr>
              <a:t>A </a:t>
            </a:r>
            <a:r>
              <a:rPr kumimoji="0" lang="en-GB" altLang="en-US" sz="2800" b="0" i="0" u="none" strike="noStrike" kern="1200" cap="none" spc="0" normalizeH="0" baseline="0" noProof="0" dirty="0" smtClean="0">
                <a:ln>
                  <a:noFill/>
                </a:ln>
                <a:effectLst/>
                <a:uLnTx/>
                <a:uFillTx/>
                <a:cs typeface="Arial" panose="020B0604020202020204" pitchFamily="34" charset="0"/>
              </a:rPr>
              <a:t>person </a:t>
            </a:r>
            <a:r>
              <a:rPr kumimoji="0" lang="en-GB" altLang="en-US" sz="2800" b="1" u="sng" strike="noStrike" kern="1200" cap="none" spc="0" normalizeH="0" baseline="0" noProof="0" dirty="0">
                <a:ln>
                  <a:noFill/>
                </a:ln>
                <a:effectLst/>
                <a:uLnTx/>
                <a:uFillTx/>
                <a:cs typeface="Arial" panose="020B0604020202020204" pitchFamily="34" charset="0"/>
              </a:rPr>
              <a:t>intentionally</a:t>
            </a:r>
            <a:r>
              <a:rPr kumimoji="0" lang="en-GB" altLang="en-US" sz="2800" b="0" i="0" u="none" strike="noStrike" kern="1200" cap="none" spc="0" normalizeH="0" baseline="0" noProof="0" dirty="0">
                <a:ln>
                  <a:noFill/>
                </a:ln>
                <a:effectLst/>
                <a:uLnTx/>
                <a:uFillTx/>
                <a:cs typeface="Arial" panose="020B0604020202020204" pitchFamily="34" charset="0"/>
              </a:rPr>
              <a:t/>
            </a:r>
            <a:br>
              <a:rPr kumimoji="0" lang="en-GB" altLang="en-US" sz="2800" b="0" i="0" u="none" strike="noStrike" kern="1200" cap="none" spc="0" normalizeH="0" baseline="0" noProof="0" dirty="0">
                <a:ln>
                  <a:noFill/>
                </a:ln>
                <a:effectLst/>
                <a:uLnTx/>
                <a:uFillTx/>
                <a:cs typeface="Arial" panose="020B0604020202020204" pitchFamily="34" charset="0"/>
              </a:rPr>
            </a:br>
            <a:r>
              <a:rPr kumimoji="0" lang="en-GB" altLang="en-US" sz="2800" b="0" i="0" u="none" strike="noStrike" kern="1200" cap="none" spc="0" normalizeH="0" baseline="0" noProof="0" dirty="0">
                <a:ln>
                  <a:noFill/>
                </a:ln>
                <a:effectLst/>
                <a:uLnTx/>
                <a:uFillTx/>
                <a:cs typeface="Arial" panose="020B0604020202020204" pitchFamily="34" charset="0"/>
              </a:rPr>
              <a:t>exposes their genitals</a:t>
            </a:r>
            <a:br>
              <a:rPr kumimoji="0" lang="en-GB" altLang="en-US" sz="2800" b="0" i="0" u="none" strike="noStrike" kern="1200" cap="none" spc="0" normalizeH="0" baseline="0" noProof="0" dirty="0">
                <a:ln>
                  <a:noFill/>
                </a:ln>
                <a:effectLst/>
                <a:uLnTx/>
                <a:uFillTx/>
                <a:cs typeface="Arial" panose="020B0604020202020204" pitchFamily="34" charset="0"/>
              </a:rPr>
            </a:br>
            <a:endParaRPr kumimoji="0" lang="en-GB" altLang="en-US" sz="2800" b="0" i="0" u="none" strike="noStrike" kern="1200" cap="none" spc="0" normalizeH="0" baseline="0" noProof="0" dirty="0" smtClean="0">
              <a:ln>
                <a:noFill/>
              </a:ln>
              <a:effectLst/>
              <a:uLnTx/>
              <a:uFillTx/>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800" b="1" i="0" u="none" strike="noStrike" kern="1200" cap="none" spc="0" normalizeH="0" baseline="0" noProof="0" dirty="0" smtClean="0">
                <a:ln>
                  <a:noFill/>
                </a:ln>
                <a:effectLst/>
                <a:uLnTx/>
                <a:uFillTx/>
                <a:cs typeface="Arial" panose="020B0604020202020204" pitchFamily="34" charset="0"/>
              </a:rPr>
              <a:t>AND</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2800" b="0" i="0" u="none" strike="noStrike" kern="1200" cap="none" spc="0" normalizeH="0" baseline="0" noProof="0" dirty="0">
              <a:ln>
                <a:noFill/>
              </a:ln>
              <a:effectLst/>
              <a:uLnTx/>
              <a:uFillTx/>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800" b="0" i="0" u="none" strike="noStrike" kern="1200" cap="none" spc="0" normalizeH="0" baseline="0" noProof="0" dirty="0">
                <a:ln>
                  <a:noFill/>
                </a:ln>
                <a:effectLst/>
                <a:uLnTx/>
                <a:uFillTx/>
                <a:cs typeface="Arial" panose="020B0604020202020204" pitchFamily="34" charset="0"/>
              </a:rPr>
              <a:t>They </a:t>
            </a:r>
            <a:r>
              <a:rPr kumimoji="0" lang="en-GB" altLang="en-US" sz="2800" b="1" u="sng" strike="noStrike" kern="1200" cap="none" spc="0" normalizeH="0" baseline="0" noProof="0" dirty="0">
                <a:ln>
                  <a:noFill/>
                </a:ln>
                <a:effectLst/>
                <a:uLnTx/>
                <a:uFillTx/>
                <a:cs typeface="Arial" panose="020B0604020202020204" pitchFamily="34" charset="0"/>
              </a:rPr>
              <a:t>Intend</a:t>
            </a:r>
            <a:r>
              <a:rPr kumimoji="0" lang="en-GB" altLang="en-US" sz="2800" b="1" u="none" strike="noStrike" kern="1200" cap="none" spc="0" normalizeH="0" baseline="0" noProof="0" dirty="0">
                <a:ln>
                  <a:noFill/>
                </a:ln>
                <a:effectLst/>
                <a:uLnTx/>
                <a:uFillTx/>
                <a:cs typeface="Arial" panose="020B0604020202020204" pitchFamily="34" charset="0"/>
              </a:rPr>
              <a:t> </a:t>
            </a:r>
            <a:r>
              <a:rPr kumimoji="0" lang="en-GB" altLang="en-US" sz="2800" b="0" i="0" u="none" strike="noStrike" kern="1200" cap="none" spc="0" normalizeH="0" baseline="0" noProof="0" dirty="0">
                <a:ln>
                  <a:noFill/>
                </a:ln>
                <a:effectLst/>
                <a:uLnTx/>
                <a:uFillTx/>
                <a:cs typeface="Arial" panose="020B0604020202020204" pitchFamily="34" charset="0"/>
              </a:rPr>
              <a:t>that someone will see them and</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800" b="0" i="0" u="none" strike="noStrike" kern="1200" cap="none" spc="0" normalizeH="0" baseline="0" noProof="0" dirty="0">
                <a:ln>
                  <a:noFill/>
                </a:ln>
                <a:effectLst/>
                <a:uLnTx/>
                <a:uFillTx/>
                <a:cs typeface="Arial" panose="020B0604020202020204" pitchFamily="34" charset="0"/>
              </a:rPr>
              <a:t>be caused alarm or distress</a:t>
            </a:r>
          </a:p>
        </p:txBody>
      </p:sp>
      <p:sp>
        <p:nvSpPr>
          <p:cNvPr id="3" name="TextBox 1"/>
          <p:cNvSpPr txBox="1">
            <a:spLocks noChangeArrowheads="1"/>
          </p:cNvSpPr>
          <p:nvPr/>
        </p:nvSpPr>
        <p:spPr bwMode="auto">
          <a:xfrm>
            <a:off x="2615589" y="4820763"/>
            <a:ext cx="6904500" cy="523220"/>
          </a:xfrm>
          <a:prstGeom prst="rect">
            <a:avLst/>
          </a:prstGeom>
          <a:solidFill>
            <a:schemeClr val="accent1">
              <a:lumMod val="20000"/>
              <a:lumOff val="80000"/>
            </a:schemeClr>
          </a:solidFill>
          <a:ln>
            <a:noFill/>
          </a:ln>
          <a:extLst/>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800" b="1" i="0" u="none" strike="noStrike" kern="1200" cap="none" spc="0" normalizeH="0" baseline="0" noProof="0" dirty="0">
                <a:ln>
                  <a:noFill/>
                </a:ln>
                <a:effectLst/>
                <a:uLnTx/>
                <a:uFillTx/>
                <a:cs typeface="Arial" panose="020B0604020202020204" pitchFamily="34" charset="0"/>
              </a:rPr>
              <a:t>Section 66, Sexual Offences Act 2003</a:t>
            </a:r>
          </a:p>
        </p:txBody>
      </p:sp>
    </p:spTree>
    <p:extLst>
      <p:ext uri="{BB962C8B-B14F-4D97-AF65-F5344CB8AC3E}">
        <p14:creationId xmlns:p14="http://schemas.microsoft.com/office/powerpoint/2010/main" val="567246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fade">
                                      <p:cBhvr>
                                        <p:cTn id="17" dur="500"/>
                                        <p:tgtEl>
                                          <p:spTgt spid="2">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2">
                                            <p:txEl>
                                              <p:pRg st="4" end="4"/>
                                            </p:txEl>
                                          </p:spTgt>
                                        </p:tgtEl>
                                        <p:attrNameLst>
                                          <p:attrName>style.visibility</p:attrName>
                                        </p:attrNameLst>
                                      </p:cBhvr>
                                      <p:to>
                                        <p:strVal val="visible"/>
                                      </p:to>
                                    </p:set>
                                    <p:animEffect transition="in" filter="fade">
                                      <p:cBhvr>
                                        <p:cTn id="20" dur="500"/>
                                        <p:tgtEl>
                                          <p:spTgt spid="2">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fade">
                                      <p:cBhvr>
                                        <p:cTn id="2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1"/>
          <p:cNvSpPr txBox="1"/>
          <p:nvPr/>
        </p:nvSpPr>
        <p:spPr>
          <a:xfrm>
            <a:off x="2304619" y="2771435"/>
            <a:ext cx="7662276" cy="2185214"/>
          </a:xfrm>
          <a:prstGeom prst="rect">
            <a:avLst/>
          </a:prstGeom>
          <a:noFill/>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9pPr>
          </a:lstStyle>
          <a:p>
            <a:pPr algn="ctr">
              <a:defRPr/>
            </a:pPr>
            <a:r>
              <a:rPr lang="en-GB" altLang="en-US" sz="2800" dirty="0">
                <a:ea typeface="ＭＳ Ｐゴシック" pitchFamily="1" charset="-128"/>
                <a:cs typeface="Arial" panose="020B0604020202020204" pitchFamily="34" charset="0"/>
              </a:rPr>
              <a:t>There is no definition of alarm or distress, but these words should be given their ordinary meaning</a:t>
            </a:r>
          </a:p>
          <a:p>
            <a:pPr algn="ctr">
              <a:defRPr/>
            </a:pPr>
            <a:r>
              <a:rPr lang="en-GB" altLang="en-US" sz="2800" dirty="0">
                <a:ea typeface="ＭＳ Ｐゴシック" pitchFamily="1" charset="-128"/>
                <a:cs typeface="Arial" panose="020B0604020202020204" pitchFamily="34" charset="0"/>
              </a:rPr>
              <a:t>It will be a question for the court to </a:t>
            </a:r>
            <a:r>
              <a:rPr lang="en-GB" altLang="en-US" sz="2800" dirty="0" smtClean="0">
                <a:ea typeface="ＭＳ Ｐゴシック" pitchFamily="1" charset="-128"/>
                <a:cs typeface="Arial" panose="020B0604020202020204" pitchFamily="34" charset="0"/>
              </a:rPr>
              <a:t>decide.</a:t>
            </a:r>
            <a:endParaRPr lang="en-GB" altLang="en-US" sz="2800" dirty="0">
              <a:ea typeface="ＭＳ Ｐゴシック" pitchFamily="1" charset="-128"/>
              <a:cs typeface="Arial" panose="020B0604020202020204" pitchFamily="34" charset="0"/>
            </a:endParaRPr>
          </a:p>
          <a:p>
            <a:pPr algn="ctr">
              <a:defRPr/>
            </a:pPr>
            <a:endParaRPr lang="en-GB" dirty="0">
              <a:latin typeface="Arial" charset="0"/>
              <a:ea typeface="ＭＳ Ｐゴシック" pitchFamily="1" charset="-128"/>
            </a:endParaRPr>
          </a:p>
        </p:txBody>
      </p:sp>
      <p:sp>
        <p:nvSpPr>
          <p:cNvPr id="6" name="TextBox 5"/>
          <p:cNvSpPr txBox="1"/>
          <p:nvPr/>
        </p:nvSpPr>
        <p:spPr>
          <a:xfrm>
            <a:off x="2329038" y="1205752"/>
            <a:ext cx="7613438" cy="707886"/>
          </a:xfrm>
          <a:prstGeom prst="rect">
            <a:avLst/>
          </a:prstGeom>
          <a:solidFill>
            <a:srgbClr val="002060"/>
          </a:solidFill>
        </p:spPr>
        <p:txBody>
          <a:bodyPr wrap="square" rtlCol="0">
            <a:spAutoFit/>
          </a:bodyPr>
          <a:lstStyle/>
          <a:p>
            <a:pPr algn="ctr"/>
            <a:r>
              <a:rPr lang="en-GB" sz="4000" b="1" dirty="0" smtClean="0">
                <a:solidFill>
                  <a:schemeClr val="bg1"/>
                </a:solidFill>
              </a:rPr>
              <a:t>Alarm of Distress</a:t>
            </a:r>
            <a:endParaRPr lang="en-GB" sz="4000" b="1" dirty="0">
              <a:solidFill>
                <a:schemeClr val="bg1"/>
              </a:solidFill>
            </a:endParaRPr>
          </a:p>
        </p:txBody>
      </p:sp>
    </p:spTree>
    <p:extLst>
      <p:ext uri="{BB962C8B-B14F-4D97-AF65-F5344CB8AC3E}">
        <p14:creationId xmlns:p14="http://schemas.microsoft.com/office/powerpoint/2010/main" val="177125306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1"/>
          <p:cNvSpPr>
            <a:spLocks noChangeArrowheads="1"/>
          </p:cNvSpPr>
          <p:nvPr/>
        </p:nvSpPr>
        <p:spPr bwMode="auto">
          <a:xfrm>
            <a:off x="1868557" y="2121660"/>
            <a:ext cx="8776252" cy="24191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a:cs typeface="Osaka"/>
              </a:defRPr>
            </a:lvl1pPr>
            <a:lvl2pPr marL="742950" indent="-285750">
              <a:spcBef>
                <a:spcPct val="20000"/>
              </a:spcBef>
              <a:buChar char="–"/>
              <a:defRPr sz="2000">
                <a:solidFill>
                  <a:schemeClr val="tx1"/>
                </a:solidFill>
                <a:latin typeface="Arial" panose="020B0604020202020204" pitchFamily="34" charset="0"/>
                <a:ea typeface="Osaka"/>
                <a:cs typeface="Osaka"/>
              </a:defRPr>
            </a:lvl2pPr>
            <a:lvl3pPr marL="1143000" indent="-228600">
              <a:spcBef>
                <a:spcPct val="20000"/>
              </a:spcBef>
              <a:buChar char="•"/>
              <a:defRPr sz="2000">
                <a:solidFill>
                  <a:schemeClr val="tx1"/>
                </a:solidFill>
                <a:latin typeface="Arial" panose="020B0604020202020204" pitchFamily="34" charset="0"/>
                <a:ea typeface="Osaka"/>
                <a:cs typeface="Osaka"/>
              </a:defRPr>
            </a:lvl3pPr>
            <a:lvl4pPr marL="1600200" indent="-228600">
              <a:spcBef>
                <a:spcPct val="20000"/>
              </a:spcBef>
              <a:buChar char="–"/>
              <a:defRPr sz="2000">
                <a:solidFill>
                  <a:schemeClr val="tx1"/>
                </a:solidFill>
                <a:latin typeface="Arial" panose="020B0604020202020204" pitchFamily="34" charset="0"/>
                <a:ea typeface="Osaka"/>
                <a:cs typeface="Osaka"/>
              </a:defRPr>
            </a:lvl4pPr>
            <a:lvl5pPr marL="2057400" indent="-228600">
              <a:spcBef>
                <a:spcPct val="20000"/>
              </a:spcBef>
              <a:buChar char="»"/>
              <a:defRPr sz="2000">
                <a:solidFill>
                  <a:schemeClr val="tx1"/>
                </a:solidFill>
                <a:latin typeface="Arial" panose="020B0604020202020204" pitchFamily="34" charset="0"/>
                <a:ea typeface="Osaka"/>
                <a:cs typeface="Osaka"/>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9pPr>
          </a:lstStyle>
          <a:p>
            <a:pPr algn="ctr" eaLnBrk="0" fontAlgn="base" hangingPunct="0">
              <a:lnSpc>
                <a:spcPct val="90000"/>
              </a:lnSpc>
              <a:spcBef>
                <a:spcPct val="0"/>
              </a:spcBef>
              <a:spcAft>
                <a:spcPct val="0"/>
              </a:spcAft>
              <a:buFontTx/>
              <a:buNone/>
            </a:pPr>
            <a:r>
              <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The offender </a:t>
            </a:r>
            <a:r>
              <a:rPr lang="en-GB" altLang="en-US" sz="280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has to intend to cause alarm or distress</a:t>
            </a:r>
            <a:r>
              <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 to a person who will see the genitalia</a:t>
            </a:r>
          </a:p>
          <a:p>
            <a:pPr algn="ctr" eaLnBrk="0" fontAlgn="base" hangingPunct="0">
              <a:lnSpc>
                <a:spcPct val="90000"/>
              </a:lnSpc>
              <a:spcBef>
                <a:spcPct val="0"/>
              </a:spcBef>
              <a:spcAft>
                <a:spcPct val="0"/>
              </a:spcAft>
              <a:buFontTx/>
              <a:buNone/>
            </a:pPr>
            <a:endPar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algn="ctr" eaLnBrk="0" fontAlgn="base" hangingPunct="0">
              <a:lnSpc>
                <a:spcPct val="90000"/>
              </a:lnSpc>
              <a:spcBef>
                <a:spcPct val="0"/>
              </a:spcBef>
              <a:spcAft>
                <a:spcPct val="0"/>
              </a:spcAft>
              <a:buFontTx/>
              <a:buNone/>
            </a:pPr>
            <a:r>
              <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Therefore, naturists’ normal leisure activities would not be an offence provided they are not in a public place and on a ‘designated’ naturist site.</a:t>
            </a:r>
          </a:p>
        </p:txBody>
      </p:sp>
      <p:sp>
        <p:nvSpPr>
          <p:cNvPr id="4" name="TextBox 3"/>
          <p:cNvSpPr txBox="1"/>
          <p:nvPr/>
        </p:nvSpPr>
        <p:spPr>
          <a:xfrm>
            <a:off x="1495926" y="448504"/>
            <a:ext cx="9047748" cy="707886"/>
          </a:xfrm>
          <a:prstGeom prst="rect">
            <a:avLst/>
          </a:prstGeom>
          <a:solidFill>
            <a:srgbClr val="002060"/>
          </a:solidFill>
        </p:spPr>
        <p:txBody>
          <a:bodyPr wrap="square" rtlCol="0">
            <a:spAutoFit/>
          </a:bodyPr>
          <a:lstStyle/>
          <a:p>
            <a:pPr algn="ctr"/>
            <a:r>
              <a:rPr lang="en-GB" sz="4000" b="1" dirty="0" smtClean="0">
                <a:solidFill>
                  <a:schemeClr val="bg1"/>
                </a:solidFill>
              </a:rPr>
              <a:t>Intentionally</a:t>
            </a:r>
            <a:endParaRPr lang="en-GB" sz="4000" b="1" dirty="0">
              <a:solidFill>
                <a:schemeClr val="bg1"/>
              </a:solidFill>
            </a:endParaRPr>
          </a:p>
        </p:txBody>
      </p:sp>
    </p:spTree>
    <p:extLst>
      <p:ext uri="{BB962C8B-B14F-4D97-AF65-F5344CB8AC3E}">
        <p14:creationId xmlns:p14="http://schemas.microsoft.com/office/powerpoint/2010/main" val="15685928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4" descr="PE03632_"/>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4252" y="1579420"/>
            <a:ext cx="7129463" cy="26392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1"/>
          <p:cNvSpPr txBox="1">
            <a:spLocks noChangeArrowheads="1"/>
          </p:cNvSpPr>
          <p:nvPr/>
        </p:nvSpPr>
        <p:spPr bwMode="auto">
          <a:xfrm>
            <a:off x="2504251" y="4641740"/>
            <a:ext cx="7129463" cy="892552"/>
          </a:xfrm>
          <a:prstGeom prst="rect">
            <a:avLst/>
          </a:prstGeom>
          <a:solidFill>
            <a:schemeClr val="accent1">
              <a:lumMod val="20000"/>
              <a:lumOff val="80000"/>
            </a:schemeClr>
          </a:solidFill>
          <a:ln>
            <a:noFill/>
          </a:ln>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r>
              <a:rPr lang="en-GB" altLang="en-US" sz="280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Section 67(1) Sexual Offences Act 2003</a:t>
            </a:r>
          </a:p>
          <a:p>
            <a:pPr algn="ctr" eaLnBrk="0" fontAlgn="base" hangingPunct="0">
              <a:spcBef>
                <a:spcPct val="0"/>
              </a:spcBef>
              <a:spcAft>
                <a:spcPct val="0"/>
              </a:spcAft>
              <a:buFontTx/>
              <a:buNone/>
            </a:pPr>
            <a:endParaRPr lang="en-GB" altLang="en-US" b="0" dirty="0" smtClean="0">
              <a:solidFill>
                <a:srgbClr val="FFFFFF"/>
              </a:solidFill>
              <a:latin typeface="Arial" panose="020B0604020202020204" pitchFamily="34" charset="0"/>
              <a:ea typeface="ＭＳ Ｐゴシック" panose="020B0600070205080204" pitchFamily="34" charset="-128"/>
            </a:endParaRPr>
          </a:p>
        </p:txBody>
      </p:sp>
      <p:sp>
        <p:nvSpPr>
          <p:cNvPr id="5" name="TextBox 4"/>
          <p:cNvSpPr txBox="1"/>
          <p:nvPr/>
        </p:nvSpPr>
        <p:spPr>
          <a:xfrm>
            <a:off x="1495926" y="448504"/>
            <a:ext cx="9047748" cy="707886"/>
          </a:xfrm>
          <a:prstGeom prst="rect">
            <a:avLst/>
          </a:prstGeom>
          <a:solidFill>
            <a:srgbClr val="002060"/>
          </a:solidFill>
        </p:spPr>
        <p:txBody>
          <a:bodyPr wrap="square" rtlCol="0">
            <a:spAutoFit/>
          </a:bodyPr>
          <a:lstStyle/>
          <a:p>
            <a:pPr algn="ctr"/>
            <a:r>
              <a:rPr lang="en-GB" sz="4000" b="1" dirty="0" smtClean="0">
                <a:solidFill>
                  <a:schemeClr val="bg1"/>
                </a:solidFill>
              </a:rPr>
              <a:t>Voyeurism</a:t>
            </a:r>
            <a:endParaRPr lang="en-GB" sz="4000" b="1" dirty="0">
              <a:solidFill>
                <a:schemeClr val="bg1"/>
              </a:solidFill>
            </a:endParaRPr>
          </a:p>
        </p:txBody>
      </p:sp>
    </p:spTree>
    <p:extLst>
      <p:ext uri="{BB962C8B-B14F-4D97-AF65-F5344CB8AC3E}">
        <p14:creationId xmlns:p14="http://schemas.microsoft.com/office/powerpoint/2010/main" val="3767360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2"/>
          <p:cNvSpPr txBox="1">
            <a:spLocks noChangeArrowheads="1"/>
          </p:cNvSpPr>
          <p:nvPr/>
        </p:nvSpPr>
        <p:spPr bwMode="auto">
          <a:xfrm>
            <a:off x="2651760" y="2258024"/>
            <a:ext cx="6736080"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r>
              <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A person observes another doing a </a:t>
            </a:r>
            <a:r>
              <a:rPr lang="en-GB" altLang="en-US" sz="2800"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rPr>
              <a:t>private act </a:t>
            </a:r>
            <a:r>
              <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for the purpose of obtaining sexual gratification and they </a:t>
            </a:r>
            <a:r>
              <a:rPr lang="en-GB" altLang="en-US" sz="2800"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rPr>
              <a:t>know</a:t>
            </a:r>
            <a:r>
              <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  that the other person does not consent to being observed for their sexual gratification</a:t>
            </a:r>
          </a:p>
          <a:p>
            <a:pPr eaLnBrk="0" fontAlgn="base" hangingPunct="0">
              <a:spcBef>
                <a:spcPct val="0"/>
              </a:spcBef>
              <a:spcAft>
                <a:spcPct val="0"/>
              </a:spcAft>
              <a:buFontTx/>
              <a:buNone/>
            </a:pPr>
            <a:endParaRPr lang="en-GB" altLang="en-US" b="0" dirty="0" smtClean="0">
              <a:solidFill>
                <a:srgbClr val="FFFFFF"/>
              </a:solidFill>
              <a:latin typeface="Arial" panose="020B0604020202020204" pitchFamily="34" charset="0"/>
              <a:ea typeface="ＭＳ Ｐゴシック" panose="020B0600070205080204" pitchFamily="34" charset="-128"/>
            </a:endParaRPr>
          </a:p>
        </p:txBody>
      </p:sp>
      <p:sp>
        <p:nvSpPr>
          <p:cNvPr id="3" name="TextBox 2"/>
          <p:cNvSpPr txBox="1"/>
          <p:nvPr/>
        </p:nvSpPr>
        <p:spPr>
          <a:xfrm>
            <a:off x="1495926" y="741802"/>
            <a:ext cx="9047748" cy="707886"/>
          </a:xfrm>
          <a:prstGeom prst="rect">
            <a:avLst/>
          </a:prstGeom>
          <a:solidFill>
            <a:srgbClr val="002060"/>
          </a:solidFill>
        </p:spPr>
        <p:txBody>
          <a:bodyPr wrap="square" rtlCol="0">
            <a:spAutoFit/>
          </a:bodyPr>
          <a:lstStyle/>
          <a:p>
            <a:pPr algn="ctr"/>
            <a:r>
              <a:rPr lang="en-GB" sz="4000" b="1" dirty="0" smtClean="0">
                <a:solidFill>
                  <a:schemeClr val="bg1"/>
                </a:solidFill>
              </a:rPr>
              <a:t>Voyeurism</a:t>
            </a:r>
            <a:endParaRPr lang="en-GB" sz="4000" b="1" dirty="0">
              <a:solidFill>
                <a:schemeClr val="bg1"/>
              </a:solidFill>
            </a:endParaRPr>
          </a:p>
        </p:txBody>
      </p:sp>
    </p:spTree>
    <p:extLst>
      <p:ext uri="{BB962C8B-B14F-4D97-AF65-F5344CB8AC3E}">
        <p14:creationId xmlns:p14="http://schemas.microsoft.com/office/powerpoint/2010/main" val="332047216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1563757" y="1396161"/>
            <a:ext cx="9223514" cy="3582519"/>
          </a:xfrm>
          <a:prstGeom prst="rect">
            <a:avLst/>
          </a:prstGeom>
        </p:spPr>
        <p:txBody>
          <a:bodyPr wrap="square">
            <a:spAutoFit/>
          </a:bodyPr>
          <a:lstStyle/>
          <a:p>
            <a:pPr lvl="0" algn="ctr" eaLnBrk="0" fontAlgn="base" hangingPunct="0">
              <a:lnSpc>
                <a:spcPct val="90000"/>
              </a:lnSpc>
              <a:spcBef>
                <a:spcPct val="0"/>
              </a:spcBef>
              <a:spcAft>
                <a:spcPct val="0"/>
              </a:spcAft>
              <a:defRPr/>
            </a:pPr>
            <a:r>
              <a:rPr lang="en-GB" altLang="en-US" sz="2800" dirty="0">
                <a:latin typeface="Arial" panose="020B0604020202020204" pitchFamily="34" charset="0"/>
                <a:ea typeface="ＭＳ Ｐゴシック" pitchFamily="1" charset="-128"/>
                <a:cs typeface="Arial" panose="020B0604020202020204" pitchFamily="34" charset="0"/>
              </a:rPr>
              <a:t>A person is doing a </a:t>
            </a:r>
            <a:r>
              <a:rPr lang="en-GB" altLang="en-US" sz="2800" dirty="0">
                <a:solidFill>
                  <a:srgbClr val="FF0000"/>
                </a:solidFill>
                <a:latin typeface="Arial" panose="020B0604020202020204" pitchFamily="34" charset="0"/>
                <a:ea typeface="ＭＳ Ｐゴシック" pitchFamily="1" charset="-128"/>
                <a:cs typeface="Arial" panose="020B0604020202020204" pitchFamily="34" charset="0"/>
              </a:rPr>
              <a:t>private act </a:t>
            </a:r>
            <a:r>
              <a:rPr lang="en-GB" altLang="en-US" sz="2800" dirty="0">
                <a:latin typeface="Arial" panose="020B0604020202020204" pitchFamily="34" charset="0"/>
                <a:ea typeface="ＭＳ Ｐゴシック" pitchFamily="1" charset="-128"/>
                <a:cs typeface="Arial" panose="020B0604020202020204" pitchFamily="34" charset="0"/>
              </a:rPr>
              <a:t>if they are in a place which, in the circumstances, would reasonably be expected to provide privacy, </a:t>
            </a:r>
            <a:endParaRPr lang="en-GB" altLang="en-US" sz="2800" dirty="0" smtClean="0">
              <a:latin typeface="Arial" panose="020B0604020202020204" pitchFamily="34" charset="0"/>
              <a:ea typeface="ＭＳ Ｐゴシック" pitchFamily="1" charset="-128"/>
              <a:cs typeface="Arial" panose="020B0604020202020204" pitchFamily="34" charset="0"/>
            </a:endParaRPr>
          </a:p>
          <a:p>
            <a:pPr lvl="0" algn="ctr" eaLnBrk="0" fontAlgn="base" hangingPunct="0">
              <a:lnSpc>
                <a:spcPct val="90000"/>
              </a:lnSpc>
              <a:spcBef>
                <a:spcPct val="0"/>
              </a:spcBef>
              <a:spcAft>
                <a:spcPct val="0"/>
              </a:spcAft>
              <a:defRPr/>
            </a:pPr>
            <a:r>
              <a:rPr lang="en-GB" altLang="en-US" sz="2800" dirty="0" smtClean="0">
                <a:solidFill>
                  <a:srgbClr val="FF0000"/>
                </a:solidFill>
                <a:latin typeface="Arial" panose="020B0604020202020204" pitchFamily="34" charset="0"/>
                <a:ea typeface="ＭＳ Ｐゴシック" pitchFamily="1" charset="-128"/>
                <a:cs typeface="Arial" panose="020B0604020202020204" pitchFamily="34" charset="0"/>
              </a:rPr>
              <a:t>AND</a:t>
            </a:r>
            <a:r>
              <a:rPr lang="en-GB" altLang="en-US" sz="2800" dirty="0">
                <a:solidFill>
                  <a:srgbClr val="FF0000"/>
                </a:solidFill>
                <a:latin typeface="Arial" panose="020B0604020202020204" pitchFamily="34" charset="0"/>
                <a:ea typeface="ＭＳ Ｐゴシック" pitchFamily="1" charset="-128"/>
                <a:cs typeface="Arial" panose="020B0604020202020204" pitchFamily="34" charset="0"/>
              </a:rPr>
              <a:t>………</a:t>
            </a:r>
          </a:p>
          <a:p>
            <a:pPr lvl="0" algn="ctr" eaLnBrk="0" fontAlgn="base" hangingPunct="0">
              <a:lnSpc>
                <a:spcPct val="90000"/>
              </a:lnSpc>
              <a:spcBef>
                <a:spcPct val="0"/>
              </a:spcBef>
              <a:spcAft>
                <a:spcPct val="0"/>
              </a:spcAft>
              <a:defRPr/>
            </a:pPr>
            <a:r>
              <a:rPr lang="en-GB" altLang="en-US" sz="2800" dirty="0">
                <a:latin typeface="Arial" panose="020B0604020202020204" pitchFamily="34" charset="0"/>
                <a:ea typeface="ＭＳ Ｐゴシック" pitchFamily="1" charset="-128"/>
                <a:cs typeface="Arial" panose="020B0604020202020204" pitchFamily="34" charset="0"/>
              </a:rPr>
              <a:t>The person’s </a:t>
            </a:r>
            <a:r>
              <a:rPr lang="en-GB" altLang="en-US" sz="2800" dirty="0">
                <a:solidFill>
                  <a:srgbClr val="FF0000"/>
                </a:solidFill>
                <a:latin typeface="Arial" panose="020B0604020202020204" pitchFamily="34" charset="0"/>
                <a:ea typeface="ＭＳ Ｐゴシック" pitchFamily="1" charset="-128"/>
                <a:cs typeface="Arial" panose="020B0604020202020204" pitchFamily="34" charset="0"/>
              </a:rPr>
              <a:t>genitals, buttocks </a:t>
            </a:r>
            <a:r>
              <a:rPr lang="en-GB" altLang="en-US" sz="2800" dirty="0">
                <a:latin typeface="Arial" panose="020B0604020202020204" pitchFamily="34" charset="0"/>
                <a:ea typeface="ＭＳ Ｐゴシック" pitchFamily="1" charset="-128"/>
                <a:cs typeface="Arial" panose="020B0604020202020204" pitchFamily="34" charset="0"/>
              </a:rPr>
              <a:t>or</a:t>
            </a:r>
            <a:r>
              <a:rPr lang="en-GB" altLang="en-US" sz="2800" dirty="0">
                <a:solidFill>
                  <a:srgbClr val="FF0000"/>
                </a:solidFill>
                <a:latin typeface="Arial" panose="020B0604020202020204" pitchFamily="34" charset="0"/>
                <a:ea typeface="ＭＳ Ｐゴシック" pitchFamily="1" charset="-128"/>
                <a:cs typeface="Arial" panose="020B0604020202020204" pitchFamily="34" charset="0"/>
              </a:rPr>
              <a:t> breasts </a:t>
            </a:r>
            <a:r>
              <a:rPr lang="en-GB" altLang="en-US" sz="2800" dirty="0">
                <a:latin typeface="Arial" panose="020B0604020202020204" pitchFamily="34" charset="0"/>
                <a:ea typeface="ＭＳ Ｐゴシック" pitchFamily="1" charset="-128"/>
                <a:cs typeface="Arial" panose="020B0604020202020204" pitchFamily="34" charset="0"/>
              </a:rPr>
              <a:t>are exposed or covered only with underwear</a:t>
            </a:r>
          </a:p>
          <a:p>
            <a:pPr lvl="0" algn="ctr" eaLnBrk="0" fontAlgn="base" hangingPunct="0">
              <a:lnSpc>
                <a:spcPct val="90000"/>
              </a:lnSpc>
              <a:spcBef>
                <a:spcPct val="0"/>
              </a:spcBef>
              <a:spcAft>
                <a:spcPct val="0"/>
              </a:spcAft>
              <a:defRPr/>
            </a:pPr>
            <a:r>
              <a:rPr lang="en-GB" altLang="en-US" sz="2800" dirty="0">
                <a:latin typeface="Arial" panose="020B0604020202020204" pitchFamily="34" charset="0"/>
                <a:ea typeface="ＭＳ Ｐゴシック" pitchFamily="1" charset="-128"/>
                <a:cs typeface="Arial" panose="020B0604020202020204" pitchFamily="34" charset="0"/>
              </a:rPr>
              <a:t>The person is using a lavatory</a:t>
            </a:r>
          </a:p>
          <a:p>
            <a:pPr lvl="0" algn="ctr" eaLnBrk="0" fontAlgn="base" hangingPunct="0">
              <a:lnSpc>
                <a:spcPct val="90000"/>
              </a:lnSpc>
              <a:spcBef>
                <a:spcPct val="0"/>
              </a:spcBef>
              <a:spcAft>
                <a:spcPct val="0"/>
              </a:spcAft>
              <a:defRPr/>
            </a:pPr>
            <a:r>
              <a:rPr lang="en-GB" altLang="en-US" sz="2800" dirty="0">
                <a:latin typeface="Arial" panose="020B0604020202020204" pitchFamily="34" charset="0"/>
                <a:ea typeface="ＭＳ Ｐゴシック" pitchFamily="1" charset="-128"/>
                <a:cs typeface="Arial" panose="020B0604020202020204" pitchFamily="34" charset="0"/>
              </a:rPr>
              <a:t>The person is doing a </a:t>
            </a:r>
            <a:r>
              <a:rPr lang="en-GB" altLang="en-US" sz="2800" dirty="0">
                <a:solidFill>
                  <a:srgbClr val="FF0000"/>
                </a:solidFill>
                <a:latin typeface="Arial" panose="020B0604020202020204" pitchFamily="34" charset="0"/>
                <a:ea typeface="ＭＳ Ｐゴシック" pitchFamily="1" charset="-128"/>
                <a:cs typeface="Arial" panose="020B0604020202020204" pitchFamily="34" charset="0"/>
              </a:rPr>
              <a:t>sexual act </a:t>
            </a:r>
            <a:r>
              <a:rPr lang="en-GB" altLang="en-US" sz="2800" dirty="0">
                <a:latin typeface="Arial" panose="020B0604020202020204" pitchFamily="34" charset="0"/>
                <a:ea typeface="ＭＳ Ｐゴシック" pitchFamily="1" charset="-128"/>
                <a:cs typeface="Arial" panose="020B0604020202020204" pitchFamily="34" charset="0"/>
              </a:rPr>
              <a:t>that is not of a kind ordinarily done in public</a:t>
            </a:r>
          </a:p>
        </p:txBody>
      </p:sp>
    </p:spTree>
    <p:extLst>
      <p:ext uri="{BB962C8B-B14F-4D97-AF65-F5344CB8AC3E}">
        <p14:creationId xmlns:p14="http://schemas.microsoft.com/office/powerpoint/2010/main" val="2358959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2028508" y="1184275"/>
            <a:ext cx="7772400" cy="1143000"/>
          </a:xfrm>
          <a:prstGeom prst="rect">
            <a:avLst/>
          </a:prstGeom>
          <a:solidFill>
            <a:schemeClr val="accent1">
              <a:lumMod val="20000"/>
              <a:lumOff val="80000"/>
            </a:schemeClr>
          </a:solidFill>
          <a:ln>
            <a:solidFill>
              <a:srgbClr val="002060"/>
            </a:solidFill>
          </a:ln>
          <a:effectLs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Voyeurism Section 67(2)</a:t>
            </a:r>
          </a:p>
        </p:txBody>
      </p:sp>
      <p:sp>
        <p:nvSpPr>
          <p:cNvPr id="3" name="Rectangle 2"/>
          <p:cNvSpPr txBox="1">
            <a:spLocks noChangeArrowheads="1"/>
          </p:cNvSpPr>
          <p:nvPr/>
        </p:nvSpPr>
        <p:spPr bwMode="auto">
          <a:xfrm>
            <a:off x="2028508" y="2510155"/>
            <a:ext cx="7772400" cy="1143000"/>
          </a:xfrm>
          <a:prstGeom prst="rect">
            <a:avLst/>
          </a:prstGeom>
          <a:solidFill>
            <a:schemeClr val="accent1">
              <a:lumMod val="20000"/>
              <a:lumOff val="80000"/>
            </a:schemeClr>
          </a:solidFill>
          <a:ln>
            <a:solidFill>
              <a:srgbClr val="002060"/>
            </a:solidFill>
          </a:ln>
          <a:effectLs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Voyeurism Section 67(3)</a:t>
            </a:r>
          </a:p>
        </p:txBody>
      </p:sp>
      <p:sp>
        <p:nvSpPr>
          <p:cNvPr id="4" name="Rectangle 2"/>
          <p:cNvSpPr txBox="1">
            <a:spLocks noChangeArrowheads="1"/>
          </p:cNvSpPr>
          <p:nvPr/>
        </p:nvSpPr>
        <p:spPr bwMode="auto">
          <a:xfrm>
            <a:off x="2028508" y="3836035"/>
            <a:ext cx="7772400" cy="1143000"/>
          </a:xfrm>
          <a:prstGeom prst="rect">
            <a:avLst/>
          </a:prstGeom>
          <a:solidFill>
            <a:schemeClr val="accent1">
              <a:lumMod val="20000"/>
              <a:lumOff val="80000"/>
            </a:schemeClr>
          </a:solidFill>
          <a:ln>
            <a:solidFill>
              <a:srgbClr val="002060"/>
            </a:solidFill>
          </a:ln>
          <a:effectLs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Voyeurism Section 67(4)</a:t>
            </a:r>
          </a:p>
        </p:txBody>
      </p:sp>
    </p:spTree>
    <p:extLst>
      <p:ext uri="{BB962C8B-B14F-4D97-AF65-F5344CB8AC3E}">
        <p14:creationId xmlns:p14="http://schemas.microsoft.com/office/powerpoint/2010/main" val="3992320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Rectangle 5"/>
          <p:cNvSpPr/>
          <p:nvPr/>
        </p:nvSpPr>
        <p:spPr>
          <a:xfrm>
            <a:off x="2438922" y="5316528"/>
            <a:ext cx="7527510" cy="523220"/>
          </a:xfrm>
          <a:prstGeom prst="rect">
            <a:avLst/>
          </a:prstGeom>
          <a:solidFill>
            <a:schemeClr val="accent1">
              <a:lumMod val="20000"/>
              <a:lumOff val="80000"/>
            </a:schemeClr>
          </a:solidFill>
        </p:spPr>
        <p:txBody>
          <a:bodyPr wrap="none">
            <a:spAutoFit/>
          </a:bodyPr>
          <a:lstStyle/>
          <a:p>
            <a:pPr lvl="0" algn="ctr" fontAlgn="base">
              <a:spcBef>
                <a:spcPct val="0"/>
              </a:spcBef>
              <a:spcAft>
                <a:spcPct val="0"/>
              </a:spcAft>
            </a:pPr>
            <a:r>
              <a:rPr lang="en-GB" sz="2800" b="1" dirty="0">
                <a:solidFill>
                  <a:srgbClr val="000000"/>
                </a:solidFill>
                <a:latin typeface="Arial" panose="020B0604020202020204" pitchFamily="34" charset="0"/>
              </a:rPr>
              <a:t>Section 63 of the Sexual Offences Act 2003</a:t>
            </a:r>
          </a:p>
        </p:txBody>
      </p:sp>
      <p:pic>
        <p:nvPicPr>
          <p:cNvPr id="7" name="Picture 6"/>
          <p:cNvPicPr>
            <a:picLocks noChangeAspect="1"/>
          </p:cNvPicPr>
          <p:nvPr/>
        </p:nvPicPr>
        <p:blipFill>
          <a:blip r:embed="rId4"/>
          <a:stretch>
            <a:fillRect/>
          </a:stretch>
        </p:blipFill>
        <p:spPr>
          <a:xfrm>
            <a:off x="3587567" y="1854305"/>
            <a:ext cx="5230220" cy="2994778"/>
          </a:xfrm>
          <a:prstGeom prst="rect">
            <a:avLst/>
          </a:prstGeom>
        </p:spPr>
      </p:pic>
      <p:sp>
        <p:nvSpPr>
          <p:cNvPr id="8" name="TextBox 7"/>
          <p:cNvSpPr txBox="1"/>
          <p:nvPr/>
        </p:nvSpPr>
        <p:spPr>
          <a:xfrm>
            <a:off x="664233" y="750428"/>
            <a:ext cx="10946921" cy="707886"/>
          </a:xfrm>
          <a:prstGeom prst="rect">
            <a:avLst/>
          </a:prstGeom>
          <a:solidFill>
            <a:srgbClr val="002060"/>
          </a:solidFill>
        </p:spPr>
        <p:txBody>
          <a:bodyPr wrap="square" rtlCol="0">
            <a:spAutoFit/>
          </a:bodyPr>
          <a:lstStyle/>
          <a:p>
            <a:pPr algn="ctr"/>
            <a:r>
              <a:rPr lang="en-GB" sz="4000" b="1" dirty="0" smtClean="0">
                <a:solidFill>
                  <a:schemeClr val="bg1"/>
                </a:solidFill>
              </a:rPr>
              <a:t>Trespass with Intent to Commit </a:t>
            </a:r>
            <a:r>
              <a:rPr lang="en-GB" sz="4000" b="1" dirty="0">
                <a:solidFill>
                  <a:schemeClr val="bg1"/>
                </a:solidFill>
              </a:rPr>
              <a:t>a</a:t>
            </a:r>
            <a:r>
              <a:rPr lang="en-GB" sz="4000" b="1" dirty="0" smtClean="0">
                <a:solidFill>
                  <a:schemeClr val="bg1"/>
                </a:solidFill>
              </a:rPr>
              <a:t> Sexual Offence </a:t>
            </a:r>
            <a:endParaRPr lang="en-GB" sz="4000" b="1" dirty="0">
              <a:solidFill>
                <a:schemeClr val="bg1"/>
              </a:solidFill>
            </a:endParaRPr>
          </a:p>
        </p:txBody>
      </p:sp>
    </p:spTree>
    <p:extLst>
      <p:ext uri="{BB962C8B-B14F-4D97-AF65-F5344CB8AC3E}">
        <p14:creationId xmlns:p14="http://schemas.microsoft.com/office/powerpoint/2010/main" val="344488816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628447" y="2175149"/>
            <a:ext cx="9047748" cy="3416320"/>
          </a:xfrm>
          <a:prstGeom prst="rect">
            <a:avLst/>
          </a:prstGeom>
          <a:noFill/>
        </p:spPr>
        <p:txBody>
          <a:bodyPr wrap="square" rtlCol="0">
            <a:spAutoFit/>
          </a:bodyPr>
          <a:lstStyle/>
          <a:p>
            <a:pPr fontAlgn="base">
              <a:spcBef>
                <a:spcPct val="0"/>
              </a:spcBef>
              <a:spcAft>
                <a:spcPct val="0"/>
              </a:spcAft>
            </a:pPr>
            <a:r>
              <a:rPr lang="en-GB" sz="2400" dirty="0">
                <a:solidFill>
                  <a:srgbClr val="000000"/>
                </a:solidFill>
                <a:latin typeface="Arial" panose="020B0604020202020204" pitchFamily="34" charset="0"/>
              </a:rPr>
              <a:t>A</a:t>
            </a:r>
            <a:r>
              <a:rPr lang="en-GB" sz="2400" dirty="0" smtClean="0">
                <a:solidFill>
                  <a:srgbClr val="000000"/>
                </a:solidFill>
                <a:latin typeface="Arial" panose="020B0604020202020204" pitchFamily="34" charset="0"/>
              </a:rPr>
              <a:t> </a:t>
            </a:r>
            <a:r>
              <a:rPr lang="en-GB" sz="2400" dirty="0">
                <a:solidFill>
                  <a:srgbClr val="000000"/>
                </a:solidFill>
                <a:latin typeface="Arial" panose="020B0604020202020204" pitchFamily="34" charset="0"/>
              </a:rPr>
              <a:t>person commits an offence of trespass with </a:t>
            </a:r>
            <a:endParaRPr lang="en-GB" sz="2400" dirty="0" smtClean="0">
              <a:solidFill>
                <a:srgbClr val="000000"/>
              </a:solidFill>
              <a:latin typeface="Arial" panose="020B0604020202020204" pitchFamily="34" charset="0"/>
            </a:endParaRPr>
          </a:p>
          <a:p>
            <a:pPr fontAlgn="base">
              <a:spcBef>
                <a:spcPct val="0"/>
              </a:spcBef>
              <a:spcAft>
                <a:spcPct val="0"/>
              </a:spcAft>
            </a:pPr>
            <a:r>
              <a:rPr lang="en-GB" sz="2400" dirty="0" smtClean="0">
                <a:solidFill>
                  <a:srgbClr val="000000"/>
                </a:solidFill>
                <a:latin typeface="Arial" panose="020B0604020202020204" pitchFamily="34" charset="0"/>
              </a:rPr>
              <a:t>intent </a:t>
            </a:r>
            <a:r>
              <a:rPr lang="en-GB" sz="2400" dirty="0">
                <a:solidFill>
                  <a:srgbClr val="000000"/>
                </a:solidFill>
                <a:latin typeface="Arial" panose="020B0604020202020204" pitchFamily="34" charset="0"/>
              </a:rPr>
              <a:t>to commit a sexual offence if: </a:t>
            </a:r>
            <a:endParaRPr lang="en-GB" sz="2400" dirty="0" smtClean="0">
              <a:solidFill>
                <a:srgbClr val="000000"/>
              </a:solidFill>
              <a:latin typeface="Arial" panose="020B0604020202020204" pitchFamily="34" charset="0"/>
            </a:endParaRPr>
          </a:p>
          <a:p>
            <a:pPr fontAlgn="base">
              <a:spcBef>
                <a:spcPct val="0"/>
              </a:spcBef>
              <a:spcAft>
                <a:spcPct val="0"/>
              </a:spcAft>
            </a:pPr>
            <a:endParaRPr lang="en-GB" sz="2400" dirty="0" smtClean="0">
              <a:solidFill>
                <a:srgbClr val="000000"/>
              </a:solidFill>
              <a:latin typeface="Arial" panose="020B0604020202020204" pitchFamily="34" charset="0"/>
            </a:endParaRPr>
          </a:p>
          <a:p>
            <a:pPr marL="457200" indent="-457200" fontAlgn="base">
              <a:spcBef>
                <a:spcPct val="0"/>
              </a:spcBef>
              <a:spcAft>
                <a:spcPct val="0"/>
              </a:spcAft>
              <a:buFont typeface="Arial" panose="020B0604020202020204" pitchFamily="34" charset="0"/>
              <a:buChar char="•"/>
            </a:pPr>
            <a:r>
              <a:rPr lang="en-GB" sz="2400" dirty="0" smtClean="0">
                <a:solidFill>
                  <a:srgbClr val="000000"/>
                </a:solidFill>
                <a:latin typeface="Arial" panose="020B0604020202020204" pitchFamily="34" charset="0"/>
              </a:rPr>
              <a:t>they </a:t>
            </a:r>
            <a:r>
              <a:rPr lang="en-GB" sz="2400" dirty="0">
                <a:solidFill>
                  <a:srgbClr val="000000"/>
                </a:solidFill>
                <a:latin typeface="Arial" panose="020B0604020202020204" pitchFamily="34" charset="0"/>
              </a:rPr>
              <a:t>are a trespasser on any premises </a:t>
            </a:r>
          </a:p>
          <a:p>
            <a:pPr marL="457200" indent="-457200" fontAlgn="base">
              <a:spcBef>
                <a:spcPct val="0"/>
              </a:spcBef>
              <a:spcAft>
                <a:spcPct val="0"/>
              </a:spcAft>
              <a:buFont typeface="Arial" panose="020B0604020202020204" pitchFamily="34" charset="0"/>
              <a:buChar char="•"/>
            </a:pPr>
            <a:r>
              <a:rPr lang="en-GB" sz="2400" dirty="0" smtClean="0">
                <a:solidFill>
                  <a:srgbClr val="000000"/>
                </a:solidFill>
                <a:latin typeface="Arial" panose="020B0604020202020204" pitchFamily="34" charset="0"/>
              </a:rPr>
              <a:t>they </a:t>
            </a:r>
            <a:r>
              <a:rPr lang="en-GB" sz="2400" dirty="0">
                <a:solidFill>
                  <a:srgbClr val="000000"/>
                </a:solidFill>
                <a:latin typeface="Arial" panose="020B0604020202020204" pitchFamily="34" charset="0"/>
              </a:rPr>
              <a:t>intend to commit a relevant sexual offence on the premises, and </a:t>
            </a:r>
          </a:p>
          <a:p>
            <a:pPr marL="457200" indent="-457200" fontAlgn="base">
              <a:spcBef>
                <a:spcPct val="0"/>
              </a:spcBef>
              <a:spcAft>
                <a:spcPct val="0"/>
              </a:spcAft>
              <a:buFont typeface="Arial" panose="020B0604020202020204" pitchFamily="34" charset="0"/>
              <a:buChar char="•"/>
            </a:pPr>
            <a:r>
              <a:rPr lang="en-GB" sz="2400" dirty="0" smtClean="0">
                <a:solidFill>
                  <a:srgbClr val="000000"/>
                </a:solidFill>
                <a:latin typeface="Arial" panose="020B0604020202020204" pitchFamily="34" charset="0"/>
              </a:rPr>
              <a:t>they </a:t>
            </a:r>
            <a:r>
              <a:rPr lang="en-GB" sz="2400" dirty="0">
                <a:solidFill>
                  <a:srgbClr val="000000"/>
                </a:solidFill>
                <a:latin typeface="Arial" panose="020B0604020202020204" pitchFamily="34" charset="0"/>
              </a:rPr>
              <a:t>know that, or are reckless as to whether, they are a trespasser. </a:t>
            </a:r>
            <a:endParaRPr lang="en-GB" sz="2400" dirty="0" smtClean="0">
              <a:solidFill>
                <a:srgbClr val="000000"/>
              </a:solidFill>
              <a:latin typeface="Arial" panose="020B0604020202020204" pitchFamily="34" charset="0"/>
            </a:endParaRPr>
          </a:p>
          <a:p>
            <a:pPr fontAlgn="base">
              <a:spcBef>
                <a:spcPct val="0"/>
              </a:spcBef>
              <a:spcAft>
                <a:spcPct val="0"/>
              </a:spcAft>
            </a:pPr>
            <a:endParaRPr lang="en-GB" sz="2400" dirty="0">
              <a:solidFill>
                <a:srgbClr val="000000"/>
              </a:solidFill>
              <a:latin typeface="Arial" panose="020B0604020202020204" pitchFamily="34" charset="0"/>
            </a:endParaRPr>
          </a:p>
        </p:txBody>
      </p:sp>
      <p:sp>
        <p:nvSpPr>
          <p:cNvPr id="3" name="TextBox 2"/>
          <p:cNvSpPr txBox="1"/>
          <p:nvPr/>
        </p:nvSpPr>
        <p:spPr>
          <a:xfrm>
            <a:off x="1495926" y="448504"/>
            <a:ext cx="9047748" cy="1323439"/>
          </a:xfrm>
          <a:prstGeom prst="rect">
            <a:avLst/>
          </a:prstGeom>
          <a:solidFill>
            <a:srgbClr val="002060"/>
          </a:solidFill>
        </p:spPr>
        <p:txBody>
          <a:bodyPr wrap="square" rtlCol="0">
            <a:spAutoFit/>
          </a:bodyPr>
          <a:lstStyle/>
          <a:p>
            <a:pPr algn="ctr"/>
            <a:r>
              <a:rPr lang="en-GB" sz="4000" b="1" dirty="0" smtClean="0">
                <a:solidFill>
                  <a:schemeClr val="bg1"/>
                </a:solidFill>
              </a:rPr>
              <a:t>Trespass with Intent to Commit a                  Sexual Offence </a:t>
            </a:r>
            <a:endParaRPr lang="en-GB" sz="4000" b="1" dirty="0">
              <a:solidFill>
                <a:schemeClr val="bg1"/>
              </a:solidFill>
            </a:endParaRPr>
          </a:p>
        </p:txBody>
      </p:sp>
    </p:spTree>
    <p:extLst>
      <p:ext uri="{BB962C8B-B14F-4D97-AF65-F5344CB8AC3E}">
        <p14:creationId xmlns:p14="http://schemas.microsoft.com/office/powerpoint/2010/main" val="3073329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Effect transition="in" filter="fade">
                                      <p:cBhvr>
                                        <p:cTn id="7" dur="500"/>
                                        <p:tgtEl>
                                          <p:spTgt spid="2">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4" end="4"/>
                                            </p:txEl>
                                          </p:spTgt>
                                        </p:tgtEl>
                                        <p:attrNameLst>
                                          <p:attrName>style.visibility</p:attrName>
                                        </p:attrNameLst>
                                      </p:cBhvr>
                                      <p:to>
                                        <p:strVal val="visible"/>
                                      </p:to>
                                    </p:set>
                                    <p:animEffect transition="in" filter="fade">
                                      <p:cBhvr>
                                        <p:cTn id="12" dur="500"/>
                                        <p:tgtEl>
                                          <p:spTgt spid="2">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animEffect transition="in" filter="fade">
                                      <p:cBhvr>
                                        <p:cTn id="17"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3649506" y="1562750"/>
            <a:ext cx="4740585" cy="3093880"/>
          </a:xfrm>
          <a:prstGeom prst="rect">
            <a:avLst/>
          </a:prstGeom>
        </p:spPr>
      </p:pic>
      <p:sp>
        <p:nvSpPr>
          <p:cNvPr id="5" name="Rectangle 4"/>
          <p:cNvSpPr/>
          <p:nvPr/>
        </p:nvSpPr>
        <p:spPr>
          <a:xfrm>
            <a:off x="2788787" y="5062990"/>
            <a:ext cx="6462025" cy="523220"/>
          </a:xfrm>
          <a:prstGeom prst="rect">
            <a:avLst/>
          </a:prstGeom>
          <a:solidFill>
            <a:schemeClr val="accent1">
              <a:lumMod val="20000"/>
              <a:lumOff val="80000"/>
            </a:schemeClr>
          </a:solidFill>
        </p:spPr>
        <p:txBody>
          <a:bodyPr wrap="none">
            <a:spAutoFit/>
          </a:bodyPr>
          <a:lstStyle/>
          <a:p>
            <a:pPr lvl="0" algn="ctr" eaLnBrk="0" fontAlgn="base" hangingPunct="0">
              <a:spcBef>
                <a:spcPct val="20000"/>
              </a:spcBef>
              <a:spcAft>
                <a:spcPct val="0"/>
              </a:spcAft>
            </a:pPr>
            <a:r>
              <a:rPr lang="en-GB" sz="2800" b="1" kern="0" dirty="0">
                <a:solidFill>
                  <a:srgbClr val="000000"/>
                </a:solidFill>
                <a:latin typeface="Arial"/>
              </a:rPr>
              <a:t>Section 71 Sexual Offences Act 2003</a:t>
            </a:r>
          </a:p>
        </p:txBody>
      </p:sp>
      <p:sp>
        <p:nvSpPr>
          <p:cNvPr id="6" name="TextBox 5"/>
          <p:cNvSpPr txBox="1"/>
          <p:nvPr/>
        </p:nvSpPr>
        <p:spPr>
          <a:xfrm>
            <a:off x="1495926" y="448504"/>
            <a:ext cx="9047748" cy="707886"/>
          </a:xfrm>
          <a:prstGeom prst="rect">
            <a:avLst/>
          </a:prstGeom>
          <a:solidFill>
            <a:srgbClr val="002060"/>
          </a:solidFill>
        </p:spPr>
        <p:txBody>
          <a:bodyPr wrap="square" rtlCol="0">
            <a:spAutoFit/>
          </a:bodyPr>
          <a:lstStyle/>
          <a:p>
            <a:pPr algn="ctr"/>
            <a:r>
              <a:rPr lang="en-GB" sz="4000" b="1" dirty="0" smtClean="0">
                <a:solidFill>
                  <a:schemeClr val="bg1"/>
                </a:solidFill>
              </a:rPr>
              <a:t>Sexual Activity in a Public Toilet</a:t>
            </a:r>
            <a:endParaRPr lang="en-GB" sz="4000" b="1" dirty="0">
              <a:solidFill>
                <a:schemeClr val="bg1"/>
              </a:solidFill>
            </a:endParaRPr>
          </a:p>
        </p:txBody>
      </p:sp>
    </p:spTree>
    <p:extLst>
      <p:ext uri="{BB962C8B-B14F-4D97-AF65-F5344CB8AC3E}">
        <p14:creationId xmlns:p14="http://schemas.microsoft.com/office/powerpoint/2010/main" val="4245715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990441" y="1663080"/>
            <a:ext cx="8229600" cy="13295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0" i="0" u="none" strike="noStrike" kern="0" cap="none" spc="0" normalizeH="0" baseline="0" noProof="0" dirty="0" smtClean="0">
                <a:ln>
                  <a:noFill/>
                </a:ln>
                <a:solidFill>
                  <a:srgbClr val="000000"/>
                </a:solidFill>
                <a:effectLst/>
                <a:uLnTx/>
                <a:uFillTx/>
                <a:latin typeface="Arial"/>
                <a:ea typeface="+mn-ea"/>
                <a:cs typeface="+mn-cs"/>
              </a:rPr>
              <a:t>It is </a:t>
            </a:r>
            <a:r>
              <a:rPr kumimoji="0" lang="en-GB" sz="3200" b="0" i="0" u="none" strike="noStrike" kern="1200" cap="none" spc="0" normalizeH="0" baseline="0" noProof="0" dirty="0" smtClean="0">
                <a:ln>
                  <a:noFill/>
                </a:ln>
                <a:solidFill>
                  <a:srgbClr val="000000"/>
                </a:solidFill>
                <a:effectLst/>
                <a:uLnTx/>
                <a:uFillTx/>
                <a:latin typeface="Arial" charset="0"/>
                <a:ea typeface="+mn-ea"/>
                <a:cs typeface="+mn-cs"/>
              </a:rPr>
              <a:t>an offence for a person to engage in sexual activity in a public lavatory. </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smtClean="0">
              <a:ln>
                <a:noFill/>
              </a:ln>
              <a:solidFill>
                <a:srgbClr val="000000"/>
              </a:solidFill>
              <a:effectLst/>
              <a:uLnTx/>
              <a:uFillTx/>
              <a:latin typeface="Arial"/>
              <a:ea typeface="+mn-ea"/>
              <a:cs typeface="+mn-cs"/>
            </a:endParaRPr>
          </a:p>
        </p:txBody>
      </p:sp>
      <p:sp>
        <p:nvSpPr>
          <p:cNvPr id="3" name="TextBox 2"/>
          <p:cNvSpPr txBox="1"/>
          <p:nvPr/>
        </p:nvSpPr>
        <p:spPr>
          <a:xfrm>
            <a:off x="1495926" y="448504"/>
            <a:ext cx="9047748" cy="707886"/>
          </a:xfrm>
          <a:prstGeom prst="rect">
            <a:avLst/>
          </a:prstGeom>
          <a:solidFill>
            <a:srgbClr val="002060"/>
          </a:solidFill>
        </p:spPr>
        <p:txBody>
          <a:bodyPr wrap="square" rtlCol="0">
            <a:spAutoFit/>
          </a:bodyPr>
          <a:lstStyle/>
          <a:p>
            <a:pPr algn="ctr"/>
            <a:r>
              <a:rPr lang="en-GB" sz="4000" b="1" dirty="0" smtClean="0">
                <a:solidFill>
                  <a:schemeClr val="bg1"/>
                </a:solidFill>
              </a:rPr>
              <a:t>Sexual Activity in a Public Toilet</a:t>
            </a:r>
            <a:endParaRPr lang="en-GB" sz="4000" b="1" dirty="0">
              <a:solidFill>
                <a:schemeClr val="bg1"/>
              </a:solidFill>
            </a:endParaRPr>
          </a:p>
        </p:txBody>
      </p:sp>
      <p:sp>
        <p:nvSpPr>
          <p:cNvPr id="4" name="Rectangle 3"/>
          <p:cNvSpPr/>
          <p:nvPr/>
        </p:nvSpPr>
        <p:spPr>
          <a:xfrm>
            <a:off x="2844206" y="4990007"/>
            <a:ext cx="6462025" cy="523220"/>
          </a:xfrm>
          <a:prstGeom prst="rect">
            <a:avLst/>
          </a:prstGeom>
          <a:solidFill>
            <a:schemeClr val="accent1">
              <a:lumMod val="20000"/>
              <a:lumOff val="80000"/>
            </a:schemeClr>
          </a:solidFill>
        </p:spPr>
        <p:txBody>
          <a:bodyPr wrap="none">
            <a:spAutoFit/>
          </a:bodyPr>
          <a:lstStyle/>
          <a:p>
            <a:pPr lvl="0" algn="ctr" eaLnBrk="0" fontAlgn="base" hangingPunct="0">
              <a:spcBef>
                <a:spcPct val="20000"/>
              </a:spcBef>
              <a:spcAft>
                <a:spcPct val="0"/>
              </a:spcAft>
              <a:defRPr/>
            </a:pPr>
            <a:r>
              <a:rPr lang="en-GB" sz="2800" b="1" kern="0" dirty="0">
                <a:solidFill>
                  <a:srgbClr val="000000"/>
                </a:solidFill>
                <a:latin typeface="Arial"/>
              </a:rPr>
              <a:t>Section 71 Sexual Offences Act 2003</a:t>
            </a:r>
          </a:p>
        </p:txBody>
      </p:sp>
      <p:pic>
        <p:nvPicPr>
          <p:cNvPr id="5" name="Picture 4"/>
          <p:cNvPicPr>
            <a:picLocks noChangeAspect="1"/>
          </p:cNvPicPr>
          <p:nvPr/>
        </p:nvPicPr>
        <p:blipFill rotWithShape="1">
          <a:blip r:embed="rId4"/>
          <a:srcRect l="7334" t="15091" r="7576" b="9636"/>
          <a:stretch/>
        </p:blipFill>
        <p:spPr>
          <a:xfrm>
            <a:off x="5112327" y="2971800"/>
            <a:ext cx="2057400" cy="1820008"/>
          </a:xfrm>
          <a:prstGeom prst="rect">
            <a:avLst/>
          </a:prstGeom>
        </p:spPr>
      </p:pic>
    </p:spTree>
    <p:extLst>
      <p:ext uri="{BB962C8B-B14F-4D97-AF65-F5344CB8AC3E}">
        <p14:creationId xmlns:p14="http://schemas.microsoft.com/office/powerpoint/2010/main" val="70265254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3805388" y="2171700"/>
            <a:ext cx="4407580" cy="2476500"/>
          </a:xfrm>
          <a:prstGeom prst="rect">
            <a:avLst/>
          </a:prstGeom>
        </p:spPr>
      </p:pic>
      <p:sp>
        <p:nvSpPr>
          <p:cNvPr id="4" name="Rectangle 3"/>
          <p:cNvSpPr/>
          <p:nvPr/>
        </p:nvSpPr>
        <p:spPr>
          <a:xfrm>
            <a:off x="1868978" y="5047957"/>
            <a:ext cx="8301644" cy="523220"/>
          </a:xfrm>
          <a:prstGeom prst="rect">
            <a:avLst/>
          </a:prstGeom>
          <a:solidFill>
            <a:schemeClr val="accent1">
              <a:lumMod val="20000"/>
              <a:lumOff val="80000"/>
            </a:schemeClr>
          </a:solidFill>
        </p:spPr>
        <p:txBody>
          <a:bodyPr wrap="square">
            <a:spAutoFit/>
          </a:bodyPr>
          <a:lstStyle/>
          <a:p>
            <a:pPr lvl="0" algn="ctr" eaLnBrk="0" fontAlgn="base" hangingPunct="0">
              <a:spcBef>
                <a:spcPct val="20000"/>
              </a:spcBef>
              <a:spcAft>
                <a:spcPct val="0"/>
              </a:spcAft>
            </a:pPr>
            <a:r>
              <a:rPr lang="en-GB" sz="2800" b="1" kern="0" dirty="0">
                <a:solidFill>
                  <a:srgbClr val="000000"/>
                </a:solidFill>
                <a:latin typeface="Arial"/>
              </a:rPr>
              <a:t>Section 33 Criminal Justice &amp; Courts Act 2015</a:t>
            </a:r>
          </a:p>
        </p:txBody>
      </p:sp>
      <p:sp>
        <p:nvSpPr>
          <p:cNvPr id="5" name="TextBox 4"/>
          <p:cNvSpPr txBox="1"/>
          <p:nvPr/>
        </p:nvSpPr>
        <p:spPr>
          <a:xfrm>
            <a:off x="1495926" y="448504"/>
            <a:ext cx="9047748" cy="1323439"/>
          </a:xfrm>
          <a:prstGeom prst="rect">
            <a:avLst/>
          </a:prstGeom>
          <a:solidFill>
            <a:srgbClr val="002060"/>
          </a:solidFill>
        </p:spPr>
        <p:txBody>
          <a:bodyPr wrap="square" rtlCol="0">
            <a:spAutoFit/>
          </a:bodyPr>
          <a:lstStyle/>
          <a:p>
            <a:pPr algn="ctr"/>
            <a:r>
              <a:rPr lang="en-GB" sz="4000" b="1" dirty="0" smtClean="0">
                <a:solidFill>
                  <a:schemeClr val="bg1"/>
                </a:solidFill>
              </a:rPr>
              <a:t>Disclosing Private Sexual Photographs &amp; Films with Intent to Cause Distress</a:t>
            </a:r>
            <a:endParaRPr lang="en-GB" sz="4000" b="1" dirty="0">
              <a:solidFill>
                <a:schemeClr val="bg1"/>
              </a:solidFill>
            </a:endParaRPr>
          </a:p>
        </p:txBody>
      </p:sp>
    </p:spTree>
    <p:extLst>
      <p:ext uri="{BB962C8B-B14F-4D97-AF65-F5344CB8AC3E}">
        <p14:creationId xmlns:p14="http://schemas.microsoft.com/office/powerpoint/2010/main" val="236475637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905000" y="2415503"/>
            <a:ext cx="8229600" cy="3917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b="0" i="0" u="none" strike="noStrike" kern="0" cap="none" spc="0" normalizeH="0" baseline="0" noProof="0" dirty="0" smtClean="0">
                <a:ln>
                  <a:noFill/>
                </a:ln>
                <a:solidFill>
                  <a:srgbClr val="000000"/>
                </a:solidFill>
                <a:effectLst/>
                <a:uLnTx/>
                <a:uFillTx/>
                <a:latin typeface="Arial"/>
                <a:ea typeface="+mn-ea"/>
                <a:cs typeface="+mn-cs"/>
              </a:rPr>
              <a:t>It is an offence for a person to disclose a private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b="0" i="0" u="none" strike="noStrike" kern="0" cap="none" spc="0" normalizeH="0" baseline="0" noProof="0" dirty="0" smtClean="0">
                <a:ln>
                  <a:noFill/>
                </a:ln>
                <a:solidFill>
                  <a:srgbClr val="000000"/>
                </a:solidFill>
                <a:effectLst/>
                <a:uLnTx/>
                <a:uFillTx/>
                <a:latin typeface="Arial"/>
                <a:ea typeface="+mn-ea"/>
                <a:cs typeface="+mn-cs"/>
              </a:rPr>
              <a:t>sexual photograph or film if the disclosure is made:</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b="0"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b="0" i="0" u="none" strike="noStrike" kern="0" cap="none" spc="0" normalizeH="0" baseline="0" noProof="0" dirty="0" smtClean="0">
                <a:ln>
                  <a:noFill/>
                </a:ln>
                <a:solidFill>
                  <a:srgbClr val="000000"/>
                </a:solidFill>
                <a:effectLst/>
                <a:uLnTx/>
                <a:uFillTx/>
                <a:latin typeface="Arial"/>
                <a:ea typeface="+mn-ea"/>
                <a:cs typeface="+mn-cs"/>
              </a:rPr>
              <a:t>without the consent of an individual who appears</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b="0" i="0" u="none" strike="noStrike" kern="0" cap="none" spc="0" normalizeH="0" baseline="0" noProof="0" dirty="0" smtClean="0">
                <a:ln>
                  <a:noFill/>
                </a:ln>
                <a:solidFill>
                  <a:srgbClr val="000000"/>
                </a:solidFill>
                <a:effectLst/>
                <a:uLnTx/>
                <a:uFillTx/>
                <a:latin typeface="Arial"/>
                <a:ea typeface="+mn-ea"/>
                <a:cs typeface="+mn-cs"/>
              </a:rPr>
              <a:t>   in the photograph or film, and </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b="0" i="0" u="none" strike="noStrike" kern="0" cap="none" spc="0" normalizeH="0" baseline="0" noProof="0" dirty="0" smtClean="0">
                <a:ln>
                  <a:noFill/>
                </a:ln>
                <a:solidFill>
                  <a:srgbClr val="000000"/>
                </a:solidFill>
                <a:effectLst/>
                <a:uLnTx/>
                <a:uFillTx/>
                <a:latin typeface="Arial"/>
                <a:ea typeface="+mn-ea"/>
                <a:cs typeface="+mn-cs"/>
              </a:rPr>
              <a:t>with the intention of causing that individual </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b="0" i="0" u="none" strike="noStrike" kern="0" cap="none" spc="0" normalizeH="0" baseline="0" noProof="0" dirty="0" smtClean="0">
                <a:ln>
                  <a:noFill/>
                </a:ln>
                <a:solidFill>
                  <a:srgbClr val="000000"/>
                </a:solidFill>
                <a:effectLst/>
                <a:uLnTx/>
                <a:uFillTx/>
                <a:latin typeface="Arial"/>
                <a:ea typeface="+mn-ea"/>
                <a:cs typeface="+mn-cs"/>
              </a:rPr>
              <a:t>   distress </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smtClean="0">
              <a:ln>
                <a:noFill/>
              </a:ln>
              <a:solidFill>
                <a:srgbClr val="000000"/>
              </a:solidFill>
              <a:effectLst/>
              <a:uLnTx/>
              <a:uFillTx/>
              <a:latin typeface="Arial"/>
              <a:ea typeface="+mn-ea"/>
              <a:cs typeface="+mn-cs"/>
            </a:endParaRPr>
          </a:p>
        </p:txBody>
      </p:sp>
      <p:sp>
        <p:nvSpPr>
          <p:cNvPr id="3" name="TextBox 2"/>
          <p:cNvSpPr txBox="1"/>
          <p:nvPr/>
        </p:nvSpPr>
        <p:spPr>
          <a:xfrm>
            <a:off x="1495926" y="448504"/>
            <a:ext cx="9047748" cy="1323439"/>
          </a:xfrm>
          <a:prstGeom prst="rect">
            <a:avLst/>
          </a:prstGeom>
          <a:solidFill>
            <a:srgbClr val="002060"/>
          </a:solidFill>
        </p:spPr>
        <p:txBody>
          <a:bodyPr wrap="square" rtlCol="0">
            <a:spAutoFit/>
          </a:bodyPr>
          <a:lstStyle/>
          <a:p>
            <a:pPr algn="ctr"/>
            <a:r>
              <a:rPr lang="en-GB" sz="4000" b="1" dirty="0" smtClean="0">
                <a:solidFill>
                  <a:schemeClr val="bg1"/>
                </a:solidFill>
              </a:rPr>
              <a:t>Disclosing Private Sexual Photographs &amp; Films with Intent to Cause Distress</a:t>
            </a:r>
            <a:endParaRPr lang="en-GB" sz="4000" b="1" dirty="0">
              <a:solidFill>
                <a:schemeClr val="bg1"/>
              </a:solidFill>
            </a:endParaRPr>
          </a:p>
        </p:txBody>
      </p:sp>
    </p:spTree>
    <p:extLst>
      <p:ext uri="{BB962C8B-B14F-4D97-AF65-F5344CB8AC3E}">
        <p14:creationId xmlns:p14="http://schemas.microsoft.com/office/powerpoint/2010/main" val="395613134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p:nvSpPr>
        <p:spPr>
          <a:xfrm>
            <a:off x="1281037" y="5059199"/>
            <a:ext cx="9580418" cy="523220"/>
          </a:xfrm>
          <a:prstGeom prst="rect">
            <a:avLst/>
          </a:prstGeom>
          <a:solidFill>
            <a:schemeClr val="accent1">
              <a:lumMod val="20000"/>
              <a:lumOff val="80000"/>
            </a:schemeClr>
          </a:solidFill>
        </p:spPr>
        <p:txBody>
          <a:bodyPr wrap="square">
            <a:spAutoFit/>
          </a:bodyPr>
          <a:lstStyle/>
          <a:p>
            <a:pPr lvl="0" algn="ctr" eaLnBrk="0" fontAlgn="base" hangingPunct="0">
              <a:spcBef>
                <a:spcPct val="20000"/>
              </a:spcBef>
              <a:spcAft>
                <a:spcPct val="0"/>
              </a:spcAft>
            </a:pPr>
            <a:r>
              <a:rPr lang="en-GB" sz="2800" b="1" kern="0" dirty="0">
                <a:solidFill>
                  <a:srgbClr val="000000"/>
                </a:solidFill>
                <a:latin typeface="Arial"/>
              </a:rPr>
              <a:t>Section 63-67 Criminal Justice &amp; Immigration Act 2008</a:t>
            </a:r>
          </a:p>
        </p:txBody>
      </p:sp>
      <p:pic>
        <p:nvPicPr>
          <p:cNvPr id="4" name="Picture 3"/>
          <p:cNvPicPr>
            <a:picLocks noChangeAspect="1"/>
          </p:cNvPicPr>
          <p:nvPr/>
        </p:nvPicPr>
        <p:blipFill>
          <a:blip r:embed="rId4"/>
          <a:stretch>
            <a:fillRect/>
          </a:stretch>
        </p:blipFill>
        <p:spPr>
          <a:xfrm>
            <a:off x="4172835" y="2156842"/>
            <a:ext cx="3796822" cy="2517458"/>
          </a:xfrm>
          <a:prstGeom prst="rect">
            <a:avLst/>
          </a:prstGeom>
        </p:spPr>
      </p:pic>
      <p:sp>
        <p:nvSpPr>
          <p:cNvPr id="5" name="TextBox 4"/>
          <p:cNvSpPr txBox="1"/>
          <p:nvPr/>
        </p:nvSpPr>
        <p:spPr>
          <a:xfrm>
            <a:off x="1495926" y="448504"/>
            <a:ext cx="9047748" cy="1323439"/>
          </a:xfrm>
          <a:prstGeom prst="rect">
            <a:avLst/>
          </a:prstGeom>
          <a:solidFill>
            <a:srgbClr val="002060"/>
          </a:solidFill>
        </p:spPr>
        <p:txBody>
          <a:bodyPr wrap="square" rtlCol="0">
            <a:spAutoFit/>
          </a:bodyPr>
          <a:lstStyle/>
          <a:p>
            <a:pPr algn="ctr"/>
            <a:r>
              <a:rPr lang="en-GB" sz="4000" b="1" dirty="0" smtClean="0">
                <a:solidFill>
                  <a:schemeClr val="bg1"/>
                </a:solidFill>
              </a:rPr>
              <a:t>Possession of Extreme                          Pornographic Images</a:t>
            </a:r>
            <a:endParaRPr lang="en-GB" sz="4000" b="1" dirty="0">
              <a:solidFill>
                <a:schemeClr val="bg1"/>
              </a:solidFill>
            </a:endParaRPr>
          </a:p>
        </p:txBody>
      </p:sp>
    </p:spTree>
    <p:extLst>
      <p:ext uri="{BB962C8B-B14F-4D97-AF65-F5344CB8AC3E}">
        <p14:creationId xmlns:p14="http://schemas.microsoft.com/office/powerpoint/2010/main" val="299586382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825014" y="2369115"/>
            <a:ext cx="8229600" cy="3240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3600" b="0"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600" b="0" i="0" u="none" strike="noStrike" kern="0" cap="none" spc="0" normalizeH="0" baseline="0" noProof="0" dirty="0" smtClean="0">
                <a:ln>
                  <a:noFill/>
                </a:ln>
                <a:solidFill>
                  <a:srgbClr val="000000"/>
                </a:solidFill>
                <a:effectLst/>
                <a:uLnTx/>
                <a:uFillTx/>
                <a:latin typeface="Arial"/>
                <a:ea typeface="+mn-ea"/>
                <a:cs typeface="+mn-cs"/>
              </a:rPr>
              <a:t>It is an offence to be in                       possession of an                                   </a:t>
            </a:r>
            <a:r>
              <a:rPr kumimoji="0" lang="en-GB" sz="3600" b="1" i="0" u="none" strike="noStrike" kern="0" cap="none" spc="0" normalizeH="0" baseline="0" noProof="0" dirty="0" smtClean="0">
                <a:ln>
                  <a:noFill/>
                </a:ln>
                <a:solidFill>
                  <a:srgbClr val="000000"/>
                </a:solidFill>
                <a:effectLst/>
                <a:uLnTx/>
                <a:uFillTx/>
                <a:latin typeface="Arial"/>
                <a:ea typeface="+mn-ea"/>
                <a:cs typeface="+mn-cs"/>
              </a:rPr>
              <a:t>‘extreme pornographic image</a:t>
            </a:r>
            <a:r>
              <a:rPr kumimoji="0" lang="en-GB" sz="3600" b="0" i="0" u="none" strike="noStrike" kern="0" cap="none" spc="0" normalizeH="0" baseline="0" noProof="0" dirty="0" smtClean="0">
                <a:ln>
                  <a:noFill/>
                </a:ln>
                <a:solidFill>
                  <a:srgbClr val="000000"/>
                </a:solidFill>
                <a:effectLst/>
                <a:uLnTx/>
                <a:uFillTx/>
                <a:latin typeface="Arial"/>
                <a:ea typeface="+mn-ea"/>
                <a:cs typeface="+mn-cs"/>
              </a:rPr>
              <a:t>’</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smtClean="0">
              <a:ln>
                <a:noFill/>
              </a:ln>
              <a:solidFill>
                <a:srgbClr val="000000"/>
              </a:solidFill>
              <a:effectLst/>
              <a:uLnTx/>
              <a:uFillTx/>
              <a:latin typeface="Arial"/>
              <a:ea typeface="+mn-ea"/>
              <a:cs typeface="+mn-cs"/>
            </a:endParaRPr>
          </a:p>
        </p:txBody>
      </p:sp>
      <p:sp>
        <p:nvSpPr>
          <p:cNvPr id="3" name="TextBox 2"/>
          <p:cNvSpPr txBox="1"/>
          <p:nvPr/>
        </p:nvSpPr>
        <p:spPr>
          <a:xfrm>
            <a:off x="1044323" y="1311146"/>
            <a:ext cx="9790981" cy="707886"/>
          </a:xfrm>
          <a:prstGeom prst="rect">
            <a:avLst/>
          </a:prstGeom>
          <a:solidFill>
            <a:srgbClr val="002060"/>
          </a:solidFill>
        </p:spPr>
        <p:txBody>
          <a:bodyPr wrap="square" rtlCol="0">
            <a:spAutoFit/>
          </a:bodyPr>
          <a:lstStyle/>
          <a:p>
            <a:pPr algn="ctr"/>
            <a:r>
              <a:rPr lang="en-GB" sz="4000" b="1" dirty="0" smtClean="0">
                <a:solidFill>
                  <a:schemeClr val="bg1"/>
                </a:solidFill>
              </a:rPr>
              <a:t>Possession of Extreme Pornographic Images</a:t>
            </a:r>
            <a:endParaRPr lang="en-GB" sz="4000" b="1" dirty="0">
              <a:solidFill>
                <a:schemeClr val="bg1"/>
              </a:solidFill>
            </a:endParaRPr>
          </a:p>
        </p:txBody>
      </p:sp>
    </p:spTree>
    <p:extLst>
      <p:ext uri="{BB962C8B-B14F-4D97-AF65-F5344CB8AC3E}">
        <p14:creationId xmlns:p14="http://schemas.microsoft.com/office/powerpoint/2010/main" val="225683429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305607" y="323717"/>
            <a:ext cx="9580783" cy="1323439"/>
          </a:xfrm>
          <a:prstGeom prst="rect">
            <a:avLst/>
          </a:prstGeom>
          <a:solidFill>
            <a:srgbClr val="002060"/>
          </a:solidFill>
        </p:spPr>
        <p:txBody>
          <a:bodyPr wrap="square" rtlCol="0">
            <a:spAutoFit/>
          </a:bodyPr>
          <a:lstStyle/>
          <a:p>
            <a:pPr algn="ctr"/>
            <a:r>
              <a:rPr lang="en-GB" sz="4000" b="1" dirty="0">
                <a:solidFill>
                  <a:schemeClr val="bg1"/>
                </a:solidFill>
                <a:latin typeface="Arial" panose="020B0604020202020204" pitchFamily="34" charset="0"/>
                <a:cs typeface="Arial" panose="020B0604020202020204" pitchFamily="34" charset="0"/>
              </a:rPr>
              <a:t>Criminal Justice and Immigration Act 2008 </a:t>
            </a:r>
            <a:endParaRPr lang="en-GB" sz="4000" b="1" dirty="0">
              <a:solidFill>
                <a:schemeClr val="bg1"/>
              </a:solidFill>
            </a:endParaRPr>
          </a:p>
        </p:txBody>
      </p:sp>
      <p:sp>
        <p:nvSpPr>
          <p:cNvPr id="4" name="Rectangle 3"/>
          <p:cNvSpPr/>
          <p:nvPr/>
        </p:nvSpPr>
        <p:spPr>
          <a:xfrm>
            <a:off x="2953150" y="3323787"/>
            <a:ext cx="6285695" cy="584775"/>
          </a:xfrm>
          <a:prstGeom prst="rect">
            <a:avLst/>
          </a:prstGeom>
          <a:solidFill>
            <a:schemeClr val="accent6">
              <a:lumMod val="40000"/>
              <a:lumOff val="60000"/>
            </a:schemeClr>
          </a:solidFill>
        </p:spPr>
        <p:txBody>
          <a:bodyPr wrap="none">
            <a:spAutoFit/>
          </a:bodyPr>
          <a:lstStyle/>
          <a:p>
            <a:pPr lvl="0" algn="ctr" eaLnBrk="0" fontAlgn="base" hangingPunct="0">
              <a:spcBef>
                <a:spcPct val="20000"/>
              </a:spcBef>
              <a:spcAft>
                <a:spcPct val="0"/>
              </a:spcAft>
              <a:defRPr/>
            </a:pPr>
            <a:r>
              <a:rPr lang="en-GB" sz="3200" b="1" kern="0" dirty="0">
                <a:solidFill>
                  <a:srgbClr val="000000"/>
                </a:solidFill>
                <a:latin typeface="Arial"/>
              </a:rPr>
              <a:t>Section 65 - General Defences  </a:t>
            </a:r>
          </a:p>
        </p:txBody>
      </p:sp>
      <p:sp>
        <p:nvSpPr>
          <p:cNvPr id="5" name="Rectangle 4"/>
          <p:cNvSpPr/>
          <p:nvPr/>
        </p:nvSpPr>
        <p:spPr>
          <a:xfrm>
            <a:off x="1565751" y="4650802"/>
            <a:ext cx="9060494" cy="584775"/>
          </a:xfrm>
          <a:prstGeom prst="rect">
            <a:avLst/>
          </a:prstGeom>
          <a:solidFill>
            <a:schemeClr val="accent6">
              <a:lumMod val="40000"/>
              <a:lumOff val="60000"/>
            </a:schemeClr>
          </a:solidFill>
        </p:spPr>
        <p:txBody>
          <a:bodyPr wrap="none">
            <a:spAutoFit/>
          </a:bodyPr>
          <a:lstStyle/>
          <a:p>
            <a:pPr lvl="0" algn="ctr" eaLnBrk="0" fontAlgn="base" hangingPunct="0">
              <a:spcBef>
                <a:spcPct val="20000"/>
              </a:spcBef>
              <a:spcAft>
                <a:spcPct val="0"/>
              </a:spcAft>
              <a:defRPr/>
            </a:pPr>
            <a:r>
              <a:rPr lang="en-GB" sz="3200" b="1" kern="0" dirty="0">
                <a:solidFill>
                  <a:srgbClr val="000000"/>
                </a:solidFill>
                <a:latin typeface="Arial"/>
              </a:rPr>
              <a:t>Section 66 – Participation in consensual acts </a:t>
            </a:r>
          </a:p>
        </p:txBody>
      </p:sp>
      <p:sp>
        <p:nvSpPr>
          <p:cNvPr id="6" name="TextBox 5"/>
          <p:cNvSpPr txBox="1"/>
          <p:nvPr/>
        </p:nvSpPr>
        <p:spPr>
          <a:xfrm>
            <a:off x="4152897" y="1890838"/>
            <a:ext cx="3886200" cy="707886"/>
          </a:xfrm>
          <a:prstGeom prst="rect">
            <a:avLst/>
          </a:prstGeom>
          <a:noFill/>
        </p:spPr>
        <p:txBody>
          <a:bodyPr wrap="square" rtlCol="0">
            <a:spAutoFit/>
          </a:bodyPr>
          <a:lstStyle/>
          <a:p>
            <a:pPr algn="ctr"/>
            <a:r>
              <a:rPr lang="en-GB" sz="4000" b="1" dirty="0" smtClean="0"/>
              <a:t>Defences</a:t>
            </a:r>
            <a:endParaRPr lang="en-GB" sz="4000" b="1" dirty="0"/>
          </a:p>
        </p:txBody>
      </p:sp>
    </p:spTree>
    <p:extLst>
      <p:ext uri="{BB962C8B-B14F-4D97-AF65-F5344CB8AC3E}">
        <p14:creationId xmlns:p14="http://schemas.microsoft.com/office/powerpoint/2010/main" val="515281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54792" y="1269652"/>
            <a:ext cx="6245014" cy="3423119"/>
          </a:xfrm>
          <a:prstGeom prst="rect">
            <a:avLst/>
          </a:prstGeom>
        </p:spPr>
      </p:pic>
    </p:spTree>
    <p:extLst>
      <p:ext uri="{BB962C8B-B14F-4D97-AF65-F5344CB8AC3E}">
        <p14:creationId xmlns:p14="http://schemas.microsoft.com/office/powerpoint/2010/main" val="221437947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410</TotalTime>
  <Words>4071</Words>
  <Application>Microsoft Office PowerPoint</Application>
  <PresentationFormat>Widescreen</PresentationFormat>
  <Paragraphs>358</Paragraphs>
  <Slides>23</Slides>
  <Notes>23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ＭＳ Ｐゴシック</vt:lpstr>
      <vt:lpstr>Arial</vt:lpstr>
      <vt:lpstr>Calibri</vt:lpstr>
      <vt:lpstr>Calibri Light</vt:lpstr>
      <vt:lpstr>Microsoft Sans Serif</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86</cp:revision>
  <dcterms:created xsi:type="dcterms:W3CDTF">2018-01-30T11:09:50Z</dcterms:created>
  <dcterms:modified xsi:type="dcterms:W3CDTF">2019-02-21T09:07:07Z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c83c537f-8bab-4c58-95b1-828c69a1e3a7</vt:lpwstr>
  </property>
  <property fmtid="{D5CDD505-2E9C-101B-9397-08002B2CF9AE}" pid="3" name="Classification">
    <vt:lpwstr>OFFICIAL</vt:lpwstr>
  </property>
  <property fmtid="{D5CDD505-2E9C-101B-9397-08002B2CF9AE}" pid="4" name="Visibility">
    <vt:lpwstr>NOT VISIBLE</vt:lpwstr>
  </property>
</Properties>
</file>