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59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0" r:id="rId15"/>
    <p:sldId id="271" r:id="rId16"/>
    <p:sldId id="272" r:id="rId17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16" d="100"/>
          <a:sy n="116" d="100"/>
        </p:scale>
        <p:origin x="75" y="3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ristan Nash" userId="ebeff2cc-db8d-46b9-889b-4403d934281e" providerId="ADAL" clId="{6A44A5EE-4997-4955-BF49-0C16AA37D7D4}"/>
    <pc:docChg chg="delSld">
      <pc:chgData name="Tristan Nash" userId="ebeff2cc-db8d-46b9-889b-4403d934281e" providerId="ADAL" clId="{6A44A5EE-4997-4955-BF49-0C16AA37D7D4}" dt="2021-11-30T18:07:21.781" v="0" actId="2696"/>
      <pc:docMkLst>
        <pc:docMk/>
      </pc:docMkLst>
      <pc:sldChg chg="del">
        <pc:chgData name="Tristan Nash" userId="ebeff2cc-db8d-46b9-889b-4403d934281e" providerId="ADAL" clId="{6A44A5EE-4997-4955-BF49-0C16AA37D7D4}" dt="2021-11-30T18:07:21.781" v="0" actId="2696"/>
        <pc:sldMkLst>
          <pc:docMk/>
          <pc:sldMk cId="0" sldId="269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g4f259211d7_0_4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9" name="Google Shape;59;g4f259211d7_0_4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g4f297edac9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" name="Google Shape;65;g4f297edac9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g4f297edac9_0_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3" name="Google Shape;73;g4f297edac9_0_1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g4f297edac9_0_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1" name="Google Shape;81;g4f297edac9_0_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g4f297edac9_0_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9" name="Google Shape;89;g4f297edac9_0_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g4f259211d7_0_36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5" name="Google Shape;95;g4f259211d7_0_36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g4f297edac9_0_3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0" name="Google Shape;100;g4f297edac9_0_3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g4f297edac9_3_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8" name="Google Shape;108;g4f297edac9_3_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g4f297edac9_3_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4" name="Google Shape;114;g4f297edac9_3_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g4f297edac9_3_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0" name="Google Shape;120;g4f297edac9_3_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g4f297edac9_3_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6" name="Google Shape;126;g4f297edac9_3_2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g4f297edac9_3_2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4" name="Google Shape;134;g4f297edac9_3_2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g4f297edac9_3_3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6" name="Google Shape;146;g4f297edac9_3_3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g4f297edac9_3_4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2" name="Google Shape;152;g4f297edac9_3_4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Google Shape;157;g4f297edac9_3_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8" name="Google Shape;158;g4f297edac9_3_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hXPdpEJk78E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55" name="Google Shape;55;p13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56" name="Google Shape;56;p13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lt1"/>
                </a:solidFill>
              </a:rPr>
              <a:t>The Cosmological Argument</a:t>
            </a:r>
            <a:endParaRPr>
              <a:solidFill>
                <a:schemeClr val="lt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p1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The Cosmological Argument - a rough sketch</a:t>
            </a:r>
            <a:endParaRPr/>
          </a:p>
        </p:txBody>
      </p:sp>
      <p:sp>
        <p:nvSpPr>
          <p:cNvPr id="62" name="Google Shape;62;p1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Why are things as they are? / Why is there something rather than nothing?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The universe is the totality of contingent things.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/>
              <a:t>The best explanation for the existence of contingent things is a necessary thing / a primary mover. 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53595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The Argument from Motion </a:t>
            </a:r>
            <a:endParaRPr/>
          </a:p>
        </p:txBody>
      </p:sp>
      <p:sp>
        <p:nvSpPr>
          <p:cNvPr id="68" name="Google Shape;68;p1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5607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457200" lvl="0" indent="-342900" algn="l" rtl="0">
              <a:spcBef>
                <a:spcPts val="160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It is evident to our senses that things are moving.</a:t>
            </a:r>
            <a:endParaRPr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Whatever is moved by something else.</a:t>
            </a:r>
            <a:endParaRPr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Everything that is in motion must have been set in motion by something which itself is moving.</a:t>
            </a:r>
            <a:endParaRPr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There must be a primary mover otherwise there would be no motion (there is no potential without the actual) </a:t>
            </a:r>
            <a:endParaRPr/>
          </a:p>
        </p:txBody>
      </p:sp>
      <p:pic>
        <p:nvPicPr>
          <p:cNvPr id="69" name="Google Shape;69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081303" y="445025"/>
            <a:ext cx="2969172" cy="4123850"/>
          </a:xfrm>
          <a:prstGeom prst="rect">
            <a:avLst/>
          </a:prstGeom>
          <a:noFill/>
          <a:ln>
            <a:noFill/>
          </a:ln>
        </p:spPr>
      </p:pic>
      <p:sp>
        <p:nvSpPr>
          <p:cNvPr id="70" name="Google Shape;70;p15"/>
          <p:cNvSpPr txBox="1"/>
          <p:nvPr/>
        </p:nvSpPr>
        <p:spPr>
          <a:xfrm>
            <a:off x="6105975" y="4657100"/>
            <a:ext cx="2918400" cy="362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Thomas Aquinas</a:t>
            </a:r>
            <a:endParaRPr/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1225-1274</a:t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6918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The Argument from Causation </a:t>
            </a:r>
            <a:endParaRPr/>
          </a:p>
        </p:txBody>
      </p:sp>
      <p:sp>
        <p:nvSpPr>
          <p:cNvPr id="76" name="Google Shape;76;p16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5607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457200" lvl="0" indent="-342900" algn="l" rtl="0">
              <a:spcBef>
                <a:spcPts val="160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It is evident that some things are caused</a:t>
            </a:r>
            <a:endParaRPr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Things which are caused must be caused by something else as things cannot cause themselves</a:t>
            </a:r>
            <a:endParaRPr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There cannot be a infinite regress</a:t>
            </a:r>
            <a:endParaRPr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Therefore, there must have been a first cause which cannot itself have been caused (an uncaused cause)</a:t>
            </a:r>
            <a:endParaRPr/>
          </a:p>
        </p:txBody>
      </p:sp>
      <p:pic>
        <p:nvPicPr>
          <p:cNvPr id="77" name="Google Shape;77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081303" y="445025"/>
            <a:ext cx="2969172" cy="4123850"/>
          </a:xfrm>
          <a:prstGeom prst="rect">
            <a:avLst/>
          </a:prstGeom>
          <a:noFill/>
          <a:ln>
            <a:noFill/>
          </a:ln>
        </p:spPr>
      </p:pic>
      <p:sp>
        <p:nvSpPr>
          <p:cNvPr id="78" name="Google Shape;78;p16"/>
          <p:cNvSpPr txBox="1"/>
          <p:nvPr/>
        </p:nvSpPr>
        <p:spPr>
          <a:xfrm>
            <a:off x="6105975" y="4657100"/>
            <a:ext cx="2918400" cy="362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Thomas Aquinas</a:t>
            </a:r>
            <a:endParaRPr/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1225-1274</a:t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p17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Infinite Regress</a:t>
            </a:r>
            <a:endParaRPr/>
          </a:p>
        </p:txBody>
      </p:sp>
      <p:sp>
        <p:nvSpPr>
          <p:cNvPr id="84" name="Google Shape;84;p17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192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A sequence of justifications that never come to an end.</a:t>
            </a:r>
            <a:endParaRPr/>
          </a:p>
          <a:p>
            <a:pPr marL="457200" lvl="0" indent="0" algn="l" rtl="0">
              <a:spcBef>
                <a:spcPts val="1600"/>
              </a:spcBef>
              <a:spcAft>
                <a:spcPts val="0"/>
              </a:spcAft>
              <a:buNone/>
            </a:pPr>
            <a:endParaRPr/>
          </a:p>
          <a:p>
            <a:pPr marL="457200" lvl="0" indent="-342900" algn="l" rtl="0">
              <a:spcBef>
                <a:spcPts val="160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Therefore, there is no justification.  </a:t>
            </a:r>
            <a:endParaRPr/>
          </a:p>
        </p:txBody>
      </p:sp>
      <p:sp>
        <p:nvSpPr>
          <p:cNvPr id="85" name="Google Shape;85;p17"/>
          <p:cNvSpPr txBox="1">
            <a:spLocks noGrp="1"/>
          </p:cNvSpPr>
          <p:nvPr>
            <p:ph type="title"/>
          </p:nvPr>
        </p:nvSpPr>
        <p:spPr>
          <a:xfrm>
            <a:off x="311700" y="28834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Principle of Sufficient Reason</a:t>
            </a:r>
            <a:endParaRPr/>
          </a:p>
        </p:txBody>
      </p:sp>
      <p:sp>
        <p:nvSpPr>
          <p:cNvPr id="86" name="Google Shape;86;p17"/>
          <p:cNvSpPr txBox="1">
            <a:spLocks noGrp="1"/>
          </p:cNvSpPr>
          <p:nvPr>
            <p:ph type="body" idx="1"/>
          </p:nvPr>
        </p:nvSpPr>
        <p:spPr>
          <a:xfrm>
            <a:off x="311700" y="3514675"/>
            <a:ext cx="8520600" cy="192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Everything that exists must have a reason or cause </a:t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18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The Argument from Contingency </a:t>
            </a:r>
            <a:endParaRPr/>
          </a:p>
        </p:txBody>
      </p:sp>
      <p:sp>
        <p:nvSpPr>
          <p:cNvPr id="92" name="Google Shape;92;p18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There are contingent beings</a:t>
            </a:r>
            <a:endParaRPr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Contingent beings require a cause</a:t>
            </a:r>
            <a:endParaRPr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The cause of the contingent being is something other than the contingent being</a:t>
            </a:r>
            <a:endParaRPr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The cause of contingent beings must be other contingent beings or a necessary being</a:t>
            </a:r>
            <a:endParaRPr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The existence of contingent beings alone does not provide a complete explanation for the existence of contingent beings</a:t>
            </a:r>
            <a:endParaRPr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Therefore, there must be a necessary being</a:t>
            </a:r>
            <a:endParaRPr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The universe is a totality of contingent things</a:t>
            </a:r>
            <a:endParaRPr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Therefore, the necessary being must be external to the universe</a:t>
            </a:r>
            <a:endParaRPr/>
          </a:p>
          <a:p>
            <a:pPr marL="45720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19"/>
          <p:cNvSpPr txBox="1">
            <a:spLocks noGrp="1"/>
          </p:cNvSpPr>
          <p:nvPr>
            <p:ph type="body" idx="1"/>
          </p:nvPr>
        </p:nvSpPr>
        <p:spPr>
          <a:xfrm>
            <a:off x="311700" y="373325"/>
            <a:ext cx="8520600" cy="4195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 b="1"/>
              <a:t>A Contingent Truth: </a:t>
            </a:r>
            <a:r>
              <a:rPr lang="en-GB"/>
              <a:t>Something which happens to be true but could have been false. 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 b="1"/>
              <a:t>A Necessary Truth: </a:t>
            </a:r>
            <a:r>
              <a:rPr lang="en-GB"/>
              <a:t>Something which has to be true and can’t be false.</a:t>
            </a: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20"/>
          <p:cNvSpPr txBox="1">
            <a:spLocks noGrp="1"/>
          </p:cNvSpPr>
          <p:nvPr>
            <p:ph type="title"/>
          </p:nvPr>
        </p:nvSpPr>
        <p:spPr>
          <a:xfrm>
            <a:off x="311700" y="-42350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09565"/>
              </a:lnSpc>
              <a:spcBef>
                <a:spcPts val="2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2400"/>
              <a:t>Bertrand Russell and F.C. Copleston Debate, 1948</a:t>
            </a:r>
            <a:endParaRPr sz="2400"/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3" name="Google Shape;103;p20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990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endParaRPr/>
          </a:p>
          <a:p>
            <a:pPr marL="0" lvl="0" indent="0" algn="ctr" rtl="0"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 u="sng">
                <a:solidFill>
                  <a:schemeClr val="hlink"/>
                </a:solidFill>
                <a:hlinkClick r:id="rId3"/>
              </a:rPr>
              <a:t>https://www.youtube.com/watch?v=hXPdpEJk78E</a:t>
            </a:r>
            <a:r>
              <a:rPr lang="en-GB"/>
              <a:t> </a:t>
            </a:r>
            <a:endParaRPr/>
          </a:p>
        </p:txBody>
      </p:sp>
      <p:pic>
        <p:nvPicPr>
          <p:cNvPr id="104" name="Google Shape;104;p2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799175" y="1152475"/>
            <a:ext cx="2549160" cy="3416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5" name="Google Shape;105;p20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1086075" y="1152475"/>
            <a:ext cx="2679547" cy="34164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2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Analytic Propositions</a:t>
            </a:r>
            <a:endParaRPr/>
          </a:p>
        </p:txBody>
      </p:sp>
      <p:sp>
        <p:nvSpPr>
          <p:cNvPr id="111" name="Google Shape;111;p21"/>
          <p:cNvSpPr txBox="1">
            <a:spLocks noGrp="1"/>
          </p:cNvSpPr>
          <p:nvPr>
            <p:ph type="body" idx="1"/>
          </p:nvPr>
        </p:nvSpPr>
        <p:spPr>
          <a:xfrm>
            <a:off x="311700" y="1142100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Example: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‘All triangles have 3 sides’</a:t>
            </a:r>
            <a:endParaRPr/>
          </a:p>
          <a:p>
            <a:pPr marL="457200" lvl="0" indent="-342900" algn="l" rtl="0">
              <a:spcBef>
                <a:spcPts val="160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It is self-contradictory to deny the statement</a:t>
            </a:r>
            <a:endParaRPr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It is necessarily true</a:t>
            </a:r>
            <a:endParaRPr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An </a:t>
            </a:r>
            <a:r>
              <a:rPr lang="en-GB" i="1"/>
              <a:t>a priori </a:t>
            </a:r>
            <a:r>
              <a:rPr lang="en-GB"/>
              <a:t>truth</a:t>
            </a:r>
            <a:endParaRPr/>
          </a:p>
          <a:p>
            <a:pPr marL="45720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/>
              <a:t>  </a:t>
            </a:r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22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Objections</a:t>
            </a:r>
            <a:endParaRPr/>
          </a:p>
        </p:txBody>
      </p:sp>
      <p:sp>
        <p:nvSpPr>
          <p:cNvPr id="117" name="Google Shape;117;p22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Hume &amp; Russell - We cannot derive how the universe came about from our experience of the world. </a:t>
            </a:r>
            <a:endParaRPr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The Fallacy of Composition - The constitutive parts may not have the same properties as the whole </a:t>
            </a:r>
            <a:endParaRPr/>
          </a:p>
          <a:p>
            <a:pPr marL="914400" lvl="1" indent="-317500" algn="l" rtl="0">
              <a:spcBef>
                <a:spcPts val="0"/>
              </a:spcBef>
              <a:spcAft>
                <a:spcPts val="0"/>
              </a:spcAft>
              <a:buSzPts val="1400"/>
              <a:buChar char="-"/>
            </a:pPr>
            <a:r>
              <a:rPr lang="en-GB"/>
              <a:t>Sometimes the property of the parts is the same as the property of the whole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endParaRPr/>
          </a:p>
          <a:p>
            <a:pPr marL="457200" lvl="0" indent="-342900" algn="l" rtl="0">
              <a:spcBef>
                <a:spcPts val="160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The universe doesn’t require an explanation</a:t>
            </a:r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23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2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3050"/>
              <a:t>The </a:t>
            </a:r>
            <a:r>
              <a:rPr lang="en-GB" sz="3050" i="1"/>
              <a:t>Kalām</a:t>
            </a:r>
            <a:r>
              <a:rPr lang="en-GB" sz="3050"/>
              <a:t> Cosmological Argument</a:t>
            </a:r>
            <a:endParaRPr sz="3050"/>
          </a:p>
          <a:p>
            <a:pPr marL="0" lvl="0" indent="0" algn="l" rtl="0">
              <a:spcBef>
                <a:spcPts val="90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3" name="Google Shape;123;p23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Based on the ideas of Al-Ghazali (1058-1111)</a:t>
            </a:r>
            <a:endParaRPr/>
          </a:p>
          <a:p>
            <a:pPr marL="457200" lvl="0" indent="0" algn="l" rtl="0">
              <a:spcBef>
                <a:spcPts val="1600"/>
              </a:spcBef>
              <a:spcAft>
                <a:spcPts val="0"/>
              </a:spcAft>
              <a:buNone/>
            </a:pPr>
            <a:endParaRPr/>
          </a:p>
          <a:p>
            <a:pPr marL="457200" lvl="0" indent="-342900" algn="l" rtl="0">
              <a:spcBef>
                <a:spcPts val="160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Contemporary defender: William Lane Craig (1949 - )</a:t>
            </a:r>
            <a:endParaRPr/>
          </a:p>
          <a:p>
            <a:pPr marL="45720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/>
              <a:t> </a:t>
            </a:r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p2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20000"/>
              </a:lnSpc>
              <a:spcBef>
                <a:spcPts val="1200"/>
              </a:spcBef>
              <a:spcAft>
                <a:spcPts val="9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3050"/>
              <a:t>The </a:t>
            </a:r>
            <a:r>
              <a:rPr lang="en-GB" sz="3050" i="1"/>
              <a:t>Kalām</a:t>
            </a:r>
            <a:r>
              <a:rPr lang="en-GB" sz="3050"/>
              <a:t> Cosmological Argument</a:t>
            </a:r>
            <a:endParaRPr/>
          </a:p>
        </p:txBody>
      </p:sp>
      <p:sp>
        <p:nvSpPr>
          <p:cNvPr id="129" name="Google Shape;129;p2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52035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1. Everything that begins to exist must have a cause for its existence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2. The universe began to exist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3. Therefore, the universe has a cause of its existence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/>
              <a:t>4. Science cannot provide us with a causal account of the beginning of the the universe, therefore it must have a personal cause </a:t>
            </a:r>
            <a:endParaRPr/>
          </a:p>
        </p:txBody>
      </p:sp>
      <p:pic>
        <p:nvPicPr>
          <p:cNvPr id="130" name="Google Shape;130;p2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736800" y="1152475"/>
            <a:ext cx="2095500" cy="3152775"/>
          </a:xfrm>
          <a:prstGeom prst="rect">
            <a:avLst/>
          </a:prstGeom>
          <a:noFill/>
          <a:ln>
            <a:noFill/>
          </a:ln>
        </p:spPr>
      </p:pic>
      <p:sp>
        <p:nvSpPr>
          <p:cNvPr id="131" name="Google Shape;131;p24"/>
          <p:cNvSpPr txBox="1"/>
          <p:nvPr/>
        </p:nvSpPr>
        <p:spPr>
          <a:xfrm>
            <a:off x="6765050" y="4521475"/>
            <a:ext cx="2067300" cy="36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William Lane Craig</a:t>
            </a:r>
            <a:endParaRPr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p2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Did the Universe have a beginning? </a:t>
            </a:r>
            <a:endParaRPr/>
          </a:p>
        </p:txBody>
      </p:sp>
      <p:sp>
        <p:nvSpPr>
          <p:cNvPr id="137" name="Google Shape;137;p2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2nd Law of Thermodynamics</a:t>
            </a:r>
            <a:endParaRPr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The expanding universe from a finite point</a:t>
            </a:r>
            <a:endParaRPr/>
          </a:p>
          <a:p>
            <a:pPr marL="45720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Google Shape;148;p27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The Fallacy of Equivocation</a:t>
            </a:r>
            <a:endParaRPr/>
          </a:p>
        </p:txBody>
      </p:sp>
      <p:sp>
        <p:nvSpPr>
          <p:cNvPr id="149" name="Google Shape;149;p27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The universe - the totality of all that there is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The universe - the collection of planets  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 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p28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Object from Quantum Physics </a:t>
            </a:r>
            <a:endParaRPr/>
          </a:p>
        </p:txBody>
      </p:sp>
      <p:sp>
        <p:nvSpPr>
          <p:cNvPr id="155" name="Google Shape;155;p28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The first premise, ‘everything that begins to exist must have a cause for its existence’ can be challenged </a:t>
            </a:r>
            <a:endParaRPr/>
          </a:p>
          <a:p>
            <a:pPr marL="457200" lvl="0" indent="0" algn="l" rtl="0">
              <a:spcBef>
                <a:spcPts val="160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Craig - There are still prior necessary conditions</a:t>
            </a:r>
            <a:endParaRPr/>
          </a:p>
          <a:p>
            <a:pPr marL="1371600" lvl="0" indent="-342900" algn="l" rtl="0">
              <a:spcBef>
                <a:spcPts val="160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Is this enough to constitute a cause</a:t>
            </a:r>
            <a:endParaRPr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Google Shape;160;p29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The Impossibility of Infinity </a:t>
            </a:r>
            <a:endParaRPr/>
          </a:p>
        </p:txBody>
      </p:sp>
      <p:sp>
        <p:nvSpPr>
          <p:cNvPr id="161" name="Google Shape;161;p29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Hilbert’s Hotel</a:t>
            </a:r>
            <a:endParaRPr/>
          </a:p>
          <a:p>
            <a:pPr marL="457200" lvl="0" indent="-342900" algn="l" rtl="0">
              <a:spcBef>
                <a:spcPts val="160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An infinite number of rooms which are full</a:t>
            </a:r>
            <a:endParaRPr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A new guest arrives, so the hotel managers shifts all the rooms along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/>
              <a:t>An infinite number of things is impossible</a:t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635</Words>
  <Application>Microsoft Office PowerPoint</Application>
  <PresentationFormat>On-screen Show (16:9)</PresentationFormat>
  <Paragraphs>92</Paragraphs>
  <Slides>16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8" baseType="lpstr">
      <vt:lpstr>Arial</vt:lpstr>
      <vt:lpstr>Simple Light</vt:lpstr>
      <vt:lpstr>The Cosmological Argument</vt:lpstr>
      <vt:lpstr>The Cosmological Argument - a rough sketch</vt:lpstr>
      <vt:lpstr>The Argument from Motion </vt:lpstr>
      <vt:lpstr>The Argument from Causation </vt:lpstr>
      <vt:lpstr>Infinite Regress</vt:lpstr>
      <vt:lpstr>The Argument from Contingency </vt:lpstr>
      <vt:lpstr>PowerPoint Presentation</vt:lpstr>
      <vt:lpstr>Bertrand Russell and F.C. Copleston Debate, 1948 </vt:lpstr>
      <vt:lpstr>Analytic Propositions</vt:lpstr>
      <vt:lpstr>Objections</vt:lpstr>
      <vt:lpstr>The Kalām Cosmological Argument </vt:lpstr>
      <vt:lpstr>The Kalām Cosmological Argument</vt:lpstr>
      <vt:lpstr>Did the Universe have a beginning? </vt:lpstr>
      <vt:lpstr>The Fallacy of Equivocation</vt:lpstr>
      <vt:lpstr>Object from Quantum Physics </vt:lpstr>
      <vt:lpstr>The Impossibility of Infinity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Cosmological Argument</dc:title>
  <cp:lastModifiedBy>Tristan Nash</cp:lastModifiedBy>
  <cp:revision>1</cp:revision>
  <dcterms:modified xsi:type="dcterms:W3CDTF">2021-11-30T18:07:30Z</dcterms:modified>
</cp:coreProperties>
</file>