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4"/>
  </p:notesMasterIdLst>
  <p:handoutMasterIdLst>
    <p:handoutMasterId r:id="rId65"/>
  </p:handoutMasterIdLst>
  <p:sldIdLst>
    <p:sldId id="452" r:id="rId5"/>
    <p:sldId id="455" r:id="rId6"/>
    <p:sldId id="996" r:id="rId7"/>
    <p:sldId id="997" r:id="rId8"/>
    <p:sldId id="998" r:id="rId9"/>
    <p:sldId id="374" r:id="rId10"/>
    <p:sldId id="375" r:id="rId11"/>
    <p:sldId id="636" r:id="rId12"/>
    <p:sldId id="557" r:id="rId13"/>
    <p:sldId id="376" r:id="rId14"/>
    <p:sldId id="377" r:id="rId15"/>
    <p:sldId id="378" r:id="rId16"/>
    <p:sldId id="1000" r:id="rId17"/>
    <p:sldId id="995" r:id="rId18"/>
    <p:sldId id="637" r:id="rId19"/>
    <p:sldId id="638" r:id="rId20"/>
    <p:sldId id="639" r:id="rId21"/>
    <p:sldId id="641" r:id="rId22"/>
    <p:sldId id="642" r:id="rId23"/>
    <p:sldId id="414" r:id="rId24"/>
    <p:sldId id="643" r:id="rId25"/>
    <p:sldId id="644" r:id="rId26"/>
    <p:sldId id="646" r:id="rId27"/>
    <p:sldId id="645" r:id="rId28"/>
    <p:sldId id="647" r:id="rId29"/>
    <p:sldId id="640" r:id="rId30"/>
    <p:sldId id="989" r:id="rId31"/>
    <p:sldId id="950" r:id="rId32"/>
    <p:sldId id="649" r:id="rId33"/>
    <p:sldId id="650" r:id="rId34"/>
    <p:sldId id="951" r:id="rId35"/>
    <p:sldId id="651" r:id="rId36"/>
    <p:sldId id="980" r:id="rId37"/>
    <p:sldId id="952" r:id="rId38"/>
    <p:sldId id="981" r:id="rId39"/>
    <p:sldId id="976" r:id="rId40"/>
    <p:sldId id="355" r:id="rId41"/>
    <p:sldId id="977" r:id="rId42"/>
    <p:sldId id="978" r:id="rId43"/>
    <p:sldId id="979" r:id="rId44"/>
    <p:sldId id="354" r:id="rId45"/>
    <p:sldId id="982" r:id="rId46"/>
    <p:sldId id="1001" r:id="rId47"/>
    <p:sldId id="983" r:id="rId48"/>
    <p:sldId id="984" r:id="rId49"/>
    <p:sldId id="985" r:id="rId50"/>
    <p:sldId id="1002" r:id="rId51"/>
    <p:sldId id="986" r:id="rId52"/>
    <p:sldId id="1003" r:id="rId53"/>
    <p:sldId id="990" r:id="rId54"/>
    <p:sldId id="993" r:id="rId55"/>
    <p:sldId id="991" r:id="rId56"/>
    <p:sldId id="1004" r:id="rId57"/>
    <p:sldId id="992" r:id="rId58"/>
    <p:sldId id="1005" r:id="rId59"/>
    <p:sldId id="263" r:id="rId60"/>
    <p:sldId id="999" r:id="rId61"/>
    <p:sldId id="987" r:id="rId62"/>
    <p:sldId id="1006" r:id="rId6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188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presProps" Target="presProp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notesMaster" Target="notesMasters/notesMaster1.xml"/><Relationship Id="rId69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ribbr.com/research-bias/placebo-effect/#placebo" TargetMode="External"/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gJlW4vkb1Y" TargetMode="External"/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youtube.com/watch?v=2uU_pdCJSfg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https://academicguides.waldenu.edu/library/healthevidence/types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9900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 A </a:t>
            </a:r>
            <a:r>
              <a:rPr lang="en-GB" b="1" i="0">
                <a:solidFill>
                  <a:srgbClr val="0D405F"/>
                </a:solidFill>
                <a:effectLst/>
                <a:latin typeface="Inter"/>
              </a:rPr>
              <a:t>review </a:t>
            </a: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is an overview of the research that’s already been completed on a topic.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6447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216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https://libguides.mq.edu.au/systematic_reviews/overview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1767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6406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3243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9256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https://libguides.mq.edu.au/systematic_reviews/form_question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6123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PICOT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b="1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(Population, Intervention, Comparison, Outcome + T= Type of question/Type of study/Time ) or PICOS (PICO + S= Study type)</a:t>
            </a:r>
            <a:endParaRPr lang="en-GB" b="0" i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PICo</a:t>
            </a:r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b="1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(Population, Intervention, Co= Context)</a:t>
            </a:r>
            <a:endParaRPr lang="en-GB" b="0" i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82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The </a:t>
            </a:r>
            <a:r>
              <a:rPr lang="en-GB" b="1" i="0">
                <a:solidFill>
                  <a:srgbClr val="0D405F"/>
                </a:solidFill>
                <a:effectLst/>
                <a:latin typeface="Inter"/>
              </a:rPr>
              <a:t>population </a:t>
            </a: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of patients with eczema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The </a:t>
            </a:r>
            <a:r>
              <a:rPr lang="en-GB" b="1" i="0">
                <a:solidFill>
                  <a:srgbClr val="0D405F"/>
                </a:solidFill>
                <a:effectLst/>
                <a:latin typeface="Inter"/>
              </a:rPr>
              <a:t>intervention</a:t>
            </a: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 of probiotics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In </a:t>
            </a:r>
            <a:r>
              <a:rPr lang="en-GB" b="1" i="0">
                <a:solidFill>
                  <a:srgbClr val="0D405F"/>
                </a:solidFill>
                <a:effectLst/>
                <a:latin typeface="Inter"/>
              </a:rPr>
              <a:t>comparison </a:t>
            </a: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to no treatment, </a:t>
            </a:r>
            <a:r>
              <a:rPr lang="en-GB" b="0" i="0" u="none" strike="noStrike">
                <a:solidFill>
                  <a:srgbClr val="1F80E8"/>
                </a:solidFill>
                <a:effectLst/>
                <a:latin typeface="Inter"/>
                <a:hlinkClick r:id="rId3"/>
              </a:rPr>
              <a:t>placebo</a:t>
            </a: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, or non-probiotic treatment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The </a:t>
            </a:r>
            <a:r>
              <a:rPr lang="en-GB" b="1" i="0">
                <a:solidFill>
                  <a:srgbClr val="0D405F"/>
                </a:solidFill>
                <a:effectLst/>
                <a:latin typeface="Inter"/>
              </a:rPr>
              <a:t>outcome</a:t>
            </a: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 of changes in participant-, parent-, and doctor-rated symptoms of eczema and quality of life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Randomized control trials, a</a:t>
            </a:r>
            <a:r>
              <a:rPr lang="en-GB" b="1" i="0">
                <a:solidFill>
                  <a:srgbClr val="0D405F"/>
                </a:solidFill>
                <a:effectLst/>
                <a:latin typeface="Inter"/>
              </a:rPr>
              <a:t> type of study design</a:t>
            </a:r>
            <a:endParaRPr lang="en-GB" b="0" i="0">
              <a:solidFill>
                <a:srgbClr val="0D405F"/>
              </a:solidFill>
              <a:effectLst/>
              <a:latin typeface="Inter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4573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i="0">
                <a:solidFill>
                  <a:srgbClr val="0D405F"/>
                </a:solidFill>
                <a:effectLst/>
                <a:latin typeface="Inter"/>
              </a:rPr>
              <a:t>Databases:</a:t>
            </a: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 EMBASE, PsycINFO, </a:t>
            </a:r>
            <a:r>
              <a:rPr lang="en-GB" b="0" i="0" err="1">
                <a:solidFill>
                  <a:srgbClr val="0D405F"/>
                </a:solidFill>
                <a:effectLst/>
                <a:latin typeface="Inter"/>
              </a:rPr>
              <a:t>CiNAHL</a:t>
            </a:r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, AMED, LILACS, and ISI Web of Science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5301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It includes </a:t>
            </a:r>
            <a:r>
              <a:rPr lang="en-GB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theses and dissertations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conference papers and proceedings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 reports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government documents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technical notes and specifications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proposals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data compilations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clinical trials, etc.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7871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If you’re writing a systematic review as a student for an assignment, you might not have a team. In this case, you’ll have to apply the selection criteria on your own; you can mention this as a limitation in your paper’s discussion.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5461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>
                <a:solidFill>
                  <a:srgbClr val="0D405F"/>
                </a:solidFill>
                <a:effectLst/>
                <a:latin typeface="Inter"/>
              </a:rPr>
              <a:t>Generally, you should use both approaches together whenever possible. If you don’t have enough data, or the data from different studies aren’t comparable, then you can take just a narrative approach. However, you should justify why a quantitative approach wasn’t possible.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2941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purpose of writing a systematic review article is to share the answer to your research question and explain how you arrived at this answer.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29553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21819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What are systematic reviews? – YouTube</a:t>
            </a:r>
            <a:endParaRPr lang="en-GB"/>
          </a:p>
          <a:p>
            <a:endParaRPr lang="en-GB"/>
          </a:p>
          <a:p>
            <a:r>
              <a:rPr lang="en-GB">
                <a:hlinkClick r:id="rId4"/>
              </a:rPr>
              <a:t>Steps of a Systematic Review - YouTube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3822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opus.com/home.uri" TargetMode="External"/><Relationship Id="rId2" Type="http://schemas.openxmlformats.org/officeDocument/2006/relationships/hyperlink" Target="https://pubmed.ncbi.nlm.nih.gov/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ndltd.org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prisma-statement.org/PRISMAStatement/FlowDiagram" TargetMode="Externa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6aVyYHb25E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egJlW4vkb1Y" TargetMode="External"/><Relationship Id="rId4" Type="http://schemas.openxmlformats.org/officeDocument/2006/relationships/hyperlink" Target="https://www.youtube.com/watch?v=2uU_pdCJSfg" TargetMode="Externa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4103/2249-4863.109934" TargetMode="External"/><Relationship Id="rId2" Type="http://schemas.openxmlformats.org/officeDocument/2006/relationships/hyperlink" Target="http://dx.doi.org/10.1136/ebn.2011.0049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cribbr.com/methodology/systematic-review/" TargetMode="External"/><Relationship Id="rId4" Type="http://schemas.openxmlformats.org/officeDocument/2006/relationships/hyperlink" Target="https://doi.org/10.7759/cureus.864" TargetMode="Externa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988840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</a:rPr>
              <a:t>Public Health and Social Care Dissertation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Evidence based Pyramid &amp; How to Conduct a Systematic Review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  <a:latin typeface="Arial"/>
                <a:cs typeface="Arial"/>
              </a:rPr>
              <a:t>Jan 26 (Term 3)</a:t>
            </a: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spcBef>
                <a:spcPct val="20000"/>
              </a:spcBef>
              <a:defRPr/>
            </a:pPr>
            <a:r>
              <a:rPr lang="en-GB" sz="2000" b="1" dirty="0">
                <a:solidFill>
                  <a:prstClr val="white"/>
                </a:solidFill>
                <a:latin typeface="Arial"/>
                <a:cs typeface="Arial"/>
              </a:rPr>
              <a:t>Dr Hamdi Hussain</a:t>
            </a:r>
            <a:endParaRPr lang="en-GB" sz="2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CFD8C3-6CC4-4CC4-8B06-66C5A38B3642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005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8A204-0E1D-9698-A139-F6FED21A5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F3CBE-229D-3156-8C8A-CDCAAB71A2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200" dirty="0">
                <a:latin typeface="Arial"/>
                <a:cs typeface="Arial"/>
              </a:rPr>
              <a:t>To understand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/>
                <a:cs typeface="Arial"/>
              </a:rPr>
              <a:t>Evidence based pyramid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Arial"/>
                <a:cs typeface="Arial"/>
              </a:rPr>
              <a:t>Systematic review</a:t>
            </a:r>
            <a:endParaRPr lang="en-GB" dirty="0">
              <a:latin typeface="Arial"/>
              <a:cs typeface="Arial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Arial"/>
                <a:cs typeface="Arial"/>
              </a:rPr>
              <a:t>Steps to conduct a systematic review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8354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E5C9-F605-4797-8C21-D7C097AEF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558518"/>
            <a:ext cx="7886700" cy="99416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What is an Evidence-based Pyramid?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03B54F6A-05CD-BFF3-D9F4-95BD16675DC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5" y="4101315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7333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FB510-E384-487E-A4DF-E6FB50F94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Evidence Pyramid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9EACC-8248-4CF0-BA7D-D67E029607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7865" y="2219096"/>
            <a:ext cx="7011012" cy="3263502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Evidence-Based Medicine Pyramid is simply a diagram that was created to help us understand how to weigh different levels of evidence in order to make health-related decisions. 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It helps us put the results of each study design into perspective, based on the relative strengths and weaknesses of each design.</a:t>
            </a:r>
          </a:p>
        </p:txBody>
      </p:sp>
    </p:spTree>
    <p:extLst>
      <p:ext uri="{BB962C8B-B14F-4D97-AF65-F5344CB8AC3E}">
        <p14:creationId xmlns:p14="http://schemas.microsoft.com/office/powerpoint/2010/main" val="39190000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985D7-AC6D-4429-BC5A-24FA91DB6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Evidence Pyramid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FBA033-6630-443D-B94F-0A47BA6DC9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Evidence-Based Pyramid is divided into levels.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Each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ascending level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represents a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different type of study design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and corresponds to </a:t>
            </a:r>
            <a:r>
              <a:rPr lang="en-GB" i="1">
                <a:latin typeface="Arial" panose="020B0604020202020204" pitchFamily="34" charset="0"/>
                <a:cs typeface="Arial" panose="020B0604020202020204" pitchFamily="34" charset="0"/>
              </a:rPr>
              <a:t>increasing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rigor, quality, and reliability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of the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 other words, as we ascend through these different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study designs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we become more confident that their results are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accurate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have less chance of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statistical error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minimize bias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from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confounding variables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that could have influenced the results.</a:t>
            </a:r>
          </a:p>
        </p:txBody>
      </p:sp>
    </p:spTree>
    <p:extLst>
      <p:ext uri="{BB962C8B-B14F-4D97-AF65-F5344CB8AC3E}">
        <p14:creationId xmlns:p14="http://schemas.microsoft.com/office/powerpoint/2010/main" val="36903513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598FE-B900-46F2-85BA-91412040F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458" y="476672"/>
            <a:ext cx="7886700" cy="994169"/>
          </a:xfrm>
        </p:spPr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Evidence Pyramid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F78E18-72E2-4ED2-8E51-98492B60C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251" y="1628800"/>
            <a:ext cx="7725497" cy="3768047"/>
          </a:xfrm>
        </p:spPr>
        <p:txBody>
          <a:bodyPr>
            <a:normAutofit/>
          </a:bodyPr>
          <a:lstStyle/>
          <a:p>
            <a:r>
              <a:rPr lang="en-GB" sz="2400" b="1" i="1">
                <a:solidFill>
                  <a:srgbClr val="333333"/>
                </a:solidFill>
                <a:latin typeface="Arial" panose="020B0604020202020204" pitchFamily="34" charset="0"/>
              </a:rPr>
              <a:t>Systematic reviews and meta-analyses </a:t>
            </a:r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</a:rPr>
              <a:t>are considered to be the highest quality evidence on a research topic because their study design </a:t>
            </a:r>
            <a:r>
              <a:rPr lang="en-GB" sz="2400" b="1" i="1">
                <a:solidFill>
                  <a:srgbClr val="333333"/>
                </a:solidFill>
                <a:latin typeface="Arial" panose="020B0604020202020204" pitchFamily="34" charset="0"/>
              </a:rPr>
              <a:t>reduces bias </a:t>
            </a:r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</a:rPr>
              <a:t>and produces more </a:t>
            </a:r>
            <a:r>
              <a:rPr lang="en-GB" sz="2400" b="1" i="1">
                <a:solidFill>
                  <a:srgbClr val="333333"/>
                </a:solidFill>
                <a:latin typeface="Arial" panose="020B0604020202020204" pitchFamily="34" charset="0"/>
              </a:rPr>
              <a:t>reliable findings</a:t>
            </a:r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</a:rPr>
              <a:t>.</a:t>
            </a:r>
          </a:p>
          <a:p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</a:rPr>
              <a:t>However, you may not always be able to find (or need to find) the highest level of evidence to answer your research question.</a:t>
            </a:r>
          </a:p>
          <a:p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</a:rPr>
              <a:t>In the absence of the best evidence, you then need to consider moving down the pyramid.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0172596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of the Evidence Pyramid for research.">
            <a:extLst>
              <a:ext uri="{FF2B5EF4-FFF2-40B4-BE49-F238E27FC236}">
                <a16:creationId xmlns:a16="http://schemas.microsoft.com/office/drawing/2014/main" id="{ABE2B078-C55B-4D00-B82F-573DF83B92C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86" y="1057596"/>
            <a:ext cx="8553236" cy="4846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2ADF94-89BB-A314-1C91-E56E057BF2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6632"/>
            <a:ext cx="7886700" cy="994169"/>
          </a:xfrm>
        </p:spPr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Evidence Pyramid</a:t>
            </a:r>
          </a:p>
        </p:txBody>
      </p:sp>
    </p:spTree>
    <p:extLst>
      <p:ext uri="{BB962C8B-B14F-4D97-AF65-F5344CB8AC3E}">
        <p14:creationId xmlns:p14="http://schemas.microsoft.com/office/powerpoint/2010/main" val="42792276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E5C9-F605-4797-8C21-D7C097AEF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558518"/>
            <a:ext cx="7886700" cy="99416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What is a Systematic Review?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29A5FF8-8120-03DC-FDC1-C44A81DB9067}"/>
              </a:ext>
            </a:extLst>
          </p:cNvPr>
          <p:cNvSpPr txBox="1"/>
          <p:nvPr/>
        </p:nvSpPr>
        <p:spPr>
          <a:xfrm>
            <a:off x="3195424" y="5285064"/>
            <a:ext cx="4572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https://vevox.app/#/m/151763655</a:t>
            </a:r>
          </a:p>
          <a:p>
            <a:pPr algn="ctr"/>
            <a:endParaRPr lang="en-GB"/>
          </a:p>
        </p:txBody>
      </p:sp>
      <p:pic>
        <p:nvPicPr>
          <p:cNvPr id="4" name="Picture 3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6FC0A090-DF63-9FB8-3221-45F9E6320F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1387" y="4148978"/>
            <a:ext cx="1452843" cy="1451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64478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98601-FC8E-49D1-B6B8-CAD02EDFB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4518" y="318776"/>
            <a:ext cx="7886700" cy="994169"/>
          </a:xfrm>
        </p:spPr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Systematic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603F8-E3EB-485A-A78A-5546B38C6F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1700808"/>
            <a:ext cx="7270679" cy="3333308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  systematic review is a review of a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clearly formulated research question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that uses systematic and reproducible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methods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identify, select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critically appraise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all relevant research, and to collect and analyse data from the studies that are included in the review.</a:t>
            </a:r>
          </a:p>
          <a:p>
            <a:pPr marL="0" indent="0">
              <a:buNone/>
            </a:pP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E980D6-CDA8-4BC2-A6DA-BB7BFAB9D347}"/>
              </a:ext>
            </a:extLst>
          </p:cNvPr>
          <p:cNvSpPr txBox="1"/>
          <p:nvPr/>
        </p:nvSpPr>
        <p:spPr>
          <a:xfrm>
            <a:off x="4932040" y="5157192"/>
            <a:ext cx="3619178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  <a:t>(Wood and Hedges, 2019)</a:t>
            </a:r>
          </a:p>
        </p:txBody>
      </p:sp>
    </p:spTree>
    <p:extLst>
      <p:ext uri="{BB962C8B-B14F-4D97-AF65-F5344CB8AC3E}">
        <p14:creationId xmlns:p14="http://schemas.microsoft.com/office/powerpoint/2010/main" val="11250352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8E512-C9CA-4DFF-99FC-79CF66862B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Systematic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A3E83-FEEB-4CFE-8253-0425B8E873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</a:rPr>
              <a:t>A systematic review is a high-level overview of primary research on a particular research question that systematically identifies, selects, evaluates, and synthesises all high quality research evidence relevant to that question in order to answer it. </a:t>
            </a:r>
          </a:p>
          <a:p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</a:rPr>
              <a:t>In other words, it provides an </a:t>
            </a:r>
            <a:r>
              <a:rPr lang="en-GB" sz="2400" b="1">
                <a:solidFill>
                  <a:srgbClr val="333333"/>
                </a:solidFill>
                <a:latin typeface="Arial" panose="020B0604020202020204" pitchFamily="34" charset="0"/>
              </a:rPr>
              <a:t>exhaustive summary </a:t>
            </a:r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</a:rPr>
              <a:t>of scholarly literature related to a particular research topic or question.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0664636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BF9D1-772F-4136-9CD2-EDA353A322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Systematic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47954E-5E8C-4FE0-9C3E-2E1A8FD34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</a:rPr>
              <a:t>A systematic review is often written by a panel of experts after reviewing all the information from both published and unpublished studies. </a:t>
            </a:r>
          </a:p>
          <a:p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</a:rPr>
              <a:t>The </a:t>
            </a:r>
            <a:r>
              <a:rPr lang="en-GB" sz="2400" b="1">
                <a:solidFill>
                  <a:srgbClr val="333333"/>
                </a:solidFill>
                <a:latin typeface="Arial" panose="020B0604020202020204" pitchFamily="34" charset="0"/>
              </a:rPr>
              <a:t>comprehensive</a:t>
            </a:r>
            <a:r>
              <a:rPr lang="en-GB" sz="2400">
                <a:solidFill>
                  <a:srgbClr val="333333"/>
                </a:solidFill>
                <a:latin typeface="Arial" panose="020B0604020202020204" pitchFamily="34" charset="0"/>
              </a:rPr>
              <a:t> nature of a systematic review distinguishes it from traditional literature reviews which typically examine a much smaller set of research evidence and present it from a single author’s perspective.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6530131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53C32-E11B-4A26-9CD6-EEA35EBD2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Systematic Review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64E834-E0A4-4B6E-A30D-DF6575D828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Systematic reviews originated in the biomedical field and currently form the basis of decision-making in Evidence-Based Treatment (EBT) and evidence-based behavioural practice (EBBP). </a:t>
            </a:r>
          </a:p>
        </p:txBody>
      </p:sp>
    </p:spTree>
    <p:extLst>
      <p:ext uri="{BB962C8B-B14F-4D97-AF65-F5344CB8AC3E}">
        <p14:creationId xmlns:p14="http://schemas.microsoft.com/office/powerpoint/2010/main" val="14966519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DD38D-DDBE-BAC8-EAA2-4B32AE6AD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98A33-F1CC-65BF-46F1-DF11E36663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Which is the correct definition of </a:t>
            </a:r>
            <a:r>
              <a:rPr lang="en-GB" sz="2800" b="1" i="1" dirty="0"/>
              <a:t>evidence based practice</a:t>
            </a:r>
            <a:endParaRPr lang="en-US" dirty="0"/>
          </a:p>
          <a:p>
            <a:endParaRPr lang="en-GB" sz="2800"/>
          </a:p>
          <a:p>
            <a:endParaRPr lang="en-GB" sz="2800"/>
          </a:p>
          <a:p>
            <a:pPr marL="0" indent="0">
              <a:buNone/>
            </a:pPr>
            <a:endParaRPr lang="en-GB" sz="2800"/>
          </a:p>
          <a:p>
            <a:pPr marL="0" indent="0" algn="ctr">
              <a:buNone/>
            </a:pPr>
            <a:endParaRPr lang="en-GB" sz="2800" b="1" dirty="0"/>
          </a:p>
        </p:txBody>
      </p:sp>
      <p:pic>
        <p:nvPicPr>
          <p:cNvPr id="5" name="Picture 4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438E5DD5-FF16-E943-83A9-00496E367A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5005" y="4148978"/>
            <a:ext cx="1363197" cy="1361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6117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04057-0491-A72F-A2EA-CDCCA7382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64"/>
            <a:ext cx="8229600" cy="1143000"/>
          </a:xfrm>
        </p:spPr>
        <p:txBody>
          <a:bodyPr/>
          <a:lstStyle/>
          <a:p>
            <a:r>
              <a:rPr lang="en-GB" b="1"/>
              <a:t>SR 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8207B6-CB83-E0A9-908D-BAF5FF972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86898"/>
            <a:ext cx="8881353" cy="438762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dirty="0">
                <a:latin typeface="Myriad Pro"/>
                <a:cs typeface="Arial"/>
              </a:rPr>
              <a:t>Key characteristics of SR include</a:t>
            </a:r>
            <a:endParaRPr lang="en-US" sz="2000">
              <a:latin typeface="Myriad Pro"/>
              <a:cs typeface="Arial"/>
            </a:endParaRPr>
          </a:p>
          <a:p>
            <a:endParaRPr lang="en-GB" sz="2000" dirty="0">
              <a:latin typeface="Myriad Pro"/>
              <a:cs typeface="Arial"/>
            </a:endParaRPr>
          </a:p>
          <a:p>
            <a:r>
              <a:rPr lang="en-GB" sz="2000" dirty="0">
                <a:latin typeface="Myriad Pro"/>
                <a:cs typeface="Arial"/>
              </a:rPr>
              <a:t>a clearly stated research question with pre-defined eligibility criteria for studies</a:t>
            </a:r>
          </a:p>
          <a:p>
            <a:r>
              <a:rPr lang="en-GB" sz="2000" dirty="0">
                <a:latin typeface="Myriad Pro"/>
                <a:cs typeface="Arial"/>
              </a:rPr>
              <a:t>an explicit, reproducible methodology</a:t>
            </a:r>
          </a:p>
          <a:p>
            <a:r>
              <a:rPr lang="en-GB" sz="2000" dirty="0">
                <a:latin typeface="Myriad Pro"/>
                <a:cs typeface="Arial"/>
              </a:rPr>
              <a:t>a comprehensive search strategy that attempts to identify all studies that would meet the eligibility criteria</a:t>
            </a:r>
          </a:p>
          <a:p>
            <a:r>
              <a:rPr lang="en-GB" sz="2000" dirty="0">
                <a:latin typeface="Myriad Pro"/>
                <a:cs typeface="Arial"/>
              </a:rPr>
              <a:t>an appraisal of the validity of the findings of the included studies, for example through the assessment of risk of bias</a:t>
            </a:r>
          </a:p>
          <a:p>
            <a:r>
              <a:rPr lang="en-GB" sz="2000" dirty="0">
                <a:latin typeface="Myriad Pro"/>
                <a:cs typeface="Arial"/>
              </a:rPr>
              <a:t>a synthesis and interpretation of the findings of the included studies </a:t>
            </a:r>
          </a:p>
          <a:p>
            <a:pPr marL="0" indent="0">
              <a:buNone/>
            </a:pPr>
            <a:r>
              <a:rPr lang="en-GB" sz="2000" dirty="0">
                <a:latin typeface="Myriad Pro"/>
                <a:cs typeface="Arial"/>
              </a:rPr>
              <a:t>  </a:t>
            </a:r>
          </a:p>
          <a:p>
            <a:pPr marL="0" indent="0" algn="ctr">
              <a:buNone/>
            </a:pPr>
            <a:endParaRPr lang="en-GB" sz="2000" dirty="0">
              <a:latin typeface="Myriad Pr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615787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914778"/>
            <a:ext cx="6858000" cy="1790699"/>
          </a:xfrm>
        </p:spPr>
        <p:txBody>
          <a:bodyPr>
            <a:normAutofit fontScale="90000"/>
          </a:bodyPr>
          <a:lstStyle/>
          <a:p>
            <a:r>
              <a:rPr lang="en-GB" sz="40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is a systematic review different from other types of reviews?</a:t>
            </a:r>
            <a:endParaRPr lang="en-GB" sz="4000" i="1">
              <a:solidFill>
                <a:schemeClr val="bg1"/>
              </a:solidFill>
            </a:endParaRPr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9AE7D9A-348C-4CAC-BD2D-DB27B8388C9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5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20661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A7FE5-A315-D14C-BF8F-FE3724F3B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Systematic Review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BD3C08-25E2-7B95-FBFA-7313B5DF58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3917032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/>
              <a:t>The research methods are designed to </a:t>
            </a:r>
            <a:r>
              <a:rPr lang="en-GB" b="1" i="1"/>
              <a:t>reduce bias</a:t>
            </a:r>
            <a:r>
              <a:rPr lang="en-GB"/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The methods are </a:t>
            </a:r>
            <a:r>
              <a:rPr lang="en-GB" b="1" i="1"/>
              <a:t>repeatable</a:t>
            </a:r>
            <a:r>
              <a:rPr lang="en-GB"/>
              <a:t>, and the approach is formal and systematic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/>
              <a:t>Systematic reviews are most commonly used in medical and public health research, but they can also be found in other disciplines.</a:t>
            </a:r>
          </a:p>
        </p:txBody>
      </p:sp>
    </p:spTree>
    <p:extLst>
      <p:ext uri="{BB962C8B-B14F-4D97-AF65-F5344CB8AC3E}">
        <p14:creationId xmlns:p14="http://schemas.microsoft.com/office/powerpoint/2010/main" val="34891724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3C1E9-D2A5-411C-C4CF-8EF2DC296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Systematic Review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69FDA-1B3E-45FA-EF55-8ED4B4A39C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Systematic reviews typically answer the research question by synthesising all available evidence</a:t>
            </a:r>
            <a:r>
              <a:rPr lang="en-GB" b="1" dirty="0"/>
              <a:t> </a:t>
            </a:r>
            <a:r>
              <a:rPr lang="en-GB" dirty="0"/>
              <a:t>and evaluating the quality of the evidence.</a:t>
            </a:r>
          </a:p>
          <a:p>
            <a:r>
              <a:rPr lang="en-GB" b="1"/>
              <a:t>Synthesising</a:t>
            </a:r>
            <a:r>
              <a:rPr lang="en-GB"/>
              <a:t> means bringing together different information to tell a single, cohesive story.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0782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914778"/>
            <a:ext cx="6858000" cy="1790699"/>
          </a:xfrm>
        </p:spPr>
        <p:txBody>
          <a:bodyPr>
            <a:normAutofit fontScale="90000"/>
          </a:bodyPr>
          <a:lstStyle/>
          <a:p>
            <a:r>
              <a:rPr lang="en-GB" sz="40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are the steps required to conduct a systematic review?</a:t>
            </a:r>
            <a:endParaRPr lang="en-GB" sz="4000" i="1">
              <a:solidFill>
                <a:schemeClr val="bg1"/>
              </a:solidFill>
            </a:endParaRPr>
          </a:p>
        </p:txBody>
      </p:sp>
      <p:pic>
        <p:nvPicPr>
          <p:cNvPr id="3" name="Picture 2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BB5500EC-3A00-1ACC-B7B5-8A9AC20433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4505" y="4395507"/>
            <a:ext cx="1419225" cy="1372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26218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F27CE-94D0-547E-1418-8B0077B77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/>
              <a:t>Steps to conduct a systematic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2E74F-324C-D524-1273-C2ACCF06FF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361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/>
              <a:t>There are </a:t>
            </a:r>
            <a:r>
              <a:rPr lang="en-GB" b="1" i="1"/>
              <a:t>7 steps</a:t>
            </a:r>
            <a:r>
              <a:rPr lang="en-GB"/>
              <a:t> required to conduct a </a:t>
            </a:r>
            <a:r>
              <a:rPr lang="en-GB" b="1" i="1"/>
              <a:t>systematic review</a:t>
            </a:r>
            <a:r>
              <a:rPr lang="en-GB"/>
              <a:t>. These include</a:t>
            </a:r>
          </a:p>
          <a:p>
            <a:pPr marL="0" indent="0">
              <a:buNone/>
            </a:pPr>
            <a:endParaRPr lang="en-GB"/>
          </a:p>
          <a:p>
            <a:r>
              <a:rPr lang="en-GB" sz="3000" i="1"/>
              <a:t>Formulate a research question</a:t>
            </a:r>
          </a:p>
          <a:p>
            <a:r>
              <a:rPr lang="en-GB" sz="3000" i="1"/>
              <a:t>Develop a protocol</a:t>
            </a:r>
          </a:p>
          <a:p>
            <a:r>
              <a:rPr lang="en-GB" sz="3000" i="1"/>
              <a:t>Search for all relevant studies</a:t>
            </a:r>
          </a:p>
          <a:p>
            <a:r>
              <a:rPr lang="en-GB" sz="3000" i="1"/>
              <a:t>Apply the selection criteria</a:t>
            </a:r>
          </a:p>
          <a:p>
            <a:r>
              <a:rPr lang="en-GB" sz="3000" i="1"/>
              <a:t>Extract the data</a:t>
            </a:r>
          </a:p>
          <a:p>
            <a:r>
              <a:rPr lang="en-GB" sz="3000" i="1"/>
              <a:t>Synthesise the data</a:t>
            </a:r>
          </a:p>
          <a:p>
            <a:r>
              <a:rPr lang="en-GB" sz="3000" i="1"/>
              <a:t>Write and publish a report</a:t>
            </a:r>
          </a:p>
        </p:txBody>
      </p:sp>
      <p:pic>
        <p:nvPicPr>
          <p:cNvPr id="4" name="Picture 3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DD41694B-3783-E388-3443-ECD3AC6847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9828" y="4160184"/>
            <a:ext cx="1318373" cy="1327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2213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914778"/>
            <a:ext cx="6858000" cy="1790699"/>
          </a:xfrm>
        </p:spPr>
        <p:txBody>
          <a:bodyPr>
            <a:normAutofit/>
          </a:bodyPr>
          <a:lstStyle/>
          <a:p>
            <a:r>
              <a:rPr lang="en-GB" sz="40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 1: How can a research questions be formulated?</a:t>
            </a:r>
            <a:endParaRPr lang="en-GB" sz="4000" i="1" dirty="0">
              <a:solidFill>
                <a:schemeClr val="bg1"/>
              </a:solidFill>
            </a:endParaRPr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9AE7D9A-348C-4CAC-BD2D-DB27B8388C9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5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9496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39FEA-BA18-DF40-21BB-050CC4F2DA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/>
              <a:t>Step 1: Formulating a research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C4DDF-D7C4-D43A-546B-280F451472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This is probably the most important step of a systematic review. </a:t>
            </a:r>
          </a:p>
          <a:p>
            <a:pPr marL="0" indent="0">
              <a:buNone/>
            </a:pPr>
            <a:r>
              <a:rPr lang="en-GB"/>
              <a:t>A </a:t>
            </a:r>
            <a:r>
              <a:rPr lang="en-GB" b="1" i="1"/>
              <a:t>clear research question </a:t>
            </a:r>
            <a:r>
              <a:rPr lang="en-GB"/>
              <a:t>will:</a:t>
            </a:r>
          </a:p>
          <a:p>
            <a:r>
              <a:rPr lang="en-GB"/>
              <a:t>Allow you to more effectively communicate your research to other researchers and practitioners</a:t>
            </a:r>
          </a:p>
          <a:p>
            <a:r>
              <a:rPr lang="en-GB"/>
              <a:t>Guide your decisions as you plan and conduct your systematic review</a:t>
            </a:r>
          </a:p>
        </p:txBody>
      </p:sp>
    </p:spTree>
    <p:extLst>
      <p:ext uri="{BB962C8B-B14F-4D97-AF65-F5344CB8AC3E}">
        <p14:creationId xmlns:p14="http://schemas.microsoft.com/office/powerpoint/2010/main" val="12845034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F9EB4-06E7-B94E-3818-6056B62286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1: Formulate a research question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C1339-C8CB-D9B2-0EC1-A33B1D16E2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A good research question for a systematic review has four components, with the acronym </a:t>
            </a:r>
            <a:r>
              <a:rPr lang="en-GB" b="1" i="1" dirty="0"/>
              <a:t>PICO </a:t>
            </a:r>
            <a:endParaRPr lang="en-GB" i="1" dirty="0"/>
          </a:p>
          <a:p>
            <a:endParaRPr lang="en-GB"/>
          </a:p>
          <a:p>
            <a:r>
              <a:rPr lang="en-GB" b="1" dirty="0"/>
              <a:t>P</a:t>
            </a:r>
            <a:r>
              <a:rPr lang="en-GB" dirty="0"/>
              <a:t>-Population(s) or problem(s)</a:t>
            </a:r>
          </a:p>
          <a:p>
            <a:r>
              <a:rPr lang="en-GB" b="1" dirty="0"/>
              <a:t>I</a:t>
            </a:r>
            <a:r>
              <a:rPr lang="en-GB" dirty="0"/>
              <a:t>-Intervention(s)</a:t>
            </a:r>
          </a:p>
          <a:p>
            <a:r>
              <a:rPr lang="en-GB" b="1" dirty="0"/>
              <a:t>C</a:t>
            </a:r>
            <a:r>
              <a:rPr lang="en-GB" dirty="0"/>
              <a:t>-Comparison(s)</a:t>
            </a:r>
          </a:p>
          <a:p>
            <a:r>
              <a:rPr lang="en-GB" b="1" dirty="0"/>
              <a:t>O</a:t>
            </a:r>
            <a:r>
              <a:rPr lang="en-GB" dirty="0"/>
              <a:t>-Outcome(s)</a:t>
            </a:r>
          </a:p>
        </p:txBody>
      </p:sp>
    </p:spTree>
    <p:extLst>
      <p:ext uri="{BB962C8B-B14F-4D97-AF65-F5344CB8AC3E}">
        <p14:creationId xmlns:p14="http://schemas.microsoft.com/office/powerpoint/2010/main" val="29329420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772C8-F8F6-5B06-9663-A88BD9342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1: Formulate a research question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91FC6-AC50-D531-0F1C-9D132ABF93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061047"/>
          </a:xfrm>
        </p:spPr>
        <p:txBody>
          <a:bodyPr>
            <a:normAutofit/>
          </a:bodyPr>
          <a:lstStyle/>
          <a:p>
            <a:r>
              <a:rPr lang="en-GB" sz="2800" b="1" i="0">
                <a:effectLst/>
                <a:latin typeface="Arial" panose="020B0604020202020204" pitchFamily="34" charset="0"/>
              </a:rPr>
              <a:t>PICO</a:t>
            </a:r>
            <a:r>
              <a:rPr lang="en-GB" sz="2800" b="0" i="0">
                <a:effectLst/>
                <a:latin typeface="Arial" panose="020B0604020202020204" pitchFamily="34" charset="0"/>
              </a:rPr>
              <a:t> is a commonly used tool for formulating focused </a:t>
            </a:r>
            <a:r>
              <a:rPr lang="en-GB" sz="2800" b="1" i="1">
                <a:effectLst/>
                <a:latin typeface="Arial" panose="020B0604020202020204" pitchFamily="34" charset="0"/>
              </a:rPr>
              <a:t>clinical questions</a:t>
            </a:r>
            <a:r>
              <a:rPr lang="en-GB" sz="2800" b="0" i="0">
                <a:effectLst/>
                <a:latin typeface="Arial" panose="020B0604020202020204" pitchFamily="34" charset="0"/>
              </a:rPr>
              <a:t>.</a:t>
            </a:r>
          </a:p>
          <a:p>
            <a:endParaRPr lang="en-GB" sz="2800" b="0" i="0">
              <a:effectLst/>
              <a:latin typeface="Arial" panose="020B0604020202020204" pitchFamily="34" charset="0"/>
            </a:endParaRPr>
          </a:p>
          <a:p>
            <a:r>
              <a:rPr lang="en-GB" sz="2800" b="0" i="0">
                <a:effectLst/>
                <a:latin typeface="Arial" panose="020B0604020202020204" pitchFamily="34" charset="0"/>
              </a:rPr>
              <a:t>It </a:t>
            </a:r>
            <a:r>
              <a:rPr lang="en-GB" sz="2800" b="1" i="1">
                <a:effectLst/>
                <a:latin typeface="Arial" panose="020B0604020202020204" pitchFamily="34" charset="0"/>
              </a:rPr>
              <a:t>clarifies the question</a:t>
            </a:r>
            <a:r>
              <a:rPr lang="en-GB" sz="2800" b="0" i="0">
                <a:effectLst/>
                <a:latin typeface="Arial" panose="020B0604020202020204" pitchFamily="34" charset="0"/>
              </a:rPr>
              <a:t>, </a:t>
            </a:r>
          </a:p>
          <a:p>
            <a:r>
              <a:rPr lang="en-GB" sz="2800" b="1" i="1">
                <a:latin typeface="Arial" panose="020B0604020202020204" pitchFamily="34" charset="0"/>
              </a:rPr>
              <a:t>D</a:t>
            </a:r>
            <a:r>
              <a:rPr lang="en-GB" sz="2800" b="1" i="1">
                <a:effectLst/>
                <a:latin typeface="Arial" panose="020B0604020202020204" pitchFamily="34" charset="0"/>
              </a:rPr>
              <a:t>etermines search </a:t>
            </a:r>
            <a:r>
              <a:rPr lang="en-GB" sz="2800" b="0" i="0">
                <a:effectLst/>
                <a:latin typeface="Arial" panose="020B0604020202020204" pitchFamily="34" charset="0"/>
              </a:rPr>
              <a:t>concepts, and </a:t>
            </a:r>
          </a:p>
          <a:p>
            <a:r>
              <a:rPr lang="en-GB" sz="2800">
                <a:latin typeface="Arial" panose="020B0604020202020204" pitchFamily="34" charset="0"/>
              </a:rPr>
              <a:t>I</a:t>
            </a:r>
            <a:r>
              <a:rPr lang="en-GB" sz="2800" b="0" i="0">
                <a:effectLst/>
                <a:latin typeface="Arial" panose="020B0604020202020204" pitchFamily="34" charset="0"/>
              </a:rPr>
              <a:t>dentifies the </a:t>
            </a:r>
            <a:r>
              <a:rPr lang="en-GB" sz="2800" b="1" i="1">
                <a:effectLst/>
                <a:latin typeface="Arial" panose="020B0604020202020204" pitchFamily="34" charset="0"/>
              </a:rPr>
              <a:t>type of study </a:t>
            </a:r>
            <a:r>
              <a:rPr lang="en-GB" sz="2800" b="0" i="0">
                <a:effectLst/>
                <a:latin typeface="Arial" panose="020B0604020202020204" pitchFamily="34" charset="0"/>
              </a:rPr>
              <a:t>that is most appropriate to answer the question type</a:t>
            </a:r>
            <a:r>
              <a:rPr lang="en-GB" sz="2800" b="0" i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.</a:t>
            </a: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24006612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F8690-5BE0-18E3-9CD8-222B6CE24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1: Formulate a research question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3DB24-3316-EC92-A436-95385643FC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/>
              <a:t>These </a:t>
            </a:r>
            <a:r>
              <a:rPr lang="en-GB" b="1"/>
              <a:t>four </a:t>
            </a:r>
            <a:r>
              <a:rPr lang="en-GB"/>
              <a:t>components can be rearranged  to write a clear research question:</a:t>
            </a:r>
          </a:p>
          <a:p>
            <a:endParaRPr lang="en-GB"/>
          </a:p>
          <a:p>
            <a:r>
              <a:rPr lang="en-GB"/>
              <a:t>What is the effectiveness of </a:t>
            </a:r>
            <a:r>
              <a:rPr lang="en-GB" b="1" i="1"/>
              <a:t>I</a:t>
            </a:r>
            <a:r>
              <a:rPr lang="en-GB"/>
              <a:t> versus </a:t>
            </a:r>
            <a:r>
              <a:rPr lang="en-GB" b="1" i="1"/>
              <a:t>C</a:t>
            </a:r>
            <a:r>
              <a:rPr lang="en-GB"/>
              <a:t> for </a:t>
            </a:r>
            <a:r>
              <a:rPr lang="en-GB" b="1" i="1"/>
              <a:t>O</a:t>
            </a:r>
            <a:r>
              <a:rPr lang="en-GB"/>
              <a:t> in </a:t>
            </a:r>
            <a:r>
              <a:rPr lang="en-GB" b="1" i="1"/>
              <a:t>P</a:t>
            </a:r>
            <a:r>
              <a:rPr lang="en-GB"/>
              <a:t>?</a:t>
            </a:r>
          </a:p>
          <a:p>
            <a:r>
              <a:rPr lang="en-GB"/>
              <a:t>Sometimes, you may want to include a fifth component, the </a:t>
            </a:r>
            <a:r>
              <a:rPr lang="en-GB" b="1" i="1"/>
              <a:t>type of study design</a:t>
            </a:r>
            <a:r>
              <a:rPr lang="en-GB"/>
              <a:t>. </a:t>
            </a:r>
          </a:p>
          <a:p>
            <a:r>
              <a:rPr lang="en-GB"/>
              <a:t>In this case, the acronym changes to </a:t>
            </a:r>
            <a:r>
              <a:rPr lang="en-GB" b="1" i="1"/>
              <a:t>PICOT or PICOS</a:t>
            </a:r>
            <a:r>
              <a:rPr lang="en-GB"/>
              <a:t>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1466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BF277-B995-639C-0BE6-788DF53F9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1: Formulate a research question</a:t>
            </a:r>
            <a:endParaRPr lang="en-GB" sz="3200"/>
          </a:p>
        </p:txBody>
      </p:sp>
      <p:pic>
        <p:nvPicPr>
          <p:cNvPr id="1026" name="Picture 2" descr="PICO model illustrated in a table">
            <a:extLst>
              <a:ext uri="{FF2B5EF4-FFF2-40B4-BE49-F238E27FC236}">
                <a16:creationId xmlns:a16="http://schemas.microsoft.com/office/drawing/2014/main" id="{5A9AD37D-AFD1-11AA-E093-B78A26A7D75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00895"/>
            <a:ext cx="6624736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01372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75A74-A75C-06BE-CD33-5F7C19FB6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9C021-B9BB-C8AF-F9A4-3988DDB97D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/>
              <a:t>Working independently identify the </a:t>
            </a:r>
            <a:r>
              <a:rPr lang="en-GB" sz="2400" b="1" i="1"/>
              <a:t>PICO </a:t>
            </a:r>
            <a:r>
              <a:rPr lang="en-GB" sz="2400"/>
              <a:t>in the below research question.</a:t>
            </a:r>
          </a:p>
          <a:p>
            <a:endParaRPr lang="en-GB" sz="2400"/>
          </a:p>
          <a:p>
            <a:r>
              <a:rPr lang="en-GB" sz="2400"/>
              <a:t>What is the effectiveness of probiotics versus no treatment, a placebo, or a non-probiotic treatment for reducing eczema symptoms and improving quality of life in patients with eczema?</a:t>
            </a:r>
          </a:p>
          <a:p>
            <a:endParaRPr lang="en-GB" sz="2400"/>
          </a:p>
          <a:p>
            <a:pPr marL="0" indent="0" algn="ctr">
              <a:buNone/>
            </a:pPr>
            <a:r>
              <a:rPr lang="en-GB" sz="2400" b="1"/>
              <a:t>Feedback your findings to the whole class</a:t>
            </a:r>
          </a:p>
        </p:txBody>
      </p:sp>
    </p:spTree>
    <p:extLst>
      <p:ext uri="{BB962C8B-B14F-4D97-AF65-F5344CB8AC3E}">
        <p14:creationId xmlns:p14="http://schemas.microsoft.com/office/powerpoint/2010/main" val="10807816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B2C7C-8CA3-8333-403F-8D141D7FC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1: Formulate a research question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0BC41-A561-C5CF-8333-4F5F6ECFC0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PEO-This is useful for clinical questions with </a:t>
            </a:r>
            <a:r>
              <a:rPr lang="en-GB" b="1" i="1"/>
              <a:t>case control studi</a:t>
            </a:r>
            <a:r>
              <a:rPr lang="en-GB" b="1"/>
              <a:t>es</a:t>
            </a:r>
            <a:r>
              <a:rPr lang="en-GB"/>
              <a:t> and </a:t>
            </a:r>
            <a:r>
              <a:rPr lang="en-GB" b="1" i="1"/>
              <a:t>cohort studies</a:t>
            </a:r>
            <a:r>
              <a:rPr lang="en-GB"/>
              <a:t>. </a:t>
            </a:r>
          </a:p>
          <a:p>
            <a:pPr marL="0" indent="0">
              <a:buNone/>
            </a:pPr>
            <a:endParaRPr lang="en-GB"/>
          </a:p>
          <a:p>
            <a:r>
              <a:rPr lang="en-GB" b="1"/>
              <a:t>P</a:t>
            </a:r>
            <a:r>
              <a:rPr lang="en-GB"/>
              <a:t>-Patient/participant, </a:t>
            </a:r>
          </a:p>
          <a:p>
            <a:r>
              <a:rPr lang="en-GB" b="1"/>
              <a:t>E</a:t>
            </a:r>
            <a:r>
              <a:rPr lang="en-GB"/>
              <a:t>-Exposure, </a:t>
            </a:r>
          </a:p>
          <a:p>
            <a:r>
              <a:rPr lang="en-GB" b="1"/>
              <a:t>O</a:t>
            </a:r>
            <a:r>
              <a:rPr lang="en-GB"/>
              <a:t>-outcome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65729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27747-1B08-4440-B372-9BB4D4B67E0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50" b="1" i="1">
                <a:solidFill>
                  <a:schemeClr val="bg1"/>
                </a:solidFill>
              </a:rPr>
              <a:t>Step 2: Develop a protocol</a:t>
            </a:r>
          </a:p>
        </p:txBody>
      </p:sp>
    </p:spTree>
    <p:extLst>
      <p:ext uri="{BB962C8B-B14F-4D97-AF65-F5344CB8AC3E}">
        <p14:creationId xmlns:p14="http://schemas.microsoft.com/office/powerpoint/2010/main" val="24317502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5C418-65E7-8C0A-E6C4-85E4F6C86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Step 2: Develop a protocol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FC997-589B-B1D2-BA72-79BFA84BD0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A protocol is a document that contains your research plan for the systematic review. </a:t>
            </a:r>
          </a:p>
          <a:p>
            <a:r>
              <a:rPr lang="en-GB"/>
              <a:t>This is an important step because having a plan allows you to work more efficiently and reduces bias.</a:t>
            </a:r>
          </a:p>
        </p:txBody>
      </p:sp>
    </p:spTree>
    <p:extLst>
      <p:ext uri="{BB962C8B-B14F-4D97-AF65-F5344CB8AC3E}">
        <p14:creationId xmlns:p14="http://schemas.microsoft.com/office/powerpoint/2010/main" val="105296123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6F648-81F6-665D-8380-1D39717DB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Step 2: Develop a protocol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EB2B6-9ACD-A4F2-DCAE-1B8088234B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/>
              <a:t>The protocol should include the following components:</a:t>
            </a:r>
          </a:p>
          <a:p>
            <a:endParaRPr lang="en-GB"/>
          </a:p>
          <a:p>
            <a:r>
              <a:rPr lang="en-GB" b="1"/>
              <a:t>Background information</a:t>
            </a:r>
            <a:r>
              <a:rPr lang="en-GB"/>
              <a:t>: Provide the context of the research question, including why it’s important.</a:t>
            </a:r>
          </a:p>
          <a:p>
            <a:r>
              <a:rPr lang="en-GB" b="1"/>
              <a:t>Research objective(s)</a:t>
            </a:r>
            <a:r>
              <a:rPr lang="en-GB"/>
              <a:t>: Rephrase your research question as an objective.</a:t>
            </a:r>
          </a:p>
          <a:p>
            <a:pPr marL="0" indent="0">
              <a:buNone/>
            </a:pPr>
            <a:r>
              <a:rPr lang="en-GB" b="1"/>
              <a:t>Proposed methods</a:t>
            </a:r>
          </a:p>
          <a:p>
            <a:r>
              <a:rPr lang="en-GB" b="1"/>
              <a:t>Selection criteria</a:t>
            </a:r>
            <a:r>
              <a:rPr lang="en-GB"/>
              <a:t>: State how you will decide which studies to include or exclude from your review.</a:t>
            </a:r>
          </a:p>
          <a:p>
            <a:r>
              <a:rPr lang="en-GB" b="1"/>
              <a:t>Search strategy</a:t>
            </a:r>
            <a:r>
              <a:rPr lang="en-GB"/>
              <a:t>: Discuss your plan for finding studies.</a:t>
            </a:r>
          </a:p>
          <a:p>
            <a:r>
              <a:rPr lang="en-GB" b="1"/>
              <a:t>Analysis</a:t>
            </a:r>
            <a:r>
              <a:rPr lang="en-GB"/>
              <a:t>: Explain what information you will collect from the studies and how you will synthesise the data.</a:t>
            </a:r>
          </a:p>
        </p:txBody>
      </p:sp>
    </p:spTree>
    <p:extLst>
      <p:ext uri="{BB962C8B-B14F-4D97-AF65-F5344CB8AC3E}">
        <p14:creationId xmlns:p14="http://schemas.microsoft.com/office/powerpoint/2010/main" val="42834001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27747-1B08-4440-B372-9BB4D4B67E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en-GB" sz="4050" b="1" i="1">
                <a:solidFill>
                  <a:schemeClr val="bg1"/>
                </a:solidFill>
              </a:rPr>
              <a:t>Step 3: Search for all relevant studies</a:t>
            </a:r>
          </a:p>
        </p:txBody>
      </p:sp>
    </p:spTree>
    <p:extLst>
      <p:ext uri="{BB962C8B-B14F-4D97-AF65-F5344CB8AC3E}">
        <p14:creationId xmlns:p14="http://schemas.microsoft.com/office/powerpoint/2010/main" val="5664466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0A6786-13ED-9656-CF42-324D2D08B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/>
              <a:t>Step 3: Search for all relevant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74D06-2686-3DFF-A317-3A40D96B2B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This is the most time-consuming step of a systematic review.</a:t>
            </a:r>
          </a:p>
          <a:p>
            <a:r>
              <a:rPr lang="en-GB"/>
              <a:t>To reduce bias, it is important to search for </a:t>
            </a:r>
            <a:r>
              <a:rPr lang="en-GB" b="1" i="1"/>
              <a:t>relevant studies </a:t>
            </a:r>
            <a:r>
              <a:rPr lang="en-GB"/>
              <a:t>very thoroughly. </a:t>
            </a:r>
          </a:p>
          <a:p>
            <a:r>
              <a:rPr lang="en-GB"/>
              <a:t>The strategy will depend on your field and your </a:t>
            </a:r>
            <a:r>
              <a:rPr lang="en-GB" b="1" i="1"/>
              <a:t>research question</a:t>
            </a:r>
            <a:r>
              <a:rPr lang="en-GB"/>
              <a:t>, but sources generally fall into the four categories</a:t>
            </a:r>
          </a:p>
        </p:txBody>
      </p:sp>
    </p:spTree>
    <p:extLst>
      <p:ext uri="{BB962C8B-B14F-4D97-AF65-F5344CB8AC3E}">
        <p14:creationId xmlns:p14="http://schemas.microsoft.com/office/powerpoint/2010/main" val="388362359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36F09-AEE1-CC17-95E7-A39D3F6DA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3: Search for all relevant studies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BD5BC-5234-D590-DBE4-AB943DA1CB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The four types of sources that can be used to retrieve relevant studies include:</a:t>
            </a:r>
          </a:p>
          <a:p>
            <a:r>
              <a:rPr lang="en-GB" b="1" i="1"/>
              <a:t>Databases</a:t>
            </a:r>
          </a:p>
          <a:p>
            <a:r>
              <a:rPr lang="en-GB" b="1" i="1"/>
              <a:t>Handsearching</a:t>
            </a:r>
          </a:p>
          <a:p>
            <a:r>
              <a:rPr lang="en-GB" b="1" i="1"/>
              <a:t>Gray literature</a:t>
            </a:r>
          </a:p>
          <a:p>
            <a:r>
              <a:rPr lang="en-GB" b="1" i="1"/>
              <a:t>Experts</a:t>
            </a:r>
          </a:p>
        </p:txBody>
      </p:sp>
    </p:spTree>
    <p:extLst>
      <p:ext uri="{BB962C8B-B14F-4D97-AF65-F5344CB8AC3E}">
        <p14:creationId xmlns:p14="http://schemas.microsoft.com/office/powerpoint/2010/main" val="208412428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641E5-7792-F22F-B824-5B1FB0F22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3: Search for all relevant studies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3601A7-7AB0-DC79-A9C9-6841E8F479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i="1"/>
              <a:t>Databases</a:t>
            </a:r>
            <a:r>
              <a:rPr lang="en-GB" b="1"/>
              <a:t>:</a:t>
            </a:r>
            <a:r>
              <a:rPr lang="en-GB"/>
              <a:t> Search multiple databases of </a:t>
            </a:r>
            <a:r>
              <a:rPr lang="en-GB" b="1" i="1"/>
              <a:t>peer-reviewed literature</a:t>
            </a:r>
            <a:r>
              <a:rPr lang="en-GB"/>
              <a:t>, such as </a:t>
            </a:r>
            <a:r>
              <a:rPr lang="en-GB" b="0" i="0" u="none" strike="noStrike">
                <a:solidFill>
                  <a:srgbClr val="FC5216"/>
                </a:solidFill>
                <a:effectLst/>
                <a:hlinkClick r:id="rId2"/>
              </a:rPr>
              <a:t>PubMed</a:t>
            </a:r>
            <a:r>
              <a:rPr lang="en-GB"/>
              <a:t> or </a:t>
            </a:r>
            <a:r>
              <a:rPr lang="en-GB" b="0" i="0" u="none" strike="noStrike">
                <a:solidFill>
                  <a:srgbClr val="FC5216"/>
                </a:solidFill>
                <a:effectLst/>
                <a:hlinkClick r:id="rId3"/>
              </a:rPr>
              <a:t>Scopus</a:t>
            </a:r>
            <a:r>
              <a:rPr lang="en-GB"/>
              <a:t>. </a:t>
            </a:r>
          </a:p>
          <a:p>
            <a:r>
              <a:rPr lang="en-GB"/>
              <a:t>Think carefully about how to phrase your search terms and include </a:t>
            </a:r>
            <a:r>
              <a:rPr lang="en-GB" b="1" i="1"/>
              <a:t>multiple synonyms</a:t>
            </a:r>
            <a:r>
              <a:rPr lang="en-GB"/>
              <a:t> of each word. </a:t>
            </a:r>
          </a:p>
          <a:p>
            <a:r>
              <a:rPr lang="en-GB"/>
              <a:t>Use </a:t>
            </a:r>
            <a:r>
              <a:rPr lang="en-GB" b="1" i="1"/>
              <a:t>Boolean operators </a:t>
            </a:r>
            <a:r>
              <a:rPr lang="en-GB"/>
              <a:t>if relevant.</a:t>
            </a:r>
          </a:p>
        </p:txBody>
      </p:sp>
    </p:spTree>
    <p:extLst>
      <p:ext uri="{BB962C8B-B14F-4D97-AF65-F5344CB8AC3E}">
        <p14:creationId xmlns:p14="http://schemas.microsoft.com/office/powerpoint/2010/main" val="292942999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72936-F039-A47D-2A60-E8DF78F0F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D2293-F50E-C345-B280-C006C7515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Working independently mention other </a:t>
            </a:r>
            <a:r>
              <a:rPr lang="en-GB" b="1" i="1"/>
              <a:t>health databases </a:t>
            </a:r>
            <a:r>
              <a:rPr lang="en-GB"/>
              <a:t>aside from the above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 algn="ctr">
              <a:buNone/>
            </a:pPr>
            <a:r>
              <a:rPr lang="en-GB" b="1"/>
              <a:t>Feedback your findings to the whole class</a:t>
            </a:r>
          </a:p>
          <a:p>
            <a:endParaRPr lang="en-GB"/>
          </a:p>
        </p:txBody>
      </p:sp>
      <p:pic>
        <p:nvPicPr>
          <p:cNvPr id="4" name="Picture 3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CEDCBB74-2842-B0A0-D44D-02BD0C7454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28416" y="4440331"/>
            <a:ext cx="1195108" cy="1215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657024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72936-F039-A47D-2A60-E8DF78F0F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D2293-F50E-C345-B280-C006C7515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/>
              <a:t>Working independently research the term </a:t>
            </a:r>
            <a:r>
              <a:rPr lang="en-GB" b="1" i="1"/>
              <a:t>peer review literature and scholarly journals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 algn="ctr">
              <a:buNone/>
            </a:pPr>
            <a:r>
              <a:rPr lang="en-GB" b="1"/>
              <a:t>Feedback your findings to the whole class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98715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D6DC1-C350-4EA8-A8A8-029522C29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b="1">
                <a:latin typeface="Arial" panose="020B0604020202020204" pitchFamily="34" charset="0"/>
                <a:cs typeface="Arial" panose="020B0604020202020204" pitchFamily="34" charset="0"/>
              </a:rPr>
              <a:t>Scholarly and Peer-Reviewed Journals</a:t>
            </a:r>
            <a:endParaRPr lang="en-GB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2118FA-F840-4734-93E7-C810344D0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844824"/>
            <a:ext cx="7886700" cy="3966920"/>
          </a:xfrm>
        </p:spPr>
        <p:txBody>
          <a:bodyPr>
            <a:normAutofit lnSpcReduction="10000"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Scholarly journals are oftentimes </a:t>
            </a:r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peer reviewed or refereed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A peer-reviewed or refereed article has gone through a process where other scholars in the author’s field or discipline critically assess a draft of the article. 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The actual evaluations are similar to editing notes, where the author receives detailed and constructive feedback from the peer experts. 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However, these reviews are </a:t>
            </a:r>
            <a:r>
              <a:rPr lang="en-GB" sz="2400" i="1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 made available publicly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2065621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E73ED-5838-160C-FDDD-26D735645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GB" sz="4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Scholarly and Peer-Reviewed Journals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D9060-4859-62B3-2693-D2BC7B513D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Peer review, sometimes referred to as refereeing, is the process of evaluating submissions to an academic journal. </a:t>
            </a:r>
          </a:p>
          <a:p>
            <a:r>
              <a:rPr lang="en-GB"/>
              <a:t>Using strict criteria, a panel of reviewers in the same subject area decides whether to accept each submission for publication.</a:t>
            </a:r>
          </a:p>
          <a:p>
            <a:endParaRPr lang="en-GB"/>
          </a:p>
          <a:p>
            <a:r>
              <a:rPr lang="en-GB"/>
              <a:t>Peer-reviewed articles are considered a highly credible source due to the stringent process they go through before publication.</a:t>
            </a:r>
          </a:p>
        </p:txBody>
      </p:sp>
    </p:spTree>
    <p:extLst>
      <p:ext uri="{BB962C8B-B14F-4D97-AF65-F5344CB8AC3E}">
        <p14:creationId xmlns:p14="http://schemas.microsoft.com/office/powerpoint/2010/main" val="418228501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8B674-3D55-098F-9528-02599CBB72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3: Search for all relevant studies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534F52-97C3-63FE-1574-A4213F25D1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/>
              <a:t>Handsearching</a:t>
            </a:r>
            <a:r>
              <a:rPr lang="en-GB"/>
              <a:t>: In addition to searching the primary sources using databases, you will also need to search </a:t>
            </a:r>
            <a:r>
              <a:rPr lang="en-GB" b="1" i="1"/>
              <a:t>manually</a:t>
            </a:r>
            <a:r>
              <a:rPr lang="en-GB"/>
              <a:t>. </a:t>
            </a:r>
          </a:p>
          <a:p>
            <a:r>
              <a:rPr lang="en-GB"/>
              <a:t>One strategy is to </a:t>
            </a:r>
            <a:r>
              <a:rPr lang="en-GB" b="1" i="1"/>
              <a:t>scan </a:t>
            </a:r>
            <a:r>
              <a:rPr lang="en-GB"/>
              <a:t>relevant journals or conference proceedings. </a:t>
            </a:r>
          </a:p>
          <a:p>
            <a:r>
              <a:rPr lang="en-GB"/>
              <a:t>Another strategy is to </a:t>
            </a:r>
            <a:r>
              <a:rPr lang="en-GB" b="1" i="1"/>
              <a:t>scan</a:t>
            </a:r>
            <a:r>
              <a:rPr lang="en-GB"/>
              <a:t> the </a:t>
            </a:r>
            <a:r>
              <a:rPr lang="en-GB" b="1" i="1"/>
              <a:t>reference lists</a:t>
            </a:r>
            <a:r>
              <a:rPr lang="en-GB"/>
              <a:t> of </a:t>
            </a:r>
            <a:r>
              <a:rPr lang="en-GB" b="1" i="1"/>
              <a:t>relevant studies</a:t>
            </a:r>
            <a:r>
              <a:rPr lang="en-GB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6941728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F14FCB-D19E-6568-77C6-A75D353AC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3: Search for all relevant studies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D83AA-F13A-2827-08D1-6582B8602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3610"/>
          </a:xfrm>
        </p:spPr>
        <p:txBody>
          <a:bodyPr>
            <a:normAutofit fontScale="925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3000" b="1" i="1">
                <a:effectLst/>
              </a:rPr>
              <a:t>Grey literature</a:t>
            </a:r>
            <a:r>
              <a:rPr lang="en-GB" sz="3000" b="1" i="0">
                <a:effectLst/>
              </a:rPr>
              <a:t>: </a:t>
            </a:r>
            <a:r>
              <a:rPr lang="en-GB" sz="3000" b="0" i="0">
                <a:effectLst/>
              </a:rPr>
              <a:t>Grey literature includes </a:t>
            </a:r>
            <a:r>
              <a:rPr lang="en-GB" sz="3000" b="0" i="1">
                <a:effectLst/>
              </a:rPr>
              <a:t>documents</a:t>
            </a:r>
            <a:r>
              <a:rPr lang="en-GB" sz="3000" b="0" i="0">
                <a:effectLst/>
              </a:rPr>
              <a:t> produced by governments, universities, and other institutions that are not published by traditional publishers.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b="0" i="0">
                <a:effectLst/>
              </a:rPr>
              <a:t>Graduate student </a:t>
            </a:r>
            <a:r>
              <a:rPr lang="en-GB" sz="3000" b="1" i="1">
                <a:effectLst/>
              </a:rPr>
              <a:t>theses</a:t>
            </a:r>
            <a:r>
              <a:rPr lang="en-GB" sz="3000" b="0" i="0">
                <a:effectLst/>
              </a:rPr>
              <a:t> are an important type of grey literature, which you can search using the </a:t>
            </a:r>
            <a:r>
              <a:rPr lang="en-GB" sz="3000" b="0" i="0" u="none" strike="noStrike">
                <a:effectLst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Networked Digital Library of Theses and Dissertations (NDLTD)</a:t>
            </a:r>
            <a:r>
              <a:rPr lang="en-GB" sz="3000" b="0" i="0">
                <a:effectLst/>
              </a:rPr>
              <a:t>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000" b="0" i="0">
                <a:effectLst/>
              </a:rPr>
              <a:t>In medicine, clinical trial registries are another important type of grey literature.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7781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464DB-98D6-4A2B-86EF-EA597048F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297" y="404664"/>
            <a:ext cx="7886700" cy="994169"/>
          </a:xfrm>
        </p:spPr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Grey literature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7F941-41C2-4200-953E-EDED735C77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297" y="1556792"/>
            <a:ext cx="7886700" cy="3886011"/>
          </a:xfrm>
        </p:spPr>
        <p:txBody>
          <a:bodyPr>
            <a:normAutofit fontScale="62500" lnSpcReduction="20000"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It is crucial to note where the term “grey literature” is derived from.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Grey literature comes from the uncertainty of the status of this information.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Grey literature is essentially any document that has not gone through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peer review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for publication. You may be questioning what is the benefit of looking at this type of literature if it is not peer reviewed?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benefit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is that grey literature can be published much more quickly since it does not have to be subjected to the lengthy peer-review process.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As a result, in cases where there may not be much information on a topic in peer-reviewed research, grey literature may prove a very valuable source of information. </a:t>
            </a:r>
          </a:p>
        </p:txBody>
      </p:sp>
    </p:spTree>
    <p:extLst>
      <p:ext uri="{BB962C8B-B14F-4D97-AF65-F5344CB8AC3E}">
        <p14:creationId xmlns:p14="http://schemas.microsoft.com/office/powerpoint/2010/main" val="198057288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687AD-1475-8920-685A-4B3E86AA3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3: Search for all relevant studies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1D4D6-6DDF-BAF3-2BD5-9FBF686343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/>
              <a:t>Experts:</a:t>
            </a:r>
            <a:r>
              <a:rPr lang="en-GB"/>
              <a:t> Contact experts in the field to ask if they have unpublished studies that should be included in your review.</a:t>
            </a:r>
          </a:p>
        </p:txBody>
      </p:sp>
    </p:spTree>
    <p:extLst>
      <p:ext uri="{BB962C8B-B14F-4D97-AF65-F5344CB8AC3E}">
        <p14:creationId xmlns:p14="http://schemas.microsoft.com/office/powerpoint/2010/main" val="279132985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27747-1B08-4440-B372-9BB4D4B67E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en-GB" sz="4050" b="1" i="1">
                <a:solidFill>
                  <a:schemeClr val="bg1"/>
                </a:solidFill>
              </a:rPr>
              <a:t>Step 4: Apply the selection criteria</a:t>
            </a:r>
          </a:p>
        </p:txBody>
      </p:sp>
    </p:spTree>
    <p:extLst>
      <p:ext uri="{BB962C8B-B14F-4D97-AF65-F5344CB8AC3E}">
        <p14:creationId xmlns:p14="http://schemas.microsoft.com/office/powerpoint/2010/main" val="111630302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922BC-88C3-AFC1-F983-225922EE6F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36538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i="0">
                <a:effectLst/>
                <a:latin typeface="+mn-lt"/>
              </a:rPr>
              <a:t>Step 4: Apply the selection criteria</a:t>
            </a:r>
            <a:endParaRPr lang="en-GB" sz="360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77561-FAD7-EF39-5199-813FCD67C4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/>
              <a:t>You will independently read the studies and decide which to include in your review based on the selection criteria you established in your protocol.</a:t>
            </a:r>
          </a:p>
          <a:p>
            <a:endParaRPr lang="en-GB"/>
          </a:p>
          <a:p>
            <a:r>
              <a:rPr lang="en-GB"/>
              <a:t>To increase inter-rater reliability, ensure that everyone thoroughly understands the selection criteria before you begin.</a:t>
            </a:r>
          </a:p>
        </p:txBody>
      </p:sp>
    </p:spTree>
    <p:extLst>
      <p:ext uri="{BB962C8B-B14F-4D97-AF65-F5344CB8AC3E}">
        <p14:creationId xmlns:p14="http://schemas.microsoft.com/office/powerpoint/2010/main" val="168351904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721FE-44F0-E596-E88A-2CFA7544E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4: Apply the selection criteria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FB45F-DA9F-C9E0-D93F-EBBEBADD0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361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/>
              <a:t>The </a:t>
            </a:r>
            <a:r>
              <a:rPr lang="en-GB" b="1" i="1"/>
              <a:t>selection</a:t>
            </a:r>
            <a:r>
              <a:rPr lang="en-GB"/>
              <a:t> criteria should be applied in two phases:</a:t>
            </a:r>
          </a:p>
          <a:p>
            <a:endParaRPr lang="en-GB"/>
          </a:p>
          <a:p>
            <a:pPr algn="l"/>
            <a:r>
              <a:rPr lang="en-GB" b="1" i="1">
                <a:effectLst/>
              </a:rPr>
              <a:t>Based on the titles and abstracts</a:t>
            </a:r>
            <a:r>
              <a:rPr lang="en-GB" b="1" i="0">
                <a:effectLst/>
              </a:rPr>
              <a:t>: </a:t>
            </a:r>
            <a:r>
              <a:rPr lang="en-GB" b="0" i="0">
                <a:effectLst/>
              </a:rPr>
              <a:t>Decide whether each article potentially meets the selection criteria based on the information provided in the abstracts.</a:t>
            </a:r>
          </a:p>
          <a:p>
            <a:pPr algn="l"/>
            <a:r>
              <a:rPr lang="en-GB" b="1" i="1">
                <a:effectLst/>
              </a:rPr>
              <a:t>Based on the full texts</a:t>
            </a:r>
            <a:r>
              <a:rPr lang="en-GB" b="1" i="0">
                <a:effectLst/>
              </a:rPr>
              <a:t>: Download</a:t>
            </a:r>
            <a:r>
              <a:rPr lang="en-GB" b="0" i="0">
                <a:effectLst/>
              </a:rPr>
              <a:t> the articles that were not excluded during the first phase. </a:t>
            </a:r>
          </a:p>
          <a:p>
            <a:pPr algn="l"/>
            <a:r>
              <a:rPr lang="en-GB" b="0" i="0">
                <a:effectLst/>
              </a:rPr>
              <a:t>If an article is not available online or through your library, you may need to contact the authors to ask for a copy. </a:t>
            </a:r>
          </a:p>
          <a:p>
            <a:pPr algn="l"/>
            <a:r>
              <a:rPr lang="en-GB" b="0" i="0">
                <a:effectLst/>
              </a:rPr>
              <a:t>Read the articles and decide which articles meet the selection criteria.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73486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D65BD-0902-161E-4703-594CA05F7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Step 4: Apply the selection criteria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71E6D-46D4-F26D-CC3F-4A7330ED8B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176464"/>
          </a:xfrm>
        </p:spPr>
        <p:txBody>
          <a:bodyPr/>
          <a:lstStyle/>
          <a:p>
            <a:r>
              <a:rPr lang="en-GB" b="0" i="0">
                <a:effectLst/>
              </a:rPr>
              <a:t>It is very important that you ensure you keep a meticulous record of why you </a:t>
            </a:r>
            <a:r>
              <a:rPr lang="en-GB" b="1" i="1">
                <a:effectLst/>
              </a:rPr>
              <a:t>included</a:t>
            </a:r>
            <a:r>
              <a:rPr lang="en-GB" b="0" i="0">
                <a:effectLst/>
              </a:rPr>
              <a:t> or </a:t>
            </a:r>
            <a:r>
              <a:rPr lang="en-GB" b="1" i="1">
                <a:effectLst/>
              </a:rPr>
              <a:t>excluded</a:t>
            </a:r>
            <a:r>
              <a:rPr lang="en-GB" b="0" i="0">
                <a:effectLst/>
              </a:rPr>
              <a:t> each article. </a:t>
            </a:r>
          </a:p>
          <a:p>
            <a:r>
              <a:rPr lang="en-GB" b="0" i="0">
                <a:effectLst/>
              </a:rPr>
              <a:t>When the selection process is complete, you can summarise what you did using a </a:t>
            </a:r>
            <a:r>
              <a:rPr lang="en-GB" b="1" i="1" u="none" strike="noStrike"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PRISMA flow diagram</a:t>
            </a:r>
            <a:r>
              <a:rPr lang="en-GB" b="0" i="0">
                <a:effectLst/>
              </a:rPr>
              <a:t>.</a:t>
            </a:r>
            <a:endParaRPr lang="en-GB"/>
          </a:p>
        </p:txBody>
      </p:sp>
      <p:pic>
        <p:nvPicPr>
          <p:cNvPr id="5" name="Picture 4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F8771D71-999B-F952-4D82-8D46BC5D52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8902" y="4377414"/>
            <a:ext cx="1195108" cy="1215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484521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27747-1B08-4440-B372-9BB4D4B67E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en-GB" sz="4050" b="1" i="1">
                <a:solidFill>
                  <a:schemeClr val="bg1"/>
                </a:solidFill>
              </a:rPr>
              <a:t>Step 5: Extract the data</a:t>
            </a:r>
          </a:p>
        </p:txBody>
      </p:sp>
    </p:spTree>
    <p:extLst>
      <p:ext uri="{BB962C8B-B14F-4D97-AF65-F5344CB8AC3E}">
        <p14:creationId xmlns:p14="http://schemas.microsoft.com/office/powerpoint/2010/main" val="283303240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0513E-E9C3-C693-4E16-06517AC22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Step 5: Extract the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F396E-6C83-8804-811E-DE071B4A3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800" b="1" i="0" dirty="0">
                <a:effectLst/>
              </a:rPr>
              <a:t>Extracting the data </a:t>
            </a:r>
            <a:r>
              <a:rPr lang="en-GB" sz="2800" b="0" i="0" dirty="0">
                <a:effectLst/>
              </a:rPr>
              <a:t>means collecting information from the selected studies in a </a:t>
            </a:r>
            <a:r>
              <a:rPr lang="en-GB" sz="2800" b="1" i="1" dirty="0">
                <a:effectLst/>
              </a:rPr>
              <a:t>systematic</a:t>
            </a:r>
            <a:r>
              <a:rPr lang="en-GB" sz="2800" b="0" i="0" dirty="0">
                <a:effectLst/>
              </a:rPr>
              <a:t> way.</a:t>
            </a:r>
          </a:p>
          <a:p>
            <a:pPr marL="0" indent="0">
              <a:buNone/>
            </a:pPr>
            <a:r>
              <a:rPr lang="en-GB" sz="2800" dirty="0"/>
              <a:t>Two types of information must be collected from each relevant study:</a:t>
            </a:r>
          </a:p>
          <a:p>
            <a:r>
              <a:rPr lang="en-GB" sz="2800" dirty="0"/>
              <a:t>Information about the </a:t>
            </a:r>
            <a:r>
              <a:rPr lang="en-GB" sz="2800" b="1" i="1" dirty="0"/>
              <a:t>study’s methods </a:t>
            </a:r>
            <a:r>
              <a:rPr lang="en-GB" sz="2800" dirty="0"/>
              <a:t>and </a:t>
            </a:r>
            <a:r>
              <a:rPr lang="en-GB" sz="2800" b="1" i="1" dirty="0"/>
              <a:t>results</a:t>
            </a:r>
            <a:r>
              <a:rPr lang="en-GB" sz="2800" b="1" dirty="0"/>
              <a:t>.</a:t>
            </a:r>
            <a:r>
              <a:rPr lang="en-GB" sz="2800" dirty="0"/>
              <a:t> </a:t>
            </a:r>
          </a:p>
          <a:p>
            <a:r>
              <a:rPr lang="en-GB" sz="2800" dirty="0"/>
              <a:t>The exact information will depend on your research question, but it might include the </a:t>
            </a:r>
            <a:r>
              <a:rPr lang="en-GB" sz="2800" b="1" i="1" dirty="0"/>
              <a:t>year, study design, sample size, context, research findings, and conclusions.</a:t>
            </a:r>
          </a:p>
          <a:p>
            <a:r>
              <a:rPr lang="en-GB" sz="2800" dirty="0"/>
              <a:t>If any data are missing, you will need to contact the study’s authors.</a:t>
            </a:r>
          </a:p>
          <a:p>
            <a:r>
              <a:rPr lang="en-GB" sz="2800" dirty="0"/>
              <a:t>Your judgment of the </a:t>
            </a:r>
            <a:r>
              <a:rPr lang="en-GB" sz="2800" b="1" i="1" dirty="0"/>
              <a:t>quality of the evidence</a:t>
            </a:r>
            <a:r>
              <a:rPr lang="en-GB" sz="2800" dirty="0"/>
              <a:t>, including risk of bias.</a:t>
            </a:r>
          </a:p>
        </p:txBody>
      </p:sp>
    </p:spTree>
    <p:extLst>
      <p:ext uri="{BB962C8B-B14F-4D97-AF65-F5344CB8AC3E}">
        <p14:creationId xmlns:p14="http://schemas.microsoft.com/office/powerpoint/2010/main" val="124783335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27747-1B08-4440-B372-9BB4D4B67E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en-GB" sz="4050" b="1" i="1">
                <a:solidFill>
                  <a:schemeClr val="bg1"/>
                </a:solidFill>
              </a:rPr>
              <a:t>Step 6: Synthesise the data</a:t>
            </a:r>
          </a:p>
        </p:txBody>
      </p:sp>
    </p:spTree>
    <p:extLst>
      <p:ext uri="{BB962C8B-B14F-4D97-AF65-F5344CB8AC3E}">
        <p14:creationId xmlns:p14="http://schemas.microsoft.com/office/powerpoint/2010/main" val="27622737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31447-0D0D-45F6-5AC9-B10EAAAA4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Step 6: Synthesise the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04766-0A26-0A38-28D7-B96122F04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Synthesising the data means bringing together the information you collected into a single, cohesive story. </a:t>
            </a:r>
          </a:p>
          <a:p>
            <a:r>
              <a:rPr lang="en-GB" dirty="0"/>
              <a:t>There are two main approaches to synthesising the data:</a:t>
            </a:r>
          </a:p>
          <a:p>
            <a:r>
              <a:rPr lang="en-GB"/>
              <a:t>Qualitative</a:t>
            </a:r>
            <a:endParaRPr lang="en-GB" dirty="0"/>
          </a:p>
          <a:p>
            <a:r>
              <a:rPr lang="en-GB" dirty="0"/>
              <a:t>Quantitative</a:t>
            </a:r>
          </a:p>
        </p:txBody>
      </p:sp>
    </p:spTree>
    <p:extLst>
      <p:ext uri="{BB962C8B-B14F-4D97-AF65-F5344CB8AC3E}">
        <p14:creationId xmlns:p14="http://schemas.microsoft.com/office/powerpoint/2010/main" val="42316543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1E0AA9-8184-7FCD-40B3-B16FD7E81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Synthesis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D416E-4E22-8B74-AFF1-F4B4CE686E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Synthesising sources involves combining the work of other scholars to provide new insights. It is a way of integrating sources that helps situate your work in relation to existing research.</a:t>
            </a:r>
          </a:p>
          <a:p>
            <a:endParaRPr lang="en-GB"/>
          </a:p>
          <a:p>
            <a:r>
              <a:rPr lang="en-GB"/>
              <a:t>Synthesising sources involves more than just summarizing. You must emphasize how each source contributes to current debates, highlighting points of (dis)agreement and putting the sources in conversation with each other.</a:t>
            </a:r>
          </a:p>
        </p:txBody>
      </p:sp>
    </p:spTree>
    <p:extLst>
      <p:ext uri="{BB962C8B-B14F-4D97-AF65-F5344CB8AC3E}">
        <p14:creationId xmlns:p14="http://schemas.microsoft.com/office/powerpoint/2010/main" val="40608983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130ED-7688-CE45-5414-D95CC5D30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Step 6: Synthesise the data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BDF71F-AB3D-7403-E22F-B12D91A1E7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3610"/>
          </a:xfrm>
        </p:spPr>
        <p:txBody>
          <a:bodyPr>
            <a:normAutofit fontScale="85000" lnSpcReduction="20000"/>
          </a:bodyPr>
          <a:lstStyle/>
          <a:p>
            <a:r>
              <a:rPr lang="en-GB" b="1" i="1"/>
              <a:t>Narrative (qualitative): </a:t>
            </a:r>
            <a:r>
              <a:rPr lang="en-GB"/>
              <a:t>Summarise the information in words. </a:t>
            </a:r>
          </a:p>
          <a:p>
            <a:r>
              <a:rPr lang="en-GB"/>
              <a:t>You will need to discuss the studies and assess their overall quality.</a:t>
            </a:r>
          </a:p>
          <a:p>
            <a:r>
              <a:rPr lang="en-GB" b="1" i="1"/>
              <a:t>Quantitative: </a:t>
            </a:r>
            <a:r>
              <a:rPr lang="en-GB"/>
              <a:t>Use statistical methods to summarize and compare data from different studies. </a:t>
            </a:r>
          </a:p>
          <a:p>
            <a:r>
              <a:rPr lang="en-GB"/>
              <a:t>The most common quantitative approach is a </a:t>
            </a:r>
            <a:r>
              <a:rPr lang="en-GB" b="1" i="1"/>
              <a:t>meta-analysis,</a:t>
            </a:r>
            <a:r>
              <a:rPr lang="en-GB"/>
              <a:t> which allows you to combine results from multiple studies into a summary result.</a:t>
            </a:r>
          </a:p>
        </p:txBody>
      </p:sp>
    </p:spTree>
    <p:extLst>
      <p:ext uri="{BB962C8B-B14F-4D97-AF65-F5344CB8AC3E}">
        <p14:creationId xmlns:p14="http://schemas.microsoft.com/office/powerpoint/2010/main" val="6789328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27747-1B08-4440-B372-9BB4D4B67E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204864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en-GB" sz="4050" b="1" i="1">
                <a:solidFill>
                  <a:schemeClr val="bg1"/>
                </a:solidFill>
              </a:rPr>
              <a:t>Step 7: Write a SR report</a:t>
            </a:r>
          </a:p>
        </p:txBody>
      </p:sp>
    </p:spTree>
    <p:extLst>
      <p:ext uri="{BB962C8B-B14F-4D97-AF65-F5344CB8AC3E}">
        <p14:creationId xmlns:p14="http://schemas.microsoft.com/office/powerpoint/2010/main" val="238682589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3FEA0-CD9A-4CA5-CC87-5FC3927F8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i="0">
                <a:effectLst/>
                <a:latin typeface="+mn-lt"/>
              </a:rPr>
              <a:t>Step 7: Write a SR report</a:t>
            </a:r>
            <a:endParaRPr lang="en-GB" sz="360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405F3-9DE2-C673-8FC6-4356357002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361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/>
              <a:t>The thesis should include the following sections:</a:t>
            </a:r>
          </a:p>
          <a:p>
            <a:endParaRPr lang="en-GB"/>
          </a:p>
          <a:p>
            <a:r>
              <a:rPr lang="en-GB" b="1"/>
              <a:t>Abstract: </a:t>
            </a:r>
            <a:r>
              <a:rPr lang="en-GB"/>
              <a:t>A summary of the review</a:t>
            </a:r>
          </a:p>
          <a:p>
            <a:r>
              <a:rPr lang="en-GB" b="1"/>
              <a:t>Introduction: </a:t>
            </a:r>
            <a:r>
              <a:rPr lang="en-GB"/>
              <a:t>Including the rationale and objectives</a:t>
            </a:r>
          </a:p>
          <a:p>
            <a:r>
              <a:rPr lang="en-GB" b="1"/>
              <a:t>Methods: </a:t>
            </a:r>
            <a:r>
              <a:rPr lang="en-GB"/>
              <a:t>Including the selection criteria, search method, data extraction method, and synthesis method</a:t>
            </a:r>
          </a:p>
          <a:p>
            <a:r>
              <a:rPr lang="en-GB" b="1"/>
              <a:t>Results:</a:t>
            </a:r>
            <a:r>
              <a:rPr lang="en-GB"/>
              <a:t> Including results of the search and selection process, study characteristics, risk of bias in the studies, and synthesis results</a:t>
            </a:r>
          </a:p>
          <a:p>
            <a:r>
              <a:rPr lang="en-GB" b="1"/>
              <a:t>Discussion:</a:t>
            </a:r>
            <a:r>
              <a:rPr lang="en-GB"/>
              <a:t> Including interpretation of the results and limitations of the review</a:t>
            </a:r>
          </a:p>
          <a:p>
            <a:r>
              <a:rPr lang="en-GB" b="1"/>
              <a:t>Conclusion:</a:t>
            </a:r>
            <a:r>
              <a:rPr lang="en-GB"/>
              <a:t> The answer to your research question and implications for practice, policy, or research</a:t>
            </a:r>
          </a:p>
        </p:txBody>
      </p:sp>
    </p:spTree>
    <p:extLst>
      <p:ext uri="{BB962C8B-B14F-4D97-AF65-F5344CB8AC3E}">
        <p14:creationId xmlns:p14="http://schemas.microsoft.com/office/powerpoint/2010/main" val="2291968982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E5C9-F605-4797-8C21-D7C097AEF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558518"/>
            <a:ext cx="7886700" cy="994169"/>
          </a:xfrm>
        </p:spPr>
        <p:txBody>
          <a:bodyPr/>
          <a:lstStyle/>
          <a:p>
            <a:pPr algn="ctr"/>
            <a:r>
              <a:rPr lang="en-GB" b="1" i="1">
                <a:latin typeface="Arial" panose="020B0604020202020204" pitchFamily="34" charset="0"/>
                <a:cs typeface="Arial" panose="020B0604020202020204" pitchFamily="34" charset="0"/>
              </a:rPr>
              <a:t>What is a Meta-analysis?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691B4EF2-A6B7-308A-847D-15BD751D654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5" y="4101315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83153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81AC98-BF24-4603-B81D-F29C80CDC0D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0" y="348204"/>
            <a:ext cx="7886700" cy="994169"/>
          </a:xfrm>
        </p:spPr>
        <p:txBody>
          <a:bodyPr anchorCtr="1">
            <a:normAutofit fontScale="90000"/>
          </a:bodyPr>
          <a:lstStyle/>
          <a:p>
            <a:pPr lvl="0" algn="ctr"/>
            <a:br>
              <a:rPr lang="en-GB" sz="2175" b="1"/>
            </a:br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In summary: Existing Academic Literature </a:t>
            </a:r>
            <a:br>
              <a:rPr lang="en-GB" sz="2175" b="1"/>
            </a:br>
            <a:br>
              <a:rPr lang="en-GB" sz="975" b="1"/>
            </a:br>
            <a:endParaRPr lang="en-GB" sz="975" b="1"/>
          </a:p>
        </p:txBody>
      </p:sp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ED743F23-F28D-4F5C-BAF2-C3F97FBEE4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43608" y="1556792"/>
            <a:ext cx="7204753" cy="3983660"/>
          </a:xfrm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B59576-CE66-383A-4F85-5C631A33E6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A5FB3-5511-F71B-BC4E-FBEEB72C59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507288" cy="391703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/>
              <a:t>Watch the videos below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https://www.youtube.com/watch?v=l6aVyYHb25E</a:t>
            </a:r>
            <a:endParaRPr lang="en-GB" dirty="0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dirty="0">
                <a:hlinkClick r:id="rId4"/>
              </a:rPr>
              <a:t>https://www.youtube.com/watch?v=2uU_pdCJSfg</a:t>
            </a:r>
            <a:endParaRPr lang="en-GB" dirty="0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dirty="0">
                <a:hlinkClick r:id="rId5"/>
              </a:rPr>
              <a:t>https://www.youtube.com/watch?v=egJlW4vkb1Y</a:t>
            </a:r>
            <a:endParaRPr lang="en-GB" dirty="0"/>
          </a:p>
          <a:p>
            <a:endParaRPr lang="en-GB" sz="2800"/>
          </a:p>
          <a:p>
            <a:pPr marL="0" indent="0">
              <a:buNone/>
            </a:pPr>
            <a:r>
              <a:rPr lang="en-GB" sz="2800" b="1" dirty="0"/>
              <a:t>Feedback what you have learnt to the whole class</a:t>
            </a:r>
          </a:p>
        </p:txBody>
      </p:sp>
    </p:spTree>
    <p:extLst>
      <p:ext uri="{BB962C8B-B14F-4D97-AF65-F5344CB8AC3E}">
        <p14:creationId xmlns:p14="http://schemas.microsoft.com/office/powerpoint/2010/main" val="86773798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AB056-01D3-461F-7166-2BC651ACC7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8C4A1-16C5-616B-355C-DCF36E751C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23976"/>
            <a:ext cx="8229600" cy="3917032"/>
          </a:xfrm>
        </p:spPr>
        <p:txBody>
          <a:bodyPr>
            <a:noAutofit/>
          </a:bodyPr>
          <a:lstStyle/>
          <a:p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Clarke, J. (2011) ‘What is a systematic review?’ </a:t>
            </a:r>
            <a:r>
              <a:rPr lang="en-GB" sz="16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Evidence-Based Nursing, </a:t>
            </a:r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14:64, pp. 1. [Online] [Accessed on 1</a:t>
            </a:r>
            <a:r>
              <a:rPr lang="en-GB" sz="1600" baseline="300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st</a:t>
            </a:r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September 2022] DOI: </a:t>
            </a:r>
            <a:r>
              <a:rPr lang="en-GB" sz="1600" u="sng" dirty="0">
                <a:effectLst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http://dx.doi.org/10.1136/ebn.2011.0049</a:t>
            </a:r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.</a:t>
            </a:r>
          </a:p>
          <a:p>
            <a:endParaRPr lang="en-GB" sz="1600" dirty="0"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Gopalakrishnan, S., and </a:t>
            </a:r>
            <a:r>
              <a:rPr lang="en-GB" sz="1600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Ganeshkumar</a:t>
            </a:r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 P. (2013) ‘Systematic Reviews and Meta-analysis: Understanding the Best Evidence in Primary Healthcare.’ </a:t>
            </a:r>
            <a:r>
              <a:rPr lang="en-GB" sz="1600" i="1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Journal of family medicine and primary care</a:t>
            </a:r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 2(1), pp. 9–14. [Online] [Accessed on 1</a:t>
            </a:r>
            <a:r>
              <a:rPr lang="en-GB" sz="1600" baseline="300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st</a:t>
            </a:r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September 2022] DOI: </a:t>
            </a:r>
            <a:r>
              <a:rPr lang="en-GB" sz="1600" u="sng" dirty="0">
                <a:effectLst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https://doi.org/10.4103/2249-4863.109934</a:t>
            </a:r>
            <a:r>
              <a:rPr lang="en-GB" sz="1600" u="sng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16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u="sng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Jahan, N., Naveed, S., </a:t>
            </a:r>
            <a:r>
              <a:rPr lang="en-GB" sz="1600" u="sng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Zeshan</a:t>
            </a:r>
            <a:r>
              <a:rPr lang="en-GB" sz="1600" u="sng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 M., and Tahir, M.A. (2016) ‘How to Conduct a Systematic Review: A Narrative Literature Review.’</a:t>
            </a:r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600" i="1" dirty="0" err="1">
                <a:effectLst/>
                <a:ea typeface="Calibri" panose="020F0502020204030204" pitchFamily="34" charset="0"/>
                <a:cs typeface="Arial" panose="020B0604020202020204" pitchFamily="34" charset="0"/>
              </a:rPr>
              <a:t>Cureus</a:t>
            </a:r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, 8(11</a:t>
            </a:r>
            <a:r>
              <a:rPr lang="en-GB" sz="1600" u="sng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):e</a:t>
            </a:r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864, pp. 1-8. [Online] [Accessed on 1</a:t>
            </a:r>
            <a:r>
              <a:rPr lang="en-GB" sz="1600" baseline="300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st</a:t>
            </a:r>
            <a:r>
              <a:rPr lang="en-GB" sz="16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 September 2022] DOI: </a:t>
            </a:r>
            <a:r>
              <a:rPr lang="en-GB" sz="1600" u="sng" dirty="0">
                <a:effectLst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https://doi.org/10.7759/cureus.864</a:t>
            </a:r>
            <a:r>
              <a:rPr lang="en-GB" sz="1600" u="sng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GB" sz="1600" dirty="0"/>
          </a:p>
          <a:p>
            <a:endParaRPr lang="en-GB" sz="1600" b="0" i="0" dirty="0">
              <a:effectLst/>
            </a:endParaRPr>
          </a:p>
          <a:p>
            <a:r>
              <a:rPr lang="en-GB" sz="1600" b="0" i="0" dirty="0">
                <a:effectLst/>
              </a:rPr>
              <a:t>Turney, S. (2022, December 07). </a:t>
            </a:r>
            <a:r>
              <a:rPr lang="en-GB" sz="1600" b="0" i="1" dirty="0">
                <a:effectLst/>
              </a:rPr>
              <a:t>Systematic Review | Definition, Example &amp; Guide.</a:t>
            </a:r>
            <a:r>
              <a:rPr lang="en-GB" sz="1600" b="0" i="0" dirty="0">
                <a:effectLst/>
              </a:rPr>
              <a:t> </a:t>
            </a:r>
            <a:r>
              <a:rPr lang="en-GB" sz="1600" b="0" i="0" dirty="0" err="1">
                <a:effectLst/>
              </a:rPr>
              <a:t>Scribbr</a:t>
            </a:r>
            <a:r>
              <a:rPr lang="en-GB" sz="1600" b="0" i="0" dirty="0">
                <a:effectLst/>
              </a:rPr>
              <a:t>. Available at: </a:t>
            </a:r>
            <a:r>
              <a:rPr lang="en-GB" sz="1600" b="0" i="0" dirty="0">
                <a:effectLst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https://www.scribbr.com/methodology/systematic-review/</a:t>
            </a:r>
            <a:r>
              <a:rPr lang="en-GB" sz="1600" b="0" i="0" dirty="0">
                <a:effectLst/>
              </a:rPr>
              <a:t> (Accessed date 24</a:t>
            </a:r>
            <a:r>
              <a:rPr lang="en-GB" sz="1600" b="0" i="0" baseline="30000" dirty="0">
                <a:effectLst/>
              </a:rPr>
              <a:t>th</a:t>
            </a:r>
            <a:r>
              <a:rPr lang="en-GB" sz="1600" b="0" i="0" dirty="0">
                <a:effectLst/>
              </a:rPr>
              <a:t>  March 2023.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050695049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7EBA3-6BDA-F854-B10E-E271F9F0A2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3319F-3693-A092-27EA-5CDEA549F5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a protocol for your research project</a:t>
            </a:r>
          </a:p>
          <a:p>
            <a:r>
              <a:rPr lang="en-GB" dirty="0"/>
              <a:t>Finalise your ethics form </a:t>
            </a:r>
          </a:p>
        </p:txBody>
      </p:sp>
    </p:spTree>
    <p:extLst>
      <p:ext uri="{BB962C8B-B14F-4D97-AF65-F5344CB8AC3E}">
        <p14:creationId xmlns:p14="http://schemas.microsoft.com/office/powerpoint/2010/main" val="257612260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5" ma:contentTypeDescription="Create a new document." ma:contentTypeScope="" ma:versionID="a84ece23407ed4c70a0421eef05a1281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464278fe10b473fc77f14713410a5a6e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3E638AA-4D1C-45D6-919A-1B90F9B184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04c7059f-bde8-4ce9-bb0f-e52888740953"/>
    <ds:schemaRef ds:uri="http://www.w3.org/XML/1998/namespace"/>
    <ds:schemaRef ds:uri="http://purl.org/dc/terms/"/>
    <ds:schemaRef ds:uri="http://purl.org/dc/elements/1.1/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d8e79d84-78fb-44a9-92e9-d04bdd8f0359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13</TotalTime>
  <Words>2983</Words>
  <Application>Microsoft Office PowerPoint</Application>
  <PresentationFormat>On-screen Show (4:3)</PresentationFormat>
  <Paragraphs>278</Paragraphs>
  <Slides>59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59</vt:i4>
      </vt:variant>
    </vt:vector>
  </HeadingPairs>
  <TitlesOfParts>
    <vt:vector size="65" baseType="lpstr">
      <vt:lpstr>Arial</vt:lpstr>
      <vt:lpstr>Calibri</vt:lpstr>
      <vt:lpstr>Inter</vt:lpstr>
      <vt:lpstr>Myriad Pro</vt:lpstr>
      <vt:lpstr>Wingdings</vt:lpstr>
      <vt:lpstr>20140311PresentationUWTSDTemplate</vt:lpstr>
      <vt:lpstr>  Public Health and Social Care Dissertation  Evidence based Pyramid &amp; How to Conduct a Systematic Review  Jan 26 (Term 3)</vt:lpstr>
      <vt:lpstr>Aims of the Session</vt:lpstr>
      <vt:lpstr>What is an Evidence-based Pyramid?</vt:lpstr>
      <vt:lpstr>Evidence Pyramid</vt:lpstr>
      <vt:lpstr>Evidence Pyramid</vt:lpstr>
      <vt:lpstr>Evidence Pyramid</vt:lpstr>
      <vt:lpstr>Evidence Pyramid</vt:lpstr>
      <vt:lpstr>What is a Systematic Review?</vt:lpstr>
      <vt:lpstr>Systematic Review</vt:lpstr>
      <vt:lpstr>Systematic Review</vt:lpstr>
      <vt:lpstr>Systematic Review</vt:lpstr>
      <vt:lpstr>Systematic Review</vt:lpstr>
      <vt:lpstr>Activity</vt:lpstr>
      <vt:lpstr>SR Characteristics</vt:lpstr>
      <vt:lpstr>Why is a systematic review different from other types of reviews?</vt:lpstr>
      <vt:lpstr>Systematic Review</vt:lpstr>
      <vt:lpstr>Systematic Review</vt:lpstr>
      <vt:lpstr>What are the steps required to conduct a systematic review?</vt:lpstr>
      <vt:lpstr>Steps to conduct a systematic review</vt:lpstr>
      <vt:lpstr>Step 1: How can a research questions be formulated?</vt:lpstr>
      <vt:lpstr>Step 1: Formulating a research question</vt:lpstr>
      <vt:lpstr>Step 1: Formulate a research question</vt:lpstr>
      <vt:lpstr>Step 1: Formulate a research question</vt:lpstr>
      <vt:lpstr>Step 1: Formulate a research question</vt:lpstr>
      <vt:lpstr>Step 1: Formulate a research question</vt:lpstr>
      <vt:lpstr>Activity</vt:lpstr>
      <vt:lpstr>Step 1: Formulate a research question</vt:lpstr>
      <vt:lpstr>Step 2: Develop a protocol</vt:lpstr>
      <vt:lpstr>Step 2: Develop a protocol</vt:lpstr>
      <vt:lpstr>Step 2: Develop a protocol</vt:lpstr>
      <vt:lpstr>Step 3: Search for all relevant studies</vt:lpstr>
      <vt:lpstr>Step 3: Search for all relevant studies</vt:lpstr>
      <vt:lpstr>Step 3: Search for all relevant studies</vt:lpstr>
      <vt:lpstr>Step 3: Search for all relevant studies</vt:lpstr>
      <vt:lpstr>Activity</vt:lpstr>
      <vt:lpstr>Activity</vt:lpstr>
      <vt:lpstr>Scholarly and Peer-Reviewed Journals</vt:lpstr>
      <vt:lpstr>Scholarly and Peer-Reviewed Journals</vt:lpstr>
      <vt:lpstr>Step 3: Search for all relevant studies</vt:lpstr>
      <vt:lpstr>Step 3: Search for all relevant studies</vt:lpstr>
      <vt:lpstr>Grey literature </vt:lpstr>
      <vt:lpstr>Step 3: Search for all relevant studies</vt:lpstr>
      <vt:lpstr>Step 4: Apply the selection criteria</vt:lpstr>
      <vt:lpstr>Step 4: Apply the selection criteria</vt:lpstr>
      <vt:lpstr>Step 4: Apply the selection criteria</vt:lpstr>
      <vt:lpstr>Step 4: Apply the selection criteria</vt:lpstr>
      <vt:lpstr>Step 5: Extract the data</vt:lpstr>
      <vt:lpstr>Step 5: Extract the data</vt:lpstr>
      <vt:lpstr>Step 6: Synthesise the data</vt:lpstr>
      <vt:lpstr>Step 6: Synthesise the data</vt:lpstr>
      <vt:lpstr>Synthesis</vt:lpstr>
      <vt:lpstr>Step 6: Synthesise the data</vt:lpstr>
      <vt:lpstr>Step 7: Write a SR report</vt:lpstr>
      <vt:lpstr>Step 7: Write a SR report</vt:lpstr>
      <vt:lpstr>What is a Meta-analysis?</vt:lpstr>
      <vt:lpstr> In summary: Existing Academic Literature   </vt:lpstr>
      <vt:lpstr>Activity</vt:lpstr>
      <vt:lpstr>Reference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Hamdi Hussain</cp:lastModifiedBy>
  <cp:revision>182</cp:revision>
  <dcterms:created xsi:type="dcterms:W3CDTF">2015-04-14T15:21:28Z</dcterms:created>
  <dcterms:modified xsi:type="dcterms:W3CDTF">2026-05-12T19:50:21Z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