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090" autoAdjust="0"/>
    <p:restoredTop sz="63660" autoAdjust="0"/>
  </p:normalViewPr>
  <p:slideViewPr>
    <p:cSldViewPr snapToGrid="0" snapToObjects="1">
      <p:cViewPr varScale="1">
        <p:scale>
          <a:sx n="52" d="100"/>
          <a:sy n="52" d="100"/>
        </p:scale>
        <p:origin x="1757"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784288-0D5A-4B91-8C90-EB5EAA9D3379}" type="datetimeFigureOut">
              <a:rPr lang="en-GB" smtClean="0"/>
              <a:t>27/07/2025</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A5808-C639-4387-A4B2-0FDAF1237D73}" type="slidenum">
              <a:rPr lang="en-GB" smtClean="0"/>
              <a:t>‹#›</a:t>
            </a:fld>
            <a:endParaRPr lang="en-GB" dirty="0"/>
          </a:p>
        </p:txBody>
      </p:sp>
    </p:spTree>
    <p:extLst>
      <p:ext uri="{BB962C8B-B14F-4D97-AF65-F5344CB8AC3E}">
        <p14:creationId xmlns:p14="http://schemas.microsoft.com/office/powerpoint/2010/main" val="1647197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and welcome to my presentation. Today I will be presenting a critical exploration of depression. Over the next 20 minutes, I will be taking you on a journey that challenges some of our current thinking about depression treatment. The aim of the presentation is to examine the dominant biomedical model;  critically explore the current standard approach of CBT and further explore why I believe Counselling for Depression CFD offers a valuable addition for our therapeutic toolkits. There will be a critical evaluation of current approaches and if they are adequate for the complex presentations we will see in future practice. </a:t>
            </a:r>
            <a:endParaRPr lang="en-GB" dirty="0"/>
          </a:p>
        </p:txBody>
      </p:sp>
      <p:sp>
        <p:nvSpPr>
          <p:cNvPr id="4" name="Slide Number Placeholder 3"/>
          <p:cNvSpPr>
            <a:spLocks noGrp="1"/>
          </p:cNvSpPr>
          <p:nvPr>
            <p:ph type="sldNum" sz="quarter" idx="5"/>
          </p:nvPr>
        </p:nvSpPr>
        <p:spPr/>
        <p:txBody>
          <a:bodyPr/>
          <a:lstStyle/>
          <a:p>
            <a:fld id="{BAFA5808-C639-4387-A4B2-0FDAF1237D73}" type="slidenum">
              <a:rPr lang="en-GB" smtClean="0"/>
              <a:t>1</a:t>
            </a:fld>
            <a:endParaRPr lang="en-GB" dirty="0"/>
          </a:p>
        </p:txBody>
      </p:sp>
    </p:spTree>
    <p:extLst>
      <p:ext uri="{BB962C8B-B14F-4D97-AF65-F5344CB8AC3E}">
        <p14:creationId xmlns:p14="http://schemas.microsoft.com/office/powerpoint/2010/main" val="1480619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begin by highlighting some striking statistics that really highlight the scale of what we are dealing with.  (Refer to slide)</a:t>
            </a:r>
          </a:p>
          <a:p>
            <a:endParaRPr lang="en-US" dirty="0"/>
          </a:p>
          <a:p>
            <a:r>
              <a:rPr lang="en-US" dirty="0"/>
              <a:t>So in considering these factors, it raises some critical questions:</a:t>
            </a:r>
          </a:p>
          <a:p>
            <a:endParaRPr lang="en-US" dirty="0"/>
          </a:p>
          <a:p>
            <a:r>
              <a:rPr lang="en-US" dirty="0"/>
              <a:t>Are we missing something fundamental about the very nature of depression?</a:t>
            </a:r>
          </a:p>
          <a:p>
            <a:r>
              <a:rPr lang="en-US" dirty="0"/>
              <a:t>Are we just treating symptoms without addressing the root cause?</a:t>
            </a:r>
          </a:p>
          <a:p>
            <a:r>
              <a:rPr lang="en-US" dirty="0"/>
              <a:t>Are current models too diagnostic?</a:t>
            </a:r>
          </a:p>
          <a:p>
            <a:endParaRPr lang="en-US" dirty="0"/>
          </a:p>
          <a:p>
            <a:r>
              <a:rPr lang="en-US" dirty="0"/>
              <a:t>It is important to highlight that these critical questions do not dismiss or ignore what already works but serve to underpin our desire to always want to do better. </a:t>
            </a:r>
          </a:p>
          <a:p>
            <a:endParaRPr lang="en-US" dirty="0"/>
          </a:p>
          <a:p>
            <a:r>
              <a:rPr lang="en-US" dirty="0"/>
              <a:t>So now as we move onto slide 3, lets look at some concerning realities about our current treatment landscape. </a:t>
            </a:r>
          </a:p>
          <a:p>
            <a:endParaRPr lang="en-US" dirty="0"/>
          </a:p>
          <a:p>
            <a:endParaRPr lang="en-US" dirty="0"/>
          </a:p>
          <a:p>
            <a:endParaRPr lang="en-US" dirty="0"/>
          </a:p>
          <a:p>
            <a:r>
              <a:rPr lang="en-US" dirty="0"/>
              <a:t>I want to begin with some striking statistics that really highlight the scale of what we are dealing with. 1 in 4 people will experience mental health issues in their lifetime – why are depression rates increasing? Are we missing something fundamental about the very nature of depression. Are we just treating symptoms, without addressing the root causes? Are current models too simplistic and diagnostic – these critical questions do not dismiss or ignore what already works but rather they underpin our desire as therapists to always want to do better. </a:t>
            </a:r>
            <a:endParaRPr lang="en-GB" dirty="0"/>
          </a:p>
        </p:txBody>
      </p:sp>
      <p:sp>
        <p:nvSpPr>
          <p:cNvPr id="4" name="Slide Number Placeholder 3"/>
          <p:cNvSpPr>
            <a:spLocks noGrp="1"/>
          </p:cNvSpPr>
          <p:nvPr>
            <p:ph type="sldNum" sz="quarter" idx="5"/>
          </p:nvPr>
        </p:nvSpPr>
        <p:spPr/>
        <p:txBody>
          <a:bodyPr/>
          <a:lstStyle/>
          <a:p>
            <a:fld id="{BAFA5808-C639-4387-A4B2-0FDAF1237D73}" type="slidenum">
              <a:rPr lang="en-GB" smtClean="0"/>
              <a:t>2</a:t>
            </a:fld>
            <a:endParaRPr lang="en-GB" dirty="0"/>
          </a:p>
        </p:txBody>
      </p:sp>
    </p:spTree>
    <p:extLst>
      <p:ext uri="{BB962C8B-B14F-4D97-AF65-F5344CB8AC3E}">
        <p14:creationId xmlns:p14="http://schemas.microsoft.com/office/powerpoint/2010/main" val="1305213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this matters now…..Depression represents one of the most common presentations in therapeutic practice, yet treatment approaches remain somewhat fragmented. Current recovery rates are 60 to 70% efficacy, suggesting significant room for improvement.  It is important therefore to understand the contemporary context of depression. </a:t>
            </a:r>
          </a:p>
          <a:p>
            <a:endParaRPr lang="en-US" dirty="0"/>
          </a:p>
          <a:p>
            <a:r>
              <a:rPr lang="en-US" dirty="0"/>
              <a:t>Attention needs to paid to the rising prevalent rates globally.  There is a need to explore current treatments and explore any resistance that may be experienced. Also, what surfaced in my research is a pressing need to consider cultural factors when assessing EACH individual, as cultural expressions of depression vary greatly from one culture to another. </a:t>
            </a:r>
          </a:p>
          <a:p>
            <a:endParaRPr lang="en-US" dirty="0"/>
          </a:p>
          <a:p>
            <a:r>
              <a:rPr lang="en-US" dirty="0"/>
              <a:t>What does all this mean for future practice? Current statistics show that depression will likely be the most common presentation in therapeutic practice. However here is the concerning part, even our very best standard treatments have a 60 to 70% efficacy – so in simple terms that means that 1 in 3 will NOT respond to treatment – this highlights a significant gap in treatment. </a:t>
            </a:r>
          </a:p>
          <a:p>
            <a:endParaRPr lang="en-US" dirty="0"/>
          </a:p>
          <a:p>
            <a:r>
              <a:rPr lang="en-US" dirty="0"/>
              <a:t> So considering these challenges – depression rates are rising globally, rising numbers of resistant treatment outcomes and from the research there is a growing need to consider and further understanding of cultural factors in every therapeutic relationship.  As future therapists, we need to understand that depression isn’t just a clinical diagnosis – it is indeed a complex human experience that requires us to think deeply . This highlights the need for a deeper philosophical  shift in how we understand human suffering. </a:t>
            </a:r>
          </a:p>
          <a:p>
            <a:endParaRPr lang="en-US" dirty="0"/>
          </a:p>
          <a:p>
            <a:r>
              <a:rPr lang="en-US" dirty="0"/>
              <a:t>A thought for you to consider: Perhaps our entire mental health system has forgotten that being human inherently involves suffering, struggle and the search for meaning and when we try to eliminate these factors, we lose touch with what essentially heals the human heart. </a:t>
            </a:r>
            <a:endParaRPr lang="en-GB" dirty="0"/>
          </a:p>
        </p:txBody>
      </p:sp>
      <p:sp>
        <p:nvSpPr>
          <p:cNvPr id="4" name="Slide Number Placeholder 3"/>
          <p:cNvSpPr>
            <a:spLocks noGrp="1"/>
          </p:cNvSpPr>
          <p:nvPr>
            <p:ph type="sldNum" sz="quarter" idx="5"/>
          </p:nvPr>
        </p:nvSpPr>
        <p:spPr/>
        <p:txBody>
          <a:bodyPr/>
          <a:lstStyle/>
          <a:p>
            <a:fld id="{BAFA5808-C639-4387-A4B2-0FDAF1237D73}" type="slidenum">
              <a:rPr lang="en-GB" smtClean="0"/>
              <a:t>3</a:t>
            </a:fld>
            <a:endParaRPr lang="en-GB" dirty="0"/>
          </a:p>
        </p:txBody>
      </p:sp>
    </p:spTree>
    <p:extLst>
      <p:ext uri="{BB962C8B-B14F-4D97-AF65-F5344CB8AC3E}">
        <p14:creationId xmlns:p14="http://schemas.microsoft.com/office/powerpoint/2010/main" val="95660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now I will present the core argument which is reflected in my thesis statement. The current medical approach to treating depression isn’t working for everyone, so there is a need to bridge this gap. Counselling for Depressio CfD is a viable option. My thesis focuses on why we need to integrate CfD within our existing therapeutic toolkits. I ask you to keep the following 4 points in mind as I undertake this critical evaluation:</a:t>
            </a:r>
          </a:p>
          <a:p>
            <a:endParaRPr lang="en-US" dirty="0"/>
          </a:p>
          <a:p>
            <a:pPr marL="228600" indent="-228600">
              <a:buAutoNum type="arabicParenR"/>
            </a:pPr>
            <a:r>
              <a:rPr lang="en-US" dirty="0"/>
              <a:t>Depression extends beyond neurochemical dysfunction. </a:t>
            </a:r>
          </a:p>
          <a:p>
            <a:pPr marL="228600" indent="-228600">
              <a:buAutoNum type="arabicParenR"/>
            </a:pPr>
            <a:r>
              <a:rPr lang="en-US" dirty="0"/>
              <a:t>Current approaches don’t adequately address the therapeutic relationship – it’s often overlooked and undervalue, there needs to a be a renewed emphasis </a:t>
            </a:r>
          </a:p>
          <a:p>
            <a:pPr marL="228600" indent="-228600">
              <a:buAutoNum type="arabicParenR"/>
            </a:pPr>
            <a:r>
              <a:rPr lang="en-US" dirty="0"/>
              <a:t>CfD offers a valuable person-centered integration with evidence-based practice.</a:t>
            </a:r>
          </a:p>
          <a:p>
            <a:pPr marL="228600" indent="-228600">
              <a:buAutoNum type="arabicParenR"/>
            </a:pPr>
            <a:r>
              <a:rPr lang="en-US" dirty="0"/>
              <a:t>The therapeutic relationship remains central to treatment success. </a:t>
            </a:r>
          </a:p>
          <a:p>
            <a:pPr marL="228600" indent="-228600">
              <a:buAutoNum type="arabicParenR"/>
            </a:pPr>
            <a:endParaRPr lang="en-US" dirty="0"/>
          </a:p>
          <a:p>
            <a:pPr marL="0" indent="0">
              <a:buNone/>
            </a:pPr>
            <a:r>
              <a:rPr lang="en-US" dirty="0"/>
              <a:t>Now that I’ve outlined my thesis, let’s examine what we’re actually dealing with. How does depression present and manifest in clinical practice? What does it look like when someone is struggling with depression…. </a:t>
            </a:r>
          </a:p>
        </p:txBody>
      </p:sp>
      <p:sp>
        <p:nvSpPr>
          <p:cNvPr id="4" name="Slide Number Placeholder 3"/>
          <p:cNvSpPr>
            <a:spLocks noGrp="1"/>
          </p:cNvSpPr>
          <p:nvPr>
            <p:ph type="sldNum" sz="quarter" idx="5"/>
          </p:nvPr>
        </p:nvSpPr>
        <p:spPr/>
        <p:txBody>
          <a:bodyPr/>
          <a:lstStyle/>
          <a:p>
            <a:fld id="{BAFA5808-C639-4387-A4B2-0FDAF1237D73}" type="slidenum">
              <a:rPr lang="en-GB" smtClean="0"/>
              <a:t>4</a:t>
            </a:fld>
            <a:endParaRPr lang="en-GB" dirty="0"/>
          </a:p>
        </p:txBody>
      </p:sp>
    </p:spTree>
    <p:extLst>
      <p:ext uri="{BB962C8B-B14F-4D97-AF65-F5344CB8AC3E}">
        <p14:creationId xmlns:p14="http://schemas.microsoft.com/office/powerpoint/2010/main" val="3240498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now lets explore, what does depression look like clinically, in accordance with the DSM-5 (READ SLIDE)</a:t>
            </a:r>
          </a:p>
          <a:p>
            <a:endParaRPr lang="en-US" dirty="0"/>
          </a:p>
          <a:p>
            <a:r>
              <a:rPr lang="en-US" dirty="0"/>
              <a:t>A critical point to consider here – the DSM-5 sets out the criteria but I invite you to think beyond this approach. When faced with a client we need to be mindfully aware that they are NOT their symptoms. Each individual is presenting as a WHOLE person, with a unique story and experience. But here’s where it gets interesting – depression does not present atypically in every person, it is a deeply private and unique experience for each person. </a:t>
            </a:r>
          </a:p>
          <a:p>
            <a:endParaRPr lang="en-US" dirty="0"/>
          </a:p>
          <a:p>
            <a:r>
              <a:rPr lang="en-US" dirty="0"/>
              <a:t>Some clients will arrive visibly upset and distressed – whereas others may present with ‘masked depression’ (smiling depression) therefore as future clinicians we need to mindfully aware of all the various presentations it can take. </a:t>
            </a:r>
          </a:p>
          <a:p>
            <a:endParaRPr lang="en-US" dirty="0"/>
          </a:p>
          <a:p>
            <a:r>
              <a:rPr lang="en-US" dirty="0"/>
              <a:t>As I undertook the research, what became glaringly obvious to me is that there needs to be a stronger emphasis on cultural variations of depression and why this needs to be further integrated into a new approach that also considers CfD. Depression varies greatly across different cultures. For example, in West Africa depression is viewed as ‘thinking too much about life’s problems”. Whereas indigenous traditions view depression as a disconnect from spiritual harmony, and in native American culture it is viewed as ‘being out of balance’ on one’s spiritual path. African cultures believe that any struggles beyond the psychical stem from application of westernized approaches and assumptions. Empirical research shows that therapy is more effective when it is adapted to align with an individuals cultural background.  So given this complexity and cultural variation of depression – lets now move onto slide where we will examine the standard assessment tools currently in place and how we typically use these to measure and identify depression. </a:t>
            </a:r>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BAFA5808-C639-4387-A4B2-0FDAF1237D73}" type="slidenum">
              <a:rPr lang="en-GB" smtClean="0"/>
              <a:t>5</a:t>
            </a:fld>
            <a:endParaRPr lang="en-GB" dirty="0"/>
          </a:p>
        </p:txBody>
      </p:sp>
    </p:spTree>
    <p:extLst>
      <p:ext uri="{BB962C8B-B14F-4D97-AF65-F5344CB8AC3E}">
        <p14:creationId xmlns:p14="http://schemas.microsoft.com/office/powerpoint/2010/main" val="1614709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How well do these assessment tools capture the diverse presentations discussed?</a:t>
            </a:r>
          </a:p>
          <a:p>
            <a:endParaRPr lang="en-GB" dirty="0"/>
          </a:p>
          <a:p>
            <a:r>
              <a:rPr lang="en-GB" dirty="0"/>
              <a:t>Critical limitations: while these assessment tools are useful I invite you to think critically about them. The PHQ-9 is everywhere, GPs use it – many of us will in future practice. However, we need to remember it’s a screening tool – not a diagnostic tool and is certainly not a substitute for clinical judgement. However, herein lies the critique. These screening tools can overlook and miss a lot. They were devised based on westernised concepts of depression – therefore it may not capture how someone from a different cultural background experiences distress that is unique to their cultural expression. This has the adverse effect of reducing the complex human experience of depression to numbers and scores. </a:t>
            </a:r>
          </a:p>
          <a:p>
            <a:endParaRPr lang="en-GB" dirty="0"/>
          </a:p>
          <a:p>
            <a:r>
              <a:rPr lang="en-GB" dirty="0"/>
              <a:t>This brings us to a critical question….</a:t>
            </a:r>
          </a:p>
        </p:txBody>
      </p:sp>
      <p:sp>
        <p:nvSpPr>
          <p:cNvPr id="4" name="Slide Number Placeholder 3"/>
          <p:cNvSpPr>
            <a:spLocks noGrp="1"/>
          </p:cNvSpPr>
          <p:nvPr>
            <p:ph type="sldNum" sz="quarter" idx="5"/>
          </p:nvPr>
        </p:nvSpPr>
        <p:spPr/>
        <p:txBody>
          <a:bodyPr/>
          <a:lstStyle/>
          <a:p>
            <a:fld id="{BAFA5808-C639-4387-A4B2-0FDAF1237D73}" type="slidenum">
              <a:rPr lang="en-GB" smtClean="0"/>
              <a:t>6</a:t>
            </a:fld>
            <a:endParaRPr lang="en-GB" dirty="0"/>
          </a:p>
        </p:txBody>
      </p:sp>
    </p:spTree>
    <p:extLst>
      <p:ext uri="{BB962C8B-B14F-4D97-AF65-F5344CB8AC3E}">
        <p14:creationId xmlns:p14="http://schemas.microsoft.com/office/powerpoint/2010/main" val="2523262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critical question here is : If depression manifests to differently across cultures and individual cultural expression – how can we actually assess that and measure it in clinical practice? </a:t>
            </a:r>
          </a:p>
          <a:p>
            <a:endParaRPr lang="en-GB" dirty="0"/>
          </a:p>
          <a:p>
            <a:r>
              <a:rPr lang="en-GB" dirty="0"/>
              <a:t>Currently there is a lot of empirical support in neuroimaging studies and neuroscience – twin studies confirm genetic factors probability and the medication efficacy supports the biomedical model. The Biomedical Model currently views depression as a medical condition caused by chemical imbalances in the brain. </a:t>
            </a:r>
          </a:p>
          <a:p>
            <a:endParaRPr lang="en-GB" dirty="0"/>
          </a:p>
          <a:p>
            <a:r>
              <a:rPr lang="en-GB" dirty="0"/>
              <a:t>The Biomedical model became dominant in psychiatry  during the 1970s. Psychoanalysis and talking therapies were relatively new concepts and as they hadn’t yet achieved credibility and lacked scientific foundation and was particularly unhelpful in the treatment of more serious MH issues like psychosis. The Anti-psychiatry movement in the 70s fundamentally challenged the medical nature of mental illness, exposed psychiatric practice as social control while also exposing the brutal treatments that most often made people feel worse. Critics argued that psychiatry wasn’t ‘real medicine’. The movement sparked major reforms in Mental Health Care. The irony here is that the criticised psychiatry actually paved the way for the implementation of the Biomedical Model. The Biomedical model wasn’t born of scientific breakthrough but from professional survival after being attacked for not being medical enough and an urgent need to prove it’s medical legitimacy. </a:t>
            </a:r>
          </a:p>
          <a:p>
            <a:endParaRPr lang="en-GB" dirty="0"/>
          </a:p>
          <a:p>
            <a:r>
              <a:rPr lang="en-GB" dirty="0"/>
              <a:t>The Biomedical model revolutionised how we understand mental illness. there was a dramatic paradigm shift from a psychological explanation to a biological one. It reframed mental illness as a medical condition requiring pharmaceutical intervention. This model made medication the first line treatment for MH conditions and led to the distribution of anti-depressant medication. This helped reduce stigma by framing depression as an illness, rather than a moral failing. </a:t>
            </a:r>
          </a:p>
          <a:p>
            <a:endParaRPr lang="en-GB" dirty="0"/>
          </a:p>
          <a:p>
            <a:r>
              <a:rPr lang="en-GB" dirty="0"/>
              <a:t>This had a revolutionary impact and changed how society, families and individuals understood psychological suffering from complex human experiences to pharmaceutical treatment. Did the revolution go too far and lose something essential about human nature? A humanistic approach focuses on acceptance before change – whereas the Biomedical Model demands change first…</a:t>
            </a:r>
          </a:p>
          <a:p>
            <a:endParaRPr lang="en-GB" dirty="0"/>
          </a:p>
          <a:p>
            <a:r>
              <a:rPr lang="en-GB" dirty="0"/>
              <a:t>For the 30 to 40% who don’t respond to CBT are proving this point and highlighting what was lost about human nature. </a:t>
            </a:r>
          </a:p>
          <a:p>
            <a:endParaRPr lang="en-GB" dirty="0"/>
          </a:p>
          <a:p>
            <a:r>
              <a:rPr lang="en-GB" dirty="0"/>
              <a:t>So having supported the medical model and it’s strengths, I would now like to critically assess the Biomedical model in my next slide. </a:t>
            </a:r>
          </a:p>
          <a:p>
            <a:endParaRPr lang="en-GB" dirty="0"/>
          </a:p>
          <a:p>
            <a:endParaRPr lang="en-GB" dirty="0"/>
          </a:p>
          <a:p>
            <a:endParaRPr lang="en-GB" dirty="0"/>
          </a:p>
          <a:p>
            <a:r>
              <a:rPr lang="en-GB" dirty="0"/>
              <a:t>The research base is substantial – genetic factors, brain differences in neuroimaging and current medication help so very many people. However, I would like you to hold this in mind – just because something has biological correlates, it doesn’t mean that the cause is purely biological. Which brings me to slide 9 where I will assess and undertake a critical evaluation of the Biomedical model. </a:t>
            </a:r>
          </a:p>
        </p:txBody>
      </p:sp>
      <p:sp>
        <p:nvSpPr>
          <p:cNvPr id="4" name="Slide Number Placeholder 3"/>
          <p:cNvSpPr>
            <a:spLocks noGrp="1"/>
          </p:cNvSpPr>
          <p:nvPr>
            <p:ph type="sldNum" sz="quarter" idx="5"/>
          </p:nvPr>
        </p:nvSpPr>
        <p:spPr/>
        <p:txBody>
          <a:bodyPr/>
          <a:lstStyle/>
          <a:p>
            <a:fld id="{BAFA5808-C639-4387-A4B2-0FDAF1237D73}" type="slidenum">
              <a:rPr lang="en-GB" smtClean="0"/>
              <a:t>7</a:t>
            </a:fld>
            <a:endParaRPr lang="en-GB" dirty="0"/>
          </a:p>
        </p:txBody>
      </p:sp>
    </p:spTree>
    <p:extLst>
      <p:ext uri="{BB962C8B-B14F-4D97-AF65-F5344CB8AC3E}">
        <p14:creationId xmlns:p14="http://schemas.microsoft.com/office/powerpoint/2010/main" val="781296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having supported the Biomedical Model I would like to offer you an alternative perspective, one that considers using a trauma informed approach in reframing how we understand depression. Depression may be best understood through a trauma informed lens by reframing depression as a NORMAL response to ABNORMAL experiences like abuse or adverse childhood events. The trauma informed approach challenges the biomedical model by showing how social conditions, cultural context, life experiences and structural inequalities serve to explain depression patterns – highlighting why social interventions often outperform medication and leaves the question remaining if depression is biological in nature – why then does it respond to talking therapies?</a:t>
            </a:r>
          </a:p>
          <a:p>
            <a:endParaRPr lang="en-GB" dirty="0"/>
          </a:p>
          <a:p>
            <a:r>
              <a:rPr lang="en-GB" dirty="0"/>
              <a:t>The biomedical model cant quite explain how words, thoughts and conversations fix  a ‘broken’ brain.</a:t>
            </a:r>
          </a:p>
          <a:p>
            <a:r>
              <a:rPr lang="en-GB" dirty="0"/>
              <a:t> Why then has therapy got longer lasting effects than medication alone ?</a:t>
            </a:r>
          </a:p>
          <a:p>
            <a:r>
              <a:rPr lang="en-GB" dirty="0"/>
              <a:t>why do some people recover through therapy alone minus medication ?</a:t>
            </a:r>
          </a:p>
          <a:p>
            <a:endParaRPr lang="en-GB" dirty="0"/>
          </a:p>
          <a:p>
            <a:r>
              <a:rPr lang="en-GB" dirty="0"/>
              <a:t>This suggests that psychological healing creates biological change, not the other way around. If talking works, why are we defaulting to medication? It suggests that depression is more existential in nature, its’ more about meaning, relationships, trauma and life circumstances than faulty neurotransmitters. The fact that talking therapy works so effectively suggests we are dealing with problems related to meaning and relationships – not broken brains in need of repair. </a:t>
            </a:r>
          </a:p>
          <a:p>
            <a:endParaRPr lang="en-GB" dirty="0"/>
          </a:p>
          <a:p>
            <a:endParaRPr lang="en-GB" dirty="0"/>
          </a:p>
          <a:p>
            <a:r>
              <a:rPr lang="en-GB" dirty="0"/>
              <a:t>This raises lots of questions:</a:t>
            </a:r>
          </a:p>
          <a:p>
            <a:r>
              <a:rPr lang="en-GB" dirty="0"/>
              <a:t>The trauma informed approach challenges the biomedical model by shifting the focus form “what's wrong with you” to “what happened to you?</a:t>
            </a:r>
          </a:p>
          <a:p>
            <a:r>
              <a:rPr lang="en-GB" dirty="0"/>
              <a:t>If depression is purely biological in nature, why does it respond to talking therapies?</a:t>
            </a:r>
          </a:p>
          <a:p>
            <a:r>
              <a:rPr lang="en-GB" dirty="0"/>
              <a:t>Why does therapeutic intervention have a longer lasting effect than medication alone?</a:t>
            </a:r>
          </a:p>
          <a:p>
            <a:endParaRPr lang="en-GB" dirty="0"/>
          </a:p>
          <a:p>
            <a:r>
              <a:rPr lang="en-GB" dirty="0"/>
              <a:t>These questions all suggest that psychological healing treats biological change, not the other way around. </a:t>
            </a:r>
          </a:p>
          <a:p>
            <a:endParaRPr lang="en-GB" dirty="0"/>
          </a:p>
          <a:p>
            <a:r>
              <a:rPr lang="en-GB" dirty="0"/>
              <a:t>These questions lead me to believe that depression is more existential in nature – it is more about meaning, relationships, trauma and life circumstances, rather than faulty neurotransmitters. So now I will turn my attention to CBT – Cognitive Behavioural Therapy and how that has become the gold standard in current treatment approach.</a:t>
            </a:r>
          </a:p>
        </p:txBody>
      </p:sp>
      <p:sp>
        <p:nvSpPr>
          <p:cNvPr id="4" name="Slide Number Placeholder 3"/>
          <p:cNvSpPr>
            <a:spLocks noGrp="1"/>
          </p:cNvSpPr>
          <p:nvPr>
            <p:ph type="sldNum" sz="quarter" idx="5"/>
          </p:nvPr>
        </p:nvSpPr>
        <p:spPr/>
        <p:txBody>
          <a:bodyPr/>
          <a:lstStyle/>
          <a:p>
            <a:fld id="{BAFA5808-C639-4387-A4B2-0FDAF1237D73}" type="slidenum">
              <a:rPr lang="en-GB" smtClean="0"/>
              <a:t>8</a:t>
            </a:fld>
            <a:endParaRPr lang="en-GB" dirty="0"/>
          </a:p>
        </p:txBody>
      </p:sp>
    </p:spTree>
    <p:extLst>
      <p:ext uri="{BB962C8B-B14F-4D97-AF65-F5344CB8AC3E}">
        <p14:creationId xmlns:p14="http://schemas.microsoft.com/office/powerpoint/2010/main" val="1930972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CBT has become the GOLD standard psychological treatment for depression. CBT emerged from Beck’s work in the 1960s and has developed a solid strong evidence base. The core concept of CBT is simple but powerful. Our thoughts, feelings and behaviours are all interconnected and by focusing on changing negative thought patterns, an individuals mood can improve dramatically. However if we look at these figures critically – what about the 30 to 40% it doesn’t help. Firstly it’s important to highlight it’s strengths. CBT’s success may reflect it’s alignment with western values and quick fix mentality, rather than it’s ability to address depressions deeper root raising important questions throughout my research. </a:t>
            </a:r>
          </a:p>
          <a:p>
            <a:endParaRPr lang="en-GB" dirty="0"/>
          </a:p>
          <a:p>
            <a:r>
              <a:rPr lang="en-GB" dirty="0"/>
              <a:t>Just something for you to ponder – if depression is really just faulty thinking, then why do people living in war zones, or poverty or oppressive circumstances have such high rates of depression – are their ‘negative thoughts’ about their reality accurate? </a:t>
            </a:r>
          </a:p>
          <a:p>
            <a:endParaRPr lang="en-GB" dirty="0"/>
          </a:p>
          <a:p>
            <a:r>
              <a:rPr lang="en-GB" dirty="0"/>
              <a:t>The problem therefore isn’t just in peoples heads – it’s in their actual circumstances. Imagine counselling someone from a war torn country and telling them to think positively about it. That individuals thoughts are not distorted ( as proposed by in CBT), their situation is genuinely dangerous, hopeless and beyond their control. Some situations genuinely warrant despair and focus on changing the circumstances, not the thoughts behind it. </a:t>
            </a:r>
          </a:p>
          <a:p>
            <a:r>
              <a:rPr lang="en-GB" dirty="0"/>
              <a:t>Is CBT missing something important? It has been proven to be effective in mild to moderate depression cases – however, it may not be adequate for someone suffering from complex trauma or who has experienced adverse life experiences.  This reveals the blind spot in CBT. If CBT’s premise were true then teaching positive thinking would eliminate global mental health. Yet research consistently shows that life circumstances are most triggering proving that context, not cognition underpins psychological distress. </a:t>
            </a:r>
          </a:p>
          <a:p>
            <a:endParaRPr lang="en-GB" dirty="0"/>
          </a:p>
          <a:p>
            <a:r>
              <a:rPr lang="en-GB" dirty="0"/>
              <a:t>Given these limitations of CBT and the Biomedical Model, CfD Counselling for Depression has emerged as an alternative recommendation to bridge the gap in contemporary practice.  Move to slide 10</a:t>
            </a:r>
          </a:p>
        </p:txBody>
      </p:sp>
      <p:sp>
        <p:nvSpPr>
          <p:cNvPr id="4" name="Slide Number Placeholder 3"/>
          <p:cNvSpPr>
            <a:spLocks noGrp="1"/>
          </p:cNvSpPr>
          <p:nvPr>
            <p:ph type="sldNum" sz="quarter" idx="5"/>
          </p:nvPr>
        </p:nvSpPr>
        <p:spPr/>
        <p:txBody>
          <a:bodyPr/>
          <a:lstStyle/>
          <a:p>
            <a:fld id="{BAFA5808-C639-4387-A4B2-0FDAF1237D73}" type="slidenum">
              <a:rPr lang="en-GB" smtClean="0"/>
              <a:t>9</a:t>
            </a:fld>
            <a:endParaRPr lang="en-GB" dirty="0"/>
          </a:p>
        </p:txBody>
      </p:sp>
    </p:spTree>
    <p:extLst>
      <p:ext uri="{BB962C8B-B14F-4D97-AF65-F5344CB8AC3E}">
        <p14:creationId xmlns:p14="http://schemas.microsoft.com/office/powerpoint/2010/main" val="1611781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CfD – which brings me to my  conclusion. So why CfD as a recommendation? CfD was devised by Roth, Hill and Pilling (2009) and was recommended for use by NICE in 2009. it is particularly helpful to those who have previously showed signs of resistance</a:t>
            </a:r>
          </a:p>
          <a:p>
            <a:endParaRPr lang="en-GB" dirty="0"/>
          </a:p>
          <a:p>
            <a:r>
              <a:rPr lang="en-GB" dirty="0"/>
              <a:t>Rather than abandon CBT entirely, what if we could combine it’s structured techniques with the principles of Carl Roger’s humanistic approach  as seen in the theoretical approach of CfD. Integrating the PC principles and genuine cultural responsiveness, it may address CBT’s core weakness that one size fits all and thereby lose individual meaning making, cultural context and client autonomy. If you can recall earlier I spoke about how different cultures view depression and how it’s expression varies greatly.  CfD considers these variation and applies them accordingly. </a:t>
            </a:r>
          </a:p>
          <a:p>
            <a:endParaRPr lang="en-GB" dirty="0"/>
          </a:p>
          <a:p>
            <a:r>
              <a:rPr lang="en-GB" dirty="0"/>
              <a:t>CFD aims to enhance, rather than replace CBT making it a compliment to current CBT approaches. CFD listens to people and helps them to process their feelings. The key difference between both approaches is that CBT says ‘change your thinking’ while CfD says ‘lets understand your experience together’. (NICE, 2009). </a:t>
            </a:r>
          </a:p>
          <a:p>
            <a:endParaRPr lang="en-GB" dirty="0"/>
          </a:p>
          <a:p>
            <a:r>
              <a:rPr lang="en-GB" dirty="0"/>
              <a:t>CfD  doesn’t pathologize individuals – rather it creates a safe therapeutic space to process difficult emotions. This approach recognises that healing requires understanding of one’s life story and the focus is on developing authentic responses, not just focusing on cognitive restructuring as displayed in the CBT model. CfD validates the complex nature of depression and allows for change and transformation in ways that the Biomedical model restricts. CfD was included as part of IAPT (improving access to psychological therapies) in Nov 2009. it now has official NICE recommendation and NHS recognition. The CBT model dominates as it was devised one year earlier than CfD. The training infrastructure was already adapted to the model of CBT therefore it was easier to continue with the CBT model, as thousands of CBT therapists were already trained. The Biomedical Model paradigm prevents full implementation of CfD as it threatens the entire systems foundation. To fully implement this approach, it would require admitting the Biomedical Model is insufficient which would have a devastating effect on the pharmaceutical industry. It would reignite the anti psychiatry movement and the ethos of contemporary psychiatry and would therefore involve restructuring social systems. </a:t>
            </a:r>
          </a:p>
        </p:txBody>
      </p:sp>
      <p:sp>
        <p:nvSpPr>
          <p:cNvPr id="4" name="Slide Number Placeholder 3"/>
          <p:cNvSpPr>
            <a:spLocks noGrp="1"/>
          </p:cNvSpPr>
          <p:nvPr>
            <p:ph type="sldNum" sz="quarter" idx="5"/>
          </p:nvPr>
        </p:nvSpPr>
        <p:spPr/>
        <p:txBody>
          <a:bodyPr/>
          <a:lstStyle/>
          <a:p>
            <a:fld id="{BAFA5808-C639-4387-A4B2-0FDAF1237D73}" type="slidenum">
              <a:rPr lang="en-GB" smtClean="0"/>
              <a:t>10</a:t>
            </a:fld>
            <a:endParaRPr lang="en-GB" dirty="0"/>
          </a:p>
        </p:txBody>
      </p:sp>
    </p:spTree>
    <p:extLst>
      <p:ext uri="{BB962C8B-B14F-4D97-AF65-F5344CB8AC3E}">
        <p14:creationId xmlns:p14="http://schemas.microsoft.com/office/powerpoint/2010/main" val="2030188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what are the key takeaways from this critical exploration?</a:t>
            </a:r>
          </a:p>
          <a:p>
            <a:endParaRPr lang="en-GB" dirty="0"/>
          </a:p>
          <a:p>
            <a:r>
              <a:rPr lang="en-GB" dirty="0"/>
              <a:t>Firstly, depression is far more complex than any single model can capture, highlighting the complexity of depression. The strengths of the medical model were acknowledged and recognised – however throughout my research it became evident that psychological and social contexts were undermined in the medical model. The research reinforced that CBT is an effective approach but the research highlighted that 30 to 40% of people do not respond to CBT, raising critical questions about it’s limitations and scope. </a:t>
            </a:r>
          </a:p>
          <a:p>
            <a:endParaRPr lang="en-GB" dirty="0"/>
          </a:p>
          <a:p>
            <a:r>
              <a:rPr lang="en-GB" dirty="0"/>
              <a:t>While CBT has a strong evidence base for symptom reduction – my critical analysis suggests distress stems from trauma, social injustice and adverse life circumstances. A pertinent point to leave you with is that NICE included CfD highlighting the fact that people need more than just symptom reduction – they ultimately need to make sense of their human experience. The inclusion of CfD alone is a subtle admission that the medical model alone is insufficient in addressing human suffering. </a:t>
            </a:r>
          </a:p>
          <a:p>
            <a:endParaRPr lang="en-GB" dirty="0"/>
          </a:p>
          <a:p>
            <a:endParaRPr lang="en-GB" dirty="0"/>
          </a:p>
          <a:p>
            <a:r>
              <a:rPr lang="en-GB" dirty="0"/>
              <a:t>so what are the key take aways from this critical exploration?</a:t>
            </a:r>
          </a:p>
          <a:p>
            <a:r>
              <a:rPr lang="en-GB" dirty="0"/>
              <a:t>Firstly, depression is far more complex than any single model can capture, highlighting the complexity of depression. The biomedical model’s strengths were acknowledged and clearly offers valuable however, it can have the undesired effect of missing out on psychological and social factors. CBT IS an effective approach but as the statistics show it only works up to 60% of cases. This is why I am advocating for an integration of CfD into our contemporary practice. CfD doesn’t replace what we know works – it does however enhance current approaches and places the therapeutic relationship at the heart of the process and honours the client’s own capacity for growth and healing. The future of depression treatment isn’t about choosing one approach above another – it’s about thoughtful application and integration of CfD along with current CBT approaches as a new way of being with our clients</a:t>
            </a:r>
          </a:p>
        </p:txBody>
      </p:sp>
      <p:sp>
        <p:nvSpPr>
          <p:cNvPr id="4" name="Slide Number Placeholder 3"/>
          <p:cNvSpPr>
            <a:spLocks noGrp="1"/>
          </p:cNvSpPr>
          <p:nvPr>
            <p:ph type="sldNum" sz="quarter" idx="5"/>
          </p:nvPr>
        </p:nvSpPr>
        <p:spPr/>
        <p:txBody>
          <a:bodyPr/>
          <a:lstStyle/>
          <a:p>
            <a:fld id="{BAFA5808-C639-4387-A4B2-0FDAF1237D73}" type="slidenum">
              <a:rPr lang="en-GB" smtClean="0"/>
              <a:t>11</a:t>
            </a:fld>
            <a:endParaRPr lang="en-GB" dirty="0"/>
          </a:p>
        </p:txBody>
      </p:sp>
    </p:spTree>
    <p:extLst>
      <p:ext uri="{BB962C8B-B14F-4D97-AF65-F5344CB8AC3E}">
        <p14:creationId xmlns:p14="http://schemas.microsoft.com/office/powerpoint/2010/main" val="3438592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conclude today’s presentation, I would like to end with this quote from Carl Rogers who says…. “ The curious paradox…</a:t>
            </a:r>
          </a:p>
          <a:p>
            <a:endParaRPr lang="en-GB" dirty="0"/>
          </a:p>
          <a:p>
            <a:r>
              <a:rPr lang="en-GB" dirty="0"/>
              <a:t>I feel this quote illuminates the fundamental flaw in our current mental health system. The biomedical model and the model of cbt BOTH operate from the premise that people must change to be acceptable. Yet the humanistic influence underpinning my presentation reveals the opposite truth. Genuine transformation emerges from radical acceptance. </a:t>
            </a:r>
          </a:p>
          <a:p>
            <a:endParaRPr lang="en-GB" dirty="0"/>
          </a:p>
          <a:p>
            <a:r>
              <a:rPr lang="en-GB" dirty="0"/>
              <a:t>So I would like today to end with this thought: perhaps depression isn’t a disorder or a disease to be treated, but rather it’s a profound human signal that something in our lives needs to change. If we continue to medicate, are we silencing the true wisdom that lies within depression. </a:t>
            </a:r>
          </a:p>
          <a:p>
            <a:endParaRPr lang="en-GB" dirty="0"/>
          </a:p>
          <a:p>
            <a:endParaRPr lang="en-GB" dirty="0"/>
          </a:p>
          <a:p>
            <a:endParaRPr lang="en-GB" dirty="0"/>
          </a:p>
          <a:p>
            <a:r>
              <a:rPr lang="en-GB" dirty="0"/>
              <a:t>So to conclude, I’d like to end with this quote from Carl Rogers who says “The curious paradox….” perfectly captures why CfD offers such a powerful alternative to CBTs changed focus approach. This paradox brings together everything we have discussed today from the Biomedical Model’s limitations to explain the efficacy of talking therapies, to CBT’s limitations with culturally diverse populations, to CfD radical trust in human potential. CfD offers acceptance FIRST and trusts that genuine transformation emerges when we are truly understood and listened to. Thank you for listening, that ends my presentation. Any questions? </a:t>
            </a:r>
          </a:p>
        </p:txBody>
      </p:sp>
      <p:sp>
        <p:nvSpPr>
          <p:cNvPr id="4" name="Slide Number Placeholder 3"/>
          <p:cNvSpPr>
            <a:spLocks noGrp="1"/>
          </p:cNvSpPr>
          <p:nvPr>
            <p:ph type="sldNum" sz="quarter" idx="5"/>
          </p:nvPr>
        </p:nvSpPr>
        <p:spPr/>
        <p:txBody>
          <a:bodyPr/>
          <a:lstStyle/>
          <a:p>
            <a:fld id="{BAFA5808-C639-4387-A4B2-0FDAF1237D73}" type="slidenum">
              <a:rPr lang="en-GB" smtClean="0"/>
              <a:t>12</a:t>
            </a:fld>
            <a:endParaRPr lang="en-GB" dirty="0"/>
          </a:p>
        </p:txBody>
      </p:sp>
    </p:spTree>
    <p:extLst>
      <p:ext uri="{BB962C8B-B14F-4D97-AF65-F5344CB8AC3E}">
        <p14:creationId xmlns:p14="http://schemas.microsoft.com/office/powerpoint/2010/main" val="1565753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FA5808-C639-4387-A4B2-0FDAF1237D73}" type="slidenum">
              <a:rPr lang="en-GB" smtClean="0"/>
              <a:t>13</a:t>
            </a:fld>
            <a:endParaRPr lang="en-GB" dirty="0"/>
          </a:p>
        </p:txBody>
      </p:sp>
    </p:spTree>
    <p:extLst>
      <p:ext uri="{BB962C8B-B14F-4D97-AF65-F5344CB8AC3E}">
        <p14:creationId xmlns:p14="http://schemas.microsoft.com/office/powerpoint/2010/main" val="2955135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7/27/2025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nice.org.uk/guidance/ng222"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who.int/news-room/fact-sheets/detail/depre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87B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20122" y="618681"/>
            <a:ext cx="1960404" cy="4794567"/>
          </a:xfrm>
        </p:spPr>
        <p:txBody>
          <a:bodyPr vert="horz" lIns="91440" tIns="45720" rIns="91440" bIns="45720" rtlCol="0" anchor="ctr">
            <a:normAutofit/>
          </a:bodyPr>
          <a:lstStyle/>
          <a:p>
            <a:pPr algn="l" defTabSz="914400">
              <a:lnSpc>
                <a:spcPct val="90000"/>
              </a:lnSpc>
            </a:pPr>
            <a:r>
              <a:rPr lang="en-US" sz="2900" dirty="0">
                <a:solidFill>
                  <a:srgbClr val="FFFFFF"/>
                </a:solidFill>
              </a:rPr>
              <a:t>A Critical Exploration of Depression</a:t>
            </a:r>
            <a:br>
              <a:rPr lang="en-US" sz="2900" dirty="0">
                <a:solidFill>
                  <a:srgbClr val="FFFFFF"/>
                </a:solidFill>
              </a:rPr>
            </a:br>
            <a:br>
              <a:rPr lang="en-US" sz="2900" dirty="0">
                <a:solidFill>
                  <a:srgbClr val="FFFFFF"/>
                </a:solidFill>
              </a:rPr>
            </a:br>
            <a:r>
              <a:rPr lang="en-US" sz="2900" dirty="0">
                <a:solidFill>
                  <a:srgbClr val="FFFFFF"/>
                </a:solidFill>
              </a:rPr>
              <a:t>by Rachel Campbell </a:t>
            </a:r>
          </a:p>
        </p:txBody>
      </p:sp>
      <p:sp>
        <p:nvSpPr>
          <p:cNvPr id="76"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Content Placeholder 23" descr="A person with her hands over her face&#10;&#10;AI-generated content may be incorrect.">
            <a:extLst>
              <a:ext uri="{FF2B5EF4-FFF2-40B4-BE49-F238E27FC236}">
                <a16:creationId xmlns:a16="http://schemas.microsoft.com/office/drawing/2014/main" id="{A75946BE-716F-2346-3A91-5FDB00B36A2B}"/>
              </a:ext>
            </a:extLst>
          </p:cNvPr>
          <p:cNvPicPr>
            <a:picLocks noGrp="1" noChangeAspect="1"/>
          </p:cNvPicPr>
          <p:nvPr>
            <p:ph idx="1"/>
          </p:nvPr>
        </p:nvPicPr>
        <p:blipFill>
          <a:blip r:embed="rId3"/>
          <a:srcRect l="7998" r="17649"/>
          <a:stretch>
            <a:fillRect/>
          </a:stretch>
        </p:blipFill>
        <p:spPr>
          <a:xfrm>
            <a:off x="762332" y="942538"/>
            <a:ext cx="5372416" cy="4808332"/>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60"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3" name="Group 6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64" name="Freeform: Shape 6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5" name="Freeform: Shape 6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6" name="Freeform: Shape 6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7" name="Freeform: Shape 6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8" name="Freeform: Shape 6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9" name="Freeform: Shape 6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0" name="Freeform: Shape 6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592281" y="1014574"/>
            <a:ext cx="7294297" cy="2226769"/>
          </a:xfrm>
        </p:spPr>
        <p:txBody>
          <a:bodyPr vert="horz" lIns="91440" tIns="45720" rIns="91440" bIns="45720" rtlCol="0" anchor="ctr">
            <a:normAutofit fontScale="90000"/>
          </a:bodyPr>
          <a:lstStyle/>
          <a:p>
            <a:pPr marL="571500" indent="-571500" algn="l" defTabSz="914400">
              <a:lnSpc>
                <a:spcPct val="90000"/>
              </a:lnSpc>
            </a:pPr>
            <a:r>
              <a:rPr lang="en-US" sz="2400" kern="1200" dirty="0">
                <a:solidFill>
                  <a:schemeClr val="bg1"/>
                </a:solidFill>
                <a:latin typeface="+mj-lt"/>
                <a:ea typeface="+mj-ea"/>
                <a:cs typeface="+mj-cs"/>
              </a:rPr>
              <a:t>The silent epidemic</a:t>
            </a: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r>
              <a:rPr lang="en-US" sz="2400" kern="1200" dirty="0">
                <a:solidFill>
                  <a:schemeClr val="bg1"/>
                </a:solidFill>
                <a:latin typeface="+mj-lt"/>
                <a:ea typeface="+mj-ea"/>
                <a:cs typeface="+mj-cs"/>
              </a:rPr>
              <a:t>1 in 4 people will experience a mental health condition in their lifetime. Among these MH conditions, depression remains the leading cause of disability.</a:t>
            </a: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r>
              <a:rPr lang="en-US" sz="2400" kern="1200" dirty="0">
                <a:solidFill>
                  <a:schemeClr val="bg1"/>
                </a:solidFill>
                <a:latin typeface="+mj-lt"/>
                <a:ea typeface="+mj-ea"/>
                <a:cs typeface="+mj-cs"/>
              </a:rPr>
              <a:t>Affects over 280 million people worldwide.</a:t>
            </a: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r>
              <a:rPr lang="en-US" sz="2400" kern="1200" dirty="0">
                <a:solidFill>
                  <a:schemeClr val="bg1"/>
                </a:solidFill>
                <a:latin typeface="+mj-lt"/>
                <a:ea typeface="+mj-ea"/>
                <a:cs typeface="+mj-cs"/>
              </a:rPr>
              <a:t>Despite decades of research, depression rates continue to rise…..</a:t>
            </a: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br>
              <a:rPr lang="en-US" sz="1100" kern="1200" dirty="0">
                <a:solidFill>
                  <a:schemeClr val="bg1"/>
                </a:solidFill>
                <a:latin typeface="+mj-lt"/>
                <a:ea typeface="+mj-ea"/>
                <a:cs typeface="+mj-cs"/>
              </a:rPr>
            </a:br>
            <a:br>
              <a:rPr lang="en-US" sz="1100" kern="1200" dirty="0">
                <a:solidFill>
                  <a:schemeClr val="bg1"/>
                </a:solidFill>
                <a:latin typeface="+mj-lt"/>
                <a:ea typeface="+mj-ea"/>
                <a:cs typeface="+mj-cs"/>
              </a:rPr>
            </a:br>
            <a:endParaRPr lang="en-US" sz="1100" kern="1200" dirty="0">
              <a:solidFill>
                <a:schemeClr val="bg1"/>
              </a:solidFill>
              <a:latin typeface="+mj-lt"/>
              <a:ea typeface="+mj-ea"/>
              <a:cs typeface="+mj-cs"/>
            </a:endParaRPr>
          </a:p>
        </p:txBody>
      </p:sp>
      <p:sp>
        <p:nvSpPr>
          <p:cNvPr id="3" name="Content Placeholder 2"/>
          <p:cNvSpPr>
            <a:spLocks noGrp="1"/>
          </p:cNvSpPr>
          <p:nvPr>
            <p:ph idx="1"/>
          </p:nvPr>
        </p:nvSpPr>
        <p:spPr>
          <a:xfrm>
            <a:off x="592281" y="3640633"/>
            <a:ext cx="7294297" cy="2487212"/>
          </a:xfrm>
        </p:spPr>
        <p:txBody>
          <a:bodyPr vert="horz" lIns="91440" tIns="45720" rIns="91440" bIns="45720" rtlCol="0" anchor="ctr">
            <a:normAutofit/>
          </a:bodyPr>
          <a:lstStyle/>
          <a:p>
            <a:pPr marL="0" indent="0" defTabSz="914400">
              <a:lnSpc>
                <a:spcPct val="90000"/>
              </a:lnSpc>
              <a:spcBef>
                <a:spcPts val="1000"/>
              </a:spcBef>
              <a:buNone/>
            </a:pPr>
            <a:endParaRPr lang="en-US" sz="2400" kern="1200" dirty="0">
              <a:solidFill>
                <a:schemeClr val="tx2"/>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C4C42016-34C0-4D37-91CF-4830826960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31" name="Color">
              <a:extLst>
                <a:ext uri="{FF2B5EF4-FFF2-40B4-BE49-F238E27FC236}">
                  <a16:creationId xmlns:a16="http://schemas.microsoft.com/office/drawing/2014/main" id="{4EB45A5E-A300-4C79-A5AE-A78AB7C68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A4B8AED9-E236-44C8-A286-D5FAC4AC8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5A7DBA8A-AFD3-4A43-8CFF-101BE55E4E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35" name="Freeform: Shape 34">
              <a:extLst>
                <a:ext uri="{FF2B5EF4-FFF2-40B4-BE49-F238E27FC236}">
                  <a16:creationId xmlns:a16="http://schemas.microsoft.com/office/drawing/2014/main" id="{19812AD9-E6DC-4032-9634-F8BE9C8B3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6" name="Freeform: Shape 35">
              <a:extLst>
                <a:ext uri="{FF2B5EF4-FFF2-40B4-BE49-F238E27FC236}">
                  <a16:creationId xmlns:a16="http://schemas.microsoft.com/office/drawing/2014/main" id="{D2AFB4EC-2587-41C9-94B0-4F78DFB04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7" name="Freeform: Shape 36">
              <a:extLst>
                <a:ext uri="{FF2B5EF4-FFF2-40B4-BE49-F238E27FC236}">
                  <a16:creationId xmlns:a16="http://schemas.microsoft.com/office/drawing/2014/main" id="{03F997D7-F70D-41BF-9C5D-E357217C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8" name="Freeform: Shape 37">
              <a:extLst>
                <a:ext uri="{FF2B5EF4-FFF2-40B4-BE49-F238E27FC236}">
                  <a16:creationId xmlns:a16="http://schemas.microsoft.com/office/drawing/2014/main" id="{035684B1-1016-4CA6-AA4F-40CF7D9FC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39" name="Freeform: Shape 38">
              <a:extLst>
                <a:ext uri="{FF2B5EF4-FFF2-40B4-BE49-F238E27FC236}">
                  <a16:creationId xmlns:a16="http://schemas.microsoft.com/office/drawing/2014/main" id="{DA0F1A9E-BA7D-4BF5-8200-1A9DB79A4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0" name="Freeform: Shape 39">
              <a:extLst>
                <a:ext uri="{FF2B5EF4-FFF2-40B4-BE49-F238E27FC236}">
                  <a16:creationId xmlns:a16="http://schemas.microsoft.com/office/drawing/2014/main" id="{E9E0FC27-B989-41F5-AAAA-539EA3DFF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41" name="Freeform: Shape 40">
              <a:extLst>
                <a:ext uri="{FF2B5EF4-FFF2-40B4-BE49-F238E27FC236}">
                  <a16:creationId xmlns:a16="http://schemas.microsoft.com/office/drawing/2014/main" id="{E6054A11-21E3-4D56-91DB-7E98A6256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592281" y="383458"/>
            <a:ext cx="8227254" cy="6430820"/>
          </a:xfrm>
        </p:spPr>
        <p:txBody>
          <a:bodyPr vert="horz" lIns="91440" tIns="45720" rIns="91440" bIns="45720" rtlCol="0" anchor="t">
            <a:normAutofit fontScale="90000"/>
          </a:bodyPr>
          <a:lstStyle/>
          <a:p>
            <a:pPr defTabSz="914400">
              <a:lnSpc>
                <a:spcPct val="90000"/>
              </a:lnSpc>
            </a:pPr>
            <a:r>
              <a:rPr lang="en-US" sz="4200" kern="1200" dirty="0">
                <a:solidFill>
                  <a:schemeClr val="bg1"/>
                </a:solidFill>
                <a:latin typeface="+mj-lt"/>
                <a:ea typeface="+mj-ea"/>
                <a:cs typeface="+mj-cs"/>
              </a:rPr>
              <a:t>Introduction and Context</a:t>
            </a:r>
            <a:br>
              <a:rPr lang="en-US" sz="4200" kern="1200" dirty="0">
                <a:solidFill>
                  <a:schemeClr val="bg1"/>
                </a:solidFill>
                <a:latin typeface="+mj-lt"/>
                <a:ea typeface="+mj-ea"/>
                <a:cs typeface="+mj-cs"/>
              </a:rPr>
            </a:br>
            <a:br>
              <a:rPr lang="en-US" sz="4200" dirty="0">
                <a:solidFill>
                  <a:schemeClr val="bg1"/>
                </a:solidFill>
              </a:rPr>
            </a:br>
            <a:r>
              <a:rPr lang="en-US" sz="4200" dirty="0">
                <a:solidFill>
                  <a:schemeClr val="bg1"/>
                </a:solidFill>
              </a:rPr>
              <a:t>- the most common presentation in therapeutic practice. </a:t>
            </a:r>
            <a:br>
              <a:rPr lang="en-US" sz="4200" dirty="0">
                <a:solidFill>
                  <a:schemeClr val="bg1"/>
                </a:solidFill>
              </a:rPr>
            </a:br>
            <a:br>
              <a:rPr lang="en-US" sz="4200" dirty="0">
                <a:solidFill>
                  <a:schemeClr val="bg1"/>
                </a:solidFill>
              </a:rPr>
            </a:br>
            <a:r>
              <a:rPr lang="en-US" sz="4200" dirty="0">
                <a:solidFill>
                  <a:schemeClr val="bg1"/>
                </a:solidFill>
              </a:rPr>
              <a:t>- Current recovery rate 60 to 70%</a:t>
            </a:r>
            <a:br>
              <a:rPr lang="en-US" sz="4200" dirty="0">
                <a:solidFill>
                  <a:schemeClr val="bg1"/>
                </a:solidFill>
              </a:rPr>
            </a:br>
            <a:br>
              <a:rPr lang="en-US" sz="4200" dirty="0">
                <a:solidFill>
                  <a:schemeClr val="bg1"/>
                </a:solidFill>
              </a:rPr>
            </a:br>
            <a:r>
              <a:rPr lang="en-US" sz="4200" dirty="0">
                <a:solidFill>
                  <a:schemeClr val="bg1"/>
                </a:solidFill>
              </a:rPr>
              <a:t>-1 in 3 won’t respond to current models</a:t>
            </a:r>
            <a:br>
              <a:rPr lang="en-US" sz="4200" dirty="0">
                <a:solidFill>
                  <a:schemeClr val="bg1"/>
                </a:solidFill>
              </a:rPr>
            </a:br>
            <a:br>
              <a:rPr lang="en-US" sz="4200" dirty="0">
                <a:solidFill>
                  <a:schemeClr val="bg1"/>
                </a:solidFill>
              </a:rPr>
            </a:br>
            <a:r>
              <a:rPr lang="en-US" sz="4200" dirty="0">
                <a:solidFill>
                  <a:schemeClr val="bg1"/>
                </a:solidFill>
              </a:rPr>
              <a:t>- Evident lack of cultural understanding</a:t>
            </a:r>
            <a:br>
              <a:rPr lang="en-US" sz="4200" dirty="0">
                <a:solidFill>
                  <a:schemeClr val="bg1"/>
                </a:solidFill>
              </a:rPr>
            </a:br>
            <a:br>
              <a:rPr lang="en-US" sz="4200" dirty="0">
                <a:solidFill>
                  <a:schemeClr val="bg1"/>
                </a:solidFill>
              </a:rPr>
            </a:br>
            <a:endParaRPr lang="en-US" sz="4200" kern="1200" dirty="0">
              <a:solidFill>
                <a:schemeClr val="bg1"/>
              </a:solidFill>
              <a:latin typeface="+mj-lt"/>
              <a:ea typeface="+mj-ea"/>
              <a:cs typeface="+mj-cs"/>
            </a:endParaRPr>
          </a:p>
        </p:txBody>
      </p:sp>
      <p:sp>
        <p:nvSpPr>
          <p:cNvPr id="3" name="Content Placeholder 2"/>
          <p:cNvSpPr>
            <a:spLocks noGrp="1"/>
          </p:cNvSpPr>
          <p:nvPr>
            <p:ph idx="1"/>
          </p:nvPr>
        </p:nvSpPr>
        <p:spPr>
          <a:xfrm>
            <a:off x="1474839" y="5928852"/>
            <a:ext cx="6739175" cy="706036"/>
          </a:xfrm>
        </p:spPr>
        <p:txBody>
          <a:bodyPr vert="horz" lIns="91440" tIns="45720" rIns="91440" bIns="45720" rtlCol="0" anchor="b">
            <a:normAutofit/>
          </a:bodyPr>
          <a:lstStyle/>
          <a:p>
            <a:pPr marL="0" indent="0" algn="ctr" defTabSz="914400">
              <a:lnSpc>
                <a:spcPct val="90000"/>
              </a:lnSpc>
              <a:spcBef>
                <a:spcPts val="1000"/>
              </a:spcBef>
              <a:buNone/>
            </a:pPr>
            <a:endParaRPr lang="en-US" sz="2400" kern="1200" dirty="0">
              <a:solidFill>
                <a:schemeClr val="bg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592281" y="835742"/>
            <a:ext cx="8168261" cy="2976263"/>
          </a:xfrm>
        </p:spPr>
        <p:txBody>
          <a:bodyPr vert="horz" lIns="91440" tIns="45720" rIns="91440" bIns="45720" rtlCol="0" anchor="ctr">
            <a:normAutofit fontScale="90000"/>
          </a:bodyPr>
          <a:lstStyle/>
          <a:p>
            <a:pPr defTabSz="914400">
              <a:lnSpc>
                <a:spcPct val="90000"/>
              </a:lnSpc>
            </a:pPr>
            <a:br>
              <a:rPr lang="en-US" sz="2800" dirty="0">
                <a:solidFill>
                  <a:schemeClr val="tx2">
                    <a:lumMod val="75000"/>
                  </a:schemeClr>
                </a:solidFill>
              </a:rPr>
            </a:br>
            <a:br>
              <a:rPr lang="en-US" sz="2800" dirty="0">
                <a:solidFill>
                  <a:schemeClr val="tx2">
                    <a:lumMod val="75000"/>
                  </a:schemeClr>
                </a:solidFill>
              </a:rPr>
            </a:br>
            <a:r>
              <a:rPr lang="en-US" sz="2800" u="sng" dirty="0">
                <a:solidFill>
                  <a:schemeClr val="tx2">
                    <a:lumMod val="75000"/>
                  </a:schemeClr>
                </a:solidFill>
              </a:rPr>
              <a:t>My thesis statement :</a:t>
            </a:r>
            <a:br>
              <a:rPr lang="en-US" sz="2800" dirty="0">
                <a:solidFill>
                  <a:schemeClr val="tx2">
                    <a:lumMod val="75000"/>
                  </a:schemeClr>
                </a:solidFill>
              </a:rPr>
            </a:br>
            <a:br>
              <a:rPr lang="en-US" sz="2800" dirty="0">
                <a:solidFill>
                  <a:schemeClr val="tx2">
                    <a:lumMod val="75000"/>
                  </a:schemeClr>
                </a:solidFill>
              </a:rPr>
            </a:br>
            <a:r>
              <a:rPr lang="en-US" sz="2800" dirty="0">
                <a:solidFill>
                  <a:schemeClr val="tx2">
                    <a:lumMod val="75000"/>
                  </a:schemeClr>
                </a:solidFill>
              </a:rPr>
              <a:t>‘While the biomedical model dominates current depression treatment paradigms, a critical evaluation reveals significant limitations that call for an integration of Counselling For Depression (CFD) to be integrated into our existing frameworks to address the complex, multi-faceted nature of depression, in contemporary practice’.</a:t>
            </a:r>
            <a:br>
              <a:rPr lang="en-US" sz="4200" kern="1200" dirty="0">
                <a:solidFill>
                  <a:schemeClr val="bg1"/>
                </a:solidFill>
                <a:latin typeface="+mj-lt"/>
                <a:ea typeface="+mj-ea"/>
                <a:cs typeface="+mj-cs"/>
              </a:rPr>
            </a:br>
            <a:endParaRPr lang="en-US" sz="4200" kern="1200" dirty="0">
              <a:solidFill>
                <a:schemeClr val="bg1"/>
              </a:solidFill>
              <a:latin typeface="+mj-lt"/>
              <a:ea typeface="+mj-ea"/>
              <a:cs typeface="+mj-cs"/>
            </a:endParaRPr>
          </a:p>
        </p:txBody>
      </p:sp>
      <p:sp>
        <p:nvSpPr>
          <p:cNvPr id="3" name="Content Placeholder 2"/>
          <p:cNvSpPr>
            <a:spLocks noGrp="1"/>
          </p:cNvSpPr>
          <p:nvPr>
            <p:ph idx="1"/>
          </p:nvPr>
        </p:nvSpPr>
        <p:spPr>
          <a:xfrm>
            <a:off x="592281" y="5675088"/>
            <a:ext cx="8168261" cy="1059999"/>
          </a:xfrm>
        </p:spPr>
        <p:txBody>
          <a:bodyPr vert="horz" lIns="91440" tIns="45720" rIns="91440" bIns="45720" rtlCol="0" anchor="ctr">
            <a:normAutofit/>
          </a:bodyPr>
          <a:lstStyle/>
          <a:p>
            <a:pPr marL="0" indent="0" defTabSz="914400">
              <a:lnSpc>
                <a:spcPct val="90000"/>
              </a:lnSpc>
              <a:spcBef>
                <a:spcPts val="1000"/>
              </a:spcBef>
              <a:buNone/>
            </a:pPr>
            <a:endParaRPr lang="en-US" sz="2400" kern="1200" dirty="0">
              <a:solidFill>
                <a:schemeClr val="tx2"/>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592281" y="7168"/>
            <a:ext cx="8343725" cy="3868479"/>
          </a:xfrm>
        </p:spPr>
        <p:txBody>
          <a:bodyPr vert="horz" lIns="91440" tIns="45720" rIns="91440" bIns="45720" rtlCol="0" anchor="ctr">
            <a:normAutofit fontScale="90000"/>
          </a:bodyPr>
          <a:lstStyle/>
          <a:p>
            <a:pPr defTabSz="914400">
              <a:lnSpc>
                <a:spcPct val="90000"/>
              </a:lnSpc>
            </a:pPr>
            <a:r>
              <a:rPr lang="en-US" sz="2800" kern="1200" dirty="0">
                <a:solidFill>
                  <a:schemeClr val="bg1"/>
                </a:solidFill>
                <a:latin typeface="+mj-lt"/>
                <a:ea typeface="+mj-ea"/>
                <a:cs typeface="+mj-cs"/>
              </a:rPr>
              <a:t>Depression - Key Characteristics</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clinical presentation – core symptoms (DSM-5)</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persistent low mood (Most of the time)</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marked diminished interest (Anhedonia)</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significant weight loss/gain, appetite changes. </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Sleep disturbances ( Insomnia or hypersomnia)</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psychomotor agitation or retardation</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symptoms must present for at least 2 weeks </a:t>
            </a:r>
            <a:r>
              <a:rPr lang="en-US" sz="2800" dirty="0">
                <a:solidFill>
                  <a:schemeClr val="bg1"/>
                </a:solidFill>
              </a:rPr>
              <a:t>with functional impairment. </a:t>
            </a:r>
            <a:endParaRPr lang="en-US" sz="2800" kern="1200" dirty="0">
              <a:solidFill>
                <a:schemeClr val="bg1"/>
              </a:solidFill>
              <a:latin typeface="+mj-lt"/>
              <a:ea typeface="+mj-ea"/>
              <a:cs typeface="+mj-cs"/>
            </a:endParaRPr>
          </a:p>
        </p:txBody>
      </p:sp>
      <p:sp>
        <p:nvSpPr>
          <p:cNvPr id="3" name="Content Placeholder 2"/>
          <p:cNvSpPr>
            <a:spLocks noGrp="1"/>
          </p:cNvSpPr>
          <p:nvPr>
            <p:ph idx="1"/>
          </p:nvPr>
        </p:nvSpPr>
        <p:spPr>
          <a:xfrm>
            <a:off x="592281" y="6189859"/>
            <a:ext cx="7294297" cy="660972"/>
          </a:xfrm>
        </p:spPr>
        <p:txBody>
          <a:bodyPr vert="horz" lIns="91440" tIns="45720" rIns="91440" bIns="45720" rtlCol="0" anchor="ctr">
            <a:normAutofit/>
          </a:bodyPr>
          <a:lstStyle/>
          <a:p>
            <a:pPr marL="0" indent="0" defTabSz="914400">
              <a:lnSpc>
                <a:spcPct val="90000"/>
              </a:lnSpc>
              <a:spcBef>
                <a:spcPts val="1000"/>
              </a:spcBef>
              <a:buNone/>
            </a:pPr>
            <a:endParaRPr lang="en-US" sz="2400" kern="1200" dirty="0">
              <a:solidFill>
                <a:schemeClr val="tx2"/>
              </a:solidFill>
              <a:latin typeface="+mn-lt"/>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914700" y="0"/>
            <a:ext cx="7294297" cy="3490956"/>
          </a:xfrm>
        </p:spPr>
        <p:txBody>
          <a:bodyPr vert="horz" lIns="91440" tIns="45720" rIns="91440" bIns="45720" rtlCol="0" anchor="ctr">
            <a:normAutofit fontScale="90000"/>
          </a:bodyPr>
          <a:lstStyle/>
          <a:p>
            <a:pPr algn="l" defTabSz="914400">
              <a:lnSpc>
                <a:spcPct val="90000"/>
              </a:lnSpc>
            </a:pPr>
            <a:r>
              <a:rPr lang="en-US" sz="2800" kern="1200" dirty="0">
                <a:solidFill>
                  <a:schemeClr val="bg1"/>
                </a:solidFill>
                <a:latin typeface="+mj-lt"/>
                <a:ea typeface="+mj-ea"/>
                <a:cs typeface="+mj-cs"/>
              </a:rPr>
              <a:t>Assessment Tools - Measuring Depression</a:t>
            </a:r>
            <a:br>
              <a:rPr lang="en-US" sz="2800" kern="1200" dirty="0">
                <a:solidFill>
                  <a:schemeClr val="bg1"/>
                </a:solidFill>
                <a:latin typeface="+mj-lt"/>
                <a:ea typeface="+mj-ea"/>
                <a:cs typeface="+mj-cs"/>
              </a:rPr>
            </a:br>
            <a:br>
              <a:rPr lang="en-US" sz="2800" dirty="0">
                <a:solidFill>
                  <a:schemeClr val="bg1"/>
                </a:solidFill>
              </a:rPr>
            </a:br>
            <a:r>
              <a:rPr lang="en-US" sz="2800" dirty="0">
                <a:solidFill>
                  <a:schemeClr val="bg1"/>
                </a:solidFill>
              </a:rPr>
              <a:t>PHQ – 9: 9 item questionnaire (widely used)</a:t>
            </a:r>
            <a:br>
              <a:rPr lang="en-US" sz="2800" dirty="0">
                <a:solidFill>
                  <a:schemeClr val="bg1"/>
                </a:solidFill>
              </a:rPr>
            </a:br>
            <a:r>
              <a:rPr lang="en-US" sz="2800" dirty="0">
                <a:solidFill>
                  <a:schemeClr val="bg1"/>
                </a:solidFill>
              </a:rPr>
              <a:t>Beck Dep Inventory: 21 item, cognitive focus</a:t>
            </a:r>
            <a:br>
              <a:rPr lang="en-US" sz="2800" dirty="0">
                <a:solidFill>
                  <a:schemeClr val="bg1"/>
                </a:solidFill>
              </a:rPr>
            </a:br>
            <a:r>
              <a:rPr lang="en-US" sz="2800" dirty="0">
                <a:solidFill>
                  <a:schemeClr val="bg1"/>
                </a:solidFill>
              </a:rPr>
              <a:t>Hamilton: clinician administered</a:t>
            </a:r>
            <a:br>
              <a:rPr lang="en-US" sz="2800" dirty="0">
                <a:solidFill>
                  <a:schemeClr val="bg1"/>
                </a:solidFill>
              </a:rPr>
            </a:br>
            <a:r>
              <a:rPr lang="en-US" sz="2800" dirty="0">
                <a:solidFill>
                  <a:schemeClr val="bg1"/>
                </a:solidFill>
              </a:rPr>
              <a:t>DASS-21: stress scale.</a:t>
            </a:r>
            <a:br>
              <a:rPr lang="en-US" sz="2800" dirty="0">
                <a:solidFill>
                  <a:schemeClr val="bg1"/>
                </a:solidFill>
              </a:rPr>
            </a:br>
            <a:br>
              <a:rPr lang="en-US" sz="2800" dirty="0">
                <a:solidFill>
                  <a:schemeClr val="bg1"/>
                </a:solidFill>
              </a:rPr>
            </a:br>
            <a:r>
              <a:rPr lang="en-US" sz="2800" dirty="0">
                <a:solidFill>
                  <a:schemeClr val="bg1"/>
                </a:solidFill>
              </a:rPr>
              <a:t>Limitations: assessment tools may miss cultural expressions, complex presentations and individual nuances that don’t fit standardized criteria. </a:t>
            </a:r>
            <a:br>
              <a:rPr lang="en-US" sz="2800" dirty="0">
                <a:solidFill>
                  <a:schemeClr val="bg1"/>
                </a:solidFill>
              </a:rPr>
            </a:br>
            <a:br>
              <a:rPr lang="en-US" sz="2800" dirty="0">
                <a:solidFill>
                  <a:schemeClr val="bg1"/>
                </a:solidFill>
              </a:rPr>
            </a:b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endParaRPr lang="en-US" sz="2800" kern="1200" dirty="0">
              <a:solidFill>
                <a:schemeClr val="bg1"/>
              </a:solidFill>
              <a:latin typeface="+mj-lt"/>
              <a:ea typeface="+mj-ea"/>
              <a:cs typeface="+mj-cs"/>
            </a:endParaRPr>
          </a:p>
        </p:txBody>
      </p:sp>
      <p:sp>
        <p:nvSpPr>
          <p:cNvPr id="3" name="Content Placeholder 2"/>
          <p:cNvSpPr>
            <a:spLocks noGrp="1"/>
          </p:cNvSpPr>
          <p:nvPr>
            <p:ph idx="1"/>
          </p:nvPr>
        </p:nvSpPr>
        <p:spPr>
          <a:xfrm>
            <a:off x="592281" y="3640633"/>
            <a:ext cx="7294297" cy="2487212"/>
          </a:xfrm>
        </p:spPr>
        <p:txBody>
          <a:bodyPr vert="horz" lIns="91440" tIns="45720" rIns="91440" bIns="45720" rtlCol="0" anchor="ctr">
            <a:normAutofit/>
          </a:bodyPr>
          <a:lstStyle/>
          <a:p>
            <a:pPr marL="0" indent="0" defTabSz="914400">
              <a:lnSpc>
                <a:spcPct val="90000"/>
              </a:lnSpc>
              <a:spcBef>
                <a:spcPts val="1000"/>
              </a:spcBef>
              <a:buNone/>
            </a:pPr>
            <a:endParaRPr lang="en-US" sz="2400" kern="1200" dirty="0">
              <a:solidFill>
                <a:schemeClr val="tx2"/>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1184484" y="618689"/>
            <a:ext cx="7918803" cy="4047794"/>
          </a:xfrm>
        </p:spPr>
        <p:txBody>
          <a:bodyPr vert="horz" lIns="91440" tIns="45720" rIns="91440" bIns="45720" rtlCol="0" anchor="b">
            <a:normAutofit fontScale="90000"/>
          </a:bodyPr>
          <a:lstStyle/>
          <a:p>
            <a:pPr algn="l" defTabSz="914400">
              <a:lnSpc>
                <a:spcPct val="90000"/>
              </a:lnSpc>
            </a:pP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The Biomedical Model - Dominant Paradigm</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core assumptions:</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depression as a neurochemical imbalancement</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genetic predisposition ( 40 to 50% Heritability)</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Neurotransmitter dysfunction ( serotonin, norepinephrine and dopamine. </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brain structure abnormalities ( hippocampus, prefrontal cortex).</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Treatment implications:</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antidepressant as first line treatment</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focus on symptom reduction</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standardized treatment protocols</a:t>
            </a: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*medical model of mental illness. </a:t>
            </a:r>
            <a:br>
              <a:rPr lang="en-US" sz="2800" kern="1200" dirty="0">
                <a:solidFill>
                  <a:schemeClr val="bg1"/>
                </a:solidFill>
                <a:latin typeface="+mj-lt"/>
                <a:ea typeface="+mj-ea"/>
                <a:cs typeface="+mj-cs"/>
              </a:rPr>
            </a:br>
            <a:endParaRPr lang="en-US" sz="2800" kern="1200" dirty="0">
              <a:solidFill>
                <a:schemeClr val="bg1"/>
              </a:solidFill>
              <a:latin typeface="+mj-lt"/>
              <a:ea typeface="+mj-ea"/>
              <a:cs typeface="+mj-cs"/>
            </a:endParaRPr>
          </a:p>
        </p:txBody>
      </p:sp>
      <p:sp>
        <p:nvSpPr>
          <p:cNvPr id="3" name="Content Placeholder 2"/>
          <p:cNvSpPr>
            <a:spLocks noGrp="1"/>
          </p:cNvSpPr>
          <p:nvPr>
            <p:ph idx="1"/>
          </p:nvPr>
        </p:nvSpPr>
        <p:spPr>
          <a:xfrm>
            <a:off x="592281" y="5943600"/>
            <a:ext cx="7918803" cy="870678"/>
          </a:xfrm>
        </p:spPr>
        <p:txBody>
          <a:bodyPr vert="horz" lIns="91440" tIns="45720" rIns="91440" bIns="45720" rtlCol="0" anchor="t">
            <a:normAutofit/>
          </a:bodyPr>
          <a:lstStyle/>
          <a:p>
            <a:pPr marL="0" indent="0" algn="ctr" defTabSz="914400">
              <a:lnSpc>
                <a:spcPct val="90000"/>
              </a:lnSpc>
              <a:spcBef>
                <a:spcPts val="1000"/>
              </a:spcBef>
              <a:buNone/>
            </a:pPr>
            <a:endParaRPr lang="en-US" sz="2400" kern="1200" dirty="0">
              <a:solidFill>
                <a:schemeClr val="bg1"/>
              </a:solidFill>
              <a:latin typeface="+mn-lt"/>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9141714"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914700" y="1350934"/>
            <a:ext cx="7294297" cy="4054186"/>
          </a:xfrm>
        </p:spPr>
        <p:txBody>
          <a:bodyPr vert="horz" lIns="91440" tIns="45720" rIns="91440" bIns="45720" rtlCol="0" anchor="ctr">
            <a:normAutofit fontScale="90000"/>
          </a:bodyPr>
          <a:lstStyle/>
          <a:p>
            <a:pPr marL="342900" indent="-342900" algn="l" defTabSz="914400">
              <a:lnSpc>
                <a:spcPct val="90000"/>
              </a:lnSpc>
              <a:buFont typeface="Wingdings" panose="05000000000000000000" pitchFamily="2" charset="2"/>
              <a:buChar char="§"/>
            </a:pPr>
            <a:r>
              <a:rPr lang="en-US" sz="2400" u="sng" kern="1200" dirty="0">
                <a:solidFill>
                  <a:schemeClr val="tx2">
                    <a:lumMod val="75000"/>
                  </a:schemeClr>
                </a:solidFill>
                <a:latin typeface="+mj-lt"/>
                <a:ea typeface="+mj-ea"/>
                <a:cs typeface="+mj-cs"/>
              </a:rPr>
              <a:t>Critical Evaluation of the Biomedical Model</a:t>
            </a:r>
            <a:br>
              <a:rPr lang="en-US" sz="2400" kern="1200" dirty="0">
                <a:solidFill>
                  <a:schemeClr val="tx2">
                    <a:lumMod val="75000"/>
                  </a:schemeClr>
                </a:solidFill>
                <a:latin typeface="+mj-lt"/>
                <a:ea typeface="+mj-ea"/>
                <a:cs typeface="+mj-cs"/>
              </a:rPr>
            </a:br>
            <a:br>
              <a:rPr lang="en-US" sz="2400" kern="1200" dirty="0">
                <a:solidFill>
                  <a:schemeClr val="tx2">
                    <a:lumMod val="75000"/>
                  </a:schemeClr>
                </a:solidFill>
                <a:latin typeface="+mj-lt"/>
                <a:ea typeface="+mj-ea"/>
                <a:cs typeface="+mj-cs"/>
              </a:rPr>
            </a:br>
            <a:r>
              <a:rPr lang="en-US" sz="2400" i="1" dirty="0">
                <a:solidFill>
                  <a:schemeClr val="tx2">
                    <a:lumMod val="75000"/>
                  </a:schemeClr>
                </a:solidFill>
              </a:rPr>
              <a:t>limitations and concerns:</a:t>
            </a:r>
            <a:br>
              <a:rPr lang="en-US" sz="2400" i="1"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Reductionist approach ignores psychological and social factors. </a:t>
            </a:r>
            <a:br>
              <a:rPr lang="en-US" sz="2400"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High medication nonresponse rates ( up to 40%)</a:t>
            </a:r>
            <a:br>
              <a:rPr lang="en-US" sz="2400"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relapse rates remain high even with treatment.</a:t>
            </a:r>
            <a:br>
              <a:rPr lang="en-US" sz="2400"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overlooks individual meaning and experience.</a:t>
            </a:r>
            <a:br>
              <a:rPr lang="en-US" sz="2400"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minimizes cultural factors</a:t>
            </a:r>
            <a:br>
              <a:rPr lang="en-US" sz="2400" dirty="0">
                <a:solidFill>
                  <a:schemeClr val="tx2">
                    <a:lumMod val="75000"/>
                  </a:schemeClr>
                </a:solidFill>
              </a:rPr>
            </a:br>
            <a:br>
              <a:rPr lang="en-US" sz="2400" dirty="0">
                <a:solidFill>
                  <a:schemeClr val="tx2">
                    <a:lumMod val="75000"/>
                  </a:schemeClr>
                </a:solidFill>
              </a:rPr>
            </a:br>
            <a:r>
              <a:rPr lang="en-US" sz="2400" dirty="0">
                <a:solidFill>
                  <a:schemeClr val="tx2">
                    <a:lumMod val="75000"/>
                  </a:schemeClr>
                </a:solidFill>
              </a:rPr>
              <a:t>- pathologizes normal human responses to adversity</a:t>
            </a:r>
            <a:br>
              <a:rPr lang="en-US" sz="2400" dirty="0">
                <a:solidFill>
                  <a:schemeClr val="tx2">
                    <a:lumMod val="75000"/>
                  </a:schemeClr>
                </a:solidFill>
              </a:rPr>
            </a:br>
            <a:r>
              <a:rPr lang="en-US" sz="2400" dirty="0">
                <a:solidFill>
                  <a:schemeClr val="tx2">
                    <a:lumMod val="75000"/>
                  </a:schemeClr>
                </a:solidFill>
              </a:rPr>
              <a:t> - side effects and dependency concerns. </a:t>
            </a:r>
            <a:br>
              <a:rPr lang="en-US" sz="2400" dirty="0">
                <a:solidFill>
                  <a:schemeClr val="bg1"/>
                </a:solidFill>
              </a:rPr>
            </a:b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endParaRPr lang="en-US" sz="2400" kern="1200" dirty="0">
              <a:solidFill>
                <a:schemeClr val="bg1"/>
              </a:solidFill>
              <a:latin typeface="+mj-lt"/>
              <a:ea typeface="+mj-ea"/>
              <a:cs typeface="+mj-cs"/>
            </a:endParaRPr>
          </a:p>
        </p:txBody>
      </p:sp>
      <p:sp>
        <p:nvSpPr>
          <p:cNvPr id="3" name="Content Placeholder 2"/>
          <p:cNvSpPr>
            <a:spLocks noGrp="1"/>
          </p:cNvSpPr>
          <p:nvPr>
            <p:ph idx="1"/>
          </p:nvPr>
        </p:nvSpPr>
        <p:spPr>
          <a:xfrm>
            <a:off x="592281" y="6015669"/>
            <a:ext cx="7294297" cy="842331"/>
          </a:xfrm>
        </p:spPr>
        <p:txBody>
          <a:bodyPr vert="horz" lIns="91440" tIns="45720" rIns="91440" bIns="45720" rtlCol="0" anchor="ctr">
            <a:normAutofit/>
          </a:bodyPr>
          <a:lstStyle/>
          <a:p>
            <a:pPr marL="0" indent="0" defTabSz="914400">
              <a:lnSpc>
                <a:spcPct val="90000"/>
              </a:lnSpc>
              <a:spcBef>
                <a:spcPts val="1000"/>
              </a:spcBef>
              <a:buNone/>
            </a:pPr>
            <a:endParaRPr lang="en-US" sz="2000" kern="1200" dirty="0">
              <a:solidFill>
                <a:schemeClr val="tx2"/>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759482" y="980141"/>
            <a:ext cx="7307557" cy="3931082"/>
          </a:xfrm>
        </p:spPr>
        <p:txBody>
          <a:bodyPr vert="horz" lIns="91440" tIns="45720" rIns="91440" bIns="45720" rtlCol="0" anchor="ctr">
            <a:normAutofit fontScale="90000"/>
          </a:bodyPr>
          <a:lstStyle/>
          <a:p>
            <a:pPr algn="l" defTabSz="914400">
              <a:lnSpc>
                <a:spcPct val="90000"/>
              </a:lnSpc>
            </a:pPr>
            <a:r>
              <a:rPr lang="en-US" sz="2400" kern="1200" dirty="0">
                <a:solidFill>
                  <a:schemeClr val="bg1"/>
                </a:solidFill>
              </a:rPr>
              <a:t>CBT – Current Gold Standard</a:t>
            </a:r>
            <a:r>
              <a:rPr lang="en-US" sz="2400" dirty="0">
                <a:solidFill>
                  <a:schemeClr val="bg1"/>
                </a:solidFill>
              </a:rPr>
              <a:t> CBT approach – theoretical basis</a:t>
            </a:r>
            <a:br>
              <a:rPr lang="en-US" sz="2400" dirty="0">
                <a:solidFill>
                  <a:schemeClr val="bg1"/>
                </a:solidFill>
              </a:rPr>
            </a:br>
            <a:br>
              <a:rPr lang="en-US" sz="2400" dirty="0">
                <a:solidFill>
                  <a:schemeClr val="bg1"/>
                </a:solidFill>
              </a:rPr>
            </a:br>
            <a:r>
              <a:rPr lang="en-US" sz="2400" dirty="0">
                <a:solidFill>
                  <a:schemeClr val="bg1"/>
                </a:solidFill>
              </a:rPr>
              <a:t>- thoughts, feelings and behaviors are interconnected</a:t>
            </a:r>
            <a:br>
              <a:rPr lang="en-US" sz="2400" dirty="0">
                <a:solidFill>
                  <a:schemeClr val="bg1"/>
                </a:solidFill>
              </a:rPr>
            </a:br>
            <a:br>
              <a:rPr lang="en-US" sz="2400" dirty="0">
                <a:solidFill>
                  <a:schemeClr val="bg1"/>
                </a:solidFill>
              </a:rPr>
            </a:br>
            <a:r>
              <a:rPr lang="en-US" sz="2400" dirty="0">
                <a:solidFill>
                  <a:schemeClr val="bg1"/>
                </a:solidFill>
              </a:rPr>
              <a:t>- negative thought patterns maintain depression</a:t>
            </a:r>
            <a:br>
              <a:rPr lang="en-US" sz="2400" dirty="0">
                <a:solidFill>
                  <a:schemeClr val="bg1"/>
                </a:solidFill>
              </a:rPr>
            </a:br>
            <a:r>
              <a:rPr lang="en-US" sz="2400" dirty="0">
                <a:solidFill>
                  <a:schemeClr val="bg1"/>
                </a:solidFill>
              </a:rPr>
              <a:t>- cognitions leads to mood improvement</a:t>
            </a:r>
            <a:br>
              <a:rPr lang="en-US" sz="2400" dirty="0">
                <a:solidFill>
                  <a:schemeClr val="bg1"/>
                </a:solidFill>
              </a:rPr>
            </a:br>
            <a:br>
              <a:rPr lang="en-US" sz="2400" dirty="0">
                <a:solidFill>
                  <a:schemeClr val="bg1"/>
                </a:solidFill>
              </a:rPr>
            </a:br>
            <a:r>
              <a:rPr lang="en-US" sz="2400" dirty="0">
                <a:solidFill>
                  <a:schemeClr val="bg1"/>
                </a:solidFill>
              </a:rPr>
              <a:t>- present focused with structured intervention</a:t>
            </a:r>
            <a:br>
              <a:rPr lang="en-US" sz="2400" dirty="0">
                <a:solidFill>
                  <a:schemeClr val="bg1"/>
                </a:solidFill>
              </a:rPr>
            </a:br>
            <a:r>
              <a:rPr lang="en-US" sz="2400" dirty="0">
                <a:solidFill>
                  <a:schemeClr val="bg1"/>
                </a:solidFill>
              </a:rPr>
              <a:t>- cognitive restructuring and thought challenging</a:t>
            </a:r>
            <a:br>
              <a:rPr lang="en-US" sz="2400" dirty="0">
                <a:solidFill>
                  <a:schemeClr val="bg1"/>
                </a:solidFill>
              </a:rPr>
            </a:br>
            <a:r>
              <a:rPr lang="en-US" sz="2400" dirty="0">
                <a:solidFill>
                  <a:schemeClr val="bg1"/>
                </a:solidFill>
              </a:rPr>
              <a:t>-behavioral activation</a:t>
            </a:r>
            <a:br>
              <a:rPr lang="en-US" sz="2400" dirty="0">
                <a:solidFill>
                  <a:schemeClr val="bg1"/>
                </a:solidFill>
              </a:rPr>
            </a:br>
            <a:r>
              <a:rPr lang="en-US" sz="2400" dirty="0">
                <a:solidFill>
                  <a:schemeClr val="bg1"/>
                </a:solidFill>
              </a:rPr>
              <a:t>- homework assignments</a:t>
            </a:r>
            <a:br>
              <a:rPr lang="en-US" sz="2400" dirty="0">
                <a:solidFill>
                  <a:schemeClr val="bg1"/>
                </a:solidFill>
              </a:rPr>
            </a:br>
            <a:r>
              <a:rPr lang="en-US" sz="2400" dirty="0">
                <a:solidFill>
                  <a:schemeClr val="bg1"/>
                </a:solidFill>
              </a:rPr>
              <a:t>- relapse prevention strategies. </a:t>
            </a:r>
            <a:br>
              <a:rPr lang="en-US" sz="2400" dirty="0">
                <a:solidFill>
                  <a:schemeClr val="bg1"/>
                </a:solidFill>
              </a:rPr>
            </a:br>
            <a:br>
              <a:rPr lang="en-US" sz="2400" dirty="0">
                <a:solidFill>
                  <a:schemeClr val="bg1"/>
                </a:solidFill>
              </a:rPr>
            </a:br>
            <a:r>
              <a:rPr lang="en-US" sz="2400" dirty="0">
                <a:solidFill>
                  <a:schemeClr val="bg1"/>
                </a:solidFill>
              </a:rPr>
              <a:t>Strong evidence base – 6o to 70% response rate in clinical trials. NICE guidelines recommend CBT as first line treatment. </a:t>
            </a:r>
            <a:endParaRPr lang="en-US" sz="2400" kern="1200" dirty="0">
              <a:solidFill>
                <a:schemeClr val="bg1"/>
              </a:solidFill>
            </a:endParaRPr>
          </a:p>
        </p:txBody>
      </p:sp>
      <p:sp>
        <p:nvSpPr>
          <p:cNvPr id="5" name="Content Placeholder 4">
            <a:extLst>
              <a:ext uri="{FF2B5EF4-FFF2-40B4-BE49-F238E27FC236}">
                <a16:creationId xmlns:a16="http://schemas.microsoft.com/office/drawing/2014/main" id="{93106CA7-85CD-577E-B1AB-83612ECC6A2B}"/>
              </a:ext>
            </a:extLst>
          </p:cNvPr>
          <p:cNvSpPr>
            <a:spLocks noGrp="1"/>
          </p:cNvSpPr>
          <p:nvPr>
            <p:ph idx="1"/>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759483" y="731520"/>
            <a:ext cx="7423102" cy="4705150"/>
          </a:xfrm>
        </p:spPr>
        <p:txBody>
          <a:bodyPr vert="horz" lIns="91440" tIns="45720" rIns="91440" bIns="45720" rtlCol="0" anchor="ctr">
            <a:normAutofit fontScale="90000"/>
          </a:bodyPr>
          <a:lstStyle/>
          <a:p>
            <a:pPr algn="l" defTabSz="914400">
              <a:lnSpc>
                <a:spcPct val="90000"/>
              </a:lnSpc>
            </a:pPr>
            <a:r>
              <a:rPr lang="en-US" sz="2000" kern="1200" dirty="0">
                <a:solidFill>
                  <a:schemeClr val="bg1"/>
                </a:solidFill>
                <a:latin typeface="+mj-lt"/>
                <a:ea typeface="+mj-ea"/>
                <a:cs typeface="+mj-cs"/>
              </a:rPr>
              <a:t>CFD as a Recommendation:</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dirty="0">
                <a:solidFill>
                  <a:schemeClr val="bg1"/>
                </a:solidFill>
              </a:rPr>
              <a:t>Why Counselling for Depression</a:t>
            </a:r>
            <a:br>
              <a:rPr lang="en-US" sz="2000" dirty="0">
                <a:solidFill>
                  <a:schemeClr val="bg1"/>
                </a:solidFill>
              </a:rPr>
            </a:br>
            <a:br>
              <a:rPr lang="en-US" sz="2000" dirty="0">
                <a:solidFill>
                  <a:schemeClr val="bg1"/>
                </a:solidFill>
              </a:rPr>
            </a:br>
            <a:r>
              <a:rPr lang="en-US" sz="2000" dirty="0">
                <a:solidFill>
                  <a:schemeClr val="bg1"/>
                </a:solidFill>
              </a:rPr>
              <a:t>*	person-centered, values the therapeutic relationship</a:t>
            </a:r>
            <a:br>
              <a:rPr lang="en-US" sz="2000" dirty="0">
                <a:solidFill>
                  <a:schemeClr val="bg1"/>
                </a:solidFill>
              </a:rPr>
            </a:br>
            <a:r>
              <a:rPr lang="en-US" sz="2000" dirty="0">
                <a:solidFill>
                  <a:schemeClr val="bg1"/>
                </a:solidFill>
              </a:rPr>
              <a:t>*	Integrates humanistic principles with evidence-based practice</a:t>
            </a:r>
            <a:br>
              <a:rPr lang="en-US" sz="2000" dirty="0">
                <a:solidFill>
                  <a:schemeClr val="bg1"/>
                </a:solidFill>
              </a:rPr>
            </a:br>
            <a:r>
              <a:rPr lang="en-US" sz="2000" dirty="0">
                <a:solidFill>
                  <a:schemeClr val="bg1"/>
                </a:solidFill>
              </a:rPr>
              <a:t>* 	addresses the whole person, not just symptoms</a:t>
            </a:r>
            <a:br>
              <a:rPr lang="en-US" sz="2000" dirty="0">
                <a:solidFill>
                  <a:schemeClr val="bg1"/>
                </a:solidFill>
              </a:rPr>
            </a:br>
            <a:r>
              <a:rPr lang="en-US" sz="2000" dirty="0">
                <a:solidFill>
                  <a:schemeClr val="bg1"/>
                </a:solidFill>
              </a:rPr>
              <a:t>particularly effective for clients who haven’t responded to CBT alone. </a:t>
            </a:r>
            <a:br>
              <a:rPr lang="en-US" sz="2000" dirty="0">
                <a:solidFill>
                  <a:schemeClr val="bg1"/>
                </a:solidFill>
              </a:rPr>
            </a:br>
            <a:br>
              <a:rPr lang="en-US" sz="2000" dirty="0">
                <a:solidFill>
                  <a:schemeClr val="bg1"/>
                </a:solidFill>
              </a:rPr>
            </a:br>
            <a:r>
              <a:rPr lang="en-US" sz="2000" dirty="0">
                <a:solidFill>
                  <a:schemeClr val="bg1"/>
                </a:solidFill>
              </a:rPr>
              <a:t>How CfD utilizes Roger’s core conditions:</a:t>
            </a:r>
            <a:br>
              <a:rPr lang="en-US" sz="2000" dirty="0">
                <a:solidFill>
                  <a:schemeClr val="bg1"/>
                </a:solidFill>
              </a:rPr>
            </a:br>
            <a:r>
              <a:rPr lang="en-US" sz="2000" dirty="0">
                <a:solidFill>
                  <a:schemeClr val="bg1"/>
                </a:solidFill>
              </a:rPr>
              <a:t>CfD is built on Carl Roger’s three core conditions, as the primary mechanisms of change. The importance is placed upon the therapeutic relationship and the focus is on the WHOLE person, rather than just symptoms. CfD trusts implicitily that when the core conditions of Congruence, empathy and UPR are present, the therapeutic relationship itself becomes the intervention that facilitates natural psychological growth and healing. </a:t>
            </a:r>
            <a:endParaRPr lang="en-US" sz="2000" kern="1200" dirty="0">
              <a:solidFill>
                <a:schemeClr val="bg1"/>
              </a:solidFill>
              <a:latin typeface="+mj-lt"/>
              <a:ea typeface="+mj-ea"/>
              <a:cs typeface="+mj-cs"/>
            </a:endParaRPr>
          </a:p>
        </p:txBody>
      </p:sp>
      <p:sp>
        <p:nvSpPr>
          <p:cNvPr id="3" name="Content Placeholder 2"/>
          <p:cNvSpPr>
            <a:spLocks noGrp="1"/>
          </p:cNvSpPr>
          <p:nvPr>
            <p:ph idx="1"/>
          </p:nvPr>
        </p:nvSpPr>
        <p:spPr>
          <a:xfrm>
            <a:off x="492531" y="5436670"/>
            <a:ext cx="7860372" cy="561794"/>
          </a:xfrm>
        </p:spPr>
        <p:txBody>
          <a:bodyPr vert="horz" lIns="91440" tIns="45720" rIns="91440" bIns="45720" rtlCol="0" anchor="ctr">
            <a:normAutofit/>
          </a:bodyPr>
          <a:lstStyle/>
          <a:p>
            <a:pPr marL="0" indent="0" defTabSz="914400">
              <a:lnSpc>
                <a:spcPct val="90000"/>
              </a:lnSpc>
              <a:spcBef>
                <a:spcPts val="1000"/>
              </a:spcBef>
              <a:buNone/>
            </a:pPr>
            <a:endParaRPr lang="en-US" sz="2000" kern="1200" dirty="0">
              <a:solidFill>
                <a:schemeClr val="bg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C4C42016-34C0-4D37-91CF-4830826960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1" name="Color">
              <a:extLst>
                <a:ext uri="{FF2B5EF4-FFF2-40B4-BE49-F238E27FC236}">
                  <a16:creationId xmlns:a16="http://schemas.microsoft.com/office/drawing/2014/main" id="{4EB45A5E-A300-4C79-A5AE-A78AB7C68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A4B8AED9-E236-44C8-A286-D5FAC4AC8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5A7DBA8A-AFD3-4A43-8CFF-101BE55E4E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5" name="Freeform: Shape 14">
              <a:extLst>
                <a:ext uri="{FF2B5EF4-FFF2-40B4-BE49-F238E27FC236}">
                  <a16:creationId xmlns:a16="http://schemas.microsoft.com/office/drawing/2014/main" id="{19812AD9-E6DC-4032-9634-F8BE9C8B3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6" name="Freeform: Shape 15">
              <a:extLst>
                <a:ext uri="{FF2B5EF4-FFF2-40B4-BE49-F238E27FC236}">
                  <a16:creationId xmlns:a16="http://schemas.microsoft.com/office/drawing/2014/main" id="{D2AFB4EC-2587-41C9-94B0-4F78DFB04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 name="Freeform: Shape 16">
              <a:extLst>
                <a:ext uri="{FF2B5EF4-FFF2-40B4-BE49-F238E27FC236}">
                  <a16:creationId xmlns:a16="http://schemas.microsoft.com/office/drawing/2014/main" id="{03F997D7-F70D-41BF-9C5D-E357217C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035684B1-1016-4CA6-AA4F-40CF7D9FC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DA0F1A9E-BA7D-4BF5-8200-1A9DB79A4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E9E0FC27-B989-41F5-AAAA-539EA3DFF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E6054A11-21E3-4D56-91DB-7E98A6256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p:cNvSpPr>
            <a:spLocks noGrp="1"/>
          </p:cNvSpPr>
          <p:nvPr>
            <p:ph type="title"/>
          </p:nvPr>
        </p:nvSpPr>
        <p:spPr>
          <a:xfrm>
            <a:off x="592280" y="121920"/>
            <a:ext cx="8216439" cy="6156960"/>
          </a:xfrm>
        </p:spPr>
        <p:txBody>
          <a:bodyPr vert="horz" lIns="91440" tIns="45720" rIns="91440" bIns="45720" rtlCol="0" anchor="t">
            <a:normAutofit/>
          </a:bodyPr>
          <a:lstStyle/>
          <a:p>
            <a:pPr algn="l" defTabSz="914400">
              <a:lnSpc>
                <a:spcPct val="90000"/>
              </a:lnSpc>
            </a:pPr>
            <a:r>
              <a:rPr lang="en-US" sz="2000" kern="1200" dirty="0">
                <a:solidFill>
                  <a:schemeClr val="bg1"/>
                </a:solidFill>
                <a:latin typeface="+mj-lt"/>
                <a:ea typeface="+mj-ea"/>
                <a:cs typeface="+mj-cs"/>
              </a:rPr>
              <a:t>Conclusion and implications for future practice:</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moving forward</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Key insights</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 depression requires multi-faceted understanding that goes beyond the current biomedical model.</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 current CBT approaches while valuable have limitations due to it’s one size fits all approach. </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 CfD offers promising integration addressing and highlighting the importance of the therapeutic relationship. </a:t>
            </a: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br>
              <a:rPr lang="en-US" sz="2000" kern="1200" dirty="0">
                <a:solidFill>
                  <a:schemeClr val="bg1"/>
                </a:solidFill>
                <a:latin typeface="+mj-lt"/>
                <a:ea typeface="+mj-ea"/>
                <a:cs typeface="+mj-cs"/>
              </a:rPr>
            </a:br>
            <a:r>
              <a:rPr lang="en-US" sz="2000" u="sng" kern="1200" dirty="0">
                <a:solidFill>
                  <a:schemeClr val="bg1"/>
                </a:solidFill>
                <a:latin typeface="+mj-lt"/>
                <a:ea typeface="+mj-ea"/>
                <a:cs typeface="+mj-cs"/>
              </a:rPr>
              <a:t>Future recommendations: develop a more personalized culturally responsive approach that combines evidence-based practice with person-centered interv entions. </a:t>
            </a:r>
          </a:p>
        </p:txBody>
      </p:sp>
      <p:sp>
        <p:nvSpPr>
          <p:cNvPr id="3" name="Content Placeholder 2"/>
          <p:cNvSpPr>
            <a:spLocks noGrp="1"/>
          </p:cNvSpPr>
          <p:nvPr>
            <p:ph idx="1"/>
          </p:nvPr>
        </p:nvSpPr>
        <p:spPr>
          <a:xfrm>
            <a:off x="592281" y="4237116"/>
            <a:ext cx="7621734" cy="2498963"/>
          </a:xfrm>
        </p:spPr>
        <p:txBody>
          <a:bodyPr vert="horz" lIns="91440" tIns="45720" rIns="91440" bIns="45720" rtlCol="0" anchor="b">
            <a:normAutofit/>
          </a:bodyPr>
          <a:lstStyle/>
          <a:p>
            <a:pPr marL="0" indent="0" algn="ctr" defTabSz="914400">
              <a:lnSpc>
                <a:spcPct val="90000"/>
              </a:lnSpc>
              <a:spcBef>
                <a:spcPts val="1000"/>
              </a:spcBef>
              <a:buNone/>
            </a:pPr>
            <a:endParaRPr lang="en-US" sz="2400" kern="1200" dirty="0">
              <a:solidFill>
                <a:schemeClr val="bg1"/>
              </a:solidFill>
              <a:latin typeface="+mn-lt"/>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38C5B51A-7BC5-00EF-8D46-710016C8D810}"/>
              </a:ext>
            </a:extLst>
          </p:cNvPr>
          <p:cNvSpPr>
            <a:spLocks noGrp="1"/>
          </p:cNvSpPr>
          <p:nvPr>
            <p:ph type="ctrTitle"/>
          </p:nvPr>
        </p:nvSpPr>
        <p:spPr>
          <a:xfrm>
            <a:off x="592281" y="666351"/>
            <a:ext cx="7918803" cy="3044335"/>
          </a:xfrm>
        </p:spPr>
        <p:txBody>
          <a:bodyPr anchor="b">
            <a:normAutofit/>
          </a:bodyPr>
          <a:lstStyle/>
          <a:p>
            <a:r>
              <a:rPr lang="en-GB" sz="4200" dirty="0">
                <a:solidFill>
                  <a:schemeClr val="bg1"/>
                </a:solidFill>
              </a:rPr>
              <a:t>r</a:t>
            </a:r>
          </a:p>
        </p:txBody>
      </p:sp>
      <p:sp>
        <p:nvSpPr>
          <p:cNvPr id="4" name="Subtitle 2">
            <a:extLst>
              <a:ext uri="{FF2B5EF4-FFF2-40B4-BE49-F238E27FC236}">
                <a16:creationId xmlns:a16="http://schemas.microsoft.com/office/drawing/2014/main" id="{D0B6B20A-0BE6-2117-FC20-7E4DA4E60C4C}"/>
              </a:ext>
            </a:extLst>
          </p:cNvPr>
          <p:cNvSpPr>
            <a:spLocks noGrp="1"/>
          </p:cNvSpPr>
          <p:nvPr>
            <p:ph type="subTitle" idx="1"/>
          </p:nvPr>
        </p:nvSpPr>
        <p:spPr>
          <a:xfrm>
            <a:off x="20735" y="4029673"/>
            <a:ext cx="9793502" cy="2070876"/>
          </a:xfrm>
        </p:spPr>
        <p:txBody>
          <a:bodyPr anchor="t">
            <a:normAutofit/>
          </a:bodyPr>
          <a:lstStyle/>
          <a:p>
            <a:endParaRPr lang="en-GB" dirty="0">
              <a:solidFill>
                <a:schemeClr val="bg1"/>
              </a:solidFill>
            </a:endParaRPr>
          </a:p>
        </p:txBody>
      </p:sp>
      <p:pic>
        <p:nvPicPr>
          <p:cNvPr id="5" name="Picture 2" descr="Emotional Balance | The Curios Paradox of Self‑Acceptance">
            <a:extLst>
              <a:ext uri="{FF2B5EF4-FFF2-40B4-BE49-F238E27FC236}">
                <a16:creationId xmlns:a16="http://schemas.microsoft.com/office/drawing/2014/main" id="{BED9C321-B064-CE9D-1288-D456F7FA5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8" y="-622947"/>
            <a:ext cx="10117013" cy="6814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6566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5036A9FA-2D92-9102-F0D6-0912358CA610}"/>
              </a:ext>
            </a:extLst>
          </p:cNvPr>
          <p:cNvSpPr txBox="1"/>
          <p:nvPr/>
        </p:nvSpPr>
        <p:spPr>
          <a:xfrm>
            <a:off x="963930" y="1341121"/>
            <a:ext cx="6823710" cy="4428744"/>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300" dirty="0"/>
              <a:t>Beck, A.T., Rush, A.J., Shaw, B.F. and Emery, G. (1979) </a:t>
            </a:r>
            <a:r>
              <a:rPr lang="en-US" sz="1300" i="1" dirty="0"/>
              <a:t>Cognitive Therapy of Depression</a:t>
            </a:r>
            <a:r>
              <a:rPr lang="en-US" sz="1300" dirty="0"/>
              <a:t>. New York: Guilford Press.</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Engel, G.L. (1977) The need for a new medical model: a challenge for biomedicine. </a:t>
            </a:r>
            <a:r>
              <a:rPr lang="en-US" sz="1300" i="1" dirty="0"/>
              <a:t>Science</a:t>
            </a:r>
            <a:r>
              <a:rPr lang="en-US" sz="1300" dirty="0"/>
              <a:t>, 196(4286), pp. 129-136.</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National Institute for Health and Care Excellence (2022) </a:t>
            </a:r>
            <a:r>
              <a:rPr lang="en-US" sz="1300" i="1" dirty="0"/>
              <a:t>Depression in adults: treatment and management</a:t>
            </a:r>
            <a:r>
              <a:rPr lang="en-US" sz="1300" dirty="0"/>
              <a:t>. NICE guideline [NG222]. Available at: </a:t>
            </a:r>
            <a:r>
              <a:rPr lang="en-US" sz="1300" dirty="0">
                <a:hlinkClick r:id="rId3"/>
              </a:rPr>
              <a:t>https://www.nice.org.uk/guidance/ng222</a:t>
            </a:r>
            <a:r>
              <a:rPr lang="en-US" sz="1300" dirty="0"/>
              <a:t> (Accessed: 27 July 2025).</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Rogers, C.R. (1961) </a:t>
            </a:r>
            <a:r>
              <a:rPr lang="en-US" sz="1300" i="1" dirty="0"/>
              <a:t>On Becoming a Person: A Therapist's View of Psychotherapy</a:t>
            </a:r>
            <a:r>
              <a:rPr lang="en-US" sz="1300" dirty="0"/>
              <a:t>. Boston: Houghton Mifflin.</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r>
              <a:rPr lang="en-US" sz="1300" dirty="0"/>
              <a:t>World Health Organization (2023) </a:t>
            </a:r>
            <a:r>
              <a:rPr lang="en-US" sz="1300" i="1" dirty="0"/>
              <a:t>Depression</a:t>
            </a:r>
            <a:r>
              <a:rPr lang="en-US" sz="1300" dirty="0"/>
              <a:t>. Available at: </a:t>
            </a:r>
            <a:r>
              <a:rPr lang="en-US" sz="1300" dirty="0">
                <a:hlinkClick r:id="rId4"/>
              </a:rPr>
              <a:t>https://www.who.int/news-room/fact-sheets/detail/depression</a:t>
            </a:r>
            <a:r>
              <a:rPr lang="en-US" sz="1300" dirty="0"/>
              <a:t> (Accessed: 23rd July 2025).</a:t>
            </a:r>
          </a:p>
        </p:txBody>
      </p:sp>
    </p:spTree>
    <p:extLst>
      <p:ext uri="{BB962C8B-B14F-4D97-AF65-F5344CB8AC3E}">
        <p14:creationId xmlns:p14="http://schemas.microsoft.com/office/powerpoint/2010/main" val="2299876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5379</TotalTime>
  <Words>4455</Words>
  <Application>Microsoft Office PowerPoint</Application>
  <PresentationFormat>On-screen Show (4:3)</PresentationFormat>
  <Paragraphs>149</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Wingdings</vt:lpstr>
      <vt:lpstr>Office Theme</vt:lpstr>
      <vt:lpstr>A Critical Exploration of Depression  by Rachel Campbell </vt:lpstr>
      <vt:lpstr>The silent epidemic  1 in 4 people will experience a mental health condition in their lifetime. Among these MH conditions, depression remains the leading cause of disability.  Affects over 280 million people worldwide.  Despite decades of research, depression rates continue to rise…..    </vt:lpstr>
      <vt:lpstr>Introduction and Context  - the most common presentation in therapeutic practice.   - Current recovery rate 60 to 70%  -1 in 3 won’t respond to current models  - Evident lack of cultural understanding  </vt:lpstr>
      <vt:lpstr>  My thesis statement :  ‘While the biomedical model dominates current depression treatment paradigms, a critical evaluation reveals significant limitations that call for an integration of Counselling For Depression (CFD) to be integrated into our existing frameworks to address the complex, multi-faceted nature of depression, in contemporary practice’. </vt:lpstr>
      <vt:lpstr>Depression - Key Characteristics  clinical presentation – core symptoms (DSM-5) persistent low mood (Most of the time) marked diminished interest (Anhedonia) significant weight loss/gain, appetite changes.  Sleep disturbances ( Insomnia or hypersomnia) psychomotor agitation or retardation  symptoms must present for at least 2 weeks with functional impairment. </vt:lpstr>
      <vt:lpstr>Assessment Tools - Measuring Depression  PHQ – 9: 9 item questionnaire (widely used) Beck Dep Inventory: 21 item, cognitive focus Hamilton: clinician administered DASS-21: stress scale.  Limitations: assessment tools may miss cultural expressions, complex presentations and individual nuances that don’t fit standardized criteria.     </vt:lpstr>
      <vt:lpstr>  The Biomedical Model - Dominant Paradigm  core assumptions:  - depression as a neurochemical imbalancement - genetic predisposition ( 40 to 50% Heritability) - Neurotransmitter dysfunction ( serotonin, norepinephrine and dopamine.  - brain structure abnormalities ( hippocampus, prefrontal cortex).  Treatment implications: * antidepressant as first line treatment * focus on symptom reduction * standardized treatment protocols *medical model of mental illness.  </vt:lpstr>
      <vt:lpstr>Critical Evaluation of the Biomedical Model  limitations and concerns:  - Reductionist approach ignores psychological and social factors.   - High medication nonresponse rates ( up to 40%)  - relapse rates remain high even with treatment.  - overlooks individual meaning and experience.  - minimizes cultural factors  - pathologizes normal human responses to adversity  - side effects and dependency concerns.     </vt:lpstr>
      <vt:lpstr>CBT – Current Gold Standard CBT approach – theoretical basis  - thoughts, feelings and behaviors are interconnected  - negative thought patterns maintain depression - cognitions leads to mood improvement  - present focused with structured intervention - cognitive restructuring and thought challenging -behavioral activation - homework assignments - relapse prevention strategies.   Strong evidence base – 6o to 70% response rate in clinical trials. NICE guidelines recommend CBT as first line treatment. </vt:lpstr>
      <vt:lpstr>CFD as a Recommendation:  Why Counselling for Depression  * person-centered, values the therapeutic relationship * Integrates humanistic principles with evidence-based practice *  addresses the whole person, not just symptoms particularly effective for clients who haven’t responded to CBT alone.   How CfD utilizes Roger’s core conditions: CfD is built on Carl Roger’s three core conditions, as the primary mechanisms of change. The importance is placed upon the therapeutic relationship and the focus is on the WHOLE person, rather than just symptoms. CfD trusts implicitily that when the core conditions of Congruence, empathy and UPR are present, the therapeutic relationship itself becomes the intervention that facilitates natural psychological growth and healing. </vt:lpstr>
      <vt:lpstr>Conclusion and implications for future practice:  moving forward Key insights  - depression requires multi-faceted understanding that goes beyond the current biomedical model.  - current CBT approaches while valuable have limitations due to it’s one size fits all approach.   - CfD offers promising integration addressing and highlighting the importance of the therapeutic relationship.    Future recommendations: develop a more personalized culturally responsive approach that combines evidence-based practice with person-centered interv entions. </vt:lpstr>
      <vt:lpstr>r</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Rachel Campbell (1651509)</cp:lastModifiedBy>
  <cp:revision>17</cp:revision>
  <dcterms:created xsi:type="dcterms:W3CDTF">2013-01-27T09:14:16Z</dcterms:created>
  <dcterms:modified xsi:type="dcterms:W3CDTF">2025-07-27T21:01:53Z</dcterms:modified>
  <cp:category/>
</cp:coreProperties>
</file>