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82" r:id="rId2"/>
    <p:sldId id="258" r:id="rId3"/>
    <p:sldId id="263" r:id="rId4"/>
    <p:sldId id="264" r:id="rId5"/>
    <p:sldId id="267" r:id="rId6"/>
    <p:sldId id="269" r:id="rId7"/>
    <p:sldId id="270" r:id="rId8"/>
    <p:sldId id="272" r:id="rId9"/>
    <p:sldId id="278" r:id="rId10"/>
    <p:sldId id="279"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96" autoAdjust="0"/>
    <p:restoredTop sz="96433" autoAdjust="0"/>
  </p:normalViewPr>
  <p:slideViewPr>
    <p:cSldViewPr snapToGrid="0">
      <p:cViewPr>
        <p:scale>
          <a:sx n="140" d="100"/>
          <a:sy n="140" d="100"/>
        </p:scale>
        <p:origin x="138"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9FC1A-6D66-417D-AAF4-4DE1F5615632}"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427B2-907B-4C91-99F7-20A7DC10E28D}" type="slidenum">
              <a:rPr lang="en-GB" smtClean="0"/>
              <a:t>‹#›</a:t>
            </a:fld>
            <a:endParaRPr lang="en-GB"/>
          </a:p>
        </p:txBody>
      </p:sp>
    </p:spTree>
    <p:extLst>
      <p:ext uri="{BB962C8B-B14F-4D97-AF65-F5344CB8AC3E}">
        <p14:creationId xmlns:p14="http://schemas.microsoft.com/office/powerpoint/2010/main" val="3193642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716611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5</a:t>
            </a:fld>
            <a:endParaRPr lang="en-GB"/>
          </a:p>
        </p:txBody>
      </p:sp>
    </p:spTree>
    <p:extLst>
      <p:ext uri="{BB962C8B-B14F-4D97-AF65-F5344CB8AC3E}">
        <p14:creationId xmlns:p14="http://schemas.microsoft.com/office/powerpoint/2010/main" val="3028212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6</a:t>
            </a:fld>
            <a:endParaRPr lang="en-GB"/>
          </a:p>
        </p:txBody>
      </p:sp>
    </p:spTree>
    <p:extLst>
      <p:ext uri="{BB962C8B-B14F-4D97-AF65-F5344CB8AC3E}">
        <p14:creationId xmlns:p14="http://schemas.microsoft.com/office/powerpoint/2010/main" val="293732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7</a:t>
            </a:fld>
            <a:endParaRPr lang="en-GB"/>
          </a:p>
        </p:txBody>
      </p:sp>
    </p:spTree>
    <p:extLst>
      <p:ext uri="{BB962C8B-B14F-4D97-AF65-F5344CB8AC3E}">
        <p14:creationId xmlns:p14="http://schemas.microsoft.com/office/powerpoint/2010/main" val="379821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8</a:t>
            </a:fld>
            <a:endParaRPr lang="en-GB"/>
          </a:p>
        </p:txBody>
      </p:sp>
    </p:spTree>
    <p:extLst>
      <p:ext uri="{BB962C8B-B14F-4D97-AF65-F5344CB8AC3E}">
        <p14:creationId xmlns:p14="http://schemas.microsoft.com/office/powerpoint/2010/main" val="765173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9</a:t>
            </a:fld>
            <a:endParaRPr lang="en-GB"/>
          </a:p>
        </p:txBody>
      </p:sp>
    </p:spTree>
    <p:extLst>
      <p:ext uri="{BB962C8B-B14F-4D97-AF65-F5344CB8AC3E}">
        <p14:creationId xmlns:p14="http://schemas.microsoft.com/office/powerpoint/2010/main" val="2307593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427B2-907B-4C91-99F7-20A7DC10E28D}" type="slidenum">
              <a:rPr lang="en-GB" smtClean="0"/>
              <a:t>10</a:t>
            </a:fld>
            <a:endParaRPr lang="en-GB"/>
          </a:p>
        </p:txBody>
      </p:sp>
    </p:spTree>
    <p:extLst>
      <p:ext uri="{BB962C8B-B14F-4D97-AF65-F5344CB8AC3E}">
        <p14:creationId xmlns:p14="http://schemas.microsoft.com/office/powerpoint/2010/main" val="3767669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427B2-907B-4C91-99F7-20A7DC10E28D}" type="slidenum">
              <a:rPr lang="en-GB" smtClean="0"/>
              <a:t>11</a:t>
            </a:fld>
            <a:endParaRPr lang="en-GB"/>
          </a:p>
        </p:txBody>
      </p:sp>
    </p:spTree>
    <p:extLst>
      <p:ext uri="{BB962C8B-B14F-4D97-AF65-F5344CB8AC3E}">
        <p14:creationId xmlns:p14="http://schemas.microsoft.com/office/powerpoint/2010/main" val="38099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888B6D-D8D8-44E7-B3E3-A66FAA287D3D}"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993596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624A1-C6BE-4E7A-B078-223B094CBA93}"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755523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BFC9EE-D0C5-49E1-8DE2-6778B3200B2D}"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92391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0B9A535-CFAC-4810-8113-82688DF8C814}"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622481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40D0E7-59EF-4AA9-A6D3-13770F9FBA68}" type="datetime1">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1209020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701AC2E-648D-4603-A72C-2BBA7FFCA3F3}" type="datetime1">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327454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A8E9F9-C1B8-4579-966E-17C772D7D36D}" type="datetime1">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515486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EDD57F-2ADB-49C2-B607-00575DA099FE}"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271109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C4D6D9-79C7-4DB2-A306-5A62911C2533}"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3819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80A8A5-1B59-411B-95F6-4957F078DF93}"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1161259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80F196-23DF-493B-B328-F7B84036296F}"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C74333-933A-46A7-9ADC-FB507AA061F8}" type="slidenum">
              <a:rPr lang="en-GB" smtClean="0"/>
              <a:t>‹#›</a:t>
            </a:fld>
            <a:endParaRPr lang="en-GB"/>
          </a:p>
        </p:txBody>
      </p:sp>
    </p:spTree>
    <p:extLst>
      <p:ext uri="{BB962C8B-B14F-4D97-AF65-F5344CB8AC3E}">
        <p14:creationId xmlns:p14="http://schemas.microsoft.com/office/powerpoint/2010/main" val="625088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DB7800-C5CE-4547-B891-79DFF7B9200E}" type="datetime1">
              <a:rPr lang="en-GB" smtClean="0"/>
              <a:t>02/12/2022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C74333-933A-46A7-9ADC-FB507AA061F8}" type="slidenum">
              <a:rPr lang="en-GB" smtClean="0"/>
              <a:t>‹#›</a:t>
            </a:fld>
            <a:endParaRPr lang="en-GB"/>
          </a:p>
        </p:txBody>
      </p:sp>
    </p:spTree>
    <p:extLst>
      <p:ext uri="{BB962C8B-B14F-4D97-AF65-F5344CB8AC3E}">
        <p14:creationId xmlns:p14="http://schemas.microsoft.com/office/powerpoint/2010/main" val="2331968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report writing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40073913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lnSpcReduction="10000"/>
          </a:bodyPr>
          <a:lstStyle/>
          <a:p>
            <a:r>
              <a:rPr lang="en-GB" sz="1400" dirty="0" smtClean="0"/>
              <a:t>The structure of a report</a:t>
            </a:r>
          </a:p>
          <a:p>
            <a:r>
              <a:rPr lang="en-GB" sz="1400" dirty="0" smtClean="0"/>
              <a:t>The initial sections</a:t>
            </a:r>
          </a:p>
          <a:p>
            <a:pPr lvl="1"/>
            <a:r>
              <a:rPr lang="en-GB" sz="1400" dirty="0" smtClean="0"/>
              <a:t>The title page</a:t>
            </a:r>
          </a:p>
          <a:p>
            <a:pPr lvl="1"/>
            <a:r>
              <a:rPr lang="en-GB" sz="1400" dirty="0" smtClean="0"/>
              <a:t>The abstract:		an example provided			</a:t>
            </a:r>
          </a:p>
          <a:p>
            <a:pPr lvl="1"/>
            <a:r>
              <a:rPr lang="en-GB" sz="1400" dirty="0" smtClean="0"/>
              <a:t>The contents page: 	an example provided</a:t>
            </a:r>
          </a:p>
          <a:p>
            <a:r>
              <a:rPr lang="en-GB" sz="1400" dirty="0" smtClean="0"/>
              <a:t>The main sections</a:t>
            </a:r>
          </a:p>
          <a:p>
            <a:pPr lvl="1"/>
            <a:r>
              <a:rPr lang="en-GB" sz="1400" dirty="0" smtClean="0"/>
              <a:t>The introduction section</a:t>
            </a:r>
          </a:p>
          <a:p>
            <a:pPr lvl="1"/>
            <a:r>
              <a:rPr lang="en-GB" sz="1400" dirty="0" smtClean="0"/>
              <a:t>The method section: 	an example provided</a:t>
            </a:r>
          </a:p>
          <a:p>
            <a:pPr lvl="1"/>
            <a:r>
              <a:rPr lang="en-GB" sz="1400" dirty="0" smtClean="0"/>
              <a:t>The findings section: 	an example provided</a:t>
            </a:r>
          </a:p>
          <a:p>
            <a:pPr lvl="1"/>
            <a:r>
              <a:rPr lang="en-GB" sz="1400" dirty="0" smtClean="0"/>
              <a:t>The discussion section: 	an example provided</a:t>
            </a:r>
          </a:p>
          <a:p>
            <a:pPr lvl="1"/>
            <a:r>
              <a:rPr lang="en-GB" sz="1400" dirty="0" smtClean="0"/>
              <a:t>The conclusion</a:t>
            </a:r>
          </a:p>
          <a:p>
            <a:pPr lvl="1"/>
            <a:r>
              <a:rPr lang="en-GB" sz="1400" dirty="0" smtClean="0"/>
              <a:t>The recommendations</a:t>
            </a:r>
          </a:p>
          <a:p>
            <a:r>
              <a:rPr lang="en-GB" sz="1400" dirty="0" smtClean="0"/>
              <a:t>The remaining sections</a:t>
            </a:r>
          </a:p>
          <a:p>
            <a:pPr lvl="1"/>
            <a:r>
              <a:rPr lang="en-GB" sz="1400" dirty="0" smtClean="0"/>
              <a:t>The bibliography</a:t>
            </a:r>
          </a:p>
          <a:p>
            <a:pPr lvl="1"/>
            <a:r>
              <a:rPr lang="en-GB" sz="1400" dirty="0" smtClean="0"/>
              <a:t>The appendices</a:t>
            </a:r>
          </a:p>
          <a:p>
            <a:r>
              <a:rPr lang="en-GB" sz="1400" dirty="0" smtClean="0"/>
              <a:t>An additional resource: 	an example of a complete report</a:t>
            </a:r>
          </a:p>
          <a:p>
            <a:endParaRPr lang="en-GB" sz="1400" dirty="0" smtClean="0"/>
          </a:p>
          <a:p>
            <a:pPr lvl="1"/>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2</a:t>
            </a:fld>
            <a:endParaRPr lang="en-GB"/>
          </a:p>
        </p:txBody>
      </p:sp>
    </p:spTree>
    <p:extLst>
      <p:ext uri="{BB962C8B-B14F-4D97-AF65-F5344CB8AC3E}">
        <p14:creationId xmlns:p14="http://schemas.microsoft.com/office/powerpoint/2010/main" val="40348199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a report</a:t>
            </a:r>
            <a:br>
              <a:rPr lang="en-GB" dirty="0" smtClean="0"/>
            </a:br>
            <a:r>
              <a:rPr lang="en-GB" sz="1600" dirty="0" smtClean="0"/>
              <a:t>(The main sections are all highlighted in red)</a:t>
            </a:r>
            <a:endParaRPr lang="en-GB" sz="1600" dirty="0"/>
          </a:p>
        </p:txBody>
      </p:sp>
      <p:sp>
        <p:nvSpPr>
          <p:cNvPr id="3" name="Content Placeholder 2"/>
          <p:cNvSpPr>
            <a:spLocks noGrp="1"/>
          </p:cNvSpPr>
          <p:nvPr>
            <p:ph idx="1"/>
          </p:nvPr>
        </p:nvSpPr>
        <p:spPr/>
        <p:txBody>
          <a:bodyPr/>
          <a:lstStyle/>
          <a:p>
            <a:r>
              <a:rPr lang="en-GB" sz="2000" dirty="0" smtClean="0"/>
              <a:t>Title page</a:t>
            </a:r>
          </a:p>
          <a:p>
            <a:r>
              <a:rPr lang="en-GB" sz="2000" dirty="0" smtClean="0"/>
              <a:t>Abstract</a:t>
            </a:r>
            <a:endParaRPr lang="en-GB" sz="2000" dirty="0" smtClean="0"/>
          </a:p>
          <a:p>
            <a:r>
              <a:rPr lang="en-GB" sz="2000" dirty="0" smtClean="0"/>
              <a:t>Contents page</a:t>
            </a:r>
          </a:p>
          <a:p>
            <a:r>
              <a:rPr lang="en-GB" sz="2000" b="1" dirty="0" smtClean="0">
                <a:solidFill>
                  <a:srgbClr val="FF0000"/>
                </a:solidFill>
              </a:rPr>
              <a:t>Introduction </a:t>
            </a:r>
            <a:r>
              <a:rPr lang="en-GB" sz="2000" dirty="0" smtClean="0"/>
              <a:t>(this includes </a:t>
            </a:r>
            <a:r>
              <a:rPr lang="en-GB" sz="2000" i="1" dirty="0" smtClean="0"/>
              <a:t>Background/Definitions/Aims</a:t>
            </a:r>
            <a:r>
              <a:rPr lang="en-GB" sz="2000" dirty="0" smtClean="0"/>
              <a:t>)</a:t>
            </a:r>
          </a:p>
          <a:p>
            <a:r>
              <a:rPr lang="en-GB" sz="2000" b="1" dirty="0" smtClean="0">
                <a:solidFill>
                  <a:srgbClr val="FF0000"/>
                </a:solidFill>
              </a:rPr>
              <a:t>Method</a:t>
            </a:r>
          </a:p>
          <a:p>
            <a:r>
              <a:rPr lang="en-GB" sz="2000" b="1" dirty="0" smtClean="0">
                <a:solidFill>
                  <a:srgbClr val="FF0000"/>
                </a:solidFill>
              </a:rPr>
              <a:t>Results</a:t>
            </a:r>
          </a:p>
          <a:p>
            <a:r>
              <a:rPr lang="en-GB" sz="2000" b="1" dirty="0" smtClean="0">
                <a:solidFill>
                  <a:srgbClr val="FF0000"/>
                </a:solidFill>
              </a:rPr>
              <a:t>Discussion</a:t>
            </a:r>
          </a:p>
          <a:p>
            <a:r>
              <a:rPr lang="en-GB" sz="2000" b="1" dirty="0" smtClean="0">
                <a:solidFill>
                  <a:srgbClr val="FF0000"/>
                </a:solidFill>
              </a:rPr>
              <a:t>Conclusion </a:t>
            </a:r>
            <a:r>
              <a:rPr lang="en-GB" sz="2000" dirty="0" smtClean="0"/>
              <a:t>(</a:t>
            </a:r>
            <a:r>
              <a:rPr lang="en-GB" sz="2000" i="1" dirty="0" smtClean="0"/>
              <a:t>Recommendations</a:t>
            </a:r>
            <a:r>
              <a:rPr lang="en-GB" sz="2000" dirty="0" smtClean="0"/>
              <a:t> could be included here or listed as a separate section)</a:t>
            </a:r>
          </a:p>
          <a:p>
            <a:r>
              <a:rPr lang="en-GB" sz="2000" dirty="0" smtClean="0"/>
              <a:t>Bibliography (Also known as the reference list)</a:t>
            </a:r>
          </a:p>
          <a:p>
            <a:r>
              <a:rPr lang="en-GB" sz="2000" dirty="0" smtClean="0"/>
              <a:t>Appendices</a:t>
            </a:r>
          </a:p>
          <a:p>
            <a:endParaRPr lang="en-GB" sz="1600" dirty="0" smtClean="0"/>
          </a:p>
          <a:p>
            <a:endParaRPr lang="en-GB" dirty="0" smtClean="0"/>
          </a:p>
          <a:p>
            <a:pPr lvl="1"/>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3</a:t>
            </a:fld>
            <a:endParaRPr lang="en-GB"/>
          </a:p>
        </p:txBody>
      </p:sp>
    </p:spTree>
    <p:extLst>
      <p:ext uri="{BB962C8B-B14F-4D97-AF65-F5344CB8AC3E}">
        <p14:creationId xmlns:p14="http://schemas.microsoft.com/office/powerpoint/2010/main" val="9188333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page of a report</a:t>
            </a:r>
            <a:endParaRPr lang="en-GB" dirty="0"/>
          </a:p>
        </p:txBody>
      </p:sp>
      <p:sp>
        <p:nvSpPr>
          <p:cNvPr id="3" name="Content Placeholder 2"/>
          <p:cNvSpPr>
            <a:spLocks noGrp="1"/>
          </p:cNvSpPr>
          <p:nvPr>
            <p:ph idx="1"/>
          </p:nvPr>
        </p:nvSpPr>
        <p:spPr/>
        <p:txBody>
          <a:bodyPr/>
          <a:lstStyle/>
          <a:p>
            <a:r>
              <a:rPr lang="en-GB" sz="1800" dirty="0" smtClean="0"/>
              <a:t>The </a:t>
            </a:r>
            <a:r>
              <a:rPr lang="en-GB" sz="1800" dirty="0"/>
              <a:t>title needs to concisely state the topic of the report. </a:t>
            </a:r>
            <a:endParaRPr lang="en-GB" sz="1800" dirty="0" smtClean="0"/>
          </a:p>
          <a:p>
            <a:r>
              <a:rPr lang="en-GB" sz="1800" dirty="0" smtClean="0"/>
              <a:t>It </a:t>
            </a:r>
            <a:r>
              <a:rPr lang="en-GB" sz="1800" dirty="0"/>
              <a:t>needs to be informative and </a:t>
            </a:r>
            <a:r>
              <a:rPr lang="en-GB" sz="1800" dirty="0" smtClean="0"/>
              <a:t>descriptive</a:t>
            </a:r>
          </a:p>
          <a:p>
            <a:r>
              <a:rPr lang="en-GB" sz="1800" dirty="0" smtClean="0"/>
              <a:t>Someone </a:t>
            </a:r>
            <a:r>
              <a:rPr lang="en-GB" sz="1800" dirty="0"/>
              <a:t>reading </a:t>
            </a:r>
            <a:r>
              <a:rPr lang="en-GB" sz="1800" dirty="0" smtClean="0"/>
              <a:t>needs to be able to understand </a:t>
            </a:r>
            <a:r>
              <a:rPr lang="en-GB" sz="1800" dirty="0"/>
              <a:t>the main issue of your report</a:t>
            </a:r>
            <a:r>
              <a:rPr lang="en-GB" sz="1800" dirty="0" smtClean="0"/>
              <a:t>.</a:t>
            </a:r>
          </a:p>
          <a:p>
            <a:r>
              <a:rPr lang="en-GB" sz="1800" dirty="0" smtClean="0"/>
              <a:t>It could typically contain the following information:- </a:t>
            </a:r>
            <a:endParaRPr lang="en-GB" sz="1800" dirty="0"/>
          </a:p>
          <a:p>
            <a:pPr lvl="1"/>
            <a:r>
              <a:rPr lang="en-GB" sz="1800" dirty="0" smtClean="0"/>
              <a:t>Author name</a:t>
            </a:r>
            <a:endParaRPr lang="en-GB" sz="1800" dirty="0"/>
          </a:p>
          <a:p>
            <a:pPr lvl="1"/>
            <a:r>
              <a:rPr lang="en-GB" sz="1800" dirty="0" smtClean="0"/>
              <a:t>Author student number</a:t>
            </a:r>
            <a:endParaRPr lang="en-GB" sz="1800" dirty="0"/>
          </a:p>
          <a:p>
            <a:pPr lvl="1"/>
            <a:r>
              <a:rPr lang="en-GB" sz="1800" dirty="0" smtClean="0"/>
              <a:t>Name </a:t>
            </a:r>
            <a:r>
              <a:rPr lang="en-GB" sz="1800" dirty="0"/>
              <a:t>of the lecturer </a:t>
            </a:r>
            <a:r>
              <a:rPr lang="en-GB" sz="1800" dirty="0" smtClean="0"/>
              <a:t>for whom the </a:t>
            </a:r>
            <a:r>
              <a:rPr lang="en-GB" sz="1800" dirty="0"/>
              <a:t>report is for</a:t>
            </a:r>
          </a:p>
          <a:p>
            <a:pPr lvl="1"/>
            <a:r>
              <a:rPr lang="en-GB" sz="1800" dirty="0" smtClean="0"/>
              <a:t>Date </a:t>
            </a:r>
            <a:r>
              <a:rPr lang="en-GB" sz="1800" dirty="0"/>
              <a:t>of submission</a:t>
            </a:r>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4</a:t>
            </a:fld>
            <a:endParaRPr lang="en-GB"/>
          </a:p>
        </p:txBody>
      </p:sp>
    </p:spTree>
    <p:extLst>
      <p:ext uri="{BB962C8B-B14F-4D97-AF65-F5344CB8AC3E}">
        <p14:creationId xmlns:p14="http://schemas.microsoft.com/office/powerpoint/2010/main" val="28162745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abstract of a report</a:t>
            </a:r>
            <a:endParaRPr lang="en-GB" dirty="0"/>
          </a:p>
        </p:txBody>
      </p:sp>
      <p:sp>
        <p:nvSpPr>
          <p:cNvPr id="3" name="Content Placeholder 2"/>
          <p:cNvSpPr>
            <a:spLocks noGrp="1"/>
          </p:cNvSpPr>
          <p:nvPr>
            <p:ph idx="1"/>
          </p:nvPr>
        </p:nvSpPr>
        <p:spPr>
          <a:xfrm>
            <a:off x="836023" y="1851751"/>
            <a:ext cx="10515600" cy="4351338"/>
          </a:xfrm>
        </p:spPr>
        <p:txBody>
          <a:bodyPr>
            <a:normAutofit/>
          </a:bodyPr>
          <a:lstStyle/>
          <a:p>
            <a:r>
              <a:rPr lang="en-GB" sz="1800" dirty="0"/>
              <a:t>Longer reports will often contain an </a:t>
            </a:r>
            <a:r>
              <a:rPr lang="en-GB" sz="1800" dirty="0" smtClean="0"/>
              <a:t>abstract which is like </a:t>
            </a:r>
            <a:r>
              <a:rPr lang="en-GB" sz="1800" dirty="0"/>
              <a:t>a summary of the whole </a:t>
            </a:r>
            <a:r>
              <a:rPr lang="en-GB" sz="1800" dirty="0" smtClean="0"/>
              <a:t>report </a:t>
            </a:r>
          </a:p>
          <a:p>
            <a:r>
              <a:rPr lang="en-GB" sz="1800" dirty="0" smtClean="0"/>
              <a:t>This </a:t>
            </a:r>
            <a:r>
              <a:rPr lang="en-GB" sz="1800" dirty="0"/>
              <a:t>is the first (</a:t>
            </a:r>
            <a:r>
              <a:rPr lang="en-GB" sz="1800" i="1" dirty="0"/>
              <a:t>and sometimes the only</a:t>
            </a:r>
            <a:r>
              <a:rPr lang="en-GB" sz="1800" dirty="0"/>
              <a:t>) section to be read and should be the last to be </a:t>
            </a:r>
            <a:r>
              <a:rPr lang="en-GB" sz="1800" dirty="0" smtClean="0"/>
              <a:t>written</a:t>
            </a:r>
          </a:p>
          <a:p>
            <a:r>
              <a:rPr lang="en-GB" sz="1800" dirty="0" smtClean="0"/>
              <a:t>It </a:t>
            </a:r>
            <a:r>
              <a:rPr lang="en-GB" sz="1800" dirty="0"/>
              <a:t>should </a:t>
            </a:r>
            <a:r>
              <a:rPr lang="en-GB" sz="1800" dirty="0" smtClean="0"/>
              <a:t>inform the </a:t>
            </a:r>
            <a:r>
              <a:rPr lang="en-GB" sz="1800" dirty="0"/>
              <a:t>reader </a:t>
            </a:r>
            <a:r>
              <a:rPr lang="en-GB" sz="1800" dirty="0" smtClean="0"/>
              <a:t>about </a:t>
            </a:r>
            <a:r>
              <a:rPr lang="en-GB" sz="1800" dirty="0"/>
              <a:t>whether they want to read the whole report. </a:t>
            </a:r>
          </a:p>
          <a:p>
            <a:r>
              <a:rPr lang="en-GB" sz="1800" dirty="0" smtClean="0"/>
              <a:t>It should </a:t>
            </a:r>
            <a:r>
              <a:rPr lang="en-GB" sz="1800" dirty="0"/>
              <a:t>contain details on the key </a:t>
            </a:r>
            <a:r>
              <a:rPr lang="en-GB" sz="1800" dirty="0" smtClean="0"/>
              <a:t>areas</a:t>
            </a:r>
          </a:p>
          <a:p>
            <a:pPr lvl="1"/>
            <a:r>
              <a:rPr lang="en-GB" sz="1400" dirty="0" smtClean="0"/>
              <a:t>The purpose</a:t>
            </a:r>
          </a:p>
          <a:p>
            <a:pPr lvl="1"/>
            <a:r>
              <a:rPr lang="en-GB" sz="1400" dirty="0" smtClean="0"/>
              <a:t>The methodology</a:t>
            </a:r>
          </a:p>
          <a:p>
            <a:pPr lvl="1"/>
            <a:r>
              <a:rPr lang="en-GB" sz="1400" dirty="0" smtClean="0"/>
              <a:t>The </a:t>
            </a:r>
            <a:r>
              <a:rPr lang="en-GB" sz="1400" dirty="0"/>
              <a:t>main </a:t>
            </a:r>
            <a:r>
              <a:rPr lang="en-GB" sz="1400" dirty="0" smtClean="0"/>
              <a:t>findings</a:t>
            </a:r>
          </a:p>
          <a:p>
            <a:pPr lvl="1"/>
            <a:r>
              <a:rPr lang="en-GB" sz="1400" dirty="0" smtClean="0"/>
              <a:t>The </a:t>
            </a:r>
            <a:r>
              <a:rPr lang="en-GB" sz="1400" dirty="0"/>
              <a:t>conclusions. </a:t>
            </a:r>
            <a:endParaRPr lang="en-GB" sz="1400" dirty="0" smtClean="0"/>
          </a:p>
          <a:p>
            <a:r>
              <a:rPr lang="en-GB" sz="1800" dirty="0" smtClean="0"/>
              <a:t>Example of an abstract:-</a:t>
            </a:r>
          </a:p>
          <a:p>
            <a:pPr algn="just"/>
            <a:r>
              <a:rPr lang="en-GB" sz="1800" dirty="0"/>
              <a:t>Fifty- two respondents were surveyed about their knowledge and the extent of their implementation of the three Rs (Reduce, Reuse, Recycle). Results indicate that environmental advice should be re-directed towards providing practical ideas than can be cheaply and conveniently implemented by the public. Furthermore, if efforts are made to reduce the cost and increase the convenience of environmentally sustainable behaviour, this will lead to greater adoption of such behaviour by the </a:t>
            </a:r>
            <a:r>
              <a:rPr lang="en-GB" sz="1800" dirty="0" smtClean="0"/>
              <a:t>public. </a:t>
            </a:r>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5</a:t>
            </a:fld>
            <a:endParaRPr lang="en-GB"/>
          </a:p>
        </p:txBody>
      </p:sp>
      <p:sp>
        <p:nvSpPr>
          <p:cNvPr id="5" name="Footer Placeholder 4"/>
          <p:cNvSpPr>
            <a:spLocks noGrp="1"/>
          </p:cNvSpPr>
          <p:nvPr>
            <p:ph type="ftr" sz="quarter" idx="11"/>
          </p:nvPr>
        </p:nvSpPr>
        <p:spPr/>
        <p:txBody>
          <a:bodyPr/>
          <a:lstStyle/>
          <a:p>
            <a:r>
              <a:rPr lang="en-GB" smtClean="0"/>
              <a:t>- abstract from Kath Cox and Dave Hill 2004</a:t>
            </a:r>
            <a:endParaRPr lang="en-GB"/>
          </a:p>
        </p:txBody>
      </p:sp>
    </p:spTree>
    <p:extLst>
      <p:ext uri="{BB962C8B-B14F-4D97-AF65-F5344CB8AC3E}">
        <p14:creationId xmlns:p14="http://schemas.microsoft.com/office/powerpoint/2010/main" val="1165873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75104"/>
          </a:xfrm>
        </p:spPr>
        <p:txBody>
          <a:bodyPr>
            <a:normAutofit fontScale="90000"/>
          </a:bodyPr>
          <a:lstStyle/>
          <a:p>
            <a:r>
              <a:rPr lang="en-GB" dirty="0" smtClean="0"/>
              <a:t>Sample of a report to show contents page only</a:t>
            </a:r>
            <a:br>
              <a:rPr lang="en-GB" dirty="0" smtClean="0"/>
            </a:br>
            <a:endParaRPr lang="en-GB" sz="1100" dirty="0"/>
          </a:p>
        </p:txBody>
      </p:sp>
      <p:graphicFrame>
        <p:nvGraphicFramePr>
          <p:cNvPr id="5" name="Content Placeholder 4"/>
          <p:cNvGraphicFramePr>
            <a:graphicFrameLocks noGrp="1"/>
          </p:cNvGraphicFramePr>
          <p:nvPr>
            <p:ph idx="1"/>
          </p:nvPr>
        </p:nvGraphicFramePr>
        <p:xfrm>
          <a:off x="3418358" y="1059434"/>
          <a:ext cx="5355284" cy="5088382"/>
        </p:xfrm>
        <a:graphic>
          <a:graphicData uri="http://schemas.openxmlformats.org/drawingml/2006/table">
            <a:tbl>
              <a:tblPr firstRow="1" firstCol="1" lastRow="1" lastCol="1" bandRow="1" bandCol="1">
                <a:tableStyleId>{5C22544A-7EE6-4342-B048-85BDC9FD1C3A}</a:tableStyleId>
              </a:tblPr>
              <a:tblGrid>
                <a:gridCol w="4705511"/>
                <a:gridCol w="649773"/>
              </a:tblGrid>
              <a:tr h="193675">
                <a:tc>
                  <a:txBody>
                    <a:bodyPr/>
                    <a:lstStyle/>
                    <a:p>
                      <a:pPr>
                        <a:lnSpc>
                          <a:spcPct val="107000"/>
                        </a:lnSpc>
                        <a:spcAft>
                          <a:spcPts val="0"/>
                        </a:spcAft>
                      </a:pPr>
                      <a:r>
                        <a:rPr lang="en-GB" sz="1200" dirty="0">
                          <a:effectLst/>
                        </a:rPr>
                        <a:t>Contents</a:t>
                      </a:r>
                      <a:endParaRPr lang="en-GB" sz="1200" dirty="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2</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Executive Summary</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a:t>
                      </a:r>
                      <a:endParaRPr lang="en-GB" sz="1200">
                        <a:effectLst/>
                        <a:latin typeface="Times New Roman" panose="02020603050405020304" pitchFamily="18" charset="0"/>
                        <a:ea typeface="MS Mincho" panose="02020609040205080304" pitchFamily="49" charset="-128"/>
                      </a:endParaRPr>
                    </a:p>
                  </a:txBody>
                  <a:tcPr marL="67868" marR="67868" marT="0" marB="0"/>
                </a:tc>
              </a:tr>
              <a:tr h="774700">
                <a:tc>
                  <a:txBody>
                    <a:bodyPr/>
                    <a:lstStyle/>
                    <a:p>
                      <a:pPr marL="342900" lvl="0" indent="-342900">
                        <a:lnSpc>
                          <a:spcPct val="107000"/>
                        </a:lnSpc>
                        <a:spcAft>
                          <a:spcPts val="0"/>
                        </a:spcAft>
                        <a:buFont typeface="+mj-lt"/>
                        <a:buAutoNum type="arabicPeriod"/>
                        <a:tabLst>
                          <a:tab pos="247650" algn="l"/>
                        </a:tabLst>
                      </a:pPr>
                      <a:r>
                        <a:rPr lang="en-GB" sz="1200">
                          <a:effectLst/>
                        </a:rPr>
                        <a:t>Introduction</a:t>
                      </a:r>
                    </a:p>
                    <a:p>
                      <a:pPr>
                        <a:lnSpc>
                          <a:spcPct val="107000"/>
                        </a:lnSpc>
                        <a:spcAft>
                          <a:spcPts val="0"/>
                        </a:spcAft>
                      </a:pPr>
                      <a:r>
                        <a:rPr lang="en-GB" sz="1200">
                          <a:effectLst/>
                        </a:rPr>
                        <a:t>      1.1 Overview</a:t>
                      </a:r>
                    </a:p>
                    <a:p>
                      <a:pPr>
                        <a:lnSpc>
                          <a:spcPct val="107000"/>
                        </a:lnSpc>
                        <a:spcAft>
                          <a:spcPts val="0"/>
                        </a:spcAft>
                      </a:pPr>
                      <a:r>
                        <a:rPr lang="en-GB" sz="1200">
                          <a:effectLst/>
                        </a:rPr>
                        <a:t>      1.2 Background</a:t>
                      </a:r>
                    </a:p>
                    <a:p>
                      <a:pPr>
                        <a:lnSpc>
                          <a:spcPct val="107000"/>
                        </a:lnSpc>
                        <a:spcAft>
                          <a:spcPts val="0"/>
                        </a:spcAft>
                      </a:pPr>
                      <a:r>
                        <a:rPr lang="en-GB" sz="1200">
                          <a:effectLst/>
                        </a:rPr>
                        <a:t>      1.3 Objectives</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4-5</a:t>
                      </a:r>
                    </a:p>
                    <a:p>
                      <a:pPr algn="ctr">
                        <a:lnSpc>
                          <a:spcPct val="107000"/>
                        </a:lnSpc>
                        <a:spcAft>
                          <a:spcPts val="0"/>
                        </a:spcAft>
                      </a:pPr>
                      <a:r>
                        <a:rPr lang="en-GB" sz="1200">
                          <a:effectLst/>
                        </a:rPr>
                        <a:t>4</a:t>
                      </a:r>
                    </a:p>
                    <a:p>
                      <a:pPr algn="ctr">
                        <a:lnSpc>
                          <a:spcPct val="107000"/>
                        </a:lnSpc>
                        <a:spcAft>
                          <a:spcPts val="0"/>
                        </a:spcAft>
                      </a:pPr>
                      <a:r>
                        <a:rPr lang="en-GB" sz="1200">
                          <a:effectLst/>
                        </a:rPr>
                        <a:t>4</a:t>
                      </a:r>
                    </a:p>
                    <a:p>
                      <a:pPr algn="ctr">
                        <a:lnSpc>
                          <a:spcPct val="107000"/>
                        </a:lnSpc>
                        <a:spcAft>
                          <a:spcPts val="0"/>
                        </a:spcAft>
                      </a:pPr>
                      <a:r>
                        <a:rPr lang="en-GB" sz="1200">
                          <a:effectLst/>
                        </a:rPr>
                        <a:t>4</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dirty="0">
                          <a:effectLst/>
                        </a:rPr>
                        <a:t>2.0 Analysis</a:t>
                      </a:r>
                    </a:p>
                    <a:p>
                      <a:pPr>
                        <a:lnSpc>
                          <a:spcPct val="107000"/>
                        </a:lnSpc>
                        <a:spcAft>
                          <a:spcPts val="0"/>
                        </a:spcAft>
                      </a:pPr>
                      <a:r>
                        <a:rPr lang="en-GB" sz="1200" dirty="0">
                          <a:effectLst/>
                        </a:rPr>
                        <a:t>      2.1 Profitability</a:t>
                      </a:r>
                    </a:p>
                    <a:p>
                      <a:pPr>
                        <a:lnSpc>
                          <a:spcPct val="107000"/>
                        </a:lnSpc>
                        <a:spcAft>
                          <a:spcPts val="0"/>
                        </a:spcAft>
                      </a:pPr>
                      <a:r>
                        <a:rPr lang="en-GB" sz="1200" dirty="0">
                          <a:effectLst/>
                        </a:rPr>
                        <a:t>      2.2 Liquidity</a:t>
                      </a:r>
                    </a:p>
                    <a:p>
                      <a:pPr>
                        <a:lnSpc>
                          <a:spcPct val="107000"/>
                        </a:lnSpc>
                        <a:spcAft>
                          <a:spcPts val="0"/>
                        </a:spcAft>
                      </a:pPr>
                      <a:r>
                        <a:rPr lang="en-GB" sz="1200" dirty="0">
                          <a:effectLst/>
                        </a:rPr>
                        <a:t>      2.3 Efficiency</a:t>
                      </a:r>
                    </a:p>
                    <a:p>
                      <a:pPr>
                        <a:lnSpc>
                          <a:spcPct val="107000"/>
                        </a:lnSpc>
                        <a:spcAft>
                          <a:spcPts val="0"/>
                        </a:spcAft>
                      </a:pPr>
                      <a:r>
                        <a:rPr lang="en-GB" sz="1200" dirty="0">
                          <a:effectLst/>
                        </a:rPr>
                        <a:t>      2.4 Investment</a:t>
                      </a:r>
                    </a:p>
                    <a:p>
                      <a:pPr>
                        <a:lnSpc>
                          <a:spcPct val="107000"/>
                        </a:lnSpc>
                        <a:spcAft>
                          <a:spcPts val="0"/>
                        </a:spcAft>
                      </a:pPr>
                      <a:r>
                        <a:rPr lang="en-GB" sz="1200" dirty="0">
                          <a:effectLst/>
                        </a:rPr>
                        <a:t>      2.5 Gearing</a:t>
                      </a:r>
                      <a:endParaRPr lang="en-GB" sz="1200" dirty="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6-25</a:t>
                      </a:r>
                    </a:p>
                    <a:p>
                      <a:pPr algn="ctr">
                        <a:lnSpc>
                          <a:spcPct val="107000"/>
                        </a:lnSpc>
                        <a:spcAft>
                          <a:spcPts val="0"/>
                        </a:spcAft>
                      </a:pPr>
                      <a:r>
                        <a:rPr lang="en-GB" sz="1200">
                          <a:effectLst/>
                        </a:rPr>
                        <a:t>6</a:t>
                      </a:r>
                    </a:p>
                    <a:p>
                      <a:pPr algn="ctr">
                        <a:lnSpc>
                          <a:spcPct val="107000"/>
                        </a:lnSpc>
                        <a:spcAft>
                          <a:spcPts val="0"/>
                        </a:spcAft>
                      </a:pPr>
                      <a:r>
                        <a:rPr lang="en-GB" sz="1200">
                          <a:effectLst/>
                        </a:rPr>
                        <a:t>11</a:t>
                      </a:r>
                    </a:p>
                    <a:p>
                      <a:pPr algn="ctr">
                        <a:lnSpc>
                          <a:spcPct val="107000"/>
                        </a:lnSpc>
                        <a:spcAft>
                          <a:spcPts val="0"/>
                        </a:spcAft>
                      </a:pPr>
                      <a:r>
                        <a:rPr lang="en-GB" sz="1200">
                          <a:effectLst/>
                        </a:rPr>
                        <a:t>13</a:t>
                      </a:r>
                    </a:p>
                    <a:p>
                      <a:pPr algn="ctr">
                        <a:lnSpc>
                          <a:spcPct val="107000"/>
                        </a:lnSpc>
                        <a:spcAft>
                          <a:spcPts val="0"/>
                        </a:spcAft>
                      </a:pPr>
                      <a:r>
                        <a:rPr lang="en-GB" sz="1200">
                          <a:effectLst/>
                        </a:rPr>
                        <a:t>19</a:t>
                      </a:r>
                    </a:p>
                    <a:p>
                      <a:pPr algn="ctr">
                        <a:lnSpc>
                          <a:spcPct val="107000"/>
                        </a:lnSpc>
                        <a:spcAft>
                          <a:spcPts val="0"/>
                        </a:spcAft>
                      </a:pPr>
                      <a:r>
                        <a:rPr lang="en-GB" sz="1200">
                          <a:effectLst/>
                        </a:rPr>
                        <a:t>24</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a:effectLst/>
                        </a:rPr>
                        <a:t>3.0 Conclusion</a:t>
                      </a:r>
                    </a:p>
                    <a:p>
                      <a:pPr>
                        <a:lnSpc>
                          <a:spcPct val="107000"/>
                        </a:lnSpc>
                        <a:spcAft>
                          <a:spcPts val="0"/>
                        </a:spcAft>
                      </a:pPr>
                      <a:r>
                        <a:rPr lang="en-GB" sz="1200">
                          <a:effectLst/>
                        </a:rPr>
                        <a:t>      3.1 Profitability</a:t>
                      </a:r>
                    </a:p>
                    <a:p>
                      <a:pPr>
                        <a:lnSpc>
                          <a:spcPct val="107000"/>
                        </a:lnSpc>
                        <a:spcAft>
                          <a:spcPts val="0"/>
                        </a:spcAft>
                      </a:pPr>
                      <a:r>
                        <a:rPr lang="en-GB" sz="1200">
                          <a:effectLst/>
                        </a:rPr>
                        <a:t>      3.2 Liquidity</a:t>
                      </a:r>
                    </a:p>
                    <a:p>
                      <a:pPr>
                        <a:lnSpc>
                          <a:spcPct val="107000"/>
                        </a:lnSpc>
                        <a:spcAft>
                          <a:spcPts val="0"/>
                        </a:spcAft>
                      </a:pPr>
                      <a:r>
                        <a:rPr lang="en-GB" sz="1200">
                          <a:effectLst/>
                        </a:rPr>
                        <a:t>      3.3 Efficiency</a:t>
                      </a:r>
                    </a:p>
                    <a:p>
                      <a:pPr>
                        <a:lnSpc>
                          <a:spcPct val="107000"/>
                        </a:lnSpc>
                        <a:spcAft>
                          <a:spcPts val="0"/>
                        </a:spcAft>
                      </a:pPr>
                      <a:r>
                        <a:rPr lang="en-GB" sz="1200">
                          <a:effectLst/>
                        </a:rPr>
                        <a:t>      3.4 Investment</a:t>
                      </a:r>
                    </a:p>
                    <a:p>
                      <a:pPr>
                        <a:lnSpc>
                          <a:spcPct val="107000"/>
                        </a:lnSpc>
                        <a:spcAft>
                          <a:spcPts val="0"/>
                        </a:spcAft>
                      </a:pPr>
                      <a:r>
                        <a:rPr lang="en-GB" sz="1200">
                          <a:effectLst/>
                        </a:rPr>
                        <a:t>      3.5 Gearing</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26-31</a:t>
                      </a:r>
                    </a:p>
                    <a:p>
                      <a:pPr algn="ctr">
                        <a:lnSpc>
                          <a:spcPct val="107000"/>
                        </a:lnSpc>
                        <a:spcAft>
                          <a:spcPts val="0"/>
                        </a:spcAft>
                      </a:pPr>
                      <a:r>
                        <a:rPr lang="en-GB" sz="1200">
                          <a:effectLst/>
                        </a:rPr>
                        <a:t>26</a:t>
                      </a:r>
                    </a:p>
                    <a:p>
                      <a:pPr algn="ctr">
                        <a:lnSpc>
                          <a:spcPct val="107000"/>
                        </a:lnSpc>
                        <a:spcAft>
                          <a:spcPts val="0"/>
                        </a:spcAft>
                      </a:pPr>
                      <a:r>
                        <a:rPr lang="en-GB" sz="1200">
                          <a:effectLst/>
                        </a:rPr>
                        <a:t>27</a:t>
                      </a:r>
                    </a:p>
                    <a:p>
                      <a:pPr algn="ctr">
                        <a:lnSpc>
                          <a:spcPct val="107000"/>
                        </a:lnSpc>
                        <a:spcAft>
                          <a:spcPts val="0"/>
                        </a:spcAft>
                      </a:pPr>
                      <a:r>
                        <a:rPr lang="en-GB" sz="1200">
                          <a:effectLst/>
                        </a:rPr>
                        <a:t>27</a:t>
                      </a:r>
                    </a:p>
                    <a:p>
                      <a:pPr algn="ctr">
                        <a:lnSpc>
                          <a:spcPct val="107000"/>
                        </a:lnSpc>
                        <a:spcAft>
                          <a:spcPts val="0"/>
                        </a:spcAft>
                      </a:pPr>
                      <a:r>
                        <a:rPr lang="en-GB" sz="1200">
                          <a:effectLst/>
                        </a:rPr>
                        <a:t>29</a:t>
                      </a:r>
                    </a:p>
                    <a:p>
                      <a:pPr algn="ctr">
                        <a:lnSpc>
                          <a:spcPct val="107000"/>
                        </a:lnSpc>
                        <a:spcAft>
                          <a:spcPts val="0"/>
                        </a:spcAft>
                      </a:pPr>
                      <a:r>
                        <a:rPr lang="en-GB" sz="1200">
                          <a:effectLst/>
                        </a:rPr>
                        <a:t>30</a:t>
                      </a:r>
                      <a:endParaRPr lang="en-GB" sz="1200">
                        <a:effectLst/>
                        <a:latin typeface="Times New Roman" panose="02020603050405020304" pitchFamily="18" charset="0"/>
                        <a:ea typeface="MS Mincho" panose="02020609040205080304" pitchFamily="49" charset="-128"/>
                      </a:endParaRPr>
                    </a:p>
                  </a:txBody>
                  <a:tcPr marL="67868" marR="67868" marT="0" marB="0"/>
                </a:tc>
              </a:tr>
              <a:tr h="1162050">
                <a:tc>
                  <a:txBody>
                    <a:bodyPr/>
                    <a:lstStyle/>
                    <a:p>
                      <a:pPr>
                        <a:lnSpc>
                          <a:spcPct val="107000"/>
                        </a:lnSpc>
                        <a:spcAft>
                          <a:spcPts val="0"/>
                        </a:spcAft>
                      </a:pPr>
                      <a:r>
                        <a:rPr lang="en-GB" sz="1200">
                          <a:effectLst/>
                        </a:rPr>
                        <a:t>4.0 Recommendations</a:t>
                      </a:r>
                    </a:p>
                    <a:p>
                      <a:pPr>
                        <a:lnSpc>
                          <a:spcPct val="107000"/>
                        </a:lnSpc>
                        <a:spcAft>
                          <a:spcPts val="0"/>
                        </a:spcAft>
                      </a:pPr>
                      <a:r>
                        <a:rPr lang="en-GB" sz="1200">
                          <a:effectLst/>
                        </a:rPr>
                        <a:t>      4.1 Profitability</a:t>
                      </a:r>
                    </a:p>
                    <a:p>
                      <a:pPr>
                        <a:lnSpc>
                          <a:spcPct val="107000"/>
                        </a:lnSpc>
                        <a:spcAft>
                          <a:spcPts val="0"/>
                        </a:spcAft>
                      </a:pPr>
                      <a:r>
                        <a:rPr lang="en-GB" sz="1200">
                          <a:effectLst/>
                        </a:rPr>
                        <a:t>      4.2 Liquidity</a:t>
                      </a:r>
                    </a:p>
                    <a:p>
                      <a:pPr>
                        <a:lnSpc>
                          <a:spcPct val="107000"/>
                        </a:lnSpc>
                        <a:spcAft>
                          <a:spcPts val="0"/>
                        </a:spcAft>
                      </a:pPr>
                      <a:r>
                        <a:rPr lang="en-GB" sz="1200">
                          <a:effectLst/>
                        </a:rPr>
                        <a:t>      4.3 Efficiency</a:t>
                      </a:r>
                    </a:p>
                    <a:p>
                      <a:pPr>
                        <a:lnSpc>
                          <a:spcPct val="107000"/>
                        </a:lnSpc>
                        <a:spcAft>
                          <a:spcPts val="0"/>
                        </a:spcAft>
                      </a:pPr>
                      <a:r>
                        <a:rPr lang="en-GB" sz="1200">
                          <a:effectLst/>
                        </a:rPr>
                        <a:t>      4.4 Investment</a:t>
                      </a:r>
                    </a:p>
                    <a:p>
                      <a:pPr>
                        <a:lnSpc>
                          <a:spcPct val="107000"/>
                        </a:lnSpc>
                        <a:spcAft>
                          <a:spcPts val="0"/>
                        </a:spcAft>
                      </a:pPr>
                      <a:r>
                        <a:rPr lang="en-GB" sz="1200">
                          <a:effectLst/>
                        </a:rPr>
                        <a:t>      4.5 Gearing</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32-37</a:t>
                      </a:r>
                    </a:p>
                    <a:p>
                      <a:pPr algn="ctr">
                        <a:lnSpc>
                          <a:spcPct val="107000"/>
                        </a:lnSpc>
                        <a:spcAft>
                          <a:spcPts val="0"/>
                        </a:spcAft>
                      </a:pPr>
                      <a:r>
                        <a:rPr lang="en-GB" sz="1200">
                          <a:effectLst/>
                        </a:rPr>
                        <a:t>32</a:t>
                      </a:r>
                    </a:p>
                    <a:p>
                      <a:pPr algn="ctr">
                        <a:lnSpc>
                          <a:spcPct val="107000"/>
                        </a:lnSpc>
                        <a:spcAft>
                          <a:spcPts val="0"/>
                        </a:spcAft>
                      </a:pPr>
                      <a:r>
                        <a:rPr lang="en-GB" sz="1200">
                          <a:effectLst/>
                        </a:rPr>
                        <a:t>33</a:t>
                      </a:r>
                    </a:p>
                    <a:p>
                      <a:pPr algn="ctr">
                        <a:lnSpc>
                          <a:spcPct val="107000"/>
                        </a:lnSpc>
                        <a:spcAft>
                          <a:spcPts val="0"/>
                        </a:spcAft>
                      </a:pPr>
                      <a:r>
                        <a:rPr lang="en-GB" sz="1200">
                          <a:effectLst/>
                        </a:rPr>
                        <a:t>34</a:t>
                      </a:r>
                    </a:p>
                    <a:p>
                      <a:pPr algn="ctr">
                        <a:lnSpc>
                          <a:spcPct val="107000"/>
                        </a:lnSpc>
                        <a:spcAft>
                          <a:spcPts val="0"/>
                        </a:spcAft>
                      </a:pPr>
                      <a:r>
                        <a:rPr lang="en-GB" sz="1200">
                          <a:effectLst/>
                        </a:rPr>
                        <a:t>35</a:t>
                      </a:r>
                    </a:p>
                    <a:p>
                      <a:pPr algn="ctr">
                        <a:lnSpc>
                          <a:spcPct val="107000"/>
                        </a:lnSpc>
                        <a:spcAft>
                          <a:spcPts val="0"/>
                        </a:spcAft>
                      </a:pPr>
                      <a:r>
                        <a:rPr lang="en-GB" sz="1200">
                          <a:effectLst/>
                        </a:rPr>
                        <a:t>36</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5.0 References</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a:effectLst/>
                        </a:rPr>
                        <a:t>38</a:t>
                      </a:r>
                      <a:endParaRPr lang="en-GB" sz="1200">
                        <a:effectLst/>
                        <a:latin typeface="Times New Roman" panose="02020603050405020304" pitchFamily="18" charset="0"/>
                        <a:ea typeface="MS Mincho" panose="02020609040205080304" pitchFamily="49" charset="-128"/>
                      </a:endParaRPr>
                    </a:p>
                  </a:txBody>
                  <a:tcPr marL="67868" marR="67868" marT="0" marB="0"/>
                </a:tc>
              </a:tr>
              <a:tr h="193675">
                <a:tc>
                  <a:txBody>
                    <a:bodyPr/>
                    <a:lstStyle/>
                    <a:p>
                      <a:pPr>
                        <a:lnSpc>
                          <a:spcPct val="107000"/>
                        </a:lnSpc>
                        <a:spcAft>
                          <a:spcPts val="0"/>
                        </a:spcAft>
                      </a:pPr>
                      <a:r>
                        <a:rPr lang="en-GB" sz="1200">
                          <a:effectLst/>
                        </a:rPr>
                        <a:t>6.0 Appendix</a:t>
                      </a:r>
                      <a:endParaRPr lang="en-GB" sz="1200">
                        <a:effectLst/>
                        <a:latin typeface="Times New Roman" panose="02020603050405020304" pitchFamily="18" charset="0"/>
                        <a:ea typeface="MS Mincho" panose="02020609040205080304" pitchFamily="49" charset="-128"/>
                      </a:endParaRPr>
                    </a:p>
                  </a:txBody>
                  <a:tcPr marL="67868" marR="67868" marT="0" marB="0"/>
                </a:tc>
                <a:tc>
                  <a:txBody>
                    <a:bodyPr/>
                    <a:lstStyle/>
                    <a:p>
                      <a:pPr algn="ctr">
                        <a:lnSpc>
                          <a:spcPct val="107000"/>
                        </a:lnSpc>
                        <a:spcAft>
                          <a:spcPts val="0"/>
                        </a:spcAft>
                      </a:pPr>
                      <a:r>
                        <a:rPr lang="en-GB" sz="1200" dirty="0">
                          <a:effectLst/>
                        </a:rPr>
                        <a:t>39-41</a:t>
                      </a:r>
                      <a:endParaRPr lang="en-GB" sz="1200" dirty="0">
                        <a:effectLst/>
                        <a:latin typeface="Times New Roman" panose="02020603050405020304" pitchFamily="18" charset="0"/>
                        <a:ea typeface="MS Mincho" panose="02020609040205080304" pitchFamily="49" charset="-128"/>
                      </a:endParaRPr>
                    </a:p>
                  </a:txBody>
                  <a:tcPr marL="67868" marR="67868" marT="0" marB="0"/>
                </a:tc>
              </a:tr>
            </a:tbl>
          </a:graphicData>
        </a:graphic>
      </p:graphicFrame>
      <p:sp>
        <p:nvSpPr>
          <p:cNvPr id="6" name="Footer Placeholder 5"/>
          <p:cNvSpPr>
            <a:spLocks noGrp="1"/>
          </p:cNvSpPr>
          <p:nvPr>
            <p:ph type="ftr" sz="quarter" idx="11"/>
          </p:nvPr>
        </p:nvSpPr>
        <p:spPr/>
        <p:txBody>
          <a:bodyPr/>
          <a:lstStyle/>
          <a:p>
            <a:r>
              <a:rPr lang="en-GB" smtClean="0"/>
              <a:t>(C) 2011 Gareth Lewis</a:t>
            </a:r>
            <a:endParaRPr lang="en-GB"/>
          </a:p>
        </p:txBody>
      </p:sp>
    </p:spTree>
    <p:extLst>
      <p:ext uri="{BB962C8B-B14F-4D97-AF65-F5344CB8AC3E}">
        <p14:creationId xmlns:p14="http://schemas.microsoft.com/office/powerpoint/2010/main" val="40238664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introductions section</a:t>
            </a:r>
            <a:endParaRPr lang="en-GB" dirty="0"/>
          </a:p>
        </p:txBody>
      </p:sp>
      <p:sp>
        <p:nvSpPr>
          <p:cNvPr id="3" name="Content Placeholder 2"/>
          <p:cNvSpPr>
            <a:spLocks noGrp="1"/>
          </p:cNvSpPr>
          <p:nvPr>
            <p:ph idx="1"/>
          </p:nvPr>
        </p:nvSpPr>
        <p:spPr/>
        <p:txBody>
          <a:bodyPr>
            <a:normAutofit/>
          </a:bodyPr>
          <a:lstStyle/>
          <a:p>
            <a:r>
              <a:rPr lang="en-GB" sz="1800" b="1" dirty="0"/>
              <a:t>Introduction - </a:t>
            </a:r>
            <a:r>
              <a:rPr lang="en-GB" sz="1800" dirty="0"/>
              <a:t>The first main section of your report will be the introduction and often contain several sub-sections, as indicated below</a:t>
            </a:r>
            <a:r>
              <a:rPr lang="en-GB" sz="1800" dirty="0" smtClean="0"/>
              <a:t>. </a:t>
            </a:r>
            <a:r>
              <a:rPr lang="en-GB" sz="1800" b="1" dirty="0" smtClean="0">
                <a:solidFill>
                  <a:srgbClr val="FF0000"/>
                </a:solidFill>
              </a:rPr>
              <a:t>(see lecture on introductions)</a:t>
            </a:r>
            <a:endParaRPr lang="en-GB" sz="1800" b="1" dirty="0">
              <a:solidFill>
                <a:srgbClr val="FF0000"/>
              </a:solidFill>
            </a:endParaRPr>
          </a:p>
          <a:p>
            <a:pPr lvl="1"/>
            <a:endParaRPr lang="en-GB" sz="1800" u="sng" dirty="0" smtClean="0"/>
          </a:p>
          <a:p>
            <a:pPr lvl="1" algn="just"/>
            <a:r>
              <a:rPr lang="en-GB" sz="1800" u="sng" dirty="0" smtClean="0"/>
              <a:t>Background </a:t>
            </a:r>
            <a:r>
              <a:rPr lang="en-GB" sz="1800" dirty="0"/>
              <a:t>- There should be some background information on the topic area. This could be in the form of a literature review. It is likely that this section will contain material from other sources, in which case appropriate citations will be needed. You will also need to summarise or paraphrase any information which comes from your text books or other sources. </a:t>
            </a:r>
          </a:p>
          <a:p>
            <a:pPr lvl="1"/>
            <a:endParaRPr lang="en-GB" sz="1800" u="sng" dirty="0" smtClean="0"/>
          </a:p>
          <a:p>
            <a:pPr lvl="1"/>
            <a:r>
              <a:rPr lang="en-GB" sz="1800" u="sng" dirty="0" smtClean="0"/>
              <a:t>Definitions </a:t>
            </a:r>
            <a:r>
              <a:rPr lang="en-GB" sz="1800" dirty="0"/>
              <a:t>- Many reports will contain essential theory, such as equations which will be used later. You may need to give definitions of key terms and classify information. </a:t>
            </a:r>
          </a:p>
          <a:p>
            <a:pPr lvl="1"/>
            <a:endParaRPr lang="en-GB" sz="1800" u="sng" dirty="0" smtClean="0"/>
          </a:p>
          <a:p>
            <a:pPr lvl="1"/>
            <a:r>
              <a:rPr lang="en-GB" sz="1800" u="sng" dirty="0" smtClean="0"/>
              <a:t>Aims</a:t>
            </a:r>
            <a:r>
              <a:rPr lang="en-GB" sz="1800" dirty="0" smtClean="0"/>
              <a:t> </a:t>
            </a:r>
            <a:r>
              <a:rPr lang="en-GB" sz="1800" dirty="0"/>
              <a:t>- This part of the report explains why you are writing the report. </a:t>
            </a:r>
          </a:p>
          <a:p>
            <a:endParaRPr lang="en-GB" dirty="0"/>
          </a:p>
        </p:txBody>
      </p:sp>
      <p:sp>
        <p:nvSpPr>
          <p:cNvPr id="5" name="Footer Placeholder 4"/>
          <p:cNvSpPr>
            <a:spLocks noGrp="1"/>
          </p:cNvSpPr>
          <p:nvPr>
            <p:ph type="ftr" sz="quarter" idx="11"/>
          </p:nvPr>
        </p:nvSpPr>
        <p:spPr/>
        <p:txBody>
          <a:bodyPr/>
          <a:lstStyle/>
          <a:p>
            <a:r>
              <a:rPr lang="en-GB" smtClean="0"/>
              <a:t>- adapted from EAP Foundation by Sheldon Smith</a:t>
            </a:r>
            <a:endParaRPr lang="en-GB"/>
          </a:p>
        </p:txBody>
      </p:sp>
    </p:spTree>
    <p:extLst>
      <p:ext uri="{BB962C8B-B14F-4D97-AF65-F5344CB8AC3E}">
        <p14:creationId xmlns:p14="http://schemas.microsoft.com/office/powerpoint/2010/main" val="33454314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Method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43613990"/>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The Method section</a:t>
                      </a:r>
                      <a:endParaRPr lang="en-GB" dirty="0"/>
                    </a:p>
                  </a:txBody>
                  <a:tcPr/>
                </a:tc>
                <a:tc>
                  <a:txBody>
                    <a:bodyPr/>
                    <a:lstStyle/>
                    <a:p>
                      <a:r>
                        <a:rPr lang="en-GB" dirty="0" smtClean="0"/>
                        <a:t>Research methods – Qualitative vs. Quantitative</a:t>
                      </a:r>
                      <a:endParaRPr lang="en-GB" dirty="0"/>
                    </a:p>
                  </a:txBody>
                  <a:tcPr/>
                </a:tc>
              </a:tr>
              <a:tr h="4079240">
                <a:tc>
                  <a:txBody>
                    <a:bodyPr/>
                    <a:lstStyle/>
                    <a:p>
                      <a:r>
                        <a:rPr lang="en-GB" sz="1800" dirty="0" smtClean="0"/>
                        <a:t>Also called Methodology or Procedure</a:t>
                      </a:r>
                    </a:p>
                    <a:p>
                      <a:r>
                        <a:rPr lang="en-GB" sz="1800" dirty="0" smtClean="0"/>
                        <a:t>What method did you use ?</a:t>
                      </a:r>
                    </a:p>
                    <a:p>
                      <a:pPr lvl="1"/>
                      <a:r>
                        <a:rPr lang="en-GB" sz="1800" dirty="0" smtClean="0"/>
                        <a:t>Did you use quantitative analysis?</a:t>
                      </a:r>
                    </a:p>
                    <a:p>
                      <a:pPr lvl="1"/>
                      <a:r>
                        <a:rPr lang="en-GB" sz="1800" dirty="0" smtClean="0"/>
                        <a:t>Did you use qualitative analysis?</a:t>
                      </a:r>
                    </a:p>
                    <a:p>
                      <a:r>
                        <a:rPr lang="en-GB" sz="1800" dirty="0" smtClean="0"/>
                        <a:t>Outlines how you gathered information</a:t>
                      </a:r>
                    </a:p>
                    <a:p>
                      <a:pPr lvl="1"/>
                      <a:r>
                        <a:rPr lang="en-GB" sz="1800" dirty="0" smtClean="0"/>
                        <a:t>Where did you collect it from?</a:t>
                      </a:r>
                    </a:p>
                    <a:p>
                      <a:pPr lvl="1"/>
                      <a:r>
                        <a:rPr lang="en-GB" sz="1800" dirty="0" smtClean="0"/>
                        <a:t>How much information did you collect?</a:t>
                      </a:r>
                    </a:p>
                    <a:p>
                      <a:r>
                        <a:rPr lang="en-GB" sz="1800" dirty="0" smtClean="0"/>
                        <a:t>Did you use a survey?</a:t>
                      </a:r>
                    </a:p>
                    <a:p>
                      <a:pPr lvl="1"/>
                      <a:r>
                        <a:rPr lang="en-GB" sz="1800" dirty="0" smtClean="0"/>
                        <a:t>how was the survey carried out?</a:t>
                      </a:r>
                    </a:p>
                    <a:p>
                      <a:pPr lvl="1"/>
                      <a:r>
                        <a:rPr lang="en-GB" sz="1800" dirty="0" smtClean="0"/>
                        <a:t>how did you decide on the target group?</a:t>
                      </a:r>
                    </a:p>
                    <a:p>
                      <a:pPr lvl="1"/>
                      <a:r>
                        <a:rPr lang="en-GB" sz="1800" dirty="0" smtClean="0"/>
                        <a:t>how many people were surveyed?</a:t>
                      </a:r>
                    </a:p>
                    <a:p>
                      <a:pPr lvl="1"/>
                      <a:r>
                        <a:rPr lang="en-GB" sz="1800" dirty="0" smtClean="0"/>
                        <a:t>were they surveyed by interview or questionnaire?</a:t>
                      </a:r>
                    </a:p>
                    <a:p>
                      <a:endParaRPr lang="en-GB" dirty="0"/>
                    </a:p>
                  </a:txBody>
                  <a:tcPr/>
                </a:tc>
                <a:tc>
                  <a:txBody>
                    <a:bodyPr/>
                    <a:lstStyle/>
                    <a:p>
                      <a:pPr algn="just"/>
                      <a:r>
                        <a:rPr lang="en-GB" sz="1600" dirty="0" smtClean="0"/>
                        <a:t>Qualitative Research methods include focus groups (group discussions), individual interviews, and participation/observations. The sample size is typically small, and respondents are selected to fulfil a given quota. This method is used to It is used to gain an understanding of underlying reasons, opinions, and motivations.</a:t>
                      </a:r>
                    </a:p>
                    <a:p>
                      <a:pPr algn="just"/>
                      <a:endParaRPr lang="en-GB" sz="1600" dirty="0" smtClean="0"/>
                    </a:p>
                    <a:p>
                      <a:pPr algn="just"/>
                      <a:r>
                        <a:rPr lang="en-GB" sz="1600" dirty="0" smtClean="0"/>
                        <a:t>Quantitative Research uses measurable data to formulate facts and uncover patterns in research. Its methods include various forms of surveys, interviews, longitudinal studies, and systematic observations. This type of research is used to quantify the problem by way of generating numerical data (or data that can be transformed into usable statistics). </a:t>
                      </a:r>
                      <a:endParaRPr lang="en-GB" sz="1600" dirty="0"/>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8</a:t>
            </a:fld>
            <a:endParaRPr lang="en-GB"/>
          </a:p>
        </p:txBody>
      </p:sp>
      <p:sp>
        <p:nvSpPr>
          <p:cNvPr id="6" name="Footer Placeholder 5"/>
          <p:cNvSpPr>
            <a:spLocks noGrp="1"/>
          </p:cNvSpPr>
          <p:nvPr>
            <p:ph type="ftr" sz="quarter" idx="11"/>
          </p:nvPr>
        </p:nvSpPr>
        <p:spPr/>
        <p:txBody>
          <a:bodyPr/>
          <a:lstStyle/>
          <a:p>
            <a:r>
              <a:rPr lang="en-GB" smtClean="0"/>
              <a:t>Research  methods information from Suan E. DeFranzo 2011  </a:t>
            </a:r>
            <a:endParaRPr lang="en-GB"/>
          </a:p>
        </p:txBody>
      </p:sp>
    </p:spTree>
    <p:extLst>
      <p:ext uri="{BB962C8B-B14F-4D97-AF65-F5344CB8AC3E}">
        <p14:creationId xmlns:p14="http://schemas.microsoft.com/office/powerpoint/2010/main" val="17736132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Findings (or Results)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41588717"/>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Details about this section</a:t>
                      </a:r>
                      <a:endParaRPr lang="en-GB" dirty="0"/>
                    </a:p>
                  </a:txBody>
                  <a:tcPr/>
                </a:tc>
                <a:tc>
                  <a:txBody>
                    <a:bodyPr/>
                    <a:lstStyle/>
                    <a:p>
                      <a:r>
                        <a:rPr lang="en-GB" dirty="0" smtClean="0"/>
                        <a:t>Extract from the Findings section of a report</a:t>
                      </a:r>
                      <a:endParaRPr lang="en-GB" dirty="0"/>
                    </a:p>
                  </a:txBody>
                  <a:tcPr/>
                </a:tc>
              </a:tr>
              <a:tr h="4079240">
                <a:tc>
                  <a:txBody>
                    <a:bodyPr/>
                    <a:lstStyle/>
                    <a:p>
                      <a:pPr algn="just"/>
                      <a:r>
                        <a:rPr lang="en-GB" sz="1600" dirty="0" smtClean="0"/>
                        <a:t>The purpose of this section is to present the findings of your research as simply and clearly as possible. </a:t>
                      </a:r>
                    </a:p>
                    <a:p>
                      <a:pPr algn="just"/>
                      <a:endParaRPr lang="en-GB" sz="1600" dirty="0" smtClean="0"/>
                    </a:p>
                    <a:p>
                      <a:pPr algn="just"/>
                      <a:r>
                        <a:rPr lang="en-GB" sz="1600" dirty="0" smtClean="0"/>
                        <a:t>Use the format that will achieve this most effectively e.g. text, graphs, tables or diagrams. When deciding on a graphical format to use, think about how the data will look to the reader and label your graphs and tables clearly. </a:t>
                      </a:r>
                    </a:p>
                    <a:p>
                      <a:pPr algn="just"/>
                      <a:endParaRPr lang="en-GB" sz="1600" dirty="0" smtClean="0"/>
                    </a:p>
                    <a:p>
                      <a:pPr algn="just"/>
                      <a:r>
                        <a:rPr lang="en-GB" sz="1600" dirty="0" smtClean="0"/>
                        <a:t>Give each figure a title and describe in words what the figure demonstrates. Writing in this section should be clear, factual and informative. </a:t>
                      </a:r>
                    </a:p>
                    <a:p>
                      <a:pPr algn="just"/>
                      <a:endParaRPr lang="en-GB" sz="1600" dirty="0" smtClean="0"/>
                    </a:p>
                    <a:p>
                      <a:pPr algn="just"/>
                      <a:r>
                        <a:rPr lang="en-GB" sz="1600" dirty="0" smtClean="0"/>
                        <a:t>Save your interpretation of the results for the Discussion section.</a:t>
                      </a:r>
                    </a:p>
                  </a:txBody>
                  <a:tcPr/>
                </a:tc>
                <a:tc>
                  <a:txBody>
                    <a:bodyPr/>
                    <a:lstStyle/>
                    <a:p>
                      <a:pPr algn="just"/>
                      <a:r>
                        <a:rPr lang="en-GB" dirty="0" smtClean="0"/>
                        <a:t>Knowledge of what the three Rs represent was reassuringly high. Forty five of the respondents (87%) could say </a:t>
                      </a:r>
                      <a:r>
                        <a:rPr lang="en-GB" dirty="0" smtClean="0"/>
                        <a:t>what </a:t>
                      </a:r>
                      <a:r>
                        <a:rPr lang="en-GB" dirty="0" smtClean="0"/>
                        <a:t>the three Rs were. </a:t>
                      </a:r>
                      <a:r>
                        <a:rPr lang="en-GB" dirty="0" smtClean="0"/>
                        <a:t>However, only a much smaller proportion (23%  or 12 respondents) could say accurately reduction of waste </a:t>
                      </a:r>
                      <a:r>
                        <a:rPr lang="en-GB" dirty="0" smtClean="0"/>
                        <a:t>and consumption was the most important of the three as for more practical knowledge, all participants knew how to </a:t>
                      </a:r>
                      <a:r>
                        <a:rPr lang="en-GB" dirty="0" smtClean="0"/>
                        <a:t>recycle</a:t>
                      </a:r>
                      <a:r>
                        <a:rPr lang="en-GB" dirty="0" smtClean="0"/>
                        <a:t>, but only two-thirds of the respondents (35 respondents) were able to give, without prompting, ways in which they could reduce their consumption. The weakest area of knowledge was in techniques for reusing, with only 16 respondents (31%) able to come up with unprompted ideas.   </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9</a:t>
            </a:fld>
            <a:endParaRPr lang="en-GB"/>
          </a:p>
        </p:txBody>
      </p:sp>
      <p:sp>
        <p:nvSpPr>
          <p:cNvPr id="6" name="Footer Placeholder 5"/>
          <p:cNvSpPr>
            <a:spLocks noGrp="1"/>
          </p:cNvSpPr>
          <p:nvPr>
            <p:ph type="ftr" sz="quarter" idx="11"/>
          </p:nvPr>
        </p:nvSpPr>
        <p:spPr/>
        <p:txBody>
          <a:bodyPr/>
          <a:lstStyle/>
          <a:p>
            <a:r>
              <a:rPr lang="en-GB" smtClean="0"/>
              <a:t>Findings extract from Kath Cox and Dave Hill EAP NOW1 (2004)  </a:t>
            </a:r>
            <a:endParaRPr lang="en-GB"/>
          </a:p>
        </p:txBody>
      </p:sp>
    </p:spTree>
    <p:extLst>
      <p:ext uri="{BB962C8B-B14F-4D97-AF65-F5344CB8AC3E}">
        <p14:creationId xmlns:p14="http://schemas.microsoft.com/office/powerpoint/2010/main" val="21109223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Discussion section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29680476"/>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Details about this section</a:t>
                      </a:r>
                      <a:endParaRPr lang="en-GB" dirty="0"/>
                    </a:p>
                  </a:txBody>
                  <a:tcPr/>
                </a:tc>
                <a:tc>
                  <a:txBody>
                    <a:bodyPr/>
                    <a:lstStyle/>
                    <a:p>
                      <a:r>
                        <a:rPr lang="en-GB" dirty="0" smtClean="0"/>
                        <a:t>Sample extract from a Discussion section </a:t>
                      </a:r>
                      <a:endParaRPr lang="en-GB" dirty="0"/>
                    </a:p>
                  </a:txBody>
                  <a:tcPr/>
                </a:tc>
              </a:tr>
              <a:tr h="40792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b="0" kern="1200" dirty="0" smtClean="0">
                          <a:solidFill>
                            <a:schemeClr val="tx1"/>
                          </a:solidFill>
                          <a:effectLst/>
                          <a:latin typeface="+mn-lt"/>
                          <a:ea typeface="+mn-ea"/>
                          <a:cs typeface="+mn-cs"/>
                        </a:rPr>
                        <a:t>The Discussion section is the main body of the report, where you develop your ideas. It draws together the information from the Introduction with the data from the Findings section. Here you need to discuss not only what your findings show </a:t>
                      </a:r>
                      <a:r>
                        <a:rPr lang="en-GB" sz="1600" b="0" i="1" u="sng" kern="1200" dirty="0" smtClean="0">
                          <a:solidFill>
                            <a:schemeClr val="tx1"/>
                          </a:solidFill>
                          <a:effectLst/>
                          <a:latin typeface="+mn-lt"/>
                          <a:ea typeface="+mn-ea"/>
                          <a:cs typeface="+mn-cs"/>
                        </a:rPr>
                        <a:t>but why they show this.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600" b="0" kern="1200" dirty="0" smtClean="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b="0" kern="1200" dirty="0" smtClean="0">
                          <a:solidFill>
                            <a:schemeClr val="tx1"/>
                          </a:solidFill>
                          <a:effectLst/>
                          <a:latin typeface="+mn-lt"/>
                          <a:ea typeface="+mn-ea"/>
                          <a:cs typeface="+mn-cs"/>
                        </a:rPr>
                        <a:t>This section will often include graphs or other visual material, as this will help the readers to understand the main points. It should fulfil the aims in the introduction, and contain sufficient information to justify the conclusions and recommendations which come later in the report.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600" kern="1200" dirty="0" smtClean="0">
                        <a:solidFill>
                          <a:schemeClr val="dk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FF0000"/>
                          </a:solidFill>
                          <a:effectLst/>
                          <a:latin typeface="+mn-lt"/>
                          <a:ea typeface="+mn-ea"/>
                          <a:cs typeface="+mn-cs"/>
                        </a:rPr>
                        <a:t>Also, here you can mention if you experienced any problems, e.g. if your results were different from expectations.</a:t>
                      </a:r>
                      <a:endParaRPr lang="en-GB" b="0" dirty="0">
                        <a:solidFill>
                          <a:srgbClr val="FF0000"/>
                        </a:solidFill>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FF0000"/>
                          </a:solidFill>
                          <a:effectLst/>
                          <a:latin typeface="+mn-lt"/>
                          <a:ea typeface="+mn-ea"/>
                          <a:cs typeface="+mn-cs"/>
                        </a:rPr>
                        <a:t>The activity of the salivary amylase enzyme in this experiment increased with temperature up to 37°C</a:t>
                      </a:r>
                      <a:r>
                        <a:rPr lang="en-GB" sz="1600" kern="1200" dirty="0" smtClean="0">
                          <a:solidFill>
                            <a:schemeClr val="dk1"/>
                          </a:solidFill>
                          <a:effectLst/>
                          <a:latin typeface="+mn-lt"/>
                          <a:ea typeface="+mn-ea"/>
                          <a:cs typeface="+mn-cs"/>
                        </a:rPr>
                        <a:t>. </a:t>
                      </a:r>
                      <a:r>
                        <a:rPr lang="en-GB" sz="1600" u="sng" kern="1200" dirty="0" smtClean="0">
                          <a:solidFill>
                            <a:srgbClr val="0070C0"/>
                          </a:solidFill>
                          <a:effectLst/>
                          <a:latin typeface="+mn-lt"/>
                          <a:ea typeface="+mn-ea"/>
                          <a:cs typeface="+mn-cs"/>
                        </a:rPr>
                        <a:t>This was probably an effect on </a:t>
                      </a:r>
                      <a:r>
                        <a:rPr lang="en-GB" sz="1600" kern="1200" dirty="0" smtClean="0">
                          <a:solidFill>
                            <a:srgbClr val="0070C0"/>
                          </a:solidFill>
                          <a:effectLst/>
                          <a:latin typeface="+mn-lt"/>
                          <a:ea typeface="+mn-ea"/>
                          <a:cs typeface="+mn-cs"/>
                        </a:rPr>
                        <a:t>the reaction itself, as the rate of chemical reactions generally increases as temperature increases because there is more energy in the system at higher temperatures (</a:t>
                      </a:r>
                      <a:r>
                        <a:rPr lang="en-GB" sz="1600" kern="1200" dirty="0" err="1" smtClean="0">
                          <a:solidFill>
                            <a:srgbClr val="0070C0"/>
                          </a:solidFill>
                          <a:effectLst/>
                          <a:latin typeface="+mn-lt"/>
                          <a:ea typeface="+mn-ea"/>
                          <a:cs typeface="+mn-cs"/>
                        </a:rPr>
                        <a:t>Stryer</a:t>
                      </a:r>
                      <a:r>
                        <a:rPr lang="en-GB" sz="1600" kern="1200" dirty="0" smtClean="0">
                          <a:solidFill>
                            <a:srgbClr val="0070C0"/>
                          </a:solidFill>
                          <a:effectLst/>
                          <a:latin typeface="+mn-lt"/>
                          <a:ea typeface="+mn-ea"/>
                          <a:cs typeface="+mn-cs"/>
                        </a:rPr>
                        <a:t>, 1995, p. 46). </a:t>
                      </a:r>
                      <a:r>
                        <a:rPr lang="en-GB" sz="1600" kern="1200" dirty="0" smtClean="0">
                          <a:solidFill>
                            <a:srgbClr val="FF0000"/>
                          </a:solidFill>
                          <a:effectLst/>
                          <a:latin typeface="+mn-lt"/>
                          <a:ea typeface="+mn-ea"/>
                          <a:cs typeface="+mn-cs"/>
                        </a:rPr>
                        <a:t>Most enzymes are denatured at temperatures above 50°C (Perkins, 1964). However, in this experiment, the activity of the amylase was highest at 70°C.</a:t>
                      </a:r>
                      <a:r>
                        <a:rPr lang="en-GB" sz="1600" kern="1200" dirty="0" smtClean="0">
                          <a:solidFill>
                            <a:schemeClr val="dk1"/>
                          </a:solidFill>
                          <a:effectLst/>
                          <a:latin typeface="+mn-lt"/>
                          <a:ea typeface="+mn-ea"/>
                          <a:cs typeface="+mn-cs"/>
                        </a:rPr>
                        <a:t> </a:t>
                      </a:r>
                      <a:r>
                        <a:rPr lang="en-GB" sz="1600" u="sng" kern="1200" dirty="0" smtClean="0">
                          <a:solidFill>
                            <a:srgbClr val="0070C0"/>
                          </a:solidFill>
                          <a:effectLst/>
                          <a:latin typeface="+mn-lt"/>
                          <a:ea typeface="+mn-ea"/>
                          <a:cs typeface="+mn-cs"/>
                        </a:rPr>
                        <a:t>This may be explained by </a:t>
                      </a:r>
                      <a:r>
                        <a:rPr lang="en-GB" sz="1600" kern="1200" dirty="0" smtClean="0">
                          <a:solidFill>
                            <a:srgbClr val="0070C0"/>
                          </a:solidFill>
                          <a:effectLst/>
                          <a:latin typeface="+mn-lt"/>
                          <a:ea typeface="+mn-ea"/>
                          <a:cs typeface="+mn-cs"/>
                        </a:rPr>
                        <a:t>the variation in temperature that is experienced in the mouth during eating, which may require a high degree of heat-resistance in the amylase enzyme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tc>
              </a:tr>
            </a:tbl>
          </a:graphicData>
        </a:graphic>
      </p:graphicFrame>
      <p:sp>
        <p:nvSpPr>
          <p:cNvPr id="4" name="Slide Number Placeholder 3"/>
          <p:cNvSpPr>
            <a:spLocks noGrp="1"/>
          </p:cNvSpPr>
          <p:nvPr>
            <p:ph type="sldNum" sz="quarter" idx="12"/>
          </p:nvPr>
        </p:nvSpPr>
        <p:spPr/>
        <p:txBody>
          <a:bodyPr/>
          <a:lstStyle/>
          <a:p>
            <a:fld id="{48C74333-933A-46A7-9ADC-FB507AA061F8}" type="slidenum">
              <a:rPr lang="en-GB" smtClean="0"/>
              <a:t>10</a:t>
            </a:fld>
            <a:endParaRPr lang="en-GB"/>
          </a:p>
        </p:txBody>
      </p:sp>
      <p:sp>
        <p:nvSpPr>
          <p:cNvPr id="6" name="Footer Placeholder 5"/>
          <p:cNvSpPr>
            <a:spLocks noGrp="1"/>
          </p:cNvSpPr>
          <p:nvPr>
            <p:ph type="ftr" sz="quarter" idx="11"/>
          </p:nvPr>
        </p:nvSpPr>
        <p:spPr/>
        <p:txBody>
          <a:bodyPr/>
          <a:lstStyle/>
          <a:p>
            <a:r>
              <a:rPr lang="en-GB" smtClean="0"/>
              <a:t>Discussion extract from https://unilearning.uow.edu.au/report/2bvi1.html</a:t>
            </a:r>
            <a:endParaRPr lang="en-GB"/>
          </a:p>
        </p:txBody>
      </p:sp>
    </p:spTree>
    <p:extLst>
      <p:ext uri="{BB962C8B-B14F-4D97-AF65-F5344CB8AC3E}">
        <p14:creationId xmlns:p14="http://schemas.microsoft.com/office/powerpoint/2010/main" val="1683458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remaining sections of an academic report </a:t>
            </a:r>
            <a:endParaRPr lang="en-GB" dirty="0"/>
          </a:p>
        </p:txBody>
      </p:sp>
      <p:sp>
        <p:nvSpPr>
          <p:cNvPr id="3" name="Content Placeholder 2"/>
          <p:cNvSpPr>
            <a:spLocks noGrp="1"/>
          </p:cNvSpPr>
          <p:nvPr>
            <p:ph idx="1"/>
          </p:nvPr>
        </p:nvSpPr>
        <p:spPr/>
        <p:txBody>
          <a:bodyPr>
            <a:normAutofit/>
          </a:bodyPr>
          <a:lstStyle/>
          <a:p>
            <a:pPr algn="just"/>
            <a:r>
              <a:rPr lang="en-GB" sz="1800" b="1" u="sng" dirty="0" smtClean="0"/>
              <a:t>Conclusion section  </a:t>
            </a:r>
            <a:r>
              <a:rPr lang="en-GB" sz="1800" dirty="0" smtClean="0"/>
              <a:t>- The </a:t>
            </a:r>
            <a:r>
              <a:rPr lang="en-GB" sz="1800" dirty="0"/>
              <a:t>conclusions come from the analysis </a:t>
            </a:r>
            <a:r>
              <a:rPr lang="en-GB" sz="1800" dirty="0" smtClean="0"/>
              <a:t>in the Discussion section </a:t>
            </a:r>
            <a:r>
              <a:rPr lang="en-GB" sz="1800" dirty="0"/>
              <a:t>and should be clear and concise. The conclusions should relate directly </a:t>
            </a:r>
            <a:r>
              <a:rPr lang="en-GB" sz="1800" dirty="0" smtClean="0"/>
              <a:t>to the aims of </a:t>
            </a:r>
            <a:r>
              <a:rPr lang="en-GB" sz="1800" dirty="0"/>
              <a:t>the report, and state whether these have been fulfilled. No new information should be included</a:t>
            </a:r>
            <a:r>
              <a:rPr lang="en-GB" sz="1800" dirty="0" smtClean="0"/>
              <a:t>. (</a:t>
            </a:r>
            <a:r>
              <a:rPr lang="en-GB" sz="1800" b="1" dirty="0" smtClean="0">
                <a:solidFill>
                  <a:srgbClr val="FF0000"/>
                </a:solidFill>
              </a:rPr>
              <a:t>Also</a:t>
            </a:r>
            <a:r>
              <a:rPr lang="en-GB" sz="1800" dirty="0" smtClean="0"/>
              <a:t> </a:t>
            </a:r>
            <a:r>
              <a:rPr lang="en-GB" sz="1800" b="1" dirty="0" smtClean="0">
                <a:solidFill>
                  <a:srgbClr val="FF0000"/>
                </a:solidFill>
              </a:rPr>
              <a:t>see lecture on conclusions</a:t>
            </a:r>
            <a:r>
              <a:rPr lang="en-GB" sz="1800" dirty="0" smtClean="0"/>
              <a:t>)</a:t>
            </a:r>
          </a:p>
          <a:p>
            <a:pPr algn="just"/>
            <a:r>
              <a:rPr lang="en-GB" sz="1800" b="1" u="sng" dirty="0" smtClean="0"/>
              <a:t>Recommendations section </a:t>
            </a:r>
            <a:r>
              <a:rPr lang="en-GB" sz="1800" dirty="0" smtClean="0"/>
              <a:t>- </a:t>
            </a:r>
            <a:r>
              <a:rPr lang="en-GB" sz="1800" dirty="0"/>
              <a:t>The report should conclude with recommendations. These should be specific. As with the conclusion, the recommendations should derive from the main body of the report and again, no new information should be included.</a:t>
            </a:r>
          </a:p>
          <a:p>
            <a:pPr algn="just"/>
            <a:r>
              <a:rPr lang="en-GB" sz="1800" b="1" u="sng" dirty="0" smtClean="0"/>
              <a:t>Bibliography section </a:t>
            </a:r>
            <a:r>
              <a:rPr lang="en-GB" sz="1800" dirty="0" smtClean="0"/>
              <a:t>– </a:t>
            </a:r>
            <a:r>
              <a:rPr lang="en-GB" sz="1800" b="1" dirty="0" smtClean="0">
                <a:solidFill>
                  <a:srgbClr val="FF0000"/>
                </a:solidFill>
              </a:rPr>
              <a:t>see lecture on referencing</a:t>
            </a:r>
          </a:p>
          <a:p>
            <a:pPr algn="just"/>
            <a:r>
              <a:rPr lang="en-GB" sz="1800" b="1" u="sng" dirty="0" smtClean="0"/>
              <a:t>Appendices section </a:t>
            </a:r>
            <a:r>
              <a:rPr lang="en-GB" sz="1800" dirty="0" smtClean="0"/>
              <a:t>- </a:t>
            </a:r>
            <a:r>
              <a:rPr lang="en-GB" sz="1800" dirty="0"/>
              <a:t>Appendices are used to provide any detailed information which your readers may need for reference, but which do not contain key information and which you therefore do not want to include in the body of the report. </a:t>
            </a:r>
            <a:r>
              <a:rPr lang="en-GB" sz="1800" dirty="0" smtClean="0"/>
              <a:t>An example would be a </a:t>
            </a:r>
            <a:r>
              <a:rPr lang="en-GB" sz="1800" dirty="0"/>
              <a:t>questionnaire used in a </a:t>
            </a:r>
            <a:r>
              <a:rPr lang="en-GB" sz="1800" dirty="0" smtClean="0"/>
              <a:t>survey. </a:t>
            </a:r>
            <a:r>
              <a:rPr lang="en-GB" sz="1800" dirty="0"/>
              <a:t>Appendices must be relevant and should be numbered so they can be referred to in the main body. </a:t>
            </a:r>
            <a:endParaRPr lang="en-GB" sz="1800" dirty="0" smtClean="0"/>
          </a:p>
          <a:p>
            <a:endParaRPr lang="en-GB" dirty="0"/>
          </a:p>
        </p:txBody>
      </p:sp>
      <p:sp>
        <p:nvSpPr>
          <p:cNvPr id="4" name="Slide Number Placeholder 3"/>
          <p:cNvSpPr>
            <a:spLocks noGrp="1"/>
          </p:cNvSpPr>
          <p:nvPr>
            <p:ph type="sldNum" sz="quarter" idx="12"/>
          </p:nvPr>
        </p:nvSpPr>
        <p:spPr/>
        <p:txBody>
          <a:bodyPr/>
          <a:lstStyle/>
          <a:p>
            <a:fld id="{48C74333-933A-46A7-9ADC-FB507AA061F8}" type="slidenum">
              <a:rPr lang="en-GB" smtClean="0"/>
              <a:t>11</a:t>
            </a:fld>
            <a:endParaRPr lang="en-GB"/>
          </a:p>
        </p:txBody>
      </p:sp>
      <p:sp>
        <p:nvSpPr>
          <p:cNvPr id="5" name="Footer Placeholder 4"/>
          <p:cNvSpPr>
            <a:spLocks noGrp="1"/>
          </p:cNvSpPr>
          <p:nvPr>
            <p:ph type="ftr" sz="quarter" idx="11"/>
          </p:nvPr>
        </p:nvSpPr>
        <p:spPr/>
        <p:txBody>
          <a:bodyPr/>
          <a:lstStyle/>
          <a:p>
            <a:r>
              <a:rPr lang="en-GB" smtClean="0"/>
              <a:t>- adapted from EAP Foundation by Sheldon Smith</a:t>
            </a:r>
            <a:endParaRPr lang="en-GB"/>
          </a:p>
        </p:txBody>
      </p:sp>
    </p:spTree>
    <p:extLst>
      <p:ext uri="{BB962C8B-B14F-4D97-AF65-F5344CB8AC3E}">
        <p14:creationId xmlns:p14="http://schemas.microsoft.com/office/powerpoint/2010/main" val="26315207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1519</Words>
  <Application>Microsoft Office PowerPoint</Application>
  <PresentationFormat>Widescreen</PresentationFormat>
  <Paragraphs>186</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MS Mincho</vt:lpstr>
      <vt:lpstr>Arial</vt:lpstr>
      <vt:lpstr>Calibri</vt:lpstr>
      <vt:lpstr>Calibri Light</vt:lpstr>
      <vt:lpstr>Times New Roman</vt:lpstr>
      <vt:lpstr>Office Theme</vt:lpstr>
      <vt:lpstr>           </vt:lpstr>
      <vt:lpstr>Structure of presentation</vt:lpstr>
      <vt:lpstr>Structure of a report (The main sections are all highlighted in red)</vt:lpstr>
      <vt:lpstr>Title page of a report</vt:lpstr>
      <vt:lpstr>The abstract of a report</vt:lpstr>
      <vt:lpstr>Sample of a report to show contents page only </vt:lpstr>
      <vt:lpstr>The introductions section</vt:lpstr>
      <vt:lpstr>The Method section</vt:lpstr>
      <vt:lpstr>The Findings (or Results) section</vt:lpstr>
      <vt:lpstr>The Discussion section</vt:lpstr>
      <vt:lpstr>The remaining sections of an academic report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88</cp:revision>
  <dcterms:created xsi:type="dcterms:W3CDTF">2020-05-04T11:47:55Z</dcterms:created>
  <dcterms:modified xsi:type="dcterms:W3CDTF">2022-12-02T10:46:42Z</dcterms:modified>
</cp:coreProperties>
</file>