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302" r:id="rId43"/>
    <p:sldId id="298" r:id="rId44"/>
    <p:sldId id="300" r:id="rId45"/>
    <p:sldId id="303" r:id="rId46"/>
    <p:sldId id="304" r:id="rId47"/>
    <p:sldId id="305" r:id="rId48"/>
    <p:sldId id="301" r:id="rId4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686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690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34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109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245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055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760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766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46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79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187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722AC-BA65-489C-A4A9-1A57042EC5D3}" type="datetimeFigureOut">
              <a:rPr lang="en-GB" smtClean="0"/>
              <a:t>07/10/2016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FC1EDC-5B2A-4D98-8594-4D70DF0B74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325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Ground Source </a:t>
            </a:r>
            <a:r>
              <a:rPr lang="en-GB" smtClean="0"/>
              <a:t>Heat Pumps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56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Ground Source Heat Pumps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heat pump is a device that can transfer (pump) heat in the opposite direction to its normal direction of flow</a:t>
            </a:r>
          </a:p>
          <a:p>
            <a:r>
              <a:rPr lang="en-GB" dirty="0" smtClean="0"/>
              <a:t>Rather than ‘producing’ heat it they move it</a:t>
            </a:r>
          </a:p>
          <a:p>
            <a:r>
              <a:rPr lang="en-GB" dirty="0" smtClean="0"/>
              <a:t>Heat pumps transfer heat from a cold place to a hot place</a:t>
            </a:r>
          </a:p>
          <a:p>
            <a:r>
              <a:rPr lang="en-GB" dirty="0" smtClean="0"/>
              <a:t>They work against the natural flow of heat and therefore require an energy input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079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Sankey Diagram Showing a Typical Heat Pump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00200"/>
            <a:ext cx="80010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9226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Heat Pump System Configurations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There are two sides to every heat pump: the </a:t>
            </a:r>
            <a:r>
              <a:rPr lang="en-GB" b="1" dirty="0" smtClean="0"/>
              <a:t>source </a:t>
            </a:r>
            <a:r>
              <a:rPr lang="en-GB" dirty="0" smtClean="0"/>
              <a:t>and the</a:t>
            </a:r>
            <a:r>
              <a:rPr lang="en-GB" b="1" dirty="0" smtClean="0"/>
              <a:t> sink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b="1" dirty="0" smtClean="0"/>
              <a:t>source</a:t>
            </a:r>
            <a:r>
              <a:rPr lang="en-GB" dirty="0" smtClean="0"/>
              <a:t> is where the heat is extracted from; this is the ‘cold-side’ of the system</a:t>
            </a:r>
          </a:p>
          <a:p>
            <a:r>
              <a:rPr lang="en-GB" dirty="0" smtClean="0"/>
              <a:t>The sink is where the heat is distributed and emitted for use; this is the heat-output side or ‘load’ side of the system, such as the radiators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718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Coefficient of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working temperatures within our heat pumps are dictated by the application they are being used for</a:t>
            </a:r>
          </a:p>
          <a:p>
            <a:r>
              <a:rPr lang="en-GB" dirty="0" smtClean="0"/>
              <a:t>For example, if you extract heat from a river at 5°C to heat water to 40°C then the coefficient of performance (COP) is likely to be in the order of 4 (temperature ‘lift’ 35°C)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942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304800"/>
            <a:ext cx="8382000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5119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Coefficient of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important to quantify how efficient a heat pump is- the equation illustrated below</a:t>
            </a:r>
          </a:p>
          <a:p>
            <a:pPr marL="0" indent="0">
              <a:buNone/>
            </a:pPr>
            <a:r>
              <a:rPr lang="en-GB" dirty="0" smtClean="0"/>
              <a:t>   Coefficient of  = </a:t>
            </a:r>
            <a:r>
              <a:rPr lang="en-GB" u="sng" dirty="0" smtClean="0"/>
              <a:t>Useful Heat Output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Performance      Electrical Power Input</a:t>
            </a:r>
          </a:p>
          <a:p>
            <a:r>
              <a:rPr lang="en-GB" dirty="0" smtClean="0"/>
              <a:t>This is a vital piece of fundamental knowledge and gives a value for a functioning heat pump at anyone moment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1128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Coefficient of Performance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600200"/>
            <a:ext cx="7543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056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066800"/>
          </a:xfrm>
        </p:spPr>
        <p:txBody>
          <a:bodyPr/>
          <a:lstStyle/>
          <a:p>
            <a:r>
              <a:rPr lang="en-GB" dirty="0"/>
              <a:t>Coefficient of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4102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For typical ground source heat pump: two example COPs are stated for the same heat pump at two different operating conditions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COP = 4 (BO/W35)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COP = 2.8 (BO/W50)</a:t>
            </a:r>
          </a:p>
          <a:p>
            <a:r>
              <a:rPr lang="en-GB" dirty="0" smtClean="0"/>
              <a:t>The B refers to the liquid brine’s return from ground temperature</a:t>
            </a:r>
          </a:p>
          <a:p>
            <a:r>
              <a:rPr lang="en-GB" dirty="0" smtClean="0"/>
              <a:t>The W refers to the heated water temperature (outlet to heating)</a:t>
            </a:r>
          </a:p>
          <a:p>
            <a:r>
              <a:rPr lang="en-GB" dirty="0" smtClean="0"/>
              <a:t>BO denotes brine in at 0°C, W35 denotes heating flow at 35°C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863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Coefficient of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COP is a useful measure of the efficiency at any one set of working  temperatures</a:t>
            </a:r>
          </a:p>
          <a:p>
            <a:r>
              <a:rPr lang="en-GB" dirty="0" smtClean="0"/>
              <a:t>However, both the source and sink temperatures will vary over the year, so high COPs can be expected in the summer and low ones in </a:t>
            </a:r>
            <a:r>
              <a:rPr lang="en-GB" smtClean="0"/>
              <a:t>the winter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355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Coefficient of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 diagram P.21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185863"/>
            <a:ext cx="9144000" cy="5291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49018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Seasonal Performance Factor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Seasonal Performance Factor attempts to compensate for this and is a measure of the total heat delivered by the system divided by the total energy input over one year.</a:t>
            </a:r>
          </a:p>
          <a:p>
            <a:r>
              <a:rPr lang="en-GB" dirty="0" smtClean="0"/>
              <a:t>The input should also include any pumps or power used by integral top-up electric heating elements.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771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of Pumping Heat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The Vapour Compression Cycle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absorption cycle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Peltier semi-conductor device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856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Vapour Compression Cycle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9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Involves the change of state of a fluid from vapour to liquid and liquid to vapour</a:t>
            </a:r>
          </a:p>
          <a:p>
            <a:r>
              <a:rPr lang="en-GB" dirty="0" smtClean="0"/>
              <a:t>When something changes state, there can be a large exchange of energy and likewise a lot of energy can be released when a vapour returns to a liquid</a:t>
            </a:r>
          </a:p>
          <a:p>
            <a:r>
              <a:rPr lang="en-GB" dirty="0" smtClean="0"/>
              <a:t>To enable heat transfer using this system, an appropriate fluid must be selected that has a boiling point at a suitable pressure within the range of temperatures that your system is to operate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4925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Vapour Compression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vapour compression cycle is the same principle that is used in almost every fridge and heat pump today</a:t>
            </a:r>
          </a:p>
          <a:p>
            <a:r>
              <a:rPr lang="en-GB" dirty="0" smtClean="0"/>
              <a:t>The main reason for its widespread use is that it offers the highest </a:t>
            </a:r>
            <a:r>
              <a:rPr lang="en-GB" smtClean="0"/>
              <a:t>energy efficiency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2389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229600" cy="1143000"/>
          </a:xfrm>
        </p:spPr>
        <p:txBody>
          <a:bodyPr/>
          <a:lstStyle/>
          <a:p>
            <a:r>
              <a:rPr lang="en-GB" dirty="0"/>
              <a:t>Vapour Compression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vapour compression mechanism involves two heat-exchangers</a:t>
            </a:r>
          </a:p>
          <a:p>
            <a:r>
              <a:rPr lang="en-GB" dirty="0" smtClean="0"/>
              <a:t>One is the evaporator where the fluid experiences a reduction in pressure- thus it is encouraged to evaporate</a:t>
            </a:r>
          </a:p>
          <a:p>
            <a:r>
              <a:rPr lang="en-GB" dirty="0" smtClean="0"/>
              <a:t>In doing so it drops in temperature and heat energy naturally flows in from its surroundings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9524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Vapour Compression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other heat-exchanger is called the ‘condenser’ where high-pressure refrigerant changes from vapour to a liquid</a:t>
            </a:r>
          </a:p>
          <a:p>
            <a:r>
              <a:rPr lang="en-GB" dirty="0" smtClean="0"/>
              <a:t>This is the ‘hot’ or heat-output side of the system</a:t>
            </a:r>
          </a:p>
          <a:p>
            <a:r>
              <a:rPr lang="en-GB" dirty="0" smtClean="0"/>
              <a:t>To enable the pressure differences, a compressor is used that takes the vapour from the evaporator and forces it into the condenser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1097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Vapour Compression Cycle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295400"/>
            <a:ext cx="8000999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15930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Vapour Compression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resulting increase in pressure causes heating and as heat is taken away to warm the building, the vapour condenses</a:t>
            </a:r>
          </a:p>
          <a:p>
            <a:r>
              <a:rPr lang="en-GB" dirty="0" smtClean="0"/>
              <a:t>In doing so, it releases its latest heat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73311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Peltier Junction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principle works by passing an electrical current through a special silicon semi-conductor</a:t>
            </a:r>
          </a:p>
          <a:p>
            <a:r>
              <a:rPr lang="en-GB" dirty="0" smtClean="0"/>
              <a:t>One side of the ‘chip’ gets cold the other gets warm</a:t>
            </a:r>
          </a:p>
          <a:p>
            <a:r>
              <a:rPr lang="en-GB" dirty="0" smtClean="0"/>
              <a:t>Unfortunately, the transfer of heat back through the device from the hot side back to the cold makes the energy efficiency much lower than the vapour compression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8356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Peltier Junction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295400"/>
            <a:ext cx="84582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30065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Peltier Junction</a:t>
            </a: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47800"/>
            <a:ext cx="8229600" cy="5029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13894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ground source heat-pumps are designed to take heat from a buried plastic pipe known as a ‘closed loop,’ containing antifreeze solution</a:t>
            </a:r>
          </a:p>
          <a:p>
            <a:r>
              <a:rPr lang="en-GB" dirty="0" smtClean="0"/>
              <a:t>This solution is often referrer to as </a:t>
            </a:r>
            <a:r>
              <a:rPr lang="en-GB" smtClean="0"/>
              <a:t>‘brine’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9713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Horizontal Trenches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Horizontal trenches are laid within the top 2m or so of the ground</a:t>
            </a:r>
          </a:p>
          <a:p>
            <a:r>
              <a:rPr lang="en-GB" dirty="0" smtClean="0"/>
              <a:t>Trenches can come in a variety of forms and contain straight or coiled plastic pipes that extract the heat</a:t>
            </a:r>
          </a:p>
          <a:p>
            <a:r>
              <a:rPr lang="en-GB" dirty="0" smtClean="0"/>
              <a:t>In very general terms, the near- surface temperature ranges from around 0°C to 20°C over the year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3135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Horizontal Trenches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3m depth it is a stable 10°C</a:t>
            </a:r>
          </a:p>
          <a:p>
            <a:r>
              <a:rPr lang="en-GB" dirty="0" smtClean="0"/>
              <a:t>At 1m depth, this may stray up to 15°C in the summer and drop down to around 5°C in winter</a:t>
            </a:r>
          </a:p>
          <a:p>
            <a:r>
              <a:rPr lang="en-GB" dirty="0" smtClean="0"/>
              <a:t>The figures in the next two slides show how the trench temperature varies over the season as heat is extracted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7271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Temperature Variations at Various Depths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73" y="1600200"/>
            <a:ext cx="760085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28058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Trench Temperatures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00200"/>
            <a:ext cx="83820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66347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Horizontal Trenches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There are many trench configurations, which depend on a number of factors</a:t>
            </a:r>
          </a:p>
          <a:p>
            <a:r>
              <a:rPr lang="en-GB" dirty="0" smtClean="0"/>
              <a:t>How much land is available</a:t>
            </a:r>
          </a:p>
          <a:p>
            <a:r>
              <a:rPr lang="en-GB" dirty="0" smtClean="0"/>
              <a:t>The make-up of the ground</a:t>
            </a:r>
          </a:p>
          <a:p>
            <a:r>
              <a:rPr lang="en-GB" dirty="0" smtClean="0"/>
              <a:t>Access for and availability of machinery</a:t>
            </a:r>
          </a:p>
          <a:p>
            <a:r>
              <a:rPr lang="en-GB" dirty="0" smtClean="0"/>
              <a:t>Preferred method of installers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0511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 Flow Rates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Temperature differences between flow and return, and water flow rates are interrelated</a:t>
            </a:r>
          </a:p>
          <a:p>
            <a:r>
              <a:rPr lang="en-GB" dirty="0" smtClean="0"/>
              <a:t>For a given heat pump, then the slower the water flow, the greater the temperature rise as the water passes through the heat pump</a:t>
            </a:r>
          </a:p>
          <a:p>
            <a:r>
              <a:rPr lang="en-GB" dirty="0" smtClean="0"/>
              <a:t>Heat pumps tend to prefer higher flow rates and there are several reasons for this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74205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Water Flow Rates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operating at lower temperatures, we simply cannot have a large </a:t>
            </a:r>
            <a:r>
              <a:rPr lang="el-GR" dirty="0" smtClean="0"/>
              <a:t>Δ</a:t>
            </a:r>
            <a:r>
              <a:rPr lang="en-GB" dirty="0" smtClean="0"/>
              <a:t>t</a:t>
            </a:r>
          </a:p>
          <a:p>
            <a:r>
              <a:rPr lang="en-GB" dirty="0" smtClean="0"/>
              <a:t>For example, if a boiler flow were 80°C then the return temperature could be 60°C</a:t>
            </a:r>
          </a:p>
          <a:p>
            <a:r>
              <a:rPr lang="en-GB" dirty="0" smtClean="0"/>
              <a:t>If we now consider a heat pump with a flow temperature of only 40°C to be 20°C.  This could not happen, since it must be warmer than room temperature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5683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 Flow Rates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This is one reason why </a:t>
            </a:r>
            <a:r>
              <a:rPr lang="el-GR" dirty="0" smtClean="0"/>
              <a:t>Δ</a:t>
            </a:r>
            <a:r>
              <a:rPr lang="en-GB" dirty="0" smtClean="0"/>
              <a:t>T in the order of 6°C are common and are simply achieved by increasing the flow rate</a:t>
            </a:r>
          </a:p>
          <a:p>
            <a:r>
              <a:rPr lang="en-GB" dirty="0" smtClean="0"/>
              <a:t>However, there is another reason why heat pumps prefer a high flow rate and this is due to the inner workings of the condensing refrigerant, which is generally at one temperature</a:t>
            </a:r>
          </a:p>
          <a:p>
            <a:r>
              <a:rPr lang="en-GB" dirty="0" smtClean="0"/>
              <a:t>A low flow temperature is more important with respect to the COP than a low return temperature, so high flows are preferred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10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Sizing Heat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Thus any boiler must be powerful enough so as to heat a room or building in a fairly short period of time, for example it might switch on at 6am ready for waking one or two hours later</a:t>
            </a:r>
          </a:p>
          <a:p>
            <a:r>
              <a:rPr lang="en-GB" dirty="0" smtClean="0"/>
              <a:t>The actual size of boiler obviously needs to be considerably bigger than our estimates of steady-state heat needs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7990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Sizing Heat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If the heating were enabled continuously, day and night, we would expect to use considerably more fuel</a:t>
            </a:r>
          </a:p>
          <a:p>
            <a:r>
              <a:rPr lang="en-GB" dirty="0" smtClean="0"/>
              <a:t>However, we actually need to inject less total heat than one would think to achieve comparable comfort</a:t>
            </a:r>
          </a:p>
          <a:p>
            <a:r>
              <a:rPr lang="en-GB" dirty="0" smtClean="0"/>
              <a:t>With continuous heating, the emitter temperature can be considerably lower, this improves the COP of the heat pump significantly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8176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Sizing Heat Pumps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Reasons for continuous heating</a:t>
            </a:r>
            <a:endParaRPr lang="en-GB" dirty="0" smtClean="0"/>
          </a:p>
          <a:p>
            <a:r>
              <a:rPr lang="en-GB" dirty="0" smtClean="0"/>
              <a:t>It is too expensive to install a heat-pump system that is big enough for quick heat-up</a:t>
            </a:r>
          </a:p>
          <a:p>
            <a:r>
              <a:rPr lang="en-GB" dirty="0" smtClean="0"/>
              <a:t>Not only would the heat pump need to be big, but the radiators and other parts of the system would need to be longer to some degree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0400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Sizing Heat </a:t>
            </a:r>
            <a:r>
              <a:rPr lang="en-GB" dirty="0" smtClean="0"/>
              <a:t>Pumps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Reasons for continuous </a:t>
            </a:r>
            <a:r>
              <a:rPr lang="en-GB" b="1" u="sng" dirty="0" smtClean="0"/>
              <a:t>heating</a:t>
            </a:r>
          </a:p>
          <a:p>
            <a:r>
              <a:rPr lang="en-GB" dirty="0" smtClean="0"/>
              <a:t>It is better to run a little heat pump with longer run-periods</a:t>
            </a:r>
          </a:p>
          <a:p>
            <a:r>
              <a:rPr lang="en-GB" dirty="0" smtClean="0"/>
              <a:t>There is no ‘strain’ implied here, to the contrary, a smaller heat pump is likely to encounter less strain than a large one</a:t>
            </a:r>
          </a:p>
          <a:p>
            <a:r>
              <a:rPr lang="en-GB" dirty="0" smtClean="0"/>
              <a:t>The number of compressor stops and starts will tend to be less with a smaller heat pump, especially during spring and autumn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265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Sizing Heat Pumps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Taking the sizing issue a step further, if we look at the outside air temperatures over the average winter, the number of hours at ‘minimum’ temperature is few</a:t>
            </a:r>
          </a:p>
          <a:p>
            <a:r>
              <a:rPr lang="en-GB" dirty="0" smtClean="0"/>
              <a:t>So we could consider fitting a relatively small heat-pump and boosting the output with an alternative ‘less economical’ heating method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6526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Number of hours below specific temperatures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600200"/>
            <a:ext cx="85344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218909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Heat Pump Operating with Back up Source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575" y="1600200"/>
            <a:ext cx="4666849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09834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Carnot Efficiency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92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Sadly, thermodynamic processes are far from perfect and the second law of thermodynamics tells us that</a:t>
            </a:r>
          </a:p>
          <a:p>
            <a:r>
              <a:rPr lang="en-GB" dirty="0" smtClean="0"/>
              <a:t>Even the most efficient car engine is barely 30% efficient due to the constraints of thermodynamics</a:t>
            </a:r>
          </a:p>
          <a:p>
            <a:r>
              <a:rPr lang="en-GB" dirty="0" smtClean="0"/>
              <a:t>The actual attainable COP of a normal heat-pump unit could be a little over one-half of the theoretical ideal, and this is expressed by the ‘Carnot efficiency’ (50 – 55%)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33445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Carnot Efficiency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600200"/>
            <a:ext cx="7848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7056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Carnot Efficiency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first theoretical example A is taking heat from the ground at 10°C and transferring it into a room at 20°C</a:t>
            </a:r>
          </a:p>
          <a:p>
            <a:r>
              <a:rPr lang="en-GB" dirty="0" smtClean="0"/>
              <a:t>The difference in temperature is small and the theoretical COP could be about 29</a:t>
            </a:r>
          </a:p>
          <a:p>
            <a:r>
              <a:rPr lang="en-GB" dirty="0" smtClean="0"/>
              <a:t>Given a non-perfect  compressor and other losses we could achieve a COP of approximately 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03554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Example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27082"/>
            <a:ext cx="8229600" cy="4826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742114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Carnot Efficiency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second example shows a theoretical perfect heat pump heating bath water.  The COP here is over 10 and, with a Carnot efficiency of 52%, we might manage a COP of 5.4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015231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Real Life Efficiencies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all very well, but it assumes no temperature drops to make the </a:t>
            </a:r>
            <a:r>
              <a:rPr lang="en-GB" dirty="0" smtClean="0"/>
              <a:t>heat actually flow in and out of the heat pump</a:t>
            </a:r>
          </a:p>
          <a:p>
            <a:r>
              <a:rPr lang="en-GB" dirty="0" smtClean="0"/>
              <a:t>In the real world, we will need means of transferring the heat to its place of use and this will require temperature differences, otherwise nothing will flow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10637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 Life Efficiencies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now look at the process of getting from point ‘A’, into the heat pump’s internals, then out again to heat the room at point ‘B’, we find that there are a lot of necessary steps along the way that incur a temperature difference (temperature drop)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25684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 Life Efficiencies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Now we have a real-life example of a not particularly efficient heat-pump with the same small lift from ‘A’ to ‘B’ as 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64256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 Life Efficiencies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example below is still taking heat from the ground into a room, as example 1, but does so with much closer temperature difference and, in this case, uses under-floor heating.  It has larger heat-exchangers and a much bigger ground collector</a:t>
            </a:r>
          </a:p>
          <a:p>
            <a:r>
              <a:rPr lang="en-GB" dirty="0" smtClean="0"/>
              <a:t>Now we have a COP of 4.1 which is a considerable and worthwhile improvement on the COP of 2.3 of the </a:t>
            </a:r>
            <a:r>
              <a:rPr lang="en-GB" smtClean="0"/>
              <a:t>previous example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400275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946" y="1600200"/>
            <a:ext cx="7366108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60319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9333</TotalTime>
  <Words>1796</Words>
  <Application>Microsoft Office PowerPoint</Application>
  <PresentationFormat>On-screen Show (4:3)</PresentationFormat>
  <Paragraphs>138</Paragraphs>
  <Slides>48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49" baseType="lpstr">
      <vt:lpstr>Office Theme</vt:lpstr>
      <vt:lpstr>Ground Source Heat Pumps</vt:lpstr>
      <vt:lpstr>Ground Source Heat Pumps</vt:lpstr>
      <vt:lpstr>Sankey Diagram Showing a Typical Heat Pump</vt:lpstr>
      <vt:lpstr>Heat Pump System Configurations</vt:lpstr>
      <vt:lpstr>Coefficient of Performance</vt:lpstr>
      <vt:lpstr>PowerPoint Presentation</vt:lpstr>
      <vt:lpstr>Coefficient of Performance</vt:lpstr>
      <vt:lpstr>Coefficient of Performance</vt:lpstr>
      <vt:lpstr>Coefficient of Performance</vt:lpstr>
      <vt:lpstr>Coefficient of Performance</vt:lpstr>
      <vt:lpstr>Coefficient of Performance</vt:lpstr>
      <vt:lpstr>Seasonal Performance Factor</vt:lpstr>
      <vt:lpstr>Methods of Pumping Heat</vt:lpstr>
      <vt:lpstr>Vapour Compression Cycle</vt:lpstr>
      <vt:lpstr>Vapour Compression Cycle</vt:lpstr>
      <vt:lpstr>Vapour Compression Cycle</vt:lpstr>
      <vt:lpstr>Vapour Compression Cycle</vt:lpstr>
      <vt:lpstr>Vapour Compression Cycle</vt:lpstr>
      <vt:lpstr>Vapour Compression Cycle</vt:lpstr>
      <vt:lpstr>The Peltier Junction</vt:lpstr>
      <vt:lpstr>The Peltier Junction</vt:lpstr>
      <vt:lpstr>The Peltier Junction</vt:lpstr>
      <vt:lpstr>The Ground</vt:lpstr>
      <vt:lpstr>Horizontal Trenches</vt:lpstr>
      <vt:lpstr>Horizontal Trenches</vt:lpstr>
      <vt:lpstr>Temperature Variations at Various Depths</vt:lpstr>
      <vt:lpstr>Working Trench Temperatures</vt:lpstr>
      <vt:lpstr>Horizontal Trenches</vt:lpstr>
      <vt:lpstr>Water Flow Rates</vt:lpstr>
      <vt:lpstr>Water Flow Rates</vt:lpstr>
      <vt:lpstr>Water Flow Rates</vt:lpstr>
      <vt:lpstr>Sizing Heat Systems</vt:lpstr>
      <vt:lpstr>Sizing Heat Systems</vt:lpstr>
      <vt:lpstr>Sizing Heat Pumps</vt:lpstr>
      <vt:lpstr>Sizing Heat Pumps</vt:lpstr>
      <vt:lpstr>Sizing Heat Pumps</vt:lpstr>
      <vt:lpstr>Number of hours below specific temperatures</vt:lpstr>
      <vt:lpstr>Heat Pump Operating with Back up Source </vt:lpstr>
      <vt:lpstr>Carnot Efficiency</vt:lpstr>
      <vt:lpstr>Carnot Efficiency</vt:lpstr>
      <vt:lpstr>Carnot Efficiency</vt:lpstr>
      <vt:lpstr>First Example</vt:lpstr>
      <vt:lpstr>Carnot Efficiency</vt:lpstr>
      <vt:lpstr>Real Life Efficiencies</vt:lpstr>
      <vt:lpstr>Real Life Efficiencies</vt:lpstr>
      <vt:lpstr>Real Life Efficiencies</vt:lpstr>
      <vt:lpstr>Real Life Efficiencies</vt:lpstr>
      <vt:lpstr>PowerPoint Presentation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Ground Source Heat Pumps</dc:title>
  <dc:creator>Andrew Thorn</dc:creator>
  <cp:lastModifiedBy>Andrew Thorn</cp:lastModifiedBy>
  <cp:revision>26</cp:revision>
  <dcterms:created xsi:type="dcterms:W3CDTF">2016-04-16T21:11:21Z</dcterms:created>
  <dcterms:modified xsi:type="dcterms:W3CDTF">2016-10-07T01:57:06Z</dcterms:modified>
</cp:coreProperties>
</file>