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9" r:id="rId4"/>
    <p:sldId id="258" r:id="rId5"/>
    <p:sldId id="266" r:id="rId6"/>
    <p:sldId id="267" r:id="rId7"/>
    <p:sldId id="268" r:id="rId8"/>
    <p:sldId id="259" r:id="rId9"/>
    <p:sldId id="260" r:id="rId10"/>
    <p:sldId id="270" r:id="rId11"/>
    <p:sldId id="261" r:id="rId12"/>
    <p:sldId id="262" r:id="rId13"/>
    <p:sldId id="263" r:id="rId14"/>
    <p:sldId id="26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38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>
            <a:outerShdw blurRad="177800" dist="38100" dir="2700000" algn="tl">
              <a:srgbClr val="000000">
                <a:alpha val="24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esonline.co.uk/news/education/schools-teaching-education-teacher-wales-17817655" TargetMode="External"/><Relationship Id="rId2" Type="http://schemas.openxmlformats.org/officeDocument/2006/relationships/hyperlink" Target="https://www.bbc.co.uk/news/uk-wales-politics-43323838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education/2014/oct/31/education-traditional-teaching-versus-progressiv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1yl0MFYzXc" TargetMode="External"/><Relationship Id="rId2" Type="http://schemas.openxmlformats.org/officeDocument/2006/relationships/hyperlink" Target="https://statswales.gov.wales/Catalogue/Education-and-Skills/Schools-and-Teachers/teachers-and-support-staff/pupil-Level-annual-school-census/Teacher-Recruitment-and-Retention/teacherretentionyears-by-subject-destinatio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uk-wales-45967237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responsibility of change in Education in wales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Ishmael.lewis@uwtsd.ac.uk</a:t>
            </a:r>
          </a:p>
        </p:txBody>
      </p:sp>
    </p:spTree>
    <p:extLst>
      <p:ext uri="{BB962C8B-B14F-4D97-AF65-F5344CB8AC3E}">
        <p14:creationId xmlns:p14="http://schemas.microsoft.com/office/powerpoint/2010/main" val="1158550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current picture in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600" dirty="0"/>
              <a:t>WG condemnation (Leighton Andrews)</a:t>
            </a:r>
            <a:r>
              <a:rPr lang="en-GB" sz="1600" dirty="0">
                <a:hlinkClick r:id="rId2"/>
              </a:rPr>
              <a:t> https://www.bbc.co.uk/news/uk-wales-politics-43323838</a:t>
            </a:r>
            <a:endParaRPr lang="en-GB" sz="1600" dirty="0"/>
          </a:p>
          <a:p>
            <a:r>
              <a:rPr lang="en-GB" sz="1600" dirty="0"/>
              <a:t>https://www.theguardian.com/cardiff/2011/feb/02/leighton-andrews-speech-education-in-full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Client response:  </a:t>
            </a:r>
            <a:r>
              <a:rPr lang="en-GB" sz="1600" dirty="0">
                <a:hlinkClick r:id="rId3"/>
              </a:rPr>
              <a:t>https://www.walesonline.co.uk/news/education/schools-teaching-education-teacher-wales-17817655</a:t>
            </a:r>
            <a:endParaRPr lang="en-GB" sz="1600" dirty="0"/>
          </a:p>
          <a:p>
            <a:r>
              <a:rPr lang="en-GB" sz="1600" dirty="0"/>
              <a:t>Failed curriculum</a:t>
            </a:r>
          </a:p>
          <a:p>
            <a:r>
              <a:rPr lang="en-GB" sz="1600" dirty="0"/>
              <a:t>Narrow definition of attainment</a:t>
            </a:r>
          </a:p>
          <a:p>
            <a:r>
              <a:rPr lang="en-GB" sz="1600" dirty="0"/>
              <a:t>Teacher quality (McKinsey Report, 2007)</a:t>
            </a:r>
          </a:p>
        </p:txBody>
      </p:sp>
    </p:spTree>
    <p:extLst>
      <p:ext uri="{BB962C8B-B14F-4D97-AF65-F5344CB8AC3E}">
        <p14:creationId xmlns:p14="http://schemas.microsoft.com/office/powerpoint/2010/main" val="12688582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press perspective: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‘Condemnation’ from the press:  https://www.telegraph.co.uk/education/2019/05/12/progressive-teaching-methods-have-fuelled-rise-poor-discipline/</a:t>
            </a:r>
          </a:p>
          <a:p>
            <a:r>
              <a:rPr lang="en-GB" dirty="0">
                <a:hlinkClick r:id="rId2"/>
              </a:rPr>
              <a:t>https://www.theguardian.com/education/2014/oct/31/education-traditional-teaching-versus-progressive</a:t>
            </a:r>
            <a:endParaRPr lang="en-GB" dirty="0"/>
          </a:p>
          <a:p>
            <a:r>
              <a:rPr lang="en-GB" dirty="0"/>
              <a:t>NO CONSISTENCY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596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judge success or failure in education: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8321907"/>
              </p:ext>
            </p:extLst>
          </p:nvPr>
        </p:nvGraphicFramePr>
        <p:xfrm>
          <a:off x="2415396" y="2283125"/>
          <a:ext cx="6625087" cy="3634595"/>
        </p:xfrm>
        <a:graphic>
          <a:graphicData uri="http://schemas.openxmlformats.org/drawingml/2006/table">
            <a:tbl>
              <a:tblPr/>
              <a:tblGrid>
                <a:gridCol w="6625087">
                  <a:extLst>
                    <a:ext uri="{9D8B030D-6E8A-4147-A177-3AD203B41FA5}">
                      <a16:colId xmlns:a16="http://schemas.microsoft.com/office/drawing/2014/main" val="4193334275"/>
                    </a:ext>
                  </a:extLst>
                </a:gridCol>
              </a:tblGrid>
              <a:tr h="363459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 passes are appropriate equivalence.</a:t>
                      </a:r>
                    </a:p>
                  </a:txBody>
                  <a:tcPr marL="4763" marR="4763" marT="4763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1976028"/>
                  </a:ext>
                </a:extLst>
              </a:tr>
            </a:tbl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1950" y="2381250"/>
            <a:ext cx="3848100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416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judge success or failure in education: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56075" y="2753519"/>
            <a:ext cx="3876675" cy="253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00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judge success or failure in education: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08463" y="2953544"/>
            <a:ext cx="37719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484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judge success or failure in education: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17950" y="2515394"/>
            <a:ext cx="4352925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488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2022: A curricular revolution to prepare learners for a not yet defined future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4 PURPOSES: </a:t>
            </a:r>
            <a:r>
              <a:rPr lang="en-GB" sz="1900" dirty="0">
                <a:effectLst/>
              </a:rPr>
              <a:t>Ambitious, capable learners who are ready to learn throughout their lives.</a:t>
            </a:r>
            <a:endParaRPr lang="en-GB" sz="1900" dirty="0"/>
          </a:p>
          <a:p>
            <a:r>
              <a:rPr lang="en-GB" sz="1900" dirty="0">
                <a:effectLst/>
              </a:rPr>
              <a:t>Enterprising, creative contributors who are ready to play a full part in life and work.</a:t>
            </a:r>
            <a:endParaRPr lang="en-GB" sz="1900" dirty="0"/>
          </a:p>
          <a:p>
            <a:r>
              <a:rPr lang="en-GB" sz="1900" dirty="0">
                <a:effectLst/>
              </a:rPr>
              <a:t>Ethical, informed citizens who are ready to be citizens of Wales and the world.</a:t>
            </a:r>
            <a:endParaRPr lang="en-GB" sz="1900" dirty="0"/>
          </a:p>
          <a:p>
            <a:r>
              <a:rPr lang="en-GB" sz="1900" dirty="0">
                <a:effectLst/>
              </a:rPr>
              <a:t>Healthy, confident individuals who are ready to lead fulfilling lives as valued members of society.</a:t>
            </a:r>
            <a:endParaRPr lang="en-GB" sz="1900" dirty="0"/>
          </a:p>
          <a:p>
            <a:endParaRPr lang="en-GB" dirty="0"/>
          </a:p>
          <a:p>
            <a:r>
              <a:rPr lang="en-GB" dirty="0"/>
              <a:t>Broad aims: </a:t>
            </a:r>
            <a:r>
              <a:rPr lang="en-GB" sz="2200" dirty="0"/>
              <a:t>Lifelong learning; engagement in society; ethical, well-balanced, enterprising citizens</a:t>
            </a:r>
          </a:p>
          <a:p>
            <a:r>
              <a:rPr lang="en-GB" dirty="0"/>
              <a:t>Assessment guidance?</a:t>
            </a:r>
          </a:p>
        </p:txBody>
      </p:sp>
    </p:spTree>
    <p:extLst>
      <p:ext uri="{BB962C8B-B14F-4D97-AF65-F5344CB8AC3E}">
        <p14:creationId xmlns:p14="http://schemas.microsoft.com/office/powerpoint/2010/main" val="7889329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strawman: necessary or damaging?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Teacher retention:   </a:t>
            </a:r>
            <a:r>
              <a:rPr lang="en-GB" dirty="0">
                <a:hlinkClick r:id="rId2"/>
              </a:rPr>
              <a:t>https://statswales.gov.wales/Catalogue/Education-and-Skills/Schools-and-Teachers/teachers-and-support-staff/pupil-Level-annual-school-census/Teacher-Recruitment-and-Retention/teacherretentionyears-by-subject-destination</a:t>
            </a:r>
            <a:endParaRPr lang="en-GB" dirty="0"/>
          </a:p>
          <a:p>
            <a:r>
              <a:rPr lang="en-GB" dirty="0"/>
              <a:t>Sausage factory diagram:     </a:t>
            </a:r>
            <a:r>
              <a:rPr lang="en-GB" dirty="0">
                <a:hlinkClick r:id="rId3"/>
              </a:rPr>
              <a:t>https://www.youtube.com/watch?v=Z1yl0MFYzXc</a:t>
            </a:r>
            <a:r>
              <a:rPr lang="en-GB" dirty="0"/>
              <a:t> (Robinson, 2012)</a:t>
            </a:r>
          </a:p>
        </p:txBody>
      </p:sp>
    </p:spTree>
    <p:extLst>
      <p:ext uri="{BB962C8B-B14F-4D97-AF65-F5344CB8AC3E}">
        <p14:creationId xmlns:p14="http://schemas.microsoft.com/office/powerpoint/2010/main" val="15837559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 on teachers: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Importance of collective efficacy (Hattie, 2016)</a:t>
            </a:r>
          </a:p>
          <a:p>
            <a:r>
              <a:rPr lang="en-GB" dirty="0"/>
              <a:t>What is the role of teachers? Effects of distant leadership and systems (</a:t>
            </a:r>
            <a:r>
              <a:rPr lang="en-GB" dirty="0" err="1"/>
              <a:t>Fullan</a:t>
            </a:r>
            <a:r>
              <a:rPr lang="en-GB" dirty="0"/>
              <a:t>, 2010)</a:t>
            </a:r>
          </a:p>
        </p:txBody>
      </p:sp>
    </p:spTree>
    <p:extLst>
      <p:ext uri="{BB962C8B-B14F-4D97-AF65-F5344CB8AC3E}">
        <p14:creationId xmlns:p14="http://schemas.microsoft.com/office/powerpoint/2010/main" val="31895842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is needed!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Stats reveal social inequity in Wales  </a:t>
            </a:r>
            <a:r>
              <a:rPr lang="en-GB" dirty="0">
                <a:hlinkClick r:id="rId2"/>
              </a:rPr>
              <a:t>https://www.bbc.co.uk/news/uk-wales-45967237</a:t>
            </a:r>
            <a:endParaRPr lang="en-GB" dirty="0"/>
          </a:p>
          <a:p>
            <a:r>
              <a:rPr lang="en-GB" dirty="0"/>
              <a:t>Rowntree Foundation   (2019)     /          Sutton Trust (2019)</a:t>
            </a:r>
          </a:p>
          <a:p>
            <a:endParaRPr lang="en-GB" dirty="0"/>
          </a:p>
          <a:p>
            <a:r>
              <a:rPr lang="en-GB" dirty="0"/>
              <a:t>I want the new curriculum to work, to be a force for equity in Wales</a:t>
            </a:r>
          </a:p>
        </p:txBody>
      </p:sp>
    </p:spTree>
    <p:extLst>
      <p:ext uri="{BB962C8B-B14F-4D97-AF65-F5344CB8AC3E}">
        <p14:creationId xmlns:p14="http://schemas.microsoft.com/office/powerpoint/2010/main" val="1859375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 assess the following?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effectLst/>
              </a:rPr>
              <a:t>Ambitious, capable learners who are ready to learn throughout their lives.</a:t>
            </a:r>
            <a:endParaRPr lang="en-GB" dirty="0"/>
          </a:p>
          <a:p>
            <a:r>
              <a:rPr lang="en-GB" dirty="0">
                <a:effectLst/>
              </a:rPr>
              <a:t>Enterprising, creative contributors who are ready to play a full part in life and work.</a:t>
            </a:r>
            <a:endParaRPr lang="en-GB" dirty="0"/>
          </a:p>
          <a:p>
            <a:r>
              <a:rPr lang="en-GB" dirty="0">
                <a:effectLst/>
              </a:rPr>
              <a:t>Ethical, informed citizens who are ready to be citizens of Wales and the world.</a:t>
            </a:r>
            <a:endParaRPr lang="en-GB" dirty="0"/>
          </a:p>
          <a:p>
            <a:r>
              <a:rPr lang="en-GB" dirty="0">
                <a:effectLst/>
              </a:rPr>
              <a:t>Healthy, confident individuals who are ready to lead fulfilling lives as valued members of society.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43493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BAD teaching?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Society chooses success criteria, not teachers</a:t>
            </a:r>
          </a:p>
          <a:p>
            <a:r>
              <a:rPr lang="en-GB" dirty="0"/>
              <a:t>How do the pupils know how they’re doing? (William, 2006)</a:t>
            </a:r>
          </a:p>
          <a:p>
            <a:r>
              <a:rPr lang="en-GB" dirty="0"/>
              <a:t>How can society make comparative judgement?</a:t>
            </a:r>
          </a:p>
          <a:p>
            <a:r>
              <a:rPr lang="en-GB" dirty="0"/>
              <a:t>Why start the expedition, pack your bags, bring essentials if you don’t know where you’re going?</a:t>
            </a:r>
          </a:p>
          <a:p>
            <a:r>
              <a:rPr lang="en-GB" dirty="0"/>
              <a:t>WHAT ARE THE PERFORMANCE MEASURES?</a:t>
            </a:r>
          </a:p>
          <a:p>
            <a:pPr marL="0" indent="0">
              <a:buNone/>
            </a:pPr>
            <a:r>
              <a:rPr lang="en-GB" dirty="0"/>
              <a:t>WHOSE FAULT?</a:t>
            </a:r>
          </a:p>
        </p:txBody>
      </p:sp>
    </p:spTree>
    <p:extLst>
      <p:ext uri="{BB962C8B-B14F-4D97-AF65-F5344CB8AC3E}">
        <p14:creationId xmlns:p14="http://schemas.microsoft.com/office/powerpoint/2010/main" val="28385451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 data vs quantitative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Different</a:t>
            </a:r>
            <a:endParaRPr lang="en-GB" dirty="0"/>
          </a:p>
          <a:p>
            <a:r>
              <a:rPr lang="en-GB" dirty="0"/>
              <a:t>Subjective VS narrow</a:t>
            </a:r>
          </a:p>
          <a:p>
            <a:r>
              <a:rPr lang="en-GB" dirty="0"/>
              <a:t>Three further new purposes, no extra time</a:t>
            </a:r>
          </a:p>
          <a:p>
            <a:r>
              <a:rPr lang="en-GB" dirty="0"/>
              <a:t>A surprising lack of help. COMMIT!</a:t>
            </a:r>
          </a:p>
        </p:txBody>
      </p:sp>
    </p:spTree>
    <p:extLst>
      <p:ext uri="{BB962C8B-B14F-4D97-AF65-F5344CB8AC3E}">
        <p14:creationId xmlns:p14="http://schemas.microsoft.com/office/powerpoint/2010/main" val="1924451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B5F27"/>
      </a:dk2>
      <a:lt2>
        <a:srgbClr val="D8FC68"/>
      </a:lt2>
      <a:accent1>
        <a:srgbClr val="DDC855"/>
      </a:accent1>
      <a:accent2>
        <a:srgbClr val="FCA03D"/>
      </a:accent2>
      <a:accent3>
        <a:srgbClr val="E36439"/>
      </a:accent3>
      <a:accent4>
        <a:srgbClr val="C2935B"/>
      </a:accent4>
      <a:accent5>
        <a:srgbClr val="88C25C"/>
      </a:accent5>
      <a:accent6>
        <a:srgbClr val="BFCC86"/>
      </a:accent6>
      <a:hlink>
        <a:srgbClr val="FFCE23"/>
      </a:hlink>
      <a:folHlink>
        <a:srgbClr val="FDEB86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97ECCC31-8429-4523-BE8D-8F09B7A4D4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391</TotalTime>
  <Words>565</Words>
  <Application>Microsoft Office PowerPoint</Application>
  <PresentationFormat>Widescreen</PresentationFormat>
  <Paragraphs>55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Tw Cen MT</vt:lpstr>
      <vt:lpstr>Circuit</vt:lpstr>
      <vt:lpstr>The responsibility of change in Education in wales</vt:lpstr>
      <vt:lpstr>The current picture in wales</vt:lpstr>
      <vt:lpstr>The press perspective:</vt:lpstr>
      <vt:lpstr>How to judge success or failure in education:</vt:lpstr>
      <vt:lpstr>How to judge success or failure in education:</vt:lpstr>
      <vt:lpstr>How to judge success or failure in education:</vt:lpstr>
      <vt:lpstr>How to judge success or failure in education:</vt:lpstr>
      <vt:lpstr>2022: A curricular revolution to prepare learners for a not yet defined future</vt:lpstr>
      <vt:lpstr>The strawman: necessary or damaging?</vt:lpstr>
      <vt:lpstr>Effect on teachers:</vt:lpstr>
      <vt:lpstr>Change is needed!</vt:lpstr>
      <vt:lpstr>How do you assess the following?</vt:lpstr>
      <vt:lpstr>BAD teaching?</vt:lpstr>
      <vt:lpstr>Qualitative data vs quantitative data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responsibility of change in Education in wales</dc:title>
  <dc:creator>Ishmael Lewis</dc:creator>
  <cp:lastModifiedBy>Gareth Evans</cp:lastModifiedBy>
  <cp:revision>10</cp:revision>
  <dcterms:created xsi:type="dcterms:W3CDTF">2020-12-03T12:56:05Z</dcterms:created>
  <dcterms:modified xsi:type="dcterms:W3CDTF">2021-01-22T11:12:16Z</dcterms:modified>
</cp:coreProperties>
</file>