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7"/>
  </p:notesMasterIdLst>
  <p:handoutMasterIdLst>
    <p:handoutMasterId r:id="rId18"/>
  </p:handoutMasterIdLst>
  <p:sldIdLst>
    <p:sldId id="277" r:id="rId5"/>
    <p:sldId id="455" r:id="rId6"/>
    <p:sldId id="456" r:id="rId7"/>
    <p:sldId id="442" r:id="rId8"/>
    <p:sldId id="458" r:id="rId9"/>
    <p:sldId id="457" r:id="rId10"/>
    <p:sldId id="460" r:id="rId11"/>
    <p:sldId id="452" r:id="rId12"/>
    <p:sldId id="459" r:id="rId13"/>
    <p:sldId id="454" r:id="rId14"/>
    <p:sldId id="450" r:id="rId15"/>
    <p:sldId id="46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576" autoAdjust="0"/>
  </p:normalViewPr>
  <p:slideViewPr>
    <p:cSldViewPr>
      <p:cViewPr varScale="1">
        <p:scale>
          <a:sx n="75" d="100"/>
          <a:sy n="75" d="100"/>
        </p:scale>
        <p:origin x="936" y="40"/>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doi.org/10.1016/bs.pmbts.2026.01.025"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doi.org/10.9734/bpi/acmms/v12/3785" TargetMode="External"/><Relationship Id="rId5" Type="http://schemas.openxmlformats.org/officeDocument/2006/relationships/hyperlink" Target="https://doi.org/10.1016/B978-0-443-23996-0.00009-2" TargetMode="External"/><Relationship Id="rId4" Type="http://schemas.openxmlformats.org/officeDocument/2006/relationships/hyperlink" Target="https://doi.org/10.1016/B978-0-443-18442-0.00005-7"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doi.org/10.1016/B978-0-323-91534-2.00013-8" TargetMode="External"/><Relationship Id="rId5" Type="http://schemas.openxmlformats.org/officeDocument/2006/relationships/hyperlink" Target="https://doi.org/10.1007/164_2022_615" TargetMode="External"/><Relationship Id="rId4" Type="http://schemas.openxmlformats.org/officeDocument/2006/relationships/hyperlink" Target="https://doi.org/10.1016/B978-0-323-91338-6.0005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Asthma patient</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2425291</a:t>
            </a:r>
          </a:p>
          <a:p>
            <a:pPr algn="l" eaLnBrk="1" hangingPunct="1"/>
            <a:r>
              <a:rPr lang="en-GB" altLang="en-US" sz="2800" b="1" dirty="0">
                <a:solidFill>
                  <a:schemeClr val="bg1"/>
                </a:solidFill>
              </a:rPr>
              <a:t>Student name: MUSA BAMWINE</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30" name="Audio 29">
            <a:hlinkClick r:id="" action="ppaction://media"/>
            <a:extLst>
              <a:ext uri="{FF2B5EF4-FFF2-40B4-BE49-F238E27FC236}">
                <a16:creationId xmlns:a16="http://schemas.microsoft.com/office/drawing/2014/main" id="{58452C18-1096-9996-36D0-2A3C13FA5F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650"/>
    </mc:Choice>
    <mc:Fallback xmlns="">
      <p:transition spd="slow" advTm="52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171400"/>
            <a:ext cx="8229600" cy="1296144"/>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683568" y="692696"/>
            <a:ext cx="7632848" cy="4536504"/>
          </a:xfrm>
        </p:spPr>
        <p:txBody>
          <a:bodyPr/>
          <a:lstStyle/>
          <a:p>
            <a:pPr marL="0" indent="0">
              <a:buNone/>
            </a:pPr>
            <a:r>
              <a:rPr lang="en-US" sz="1800" b="1" dirty="0">
                <a:latin typeface="Arial" panose="020B0604020202020204" pitchFamily="34" charset="0"/>
                <a:cs typeface="Arial" panose="020B0604020202020204" pitchFamily="34" charset="0"/>
              </a:rPr>
              <a:t>Care Plan for Amos (Age 58)</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 former Construction Worker suffering from Asthma </a:t>
            </a:r>
            <a:endParaRPr lang="en-US" sz="1100" b="1" dirty="0"/>
          </a:p>
          <a:p>
            <a:endParaRPr lang="en-US" sz="1100" dirty="0"/>
          </a:p>
          <a:p>
            <a:endParaRPr lang="en-GB" sz="1100" dirty="0">
              <a:solidFill>
                <a:srgbClr val="0070C0"/>
              </a:solidFill>
            </a:endParaRPr>
          </a:p>
          <a:p>
            <a:endParaRPr lang="en-GB"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Rectangle 2">
            <a:extLst>
              <a:ext uri="{FF2B5EF4-FFF2-40B4-BE49-F238E27FC236}">
                <a16:creationId xmlns:a16="http://schemas.microsoft.com/office/drawing/2014/main" id="{3FD52C98-0631-407C-C766-99DEE2CED4ED}"/>
              </a:ext>
            </a:extLst>
          </p:cNvPr>
          <p:cNvSpPr>
            <a:spLocks noChangeArrowheads="1"/>
          </p:cNvSpPr>
          <p:nvPr/>
        </p:nvSpPr>
        <p:spPr bwMode="auto">
          <a:xfrm>
            <a:off x="683568" y="1364824"/>
            <a:ext cx="7488832" cy="3365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Age:</a:t>
            </a:r>
            <a:r>
              <a:rPr kumimoji="0" lang="en-US" altLang="en-US" sz="1800" b="0" i="0" u="none" strike="noStrike" cap="none" normalizeH="0" baseline="0" dirty="0">
                <a:ln>
                  <a:noFill/>
                </a:ln>
                <a:solidFill>
                  <a:schemeClr val="tx1"/>
                </a:solidFill>
                <a:effectLst/>
                <a:latin typeface="Arial" panose="020B0604020202020204" pitchFamily="34" charset="0"/>
              </a:rPr>
              <a:t> 68 years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Gender:</a:t>
            </a:r>
            <a:r>
              <a:rPr kumimoji="0" lang="en-US" altLang="en-US" sz="1800" b="0" i="0" u="none" strike="noStrike" cap="none" normalizeH="0" baseline="0" dirty="0">
                <a:ln>
                  <a:noFill/>
                </a:ln>
                <a:solidFill>
                  <a:schemeClr val="tx1"/>
                </a:solidFill>
                <a:effectLst/>
                <a:latin typeface="Arial" panose="020B0604020202020204" pitchFamily="34" charset="0"/>
              </a:rPr>
              <a:t> Male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Location:</a:t>
            </a:r>
            <a:r>
              <a:rPr kumimoji="0" lang="en-US" altLang="en-US" sz="1800" b="0" i="0" u="none" strike="noStrike" cap="none" normalizeH="0" baseline="0" dirty="0">
                <a:ln>
                  <a:noFill/>
                </a:ln>
                <a:solidFill>
                  <a:schemeClr val="tx1"/>
                </a:solidFill>
                <a:effectLst/>
                <a:latin typeface="Arial" panose="020B0604020202020204" pitchFamily="34" charset="0"/>
              </a:rPr>
              <a:t> United Kingdom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Occupation:</a:t>
            </a:r>
            <a:r>
              <a:rPr kumimoji="0" lang="en-US" altLang="en-US" sz="1800" b="0" i="0" u="none" strike="noStrike" cap="none" normalizeH="0" baseline="0" dirty="0">
                <a:ln>
                  <a:noFill/>
                </a:ln>
                <a:solidFill>
                  <a:schemeClr val="tx1"/>
                </a:solidFill>
                <a:effectLst/>
                <a:latin typeface="Arial" panose="020B0604020202020204" pitchFamily="34" charset="0"/>
              </a:rPr>
              <a:t> Former bricklayer (retired construction worker)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Marital Status:</a:t>
            </a:r>
            <a:r>
              <a:rPr kumimoji="0" lang="en-US" altLang="en-US" sz="1800" b="0" i="0" u="none" strike="noStrike" cap="none" normalizeH="0" baseline="0" dirty="0">
                <a:ln>
                  <a:noFill/>
                </a:ln>
                <a:solidFill>
                  <a:schemeClr val="tx1"/>
                </a:solidFill>
                <a:effectLst/>
                <a:latin typeface="Arial" panose="020B0604020202020204" pitchFamily="34" charset="0"/>
              </a:rPr>
              <a:t> Married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Living Situation:</a:t>
            </a:r>
            <a:r>
              <a:rPr kumimoji="0" lang="en-US" altLang="en-US" sz="1800" b="0" i="0" u="none" strike="noStrike" cap="none" normalizeH="0" baseline="0" dirty="0">
                <a:ln>
                  <a:noFill/>
                </a:ln>
                <a:solidFill>
                  <a:schemeClr val="tx1"/>
                </a:solidFill>
                <a:effectLst/>
                <a:latin typeface="Arial" panose="020B0604020202020204" pitchFamily="34" charset="0"/>
              </a:rPr>
              <a:t> Lives at home with family/support system </a:t>
            </a:r>
          </a:p>
          <a:p>
            <a:pPr>
              <a:lnSpc>
                <a:spcPct val="150000"/>
              </a:lnSpc>
              <a:buFontTx/>
              <a:buChar char="•"/>
            </a:pPr>
            <a:r>
              <a:rPr kumimoji="0" lang="en-US" altLang="en-US" b="1" i="0" u="none" strike="noStrike" cap="none" normalizeH="0" baseline="0" dirty="0">
                <a:ln>
                  <a:noFill/>
                </a:ln>
                <a:solidFill>
                  <a:schemeClr val="tx1"/>
                </a:solidFill>
                <a:effectLst/>
                <a:latin typeface="Arial" panose="020B0604020202020204" pitchFamily="34" charset="0"/>
              </a:rPr>
              <a:t>Socioeconomic Background:</a:t>
            </a:r>
            <a:r>
              <a:rPr kumimoji="0" lang="en-US" altLang="en-US" b="0" i="0" u="none" strike="noStrike" cap="none" normalizeH="0" baseline="0" dirty="0">
                <a:ln>
                  <a:noFill/>
                </a:ln>
                <a:solidFill>
                  <a:schemeClr val="tx1"/>
                </a:solidFill>
                <a:effectLst/>
                <a:latin typeface="Arial" panose="020B0604020202020204" pitchFamily="34" charset="0"/>
              </a:rPr>
              <a:t> Working-class, physically demanding career history </a:t>
            </a:r>
          </a:p>
        </p:txBody>
      </p:sp>
      <p:pic>
        <p:nvPicPr>
          <p:cNvPr id="28" name="Audio 27">
            <a:hlinkClick r:id="" action="ppaction://media"/>
            <a:extLst>
              <a:ext uri="{FF2B5EF4-FFF2-40B4-BE49-F238E27FC236}">
                <a16:creationId xmlns:a16="http://schemas.microsoft.com/office/drawing/2014/main" id="{3050EC77-E5EC-41D9-F12B-4FB51CCCF5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58860"/>
    </mc:Choice>
    <mc:Fallback xmlns="">
      <p:transition spd="slow" advTm="58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219075"/>
          </a:xfrm>
        </p:spPr>
        <p:txBody>
          <a:bodyPr/>
          <a:lstStyle/>
          <a:p>
            <a:r>
              <a:rPr lang="en-GB" sz="3600" b="1" dirty="0"/>
              <a:t>Information about Amos</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7" name="Rectangle 1">
            <a:extLst>
              <a:ext uri="{FF2B5EF4-FFF2-40B4-BE49-F238E27FC236}">
                <a16:creationId xmlns:a16="http://schemas.microsoft.com/office/drawing/2014/main" id="{B6D5A7B8-E216-684E-6ABD-076C8E700800}"/>
              </a:ext>
            </a:extLst>
          </p:cNvPr>
          <p:cNvSpPr>
            <a:spLocks noGrp="1" noChangeArrowheads="1"/>
          </p:cNvSpPr>
          <p:nvPr>
            <p:ph idx="1"/>
          </p:nvPr>
        </p:nvSpPr>
        <p:spPr bwMode="auto">
          <a:xfrm>
            <a:off x="899592" y="630256"/>
            <a:ext cx="7787208" cy="3884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Medical Condition:</a:t>
            </a:r>
            <a:r>
              <a:rPr kumimoji="0" lang="en-US" altLang="en-US" sz="1800" b="0" i="0" u="none" strike="noStrike" cap="none" normalizeH="0" baseline="0" dirty="0">
                <a:ln>
                  <a:noFill/>
                </a:ln>
                <a:solidFill>
                  <a:schemeClr val="tx1"/>
                </a:solidFill>
                <a:effectLst/>
                <a:latin typeface="Arial" panose="020B0604020202020204" pitchFamily="34" charset="0"/>
              </a:rPr>
              <a:t> Asthma (chronic)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History:</a:t>
            </a:r>
            <a:r>
              <a:rPr kumimoji="0" lang="en-US" altLang="en-US" sz="1800" b="0" i="0" u="none" strike="noStrike" cap="none" normalizeH="0" baseline="0" dirty="0">
                <a:ln>
                  <a:noFill/>
                </a:ln>
                <a:solidFill>
                  <a:schemeClr val="tx1"/>
                </a:solidFill>
                <a:effectLst/>
                <a:latin typeface="Arial" panose="020B0604020202020204" pitchFamily="34" charset="0"/>
              </a:rPr>
              <a:t> Long-term exposure to dust and outdoor elements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Symptoms:</a:t>
            </a:r>
            <a:r>
              <a:rPr kumimoji="0" lang="en-US" altLang="en-US" sz="1800" b="0" i="0" u="none" strike="noStrike" cap="none" normalizeH="0" baseline="0" dirty="0">
                <a:ln>
                  <a:noFill/>
                </a:ln>
                <a:solidFill>
                  <a:schemeClr val="tx1"/>
                </a:solidFill>
                <a:effectLst/>
                <a:latin typeface="Arial" panose="020B0604020202020204" pitchFamily="34" charset="0"/>
              </a:rPr>
              <a:t> Breathlessness, wheezing, chronic cough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Smoking Status:</a:t>
            </a:r>
            <a:r>
              <a:rPr kumimoji="0" lang="en-US" altLang="en-US" sz="1800" b="0" i="0" u="none" strike="noStrike" cap="none" normalizeH="0" baseline="0" dirty="0">
                <a:ln>
                  <a:noFill/>
                </a:ln>
                <a:solidFill>
                  <a:schemeClr val="tx1"/>
                </a:solidFill>
                <a:effectLst/>
                <a:latin typeface="Arial" panose="020B0604020202020204" pitchFamily="34" charset="0"/>
              </a:rPr>
              <a:t> Ex-smoker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Lifestyle:</a:t>
            </a:r>
            <a:r>
              <a:rPr kumimoji="0" lang="en-US" altLang="en-US" sz="1800" b="0" i="0" u="none" strike="noStrike" cap="none" normalizeH="0" baseline="0" dirty="0">
                <a:ln>
                  <a:noFill/>
                </a:ln>
                <a:solidFill>
                  <a:schemeClr val="tx1"/>
                </a:solidFill>
                <a:effectLst/>
                <a:latin typeface="Arial" panose="020B0604020202020204" pitchFamily="34" charset="0"/>
              </a:rPr>
              <a:t> Reduced physical activity due to age and condition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Risk Factors:</a:t>
            </a:r>
            <a:r>
              <a:rPr kumimoji="0" lang="en-US" altLang="en-US" sz="1800" b="0" i="0" u="none" strike="noStrike" cap="none" normalizeH="0" baseline="0" dirty="0">
                <a:ln>
                  <a:noFill/>
                </a:ln>
                <a:solidFill>
                  <a:schemeClr val="tx1"/>
                </a:solidFill>
                <a:effectLst/>
                <a:latin typeface="Arial" panose="020B0604020202020204" pitchFamily="34" charset="0"/>
              </a:rPr>
              <a:t> Occupational exposure, ageing, environmental triggers </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Care Needs:</a:t>
            </a:r>
            <a:r>
              <a:rPr kumimoji="0" lang="en-US" altLang="en-US" sz="1800" b="0" i="0" u="none" strike="noStrike" cap="none" normalizeH="0" baseline="0" dirty="0">
                <a:ln>
                  <a:noFill/>
                </a:ln>
                <a:solidFill>
                  <a:schemeClr val="tx1"/>
                </a:solidFill>
                <a:effectLst/>
                <a:latin typeface="Arial" panose="020B0604020202020204" pitchFamily="34" charset="0"/>
              </a:rPr>
              <a:t> Ongoing respiratory management, monitoring, and support </a:t>
            </a:r>
          </a:p>
        </p:txBody>
      </p:sp>
      <p:pic>
        <p:nvPicPr>
          <p:cNvPr id="13" name="Audio 12">
            <a:hlinkClick r:id="" action="ppaction://media"/>
            <a:extLst>
              <a:ext uri="{FF2B5EF4-FFF2-40B4-BE49-F238E27FC236}">
                <a16:creationId xmlns:a16="http://schemas.microsoft.com/office/drawing/2014/main" id="{B4C198E1-74AA-ADED-DCBE-F896994582D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53028"/>
    </mc:Choice>
    <mc:Fallback xmlns="">
      <p:transition spd="slow" advTm="153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23528" y="908720"/>
            <a:ext cx="7920880" cy="4824536"/>
          </a:xfrm>
        </p:spPr>
        <p:txBody>
          <a:bodyPr/>
          <a:lstStyle/>
          <a:p>
            <a:pPr marL="0" indent="0">
              <a:buNone/>
            </a:pPr>
            <a:r>
              <a:rPr lang="en-US" b="1" dirty="0"/>
              <a:t>Structure of the Respiratory System (Normal vs Asthma)</a:t>
            </a:r>
          </a:p>
          <a:p>
            <a:r>
              <a:rPr lang="en-US" sz="1800" dirty="0"/>
              <a:t>In a healthy individual, air travels through the nose or mouth into the trachea, bronchi, and bronchioles, eventually reaching the alveoli where gas exchange occurs. These airways are normally open, with thin linings and minimal mucus, </a:t>
            </a:r>
            <a:r>
              <a:rPr lang="en-US" sz="1800" dirty="0">
                <a:latin typeface="Arial" panose="020B0604020202020204" pitchFamily="34" charset="0"/>
                <a:cs typeface="Arial" panose="020B0604020202020204" pitchFamily="34" charset="0"/>
              </a:rPr>
              <a:t>allowing oxygen to pass efficiently into the bloodstream.</a:t>
            </a:r>
          </a:p>
          <a:p>
            <a:r>
              <a:rPr lang="en-US" sz="1800" dirty="0">
                <a:latin typeface="Arial" panose="020B0604020202020204" pitchFamily="34" charset="0"/>
                <a:cs typeface="Arial" panose="020B0604020202020204" pitchFamily="34" charset="0"/>
              </a:rPr>
              <a:t>In Amos’s case, who has Asthma, the anatomy of the airways is altered. The bronchi and bronchioles become inflamed </a:t>
            </a:r>
            <a:r>
              <a:rPr lang="en-US" sz="1800" dirty="0"/>
              <a:t>and swollen, causing narrowing of the airway lumen. Additionally, mucus-producing cells increase, leading to excessive mucus that can block airflow. Over time, repeated inflammation may </a:t>
            </a:r>
            <a:r>
              <a:rPr lang="en-US" sz="1800" dirty="0">
                <a:latin typeface="Arial" panose="020B0604020202020204" pitchFamily="34" charset="0"/>
                <a:cs typeface="Arial" panose="020B0604020202020204" pitchFamily="34" charset="0"/>
              </a:rPr>
              <a:t>result in airway remodeling, where the airway walls become permanently thickened and less flexible (Harvard Health Publishing, no date).</a:t>
            </a:r>
          </a:p>
          <a:p>
            <a:endParaRPr lang="en-GB" dirty="0">
              <a:solidFill>
                <a:srgbClr val="0070C0"/>
              </a:solidFill>
            </a:endParaRPr>
          </a:p>
        </p:txBody>
      </p:sp>
      <p:pic>
        <p:nvPicPr>
          <p:cNvPr id="15" name="Audio 14">
            <a:hlinkClick r:id="" action="ppaction://media"/>
            <a:extLst>
              <a:ext uri="{FF2B5EF4-FFF2-40B4-BE49-F238E27FC236}">
                <a16:creationId xmlns:a16="http://schemas.microsoft.com/office/drawing/2014/main" id="{AF81C5DE-C692-5760-EC54-11405ABE2C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91618"/>
    </mc:Choice>
    <mc:Fallback xmlns="">
      <p:transition spd="slow" advTm="91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7" name="Title 1">
            <a:extLst>
              <a:ext uri="{FF2B5EF4-FFF2-40B4-BE49-F238E27FC236}">
                <a16:creationId xmlns:a16="http://schemas.microsoft.com/office/drawing/2014/main" id="{ECEEC5F2-B013-7983-B524-E32A3BE05607}"/>
              </a:ext>
            </a:extLst>
          </p:cNvPr>
          <p:cNvSpPr>
            <a:spLocks noGrp="1"/>
          </p:cNvSpPr>
          <p:nvPr>
            <p:ph idx="1"/>
          </p:nvPr>
        </p:nvSpPr>
        <p:spPr>
          <a:xfrm>
            <a:off x="395536" y="476672"/>
            <a:ext cx="5616623" cy="5395076"/>
          </a:xfrm>
        </p:spPr>
        <p:txBody>
          <a:bodyPr/>
          <a:lstStyle/>
          <a:p>
            <a:pPr marL="0" indent="0">
              <a:buNone/>
            </a:pPr>
            <a:r>
              <a:rPr lang="en-US" sz="1800" b="1" dirty="0">
                <a:latin typeface="Arial" panose="020B0604020202020204" pitchFamily="34" charset="0"/>
                <a:cs typeface="Arial" panose="020B0604020202020204" pitchFamily="34" charset="0"/>
              </a:rPr>
              <a:t>                                    Physiology of Asthma</a:t>
            </a:r>
          </a:p>
          <a:p>
            <a:r>
              <a:rPr lang="en-US" sz="1800" dirty="0">
                <a:latin typeface="Arial" panose="020B0604020202020204" pitchFamily="34" charset="0"/>
                <a:cs typeface="Arial" panose="020B0604020202020204" pitchFamily="34" charset="0"/>
              </a:rPr>
              <a:t>Asthma affects how the respiratory system functions, particularly airflow and gas exchange. There are three key physiological changes:</a:t>
            </a:r>
          </a:p>
          <a:p>
            <a:r>
              <a:rPr lang="en-US" sz="1800" b="1" dirty="0">
                <a:latin typeface="Arial" panose="020B0604020202020204" pitchFamily="34" charset="0"/>
                <a:cs typeface="Arial" panose="020B0604020202020204" pitchFamily="34" charset="0"/>
              </a:rPr>
              <a:t>Bronchoconstriction:</a:t>
            </a:r>
            <a:r>
              <a:rPr lang="en-US" sz="1800" dirty="0">
                <a:latin typeface="Arial" panose="020B0604020202020204" pitchFamily="34" charset="0"/>
                <a:cs typeface="Arial" panose="020B0604020202020204" pitchFamily="34" charset="0"/>
              </a:rPr>
              <a:t> The smooth muscles surrounding the airways tighten in response to triggers such as dust or cold air, narrowing the airways. </a:t>
            </a:r>
          </a:p>
          <a:p>
            <a:r>
              <a:rPr lang="en-US" sz="1800" b="1" dirty="0">
                <a:latin typeface="Arial" panose="020B0604020202020204" pitchFamily="34" charset="0"/>
                <a:cs typeface="Arial" panose="020B0604020202020204" pitchFamily="34" charset="0"/>
              </a:rPr>
              <a:t>Excess Mucus Production:</a:t>
            </a:r>
            <a:r>
              <a:rPr lang="en-US" sz="1800" dirty="0">
                <a:latin typeface="Arial" panose="020B0604020202020204" pitchFamily="34" charset="0"/>
                <a:cs typeface="Arial" panose="020B0604020202020204" pitchFamily="34" charset="0"/>
              </a:rPr>
              <a:t> Thick mucus accumulates, further obstructing airflow. </a:t>
            </a:r>
          </a:p>
          <a:p>
            <a:r>
              <a:rPr lang="en-US" sz="1800" dirty="0">
                <a:latin typeface="Arial" panose="020B0604020202020204" pitchFamily="34" charset="0"/>
                <a:cs typeface="Arial" panose="020B0604020202020204" pitchFamily="34" charset="0"/>
              </a:rPr>
              <a:t>These changes increase airway resistance, making it difficult for Amos to breathe, especially during exhalation. As a result, less oxygen reaches the alveoli, impairing gas exchange and leading to symptoms such as wheezing and chest tightness (Young et al., 2025).</a:t>
            </a:r>
          </a:p>
          <a:p>
            <a:endParaRPr lang="en-GB" dirty="0"/>
          </a:p>
        </p:txBody>
      </p:sp>
      <p:pic>
        <p:nvPicPr>
          <p:cNvPr id="3074" name="Picture 2" descr="What is Bronchitis?">
            <a:extLst>
              <a:ext uri="{FF2B5EF4-FFF2-40B4-BE49-F238E27FC236}">
                <a16:creationId xmlns:a16="http://schemas.microsoft.com/office/drawing/2014/main" id="{90C41F29-8A69-9F06-CA9B-3E79D2D1D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5632" y="764282"/>
            <a:ext cx="3312368" cy="263441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10" name="Rectangle 9">
            <a:extLst>
              <a:ext uri="{FF2B5EF4-FFF2-40B4-BE49-F238E27FC236}">
                <a16:creationId xmlns:a16="http://schemas.microsoft.com/office/drawing/2014/main" id="{4573CEB4-411B-0B1D-10E6-D17A21F6C348}"/>
              </a:ext>
            </a:extLst>
          </p:cNvPr>
          <p:cNvSpPr/>
          <p:nvPr/>
        </p:nvSpPr>
        <p:spPr>
          <a:xfrm>
            <a:off x="5729303" y="3429000"/>
            <a:ext cx="3312368" cy="2880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Bronchitis and how it affects </a:t>
            </a:r>
          </a:p>
        </p:txBody>
      </p:sp>
      <p:pic>
        <p:nvPicPr>
          <p:cNvPr id="13" name="Audio 12">
            <a:hlinkClick r:id="" action="ppaction://media"/>
            <a:extLst>
              <a:ext uri="{FF2B5EF4-FFF2-40B4-BE49-F238E27FC236}">
                <a16:creationId xmlns:a16="http://schemas.microsoft.com/office/drawing/2014/main" id="{E61907C4-DF7F-41A3-50BE-18DBEDAF00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96062"/>
    </mc:Choice>
    <mc:Fallback xmlns="">
      <p:transition spd="slow" advTm="9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Title 5">
            <a:extLst>
              <a:ext uri="{FF2B5EF4-FFF2-40B4-BE49-F238E27FC236}">
                <a16:creationId xmlns:a16="http://schemas.microsoft.com/office/drawing/2014/main" id="{92D8D33D-D607-0235-12D6-00048F55EAFF}"/>
              </a:ext>
            </a:extLst>
          </p:cNvPr>
          <p:cNvSpPr>
            <a:spLocks noGrp="1"/>
          </p:cNvSpPr>
          <p:nvPr>
            <p:ph idx="1"/>
          </p:nvPr>
        </p:nvSpPr>
        <p:spPr>
          <a:xfrm>
            <a:off x="457200" y="476250"/>
            <a:ext cx="8229600" cy="5040982"/>
          </a:xfrm>
        </p:spPr>
        <p:txBody>
          <a:bodyPr/>
          <a:lstStyle/>
          <a:p>
            <a:pPr marL="0" indent="0">
              <a:buNone/>
            </a:pPr>
            <a:r>
              <a:rPr lang="en-US" sz="2400" b="1" dirty="0">
                <a:latin typeface="Arial" panose="020B0604020202020204" pitchFamily="34" charset="0"/>
                <a:cs typeface="Arial" panose="020B0604020202020204" pitchFamily="34" charset="0"/>
              </a:rPr>
              <a:t>                        Lifestyle and Health </a:t>
            </a:r>
            <a:r>
              <a:rPr lang="en-US" sz="2400" b="1" dirty="0" err="1">
                <a:latin typeface="Arial" panose="020B0604020202020204" pitchFamily="34" charset="0"/>
                <a:cs typeface="Arial" panose="020B0604020202020204" pitchFamily="34" charset="0"/>
              </a:rPr>
              <a:t>Behaviours</a:t>
            </a:r>
            <a:endParaRPr lang="en-US" sz="24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Continues to </a:t>
            </a:r>
            <a:r>
              <a:rPr lang="en-US" sz="1800" b="1" dirty="0">
                <a:latin typeface="Arial" panose="020B0604020202020204" pitchFamily="34" charset="0"/>
                <a:cs typeface="Arial" panose="020B0604020202020204" pitchFamily="34" charset="0"/>
              </a:rPr>
              <a:t>smoke despite medical advice</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Exposure to triggers: </a:t>
            </a:r>
          </a:p>
          <a:p>
            <a:pPr lvl="1"/>
            <a:r>
              <a:rPr lang="en-US" sz="1800" dirty="0">
                <a:latin typeface="Arial" panose="020B0604020202020204" pitchFamily="34" charset="0"/>
                <a:cs typeface="Arial" panose="020B0604020202020204" pitchFamily="34" charset="0"/>
              </a:rPr>
              <a:t>Cigarette smoke </a:t>
            </a:r>
          </a:p>
          <a:p>
            <a:pPr lvl="1"/>
            <a:r>
              <a:rPr lang="en-US" sz="1800" dirty="0">
                <a:latin typeface="Arial" panose="020B0604020202020204" pitchFamily="34" charset="0"/>
                <a:cs typeface="Arial" panose="020B0604020202020204" pitchFamily="34" charset="0"/>
              </a:rPr>
              <a:t>Environmental dust </a:t>
            </a:r>
          </a:p>
          <a:p>
            <a:pPr lvl="1"/>
            <a:r>
              <a:rPr lang="en-US" sz="1800" dirty="0">
                <a:latin typeface="Arial" panose="020B0604020202020204" pitchFamily="34" charset="0"/>
                <a:cs typeface="Arial" panose="020B0604020202020204" pitchFamily="34" charset="0"/>
              </a:rPr>
              <a:t>Cold weather </a:t>
            </a:r>
          </a:p>
          <a:p>
            <a:r>
              <a:rPr lang="en-US" sz="1800" dirty="0">
                <a:latin typeface="Arial" panose="020B0604020202020204" pitchFamily="34" charset="0"/>
                <a:cs typeface="Arial" panose="020B0604020202020204" pitchFamily="34" charset="0"/>
              </a:rPr>
              <a:t>Reduced physical activity due to breathlessness </a:t>
            </a:r>
          </a:p>
          <a:p>
            <a:r>
              <a:rPr lang="en-US" sz="1800" dirty="0">
                <a:latin typeface="Arial" panose="020B0604020202020204" pitchFamily="34" charset="0"/>
                <a:cs typeface="Arial" panose="020B0604020202020204" pitchFamily="34" charset="0"/>
              </a:rPr>
              <a:t>Experiences symptoms: </a:t>
            </a:r>
          </a:p>
          <a:p>
            <a:pPr lvl="1"/>
            <a:r>
              <a:rPr lang="en-US" sz="1800" dirty="0">
                <a:latin typeface="Arial" panose="020B0604020202020204" pitchFamily="34" charset="0"/>
                <a:cs typeface="Arial" panose="020B0604020202020204" pitchFamily="34" charset="0"/>
              </a:rPr>
              <a:t>Wheezing </a:t>
            </a:r>
          </a:p>
          <a:p>
            <a:pPr lvl="1"/>
            <a:r>
              <a:rPr lang="en-US" sz="1800" dirty="0">
                <a:latin typeface="Arial" panose="020B0604020202020204" pitchFamily="34" charset="0"/>
                <a:cs typeface="Arial" panose="020B0604020202020204" pitchFamily="34" charset="0"/>
              </a:rPr>
              <a:t>Shortness of breath </a:t>
            </a:r>
          </a:p>
          <a:p>
            <a:pPr lvl="1"/>
            <a:r>
              <a:rPr lang="en-US" sz="1800" dirty="0">
                <a:latin typeface="Arial" panose="020B0604020202020204" pitchFamily="34" charset="0"/>
                <a:cs typeface="Arial" panose="020B0604020202020204" pitchFamily="34" charset="0"/>
              </a:rPr>
              <a:t>Chronic cough </a:t>
            </a:r>
          </a:p>
          <a:p>
            <a:r>
              <a:rPr lang="en-US" sz="1800" dirty="0">
                <a:latin typeface="Arial" panose="020B0604020202020204" pitchFamily="34" charset="0"/>
                <a:cs typeface="Arial" panose="020B0604020202020204" pitchFamily="34" charset="0"/>
              </a:rPr>
              <a:t>Possible poor adherence to asthma management plan</a:t>
            </a:r>
          </a:p>
          <a:p>
            <a:endParaRPr lang="en-GB" dirty="0"/>
          </a:p>
        </p:txBody>
      </p:sp>
      <p:pic>
        <p:nvPicPr>
          <p:cNvPr id="10" name="Audio 9">
            <a:hlinkClick r:id="" action="ppaction://media"/>
            <a:extLst>
              <a:ext uri="{FF2B5EF4-FFF2-40B4-BE49-F238E27FC236}">
                <a16:creationId xmlns:a16="http://schemas.microsoft.com/office/drawing/2014/main" id="{698F750D-D8D3-1A98-C639-3986B89312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45497"/>
    </mc:Choice>
    <mc:Fallback xmlns="">
      <p:transition spd="slow" advTm="45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7" name="Title 5">
            <a:extLst>
              <a:ext uri="{FF2B5EF4-FFF2-40B4-BE49-F238E27FC236}">
                <a16:creationId xmlns:a16="http://schemas.microsoft.com/office/drawing/2014/main" id="{DD902AD5-915F-0226-5D9E-4FCFB4574D49}"/>
              </a:ext>
            </a:extLst>
          </p:cNvPr>
          <p:cNvSpPr>
            <a:spLocks noGrp="1"/>
          </p:cNvSpPr>
          <p:nvPr>
            <p:ph idx="1"/>
          </p:nvPr>
        </p:nvSpPr>
        <p:spPr>
          <a:xfrm>
            <a:off x="179512" y="260351"/>
            <a:ext cx="8640960" cy="5400897"/>
          </a:xfrm>
        </p:spPr>
        <p:txBody>
          <a:bodyPr/>
          <a:lstStyle/>
          <a:p>
            <a:r>
              <a:rPr lang="en-US" sz="2000" b="1" dirty="0">
                <a:latin typeface="Arial" panose="020B0604020202020204" pitchFamily="34" charset="0"/>
                <a:cs typeface="Arial" panose="020B0604020202020204" pitchFamily="34" charset="0"/>
              </a:rPr>
              <a:t>Communication in the Care of Amos</a:t>
            </a:r>
          </a:p>
          <a:p>
            <a:r>
              <a:rPr lang="en-US" sz="2000" dirty="0">
                <a:latin typeface="Arial" panose="020B0604020202020204" pitchFamily="34" charset="0"/>
                <a:cs typeface="Arial" panose="020B0604020202020204" pitchFamily="34" charset="0"/>
              </a:rPr>
              <a:t>Patient: Amos, 68-year-old with Asthma </a:t>
            </a:r>
          </a:p>
          <a:p>
            <a:r>
              <a:rPr lang="en-US" sz="2000" dirty="0">
                <a:latin typeface="Arial" panose="020B0604020202020204" pitchFamily="34" charset="0"/>
                <a:cs typeface="Arial" panose="020B0604020202020204" pitchFamily="34" charset="0"/>
              </a:rPr>
              <a:t>Communication is essential for </a:t>
            </a:r>
            <a:r>
              <a:rPr lang="en-US" sz="2000" b="1" dirty="0">
                <a:latin typeface="Arial" panose="020B0604020202020204" pitchFamily="34" charset="0"/>
                <a:cs typeface="Arial" panose="020B0604020202020204" pitchFamily="34" charset="0"/>
              </a:rPr>
              <a:t>safe, effective, person-</a:t>
            </a:r>
            <a:r>
              <a:rPr lang="en-US" sz="2000" b="1" dirty="0" err="1">
                <a:latin typeface="Arial" panose="020B0604020202020204" pitchFamily="34" charset="0"/>
                <a:cs typeface="Arial" panose="020B0604020202020204" pitchFamily="34" charset="0"/>
              </a:rPr>
              <a:t>centred</a:t>
            </a:r>
            <a:r>
              <a:rPr lang="en-US" sz="2000" b="1" dirty="0">
                <a:latin typeface="Arial" panose="020B0604020202020204" pitchFamily="34" charset="0"/>
                <a:cs typeface="Arial" panose="020B0604020202020204" pitchFamily="34" charset="0"/>
              </a:rPr>
              <a:t> care</a:t>
            </a:r>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Use </a:t>
            </a:r>
            <a:r>
              <a:rPr lang="en-US" sz="2000" b="1" dirty="0">
                <a:latin typeface="Arial" panose="020B0604020202020204" pitchFamily="34" charset="0"/>
                <a:cs typeface="Arial" panose="020B0604020202020204" pitchFamily="34" charset="0"/>
              </a:rPr>
              <a:t>clear, simple language</a:t>
            </a:r>
            <a:r>
              <a:rPr lang="en-US" sz="2000" dirty="0">
                <a:latin typeface="Arial" panose="020B0604020202020204" pitchFamily="34" charset="0"/>
                <a:cs typeface="Arial" panose="020B0604020202020204" pitchFamily="34" charset="0"/>
              </a:rPr>
              <a:t> to explain asthma, triggers, and treatment </a:t>
            </a:r>
          </a:p>
          <a:p>
            <a:r>
              <a:rPr lang="en-US" sz="2000" dirty="0">
                <a:latin typeface="Arial" panose="020B0604020202020204" pitchFamily="34" charset="0"/>
                <a:cs typeface="Arial" panose="020B0604020202020204" pitchFamily="34" charset="0"/>
              </a:rPr>
              <a:t>Apply </a:t>
            </a:r>
            <a:r>
              <a:rPr lang="en-US" sz="2000" b="1" dirty="0">
                <a:latin typeface="Arial" panose="020B0604020202020204" pitchFamily="34" charset="0"/>
                <a:cs typeface="Arial" panose="020B0604020202020204" pitchFamily="34" charset="0"/>
              </a:rPr>
              <a:t>active listening</a:t>
            </a:r>
            <a:r>
              <a:rPr lang="en-US" sz="2000" dirty="0">
                <a:latin typeface="Arial" panose="020B0604020202020204" pitchFamily="34" charset="0"/>
                <a:cs typeface="Arial" panose="020B0604020202020204" pitchFamily="34" charset="0"/>
              </a:rPr>
              <a:t> to understand Amos’s beliefs about smoking </a:t>
            </a:r>
          </a:p>
          <a:p>
            <a:r>
              <a:rPr lang="en-US" sz="2000" dirty="0">
                <a:latin typeface="Arial" panose="020B0604020202020204" pitchFamily="34" charset="0"/>
                <a:cs typeface="Arial" panose="020B0604020202020204" pitchFamily="34" charset="0"/>
              </a:rPr>
              <a:t>Maintain a </a:t>
            </a:r>
            <a:r>
              <a:rPr lang="en-US" sz="2000" b="1" dirty="0" err="1">
                <a:latin typeface="Arial" panose="020B0604020202020204" pitchFamily="34" charset="0"/>
                <a:cs typeface="Arial" panose="020B0604020202020204" pitchFamily="34" charset="0"/>
              </a:rPr>
              <a:t>non-judgemental</a:t>
            </a:r>
            <a:r>
              <a:rPr lang="en-US" sz="2000" b="1" dirty="0">
                <a:latin typeface="Arial" panose="020B0604020202020204" pitchFamily="34" charset="0"/>
                <a:cs typeface="Arial" panose="020B0604020202020204" pitchFamily="34" charset="0"/>
              </a:rPr>
              <a:t> and respectful approach</a:t>
            </a:r>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Encourage </a:t>
            </a:r>
            <a:r>
              <a:rPr lang="en-US" sz="2000" b="1" dirty="0">
                <a:latin typeface="Arial" panose="020B0604020202020204" pitchFamily="34" charset="0"/>
                <a:cs typeface="Arial" panose="020B0604020202020204" pitchFamily="34" charset="0"/>
              </a:rPr>
              <a:t>shared decision-making</a:t>
            </a:r>
            <a:r>
              <a:rPr lang="en-US" sz="2000" dirty="0">
                <a:latin typeface="Arial" panose="020B0604020202020204" pitchFamily="34" charset="0"/>
                <a:cs typeface="Arial" panose="020B0604020202020204" pitchFamily="34" charset="0"/>
              </a:rPr>
              <a:t> in care planning </a:t>
            </a:r>
          </a:p>
          <a:p>
            <a:r>
              <a:rPr lang="en-US" sz="2000" dirty="0">
                <a:latin typeface="Arial" panose="020B0604020202020204" pitchFamily="34" charset="0"/>
                <a:cs typeface="Arial" panose="020B0604020202020204" pitchFamily="34" charset="0"/>
              </a:rPr>
              <a:t>Adapt communication due to breathlessness (short sentences, allow pauses) </a:t>
            </a:r>
          </a:p>
          <a:p>
            <a:r>
              <a:rPr lang="en-US" sz="2000" dirty="0">
                <a:latin typeface="Arial" panose="020B0604020202020204" pitchFamily="34" charset="0"/>
                <a:cs typeface="Arial" panose="020B0604020202020204" pitchFamily="34" charset="0"/>
              </a:rPr>
              <a:t>Build </a:t>
            </a:r>
            <a:r>
              <a:rPr lang="en-US" sz="2000" b="1" dirty="0">
                <a:latin typeface="Arial" panose="020B0604020202020204" pitchFamily="34" charset="0"/>
                <a:cs typeface="Arial" panose="020B0604020202020204" pitchFamily="34" charset="0"/>
              </a:rPr>
              <a:t>trust and rapport</a:t>
            </a:r>
            <a:r>
              <a:rPr lang="en-US" sz="2000" dirty="0">
                <a:latin typeface="Arial" panose="020B0604020202020204" pitchFamily="34" charset="0"/>
                <a:cs typeface="Arial" panose="020B0604020202020204" pitchFamily="34" charset="0"/>
              </a:rPr>
              <a:t> to support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change (e.g., smoking cessation) </a:t>
            </a:r>
          </a:p>
          <a:p>
            <a:r>
              <a:rPr lang="en-US" sz="2000" b="1" dirty="0">
                <a:latin typeface="Arial" panose="020B0604020202020204" pitchFamily="34" charset="0"/>
                <a:cs typeface="Arial" panose="020B0604020202020204" pitchFamily="34" charset="0"/>
              </a:rPr>
              <a:t>Key Point:</a:t>
            </a:r>
            <a:r>
              <a:rPr lang="en-US" sz="2000" dirty="0">
                <a:latin typeface="Arial" panose="020B0604020202020204" pitchFamily="34" charset="0"/>
                <a:cs typeface="Arial" panose="020B0604020202020204" pitchFamily="34" charset="0"/>
              </a:rPr>
              <a:t> Effective communication improves adherence, safety, and health outcomes</a:t>
            </a:r>
          </a:p>
          <a:p>
            <a:r>
              <a:rPr lang="en-US" sz="2000" b="1" dirty="0">
                <a:latin typeface="Arial" panose="020B0604020202020204" pitchFamily="34" charset="0"/>
                <a:cs typeface="Arial" panose="020B0604020202020204" pitchFamily="34" charset="0"/>
              </a:rPr>
              <a:t>In-text citation:</a:t>
            </a:r>
            <a:r>
              <a:rPr lang="en-US" sz="2000" dirty="0">
                <a:latin typeface="Arial" panose="020B0604020202020204" pitchFamily="34" charset="0"/>
                <a:cs typeface="Arial" panose="020B0604020202020204" pitchFamily="34" charset="0"/>
              </a:rPr>
              <a:t> (Young et al., 2025)</a:t>
            </a:r>
          </a:p>
          <a:p>
            <a:pPr marL="0" indent="0">
              <a:buNone/>
            </a:pP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endParaRPr lang="en-GB" dirty="0"/>
          </a:p>
        </p:txBody>
      </p:sp>
      <p:pic>
        <p:nvPicPr>
          <p:cNvPr id="10" name="Audio 9">
            <a:hlinkClick r:id="" action="ppaction://media"/>
            <a:extLst>
              <a:ext uri="{FF2B5EF4-FFF2-40B4-BE49-F238E27FC236}">
                <a16:creationId xmlns:a16="http://schemas.microsoft.com/office/drawing/2014/main" id="{8689CFEC-71BF-2619-8DB7-88BEC479AD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2547"/>
    </mc:Choice>
    <mc:Fallback xmlns="">
      <p:transition spd="slow" advTm="72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59432"/>
            <a:ext cx="8229600" cy="1647056"/>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404664"/>
            <a:ext cx="8686800" cy="5328592"/>
          </a:xfrm>
        </p:spPr>
        <p:txBody>
          <a:bodyPr/>
          <a:lstStyle/>
          <a:p>
            <a:pPr marL="0" indent="0">
              <a:buNone/>
            </a:pPr>
            <a:endParaRPr lang="en-US" sz="1600" b="1" dirty="0"/>
          </a:p>
          <a:p>
            <a:r>
              <a:rPr lang="en-US" sz="1600" dirty="0"/>
              <a:t>Continued </a:t>
            </a:r>
            <a:r>
              <a:rPr lang="en-US" sz="1600" b="1" dirty="0"/>
              <a:t>smoking despite medical advice</a:t>
            </a:r>
            <a:r>
              <a:rPr lang="en-US" sz="1600" dirty="0"/>
              <a:t> </a:t>
            </a:r>
          </a:p>
          <a:p>
            <a:r>
              <a:rPr lang="en-US" sz="1600" dirty="0"/>
              <a:t>Exposure to </a:t>
            </a:r>
            <a:r>
              <a:rPr lang="en-US" sz="1600" b="1" dirty="0"/>
              <a:t>second-hand smoke and pollutants</a:t>
            </a:r>
            <a:r>
              <a:rPr lang="en-US" sz="1600" dirty="0"/>
              <a:t> </a:t>
            </a:r>
          </a:p>
          <a:p>
            <a:r>
              <a:rPr lang="en-US" sz="1600" b="1" dirty="0"/>
              <a:t>Reduced physical activity</a:t>
            </a:r>
            <a:r>
              <a:rPr lang="en-US" sz="1600" dirty="0"/>
              <a:t> due to breathlessness </a:t>
            </a:r>
          </a:p>
          <a:p>
            <a:r>
              <a:rPr lang="en-US" sz="1600" dirty="0"/>
              <a:t>Possible </a:t>
            </a:r>
            <a:r>
              <a:rPr lang="en-US" sz="1600" b="1" dirty="0"/>
              <a:t>poor diet or ageing-related decline</a:t>
            </a:r>
            <a:endParaRPr lang="en-US" sz="1600" dirty="0"/>
          </a:p>
          <a:p>
            <a:r>
              <a:rPr lang="en-US" sz="1600" dirty="0"/>
              <a:t>Long-term exposure to </a:t>
            </a:r>
            <a:r>
              <a:rPr lang="en-US" sz="1600" b="1" dirty="0"/>
              <a:t>construction dust and chemicals</a:t>
            </a:r>
            <a:r>
              <a:rPr lang="en-US" sz="1600" dirty="0"/>
              <a:t> </a:t>
            </a:r>
          </a:p>
          <a:p>
            <a:r>
              <a:rPr lang="en-US" sz="1600" dirty="0"/>
              <a:t>Sensitivity to </a:t>
            </a:r>
            <a:r>
              <a:rPr lang="en-US" sz="1600" b="1" dirty="0"/>
              <a:t>cold weather and outdoor conditions</a:t>
            </a:r>
            <a:r>
              <a:rPr lang="en-US" sz="1600" dirty="0"/>
              <a:t> </a:t>
            </a:r>
          </a:p>
          <a:p>
            <a:r>
              <a:rPr lang="en-US" sz="1600" dirty="0"/>
              <a:t>Ongoing exposure to </a:t>
            </a:r>
            <a:r>
              <a:rPr lang="en-US" sz="1600" b="1" dirty="0"/>
              <a:t>airborne irritants</a:t>
            </a:r>
            <a:r>
              <a:rPr lang="en-US" sz="1600" dirty="0"/>
              <a:t> that trigger asthma </a:t>
            </a:r>
          </a:p>
          <a:p>
            <a:r>
              <a:rPr lang="en-US" sz="1600" dirty="0"/>
              <a:t>Chronic airway inflammation leading to </a:t>
            </a:r>
            <a:r>
              <a:rPr lang="en-US" sz="1600" b="1" dirty="0"/>
              <a:t>frequent exacerbations</a:t>
            </a:r>
            <a:r>
              <a:rPr lang="en-US" sz="1600" dirty="0"/>
              <a:t> </a:t>
            </a:r>
          </a:p>
          <a:p>
            <a:r>
              <a:rPr lang="en-US" sz="1600" dirty="0"/>
              <a:t>Increased risk of </a:t>
            </a:r>
            <a:r>
              <a:rPr lang="en-US" sz="1600" b="1" dirty="0"/>
              <a:t>severe asthma attacks</a:t>
            </a:r>
            <a:r>
              <a:rPr lang="en-US" sz="1600" dirty="0"/>
              <a:t> </a:t>
            </a:r>
          </a:p>
          <a:p>
            <a:r>
              <a:rPr lang="en-US" sz="1600" dirty="0"/>
              <a:t>Reduced lung function and oxygen intake </a:t>
            </a:r>
          </a:p>
          <a:p>
            <a:r>
              <a:rPr lang="en-US" sz="1600" dirty="0"/>
              <a:t>Potential progression to </a:t>
            </a:r>
            <a:r>
              <a:rPr lang="en-US" sz="1600" b="1" dirty="0"/>
              <a:t>chronic respiratory complications</a:t>
            </a:r>
            <a:r>
              <a:rPr lang="en-US" sz="1600" dirty="0"/>
              <a:t> </a:t>
            </a:r>
            <a:endParaRPr lang="en-US" sz="1600" b="1" dirty="0"/>
          </a:p>
          <a:p>
            <a:r>
              <a:rPr lang="en-US" sz="1600" dirty="0"/>
              <a:t>Possible </a:t>
            </a:r>
            <a:r>
              <a:rPr lang="en-US" sz="1600" b="1" dirty="0"/>
              <a:t>non-adherence to medication</a:t>
            </a:r>
            <a:r>
              <a:rPr lang="en-US" sz="1600" dirty="0"/>
              <a:t> (e.g., inhalers) </a:t>
            </a:r>
          </a:p>
          <a:p>
            <a:r>
              <a:rPr lang="en-US" sz="1600" dirty="0"/>
              <a:t>Delay in seeking medical help during worsening symptoms </a:t>
            </a:r>
            <a:endParaRPr lang="en-US" sz="1600" b="1" dirty="0"/>
          </a:p>
          <a:p>
            <a:r>
              <a:rPr lang="en-US" sz="1600" dirty="0"/>
              <a:t>Increased risk of </a:t>
            </a:r>
            <a:r>
              <a:rPr lang="en-US" sz="1600" b="1" dirty="0" err="1"/>
              <a:t>hospitalisation</a:t>
            </a:r>
            <a:r>
              <a:rPr lang="en-US" sz="1600" b="1" dirty="0"/>
              <a:t> and emergency care</a:t>
            </a:r>
            <a:r>
              <a:rPr lang="en-US" sz="1600" dirty="0"/>
              <a:t> </a:t>
            </a:r>
          </a:p>
          <a:p>
            <a:r>
              <a:rPr lang="en-US" sz="1600" dirty="0"/>
              <a:t>Reduced quality of life and independence </a:t>
            </a:r>
          </a:p>
          <a:p>
            <a:r>
              <a:rPr lang="en-US" sz="1600" dirty="0"/>
              <a:t>Higher likelihood of </a:t>
            </a:r>
            <a:r>
              <a:rPr lang="en-US" sz="1600" b="1" dirty="0"/>
              <a:t>comorbidities</a:t>
            </a:r>
            <a:r>
              <a:rPr lang="en-US" sz="1600" dirty="0"/>
              <a:t> (e.g., cardiovascular disease) </a:t>
            </a:r>
          </a:p>
          <a:p>
            <a:r>
              <a:rPr lang="en-US" sz="1600" dirty="0"/>
              <a:t>Greater healthcare needs and long-term care dependency </a:t>
            </a:r>
          </a:p>
          <a:p>
            <a:pPr marL="0" indent="0">
              <a:buNone/>
            </a:pPr>
            <a:endParaRPr lang="en-GB" dirty="0">
              <a:solidFill>
                <a:srgbClr val="0070C0"/>
              </a:solidFill>
            </a:endParaRPr>
          </a:p>
        </p:txBody>
      </p:sp>
      <p:pic>
        <p:nvPicPr>
          <p:cNvPr id="6" name="Audio 5">
            <a:hlinkClick r:id="" action="ppaction://media"/>
            <a:extLst>
              <a:ext uri="{FF2B5EF4-FFF2-40B4-BE49-F238E27FC236}">
                <a16:creationId xmlns:a16="http://schemas.microsoft.com/office/drawing/2014/main" id="{576AD0E5-D688-3428-62EB-547509A42A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58936"/>
    </mc:Choice>
    <mc:Fallback xmlns="">
      <p:transition spd="slow" advTm="58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747464"/>
            <a:ext cx="8229600" cy="2088231"/>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620688"/>
            <a:ext cx="8507288" cy="4968552"/>
          </a:xfrm>
        </p:spPr>
        <p:txBody>
          <a:bodyPr/>
          <a:lstStyle/>
          <a:p>
            <a:pPr marL="0" indent="0">
              <a:buNone/>
            </a:pPr>
            <a:r>
              <a:rPr lang="en-US" sz="1800" b="1" dirty="0">
                <a:latin typeface="Arial" panose="020B0604020202020204" pitchFamily="34" charset="0"/>
                <a:cs typeface="Arial" panose="020B0604020202020204" pitchFamily="34" charset="0"/>
              </a:rPr>
              <a:t>Care Routine</a:t>
            </a:r>
          </a:p>
          <a:p>
            <a:r>
              <a:rPr lang="en-US" sz="1800" dirty="0">
                <a:latin typeface="Arial" panose="020B0604020202020204" pitchFamily="34" charset="0"/>
                <a:cs typeface="Arial" panose="020B0604020202020204" pitchFamily="34" charset="0"/>
              </a:rPr>
              <a:t>Use prescribed </a:t>
            </a:r>
            <a:r>
              <a:rPr lang="en-US" sz="1800" b="1" dirty="0">
                <a:latin typeface="Arial" panose="020B0604020202020204" pitchFamily="34" charset="0"/>
                <a:cs typeface="Arial" panose="020B0604020202020204" pitchFamily="34" charset="0"/>
              </a:rPr>
              <a:t>reliever and preventer inhalers</a:t>
            </a:r>
            <a:r>
              <a:rPr lang="en-US" sz="1800" dirty="0">
                <a:latin typeface="Arial" panose="020B0604020202020204" pitchFamily="34" charset="0"/>
                <a:cs typeface="Arial" panose="020B0604020202020204" pitchFamily="34" charset="0"/>
              </a:rPr>
              <a:t> correctly </a:t>
            </a:r>
          </a:p>
          <a:p>
            <a:r>
              <a:rPr lang="en-US" sz="1800" dirty="0">
                <a:latin typeface="Arial" panose="020B0604020202020204" pitchFamily="34" charset="0"/>
                <a:cs typeface="Arial" panose="020B0604020202020204" pitchFamily="34" charset="0"/>
              </a:rPr>
              <a:t>Encourage </a:t>
            </a:r>
            <a:r>
              <a:rPr lang="en-US" sz="1800" b="1" dirty="0">
                <a:latin typeface="Arial" panose="020B0604020202020204" pitchFamily="34" charset="0"/>
                <a:cs typeface="Arial" panose="020B0604020202020204" pitchFamily="34" charset="0"/>
              </a:rPr>
              <a:t>smoking cessation support</a:t>
            </a:r>
            <a:r>
              <a:rPr lang="en-US" sz="1800" dirty="0">
                <a:latin typeface="Arial" panose="020B0604020202020204" pitchFamily="34" charset="0"/>
                <a:cs typeface="Arial" panose="020B0604020202020204" pitchFamily="34" charset="0"/>
              </a:rPr>
              <a:t> (e.g., counselling, nicotine replacement) </a:t>
            </a:r>
          </a:p>
          <a:p>
            <a:r>
              <a:rPr lang="en-US" sz="1800" dirty="0">
                <a:latin typeface="Arial" panose="020B0604020202020204" pitchFamily="34" charset="0"/>
                <a:cs typeface="Arial" panose="020B0604020202020204" pitchFamily="34" charset="0"/>
              </a:rPr>
              <a:t>Avoid triggers: dust, cold air, smoke </a:t>
            </a:r>
          </a:p>
          <a:p>
            <a:r>
              <a:rPr lang="en-US" sz="1800" dirty="0">
                <a:latin typeface="Arial" panose="020B0604020202020204" pitchFamily="34" charset="0"/>
                <a:cs typeface="Arial" panose="020B0604020202020204" pitchFamily="34" charset="0"/>
              </a:rPr>
              <a:t>Promote </a:t>
            </a:r>
            <a:r>
              <a:rPr lang="en-US" sz="1800" b="1" dirty="0">
                <a:latin typeface="Arial" panose="020B0604020202020204" pitchFamily="34" charset="0"/>
                <a:cs typeface="Arial" panose="020B0604020202020204" pitchFamily="34" charset="0"/>
              </a:rPr>
              <a:t>balanced activity and rest</a:t>
            </a:r>
            <a:r>
              <a:rPr lang="en-US" sz="1800" dirty="0">
                <a:latin typeface="Arial" panose="020B0604020202020204" pitchFamily="34" charset="0"/>
                <a:cs typeface="Arial" panose="020B0604020202020204" pitchFamily="34" charset="0"/>
              </a:rPr>
              <a:t> to manage breathlessness </a:t>
            </a:r>
            <a:endParaRPr lang="en-US" sz="1800" b="1"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Regular </a:t>
            </a:r>
            <a:r>
              <a:rPr lang="en-US" sz="1800" b="1" dirty="0">
                <a:latin typeface="Arial" panose="020B0604020202020204" pitchFamily="34" charset="0"/>
                <a:cs typeface="Arial" panose="020B0604020202020204" pitchFamily="34" charset="0"/>
              </a:rPr>
              <a:t>peak flow monitoring</a:t>
            </a:r>
            <a:r>
              <a:rPr lang="en-US" sz="1800" dirty="0">
                <a:latin typeface="Arial" panose="020B0604020202020204" pitchFamily="34" charset="0"/>
                <a:cs typeface="Arial" panose="020B0604020202020204" pitchFamily="34" charset="0"/>
              </a:rPr>
              <a:t> to assess lung function </a:t>
            </a:r>
          </a:p>
          <a:p>
            <a:r>
              <a:rPr lang="en-US" sz="1800" dirty="0">
                <a:latin typeface="Arial" panose="020B0604020202020204" pitchFamily="34" charset="0"/>
                <a:cs typeface="Arial" panose="020B0604020202020204" pitchFamily="34" charset="0"/>
              </a:rPr>
              <a:t>Observe symptoms: wheezing, coughing, shortness of breath </a:t>
            </a:r>
          </a:p>
          <a:p>
            <a:r>
              <a:rPr lang="en-US" sz="1800" dirty="0">
                <a:latin typeface="Arial" panose="020B0604020202020204" pitchFamily="34" charset="0"/>
                <a:cs typeface="Arial" panose="020B0604020202020204" pitchFamily="34" charset="0"/>
              </a:rPr>
              <a:t>Monitor </a:t>
            </a:r>
            <a:r>
              <a:rPr lang="en-US" sz="1800" b="1" dirty="0">
                <a:latin typeface="Arial" panose="020B0604020202020204" pitchFamily="34" charset="0"/>
                <a:cs typeface="Arial" panose="020B0604020202020204" pitchFamily="34" charset="0"/>
              </a:rPr>
              <a:t>inhaler technique and adherence</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Schedule routine reviews with GP or asthma nurse </a:t>
            </a:r>
          </a:p>
          <a:p>
            <a:pPr marL="0" indent="0">
              <a:buNone/>
            </a:pPr>
            <a:r>
              <a:rPr lang="en-US" sz="1800" b="1" dirty="0">
                <a:latin typeface="Arial" panose="020B0604020202020204" pitchFamily="34" charset="0"/>
                <a:cs typeface="Arial" panose="020B0604020202020204" pitchFamily="34" charset="0"/>
              </a:rPr>
              <a:t>Care Planning</a:t>
            </a:r>
          </a:p>
          <a:p>
            <a:r>
              <a:rPr lang="en-US" sz="1800" dirty="0">
                <a:latin typeface="Arial" panose="020B0604020202020204" pitchFamily="34" charset="0"/>
                <a:cs typeface="Arial" panose="020B0604020202020204" pitchFamily="34" charset="0"/>
              </a:rPr>
              <a:t>Develop a </a:t>
            </a:r>
            <a:r>
              <a:rPr lang="en-US" sz="1800" b="1" dirty="0" err="1">
                <a:latin typeface="Arial" panose="020B0604020202020204" pitchFamily="34" charset="0"/>
                <a:cs typeface="Arial" panose="020B0604020202020204" pitchFamily="34" charset="0"/>
              </a:rPr>
              <a:t>personalised</a:t>
            </a:r>
            <a:r>
              <a:rPr lang="en-US" sz="1800" b="1" dirty="0">
                <a:latin typeface="Arial" panose="020B0604020202020204" pitchFamily="34" charset="0"/>
                <a:cs typeface="Arial" panose="020B0604020202020204" pitchFamily="34" charset="0"/>
              </a:rPr>
              <a:t> asthma action plan</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Apply </a:t>
            </a:r>
            <a:r>
              <a:rPr lang="en-US" sz="1800" b="1" dirty="0">
                <a:latin typeface="Arial" panose="020B0604020202020204" pitchFamily="34" charset="0"/>
                <a:cs typeface="Arial" panose="020B0604020202020204" pitchFamily="34" charset="0"/>
              </a:rPr>
              <a:t>person-</a:t>
            </a:r>
            <a:r>
              <a:rPr lang="en-US" sz="1800" b="1" dirty="0" err="1">
                <a:latin typeface="Arial" panose="020B0604020202020204" pitchFamily="34" charset="0"/>
                <a:cs typeface="Arial" panose="020B0604020202020204" pitchFamily="34" charset="0"/>
              </a:rPr>
              <a:t>centred</a:t>
            </a:r>
            <a:r>
              <a:rPr lang="en-US" sz="1800" b="1" dirty="0">
                <a:latin typeface="Arial" panose="020B0604020202020204" pitchFamily="34" charset="0"/>
                <a:cs typeface="Arial" panose="020B0604020202020204" pitchFamily="34" charset="0"/>
              </a:rPr>
              <a:t> care</a:t>
            </a:r>
            <a:r>
              <a:rPr lang="en-US" sz="1800" dirty="0">
                <a:latin typeface="Arial" panose="020B0604020202020204" pitchFamily="34" charset="0"/>
                <a:cs typeface="Arial" panose="020B0604020202020204" pitchFamily="34" charset="0"/>
              </a:rPr>
              <a:t>—involve Amos in decisions </a:t>
            </a:r>
          </a:p>
          <a:p>
            <a:r>
              <a:rPr lang="en-US" sz="1800" dirty="0">
                <a:latin typeface="Arial" panose="020B0604020202020204" pitchFamily="34" charset="0"/>
                <a:cs typeface="Arial" panose="020B0604020202020204" pitchFamily="34" charset="0"/>
              </a:rPr>
              <a:t>Use multidisciplinary approach (GP, nurse, respiratory specialist) </a:t>
            </a:r>
          </a:p>
          <a:p>
            <a:r>
              <a:rPr lang="en-US" sz="1800" dirty="0">
                <a:latin typeface="Arial" panose="020B0604020202020204" pitchFamily="34" charset="0"/>
                <a:cs typeface="Arial" panose="020B0604020202020204" pitchFamily="34" charset="0"/>
              </a:rPr>
              <a:t>Ensure adjustments for lifestyle and past occupation</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hlinkClick r:id="" action="ppaction://media"/>
            <a:extLst>
              <a:ext uri="{FF2B5EF4-FFF2-40B4-BE49-F238E27FC236}">
                <a16:creationId xmlns:a16="http://schemas.microsoft.com/office/drawing/2014/main" id="{F0739079-4F09-0419-09CD-D2A8CF345D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58033"/>
    </mc:Choice>
    <mc:Fallback xmlns="">
      <p:transition spd="slow" advTm="58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603448"/>
            <a:ext cx="8229600" cy="2021086"/>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620688"/>
            <a:ext cx="8291264" cy="4896545"/>
          </a:xfrm>
        </p:spPr>
        <p:txBody>
          <a:bodyPr/>
          <a:lstStyle/>
          <a:p>
            <a:r>
              <a:rPr lang="en-US" sz="1800" b="1" dirty="0"/>
              <a:t>Key Point:</a:t>
            </a:r>
            <a:br>
              <a:rPr lang="en-US" sz="1800" dirty="0"/>
            </a:br>
            <a:r>
              <a:rPr lang="en-US" sz="1800" dirty="0"/>
              <a:t>A </a:t>
            </a:r>
            <a:r>
              <a:rPr lang="en-US" sz="1800" b="1" dirty="0"/>
              <a:t>person-</a:t>
            </a:r>
            <a:r>
              <a:rPr lang="en-US" sz="1800" b="1" dirty="0" err="1"/>
              <a:t>centred</a:t>
            </a:r>
            <a:r>
              <a:rPr lang="en-US" sz="1800" b="1" dirty="0"/>
              <a:t>, evidence-based approach</a:t>
            </a:r>
            <a:r>
              <a:rPr lang="en-US" sz="1800" dirty="0"/>
              <a:t> is essential to manage Amos’s condition, Despite his condition, he continues to struggle with a strong desire to smoke </a:t>
            </a:r>
          </a:p>
          <a:p>
            <a:r>
              <a:rPr lang="en-US" sz="1800" dirty="0"/>
              <a:t>His long working history may have contributed to long-term respiratory damage </a:t>
            </a:r>
          </a:p>
          <a:p>
            <a:r>
              <a:rPr lang="en-US" sz="1800" dirty="0"/>
              <a:t>Smoking significantly worsens asthma symptoms and reduces lung function </a:t>
            </a:r>
          </a:p>
          <a:p>
            <a:r>
              <a:rPr lang="en-US" sz="1800" dirty="0"/>
              <a:t>Continuing to smoke increases the risk of severe breathing complications and hospital admissions </a:t>
            </a:r>
          </a:p>
          <a:p>
            <a:r>
              <a:rPr lang="en-US" sz="1800" dirty="0"/>
              <a:t>Support, education, and cessation interventions are essential to improve his quality of life </a:t>
            </a:r>
          </a:p>
          <a:p>
            <a:r>
              <a:rPr lang="en-US" sz="1800" dirty="0"/>
              <a:t>A patient-</a:t>
            </a:r>
            <a:r>
              <a:rPr lang="en-US" sz="1800" dirty="0" err="1"/>
              <a:t>centred</a:t>
            </a:r>
            <a:r>
              <a:rPr lang="en-US" sz="1800" dirty="0"/>
              <a:t> approach is needed to balance autonomy with health risks </a:t>
            </a:r>
          </a:p>
          <a:p>
            <a:r>
              <a:rPr lang="en-US" sz="1800" dirty="0"/>
              <a:t>Long-term health outcomes depend on reducing exposure to smoking triggers and improving self-management </a:t>
            </a:r>
          </a:p>
          <a:p>
            <a:pPr marL="0" indent="0">
              <a:buNone/>
            </a:pPr>
            <a:endParaRPr lang="en-US" sz="1800" dirty="0"/>
          </a:p>
          <a:p>
            <a:endParaRPr lang="en-GB" sz="18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hlinkClick r:id="" action="ppaction://media"/>
            <a:extLst>
              <a:ext uri="{FF2B5EF4-FFF2-40B4-BE49-F238E27FC236}">
                <a16:creationId xmlns:a16="http://schemas.microsoft.com/office/drawing/2014/main" id="{5102ECB3-2B24-E701-6415-CADE097CE2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86404"/>
    </mc:Choice>
    <mc:Fallback xmlns="">
      <p:transition spd="slow" advTm="86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1440"/>
            <a:ext cx="8229600" cy="1656184"/>
          </a:xfrm>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Rectangle 1">
            <a:extLst>
              <a:ext uri="{FF2B5EF4-FFF2-40B4-BE49-F238E27FC236}">
                <a16:creationId xmlns:a16="http://schemas.microsoft.com/office/drawing/2014/main" id="{1E0BCD2E-4B0A-1314-0246-F42570E236EE}"/>
              </a:ext>
            </a:extLst>
          </p:cNvPr>
          <p:cNvSpPr>
            <a:spLocks noGrp="1" noChangeArrowheads="1"/>
          </p:cNvSpPr>
          <p:nvPr>
            <p:ph idx="1"/>
          </p:nvPr>
        </p:nvSpPr>
        <p:spPr bwMode="auto">
          <a:xfrm>
            <a:off x="468829" y="476672"/>
            <a:ext cx="8003232"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Barnes, P.J. (2024) ‘Chapter 6A - Commentary on Asthma: A long and continuing story by Walter E. Brocklehurst’, in </a:t>
            </a:r>
            <a:r>
              <a:rPr kumimoji="0" lang="en-US" altLang="en-US" sz="1600" b="0" i="1" u="none" strike="noStrike" cap="none" normalizeH="0" baseline="0" dirty="0">
                <a:ln>
                  <a:noFill/>
                </a:ln>
                <a:solidFill>
                  <a:schemeClr val="tx1"/>
                </a:solidFill>
                <a:effectLst/>
                <a:latin typeface="Arial" panose="020B0604020202020204" pitchFamily="34" charset="0"/>
              </a:rPr>
              <a:t>Hemodynamics and Immune Defense</a:t>
            </a:r>
            <a:r>
              <a:rPr kumimoji="0" lang="en-US" altLang="en-US" sz="1600" b="0" i="0" u="none" strike="noStrike" cap="none" normalizeH="0" baseline="0" dirty="0">
                <a:ln>
                  <a:noFill/>
                </a:ln>
                <a:solidFill>
                  <a:schemeClr val="tx1"/>
                </a:solidFill>
                <a:effectLst/>
                <a:latin typeface="Arial" panose="020B0604020202020204" pitchFamily="34" charset="0"/>
              </a:rPr>
              <a:t>. 2nd </a:t>
            </a:r>
            <a:r>
              <a:rPr kumimoji="0" lang="en-US" altLang="en-US" sz="1600" b="0" i="0" u="none" strike="noStrike" cap="none" normalizeH="0" baseline="0" dirty="0" err="1">
                <a:ln>
                  <a:noFill/>
                </a:ln>
                <a:solidFill>
                  <a:schemeClr val="tx1"/>
                </a:solidFill>
                <a:effectLst/>
                <a:latin typeface="Arial" panose="020B0604020202020204" pitchFamily="34" charset="0"/>
              </a:rPr>
              <a:t>edn</a:t>
            </a:r>
            <a:r>
              <a:rPr kumimoji="0" lang="en-US" altLang="en-US" sz="1600" b="0" i="0" u="none" strike="noStrike" cap="none" normalizeH="0" baseline="0" dirty="0">
                <a:ln>
                  <a:noFill/>
                </a:ln>
                <a:solidFill>
                  <a:schemeClr val="tx1"/>
                </a:solidFill>
                <a:effectLst/>
                <a:latin typeface="Arial" panose="020B0604020202020204" pitchFamily="34" charset="0"/>
              </a:rPr>
              <a:t>. Elsevier Inc, pp. 185–190.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4"/>
              </a:rPr>
              <a:t>https://doi.org/10.1016/B978-0-443-18442-0.00005-7</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err="1">
                <a:ln>
                  <a:noFill/>
                </a:ln>
                <a:solidFill>
                  <a:schemeClr val="tx1"/>
                </a:solidFill>
                <a:effectLst/>
                <a:latin typeface="Arial" panose="020B0604020202020204" pitchFamily="34" charset="0"/>
              </a:rPr>
              <a:t>Bonvini</a:t>
            </a:r>
            <a:r>
              <a:rPr kumimoji="0" lang="en-US" altLang="en-US" sz="1600" b="0" i="0" u="none" strike="noStrike" cap="none" normalizeH="0" baseline="0" dirty="0">
                <a:ln>
                  <a:noFill/>
                </a:ln>
                <a:solidFill>
                  <a:schemeClr val="tx1"/>
                </a:solidFill>
                <a:effectLst/>
                <a:latin typeface="Arial" panose="020B0604020202020204" pitchFamily="34" charset="0"/>
              </a:rPr>
              <a:t>, S.J., Wortley, M.A. and </a:t>
            </a:r>
            <a:r>
              <a:rPr kumimoji="0" lang="en-US" altLang="en-US" sz="1600" b="0" i="0" u="none" strike="noStrike" cap="none" normalizeH="0" baseline="0" dirty="0" err="1">
                <a:ln>
                  <a:noFill/>
                </a:ln>
                <a:solidFill>
                  <a:schemeClr val="tx1"/>
                </a:solidFill>
                <a:effectLst/>
                <a:latin typeface="Arial" panose="020B0604020202020204" pitchFamily="34" charset="0"/>
              </a:rPr>
              <a:t>Belvisi</a:t>
            </a:r>
            <a:r>
              <a:rPr kumimoji="0" lang="en-US" altLang="en-US" sz="1600" b="0" i="0" u="none" strike="noStrike" cap="none" normalizeH="0" baseline="0" dirty="0">
                <a:ln>
                  <a:noFill/>
                </a:ln>
                <a:solidFill>
                  <a:schemeClr val="tx1"/>
                </a:solidFill>
                <a:effectLst/>
                <a:latin typeface="Arial" panose="020B0604020202020204" pitchFamily="34" charset="0"/>
              </a:rPr>
              <a:t>, M.G. (2024) ‘Chapter 16 - TRP channels in respiratory disorders’, in </a:t>
            </a:r>
            <a:r>
              <a:rPr kumimoji="0" lang="en-US" altLang="en-US" sz="1600" b="0" i="1" u="none" strike="noStrike" cap="none" normalizeH="0" baseline="0" dirty="0">
                <a:ln>
                  <a:noFill/>
                </a:ln>
                <a:solidFill>
                  <a:schemeClr val="tx1"/>
                </a:solidFill>
                <a:effectLst/>
                <a:latin typeface="Arial" panose="020B0604020202020204" pitchFamily="34" charset="0"/>
              </a:rPr>
              <a:t>[Book/Source details not provided]</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Burgio, S. et al. (2025) ‘Chapter Nine - Hsp60 in physiology and pathophysiology of the respiratory system’, in </a:t>
            </a:r>
            <a:r>
              <a:rPr kumimoji="0" lang="en-US" altLang="en-US" sz="1600" b="0" i="1" u="none" strike="noStrike" cap="none" normalizeH="0" baseline="0" dirty="0">
                <a:ln>
                  <a:noFill/>
                </a:ln>
                <a:solidFill>
                  <a:schemeClr val="tx1"/>
                </a:solidFill>
                <a:effectLst/>
                <a:latin typeface="Arial" panose="020B0604020202020204" pitchFamily="34" charset="0"/>
              </a:rPr>
              <a:t>The multitasking molecular chaperone Hsp60</a:t>
            </a:r>
            <a:r>
              <a:rPr kumimoji="0" lang="en-US" altLang="en-US" sz="1600" b="0" i="0" u="none" strike="noStrike" cap="none" normalizeH="0" baseline="0" dirty="0">
                <a:ln>
                  <a:noFill/>
                </a:ln>
                <a:solidFill>
                  <a:schemeClr val="tx1"/>
                </a:solidFill>
                <a:effectLst/>
                <a:latin typeface="Arial" panose="020B0604020202020204" pitchFamily="34" charset="0"/>
              </a:rPr>
              <a:t>. Elsevier Inc, pp. 179–197.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5"/>
              </a:rPr>
              <a:t>https://doi.org/10.1016/B978-0-443-23996-0.00009-2</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1" u="none" strike="noStrike" cap="none" normalizeH="0" baseline="0" dirty="0">
                <a:ln>
                  <a:noFill/>
                </a:ln>
                <a:solidFill>
                  <a:schemeClr val="tx1"/>
                </a:solidFill>
                <a:effectLst/>
                <a:latin typeface="Arial" panose="020B0604020202020204" pitchFamily="34" charset="0"/>
              </a:rPr>
              <a:t>Chapter Nine: In silico network pharmacology analysis and molecular docking validation of </a:t>
            </a:r>
            <a:r>
              <a:rPr kumimoji="0" lang="en-US" altLang="en-US" sz="1600" b="0" i="1" u="none" strike="noStrike" cap="none" normalizeH="0" baseline="0" dirty="0" err="1">
                <a:ln>
                  <a:noFill/>
                </a:ln>
                <a:solidFill>
                  <a:schemeClr val="tx1"/>
                </a:solidFill>
                <a:effectLst/>
                <a:latin typeface="Arial" panose="020B0604020202020204" pitchFamily="34" charset="0"/>
              </a:rPr>
              <a:t>Swasa</a:t>
            </a:r>
            <a:r>
              <a:rPr kumimoji="0" lang="en-US" altLang="en-US" sz="1600" b="0" i="1" u="none" strike="noStrike" cap="none" normalizeH="0" baseline="0" dirty="0">
                <a:ln>
                  <a:noFill/>
                </a:ln>
                <a:solidFill>
                  <a:schemeClr val="tx1"/>
                </a:solidFill>
                <a:effectLst/>
                <a:latin typeface="Arial" panose="020B0604020202020204" pitchFamily="34" charset="0"/>
              </a:rPr>
              <a:t> </a:t>
            </a:r>
            <a:r>
              <a:rPr kumimoji="0" lang="en-US" altLang="en-US" sz="1600" b="0" i="1" u="none" strike="noStrike" cap="none" normalizeH="0" baseline="0" dirty="0" err="1">
                <a:ln>
                  <a:noFill/>
                </a:ln>
                <a:solidFill>
                  <a:schemeClr val="tx1"/>
                </a:solidFill>
                <a:effectLst/>
                <a:latin typeface="Arial" panose="020B0604020202020204" pitchFamily="34" charset="0"/>
              </a:rPr>
              <a:t>Kudori</a:t>
            </a:r>
            <a:r>
              <a:rPr kumimoji="0" lang="en-US" altLang="en-US" sz="1600" b="0" i="1" u="none" strike="noStrike" cap="none" normalizeH="0" baseline="0" dirty="0">
                <a:ln>
                  <a:noFill/>
                </a:ln>
                <a:solidFill>
                  <a:schemeClr val="tx1"/>
                </a:solidFill>
                <a:effectLst/>
                <a:latin typeface="Arial" panose="020B0604020202020204" pitchFamily="34" charset="0"/>
              </a:rPr>
              <a:t> tablet for screening druggable phytoconstituents of asthma</a:t>
            </a:r>
            <a:r>
              <a:rPr kumimoji="0" lang="en-US" altLang="en-US" sz="1600" b="0" i="0" u="none" strike="noStrike" cap="none" normalizeH="0" baseline="0" dirty="0">
                <a:ln>
                  <a:noFill/>
                </a:ln>
                <a:solidFill>
                  <a:schemeClr val="tx1"/>
                </a:solidFill>
                <a:effectLst/>
                <a:latin typeface="Arial" panose="020B0604020202020204" pitchFamily="34" charset="0"/>
              </a:rPr>
              <a:t> (2024).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Karanth, S. et al. (2025) ‘Respiratory Complications in Pregnancy: Maternal and Neonatal Outcomes from a Retrospective Analysis’, in </a:t>
            </a:r>
            <a:r>
              <a:rPr kumimoji="0" lang="en-US" altLang="en-US" sz="1600" b="0" i="1" u="none" strike="noStrike" cap="none" normalizeH="0" baseline="0" dirty="0">
                <a:ln>
                  <a:noFill/>
                </a:ln>
                <a:solidFill>
                  <a:schemeClr val="tx1"/>
                </a:solidFill>
                <a:effectLst/>
                <a:latin typeface="Arial" panose="020B0604020202020204" pitchFamily="34" charset="0"/>
              </a:rPr>
              <a:t>Achievements and Challenges of Medicine and Medical Science Vol. 12</a:t>
            </a:r>
            <a:r>
              <a:rPr kumimoji="0" lang="en-US" altLang="en-US" sz="1600" b="0" i="0" u="none" strike="noStrike" cap="none" normalizeH="0" baseline="0" dirty="0">
                <a:ln>
                  <a:noFill/>
                </a:ln>
                <a:solidFill>
                  <a:schemeClr val="tx1"/>
                </a:solidFill>
                <a:effectLst/>
                <a:latin typeface="Arial" panose="020B0604020202020204" pitchFamily="34" charset="0"/>
              </a:rPr>
              <a:t>. BP International, pp. 41–53.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6"/>
              </a:rPr>
              <a:t>https://doi.org/10.9734/bpi/acmms/v12/3785</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Roy, P. and Saha, S. (2026) ‘AI in multi-omics analysis in obstructive lung diseases’, in </a:t>
            </a:r>
            <a:r>
              <a:rPr kumimoji="0" lang="en-US" altLang="en-US" sz="1600" b="0" i="1" u="none" strike="noStrike" cap="none" normalizeH="0" baseline="0" dirty="0">
                <a:ln>
                  <a:noFill/>
                </a:ln>
                <a:solidFill>
                  <a:schemeClr val="tx1"/>
                </a:solidFill>
                <a:effectLst/>
                <a:latin typeface="Arial" panose="020B0604020202020204" pitchFamily="34" charset="0"/>
              </a:rPr>
              <a:t>Progress in molecular biology and translational science</a:t>
            </a:r>
            <a:r>
              <a:rPr kumimoji="0" lang="en-US" altLang="en-US" sz="1600" b="0" i="0" u="none" strike="noStrike" cap="none" normalizeH="0" baseline="0" dirty="0">
                <a:ln>
                  <a:noFill/>
                </a:ln>
                <a:solidFill>
                  <a:schemeClr val="tx1"/>
                </a:solidFill>
                <a:effectLst/>
                <a:latin typeface="Arial" panose="020B0604020202020204" pitchFamily="34" charset="0"/>
              </a:rPr>
              <a:t>. Elsevier Inc. Available at: </a:t>
            </a:r>
            <a:r>
              <a:rPr kumimoji="0" lang="en-US" altLang="en-US" sz="1600" b="0" i="0" u="none" strike="noStrike" cap="none" normalizeH="0" baseline="0" dirty="0">
                <a:ln>
                  <a:noFill/>
                </a:ln>
                <a:solidFill>
                  <a:schemeClr val="tx1"/>
                </a:solidFill>
                <a:effectLst/>
                <a:latin typeface="Arial" panose="020B0604020202020204" pitchFamily="34" charset="0"/>
                <a:hlinkClick r:id="rId7"/>
              </a:rPr>
              <a:t>https://doi.org/10.1016/bs.pmbts.2026.01.025</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9DD57DB4-07D5-6F37-3C58-A3A3F2238E1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89411"/>
    </mc:Choice>
    <mc:Fallback xmlns="">
      <p:transition spd="slow" advTm="8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F228262-BAA4-9940-9CBC-BE8C7EC6FAD8}"/>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19F820FD-F7FA-FD78-1F76-32C5A3E1D55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Rectangle 2">
            <a:extLst>
              <a:ext uri="{FF2B5EF4-FFF2-40B4-BE49-F238E27FC236}">
                <a16:creationId xmlns:a16="http://schemas.microsoft.com/office/drawing/2014/main" id="{9411C7CD-E554-6873-22EA-4BC16B909D0B}"/>
              </a:ext>
            </a:extLst>
          </p:cNvPr>
          <p:cNvSpPr>
            <a:spLocks noGrp="1" noChangeArrowheads="1"/>
          </p:cNvSpPr>
          <p:nvPr>
            <p:ph idx="1"/>
          </p:nvPr>
        </p:nvSpPr>
        <p:spPr bwMode="auto">
          <a:xfrm>
            <a:off x="457200" y="1520229"/>
            <a:ext cx="814724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Camargo, C.A. (2023) ‘Chapter 105 - Vitamin D, acute respiratory infection, and Asthma/COPD’, in </a:t>
            </a:r>
            <a:r>
              <a:rPr kumimoji="0" lang="en-US" altLang="en-US" sz="1800" b="0" i="1" u="none" strike="noStrike" cap="none" normalizeH="0" baseline="0" dirty="0">
                <a:ln>
                  <a:noFill/>
                </a:ln>
                <a:solidFill>
                  <a:schemeClr val="tx1"/>
                </a:solidFill>
                <a:effectLst/>
                <a:latin typeface="Arial" panose="020B0604020202020204" pitchFamily="34" charset="0"/>
              </a:rPr>
              <a:t>Feldman and Pike’s Vitamin D</a:t>
            </a:r>
            <a:r>
              <a:rPr kumimoji="0" lang="en-US" altLang="en-US" sz="1800" b="0" i="0" u="none" strike="noStrike" cap="none" normalizeH="0" baseline="0" dirty="0">
                <a:ln>
                  <a:noFill/>
                </a:ln>
                <a:solidFill>
                  <a:schemeClr val="tx1"/>
                </a:solidFill>
                <a:effectLst/>
                <a:latin typeface="Arial" panose="020B0604020202020204" pitchFamily="34" charset="0"/>
              </a:rPr>
              <a:t>. 5th </a:t>
            </a:r>
            <a:r>
              <a:rPr kumimoji="0" lang="en-US" altLang="en-US" sz="1800" b="0" i="0" u="none" strike="noStrike" cap="none" normalizeH="0" baseline="0" dirty="0" err="1">
                <a:ln>
                  <a:noFill/>
                </a:ln>
                <a:solidFill>
                  <a:schemeClr val="tx1"/>
                </a:solidFill>
                <a:effectLst/>
                <a:latin typeface="Arial" panose="020B0604020202020204" pitchFamily="34" charset="0"/>
              </a:rPr>
              <a:t>edn</a:t>
            </a:r>
            <a:r>
              <a:rPr kumimoji="0" lang="en-US" altLang="en-US" sz="1800" b="0" i="0" u="none" strike="noStrike" cap="none" normalizeH="0" baseline="0" dirty="0">
                <a:ln>
                  <a:noFill/>
                </a:ln>
                <a:solidFill>
                  <a:schemeClr val="tx1"/>
                </a:solidFill>
                <a:effectLst/>
                <a:latin typeface="Arial" panose="020B0604020202020204" pitchFamily="34" charset="0"/>
              </a:rPr>
              <a:t>. Elsevier Inc, pp. 1231–1257.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https://doi.org/10.1016/B978-0-323-91338-6.00055-0</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err="1">
                <a:ln>
                  <a:noFill/>
                </a:ln>
                <a:solidFill>
                  <a:schemeClr val="tx1"/>
                </a:solidFill>
                <a:effectLst/>
                <a:latin typeface="Arial" panose="020B0604020202020204" pitchFamily="34" charset="0"/>
              </a:rPr>
              <a:t>Pharmacometabolomics</a:t>
            </a:r>
            <a:r>
              <a:rPr kumimoji="0" lang="en-US" altLang="en-US" sz="1800" b="0" i="1" u="none" strike="noStrike" cap="none" normalizeH="0" baseline="0" dirty="0">
                <a:ln>
                  <a:noFill/>
                </a:ln>
                <a:solidFill>
                  <a:schemeClr val="tx1"/>
                </a:solidFill>
                <a:effectLst/>
                <a:latin typeface="Arial" panose="020B0604020202020204" pitchFamily="34" charset="0"/>
              </a:rPr>
              <a:t> of Asthma as a Road Map to Precision Medicine</a:t>
            </a:r>
            <a:r>
              <a:rPr kumimoji="0" lang="en-US" altLang="en-US" sz="1800" b="0" i="0" u="none" strike="noStrike" cap="none" normalizeH="0" baseline="0" dirty="0">
                <a:ln>
                  <a:noFill/>
                </a:ln>
                <a:solidFill>
                  <a:schemeClr val="tx1"/>
                </a:solidFill>
                <a:effectLst/>
                <a:latin typeface="Arial" panose="020B0604020202020204" pitchFamily="34" charset="0"/>
              </a:rPr>
              <a:t> (2023), in </a:t>
            </a:r>
            <a:r>
              <a:rPr kumimoji="0" lang="en-US" altLang="en-US" sz="1800" b="0" i="1" u="none" strike="noStrike" cap="none" normalizeH="0" baseline="0" dirty="0">
                <a:ln>
                  <a:noFill/>
                </a:ln>
                <a:solidFill>
                  <a:schemeClr val="tx1"/>
                </a:solidFill>
                <a:effectLst/>
                <a:latin typeface="Arial" panose="020B0604020202020204" pitchFamily="34" charset="0"/>
              </a:rPr>
              <a:t>Handbook of experimental pharmacology</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https://doi.org/10.1007/164_2022_615</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Taylor-Clark, T.E. and Undem, B.J. (2022) ‘Neural control of the lower airways: Role in cough and airway inflammatory disease’, in </a:t>
            </a:r>
            <a:r>
              <a:rPr kumimoji="0" lang="en-US" altLang="en-US" sz="1800" b="0" i="1" u="none" strike="noStrike" cap="none" normalizeH="0" baseline="0" dirty="0">
                <a:ln>
                  <a:noFill/>
                </a:ln>
                <a:solidFill>
                  <a:schemeClr val="tx1"/>
                </a:solidFill>
                <a:effectLst/>
                <a:latin typeface="Arial" panose="020B0604020202020204" pitchFamily="34" charset="0"/>
              </a:rPr>
              <a:t>Handbook of Clinical Neurology</a:t>
            </a:r>
            <a:r>
              <a:rPr kumimoji="0" lang="en-US" altLang="en-US" sz="1800" b="0" i="0" u="none" strike="noStrike" cap="none" normalizeH="0" baseline="0" dirty="0">
                <a:ln>
                  <a:noFill/>
                </a:ln>
                <a:solidFill>
                  <a:schemeClr val="tx1"/>
                </a:solidFill>
                <a:effectLst/>
                <a:latin typeface="Arial" panose="020B0604020202020204" pitchFamily="34" charset="0"/>
              </a:rPr>
              <a:t>. Elsevier Health Sciences, pp. 373–391.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https://doi.org/10.1016/B978-0-323-91534-2.00013-8</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10" name="Audio 9">
            <a:hlinkClick r:id="" action="ppaction://media"/>
            <a:extLst>
              <a:ext uri="{FF2B5EF4-FFF2-40B4-BE49-F238E27FC236}">
                <a16:creationId xmlns:a16="http://schemas.microsoft.com/office/drawing/2014/main" id="{5453BB5F-9B53-A846-27FD-7866012482E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80716249"/>
      </p:ext>
    </p:extLst>
  </p:cSld>
  <p:clrMapOvr>
    <a:masterClrMapping/>
  </p:clrMapOvr>
  <mc:AlternateContent xmlns:mc="http://schemas.openxmlformats.org/markup-compatibility/2006" xmlns:p14="http://schemas.microsoft.com/office/powerpoint/2010/main">
    <mc:Choice Requires="p14">
      <p:transition spd="slow" p14:dur="2000" advTm="42667"/>
    </mc:Choice>
    <mc:Fallback xmlns="">
      <p:transition spd="slow" advTm="42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10B1D020C9DD4497C086D7D5D1F2DD" ma:contentTypeVersion="11" ma:contentTypeDescription="Create a new document." ma:contentTypeScope="" ma:versionID="ea07dd166345ae9ca0e6a387564f59e4">
  <xsd:schema xmlns:xsd="http://www.w3.org/2001/XMLSchema" xmlns:xs="http://www.w3.org/2001/XMLSchema" xmlns:p="http://schemas.microsoft.com/office/2006/metadata/properties" xmlns:ns3="9ad724d2-936a-4e87-aefe-ecd4a0377740" targetNamespace="http://schemas.microsoft.com/office/2006/metadata/properties" ma:root="true" ma:fieldsID="53fd0e3e159db2e68e4f8625d7de32a0" ns3:_="">
    <xsd:import namespace="9ad724d2-936a-4e87-aefe-ecd4a037774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724d2-936a-4e87-aefe-ecd4a037774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ad724d2-936a-4e87-aefe-ecd4a0377740" xsi:nil="true"/>
  </documentManagement>
</p:properties>
</file>

<file path=customXml/itemProps1.xml><?xml version="1.0" encoding="utf-8"?>
<ds:datastoreItem xmlns:ds="http://schemas.openxmlformats.org/officeDocument/2006/customXml" ds:itemID="{5046A79C-C18F-43E1-A3EE-37BC742E68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d724d2-936a-4e87-aefe-ecd4a0377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FF7FCB-7B5F-4700-8E49-4EB766AE7F1F}">
  <ds:schemaRefs>
    <ds:schemaRef ds:uri="http://schemas.microsoft.com/sharepoint/v3/contenttype/forms"/>
  </ds:schemaRefs>
</ds:datastoreItem>
</file>

<file path=customXml/itemProps3.xml><?xml version="1.0" encoding="utf-8"?>
<ds:datastoreItem xmlns:ds="http://schemas.openxmlformats.org/officeDocument/2006/customXml" ds:itemID="{2B9D0975-0488-4EA9-BD8C-2814E1D4C757}">
  <ds:schemaRefs>
    <ds:schemaRef ds:uri="9ad724d2-936a-4e87-aefe-ecd4a0377740"/>
    <ds:schemaRef ds:uri="http://purl.org/dc/terms/"/>
    <ds:schemaRef ds:uri="http://purl.org/dc/elements/1.1/"/>
    <ds:schemaRef ds:uri="http://schemas.microsoft.com/office/2006/metadata/properties"/>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PPT template</Template>
  <TotalTime>3233</TotalTime>
  <Words>1342</Words>
  <Application>Microsoft Office PowerPoint</Application>
  <PresentationFormat>On-screen Show (4:3)</PresentationFormat>
  <Paragraphs>133</Paragraphs>
  <Slides>12</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Introduction</vt:lpstr>
      <vt:lpstr>Information about Amos</vt:lpstr>
      <vt:lpstr>Anatomy and Physiology</vt:lpstr>
      <vt:lpstr>PowerPoint Presentation</vt:lpstr>
      <vt:lpstr>PowerPoint Presentation</vt:lpstr>
      <vt:lpstr>PowerPoint Presentation</vt:lpstr>
      <vt:lpstr>Risk factors</vt:lpstr>
      <vt:lpstr>Recommendations</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Musa Bamwine (2425291)</cp:lastModifiedBy>
  <cp:revision>232</cp:revision>
  <cp:lastPrinted>2018-07-09T15:27:01Z</cp:lastPrinted>
  <dcterms:created xsi:type="dcterms:W3CDTF">2002-10-07T19:43:58Z</dcterms:created>
  <dcterms:modified xsi:type="dcterms:W3CDTF">2026-04-22T11:34:31Z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0x0101005710B1D020C9DD4497C086D7D5D1F2DD</vt:lpwstr>
  </property>
</Properties>
</file>