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0790" autoAdjust="0"/>
  </p:normalViewPr>
  <p:slideViewPr>
    <p:cSldViewPr snapToGrid="0">
      <p:cViewPr varScale="1">
        <p:scale>
          <a:sx n="55" d="100"/>
          <a:sy n="55" d="100"/>
        </p:scale>
        <p:origin x="1338" y="7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A0503B-5F9C-4595-93CF-1E9F439A6BBA}" type="datetimeFigureOut">
              <a:rPr lang="en-GB" smtClean="0"/>
              <a:t>04/12/2022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87CF56-B722-4F5F-B269-0D08DD3A788D}" type="slidenum">
              <a:rPr lang="en-GB" smtClean="0"/>
              <a:t>‹#›</a:t>
            </a:fld>
            <a:endParaRPr lang="en-GB"/>
          </a:p>
        </p:txBody>
      </p:sp>
    </p:spTree>
    <p:extLst>
      <p:ext uri="{BB962C8B-B14F-4D97-AF65-F5344CB8AC3E}">
        <p14:creationId xmlns:p14="http://schemas.microsoft.com/office/powerpoint/2010/main" val="2422233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The aim of the presentation is to present the meaning and definition of engagement with the help of engagement theoretical model named The Deloitte Model to understand the impact and influence of employee engagement on the performance of Hotel Industry. The objective is to discuss and understand the importance employee engagement in the growth and success of a hotel in Hotel Industry.</a:t>
            </a:r>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3</a:t>
            </a:fld>
            <a:endParaRPr lang="en-GB"/>
          </a:p>
        </p:txBody>
      </p:sp>
    </p:spTree>
    <p:extLst>
      <p:ext uri="{BB962C8B-B14F-4D97-AF65-F5344CB8AC3E}">
        <p14:creationId xmlns:p14="http://schemas.microsoft.com/office/powerpoint/2010/main" val="1524035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The ideal environment for each employee to give their all every day, to commit to the goals and values of the organization, to be motivated to contribute to the business's success, to become more self-aware, and to approach work with a sense of enjoyment and fulfilment is created by employee engagement. Human resources (HR) uses the term "employee engagement" to describe how enthusiastic and dedicated employees are about their work. Employees who are engaged believe that their contributions are important and are concerned about both their work and the company's success (Sun and </a:t>
            </a:r>
            <a:r>
              <a:rPr lang="en-GB" dirty="0" err="1">
                <a:effectLst/>
              </a:rPr>
              <a:t>Bunchapattanasakda</a:t>
            </a:r>
            <a:r>
              <a:rPr lang="en-GB" dirty="0">
                <a:effectLst/>
              </a:rPr>
              <a:t>, 2019). The study of how to design workplaces so that employees can consistently perform at their highest level is known as workforce engagement management. They feel fulfilled, are committed to the organization’s goals and core values, and are motivated to help it succeed.</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4</a:t>
            </a:fld>
            <a:endParaRPr lang="en-GB"/>
          </a:p>
        </p:txBody>
      </p:sp>
    </p:spTree>
    <p:extLst>
      <p:ext uri="{BB962C8B-B14F-4D97-AF65-F5344CB8AC3E}">
        <p14:creationId xmlns:p14="http://schemas.microsoft.com/office/powerpoint/2010/main" val="2073473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To understand the engagement and its importance, first it is important to understand the process and model of employee engagement. There are three models of employee engagement from which the most relevant one for the hotel industry is The Deloitte Model which states that, it is important to create a workplace where the employee cannot resist to work and engage with the organisational goals (</a:t>
            </a:r>
            <a:r>
              <a:rPr lang="en-GB" dirty="0" err="1">
                <a:effectLst/>
              </a:rPr>
              <a:t>Firdinata</a:t>
            </a:r>
            <a:r>
              <a:rPr lang="en-GB" dirty="0">
                <a:effectLst/>
              </a:rPr>
              <a:t> and </a:t>
            </a:r>
            <a:r>
              <a:rPr lang="en-GB" dirty="0" err="1">
                <a:effectLst/>
              </a:rPr>
              <a:t>Hendriyani</a:t>
            </a:r>
            <a:r>
              <a:rPr lang="en-GB" dirty="0">
                <a:effectLst/>
              </a:rPr>
              <a:t>, 2021). It based on five factors named as Meaningful work, Clear Management, Positivity, growth and impactful leadership. In hotel industry, it is important to provide and segregate the workforce based on their skills and expertise while providing them clear goals and objectives. The customer segment is diverse so does the employees and which is why it is important to provide positive work culture with the opportunities to grow for engagement in hotel industry (</a:t>
            </a:r>
            <a:r>
              <a:rPr lang="en-GB" dirty="0" err="1">
                <a:effectLst/>
              </a:rPr>
              <a:t>Rachapalli</a:t>
            </a:r>
            <a:r>
              <a:rPr lang="en-GB" dirty="0">
                <a:effectLst/>
              </a:rPr>
              <a:t>, 2021).</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5</a:t>
            </a:fld>
            <a:endParaRPr lang="en-GB"/>
          </a:p>
        </p:txBody>
      </p:sp>
    </p:spTree>
    <p:extLst>
      <p:ext uri="{BB962C8B-B14F-4D97-AF65-F5344CB8AC3E}">
        <p14:creationId xmlns:p14="http://schemas.microsoft.com/office/powerpoint/2010/main" val="3509709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In the battle for profitability, hotel staff typically serves as the first line of </a:t>
            </a:r>
            <a:r>
              <a:rPr lang="en-GB" dirty="0" err="1">
                <a:effectLst/>
              </a:rPr>
              <a:t>defense</a:t>
            </a:r>
            <a:r>
              <a:rPr lang="en-GB" dirty="0">
                <a:effectLst/>
              </a:rPr>
              <a:t>. Low customer satisfaction can result in low profitability because employees may become disengaged from their duties and visitor interactions. The hotel industry's top focus must be employee engagement if it is to succeed. Businesses with high employee engagement rates put their employees first so they may expand and better serve their consumers. It has been repeatedly demonstrated that staff engagement is a crucial factor in deciding performance and employee retention (Book et al., 2019). The greatest and most knowledgeable employees matter as consumers exert greater control over their service experiences, costs rise, and value remains a priority. Because of this, hospitality businesses need to </a:t>
            </a:r>
            <a:r>
              <a:rPr lang="en-GB" dirty="0" err="1">
                <a:effectLst/>
              </a:rPr>
              <a:t>reevaluate</a:t>
            </a:r>
            <a:r>
              <a:rPr lang="en-GB" dirty="0">
                <a:effectLst/>
              </a:rPr>
              <a:t> how they will approach the issue of staff engagement. It’s crucial to design inventive programmers that priorities an employee’s wishes and worries, even if they aren’t performing their essential job duties. Fortunately, using research and excellent examples, hospitality businesses may resolve this significant issue (</a:t>
            </a:r>
            <a:r>
              <a:rPr lang="en-GB" dirty="0" err="1">
                <a:effectLst/>
              </a:rPr>
              <a:t>Gürlek</a:t>
            </a:r>
            <a:r>
              <a:rPr lang="en-GB" dirty="0">
                <a:effectLst/>
              </a:rPr>
              <a:t> and Tuna, 2019).</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6</a:t>
            </a:fld>
            <a:endParaRPr lang="en-GB"/>
          </a:p>
        </p:txBody>
      </p:sp>
    </p:spTree>
    <p:extLst>
      <p:ext uri="{BB962C8B-B14F-4D97-AF65-F5344CB8AC3E}">
        <p14:creationId xmlns:p14="http://schemas.microsoft.com/office/powerpoint/2010/main" val="2335199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On the one hand, absence of employee engagement are contagious and frequently have an effect on both employees and visitors, resulting in friction in the workplace and causing operations to be disrupted. Employee engagement affects both the quality and quantity of your overall output because more engaged employees perform at a lower level than less engaged employees (</a:t>
            </a:r>
            <a:r>
              <a:rPr lang="en-GB" dirty="0" err="1">
                <a:effectLst/>
              </a:rPr>
              <a:t>Olugbade</a:t>
            </a:r>
            <a:r>
              <a:rPr lang="en-GB" dirty="0">
                <a:effectLst/>
              </a:rPr>
              <a:t> and </a:t>
            </a:r>
            <a:r>
              <a:rPr lang="en-GB" dirty="0" err="1">
                <a:effectLst/>
              </a:rPr>
              <a:t>Karatepe</a:t>
            </a:r>
            <a:r>
              <a:rPr lang="en-GB" dirty="0">
                <a:effectLst/>
              </a:rPr>
              <a:t>, 2019). An employee's likelihood of staying on the work is impacted by a lack of motivation. Sales are ultimately increased, which lowers prices and improves quality. The hotel also loses talent if it doesn't provide social opportunities for its employees. The overall quality of the services and their dispatch is dependent on human efforts in hotel and hospitality industry and the absence of employee engagement just not reduced the quality but also reduce the brand image and increase the cost of employee turnover, training and development (</a:t>
            </a:r>
            <a:r>
              <a:rPr lang="en-GB" dirty="0" err="1">
                <a:effectLst/>
              </a:rPr>
              <a:t>Olugbade</a:t>
            </a:r>
            <a:r>
              <a:rPr lang="en-GB" dirty="0">
                <a:effectLst/>
              </a:rPr>
              <a:t> and </a:t>
            </a:r>
            <a:r>
              <a:rPr lang="en-GB" dirty="0" err="1">
                <a:effectLst/>
              </a:rPr>
              <a:t>Karatepe</a:t>
            </a:r>
            <a:r>
              <a:rPr lang="en-GB" dirty="0">
                <a:effectLst/>
              </a:rPr>
              <a:t>, 2019).</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7</a:t>
            </a:fld>
            <a:endParaRPr lang="en-GB"/>
          </a:p>
        </p:txBody>
      </p:sp>
    </p:spTree>
    <p:extLst>
      <p:ext uri="{BB962C8B-B14F-4D97-AF65-F5344CB8AC3E}">
        <p14:creationId xmlns:p14="http://schemas.microsoft.com/office/powerpoint/2010/main" val="2811814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effectLst/>
              </a:rPr>
              <a:t>Employee engagement is not as tricky as it looks. Every employee may have different engagement factors but few engagement factors are common for all and a hotel management should focus on those factors to improve employee engagement in the hotel. Such as communicating the goals and objectives of the hotel clearly to the employees and encourage them consider these goals as their own (Kim et al., 2020). Healthy work environment where the employees are feeling safe, secure and protected is one of the basic need to keep employee engaged in the hotel. Rewards and recognition, growth opportunities and flexible working environment encourages employees to work hard for the organisational goals. Communication also improve employee engagement where every employee has given equal rights to share their thoughts, opinions and inputs in discussions. Constructive criticism and feedback also tend to improve employee engagement in the hotel industry (</a:t>
            </a:r>
            <a:r>
              <a:rPr lang="en-GB" dirty="0" err="1">
                <a:effectLst/>
              </a:rPr>
              <a:t>Altinay</a:t>
            </a:r>
            <a:r>
              <a:rPr lang="en-GB" dirty="0">
                <a:effectLst/>
              </a:rPr>
              <a:t> et al., 2019).</a:t>
            </a:r>
            <a:endParaRPr lang="en-GB" dirty="0"/>
          </a:p>
          <a:p>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8</a:t>
            </a:fld>
            <a:endParaRPr lang="en-GB"/>
          </a:p>
        </p:txBody>
      </p:sp>
    </p:spTree>
    <p:extLst>
      <p:ext uri="{BB962C8B-B14F-4D97-AF65-F5344CB8AC3E}">
        <p14:creationId xmlns:p14="http://schemas.microsoft.com/office/powerpoint/2010/main" val="2480539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From the performance of big hotel chain in the UK, it can be seen that a hotel which has best employee engagement and motivation policies has the best reputation, high in growth and profits. An engaged employee provides the best services and customer experience and this is the reason why these big hotel chains are doing so great from a long-time (Premier Inn, 2022). Global development and expansion could have only been possible because of the efforts of the human resource of the hotels. A report from Forbes states that 85% employees recommend Marriott as the best hotel chain to work for which clarifies the productivity and long-term sustainability of the hotel (Forbes, 2020). </a:t>
            </a:r>
            <a:endParaRPr lang="en-GB" dirty="0"/>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9</a:t>
            </a:fld>
            <a:endParaRPr lang="en-GB"/>
          </a:p>
        </p:txBody>
      </p:sp>
    </p:spTree>
    <p:extLst>
      <p:ext uri="{BB962C8B-B14F-4D97-AF65-F5344CB8AC3E}">
        <p14:creationId xmlns:p14="http://schemas.microsoft.com/office/powerpoint/2010/main" val="178379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dirty="0">
                <a:effectLst/>
              </a:rPr>
              <a:t>It can be concluded that hotel and hospitality industry needs employee engagement for the growth and development in long-term. The hotels which uses best employee engagement techniques are growing and expanding their world-wide with the help of human resource efforts in their hotel chains.</a:t>
            </a:r>
          </a:p>
          <a:p>
            <a:pPr algn="just"/>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10</a:t>
            </a:fld>
            <a:endParaRPr lang="en-GB"/>
          </a:p>
        </p:txBody>
      </p:sp>
    </p:spTree>
    <p:extLst>
      <p:ext uri="{BB962C8B-B14F-4D97-AF65-F5344CB8AC3E}">
        <p14:creationId xmlns:p14="http://schemas.microsoft.com/office/powerpoint/2010/main" val="554985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87CF56-B722-4F5F-B269-0D08DD3A788D}" type="slidenum">
              <a:rPr lang="en-GB" smtClean="0"/>
              <a:t>11</a:t>
            </a:fld>
            <a:endParaRPr lang="en-GB"/>
          </a:p>
        </p:txBody>
      </p:sp>
    </p:spTree>
    <p:extLst>
      <p:ext uri="{BB962C8B-B14F-4D97-AF65-F5344CB8AC3E}">
        <p14:creationId xmlns:p14="http://schemas.microsoft.com/office/powerpoint/2010/main" val="4129830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12/4/2022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forbes.com/sites/serenitygibbons/2020/04/30/3-things-you-can-learn-from-marriott-about-taking-care-of-employees/?sh=c29fbe02bca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premierinn.com/gb/en/news/2022/top-employ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1655762"/>
          </a:xfrm>
        </p:spPr>
        <p:txBody>
          <a:bodyPr/>
          <a:lstStyle/>
          <a:p>
            <a:r>
              <a:rPr lang="en-US" dirty="0">
                <a:effectLst/>
              </a:rPr>
              <a:t>Employee Engagement</a:t>
            </a:r>
            <a:endParaRPr lang="en-GB" dirty="0"/>
          </a:p>
        </p:txBody>
      </p:sp>
      <p:sp>
        <p:nvSpPr>
          <p:cNvPr id="3" name="Subtitle 2"/>
          <p:cNvSpPr>
            <a:spLocks noGrp="1"/>
          </p:cNvSpPr>
          <p:nvPr>
            <p:ph type="subTitle" idx="1"/>
          </p:nvPr>
        </p:nvSpPr>
        <p:spPr>
          <a:xfrm>
            <a:off x="1595269" y="3602038"/>
            <a:ext cx="9001462" cy="2746008"/>
          </a:xfrm>
        </p:spPr>
        <p:txBody>
          <a:bodyPr/>
          <a:lstStyle/>
          <a:p>
            <a:pPr algn="just"/>
            <a:r>
              <a:rPr lang="en-GB" dirty="0"/>
              <a:t>Student name: Irina Roxana Birladeanu</a:t>
            </a:r>
          </a:p>
          <a:p>
            <a:pPr algn="just"/>
            <a:r>
              <a:rPr lang="en-GB" dirty="0"/>
              <a:t>Student number: 2121941</a:t>
            </a:r>
          </a:p>
          <a:p>
            <a:pPr algn="just"/>
            <a:r>
              <a:rPr lang="en-GB" dirty="0"/>
              <a:t>Operating Hotel Facilities BMIH4006</a:t>
            </a:r>
          </a:p>
          <a:p>
            <a:pPr algn="just"/>
            <a:r>
              <a:rPr lang="en-GB" dirty="0"/>
              <a:t>Lecturer name: Kathryn Roberts</a:t>
            </a:r>
          </a:p>
        </p:txBody>
      </p:sp>
    </p:spTree>
    <p:extLst>
      <p:ext uri="{BB962C8B-B14F-4D97-AF65-F5344CB8AC3E}">
        <p14:creationId xmlns:p14="http://schemas.microsoft.com/office/powerpoint/2010/main" val="638243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Table of content</a:t>
            </a:r>
          </a:p>
        </p:txBody>
      </p:sp>
      <p:sp>
        <p:nvSpPr>
          <p:cNvPr id="7" name="Content Placeholder 6"/>
          <p:cNvSpPr>
            <a:spLocks noGrp="1"/>
          </p:cNvSpPr>
          <p:nvPr>
            <p:ph idx="1"/>
          </p:nvPr>
        </p:nvSpPr>
        <p:spPr/>
        <p:txBody>
          <a:bodyPr>
            <a:normAutofit fontScale="85000" lnSpcReduction="10000"/>
          </a:bodyPr>
          <a:lstStyle/>
          <a:p>
            <a:r>
              <a:rPr lang="en-GB" dirty="0"/>
              <a:t>Introduction</a:t>
            </a:r>
          </a:p>
          <a:p>
            <a:r>
              <a:rPr lang="en-GB" dirty="0"/>
              <a:t>Definition of Engagement </a:t>
            </a:r>
          </a:p>
          <a:p>
            <a:r>
              <a:rPr lang="en-GB" dirty="0"/>
              <a:t>Engagement Theoretical Model </a:t>
            </a:r>
          </a:p>
          <a:p>
            <a:r>
              <a:rPr lang="en-GB" dirty="0"/>
              <a:t>Importance of Employee Engagement </a:t>
            </a:r>
          </a:p>
          <a:p>
            <a:r>
              <a:rPr lang="en-US" dirty="0"/>
              <a:t>Impact of the Absence of Employee Engagement </a:t>
            </a:r>
          </a:p>
          <a:p>
            <a:r>
              <a:rPr lang="en-US" dirty="0"/>
              <a:t>Best Practice to Engage Employees </a:t>
            </a:r>
          </a:p>
          <a:p>
            <a:r>
              <a:rPr lang="en-GB" dirty="0"/>
              <a:t>Examples from Hotel Industry </a:t>
            </a:r>
          </a:p>
          <a:p>
            <a:r>
              <a:rPr lang="en-GB" dirty="0"/>
              <a:t>Conclusion</a:t>
            </a:r>
          </a:p>
          <a:p>
            <a:r>
              <a:rPr lang="en-GB" dirty="0"/>
              <a:t>References</a:t>
            </a:r>
          </a:p>
          <a:p>
            <a:endParaRPr lang="en-GB" dirty="0"/>
          </a:p>
        </p:txBody>
      </p:sp>
    </p:spTree>
    <p:extLst>
      <p:ext uri="{BB962C8B-B14F-4D97-AF65-F5344CB8AC3E}">
        <p14:creationId xmlns:p14="http://schemas.microsoft.com/office/powerpoint/2010/main" val="1466761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4" name="Content Placeholder 3"/>
          <p:cNvSpPr>
            <a:spLocks noGrp="1"/>
          </p:cNvSpPr>
          <p:nvPr>
            <p:ph sz="half" idx="1"/>
          </p:nvPr>
        </p:nvSpPr>
        <p:spPr/>
        <p:txBody>
          <a:bodyPr>
            <a:normAutofit fontScale="92500" lnSpcReduction="10000"/>
          </a:bodyPr>
          <a:lstStyle/>
          <a:p>
            <a:pPr lvl="0" algn="just"/>
            <a:r>
              <a:rPr lang="en-GB" dirty="0">
                <a:effectLst/>
              </a:rPr>
              <a:t>The aim is to understand the concept of engagement.</a:t>
            </a:r>
          </a:p>
          <a:p>
            <a:pPr lvl="0" algn="just"/>
            <a:r>
              <a:rPr lang="en-GB" dirty="0">
                <a:effectLst/>
              </a:rPr>
              <a:t>To discuss the Deloitte Model to understand the factors on engagement.</a:t>
            </a:r>
          </a:p>
          <a:p>
            <a:pPr lvl="0" algn="just"/>
            <a:r>
              <a:rPr lang="en-GB" dirty="0">
                <a:effectLst/>
              </a:rPr>
              <a:t>The importance of employee engagement.</a:t>
            </a:r>
          </a:p>
          <a:p>
            <a:pPr lvl="0" algn="just"/>
            <a:r>
              <a:rPr lang="en-GB" dirty="0">
                <a:effectLst/>
              </a:rPr>
              <a:t>Best practices for employee engagement.</a:t>
            </a:r>
          </a:p>
          <a:p>
            <a:pPr lvl="0" algn="just"/>
            <a:r>
              <a:rPr lang="en-GB" dirty="0">
                <a:effectLst/>
              </a:rPr>
              <a:t>Impact of employee engagement in Hotel Industry.</a:t>
            </a:r>
          </a:p>
          <a:p>
            <a:pPr algn="just"/>
            <a:endParaRPr lang="en-GB" dirty="0"/>
          </a:p>
        </p:txBody>
      </p:sp>
      <p:pic>
        <p:nvPicPr>
          <p:cNvPr id="7" name="Content Placeholder 6"/>
          <p:cNvPicPr>
            <a:picLocks noGrp="1" noChangeAspect="1"/>
          </p:cNvPicPr>
          <p:nvPr>
            <p:ph sz="half" idx="2"/>
          </p:nvPr>
        </p:nvPicPr>
        <p:blipFill>
          <a:blip r:embed="rId3"/>
          <a:stretch>
            <a:fillRect/>
          </a:stretch>
        </p:blipFill>
        <p:spPr>
          <a:xfrm>
            <a:off x="6410271" y="2373889"/>
            <a:ext cx="5094287" cy="2911021"/>
          </a:xfrm>
          <a:prstGeom prst="rect">
            <a:avLst/>
          </a:prstGeom>
        </p:spPr>
      </p:pic>
    </p:spTree>
    <p:extLst>
      <p:ext uri="{BB962C8B-B14F-4D97-AF65-F5344CB8AC3E}">
        <p14:creationId xmlns:p14="http://schemas.microsoft.com/office/powerpoint/2010/main" val="537272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Definition of Engagement </a:t>
            </a:r>
            <a:endParaRPr lang="en-GB" dirty="0"/>
          </a:p>
        </p:txBody>
      </p:sp>
      <p:sp>
        <p:nvSpPr>
          <p:cNvPr id="3" name="Content Placeholder 2"/>
          <p:cNvSpPr>
            <a:spLocks noGrp="1"/>
          </p:cNvSpPr>
          <p:nvPr>
            <p:ph sz="half" idx="1"/>
          </p:nvPr>
        </p:nvSpPr>
        <p:spPr/>
        <p:txBody>
          <a:bodyPr>
            <a:normAutofit fontScale="92500" lnSpcReduction="10000"/>
          </a:bodyPr>
          <a:lstStyle/>
          <a:p>
            <a:pPr lvl="0" algn="just"/>
            <a:r>
              <a:rPr lang="en-GB" dirty="0">
                <a:effectLst/>
              </a:rPr>
              <a:t>Engagement in general means to get involved in some activity.</a:t>
            </a:r>
          </a:p>
          <a:p>
            <a:pPr lvl="0" algn="just"/>
            <a:r>
              <a:rPr lang="en-GB" dirty="0">
                <a:effectLst/>
              </a:rPr>
              <a:t>The term engagement in organisation management means the enthusiasm and involvement of the employee for the work.</a:t>
            </a:r>
          </a:p>
          <a:p>
            <a:pPr lvl="0" algn="just"/>
            <a:r>
              <a:rPr lang="en-GB" dirty="0">
                <a:effectLst/>
              </a:rPr>
              <a:t>Engagement helps in increasing the productivity and performance of the employees and the organisation.</a:t>
            </a:r>
          </a:p>
          <a:p>
            <a:pPr lvl="0" algn="just"/>
            <a:r>
              <a:rPr lang="en-GB" dirty="0">
                <a:effectLst/>
              </a:rPr>
              <a:t>Engagement is important for the positive work environment.</a:t>
            </a:r>
          </a:p>
        </p:txBody>
      </p:sp>
      <p:pic>
        <p:nvPicPr>
          <p:cNvPr id="2050" name="Picture 2" descr="What does employee engagement mean to you? - Quora"/>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18357" y="2087563"/>
            <a:ext cx="4805149" cy="3703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8864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Engagement Theoretical Model </a:t>
            </a:r>
            <a:endParaRPr lang="en-GB" dirty="0"/>
          </a:p>
        </p:txBody>
      </p:sp>
      <p:sp>
        <p:nvSpPr>
          <p:cNvPr id="3" name="Content Placeholder 2"/>
          <p:cNvSpPr>
            <a:spLocks noGrp="1"/>
          </p:cNvSpPr>
          <p:nvPr>
            <p:ph sz="half" idx="1"/>
          </p:nvPr>
        </p:nvSpPr>
        <p:spPr/>
        <p:txBody>
          <a:bodyPr>
            <a:normAutofit fontScale="77500" lnSpcReduction="20000"/>
          </a:bodyPr>
          <a:lstStyle/>
          <a:p>
            <a:pPr lvl="0" algn="just"/>
            <a:r>
              <a:rPr lang="en-GB" dirty="0">
                <a:effectLst/>
              </a:rPr>
              <a:t>There are three types of engagement theoretical model named as The Zinger Model, The Deloitte Model and The AON Hewitt Model.</a:t>
            </a:r>
          </a:p>
          <a:p>
            <a:pPr lvl="0" algn="just"/>
            <a:r>
              <a:rPr lang="en-GB" dirty="0">
                <a:effectLst/>
              </a:rPr>
              <a:t>The chosen model to study for this presentation is The Deloitte Model because it can be relate with Hotel industry easily.</a:t>
            </a:r>
          </a:p>
          <a:p>
            <a:pPr lvl="0" algn="just"/>
            <a:r>
              <a:rPr lang="en-GB" dirty="0">
                <a:effectLst/>
              </a:rPr>
              <a:t>The basis of The Deloitte Model of engagement is to provide employee a workplace which they cannot resist and wants to come and work every day.</a:t>
            </a:r>
          </a:p>
          <a:p>
            <a:pPr lvl="0" algn="just"/>
            <a:r>
              <a:rPr lang="en-GB" dirty="0">
                <a:effectLst/>
              </a:rPr>
              <a:t>In hotel industry, it is important to keep employee engaged and motivated for the better customer services and experience. </a:t>
            </a:r>
          </a:p>
        </p:txBody>
      </p:sp>
      <p:pic>
        <p:nvPicPr>
          <p:cNvPr id="5" name="Content Placeholder 4" descr="elements of employee engagement"/>
          <p:cNvPicPr>
            <a:picLocks noGrp="1"/>
          </p:cNvPicPr>
          <p:nvPr>
            <p:ph sz="half" idx="2"/>
          </p:nvPr>
        </p:nvPicPr>
        <p:blipFill rotWithShape="1">
          <a:blip r:embed="rId3">
            <a:extLst>
              <a:ext uri="{28A0092B-C50C-407E-A947-70E740481C1C}">
                <a14:useLocalDpi xmlns:a14="http://schemas.microsoft.com/office/drawing/2010/main" val="0"/>
              </a:ext>
            </a:extLst>
          </a:blip>
          <a:srcRect t="11418" b="6748"/>
          <a:stretch/>
        </p:blipFill>
        <p:spPr bwMode="auto">
          <a:xfrm>
            <a:off x="6173788" y="2301020"/>
            <a:ext cx="5094287" cy="327672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383878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Importance of Employee Engagement </a:t>
            </a:r>
            <a:endParaRPr lang="en-GB" dirty="0"/>
          </a:p>
        </p:txBody>
      </p:sp>
      <p:sp>
        <p:nvSpPr>
          <p:cNvPr id="3" name="Content Placeholder 2"/>
          <p:cNvSpPr>
            <a:spLocks noGrp="1"/>
          </p:cNvSpPr>
          <p:nvPr>
            <p:ph sz="half" idx="1"/>
          </p:nvPr>
        </p:nvSpPr>
        <p:spPr/>
        <p:txBody>
          <a:bodyPr>
            <a:normAutofit fontScale="92500"/>
          </a:bodyPr>
          <a:lstStyle/>
          <a:p>
            <a:pPr lvl="0" algn="just"/>
            <a:r>
              <a:rPr lang="en-GB" dirty="0">
                <a:effectLst/>
              </a:rPr>
              <a:t>Employee engagement leads to higher productivity and outcomes.</a:t>
            </a:r>
          </a:p>
          <a:p>
            <a:pPr lvl="0" algn="just"/>
            <a:r>
              <a:rPr lang="en-GB" dirty="0">
                <a:effectLst/>
              </a:rPr>
              <a:t>Employee engagement increase the positivity and inclusion in workplace.</a:t>
            </a:r>
          </a:p>
          <a:p>
            <a:pPr lvl="0" algn="just"/>
            <a:r>
              <a:rPr lang="en-GB" dirty="0">
                <a:effectLst/>
              </a:rPr>
              <a:t>Employee engagement increases the profitability</a:t>
            </a:r>
          </a:p>
          <a:p>
            <a:pPr lvl="0" algn="just"/>
            <a:r>
              <a:rPr lang="en-GB" dirty="0">
                <a:effectLst/>
              </a:rPr>
              <a:t>In hotel industry, Employee engagement directly impacts customer satisfaction from the services (</a:t>
            </a:r>
            <a:r>
              <a:rPr lang="en-GB" dirty="0" err="1">
                <a:effectLst/>
              </a:rPr>
              <a:t>Gürlek</a:t>
            </a:r>
            <a:r>
              <a:rPr lang="en-GB" dirty="0">
                <a:effectLst/>
              </a:rPr>
              <a:t> and Tuna, 2019).</a:t>
            </a:r>
          </a:p>
        </p:txBody>
      </p:sp>
      <p:pic>
        <p:nvPicPr>
          <p:cNvPr id="3074" name="Picture 2" descr="Top 4 Benefits of Employee Engagement - Achiever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3788" y="2363791"/>
            <a:ext cx="5094287" cy="31511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0872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effectLst/>
              </a:rPr>
              <a:t>Impact of the Absence of Employee Engagement </a:t>
            </a:r>
            <a:endParaRPr lang="en-GB" dirty="0"/>
          </a:p>
        </p:txBody>
      </p:sp>
      <p:sp>
        <p:nvSpPr>
          <p:cNvPr id="3" name="Content Placeholder 2"/>
          <p:cNvSpPr>
            <a:spLocks noGrp="1"/>
          </p:cNvSpPr>
          <p:nvPr>
            <p:ph sz="half" idx="1"/>
          </p:nvPr>
        </p:nvSpPr>
        <p:spPr/>
        <p:txBody>
          <a:bodyPr>
            <a:normAutofit/>
          </a:bodyPr>
          <a:lstStyle/>
          <a:p>
            <a:pPr lvl="0" algn="just"/>
            <a:r>
              <a:rPr lang="en-GB" dirty="0">
                <a:effectLst/>
              </a:rPr>
              <a:t>Downfall in the performance.</a:t>
            </a:r>
          </a:p>
          <a:p>
            <a:pPr lvl="0" algn="just"/>
            <a:r>
              <a:rPr lang="en-GB" dirty="0">
                <a:effectLst/>
              </a:rPr>
              <a:t>Employees start looking for another job opportunity.</a:t>
            </a:r>
          </a:p>
          <a:p>
            <a:pPr lvl="0" algn="just"/>
            <a:r>
              <a:rPr lang="en-GB" dirty="0">
                <a:effectLst/>
              </a:rPr>
              <a:t>Employee retention become an issue.</a:t>
            </a:r>
          </a:p>
          <a:p>
            <a:pPr lvl="0" algn="just"/>
            <a:r>
              <a:rPr lang="en-GB" dirty="0">
                <a:effectLst/>
              </a:rPr>
              <a:t>Customer remain dissatisfied from the services.</a:t>
            </a:r>
          </a:p>
          <a:p>
            <a:pPr lvl="0" algn="just"/>
            <a:r>
              <a:rPr lang="en-GB" dirty="0">
                <a:effectLst/>
              </a:rPr>
              <a:t>Increased negativity in the working environment.</a:t>
            </a:r>
          </a:p>
        </p:txBody>
      </p:sp>
      <p:pic>
        <p:nvPicPr>
          <p:cNvPr id="4098" name="Picture 2" descr="What is Employee Absenteeism? Effect, Reasons, Remedie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3788" y="2510587"/>
            <a:ext cx="5094287" cy="2857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88798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Best Practice to Engage Employees </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a:effectLst/>
              </a:rPr>
              <a:t>There are many ways through which a hotel can use for employee engagement  such as:</a:t>
            </a:r>
          </a:p>
          <a:p>
            <a:pPr lvl="0"/>
            <a:r>
              <a:rPr lang="en-GB" dirty="0">
                <a:effectLst/>
              </a:rPr>
              <a:t>Safety and security</a:t>
            </a:r>
          </a:p>
          <a:p>
            <a:pPr lvl="0"/>
            <a:r>
              <a:rPr lang="en-GB" dirty="0">
                <a:effectLst/>
              </a:rPr>
              <a:t>Rewards and Recognition</a:t>
            </a:r>
          </a:p>
          <a:p>
            <a:pPr lvl="0"/>
            <a:r>
              <a:rPr lang="en-GB" dirty="0">
                <a:effectLst/>
              </a:rPr>
              <a:t>Freebies</a:t>
            </a:r>
          </a:p>
          <a:p>
            <a:pPr lvl="0"/>
            <a:r>
              <a:rPr lang="en-GB" dirty="0">
                <a:effectLst/>
              </a:rPr>
              <a:t>Flexibility </a:t>
            </a:r>
          </a:p>
          <a:p>
            <a:pPr lvl="0"/>
            <a:r>
              <a:rPr lang="en-GB" dirty="0">
                <a:effectLst/>
              </a:rPr>
              <a:t>Growth opportunities</a:t>
            </a:r>
          </a:p>
          <a:p>
            <a:pPr lvl="0"/>
            <a:r>
              <a:rPr lang="en-GB" dirty="0">
                <a:effectLst/>
              </a:rPr>
              <a:t>Healthy working conditions</a:t>
            </a:r>
          </a:p>
          <a:p>
            <a:pPr lvl="0"/>
            <a:r>
              <a:rPr lang="en-GB" dirty="0">
                <a:effectLst/>
              </a:rPr>
              <a:t>Communication opportunities</a:t>
            </a:r>
          </a:p>
          <a:p>
            <a:pPr lvl="0"/>
            <a:r>
              <a:rPr lang="en-GB" dirty="0">
                <a:effectLst/>
              </a:rPr>
              <a:t>Feedbacks and Constructive Criticism</a:t>
            </a:r>
          </a:p>
        </p:txBody>
      </p:sp>
      <p:pic>
        <p:nvPicPr>
          <p:cNvPr id="5122" name="Picture 2" descr="Creating Employee Engagement - What You Need To Know | BambooHR | BambooH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65338" y="2662867"/>
            <a:ext cx="4048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6199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Examples from Hotel Industry </a:t>
            </a:r>
            <a:endParaRPr lang="en-GB" dirty="0"/>
          </a:p>
        </p:txBody>
      </p:sp>
      <p:sp>
        <p:nvSpPr>
          <p:cNvPr id="3" name="Content Placeholder 2"/>
          <p:cNvSpPr>
            <a:spLocks noGrp="1"/>
          </p:cNvSpPr>
          <p:nvPr>
            <p:ph sz="half" idx="1"/>
          </p:nvPr>
        </p:nvSpPr>
        <p:spPr/>
        <p:txBody>
          <a:bodyPr>
            <a:normAutofit fontScale="85000" lnSpcReduction="20000"/>
          </a:bodyPr>
          <a:lstStyle/>
          <a:p>
            <a:pPr lvl="0" algn="just"/>
            <a:r>
              <a:rPr lang="en-GB" dirty="0">
                <a:effectLst/>
              </a:rPr>
              <a:t>From the study of Premier Inn’s annual report, they have given credit for their success to the workforce of their hotel chain globally (Premier Inn, 2022).</a:t>
            </a:r>
          </a:p>
          <a:p>
            <a:pPr lvl="0" algn="just"/>
            <a:r>
              <a:rPr lang="en-GB" dirty="0">
                <a:effectLst/>
              </a:rPr>
              <a:t>From the study of Walt Disney Parks and Resorts, it can be seen that without engaging and entertaining performance of the employees, the hotel cannot satisfy the visitors.</a:t>
            </a:r>
          </a:p>
          <a:p>
            <a:pPr lvl="0" algn="just"/>
            <a:r>
              <a:rPr lang="en-GB" dirty="0">
                <a:effectLst/>
              </a:rPr>
              <a:t>Hotel chain Marriot is famous for their employee engagement and employee retention strategies resulting into high turnover globally (Forbes, 2020).</a:t>
            </a:r>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51840" y="2087564"/>
            <a:ext cx="2340367" cy="1755275"/>
          </a:xfrm>
        </p:spPr>
      </p:pic>
      <p:pic>
        <p:nvPicPr>
          <p:cNvPr id="6146" name="Picture 2" descr="Marriott: One of the Best Companies to Work for in 2014 – Hotel Marketing  News – HotelManager.ne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3837" y="3994482"/>
            <a:ext cx="3234011" cy="194562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isney offers additional learning benefits to employees | Employee Benefit  New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96475" y="1779797"/>
            <a:ext cx="2756885" cy="2138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198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effectLst/>
              </a:rPr>
              <a:t>Conclusion</a:t>
            </a:r>
            <a:endParaRPr lang="en-GB" dirty="0"/>
          </a:p>
        </p:txBody>
      </p:sp>
      <p:sp>
        <p:nvSpPr>
          <p:cNvPr id="3" name="Content Placeholder 2"/>
          <p:cNvSpPr>
            <a:spLocks noGrp="1"/>
          </p:cNvSpPr>
          <p:nvPr>
            <p:ph sz="half" idx="1"/>
          </p:nvPr>
        </p:nvSpPr>
        <p:spPr/>
        <p:txBody>
          <a:bodyPr>
            <a:normAutofit fontScale="85000" lnSpcReduction="10000"/>
          </a:bodyPr>
          <a:lstStyle/>
          <a:p>
            <a:pPr algn="just"/>
            <a:endParaRPr lang="en-GB" b="1" dirty="0">
              <a:effectLst/>
            </a:endParaRPr>
          </a:p>
          <a:p>
            <a:pPr lvl="0" algn="just"/>
            <a:r>
              <a:rPr lang="en-GB" dirty="0">
                <a:effectLst/>
              </a:rPr>
              <a:t>Employee engagement is the key to success in hotel industry.</a:t>
            </a:r>
          </a:p>
          <a:p>
            <a:pPr lvl="0" algn="just"/>
            <a:r>
              <a:rPr lang="en-GB" dirty="0">
                <a:effectLst/>
              </a:rPr>
              <a:t>The hotel with most engaged and satisfied employees perform better in long-term.</a:t>
            </a:r>
          </a:p>
          <a:p>
            <a:pPr lvl="0" algn="just"/>
            <a:r>
              <a:rPr lang="en-GB" dirty="0">
                <a:effectLst/>
              </a:rPr>
              <a:t>Hotels should encourage employee engagement practices for the better outcomes.</a:t>
            </a:r>
          </a:p>
          <a:p>
            <a:pPr lvl="0" algn="just"/>
            <a:r>
              <a:rPr lang="en-GB" dirty="0">
                <a:effectLst/>
              </a:rPr>
              <a:t>Examples from various hotel chains clears the importance on employee engagement in the hospitality industry.</a:t>
            </a:r>
          </a:p>
          <a:p>
            <a:pPr algn="just"/>
            <a:endParaRPr lang="en-GB" dirty="0"/>
          </a:p>
        </p:txBody>
      </p:sp>
      <p:pic>
        <p:nvPicPr>
          <p:cNvPr id="7170" name="Picture 2" descr="16 Proven Strategies to Improve Employee Engagement - Insperity"/>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15678" y="2744021"/>
            <a:ext cx="5094287" cy="267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4874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13795" y="609601"/>
            <a:ext cx="10353761" cy="1077310"/>
          </a:xfrm>
        </p:spPr>
        <p:txBody>
          <a:bodyPr/>
          <a:lstStyle/>
          <a:p>
            <a:r>
              <a:rPr lang="en-US" dirty="0">
                <a:effectLst/>
              </a:rPr>
              <a:t>References</a:t>
            </a:r>
            <a:endParaRPr lang="en-GB" dirty="0"/>
          </a:p>
        </p:txBody>
      </p:sp>
      <p:sp>
        <p:nvSpPr>
          <p:cNvPr id="6" name="Content Placeholder 5"/>
          <p:cNvSpPr>
            <a:spLocks noGrp="1"/>
          </p:cNvSpPr>
          <p:nvPr>
            <p:ph idx="1"/>
          </p:nvPr>
        </p:nvSpPr>
        <p:spPr>
          <a:xfrm>
            <a:off x="913795" y="1576552"/>
            <a:ext cx="10353762" cy="4214648"/>
          </a:xfrm>
        </p:spPr>
        <p:txBody>
          <a:bodyPr>
            <a:noAutofit/>
          </a:bodyPr>
          <a:lstStyle/>
          <a:p>
            <a:pPr algn="just"/>
            <a:r>
              <a:rPr lang="en-GB" sz="1000" dirty="0" err="1">
                <a:effectLst/>
              </a:rPr>
              <a:t>Altinay</a:t>
            </a:r>
            <a:r>
              <a:rPr lang="en-GB" sz="1000" dirty="0">
                <a:effectLst/>
              </a:rPr>
              <a:t>, L., Dai, Y.D., Chang, J., Lee, C.H., </a:t>
            </a:r>
            <a:r>
              <a:rPr lang="en-GB" sz="1000" dirty="0" err="1">
                <a:effectLst/>
              </a:rPr>
              <a:t>Zhuang</a:t>
            </a:r>
            <a:r>
              <a:rPr lang="en-GB" sz="1000" dirty="0">
                <a:effectLst/>
              </a:rPr>
              <a:t>, W.L. and Liu, Y.C. (2019). How to facilitate hotel employees’ work engagement: The roles of leader-member exchange, role overload and job security. </a:t>
            </a:r>
            <a:r>
              <a:rPr lang="en-GB" sz="1000" i="1" dirty="0">
                <a:effectLst/>
              </a:rPr>
              <a:t>International Journal of Contemporary Hospitality Management</a:t>
            </a:r>
            <a:r>
              <a:rPr lang="en-GB" sz="1000" dirty="0">
                <a:effectLst/>
              </a:rPr>
              <a:t>.</a:t>
            </a:r>
          </a:p>
          <a:p>
            <a:pPr algn="just"/>
            <a:r>
              <a:rPr lang="en-GB" sz="1000" dirty="0" err="1">
                <a:effectLst/>
              </a:rPr>
              <a:t>Firdinata</a:t>
            </a:r>
            <a:r>
              <a:rPr lang="en-GB" sz="1000" dirty="0">
                <a:effectLst/>
              </a:rPr>
              <a:t>, R. and </a:t>
            </a:r>
            <a:r>
              <a:rPr lang="en-GB" sz="1000" dirty="0" err="1">
                <a:effectLst/>
              </a:rPr>
              <a:t>Hendriyani</a:t>
            </a:r>
            <a:r>
              <a:rPr lang="en-GB" sz="1000" dirty="0">
                <a:effectLst/>
              </a:rPr>
              <a:t>, H. (2021). Employee Engagement Model: A Study Among </a:t>
            </a:r>
            <a:r>
              <a:rPr lang="en-GB" sz="1000" dirty="0" err="1">
                <a:effectLst/>
              </a:rPr>
              <a:t>Millennials</a:t>
            </a:r>
            <a:r>
              <a:rPr lang="en-GB" sz="1000" dirty="0">
                <a:effectLst/>
              </a:rPr>
              <a:t>. In </a:t>
            </a:r>
            <a:r>
              <a:rPr lang="en-GB" sz="1000" i="1" dirty="0" err="1">
                <a:effectLst/>
              </a:rPr>
              <a:t>Procedings</a:t>
            </a:r>
            <a:r>
              <a:rPr lang="en-GB" sz="1000" i="1" dirty="0">
                <a:effectLst/>
              </a:rPr>
              <a:t> of the 1st ICA Regional Conference, ICA 2019, October 16-17 2019, Bali, Indonesia</a:t>
            </a:r>
            <a:r>
              <a:rPr lang="en-GB" sz="1000" dirty="0">
                <a:effectLst/>
              </a:rPr>
              <a:t>.</a:t>
            </a:r>
          </a:p>
          <a:p>
            <a:pPr algn="just"/>
            <a:r>
              <a:rPr lang="en-GB" sz="1000" dirty="0">
                <a:effectLst/>
              </a:rPr>
              <a:t>Forbes, (2020). </a:t>
            </a:r>
            <a:r>
              <a:rPr lang="en-GB" sz="1000" i="1" dirty="0">
                <a:effectLst/>
              </a:rPr>
              <a:t>3 Things You Can Learn From Marriott About Taking Care Of Employees</a:t>
            </a:r>
            <a:r>
              <a:rPr lang="en-GB" sz="1000" dirty="0">
                <a:effectLst/>
              </a:rPr>
              <a:t> (Online) Available at: </a:t>
            </a:r>
            <a:r>
              <a:rPr lang="en-GB" sz="1000" u="sng" dirty="0">
                <a:effectLst/>
                <a:hlinkClick r:id="rId3"/>
              </a:rPr>
              <a:t>https://www.forbes.com/sites/serenitygibbons/2020/04/30/3-things-you-can-learn-from-marriott-about-taking-care-of-employees/?sh=c29fbe02bcaa</a:t>
            </a:r>
            <a:r>
              <a:rPr lang="en-GB" sz="1000" dirty="0">
                <a:effectLst/>
              </a:rPr>
              <a:t>. Last Accessed on: 30</a:t>
            </a:r>
            <a:r>
              <a:rPr lang="en-GB" sz="1000" baseline="30000" dirty="0">
                <a:effectLst/>
              </a:rPr>
              <a:t>th</a:t>
            </a:r>
            <a:r>
              <a:rPr lang="en-GB" sz="1000" dirty="0">
                <a:effectLst/>
              </a:rPr>
              <a:t> November 2022.</a:t>
            </a:r>
          </a:p>
          <a:p>
            <a:pPr algn="just"/>
            <a:r>
              <a:rPr lang="en-GB" sz="1000" dirty="0" err="1">
                <a:effectLst/>
              </a:rPr>
              <a:t>Karatepe</a:t>
            </a:r>
            <a:r>
              <a:rPr lang="en-GB" sz="1000" dirty="0">
                <a:effectLst/>
              </a:rPr>
              <a:t>, O.M., </a:t>
            </a:r>
            <a:r>
              <a:rPr lang="en-GB" sz="1000" dirty="0" err="1">
                <a:effectLst/>
              </a:rPr>
              <a:t>Rezapouraghdam</a:t>
            </a:r>
            <a:r>
              <a:rPr lang="en-GB" sz="1000" dirty="0">
                <a:effectLst/>
              </a:rPr>
              <a:t>, H. and </a:t>
            </a:r>
            <a:r>
              <a:rPr lang="en-GB" sz="1000" dirty="0" err="1">
                <a:effectLst/>
              </a:rPr>
              <a:t>Hassannia</a:t>
            </a:r>
            <a:r>
              <a:rPr lang="en-GB" sz="1000" dirty="0">
                <a:effectLst/>
              </a:rPr>
              <a:t>, R. (2020). Job insecurity, work engagement and their effects on hotel employees’ non-green and nonattendance </a:t>
            </a:r>
            <a:r>
              <a:rPr lang="en-GB" sz="1000" dirty="0" err="1">
                <a:effectLst/>
              </a:rPr>
              <a:t>behaviors</a:t>
            </a:r>
            <a:r>
              <a:rPr lang="en-GB" sz="1000" dirty="0">
                <a:effectLst/>
              </a:rPr>
              <a:t>. </a:t>
            </a:r>
            <a:r>
              <a:rPr lang="en-GB" sz="1000" i="1" dirty="0">
                <a:effectLst/>
              </a:rPr>
              <a:t>International Journal of Hospitality Management</a:t>
            </a:r>
            <a:r>
              <a:rPr lang="en-GB" sz="1000" dirty="0">
                <a:effectLst/>
              </a:rPr>
              <a:t>, </a:t>
            </a:r>
            <a:r>
              <a:rPr lang="en-GB" sz="1000" i="1" dirty="0">
                <a:effectLst/>
              </a:rPr>
              <a:t>87</a:t>
            </a:r>
            <a:r>
              <a:rPr lang="en-GB" sz="1000" dirty="0">
                <a:effectLst/>
              </a:rPr>
              <a:t>, p.102472.</a:t>
            </a:r>
          </a:p>
          <a:p>
            <a:pPr algn="just"/>
            <a:r>
              <a:rPr lang="en-GB" sz="1000" dirty="0">
                <a:effectLst/>
              </a:rPr>
              <a:t>Kim, W.G., McGinley, S., Choi, H.M. and </a:t>
            </a:r>
            <a:r>
              <a:rPr lang="en-GB" sz="1000" dirty="0" err="1">
                <a:effectLst/>
              </a:rPr>
              <a:t>Agmapisarn</a:t>
            </a:r>
            <a:r>
              <a:rPr lang="en-GB" sz="1000" dirty="0">
                <a:effectLst/>
              </a:rPr>
              <a:t>, C. (2020). Hotels’ environmental leadership and employees’ organizational citizenship </a:t>
            </a:r>
            <a:r>
              <a:rPr lang="en-GB" sz="1000" dirty="0" err="1">
                <a:effectLst/>
              </a:rPr>
              <a:t>behavior</a:t>
            </a:r>
            <a:r>
              <a:rPr lang="en-GB" sz="1000" dirty="0">
                <a:effectLst/>
              </a:rPr>
              <a:t>. </a:t>
            </a:r>
            <a:r>
              <a:rPr lang="en-GB" sz="1000" i="1" dirty="0">
                <a:effectLst/>
              </a:rPr>
              <a:t>International Journal of Hospitality Management</a:t>
            </a:r>
            <a:r>
              <a:rPr lang="en-GB" sz="1000" dirty="0">
                <a:effectLst/>
              </a:rPr>
              <a:t>, </a:t>
            </a:r>
            <a:r>
              <a:rPr lang="en-GB" sz="1000" i="1" dirty="0">
                <a:effectLst/>
              </a:rPr>
              <a:t>87</a:t>
            </a:r>
            <a:r>
              <a:rPr lang="en-GB" sz="1000" dirty="0">
                <a:effectLst/>
              </a:rPr>
              <a:t>, p.102375.</a:t>
            </a:r>
          </a:p>
          <a:p>
            <a:pPr algn="just"/>
            <a:r>
              <a:rPr lang="en-GB" sz="1000" dirty="0" err="1">
                <a:effectLst/>
              </a:rPr>
              <a:t>Olugbade</a:t>
            </a:r>
            <a:r>
              <a:rPr lang="en-GB" sz="1000" dirty="0">
                <a:effectLst/>
              </a:rPr>
              <a:t>, O.A. and </a:t>
            </a:r>
            <a:r>
              <a:rPr lang="en-GB" sz="1000" dirty="0" err="1">
                <a:effectLst/>
              </a:rPr>
              <a:t>Karatepe</a:t>
            </a:r>
            <a:r>
              <a:rPr lang="en-GB" sz="1000" dirty="0">
                <a:effectLst/>
              </a:rPr>
              <a:t>, O.M. (2019). Stressors, work engagement and their effects on hotel employee outcomes. </a:t>
            </a:r>
            <a:r>
              <a:rPr lang="en-GB" sz="1000" i="1" dirty="0">
                <a:effectLst/>
              </a:rPr>
              <a:t>The Service Industries Journal</a:t>
            </a:r>
            <a:r>
              <a:rPr lang="en-GB" sz="1000" dirty="0">
                <a:effectLst/>
              </a:rPr>
              <a:t>, </a:t>
            </a:r>
            <a:r>
              <a:rPr lang="en-GB" sz="1000" i="1" dirty="0">
                <a:effectLst/>
              </a:rPr>
              <a:t>39</a:t>
            </a:r>
            <a:r>
              <a:rPr lang="en-GB" sz="1000" dirty="0">
                <a:effectLst/>
              </a:rPr>
              <a:t>(3-4), pp.279-298.</a:t>
            </a:r>
          </a:p>
          <a:p>
            <a:pPr algn="just"/>
            <a:r>
              <a:rPr lang="en-GB" sz="1000" dirty="0">
                <a:effectLst/>
              </a:rPr>
              <a:t>Premier Inn, (2022). </a:t>
            </a:r>
            <a:r>
              <a:rPr lang="en-GB" sz="1000" i="1" dirty="0">
                <a:effectLst/>
              </a:rPr>
              <a:t>Premier Inn named Top Employer</a:t>
            </a:r>
            <a:r>
              <a:rPr lang="en-GB" sz="1000" dirty="0">
                <a:effectLst/>
              </a:rPr>
              <a:t> (Online) Available at: </a:t>
            </a:r>
            <a:r>
              <a:rPr lang="en-GB" sz="1000" u="sng" dirty="0">
                <a:effectLst/>
                <a:hlinkClick r:id="rId4"/>
              </a:rPr>
              <a:t>https://www.premierinn.com/gb/en/news/2022/top-employer.html</a:t>
            </a:r>
            <a:r>
              <a:rPr lang="en-GB" sz="1000" dirty="0">
                <a:effectLst/>
              </a:rPr>
              <a:t>. Last Accessed on: 30</a:t>
            </a:r>
            <a:r>
              <a:rPr lang="en-GB" sz="1000" baseline="30000" dirty="0">
                <a:effectLst/>
              </a:rPr>
              <a:t>th</a:t>
            </a:r>
            <a:r>
              <a:rPr lang="en-GB" sz="1000" dirty="0">
                <a:effectLst/>
              </a:rPr>
              <a:t> November 2022.</a:t>
            </a:r>
          </a:p>
          <a:p>
            <a:pPr algn="just"/>
            <a:r>
              <a:rPr lang="en-GB" sz="1000" dirty="0" err="1">
                <a:effectLst/>
              </a:rPr>
              <a:t>Rachapalli</a:t>
            </a:r>
            <a:r>
              <a:rPr lang="en-GB" sz="1000" dirty="0">
                <a:effectLst/>
              </a:rPr>
              <a:t>, V.P. (2021). </a:t>
            </a:r>
            <a:r>
              <a:rPr lang="en-GB" sz="1000" i="1" dirty="0">
                <a:effectLst/>
              </a:rPr>
              <a:t>Open Innovation in Big 4's India–Study of Employee Engagement strategies using Open Innovation</a:t>
            </a:r>
            <a:r>
              <a:rPr lang="en-GB" sz="1000" dirty="0">
                <a:effectLst/>
              </a:rPr>
              <a:t> (Doctoral dissertation, Dublin, National College of Ireland).</a:t>
            </a:r>
          </a:p>
          <a:p>
            <a:pPr algn="just"/>
            <a:r>
              <a:rPr lang="en-GB" sz="1000" dirty="0">
                <a:effectLst/>
              </a:rPr>
              <a:t>Sun, L. and </a:t>
            </a:r>
            <a:r>
              <a:rPr lang="en-GB" sz="1000" dirty="0" err="1">
                <a:effectLst/>
              </a:rPr>
              <a:t>Bunchapattanasakda</a:t>
            </a:r>
            <a:r>
              <a:rPr lang="en-GB" sz="1000" dirty="0">
                <a:effectLst/>
              </a:rPr>
              <a:t>, C. (2019). Employee engagement: A literature review. </a:t>
            </a:r>
            <a:r>
              <a:rPr lang="en-GB" sz="1000" i="1" dirty="0">
                <a:effectLst/>
              </a:rPr>
              <a:t>International Journal of Human Resource Studies</a:t>
            </a:r>
            <a:r>
              <a:rPr lang="en-GB" sz="1000" dirty="0">
                <a:effectLst/>
              </a:rPr>
              <a:t>, </a:t>
            </a:r>
            <a:r>
              <a:rPr lang="en-GB" sz="1000" i="1" dirty="0">
                <a:effectLst/>
              </a:rPr>
              <a:t>9</a:t>
            </a:r>
            <a:r>
              <a:rPr lang="en-GB" sz="1000" dirty="0">
                <a:effectLst/>
              </a:rPr>
              <a:t>(1), pp.63-80.</a:t>
            </a:r>
          </a:p>
        </p:txBody>
      </p:sp>
    </p:spTree>
    <p:extLst>
      <p:ext uri="{BB962C8B-B14F-4D97-AF65-F5344CB8AC3E}">
        <p14:creationId xmlns:p14="http://schemas.microsoft.com/office/powerpoint/2010/main" val="23876005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153</TotalTime>
  <Words>1986</Words>
  <Application>Microsoft Office PowerPoint</Application>
  <PresentationFormat>Widescreen</PresentationFormat>
  <Paragraphs>89</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Bookman Old Style</vt:lpstr>
      <vt:lpstr>Calibri</vt:lpstr>
      <vt:lpstr>Rockwell</vt:lpstr>
      <vt:lpstr>Damask</vt:lpstr>
      <vt:lpstr>Employee Engagement</vt:lpstr>
      <vt:lpstr>Table of content</vt:lpstr>
      <vt:lpstr>Introduction</vt:lpstr>
      <vt:lpstr>Definition of Engagement </vt:lpstr>
      <vt:lpstr>Engagement Theoretical Model </vt:lpstr>
      <vt:lpstr>Importance of Employee Engagement </vt:lpstr>
      <vt:lpstr>Impact of the Absence of Employee Engagement </vt:lpstr>
      <vt:lpstr>Best Practice to Engage Employees </vt:lpstr>
      <vt:lpstr>Examples from Hotel Industry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Microsoft account</dc:creator>
  <cp:lastModifiedBy>Irina Roxana Birladeanu (2121941)</cp:lastModifiedBy>
  <cp:revision>9</cp:revision>
  <dcterms:created xsi:type="dcterms:W3CDTF">2022-12-02T06:04:54Z</dcterms:created>
  <dcterms:modified xsi:type="dcterms:W3CDTF">2022-12-04T15:23:09Z</dcterms:modified>
</cp:coreProperties>
</file>