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27" r:id="rId1"/>
    <p:sldMasterId id="2147483745" r:id="rId2"/>
  </p:sldMasterIdLst>
  <p:notesMasterIdLst>
    <p:notesMasterId r:id="rId16"/>
  </p:notesMasterIdLst>
  <p:sldIdLst>
    <p:sldId id="256" r:id="rId3"/>
    <p:sldId id="257" r:id="rId4"/>
    <p:sldId id="258" r:id="rId5"/>
    <p:sldId id="259" r:id="rId6"/>
    <p:sldId id="260" r:id="rId7"/>
    <p:sldId id="261" r:id="rId8"/>
    <p:sldId id="262" r:id="rId9"/>
    <p:sldId id="263" r:id="rId10"/>
    <p:sldId id="264" r:id="rId11"/>
    <p:sldId id="265" r:id="rId12"/>
    <p:sldId id="266" r:id="rId13"/>
    <p:sldId id="269" r:id="rId14"/>
    <p:sldId id="268"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8588958-F97C-5D41-A3A5-96E9E69214B1}" v="29" dt="2020-10-26T09:43:25.26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24201"/>
    <p:restoredTop sz="96296"/>
  </p:normalViewPr>
  <p:slideViewPr>
    <p:cSldViewPr snapToGrid="0" snapToObjects="1">
      <p:cViewPr varScale="1">
        <p:scale>
          <a:sx n="99" d="100"/>
          <a:sy n="99" d="100"/>
        </p:scale>
        <p:origin x="200" y="992"/>
      </p:cViewPr>
      <p:guideLst/>
    </p:cSldViewPr>
  </p:slideViewPr>
  <p:notesTextViewPr>
    <p:cViewPr>
      <p:scale>
        <a:sx n="1" d="1"/>
        <a:sy n="1" d="1"/>
      </p:scale>
      <p:origin x="0" y="0"/>
    </p:cViewPr>
  </p:notesTextViewPr>
  <p:sorterViewPr>
    <p:cViewPr>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21" Type="http://schemas.microsoft.com/office/2015/10/relationships/revisionInfo" Target="revisionInfo.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07796BC-4DB8-B146-8705-11CCA74B3A41}" type="datetimeFigureOut">
              <a:rPr lang="en-US" smtClean="0"/>
              <a:t>10/26/20</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29445-936F-944D-8A99-A735E0BF81CC}" type="slidenum">
              <a:rPr lang="en-US" smtClean="0"/>
              <a:t>‹#›</a:t>
            </a:fld>
            <a:endParaRPr lang="en-US" dirty="0"/>
          </a:p>
        </p:txBody>
      </p:sp>
    </p:spTree>
    <p:extLst>
      <p:ext uri="{BB962C8B-B14F-4D97-AF65-F5344CB8AC3E}">
        <p14:creationId xmlns:p14="http://schemas.microsoft.com/office/powerpoint/2010/main" val="4664951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Threat of new entrants ikea is huge in this market. Ikea  is recognized as the number one in furniture sales , ikea has been extremely successful in entering and transforming the global furniture market and also blocking others out so this posses no threat</a:t>
            </a:r>
          </a:p>
          <a:p>
            <a:r>
              <a:rPr lang="en-US" dirty="0"/>
              <a:t>Power of buyers</a:t>
            </a:r>
          </a:p>
          <a:p>
            <a:r>
              <a:rPr lang="en-US" dirty="0"/>
              <a:t>With global reach and extensive connections the furniture giant is able to  leverage bargaining and pricing advantages over competition, with experience and precision so this is not a problem.</a:t>
            </a:r>
          </a:p>
          <a:p>
            <a:r>
              <a:rPr lang="en-US" dirty="0"/>
              <a:t>Power of suppliers </a:t>
            </a:r>
          </a:p>
          <a:p>
            <a:r>
              <a:rPr lang="en-US" dirty="0"/>
              <a:t>21% of ikeas suppliers are from china, in the unique market of furniture where different parts, such as glass and lumber are manufactured separately, ikea requires long term relationships and connections to bring together and produce quality products at a reasonable cost so this again is no problem.</a:t>
            </a:r>
          </a:p>
          <a:p>
            <a:r>
              <a:rPr lang="en-US" dirty="0"/>
              <a:t>Threat of substitution </a:t>
            </a:r>
          </a:p>
          <a:p>
            <a:r>
              <a:rPr lang="en-US" dirty="0"/>
              <a:t>This is an area of concern for ikea. Competitors advertising environmentally friendly products at low costs , an ever changing  society involved more and more in their ecological footprint are led to purchase these new competitors produce, substituting  a giant such as ikea</a:t>
            </a:r>
          </a:p>
          <a:p>
            <a:r>
              <a:rPr lang="en-US" dirty="0"/>
              <a:t>Competitive rivalry</a:t>
            </a:r>
          </a:p>
          <a:p>
            <a:r>
              <a:rPr lang="en-US" dirty="0"/>
              <a:t>From the analysis using the five forces model would mostly be a positive outcome. As limited focus is required on the already existing buyers, suppliers and market entry, security it appears that these factors must be exercised to establish. A foundation. In more environmental; materials  or processes, even if it requires  eating into profits  temporarily or adjusting  suppliers , to realize economies of scale in am ore environmentally conscious way. With such a strong market presence, eco friendly suppliers would be anxious to make sales with ikeas, before its competitors. meaning aa quick response on ikeas end could still lead to an even stronger and more environmentally friendly  realization  of economies of scale.</a:t>
            </a:r>
          </a:p>
        </p:txBody>
      </p:sp>
      <p:sp>
        <p:nvSpPr>
          <p:cNvPr id="4" name="Slide Number Placeholder 3"/>
          <p:cNvSpPr>
            <a:spLocks noGrp="1"/>
          </p:cNvSpPr>
          <p:nvPr>
            <p:ph type="sldNum" sz="quarter" idx="5"/>
          </p:nvPr>
        </p:nvSpPr>
        <p:spPr/>
        <p:txBody>
          <a:bodyPr/>
          <a:lstStyle/>
          <a:p>
            <a:fld id="{38429445-936F-944D-8A99-A735E0BF81CC}" type="slidenum">
              <a:rPr lang="en-US" smtClean="0"/>
              <a:t>5</a:t>
            </a:fld>
            <a:endParaRPr lang="en-US" dirty="0"/>
          </a:p>
        </p:txBody>
      </p:sp>
    </p:spTree>
    <p:extLst>
      <p:ext uri="{BB962C8B-B14F-4D97-AF65-F5344CB8AC3E}">
        <p14:creationId xmlns:p14="http://schemas.microsoft.com/office/powerpoint/2010/main" val="30061353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3B052-A59B-4AE3-A89A-E7748630C15B}"/>
              </a:ext>
            </a:extLst>
          </p:cNvPr>
          <p:cNvSpPr>
            <a:spLocks noGrp="1"/>
          </p:cNvSpPr>
          <p:nvPr>
            <p:ph type="ctrTitle"/>
          </p:nvPr>
        </p:nvSpPr>
        <p:spPr>
          <a:xfrm>
            <a:off x="1524000" y="1122363"/>
            <a:ext cx="9144000" cy="2387600"/>
          </a:xfrm>
        </p:spPr>
        <p:txBody>
          <a:bodyPr anchor="b"/>
          <a:lstStyle>
            <a:lvl1pPr algn="ctr">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FBDA9EC4-FEA9-41D2-BE8D-F709F01D375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6E155CF-52F5-4879-B7F3-D05812AC4A6D}"/>
              </a:ext>
            </a:extLst>
          </p:cNvPr>
          <p:cNvSpPr>
            <a:spLocks noGrp="1"/>
          </p:cNvSpPr>
          <p:nvPr>
            <p:ph type="dt" sz="half" idx="10"/>
          </p:nvPr>
        </p:nvSpPr>
        <p:spPr/>
        <p:txBody>
          <a:bodyPr/>
          <a:lstStyle/>
          <a:p>
            <a:fld id="{AA70F276-1833-4A75-9C1D-A56E2295A68D}" type="datetimeFigureOut">
              <a:rPr lang="en-US" smtClean="0"/>
              <a:t>10/26/20</a:t>
            </a:fld>
            <a:endParaRPr lang="en-US" dirty="0"/>
          </a:p>
        </p:txBody>
      </p:sp>
      <p:sp>
        <p:nvSpPr>
          <p:cNvPr id="5" name="Footer Placeholder 4">
            <a:extLst>
              <a:ext uri="{FF2B5EF4-FFF2-40B4-BE49-F238E27FC236}">
                <a16:creationId xmlns:a16="http://schemas.microsoft.com/office/drawing/2014/main" id="{80D053AC-61ED-4C2F-90BF-D4A91654510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138B2ED7-A198-4613-B8C9-EE02BAE24FA4}"/>
              </a:ext>
            </a:extLst>
          </p:cNvPr>
          <p:cNvSpPr>
            <a:spLocks noGrp="1"/>
          </p:cNvSpPr>
          <p:nvPr>
            <p:ph type="sldNum" sz="quarter" idx="12"/>
          </p:nvPr>
        </p:nvSpPr>
        <p:spPr/>
        <p:txBody>
          <a:bodyPr/>
          <a:lstStyle/>
          <a:p>
            <a:fld id="{28844951-7827-47D4-8276-7DDE1FA7D85A}" type="slidenum">
              <a:rPr lang="en-US" smtClean="0"/>
              <a:t>‹#›</a:t>
            </a:fld>
            <a:endParaRPr lang="en-US" dirty="0"/>
          </a:p>
        </p:txBody>
      </p:sp>
    </p:spTree>
    <p:extLst>
      <p:ext uri="{BB962C8B-B14F-4D97-AF65-F5344CB8AC3E}">
        <p14:creationId xmlns:p14="http://schemas.microsoft.com/office/powerpoint/2010/main" val="1980291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98991-AEF1-4F19-AAB8-436EAD58C282}"/>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D25B44F-E7DA-40C6-8B44-71EAB6BDFC98}"/>
              </a:ext>
            </a:extLst>
          </p:cNvPr>
          <p:cNvSpPr>
            <a:spLocks noGrp="1"/>
          </p:cNvSpPr>
          <p:nvPr>
            <p:ph idx="1"/>
          </p:nvPr>
        </p:nvSpPr>
        <p:spPr/>
        <p:txBody>
          <a:bodyPr/>
          <a:lstStyle>
            <a:lvl1pPr>
              <a:buFont typeface="Wingdings" panose="05000000000000000000" pitchFamily="2" charset="2"/>
              <a:buChar char="§"/>
              <a:defRPr/>
            </a:lvl1pPr>
            <a:lvl2pPr marL="685800" indent="-228600">
              <a:buFont typeface="Wingdings" panose="05000000000000000000" pitchFamily="2" charset="2"/>
              <a:buChar char="§"/>
              <a:defRPr/>
            </a:lvl2pPr>
            <a:lvl3pPr>
              <a:buFont typeface="Wingdings" panose="05000000000000000000" pitchFamily="2" charset="2"/>
              <a:buChar char="§"/>
              <a:defRPr/>
            </a:lvl3pPr>
            <a:lvl4pPr marL="1600200" indent="-228600">
              <a:buFont typeface="Wingdings" panose="05000000000000000000" pitchFamily="2" charset="2"/>
              <a:buChar char="§"/>
              <a:defRPr/>
            </a:lvl4pPr>
            <a:lvl5pPr>
              <a:buFont typeface="Wingdings" panose="05000000000000000000" pitchFamily="2" charset="2"/>
              <a:buChar cha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1F71817-A045-48C0-975B-CBEF88E9561E}"/>
              </a:ext>
            </a:extLst>
          </p:cNvPr>
          <p:cNvSpPr>
            <a:spLocks noGrp="1"/>
          </p:cNvSpPr>
          <p:nvPr>
            <p:ph type="dt" sz="half" idx="10"/>
          </p:nvPr>
        </p:nvSpPr>
        <p:spPr/>
        <p:txBody>
          <a:bodyPr/>
          <a:lstStyle/>
          <a:p>
            <a:fld id="{AA70F276-1833-4A75-9C1D-A56E2295A68D}" type="datetimeFigureOut">
              <a:rPr lang="en-US" smtClean="0"/>
              <a:t>10/26/20</a:t>
            </a:fld>
            <a:endParaRPr lang="en-US" dirty="0"/>
          </a:p>
        </p:txBody>
      </p:sp>
      <p:sp>
        <p:nvSpPr>
          <p:cNvPr id="5" name="Footer Placeholder 4">
            <a:extLst>
              <a:ext uri="{FF2B5EF4-FFF2-40B4-BE49-F238E27FC236}">
                <a16:creationId xmlns:a16="http://schemas.microsoft.com/office/drawing/2014/main" id="{B61C39F0-32D4-407C-8BCA-97F2D9E500C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9CF4459-37B2-4F87-B508-DB04D4332067}"/>
              </a:ext>
            </a:extLst>
          </p:cNvPr>
          <p:cNvSpPr>
            <a:spLocks noGrp="1"/>
          </p:cNvSpPr>
          <p:nvPr>
            <p:ph type="sldNum" sz="quarter" idx="12"/>
          </p:nvPr>
        </p:nvSpPr>
        <p:spPr/>
        <p:txBody>
          <a:bodyPr/>
          <a:lstStyle/>
          <a:p>
            <a:fld id="{28844951-7827-47D4-8276-7DDE1FA7D85A}" type="slidenum">
              <a:rPr lang="en-US" smtClean="0"/>
              <a:t>‹#›</a:t>
            </a:fld>
            <a:endParaRPr lang="en-US" dirty="0"/>
          </a:p>
        </p:txBody>
      </p:sp>
    </p:spTree>
    <p:extLst>
      <p:ext uri="{BB962C8B-B14F-4D97-AF65-F5344CB8AC3E}">
        <p14:creationId xmlns:p14="http://schemas.microsoft.com/office/powerpoint/2010/main" val="3486288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BBD03-9D57-48E9-8B43-688B72997276}"/>
              </a:ext>
            </a:extLst>
          </p:cNvPr>
          <p:cNvSpPr>
            <a:spLocks noGrp="1"/>
          </p:cNvSpPr>
          <p:nvPr>
            <p:ph type="title"/>
          </p:nvPr>
        </p:nvSpPr>
        <p:spPr>
          <a:xfrm>
            <a:off x="831850" y="1709738"/>
            <a:ext cx="10515600" cy="2852737"/>
          </a:xfrm>
        </p:spPr>
        <p:txBody>
          <a:bodyPr anchor="b"/>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83F376C-8A2F-4BE5-9669-4A6DA21B771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2654893-212E-4450-8F7A-27256B31F9FB}"/>
              </a:ext>
            </a:extLst>
          </p:cNvPr>
          <p:cNvSpPr>
            <a:spLocks noGrp="1"/>
          </p:cNvSpPr>
          <p:nvPr>
            <p:ph type="dt" sz="half" idx="10"/>
          </p:nvPr>
        </p:nvSpPr>
        <p:spPr/>
        <p:txBody>
          <a:bodyPr/>
          <a:lstStyle/>
          <a:p>
            <a:fld id="{AA70F276-1833-4A75-9C1D-A56E2295A68D}" type="datetimeFigureOut">
              <a:rPr lang="en-US" smtClean="0"/>
              <a:t>10/26/20</a:t>
            </a:fld>
            <a:endParaRPr lang="en-US" dirty="0"/>
          </a:p>
        </p:txBody>
      </p:sp>
      <p:sp>
        <p:nvSpPr>
          <p:cNvPr id="5" name="Footer Placeholder 4">
            <a:extLst>
              <a:ext uri="{FF2B5EF4-FFF2-40B4-BE49-F238E27FC236}">
                <a16:creationId xmlns:a16="http://schemas.microsoft.com/office/drawing/2014/main" id="{600E881A-3958-44A9-9EDB-D86F4E4144C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FEDBC4F-D9B8-4BFA-BE4F-D4B9B739D1BA}"/>
              </a:ext>
            </a:extLst>
          </p:cNvPr>
          <p:cNvSpPr>
            <a:spLocks noGrp="1"/>
          </p:cNvSpPr>
          <p:nvPr>
            <p:ph type="sldNum" sz="quarter" idx="12"/>
          </p:nvPr>
        </p:nvSpPr>
        <p:spPr/>
        <p:txBody>
          <a:bodyPr/>
          <a:lstStyle/>
          <a:p>
            <a:fld id="{28844951-7827-47D4-8276-7DDE1FA7D85A}" type="slidenum">
              <a:rPr lang="en-US" smtClean="0"/>
              <a:t>‹#›</a:t>
            </a:fld>
            <a:endParaRPr lang="en-US" dirty="0"/>
          </a:p>
        </p:txBody>
      </p:sp>
    </p:spTree>
    <p:extLst>
      <p:ext uri="{BB962C8B-B14F-4D97-AF65-F5344CB8AC3E}">
        <p14:creationId xmlns:p14="http://schemas.microsoft.com/office/powerpoint/2010/main" val="32707710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DC8777-C460-4649-8822-CA943386D06D}"/>
              </a:ext>
            </a:extLst>
          </p:cNvPr>
          <p:cNvSpPr>
            <a:spLocks noGrp="1"/>
          </p:cNvSpPr>
          <p:nvPr>
            <p:ph type="title"/>
          </p:nvPr>
        </p:nvSpPr>
        <p:spPr/>
        <p:txBody>
          <a:bodyPr/>
          <a:lstStyle>
            <a:lvl1pPr>
              <a:defRPr sz="4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FDF69E6-1094-437B-AA7E-0E21B7136CCA}"/>
              </a:ext>
            </a:extLst>
          </p:cNvPr>
          <p:cNvSpPr>
            <a:spLocks noGrp="1"/>
          </p:cNvSpPr>
          <p:nvPr>
            <p:ph sz="half" idx="1"/>
          </p:nvPr>
        </p:nvSpPr>
        <p:spPr>
          <a:xfrm>
            <a:off x="838200" y="2057399"/>
            <a:ext cx="5181600" cy="411956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C20BC963-4591-4BE3-AE63-4999A13C5054}"/>
              </a:ext>
            </a:extLst>
          </p:cNvPr>
          <p:cNvSpPr>
            <a:spLocks noGrp="1"/>
          </p:cNvSpPr>
          <p:nvPr>
            <p:ph sz="half" idx="2"/>
          </p:nvPr>
        </p:nvSpPr>
        <p:spPr>
          <a:xfrm>
            <a:off x="6172200" y="2057399"/>
            <a:ext cx="5181600" cy="4119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504D5BB-DB84-4266-9B4F-E65CCFE5B310}"/>
              </a:ext>
            </a:extLst>
          </p:cNvPr>
          <p:cNvSpPr>
            <a:spLocks noGrp="1"/>
          </p:cNvSpPr>
          <p:nvPr>
            <p:ph type="dt" sz="half" idx="10"/>
          </p:nvPr>
        </p:nvSpPr>
        <p:spPr/>
        <p:txBody>
          <a:bodyPr/>
          <a:lstStyle/>
          <a:p>
            <a:fld id="{AA70F276-1833-4A75-9C1D-A56E2295A68D}" type="datetimeFigureOut">
              <a:rPr lang="en-US" smtClean="0"/>
              <a:t>10/26/20</a:t>
            </a:fld>
            <a:endParaRPr lang="en-US" dirty="0"/>
          </a:p>
        </p:txBody>
      </p:sp>
      <p:sp>
        <p:nvSpPr>
          <p:cNvPr id="6" name="Footer Placeholder 5">
            <a:extLst>
              <a:ext uri="{FF2B5EF4-FFF2-40B4-BE49-F238E27FC236}">
                <a16:creationId xmlns:a16="http://schemas.microsoft.com/office/drawing/2014/main" id="{891A99B5-D493-4AB1-AF24-6660540D56A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FE178D0-5F1E-43FA-B447-53501EDD17C0}"/>
              </a:ext>
            </a:extLst>
          </p:cNvPr>
          <p:cNvSpPr>
            <a:spLocks noGrp="1"/>
          </p:cNvSpPr>
          <p:nvPr>
            <p:ph type="sldNum" sz="quarter" idx="12"/>
          </p:nvPr>
        </p:nvSpPr>
        <p:spPr/>
        <p:txBody>
          <a:bodyPr/>
          <a:lstStyle/>
          <a:p>
            <a:fld id="{28844951-7827-47D4-8276-7DDE1FA7D85A}" type="slidenum">
              <a:rPr lang="en-US" smtClean="0"/>
              <a:t>‹#›</a:t>
            </a:fld>
            <a:endParaRPr lang="en-US" dirty="0"/>
          </a:p>
        </p:txBody>
      </p:sp>
    </p:spTree>
    <p:extLst>
      <p:ext uri="{BB962C8B-B14F-4D97-AF65-F5344CB8AC3E}">
        <p14:creationId xmlns:p14="http://schemas.microsoft.com/office/powerpoint/2010/main" val="42270538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C85CC-8D2B-4219-A2A4-1625A02DFECD}"/>
              </a:ext>
            </a:extLst>
          </p:cNvPr>
          <p:cNvSpPr>
            <a:spLocks noGrp="1"/>
          </p:cNvSpPr>
          <p:nvPr>
            <p:ph type="title"/>
          </p:nvPr>
        </p:nvSpPr>
        <p:spPr>
          <a:xfrm>
            <a:off x="839788" y="668338"/>
            <a:ext cx="10515600" cy="1084262"/>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DD6143C8-1CF7-440E-99A3-0527314598C6}"/>
              </a:ext>
            </a:extLst>
          </p:cNvPr>
          <p:cNvSpPr>
            <a:spLocks noGrp="1"/>
          </p:cNvSpPr>
          <p:nvPr>
            <p:ph type="body" idx="1"/>
          </p:nvPr>
        </p:nvSpPr>
        <p:spPr>
          <a:xfrm>
            <a:off x="839788" y="1828800"/>
            <a:ext cx="5157787" cy="823912"/>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AEEFF5CA-4662-4430-80C7-99CD7D66C9CF}"/>
              </a:ext>
            </a:extLst>
          </p:cNvPr>
          <p:cNvSpPr>
            <a:spLocks noGrp="1"/>
          </p:cNvSpPr>
          <p:nvPr>
            <p:ph sz="half" idx="2"/>
          </p:nvPr>
        </p:nvSpPr>
        <p:spPr>
          <a:xfrm>
            <a:off x="839788" y="2743199"/>
            <a:ext cx="5157787" cy="344646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76CB5B7-DC23-41CE-872B-E25BD64F84A5}"/>
              </a:ext>
            </a:extLst>
          </p:cNvPr>
          <p:cNvSpPr>
            <a:spLocks noGrp="1"/>
          </p:cNvSpPr>
          <p:nvPr>
            <p:ph type="body" sz="quarter" idx="3"/>
          </p:nvPr>
        </p:nvSpPr>
        <p:spPr>
          <a:xfrm>
            <a:off x="6172200" y="1828800"/>
            <a:ext cx="5183188" cy="823912"/>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4DF7633C-C24D-4947-979C-132B3AC405A8}"/>
              </a:ext>
            </a:extLst>
          </p:cNvPr>
          <p:cNvSpPr>
            <a:spLocks noGrp="1"/>
          </p:cNvSpPr>
          <p:nvPr>
            <p:ph sz="quarter" idx="4"/>
          </p:nvPr>
        </p:nvSpPr>
        <p:spPr>
          <a:xfrm>
            <a:off x="6172200" y="2743199"/>
            <a:ext cx="5183188" cy="34464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E8A46E1-3934-4807-900F-CA7A4D8D66B3}"/>
              </a:ext>
            </a:extLst>
          </p:cNvPr>
          <p:cNvSpPr>
            <a:spLocks noGrp="1"/>
          </p:cNvSpPr>
          <p:nvPr>
            <p:ph type="dt" sz="half" idx="10"/>
          </p:nvPr>
        </p:nvSpPr>
        <p:spPr/>
        <p:txBody>
          <a:bodyPr/>
          <a:lstStyle/>
          <a:p>
            <a:fld id="{AA70F276-1833-4A75-9C1D-A56E2295A68D}" type="datetimeFigureOut">
              <a:rPr lang="en-US" smtClean="0"/>
              <a:t>10/26/20</a:t>
            </a:fld>
            <a:endParaRPr lang="en-US" dirty="0"/>
          </a:p>
        </p:txBody>
      </p:sp>
      <p:sp>
        <p:nvSpPr>
          <p:cNvPr id="8" name="Footer Placeholder 7">
            <a:extLst>
              <a:ext uri="{FF2B5EF4-FFF2-40B4-BE49-F238E27FC236}">
                <a16:creationId xmlns:a16="http://schemas.microsoft.com/office/drawing/2014/main" id="{4BC9C6EA-1549-4601-8226-E5C43469CAFE}"/>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3658246-003D-4024-9F4B-BA3BD3FBFFBC}"/>
              </a:ext>
            </a:extLst>
          </p:cNvPr>
          <p:cNvSpPr>
            <a:spLocks noGrp="1"/>
          </p:cNvSpPr>
          <p:nvPr>
            <p:ph type="sldNum" sz="quarter" idx="12"/>
          </p:nvPr>
        </p:nvSpPr>
        <p:spPr/>
        <p:txBody>
          <a:bodyPr/>
          <a:lstStyle/>
          <a:p>
            <a:fld id="{28844951-7827-47D4-8276-7DDE1FA7D85A}" type="slidenum">
              <a:rPr lang="en-US" smtClean="0"/>
              <a:t>‹#›</a:t>
            </a:fld>
            <a:endParaRPr lang="en-US" dirty="0"/>
          </a:p>
        </p:txBody>
      </p:sp>
    </p:spTree>
    <p:extLst>
      <p:ext uri="{BB962C8B-B14F-4D97-AF65-F5344CB8AC3E}">
        <p14:creationId xmlns:p14="http://schemas.microsoft.com/office/powerpoint/2010/main" val="34699322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2DD4C-BFBC-4087-B94C-4DD0690E838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EB9D434-8228-4C7F-B520-14121EBC903B}"/>
              </a:ext>
            </a:extLst>
          </p:cNvPr>
          <p:cNvSpPr>
            <a:spLocks noGrp="1"/>
          </p:cNvSpPr>
          <p:nvPr>
            <p:ph type="dt" sz="half" idx="10"/>
          </p:nvPr>
        </p:nvSpPr>
        <p:spPr/>
        <p:txBody>
          <a:bodyPr/>
          <a:lstStyle/>
          <a:p>
            <a:fld id="{AA70F276-1833-4A75-9C1D-A56E2295A68D}" type="datetimeFigureOut">
              <a:rPr lang="en-US" smtClean="0"/>
              <a:t>10/26/20</a:t>
            </a:fld>
            <a:endParaRPr lang="en-US" dirty="0"/>
          </a:p>
        </p:txBody>
      </p:sp>
      <p:sp>
        <p:nvSpPr>
          <p:cNvPr id="4" name="Footer Placeholder 3">
            <a:extLst>
              <a:ext uri="{FF2B5EF4-FFF2-40B4-BE49-F238E27FC236}">
                <a16:creationId xmlns:a16="http://schemas.microsoft.com/office/drawing/2014/main" id="{997B89BD-A70A-48D2-A3D9-DB2C0DB123B4}"/>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B4ACF4EF-5A2A-4A47-81DF-80CB513060F6}"/>
              </a:ext>
            </a:extLst>
          </p:cNvPr>
          <p:cNvSpPr>
            <a:spLocks noGrp="1"/>
          </p:cNvSpPr>
          <p:nvPr>
            <p:ph type="sldNum" sz="quarter" idx="12"/>
          </p:nvPr>
        </p:nvSpPr>
        <p:spPr/>
        <p:txBody>
          <a:bodyPr/>
          <a:lstStyle/>
          <a:p>
            <a:fld id="{28844951-7827-47D4-8276-7DDE1FA7D85A}" type="slidenum">
              <a:rPr lang="en-US" smtClean="0"/>
              <a:t>‹#›</a:t>
            </a:fld>
            <a:endParaRPr lang="en-US" dirty="0"/>
          </a:p>
        </p:txBody>
      </p:sp>
    </p:spTree>
    <p:extLst>
      <p:ext uri="{BB962C8B-B14F-4D97-AF65-F5344CB8AC3E}">
        <p14:creationId xmlns:p14="http://schemas.microsoft.com/office/powerpoint/2010/main" val="8432463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18B9F00-8450-475B-B155-993BAF212AF6}"/>
              </a:ext>
            </a:extLst>
          </p:cNvPr>
          <p:cNvSpPr>
            <a:spLocks noGrp="1"/>
          </p:cNvSpPr>
          <p:nvPr>
            <p:ph type="dt" sz="half" idx="10"/>
          </p:nvPr>
        </p:nvSpPr>
        <p:spPr/>
        <p:txBody>
          <a:bodyPr/>
          <a:lstStyle/>
          <a:p>
            <a:fld id="{AA70F276-1833-4A75-9C1D-A56E2295A68D}" type="datetimeFigureOut">
              <a:rPr lang="en-US" smtClean="0"/>
              <a:t>10/26/20</a:t>
            </a:fld>
            <a:endParaRPr lang="en-US" dirty="0"/>
          </a:p>
        </p:txBody>
      </p:sp>
      <p:sp>
        <p:nvSpPr>
          <p:cNvPr id="3" name="Footer Placeholder 2">
            <a:extLst>
              <a:ext uri="{FF2B5EF4-FFF2-40B4-BE49-F238E27FC236}">
                <a16:creationId xmlns:a16="http://schemas.microsoft.com/office/drawing/2014/main" id="{5C0FDDA3-8E6F-42F7-BFBE-7FA9C647CA4E}"/>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6C8E678-81B8-4356-9624-A0B999536312}"/>
              </a:ext>
            </a:extLst>
          </p:cNvPr>
          <p:cNvSpPr>
            <a:spLocks noGrp="1"/>
          </p:cNvSpPr>
          <p:nvPr>
            <p:ph type="sldNum" sz="quarter" idx="12"/>
          </p:nvPr>
        </p:nvSpPr>
        <p:spPr/>
        <p:txBody>
          <a:bodyPr/>
          <a:lstStyle/>
          <a:p>
            <a:fld id="{28844951-7827-47D4-8276-7DDE1FA7D85A}" type="slidenum">
              <a:rPr lang="en-US" smtClean="0"/>
              <a:t>‹#›</a:t>
            </a:fld>
            <a:endParaRPr lang="en-US" dirty="0"/>
          </a:p>
        </p:txBody>
      </p:sp>
    </p:spTree>
    <p:extLst>
      <p:ext uri="{BB962C8B-B14F-4D97-AF65-F5344CB8AC3E}">
        <p14:creationId xmlns:p14="http://schemas.microsoft.com/office/powerpoint/2010/main" val="27609014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010DAA-DDE3-4C9C-8171-385A3DAC81CF}"/>
              </a:ext>
            </a:extLst>
          </p:cNvPr>
          <p:cNvSpPr>
            <a:spLocks noGrp="1"/>
          </p:cNvSpPr>
          <p:nvPr>
            <p:ph type="title"/>
          </p:nvPr>
        </p:nvSpPr>
        <p:spPr>
          <a:xfrm>
            <a:off x="839788" y="685800"/>
            <a:ext cx="3932237" cy="1371600"/>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AAF73DB2-BD72-4F5E-9CA2-197343A0908A}"/>
              </a:ext>
            </a:extLst>
          </p:cNvPr>
          <p:cNvSpPr>
            <a:spLocks noGrp="1"/>
          </p:cNvSpPr>
          <p:nvPr>
            <p:ph idx="1"/>
          </p:nvPr>
        </p:nvSpPr>
        <p:spPr>
          <a:xfrm>
            <a:off x="5183188" y="685801"/>
            <a:ext cx="6172200" cy="51752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71F01536-2B0A-42A2-827E-2EB2C324A5FE}"/>
              </a:ext>
            </a:extLst>
          </p:cNvPr>
          <p:cNvSpPr>
            <a:spLocks noGrp="1"/>
          </p:cNvSpPr>
          <p:nvPr>
            <p:ph type="body" sz="half" idx="2"/>
          </p:nvPr>
        </p:nvSpPr>
        <p:spPr>
          <a:xfrm>
            <a:off x="839788" y="2209800"/>
            <a:ext cx="3932237" cy="36591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1722CD09-61EF-4733-831C-5B133DAE1F4C}"/>
              </a:ext>
            </a:extLst>
          </p:cNvPr>
          <p:cNvSpPr>
            <a:spLocks noGrp="1"/>
          </p:cNvSpPr>
          <p:nvPr>
            <p:ph type="dt" sz="half" idx="10"/>
          </p:nvPr>
        </p:nvSpPr>
        <p:spPr/>
        <p:txBody>
          <a:bodyPr/>
          <a:lstStyle/>
          <a:p>
            <a:fld id="{AA70F276-1833-4A75-9C1D-A56E2295A68D}" type="datetimeFigureOut">
              <a:rPr lang="en-US" smtClean="0"/>
              <a:t>10/26/20</a:t>
            </a:fld>
            <a:endParaRPr lang="en-US" dirty="0"/>
          </a:p>
        </p:txBody>
      </p:sp>
      <p:sp>
        <p:nvSpPr>
          <p:cNvPr id="6" name="Footer Placeholder 5">
            <a:extLst>
              <a:ext uri="{FF2B5EF4-FFF2-40B4-BE49-F238E27FC236}">
                <a16:creationId xmlns:a16="http://schemas.microsoft.com/office/drawing/2014/main" id="{5B109FCF-96E4-4EBF-AAFB-5E9AD22A68AE}"/>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9E381A6-E580-49A4-989C-EF4A54F83B45}"/>
              </a:ext>
            </a:extLst>
          </p:cNvPr>
          <p:cNvSpPr>
            <a:spLocks noGrp="1"/>
          </p:cNvSpPr>
          <p:nvPr>
            <p:ph type="sldNum" sz="quarter" idx="12"/>
          </p:nvPr>
        </p:nvSpPr>
        <p:spPr/>
        <p:txBody>
          <a:bodyPr/>
          <a:lstStyle/>
          <a:p>
            <a:fld id="{28844951-7827-47D4-8276-7DDE1FA7D85A}" type="slidenum">
              <a:rPr lang="en-US" smtClean="0"/>
              <a:t>‹#›</a:t>
            </a:fld>
            <a:endParaRPr lang="en-US" dirty="0"/>
          </a:p>
        </p:txBody>
      </p:sp>
    </p:spTree>
    <p:extLst>
      <p:ext uri="{BB962C8B-B14F-4D97-AF65-F5344CB8AC3E}">
        <p14:creationId xmlns:p14="http://schemas.microsoft.com/office/powerpoint/2010/main" val="7487133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CCFA6E-F719-4613-8815-591471E722E5}"/>
              </a:ext>
            </a:extLst>
          </p:cNvPr>
          <p:cNvSpPr>
            <a:spLocks noGrp="1"/>
          </p:cNvSpPr>
          <p:nvPr>
            <p:ph type="title"/>
          </p:nvPr>
        </p:nvSpPr>
        <p:spPr>
          <a:xfrm>
            <a:off x="839788" y="685800"/>
            <a:ext cx="3932237" cy="1371600"/>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654384F3-CDE0-4329-B76D-45AAC94B04A8}"/>
              </a:ext>
            </a:extLst>
          </p:cNvPr>
          <p:cNvSpPr>
            <a:spLocks noGrp="1"/>
          </p:cNvSpPr>
          <p:nvPr>
            <p:ph type="pic" idx="1"/>
          </p:nvPr>
        </p:nvSpPr>
        <p:spPr>
          <a:xfrm>
            <a:off x="5183188" y="685801"/>
            <a:ext cx="6172200" cy="5175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79A9D7EB-40DA-460F-A48A-3E6D5E5612E7}"/>
              </a:ext>
            </a:extLst>
          </p:cNvPr>
          <p:cNvSpPr>
            <a:spLocks noGrp="1"/>
          </p:cNvSpPr>
          <p:nvPr>
            <p:ph type="body" sz="half" idx="2"/>
          </p:nvPr>
        </p:nvSpPr>
        <p:spPr>
          <a:xfrm>
            <a:off x="839788" y="2209800"/>
            <a:ext cx="3932237" cy="36591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1E56944C-E229-457E-868E-C48FF47DA37A}"/>
              </a:ext>
            </a:extLst>
          </p:cNvPr>
          <p:cNvSpPr>
            <a:spLocks noGrp="1"/>
          </p:cNvSpPr>
          <p:nvPr>
            <p:ph type="dt" sz="half" idx="10"/>
          </p:nvPr>
        </p:nvSpPr>
        <p:spPr/>
        <p:txBody>
          <a:bodyPr/>
          <a:lstStyle/>
          <a:p>
            <a:fld id="{AA70F276-1833-4A75-9C1D-A56E2295A68D}" type="datetimeFigureOut">
              <a:rPr lang="en-US" smtClean="0"/>
              <a:t>10/26/20</a:t>
            </a:fld>
            <a:endParaRPr lang="en-US" dirty="0"/>
          </a:p>
        </p:txBody>
      </p:sp>
      <p:sp>
        <p:nvSpPr>
          <p:cNvPr id="6" name="Footer Placeholder 5">
            <a:extLst>
              <a:ext uri="{FF2B5EF4-FFF2-40B4-BE49-F238E27FC236}">
                <a16:creationId xmlns:a16="http://schemas.microsoft.com/office/drawing/2014/main" id="{CC7115FE-359F-46EA-A3C8-0D18544E34A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5165D17-3010-4FF5-9071-5CCD3E6995D6}"/>
              </a:ext>
            </a:extLst>
          </p:cNvPr>
          <p:cNvSpPr>
            <a:spLocks noGrp="1"/>
          </p:cNvSpPr>
          <p:nvPr>
            <p:ph type="sldNum" sz="quarter" idx="12"/>
          </p:nvPr>
        </p:nvSpPr>
        <p:spPr/>
        <p:txBody>
          <a:bodyPr/>
          <a:lstStyle/>
          <a:p>
            <a:fld id="{28844951-7827-47D4-8276-7DDE1FA7D85A}" type="slidenum">
              <a:rPr lang="en-US" smtClean="0"/>
              <a:t>‹#›</a:t>
            </a:fld>
            <a:endParaRPr lang="en-US" dirty="0"/>
          </a:p>
        </p:txBody>
      </p:sp>
    </p:spTree>
    <p:extLst>
      <p:ext uri="{BB962C8B-B14F-4D97-AF65-F5344CB8AC3E}">
        <p14:creationId xmlns:p14="http://schemas.microsoft.com/office/powerpoint/2010/main" val="8043348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7B47DD-81F8-4128-9E50-04A9F2D3DCD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56564D1-2B83-4C0F-ACBA-E91472C50A3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FA1D7D-D2EC-4ADB-9C65-191DEC82DDF4}"/>
              </a:ext>
            </a:extLst>
          </p:cNvPr>
          <p:cNvSpPr>
            <a:spLocks noGrp="1"/>
          </p:cNvSpPr>
          <p:nvPr>
            <p:ph type="dt" sz="half" idx="10"/>
          </p:nvPr>
        </p:nvSpPr>
        <p:spPr/>
        <p:txBody>
          <a:bodyPr/>
          <a:lstStyle/>
          <a:p>
            <a:fld id="{AA70F276-1833-4A75-9C1D-A56E2295A68D}" type="datetimeFigureOut">
              <a:rPr lang="en-US" smtClean="0"/>
              <a:t>10/26/20</a:t>
            </a:fld>
            <a:endParaRPr lang="en-US" dirty="0"/>
          </a:p>
        </p:txBody>
      </p:sp>
      <p:sp>
        <p:nvSpPr>
          <p:cNvPr id="5" name="Footer Placeholder 4">
            <a:extLst>
              <a:ext uri="{FF2B5EF4-FFF2-40B4-BE49-F238E27FC236}">
                <a16:creationId xmlns:a16="http://schemas.microsoft.com/office/drawing/2014/main" id="{534CB571-86F9-474A-826A-75CC21C8832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384F5F-50E6-4BB9-B848-EE2302C02ABE}"/>
              </a:ext>
            </a:extLst>
          </p:cNvPr>
          <p:cNvSpPr>
            <a:spLocks noGrp="1"/>
          </p:cNvSpPr>
          <p:nvPr>
            <p:ph type="sldNum" sz="quarter" idx="12"/>
          </p:nvPr>
        </p:nvSpPr>
        <p:spPr/>
        <p:txBody>
          <a:bodyPr/>
          <a:lstStyle/>
          <a:p>
            <a:fld id="{28844951-7827-47D4-8276-7DDE1FA7D85A}" type="slidenum">
              <a:rPr lang="en-US" smtClean="0"/>
              <a:t>‹#›</a:t>
            </a:fld>
            <a:endParaRPr lang="en-US" dirty="0"/>
          </a:p>
        </p:txBody>
      </p:sp>
    </p:spTree>
    <p:extLst>
      <p:ext uri="{BB962C8B-B14F-4D97-AF65-F5344CB8AC3E}">
        <p14:creationId xmlns:p14="http://schemas.microsoft.com/office/powerpoint/2010/main" val="79155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3F08DF-1C0D-4F53-A3AB-95D7B55FA063}"/>
              </a:ext>
            </a:extLst>
          </p:cNvPr>
          <p:cNvSpPr>
            <a:spLocks noGrp="1"/>
          </p:cNvSpPr>
          <p:nvPr>
            <p:ph type="title" orient="vert"/>
          </p:nvPr>
        </p:nvSpPr>
        <p:spPr>
          <a:xfrm>
            <a:off x="8724900" y="761999"/>
            <a:ext cx="2628900" cy="5414963"/>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C0D3BBD-C494-4E94-B189-319802A93E38}"/>
              </a:ext>
            </a:extLst>
          </p:cNvPr>
          <p:cNvSpPr>
            <a:spLocks noGrp="1"/>
          </p:cNvSpPr>
          <p:nvPr>
            <p:ph type="body" orient="vert" idx="1"/>
          </p:nvPr>
        </p:nvSpPr>
        <p:spPr>
          <a:xfrm>
            <a:off x="838200" y="761999"/>
            <a:ext cx="7734300" cy="5414963"/>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63C0BD9-4BED-43D3-852F-B74B949A2287}"/>
              </a:ext>
            </a:extLst>
          </p:cNvPr>
          <p:cNvSpPr>
            <a:spLocks noGrp="1"/>
          </p:cNvSpPr>
          <p:nvPr>
            <p:ph type="dt" sz="half" idx="10"/>
          </p:nvPr>
        </p:nvSpPr>
        <p:spPr/>
        <p:txBody>
          <a:bodyPr/>
          <a:lstStyle/>
          <a:p>
            <a:fld id="{AA70F276-1833-4A75-9C1D-A56E2295A68D}" type="datetimeFigureOut">
              <a:rPr lang="en-US" smtClean="0"/>
              <a:t>10/26/20</a:t>
            </a:fld>
            <a:endParaRPr lang="en-US" dirty="0"/>
          </a:p>
        </p:txBody>
      </p:sp>
      <p:sp>
        <p:nvSpPr>
          <p:cNvPr id="5" name="Footer Placeholder 4">
            <a:extLst>
              <a:ext uri="{FF2B5EF4-FFF2-40B4-BE49-F238E27FC236}">
                <a16:creationId xmlns:a16="http://schemas.microsoft.com/office/drawing/2014/main" id="{BB7811DC-C725-4462-B622-DB96A898767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67C42D06-438F-4150-9238-E2FAEE5E28D9}"/>
              </a:ext>
            </a:extLst>
          </p:cNvPr>
          <p:cNvSpPr>
            <a:spLocks noGrp="1"/>
          </p:cNvSpPr>
          <p:nvPr>
            <p:ph type="sldNum" sz="quarter" idx="12"/>
          </p:nvPr>
        </p:nvSpPr>
        <p:spPr/>
        <p:txBody>
          <a:bodyPr/>
          <a:lstStyle/>
          <a:p>
            <a:fld id="{28844951-7827-47D4-8276-7DDE1FA7D85A}" type="slidenum">
              <a:rPr lang="en-US" smtClean="0"/>
              <a:t>‹#›</a:t>
            </a:fld>
            <a:endParaRPr lang="en-US" dirty="0"/>
          </a:p>
        </p:txBody>
      </p:sp>
    </p:spTree>
    <p:extLst>
      <p:ext uri="{BB962C8B-B14F-4D97-AF65-F5344CB8AC3E}">
        <p14:creationId xmlns:p14="http://schemas.microsoft.com/office/powerpoint/2010/main" val="8579930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Graphic 1" descr="Tag=AccentColor&#10;Flavor=Light&#10;Target=Fill">
            <a:extLst>
              <a:ext uri="{FF2B5EF4-FFF2-40B4-BE49-F238E27FC236}">
                <a16:creationId xmlns:a16="http://schemas.microsoft.com/office/drawing/2014/main" id="{0D57E7FA-E8FC-45AC-868F-CDC8144939D6}"/>
              </a:ext>
            </a:extLst>
          </p:cNvPr>
          <p:cNvSpPr/>
          <p:nvPr/>
        </p:nvSpPr>
        <p:spPr>
          <a:xfrm rot="10800000" flipV="1">
            <a:off x="2599854" y="527562"/>
            <a:ext cx="6992292" cy="5102484"/>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807094A5-EB6F-441D-88F8-CD7A30C84707}"/>
              </a:ext>
            </a:extLst>
          </p:cNvPr>
          <p:cNvSpPr>
            <a:spLocks noGrp="1"/>
          </p:cNvSpPr>
          <p:nvPr>
            <p:ph type="ctrTitle"/>
          </p:nvPr>
        </p:nvSpPr>
        <p:spPr>
          <a:xfrm>
            <a:off x="1508760" y="1591056"/>
            <a:ext cx="5705856" cy="3264408"/>
          </a:xfrm>
        </p:spPr>
        <p:txBody>
          <a:bodyPr anchor="b">
            <a:normAutofit/>
          </a:bodyPr>
          <a:lstStyle>
            <a:lvl1pPr algn="l">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1C7CE1E3-3929-42A6-81B7-056BD88EF353}"/>
              </a:ext>
            </a:extLst>
          </p:cNvPr>
          <p:cNvSpPr>
            <a:spLocks noGrp="1"/>
          </p:cNvSpPr>
          <p:nvPr>
            <p:ph type="subTitle" idx="1"/>
          </p:nvPr>
        </p:nvSpPr>
        <p:spPr>
          <a:xfrm>
            <a:off x="1524000" y="4928616"/>
            <a:ext cx="5705856" cy="996696"/>
          </a:xfrm>
        </p:spPr>
        <p:txBody>
          <a:bodyPr/>
          <a:lstStyle>
            <a:lvl1pPr marL="0" indent="0" algn="l">
              <a:buNone/>
              <a:defRPr sz="2400" cap="all"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5CE951E3-0794-422C-AF76-0AD4A7FB19EB}"/>
              </a:ext>
            </a:extLst>
          </p:cNvPr>
          <p:cNvSpPr>
            <a:spLocks noGrp="1"/>
          </p:cNvSpPr>
          <p:nvPr>
            <p:ph type="dt" sz="half" idx="10"/>
          </p:nvPr>
        </p:nvSpPr>
        <p:spPr/>
        <p:txBody>
          <a:bodyPr/>
          <a:lstStyle/>
          <a:p>
            <a:fld id="{3C04E684-10F4-4CC3-A0B9-F03AA7BE37CF}" type="datetimeFigureOut">
              <a:rPr lang="en-US" smtClean="0"/>
              <a:t>10/26/20</a:t>
            </a:fld>
            <a:endParaRPr lang="en-US" dirty="0"/>
          </a:p>
        </p:txBody>
      </p:sp>
      <p:sp>
        <p:nvSpPr>
          <p:cNvPr id="5" name="Footer Placeholder 4">
            <a:extLst>
              <a:ext uri="{FF2B5EF4-FFF2-40B4-BE49-F238E27FC236}">
                <a16:creationId xmlns:a16="http://schemas.microsoft.com/office/drawing/2014/main" id="{114EBFA8-0291-4D77-A9D9-B17FC2382A8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57AC4D4-C4EE-4624-A329-C608A1D5AFE1}"/>
              </a:ext>
            </a:extLst>
          </p:cNvPr>
          <p:cNvSpPr>
            <a:spLocks noGrp="1"/>
          </p:cNvSpPr>
          <p:nvPr>
            <p:ph type="sldNum" sz="quarter" idx="12"/>
          </p:nvPr>
        </p:nvSpPr>
        <p:spPr/>
        <p:txBody>
          <a:bodyPr/>
          <a:lstStyle/>
          <a:p>
            <a:fld id="{51845F5A-061D-4825-9AE9-D7794091C6CF}" type="slidenum">
              <a:rPr lang="en-US" smtClean="0"/>
              <a:t>‹#›</a:t>
            </a:fld>
            <a:endParaRPr lang="en-US" dirty="0"/>
          </a:p>
        </p:txBody>
      </p:sp>
    </p:spTree>
    <p:extLst>
      <p:ext uri="{BB962C8B-B14F-4D97-AF65-F5344CB8AC3E}">
        <p14:creationId xmlns:p14="http://schemas.microsoft.com/office/powerpoint/2010/main" val="17549568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Freeform: Shape 6" descr="Tag=AccentColor&#10;Flavor=Light&#10;Target=Fill">
            <a:extLst>
              <a:ext uri="{FF2B5EF4-FFF2-40B4-BE49-F238E27FC236}">
                <a16:creationId xmlns:a16="http://schemas.microsoft.com/office/drawing/2014/main" id="{13B7BB51-92B8-4089-8DAB-1202A4D1C6A3}"/>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dirty="0"/>
          </a:p>
        </p:txBody>
      </p:sp>
      <p:sp>
        <p:nvSpPr>
          <p:cNvPr id="2" name="Title 1">
            <a:extLst>
              <a:ext uri="{FF2B5EF4-FFF2-40B4-BE49-F238E27FC236}">
                <a16:creationId xmlns:a16="http://schemas.microsoft.com/office/drawing/2014/main" id="{26030E26-A86A-417A-AA64-699AA8DD3DA5}"/>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19CF97E-0E6E-41E9-B75B-0371E744D1E8}"/>
              </a:ext>
            </a:extLst>
          </p:cNvPr>
          <p:cNvSpPr>
            <a:spLocks noGrp="1"/>
          </p:cNvSpPr>
          <p:nvPr>
            <p:ph idx="1"/>
          </p:nvPr>
        </p:nvSpPr>
        <p:spPr>
          <a:xfrm>
            <a:off x="838200" y="2011680"/>
            <a:ext cx="1051560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0BAE770-8363-44CD-8A22-AB26C5C5361B}"/>
              </a:ext>
            </a:extLst>
          </p:cNvPr>
          <p:cNvSpPr>
            <a:spLocks noGrp="1"/>
          </p:cNvSpPr>
          <p:nvPr>
            <p:ph type="dt" sz="half" idx="10"/>
          </p:nvPr>
        </p:nvSpPr>
        <p:spPr/>
        <p:txBody>
          <a:bodyPr/>
          <a:lstStyle/>
          <a:p>
            <a:fld id="{3C04E684-10F4-4CC3-A0B9-F03AA7BE37CF}" type="datetimeFigureOut">
              <a:rPr lang="en-US" smtClean="0"/>
              <a:t>10/26/20</a:t>
            </a:fld>
            <a:endParaRPr lang="en-US" dirty="0"/>
          </a:p>
        </p:txBody>
      </p:sp>
      <p:sp>
        <p:nvSpPr>
          <p:cNvPr id="5" name="Footer Placeholder 4">
            <a:extLst>
              <a:ext uri="{FF2B5EF4-FFF2-40B4-BE49-F238E27FC236}">
                <a16:creationId xmlns:a16="http://schemas.microsoft.com/office/drawing/2014/main" id="{36E618F2-3B8E-4449-91E7-F8AA4960938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63428F0-E5C2-42A1-AB2F-1A19FFAD19CF}"/>
              </a:ext>
            </a:extLst>
          </p:cNvPr>
          <p:cNvSpPr>
            <a:spLocks noGrp="1"/>
          </p:cNvSpPr>
          <p:nvPr>
            <p:ph type="sldNum" sz="quarter" idx="12"/>
          </p:nvPr>
        </p:nvSpPr>
        <p:spPr/>
        <p:txBody>
          <a:bodyPr/>
          <a:lstStyle/>
          <a:p>
            <a:fld id="{51845F5A-061D-4825-9AE9-D7794091C6CF}" type="slidenum">
              <a:rPr lang="en-US" smtClean="0"/>
              <a:t>‹#›</a:t>
            </a:fld>
            <a:endParaRPr lang="en-US" dirty="0"/>
          </a:p>
        </p:txBody>
      </p:sp>
    </p:spTree>
    <p:extLst>
      <p:ext uri="{BB962C8B-B14F-4D97-AF65-F5344CB8AC3E}">
        <p14:creationId xmlns:p14="http://schemas.microsoft.com/office/powerpoint/2010/main" val="27601013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Graphic 9" descr="Tag=AccentColor&#10;Flavor=Light&#10;Target=Fill">
            <a:extLst>
              <a:ext uri="{FF2B5EF4-FFF2-40B4-BE49-F238E27FC236}">
                <a16:creationId xmlns:a16="http://schemas.microsoft.com/office/drawing/2014/main" id="{DB2CE8D6-5B4E-4EBE-9ED5-A1DA7E2A5CDA}"/>
              </a:ext>
            </a:extLst>
          </p:cNvPr>
          <p:cNvSpPr/>
          <p:nvPr/>
        </p:nvSpPr>
        <p:spPr>
          <a:xfrm>
            <a:off x="7209816" y="0"/>
            <a:ext cx="4143984" cy="5747660"/>
          </a:xfrm>
          <a:custGeom>
            <a:avLst/>
            <a:gdLst>
              <a:gd name="connsiteX0" fmla="*/ 0 w 3843750"/>
              <a:gd name="connsiteY0" fmla="*/ 346 h 5956080"/>
              <a:gd name="connsiteX1" fmla="*/ 72373 w 3843750"/>
              <a:gd name="connsiteY1" fmla="*/ 2447534 h 5956080"/>
              <a:gd name="connsiteX2" fmla="*/ 145093 w 3843750"/>
              <a:gd name="connsiteY2" fmla="*/ 3878724 h 5956080"/>
              <a:gd name="connsiteX3" fmla="*/ 237897 w 3843750"/>
              <a:gd name="connsiteY3" fmla="*/ 4208041 h 5956080"/>
              <a:gd name="connsiteX4" fmla="*/ 281875 w 3843750"/>
              <a:gd name="connsiteY4" fmla="*/ 4677601 h 5956080"/>
              <a:gd name="connsiteX5" fmla="*/ 360135 w 3843750"/>
              <a:gd name="connsiteY5" fmla="*/ 5287407 h 5956080"/>
              <a:gd name="connsiteX6" fmla="*/ 414155 w 3843750"/>
              <a:gd name="connsiteY6" fmla="*/ 5817914 h 5956080"/>
              <a:gd name="connsiteX7" fmla="*/ 681487 w 3843750"/>
              <a:gd name="connsiteY7" fmla="*/ 5914873 h 5956080"/>
              <a:gd name="connsiteX8" fmla="*/ 892373 w 3843750"/>
              <a:gd name="connsiteY8" fmla="*/ 5605295 h 5956080"/>
              <a:gd name="connsiteX9" fmla="*/ 1027770 w 3843750"/>
              <a:gd name="connsiteY9" fmla="*/ 5804063 h 5956080"/>
              <a:gd name="connsiteX10" fmla="*/ 1200566 w 3843750"/>
              <a:gd name="connsiteY10" fmla="*/ 5527036 h 5956080"/>
              <a:gd name="connsiteX11" fmla="*/ 1348083 w 3843750"/>
              <a:gd name="connsiteY11" fmla="*/ 5363590 h 5956080"/>
              <a:gd name="connsiteX12" fmla="*/ 1425997 w 3843750"/>
              <a:gd name="connsiteY12" fmla="*/ 4800532 h 5956080"/>
              <a:gd name="connsiteX13" fmla="*/ 1517416 w 3843750"/>
              <a:gd name="connsiteY13" fmla="*/ 4640549 h 5956080"/>
              <a:gd name="connsiteX14" fmla="*/ 1569705 w 3843750"/>
              <a:gd name="connsiteY14" fmla="*/ 4803995 h 5956080"/>
              <a:gd name="connsiteX15" fmla="*/ 1530921 w 3843750"/>
              <a:gd name="connsiteY15" fmla="*/ 5433885 h 5956080"/>
              <a:gd name="connsiteX16" fmla="*/ 1614721 w 3843750"/>
              <a:gd name="connsiteY16" fmla="*/ 5319957 h 5956080"/>
              <a:gd name="connsiteX17" fmla="*/ 1800676 w 3843750"/>
              <a:gd name="connsiteY17" fmla="*/ 4608691 h 5956080"/>
              <a:gd name="connsiteX18" fmla="*/ 1918759 w 3843750"/>
              <a:gd name="connsiteY18" fmla="*/ 4486799 h 5956080"/>
              <a:gd name="connsiteX19" fmla="*/ 2009139 w 3843750"/>
              <a:gd name="connsiteY19" fmla="*/ 4715000 h 5956080"/>
              <a:gd name="connsiteX20" fmla="*/ 2135532 w 3843750"/>
              <a:gd name="connsiteY20" fmla="*/ 5321689 h 5956080"/>
              <a:gd name="connsiteX21" fmla="*/ 2209291 w 3843750"/>
              <a:gd name="connsiteY21" fmla="*/ 5028733 h 5956080"/>
              <a:gd name="connsiteX22" fmla="*/ 2501208 w 3843750"/>
              <a:gd name="connsiteY22" fmla="*/ 4457711 h 5956080"/>
              <a:gd name="connsiteX23" fmla="*/ 2695127 w 3843750"/>
              <a:gd name="connsiteY23" fmla="*/ 4973674 h 5956080"/>
              <a:gd name="connsiteX24" fmla="*/ 2825329 w 3843750"/>
              <a:gd name="connsiteY24" fmla="*/ 4563328 h 5956080"/>
              <a:gd name="connsiteX25" fmla="*/ 2904628 w 3843750"/>
              <a:gd name="connsiteY25" fmla="*/ 4466368 h 5956080"/>
              <a:gd name="connsiteX26" fmla="*/ 2922635 w 3843750"/>
              <a:gd name="connsiteY26" fmla="*/ 4519696 h 5956080"/>
              <a:gd name="connsiteX27" fmla="*/ 3089544 w 3843750"/>
              <a:gd name="connsiteY27" fmla="*/ 3606545 h 5956080"/>
              <a:gd name="connsiteX28" fmla="*/ 3150490 w 3843750"/>
              <a:gd name="connsiteY28" fmla="*/ 3989882 h 5956080"/>
              <a:gd name="connsiteX29" fmla="*/ 3755448 w 3843750"/>
              <a:gd name="connsiteY29" fmla="*/ 1538193 h 5956080"/>
              <a:gd name="connsiteX30" fmla="*/ 3850330 w 3843750"/>
              <a:gd name="connsiteY30" fmla="*/ 0 h 5956080"/>
              <a:gd name="connsiteX31" fmla="*/ 0 w 3843750"/>
              <a:gd name="connsiteY31" fmla="*/ 0 h 5956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843750" h="5956080">
                <a:moveTo>
                  <a:pt x="0" y="346"/>
                </a:moveTo>
                <a:cubicBezTo>
                  <a:pt x="12120" y="1234155"/>
                  <a:pt x="72720" y="2447534"/>
                  <a:pt x="72373" y="2447534"/>
                </a:cubicBezTo>
                <a:cubicBezTo>
                  <a:pt x="72720" y="2449265"/>
                  <a:pt x="114274" y="3641520"/>
                  <a:pt x="145093" y="3878724"/>
                </a:cubicBezTo>
                <a:cubicBezTo>
                  <a:pt x="176258" y="4119392"/>
                  <a:pt x="210194" y="3969797"/>
                  <a:pt x="237897" y="4208041"/>
                </a:cubicBezTo>
                <a:cubicBezTo>
                  <a:pt x="250017" y="4367677"/>
                  <a:pt x="237204" y="4527661"/>
                  <a:pt x="281875" y="4677601"/>
                </a:cubicBezTo>
                <a:cubicBezTo>
                  <a:pt x="278758" y="4908226"/>
                  <a:pt x="338319" y="5059552"/>
                  <a:pt x="360135" y="5287407"/>
                </a:cubicBezTo>
                <a:cubicBezTo>
                  <a:pt x="370177" y="5468860"/>
                  <a:pt x="348015" y="5649274"/>
                  <a:pt x="414155" y="5817914"/>
                </a:cubicBezTo>
                <a:cubicBezTo>
                  <a:pt x="467137" y="5947770"/>
                  <a:pt x="534662" y="6049578"/>
                  <a:pt x="681487" y="5914873"/>
                </a:cubicBezTo>
                <a:cubicBezTo>
                  <a:pt x="680448" y="5747964"/>
                  <a:pt x="925963" y="5772897"/>
                  <a:pt x="892373" y="5605295"/>
                </a:cubicBezTo>
                <a:cubicBezTo>
                  <a:pt x="1003184" y="5641309"/>
                  <a:pt x="945009" y="5759046"/>
                  <a:pt x="1027770" y="5804063"/>
                </a:cubicBezTo>
                <a:cubicBezTo>
                  <a:pt x="1099105" y="5719915"/>
                  <a:pt x="1051664" y="5551968"/>
                  <a:pt x="1200566" y="5527036"/>
                </a:cubicBezTo>
                <a:cubicBezTo>
                  <a:pt x="1352931" y="5564088"/>
                  <a:pt x="1336655" y="5453970"/>
                  <a:pt x="1348083" y="5363590"/>
                </a:cubicBezTo>
                <a:cubicBezTo>
                  <a:pt x="1370938" y="5149586"/>
                  <a:pt x="1389291" y="5009687"/>
                  <a:pt x="1425997" y="4800532"/>
                </a:cubicBezTo>
                <a:cubicBezTo>
                  <a:pt x="1436385" y="4748243"/>
                  <a:pt x="1415608" y="4628775"/>
                  <a:pt x="1517416" y="4640549"/>
                </a:cubicBezTo>
                <a:cubicBezTo>
                  <a:pt x="1596022" y="4651976"/>
                  <a:pt x="1566242" y="4746512"/>
                  <a:pt x="1569705" y="4803995"/>
                </a:cubicBezTo>
                <a:cubicBezTo>
                  <a:pt x="1600177" y="5128809"/>
                  <a:pt x="1532998" y="5109763"/>
                  <a:pt x="1530921" y="5433885"/>
                </a:cubicBezTo>
                <a:cubicBezTo>
                  <a:pt x="1530574" y="5446697"/>
                  <a:pt x="1580786" y="5458125"/>
                  <a:pt x="1614721" y="5319957"/>
                </a:cubicBezTo>
                <a:cubicBezTo>
                  <a:pt x="1681208" y="5047432"/>
                  <a:pt x="1760507" y="4832736"/>
                  <a:pt x="1800676" y="4608691"/>
                </a:cubicBezTo>
                <a:cubicBezTo>
                  <a:pt x="1848463" y="4656824"/>
                  <a:pt x="1889671" y="4439704"/>
                  <a:pt x="1918759" y="4486799"/>
                </a:cubicBezTo>
                <a:cubicBezTo>
                  <a:pt x="1932264" y="4566098"/>
                  <a:pt x="1956503" y="4642626"/>
                  <a:pt x="2009139" y="4715000"/>
                </a:cubicBezTo>
                <a:cubicBezTo>
                  <a:pt x="2054502" y="4933851"/>
                  <a:pt x="2004983" y="5137812"/>
                  <a:pt x="2135532" y="5321689"/>
                </a:cubicBezTo>
                <a:cubicBezTo>
                  <a:pt x="2135532" y="5321689"/>
                  <a:pt x="2137610" y="5265245"/>
                  <a:pt x="2209291" y="5028733"/>
                </a:cubicBezTo>
                <a:cubicBezTo>
                  <a:pt x="2267120" y="4838277"/>
                  <a:pt x="2341225" y="4936622"/>
                  <a:pt x="2501208" y="4457711"/>
                </a:cubicBezTo>
                <a:cubicBezTo>
                  <a:pt x="2545186" y="4641934"/>
                  <a:pt x="2446495" y="4877753"/>
                  <a:pt x="2695127" y="4973674"/>
                </a:cubicBezTo>
                <a:cubicBezTo>
                  <a:pt x="2743260" y="4833775"/>
                  <a:pt x="2706208" y="4662365"/>
                  <a:pt x="2825329" y="4563328"/>
                </a:cubicBezTo>
                <a:cubicBezTo>
                  <a:pt x="2859958" y="4534586"/>
                  <a:pt x="2884890" y="4501689"/>
                  <a:pt x="2904628" y="4466368"/>
                </a:cubicBezTo>
                <a:cubicBezTo>
                  <a:pt x="2910515" y="4484375"/>
                  <a:pt x="2916749" y="4503074"/>
                  <a:pt x="2922635" y="4519696"/>
                </a:cubicBezTo>
                <a:cubicBezTo>
                  <a:pt x="2946529" y="4491647"/>
                  <a:pt x="3082618" y="3784882"/>
                  <a:pt x="3089544" y="3606545"/>
                </a:cubicBezTo>
                <a:cubicBezTo>
                  <a:pt x="3124172" y="3733285"/>
                  <a:pt x="3150490" y="3989882"/>
                  <a:pt x="3150490" y="3989882"/>
                </a:cubicBezTo>
                <a:cubicBezTo>
                  <a:pt x="3150490" y="3989882"/>
                  <a:pt x="3300085" y="3936900"/>
                  <a:pt x="3755448" y="1538193"/>
                </a:cubicBezTo>
                <a:cubicBezTo>
                  <a:pt x="3791461" y="1348775"/>
                  <a:pt x="3824704" y="697762"/>
                  <a:pt x="3850330" y="0"/>
                </a:cubicBezTo>
                <a:lnTo>
                  <a:pt x="0" y="0"/>
                </a:ln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64AD5705-B027-4C44-B38A-60296E29EB12}"/>
              </a:ext>
            </a:extLst>
          </p:cNvPr>
          <p:cNvSpPr>
            <a:spLocks noGrp="1"/>
          </p:cNvSpPr>
          <p:nvPr>
            <p:ph type="title"/>
          </p:nvPr>
        </p:nvSpPr>
        <p:spPr>
          <a:xfrm>
            <a:off x="831850" y="1078991"/>
            <a:ext cx="5266944" cy="3136392"/>
          </a:xfrm>
        </p:spPr>
        <p:txBody>
          <a:bodyPr anchor="b">
            <a:normAutofit/>
          </a:bodyPr>
          <a:lstStyle>
            <a:lvl1pP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8BBAC4-9088-44CF-BA2D-B8DD24FB5274}"/>
              </a:ext>
            </a:extLst>
          </p:cNvPr>
          <p:cNvSpPr>
            <a:spLocks noGrp="1"/>
          </p:cNvSpPr>
          <p:nvPr>
            <p:ph type="body" idx="1"/>
          </p:nvPr>
        </p:nvSpPr>
        <p:spPr>
          <a:xfrm>
            <a:off x="831850" y="4279392"/>
            <a:ext cx="5266944" cy="1500187"/>
          </a:xfrm>
        </p:spPr>
        <p:txBody>
          <a:bodyPr/>
          <a:lstStyle>
            <a:lvl1pPr marL="0" indent="0">
              <a:buNone/>
              <a:defRPr sz="2400" cap="all"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793FB3F-D2A6-4919-B57B-C08861D46303}"/>
              </a:ext>
            </a:extLst>
          </p:cNvPr>
          <p:cNvSpPr>
            <a:spLocks noGrp="1"/>
          </p:cNvSpPr>
          <p:nvPr>
            <p:ph type="dt" sz="half" idx="10"/>
          </p:nvPr>
        </p:nvSpPr>
        <p:spPr/>
        <p:txBody>
          <a:bodyPr/>
          <a:lstStyle/>
          <a:p>
            <a:fld id="{3C04E684-10F4-4CC3-A0B9-F03AA7BE37CF}" type="datetimeFigureOut">
              <a:rPr lang="en-US" smtClean="0"/>
              <a:t>10/26/20</a:t>
            </a:fld>
            <a:endParaRPr lang="en-US" dirty="0"/>
          </a:p>
        </p:txBody>
      </p:sp>
      <p:sp>
        <p:nvSpPr>
          <p:cNvPr id="5" name="Footer Placeholder 4">
            <a:extLst>
              <a:ext uri="{FF2B5EF4-FFF2-40B4-BE49-F238E27FC236}">
                <a16:creationId xmlns:a16="http://schemas.microsoft.com/office/drawing/2014/main" id="{989049E0-6BE5-43FA-A4D4-ACAFC871A79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DF8C28D-1479-4F15-B906-0AEBBCCA8CFA}"/>
              </a:ext>
            </a:extLst>
          </p:cNvPr>
          <p:cNvSpPr>
            <a:spLocks noGrp="1"/>
          </p:cNvSpPr>
          <p:nvPr>
            <p:ph type="sldNum" sz="quarter" idx="12"/>
          </p:nvPr>
        </p:nvSpPr>
        <p:spPr/>
        <p:txBody>
          <a:bodyPr/>
          <a:lstStyle/>
          <a:p>
            <a:fld id="{51845F5A-061D-4825-9AE9-D7794091C6CF}" type="slidenum">
              <a:rPr lang="en-US" smtClean="0"/>
              <a:t>‹#›</a:t>
            </a:fld>
            <a:endParaRPr lang="en-US" dirty="0"/>
          </a:p>
        </p:txBody>
      </p:sp>
    </p:spTree>
    <p:extLst>
      <p:ext uri="{BB962C8B-B14F-4D97-AF65-F5344CB8AC3E}">
        <p14:creationId xmlns:p14="http://schemas.microsoft.com/office/powerpoint/2010/main" val="31992375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FD51F360-8860-4FB5-A0A5-773473DD8B39}"/>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dirty="0"/>
          </a:p>
        </p:txBody>
      </p:sp>
      <p:sp>
        <p:nvSpPr>
          <p:cNvPr id="2" name="Title 1">
            <a:extLst>
              <a:ext uri="{FF2B5EF4-FFF2-40B4-BE49-F238E27FC236}">
                <a16:creationId xmlns:a16="http://schemas.microsoft.com/office/drawing/2014/main" id="{D2A77EC9-372A-4ECA-9088-780532AF057F}"/>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C882CE-1B27-414A-9B06-AA5D2DB683BA}"/>
              </a:ext>
            </a:extLst>
          </p:cNvPr>
          <p:cNvSpPr>
            <a:spLocks noGrp="1"/>
          </p:cNvSpPr>
          <p:nvPr>
            <p:ph sz="half" idx="1"/>
          </p:nvPr>
        </p:nvSpPr>
        <p:spPr>
          <a:xfrm>
            <a:off x="838200"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A0397E60-5D92-4530-96D1-FC09AF3C2742}"/>
              </a:ext>
            </a:extLst>
          </p:cNvPr>
          <p:cNvSpPr>
            <a:spLocks noGrp="1"/>
          </p:cNvSpPr>
          <p:nvPr>
            <p:ph sz="half" idx="2"/>
          </p:nvPr>
        </p:nvSpPr>
        <p:spPr>
          <a:xfrm>
            <a:off x="6419088"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034240FE-0C6A-47E9-9B0A-7B3C60877372}"/>
              </a:ext>
            </a:extLst>
          </p:cNvPr>
          <p:cNvSpPr>
            <a:spLocks noGrp="1"/>
          </p:cNvSpPr>
          <p:nvPr>
            <p:ph type="dt" sz="half" idx="10"/>
          </p:nvPr>
        </p:nvSpPr>
        <p:spPr/>
        <p:txBody>
          <a:bodyPr/>
          <a:lstStyle/>
          <a:p>
            <a:fld id="{3C04E684-10F4-4CC3-A0B9-F03AA7BE37CF}" type="datetimeFigureOut">
              <a:rPr lang="en-US" smtClean="0"/>
              <a:t>10/26/20</a:t>
            </a:fld>
            <a:endParaRPr lang="en-US" dirty="0"/>
          </a:p>
        </p:txBody>
      </p:sp>
      <p:sp>
        <p:nvSpPr>
          <p:cNvPr id="6" name="Footer Placeholder 5">
            <a:extLst>
              <a:ext uri="{FF2B5EF4-FFF2-40B4-BE49-F238E27FC236}">
                <a16:creationId xmlns:a16="http://schemas.microsoft.com/office/drawing/2014/main" id="{8671AE1B-BB18-4C7E-AA77-3A4D401A5F3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6FA7B1D-FEDD-4E29-A352-29E5F498B323}"/>
              </a:ext>
            </a:extLst>
          </p:cNvPr>
          <p:cNvSpPr>
            <a:spLocks noGrp="1"/>
          </p:cNvSpPr>
          <p:nvPr>
            <p:ph type="sldNum" sz="quarter" idx="12"/>
          </p:nvPr>
        </p:nvSpPr>
        <p:spPr/>
        <p:txBody>
          <a:bodyPr/>
          <a:lstStyle/>
          <a:p>
            <a:fld id="{51845F5A-061D-4825-9AE9-D7794091C6CF}" type="slidenum">
              <a:rPr lang="en-US" smtClean="0"/>
              <a:t>‹#›</a:t>
            </a:fld>
            <a:endParaRPr lang="en-US" dirty="0"/>
          </a:p>
        </p:txBody>
      </p:sp>
    </p:spTree>
    <p:extLst>
      <p:ext uri="{BB962C8B-B14F-4D97-AF65-F5344CB8AC3E}">
        <p14:creationId xmlns:p14="http://schemas.microsoft.com/office/powerpoint/2010/main" val="4691935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Shape 9" descr="Tag=AccentColor&#10;Flavor=Light&#10;Target=Fill">
            <a:extLst>
              <a:ext uri="{FF2B5EF4-FFF2-40B4-BE49-F238E27FC236}">
                <a16:creationId xmlns:a16="http://schemas.microsoft.com/office/drawing/2014/main" id="{527D753D-3426-457C-9082-B92894509EC0}"/>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dirty="0"/>
          </a:p>
        </p:txBody>
      </p:sp>
      <p:sp>
        <p:nvSpPr>
          <p:cNvPr id="2" name="Title 1">
            <a:extLst>
              <a:ext uri="{FF2B5EF4-FFF2-40B4-BE49-F238E27FC236}">
                <a16:creationId xmlns:a16="http://schemas.microsoft.com/office/drawing/2014/main" id="{164D2B94-0682-4185-BCE3-89AF214A4FA8}"/>
              </a:ext>
            </a:extLst>
          </p:cNvPr>
          <p:cNvSpPr>
            <a:spLocks noGrp="1"/>
          </p:cNvSpPr>
          <p:nvPr>
            <p:ph type="title"/>
          </p:nvPr>
        </p:nvSpPr>
        <p:spPr>
          <a:xfrm>
            <a:off x="839788" y="365125"/>
            <a:ext cx="10515600" cy="1325563"/>
          </a:xfrm>
        </p:spPr>
        <p:txBody>
          <a:bodyPr>
            <a:normAutofit/>
          </a:bodyPr>
          <a:lstStyle>
            <a:lvl1pPr>
              <a:defRPr sz="4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D65C47E-B85E-4B3E-A669-DEEC7F5DF2FB}"/>
              </a:ext>
            </a:extLst>
          </p:cNvPr>
          <p:cNvSpPr>
            <a:spLocks noGrp="1"/>
          </p:cNvSpPr>
          <p:nvPr>
            <p:ph type="body" idx="1"/>
          </p:nvPr>
        </p:nvSpPr>
        <p:spPr>
          <a:xfrm>
            <a:off x="8397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324517F-FE8C-49AD-9A52-0F4301052699}"/>
              </a:ext>
            </a:extLst>
          </p:cNvPr>
          <p:cNvSpPr>
            <a:spLocks noGrp="1"/>
          </p:cNvSpPr>
          <p:nvPr>
            <p:ph sz="half" idx="2"/>
          </p:nvPr>
        </p:nvSpPr>
        <p:spPr>
          <a:xfrm>
            <a:off x="8397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80C73EC-7117-4DC2-9075-14102F2E282B}"/>
              </a:ext>
            </a:extLst>
          </p:cNvPr>
          <p:cNvSpPr>
            <a:spLocks noGrp="1"/>
          </p:cNvSpPr>
          <p:nvPr>
            <p:ph type="body" sz="quarter" idx="3"/>
          </p:nvPr>
        </p:nvSpPr>
        <p:spPr>
          <a:xfrm>
            <a:off x="64190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D9A323-865B-4177-8F98-9BA304E022E0}"/>
              </a:ext>
            </a:extLst>
          </p:cNvPr>
          <p:cNvSpPr>
            <a:spLocks noGrp="1"/>
          </p:cNvSpPr>
          <p:nvPr>
            <p:ph sz="quarter" idx="4"/>
          </p:nvPr>
        </p:nvSpPr>
        <p:spPr>
          <a:xfrm>
            <a:off x="64190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AA4E5D6-7075-4584-BD43-D966F0B58E6D}"/>
              </a:ext>
            </a:extLst>
          </p:cNvPr>
          <p:cNvSpPr>
            <a:spLocks noGrp="1"/>
          </p:cNvSpPr>
          <p:nvPr>
            <p:ph type="dt" sz="half" idx="10"/>
          </p:nvPr>
        </p:nvSpPr>
        <p:spPr/>
        <p:txBody>
          <a:bodyPr/>
          <a:lstStyle/>
          <a:p>
            <a:fld id="{3C04E684-10F4-4CC3-A0B9-F03AA7BE37CF}" type="datetimeFigureOut">
              <a:rPr lang="en-US" smtClean="0"/>
              <a:t>10/26/20</a:t>
            </a:fld>
            <a:endParaRPr lang="en-US" dirty="0"/>
          </a:p>
        </p:txBody>
      </p:sp>
      <p:sp>
        <p:nvSpPr>
          <p:cNvPr id="8" name="Footer Placeholder 7">
            <a:extLst>
              <a:ext uri="{FF2B5EF4-FFF2-40B4-BE49-F238E27FC236}">
                <a16:creationId xmlns:a16="http://schemas.microsoft.com/office/drawing/2014/main" id="{8C38B83D-8A05-4F3C-A409-1602C9630750}"/>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BAD250E7-8A73-449C-A140-A2A2582D7F33}"/>
              </a:ext>
            </a:extLst>
          </p:cNvPr>
          <p:cNvSpPr>
            <a:spLocks noGrp="1"/>
          </p:cNvSpPr>
          <p:nvPr>
            <p:ph type="sldNum" sz="quarter" idx="12"/>
          </p:nvPr>
        </p:nvSpPr>
        <p:spPr/>
        <p:txBody>
          <a:bodyPr/>
          <a:lstStyle/>
          <a:p>
            <a:fld id="{51845F5A-061D-4825-9AE9-D7794091C6CF}" type="slidenum">
              <a:rPr lang="en-US" smtClean="0"/>
              <a:t>‹#›</a:t>
            </a:fld>
            <a:endParaRPr lang="en-US" dirty="0"/>
          </a:p>
        </p:txBody>
      </p:sp>
    </p:spTree>
    <p:extLst>
      <p:ext uri="{BB962C8B-B14F-4D97-AF65-F5344CB8AC3E}">
        <p14:creationId xmlns:p14="http://schemas.microsoft.com/office/powerpoint/2010/main" val="6021600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Graphic 1" descr="Tag=AccentColor&#10;Flavor=Light&#10;Target=Fill">
            <a:extLst>
              <a:ext uri="{FF2B5EF4-FFF2-40B4-BE49-F238E27FC236}">
                <a16:creationId xmlns:a16="http://schemas.microsoft.com/office/drawing/2014/main" id="{AAFBE1F6-FC6D-4C3D-9AC3-97028E6F18C7}"/>
              </a:ext>
            </a:extLst>
          </p:cNvPr>
          <p:cNvSpPr/>
          <p:nvPr/>
        </p:nvSpPr>
        <p:spPr>
          <a:xfrm rot="10800000" flipV="1">
            <a:off x="1969639" y="181596"/>
            <a:ext cx="8252722" cy="6022258"/>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192825A4-268B-4301-8432-F9E9B2661AEC}"/>
              </a:ext>
            </a:extLst>
          </p:cNvPr>
          <p:cNvSpPr>
            <a:spLocks noGrp="1"/>
          </p:cNvSpPr>
          <p:nvPr>
            <p:ph type="title"/>
          </p:nvPr>
        </p:nvSpPr>
        <p:spPr>
          <a:xfrm>
            <a:off x="2843784" y="1572768"/>
            <a:ext cx="6501384" cy="4096512"/>
          </a:xfrm>
        </p:spPr>
        <p:txBody>
          <a:bodyPr>
            <a:normAutofit/>
          </a:bodyPr>
          <a:lstStyle>
            <a:lvl1pPr algn="ctr">
              <a:defRPr sz="40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DA33410F-8A90-47F6-BD39-4AC0E4358351}"/>
              </a:ext>
            </a:extLst>
          </p:cNvPr>
          <p:cNvSpPr>
            <a:spLocks noGrp="1"/>
          </p:cNvSpPr>
          <p:nvPr>
            <p:ph type="dt" sz="half" idx="10"/>
          </p:nvPr>
        </p:nvSpPr>
        <p:spPr/>
        <p:txBody>
          <a:bodyPr/>
          <a:lstStyle/>
          <a:p>
            <a:fld id="{3C04E684-10F4-4CC3-A0B9-F03AA7BE37CF}" type="datetimeFigureOut">
              <a:rPr lang="en-US" smtClean="0"/>
              <a:t>10/26/20</a:t>
            </a:fld>
            <a:endParaRPr lang="en-US" dirty="0"/>
          </a:p>
        </p:txBody>
      </p:sp>
      <p:sp>
        <p:nvSpPr>
          <p:cNvPr id="4" name="Footer Placeholder 3">
            <a:extLst>
              <a:ext uri="{FF2B5EF4-FFF2-40B4-BE49-F238E27FC236}">
                <a16:creationId xmlns:a16="http://schemas.microsoft.com/office/drawing/2014/main" id="{D1D819A9-F8DE-4E5C-AFC3-E0105ACD8295}"/>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A4E25320-A12F-4F3E-8EC9-11292FF36BEA}"/>
              </a:ext>
            </a:extLst>
          </p:cNvPr>
          <p:cNvSpPr>
            <a:spLocks noGrp="1"/>
          </p:cNvSpPr>
          <p:nvPr>
            <p:ph type="sldNum" sz="quarter" idx="12"/>
          </p:nvPr>
        </p:nvSpPr>
        <p:spPr/>
        <p:txBody>
          <a:bodyPr/>
          <a:lstStyle/>
          <a:p>
            <a:fld id="{51845F5A-061D-4825-9AE9-D7794091C6CF}" type="slidenum">
              <a:rPr lang="en-US" smtClean="0"/>
              <a:t>‹#›</a:t>
            </a:fld>
            <a:endParaRPr lang="en-US" dirty="0"/>
          </a:p>
        </p:txBody>
      </p:sp>
    </p:spTree>
    <p:extLst>
      <p:ext uri="{BB962C8B-B14F-4D97-AF65-F5344CB8AC3E}">
        <p14:creationId xmlns:p14="http://schemas.microsoft.com/office/powerpoint/2010/main" val="10764879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1">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10/26/20</a:t>
            </a:fld>
            <a:endParaRPr lang="en-US" dirty="0"/>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dirty="0"/>
          </a:p>
        </p:txBody>
      </p:sp>
    </p:spTree>
    <p:extLst>
      <p:ext uri="{BB962C8B-B14F-4D97-AF65-F5344CB8AC3E}">
        <p14:creationId xmlns:p14="http://schemas.microsoft.com/office/powerpoint/2010/main" val="29034115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2">
    <p:spTree>
      <p:nvGrpSpPr>
        <p:cNvPr id="1" name=""/>
        <p:cNvGrpSpPr/>
        <p:nvPr/>
      </p:nvGrpSpPr>
      <p:grpSpPr>
        <a:xfrm>
          <a:off x="0" y="0"/>
          <a:ext cx="0" cy="0"/>
          <a:chOff x="0" y="0"/>
          <a:chExt cx="0" cy="0"/>
        </a:xfrm>
      </p:grpSpPr>
      <p:sp>
        <p:nvSpPr>
          <p:cNvPr id="6" name="Freeform: Shape 5" descr="Mask ID=&#10;Mask position=bottom, center&#10;Mask family= brushstroke, landscape, wide">
            <a:extLst>
              <a:ext uri="{FF2B5EF4-FFF2-40B4-BE49-F238E27FC236}">
                <a16:creationId xmlns:a16="http://schemas.microsoft.com/office/drawing/2014/main" id="{736BF44D-E8DD-45FA-931D-CBCC67D57944}"/>
              </a:ext>
            </a:extLst>
          </p:cNvPr>
          <p:cNvSpPr/>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accent1">
              <a:alpha val="20000"/>
            </a:schemeClr>
          </a:solidFill>
          <a:ln w="32707" cap="flat">
            <a:noFill/>
            <a:prstDash val="solid"/>
            <a:miter/>
          </a:ln>
        </p:spPr>
        <p:txBody>
          <a:bodyPr wrap="square" rtlCol="0" anchor="ctr">
            <a:noAutofit/>
          </a:bodyPr>
          <a:lstStyle/>
          <a:p>
            <a:endParaRPr lang="en-US" dirty="0"/>
          </a:p>
        </p:txBody>
      </p:sp>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10/26/20</a:t>
            </a:fld>
            <a:endParaRPr lang="en-US" dirty="0"/>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dirty="0"/>
          </a:p>
        </p:txBody>
      </p:sp>
    </p:spTree>
    <p:extLst>
      <p:ext uri="{BB962C8B-B14F-4D97-AF65-F5344CB8AC3E}">
        <p14:creationId xmlns:p14="http://schemas.microsoft.com/office/powerpoint/2010/main" val="197024292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76C5A8FA-6B61-4934-AF55-C595090CA5DC}"/>
              </a:ext>
            </a:extLst>
          </p:cNvPr>
          <p:cNvSpPr/>
          <p:nvPr/>
        </p:nvSpPr>
        <p:spPr>
          <a:xfrm>
            <a:off x="4726728" y="0"/>
            <a:ext cx="7472381" cy="6858000"/>
          </a:xfrm>
          <a:custGeom>
            <a:avLst/>
            <a:gdLst>
              <a:gd name="connsiteX0" fmla="*/ 1232666 w 7472381"/>
              <a:gd name="connsiteY0" fmla="*/ 0 h 6886575"/>
              <a:gd name="connsiteX1" fmla="*/ 7472381 w 7472381"/>
              <a:gd name="connsiteY1" fmla="*/ 0 h 6886575"/>
              <a:gd name="connsiteX2" fmla="*/ 7472381 w 7472381"/>
              <a:gd name="connsiteY2" fmla="*/ 814388 h 6886575"/>
              <a:gd name="connsiteX3" fmla="*/ 7472381 w 7472381"/>
              <a:gd name="connsiteY3" fmla="*/ 6411516 h 6886575"/>
              <a:gd name="connsiteX4" fmla="*/ 7472381 w 7472381"/>
              <a:gd name="connsiteY4" fmla="*/ 6886575 h 6886575"/>
              <a:gd name="connsiteX5" fmla="*/ 6992676 w 7472381"/>
              <a:gd name="connsiteY5" fmla="*/ 6886575 h 6886575"/>
              <a:gd name="connsiteX6" fmla="*/ 1946893 w 7472381"/>
              <a:gd name="connsiteY6" fmla="*/ 6886575 h 6886575"/>
              <a:gd name="connsiteX7" fmla="*/ 1506276 w 7472381"/>
              <a:gd name="connsiteY7" fmla="*/ 6686550 h 6886575"/>
              <a:gd name="connsiteX8" fmla="*/ 1314394 w 7472381"/>
              <a:gd name="connsiteY8" fmla="*/ 6457949 h 6886575"/>
              <a:gd name="connsiteX9" fmla="*/ 1246880 w 7472381"/>
              <a:gd name="connsiteY9" fmla="*/ 6393656 h 6886575"/>
              <a:gd name="connsiteX10" fmla="*/ 1079872 w 7472381"/>
              <a:gd name="connsiteY10" fmla="*/ 6307931 h 6886575"/>
              <a:gd name="connsiteX11" fmla="*/ 788495 w 7472381"/>
              <a:gd name="connsiteY11" fmla="*/ 6125765 h 6886575"/>
              <a:gd name="connsiteX12" fmla="*/ 895097 w 7472381"/>
              <a:gd name="connsiteY12" fmla="*/ 6082903 h 6886575"/>
              <a:gd name="connsiteX13" fmla="*/ 1204239 w 7472381"/>
              <a:gd name="connsiteY13" fmla="*/ 6193631 h 6886575"/>
              <a:gd name="connsiteX14" fmla="*/ 1428102 w 7472381"/>
              <a:gd name="connsiteY14" fmla="*/ 6222206 h 6886575"/>
              <a:gd name="connsiteX15" fmla="*/ 1111852 w 7472381"/>
              <a:gd name="connsiteY15" fmla="*/ 6029325 h 6886575"/>
              <a:gd name="connsiteX16" fmla="*/ 806262 w 7472381"/>
              <a:gd name="connsiteY16" fmla="*/ 5779294 h 6886575"/>
              <a:gd name="connsiteX17" fmla="*/ 1040785 w 7472381"/>
              <a:gd name="connsiteY17" fmla="*/ 5825728 h 6886575"/>
              <a:gd name="connsiteX18" fmla="*/ 1051445 w 7472381"/>
              <a:gd name="connsiteY18" fmla="*/ 5793581 h 6886575"/>
              <a:gd name="connsiteX19" fmla="*/ 845349 w 7472381"/>
              <a:gd name="connsiteY19" fmla="*/ 5497115 h 6886575"/>
              <a:gd name="connsiteX20" fmla="*/ 745855 w 7472381"/>
              <a:gd name="connsiteY20" fmla="*/ 5375672 h 6886575"/>
              <a:gd name="connsiteX21" fmla="*/ 291024 w 7472381"/>
              <a:gd name="connsiteY21" fmla="*/ 5014913 h 6886575"/>
              <a:gd name="connsiteX22" fmla="*/ 724535 w 7472381"/>
              <a:gd name="connsiteY22" fmla="*/ 5175647 h 6886575"/>
              <a:gd name="connsiteX23" fmla="*/ 276811 w 7472381"/>
              <a:gd name="connsiteY23" fmla="*/ 4825603 h 6886575"/>
              <a:gd name="connsiteX24" fmla="*/ 60055 w 7472381"/>
              <a:gd name="connsiteY24" fmla="*/ 4697016 h 6886575"/>
              <a:gd name="connsiteX25" fmla="*/ 6755 w 7472381"/>
              <a:gd name="connsiteY25" fmla="*/ 4622006 h 6886575"/>
              <a:gd name="connsiteX26" fmla="*/ 102696 w 7472381"/>
              <a:gd name="connsiteY26" fmla="*/ 4604146 h 6886575"/>
              <a:gd name="connsiteX27" fmla="*/ 397625 w 7472381"/>
              <a:gd name="connsiteY27" fmla="*/ 4632722 h 6886575"/>
              <a:gd name="connsiteX28" fmla="*/ 31628 w 7472381"/>
              <a:gd name="connsiteY28" fmla="*/ 4396978 h 6886575"/>
              <a:gd name="connsiteX29" fmla="*/ 305237 w 7472381"/>
              <a:gd name="connsiteY29" fmla="*/ 4432697 h 6886575"/>
              <a:gd name="connsiteX30" fmla="*/ 383412 w 7472381"/>
              <a:gd name="connsiteY30" fmla="*/ 4339828 h 6886575"/>
              <a:gd name="connsiteX31" fmla="*/ 511333 w 7472381"/>
              <a:gd name="connsiteY31" fmla="*/ 4189810 h 6886575"/>
              <a:gd name="connsiteX32" fmla="*/ 600167 w 7472381"/>
              <a:gd name="connsiteY32" fmla="*/ 4107656 h 6886575"/>
              <a:gd name="connsiteX33" fmla="*/ 635701 w 7472381"/>
              <a:gd name="connsiteY33" fmla="*/ 3843337 h 6886575"/>
              <a:gd name="connsiteX34" fmla="*/ 561080 w 7472381"/>
              <a:gd name="connsiteY34" fmla="*/ 3554015 h 6886575"/>
              <a:gd name="connsiteX35" fmla="*/ 354985 w 7472381"/>
              <a:gd name="connsiteY35" fmla="*/ 3407569 h 6886575"/>
              <a:gd name="connsiteX36" fmla="*/ 415392 w 7472381"/>
              <a:gd name="connsiteY36" fmla="*/ 3243263 h 6886575"/>
              <a:gd name="connsiteX37" fmla="*/ 852456 w 7472381"/>
              <a:gd name="connsiteY37" fmla="*/ 3343275 h 6886575"/>
              <a:gd name="connsiteX38" fmla="*/ 202190 w 7472381"/>
              <a:gd name="connsiteY38" fmla="*/ 2953940 h 6886575"/>
              <a:gd name="connsiteX39" fmla="*/ 312344 w 7472381"/>
              <a:gd name="connsiteY39" fmla="*/ 2936081 h 6886575"/>
              <a:gd name="connsiteX40" fmla="*/ 706768 w 7472381"/>
              <a:gd name="connsiteY40" fmla="*/ 2714625 h 6886575"/>
              <a:gd name="connsiteX41" fmla="*/ 728088 w 7472381"/>
              <a:gd name="connsiteY41" fmla="*/ 2703909 h 6886575"/>
              <a:gd name="connsiteX42" fmla="*/ 795602 w 7472381"/>
              <a:gd name="connsiteY42" fmla="*/ 2564606 h 6886575"/>
              <a:gd name="connsiteX43" fmla="*/ 1008804 w 7472381"/>
              <a:gd name="connsiteY43" fmla="*/ 2543175 h 6886575"/>
              <a:gd name="connsiteX44" fmla="*/ 1186473 w 7472381"/>
              <a:gd name="connsiteY44" fmla="*/ 2575322 h 6886575"/>
              <a:gd name="connsiteX45" fmla="*/ 1378355 w 7472381"/>
              <a:gd name="connsiteY45" fmla="*/ 2536031 h 6886575"/>
              <a:gd name="connsiteX46" fmla="*/ 1548916 w 7472381"/>
              <a:gd name="connsiteY46" fmla="*/ 2553891 h 6886575"/>
              <a:gd name="connsiteX47" fmla="*/ 1694604 w 7472381"/>
              <a:gd name="connsiteY47" fmla="*/ 2528888 h 6886575"/>
              <a:gd name="connsiteX48" fmla="*/ 1552469 w 7472381"/>
              <a:gd name="connsiteY48" fmla="*/ 2411015 h 6886575"/>
              <a:gd name="connsiteX49" fmla="*/ 1353481 w 7472381"/>
              <a:gd name="connsiteY49" fmla="*/ 2411015 h 6886575"/>
              <a:gd name="connsiteX50" fmla="*/ 1211346 w 7472381"/>
              <a:gd name="connsiteY50" fmla="*/ 2336007 h 6886575"/>
              <a:gd name="connsiteX51" fmla="*/ 1076318 w 7472381"/>
              <a:gd name="connsiteY51" fmla="*/ 2200275 h 6886575"/>
              <a:gd name="connsiteX52" fmla="*/ 600167 w 7472381"/>
              <a:gd name="connsiteY52" fmla="*/ 1982390 h 6886575"/>
              <a:gd name="connsiteX53" fmla="*/ 514886 w 7472381"/>
              <a:gd name="connsiteY53" fmla="*/ 1900238 h 6886575"/>
              <a:gd name="connsiteX54" fmla="*/ 1872273 w 7472381"/>
              <a:gd name="connsiteY54" fmla="*/ 2218135 h 6886575"/>
              <a:gd name="connsiteX55" fmla="*/ 1452975 w 7472381"/>
              <a:gd name="connsiteY55" fmla="*/ 2085975 h 6886575"/>
              <a:gd name="connsiteX56" fmla="*/ 1737245 w 7472381"/>
              <a:gd name="connsiteY56" fmla="*/ 2110978 h 6886575"/>
              <a:gd name="connsiteX57" fmla="*/ 1893593 w 7472381"/>
              <a:gd name="connsiteY57" fmla="*/ 2021681 h 6886575"/>
              <a:gd name="connsiteX58" fmla="*/ 1893593 w 7472381"/>
              <a:gd name="connsiteY58" fmla="*/ 1993106 h 6886575"/>
              <a:gd name="connsiteX59" fmla="*/ 1776332 w 7472381"/>
              <a:gd name="connsiteY59" fmla="*/ 1910953 h 6886575"/>
              <a:gd name="connsiteX60" fmla="*/ 1708818 w 7472381"/>
              <a:gd name="connsiteY60" fmla="*/ 1857375 h 6886575"/>
              <a:gd name="connsiteX61" fmla="*/ 1524043 w 7472381"/>
              <a:gd name="connsiteY61" fmla="*/ 1664493 h 6886575"/>
              <a:gd name="connsiteX62" fmla="*/ 1655517 w 7472381"/>
              <a:gd name="connsiteY62" fmla="*/ 1643062 h 6886575"/>
              <a:gd name="connsiteX63" fmla="*/ 1705264 w 7472381"/>
              <a:gd name="connsiteY63" fmla="*/ 1603772 h 6886575"/>
              <a:gd name="connsiteX64" fmla="*/ 1669731 w 7472381"/>
              <a:gd name="connsiteY64" fmla="*/ 1546622 h 6886575"/>
              <a:gd name="connsiteX65" fmla="*/ 1261093 w 7472381"/>
              <a:gd name="connsiteY65" fmla="*/ 1371600 h 6886575"/>
              <a:gd name="connsiteX66" fmla="*/ 1229113 w 7472381"/>
              <a:gd name="connsiteY66" fmla="*/ 1235869 h 6886575"/>
              <a:gd name="connsiteX67" fmla="*/ 1307287 w 7472381"/>
              <a:gd name="connsiteY67" fmla="*/ 1214437 h 6886575"/>
              <a:gd name="connsiteX68" fmla="*/ 1396121 w 7472381"/>
              <a:gd name="connsiteY68" fmla="*/ 1225153 h 6886575"/>
              <a:gd name="connsiteX69" fmla="*/ 1325054 w 7472381"/>
              <a:gd name="connsiteY69" fmla="*/ 1117997 h 6886575"/>
              <a:gd name="connsiteX70" fmla="*/ 1037231 w 7472381"/>
              <a:gd name="connsiteY70" fmla="*/ 1010841 h 6886575"/>
              <a:gd name="connsiteX71" fmla="*/ 983931 w 7472381"/>
              <a:gd name="connsiteY71" fmla="*/ 953690 h 6886575"/>
              <a:gd name="connsiteX72" fmla="*/ 1054998 w 7472381"/>
              <a:gd name="connsiteY72" fmla="*/ 925115 h 6886575"/>
              <a:gd name="connsiteX73" fmla="*/ 1108299 w 7472381"/>
              <a:gd name="connsiteY73" fmla="*/ 914400 h 6886575"/>
              <a:gd name="connsiteX74" fmla="*/ 6755 w 7472381"/>
              <a:gd name="connsiteY74" fmla="*/ 467915 h 6886575"/>
              <a:gd name="connsiteX75" fmla="*/ 255490 w 7472381"/>
              <a:gd name="connsiteY75" fmla="*/ 464344 h 6886575"/>
              <a:gd name="connsiteX76" fmla="*/ 500673 w 7472381"/>
              <a:gd name="connsiteY76" fmla="*/ 535781 h 6886575"/>
              <a:gd name="connsiteX77" fmla="*/ 760069 w 7472381"/>
              <a:gd name="connsiteY77" fmla="*/ 525066 h 6886575"/>
              <a:gd name="connsiteX78" fmla="*/ 1005251 w 7472381"/>
              <a:gd name="connsiteY78" fmla="*/ 560785 h 6886575"/>
              <a:gd name="connsiteX79" fmla="*/ 1218453 w 7472381"/>
              <a:gd name="connsiteY79" fmla="*/ 560785 h 6886575"/>
              <a:gd name="connsiteX80" fmla="*/ 1019464 w 7472381"/>
              <a:gd name="connsiteY80" fmla="*/ 507206 h 6886575"/>
              <a:gd name="connsiteX81" fmla="*/ 944844 w 7472381"/>
              <a:gd name="connsiteY81" fmla="*/ 417909 h 6886575"/>
              <a:gd name="connsiteX82" fmla="*/ 969717 w 7472381"/>
              <a:gd name="connsiteY82" fmla="*/ 335757 h 6886575"/>
              <a:gd name="connsiteX83" fmla="*/ 1051445 w 7472381"/>
              <a:gd name="connsiteY83" fmla="*/ 360759 h 6886575"/>
              <a:gd name="connsiteX84" fmla="*/ 1147386 w 7472381"/>
              <a:gd name="connsiteY84" fmla="*/ 453629 h 6886575"/>
              <a:gd name="connsiteX85" fmla="*/ 1168706 w 7472381"/>
              <a:gd name="connsiteY85" fmla="*/ 396478 h 6886575"/>
              <a:gd name="connsiteX86" fmla="*/ 1225560 w 7472381"/>
              <a:gd name="connsiteY86" fmla="*/ 353615 h 6886575"/>
              <a:gd name="connsiteX87" fmla="*/ 1552469 w 7472381"/>
              <a:gd name="connsiteY87" fmla="*/ 375047 h 6886575"/>
              <a:gd name="connsiteX88" fmla="*/ 1335714 w 7472381"/>
              <a:gd name="connsiteY88" fmla="*/ 192881 h 6886575"/>
              <a:gd name="connsiteX89" fmla="*/ 1197133 w 7472381"/>
              <a:gd name="connsiteY89" fmla="*/ 164306 h 6886575"/>
              <a:gd name="connsiteX90" fmla="*/ 1165153 w 7472381"/>
              <a:gd name="connsiteY90" fmla="*/ 89297 h 6886575"/>
              <a:gd name="connsiteX91" fmla="*/ 1229113 w 7472381"/>
              <a:gd name="connsiteY91" fmla="*/ 71437 h 6886575"/>
              <a:gd name="connsiteX92" fmla="*/ 1548916 w 7472381"/>
              <a:gd name="connsiteY92" fmla="*/ 135731 h 6886575"/>
              <a:gd name="connsiteX93" fmla="*/ 1602217 w 7472381"/>
              <a:gd name="connsiteY93" fmla="*/ 110728 h 6886575"/>
              <a:gd name="connsiteX94" fmla="*/ 1232666 w 7472381"/>
              <a:gd name="connsiteY94" fmla="*/ 0 h 688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7472381" h="6886575">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a:solidFill>
            <a:schemeClr val="accent1">
              <a:alpha val="20000"/>
            </a:schemeClr>
          </a:solidFill>
          <a:ln w="32707" cap="flat">
            <a:noFill/>
            <a:prstDash val="solid"/>
            <a:miter/>
          </a:ln>
        </p:spPr>
        <p:txBody>
          <a:bodyPr rtlCol="0" anchor="ctr"/>
          <a:lstStyle/>
          <a:p>
            <a:endParaRPr lang="en-US" dirty="0">
              <a:solidFill>
                <a:schemeClr val="tx1"/>
              </a:solidFill>
            </a:endParaRPr>
          </a:p>
        </p:txBody>
      </p:sp>
      <p:sp>
        <p:nvSpPr>
          <p:cNvPr id="2" name="Title 1">
            <a:extLst>
              <a:ext uri="{FF2B5EF4-FFF2-40B4-BE49-F238E27FC236}">
                <a16:creationId xmlns:a16="http://schemas.microsoft.com/office/drawing/2014/main" id="{146AD042-DE90-4088-8A07-B9A64C2CE03E}"/>
              </a:ext>
            </a:extLst>
          </p:cNvPr>
          <p:cNvSpPr>
            <a:spLocks noGrp="1"/>
          </p:cNvSpPr>
          <p:nvPr>
            <p:ph type="title"/>
          </p:nvPr>
        </p:nvSpPr>
        <p:spPr>
          <a:xfrm>
            <a:off x="839788" y="640080"/>
            <a:ext cx="3886200" cy="2953512"/>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F2FFC98-62A0-445A-BEDA-785BE925A1D8}"/>
              </a:ext>
            </a:extLst>
          </p:cNvPr>
          <p:cNvSpPr>
            <a:spLocks noGrp="1"/>
          </p:cNvSpPr>
          <p:nvPr>
            <p:ph idx="1"/>
          </p:nvPr>
        </p:nvSpPr>
        <p:spPr>
          <a:xfrm>
            <a:off x="7059168" y="640080"/>
            <a:ext cx="4489704" cy="5596128"/>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DB4D7827-8489-4EE4-88EE-16685FE6DE8A}"/>
              </a:ext>
            </a:extLst>
          </p:cNvPr>
          <p:cNvSpPr>
            <a:spLocks noGrp="1"/>
          </p:cNvSpPr>
          <p:nvPr>
            <p:ph type="body" sz="half" idx="2"/>
          </p:nvPr>
        </p:nvSpPr>
        <p:spPr>
          <a:xfrm>
            <a:off x="839788" y="3776472"/>
            <a:ext cx="3886200" cy="246888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33534F-EA91-4A50-B0F6-10D689E458EF}"/>
              </a:ext>
            </a:extLst>
          </p:cNvPr>
          <p:cNvSpPr>
            <a:spLocks noGrp="1"/>
          </p:cNvSpPr>
          <p:nvPr>
            <p:ph type="dt" sz="half" idx="10"/>
          </p:nvPr>
        </p:nvSpPr>
        <p:spPr/>
        <p:txBody>
          <a:bodyPr/>
          <a:lstStyle/>
          <a:p>
            <a:fld id="{3C04E684-10F4-4CC3-A0B9-F03AA7BE37CF}" type="datetimeFigureOut">
              <a:rPr lang="en-US" smtClean="0"/>
              <a:t>10/26/20</a:t>
            </a:fld>
            <a:endParaRPr lang="en-US" dirty="0"/>
          </a:p>
        </p:txBody>
      </p:sp>
      <p:sp>
        <p:nvSpPr>
          <p:cNvPr id="6" name="Footer Placeholder 5">
            <a:extLst>
              <a:ext uri="{FF2B5EF4-FFF2-40B4-BE49-F238E27FC236}">
                <a16:creationId xmlns:a16="http://schemas.microsoft.com/office/drawing/2014/main" id="{6C20F3F7-8B4B-4015-AA9C-109D05B2F146}"/>
              </a:ext>
            </a:extLst>
          </p:cNvPr>
          <p:cNvSpPr>
            <a:spLocks noGrp="1"/>
          </p:cNvSpPr>
          <p:nvPr>
            <p:ph type="ftr" sz="quarter" idx="11"/>
          </p:nvPr>
        </p:nvSpPr>
        <p:spPr/>
        <p:txBody>
          <a:bodyPr/>
          <a:lstStyle>
            <a:lvl1pPr algn="l">
              <a:defRPr/>
            </a:lvl1pPr>
          </a:lstStyle>
          <a:p>
            <a:endParaRPr lang="en-US" dirty="0"/>
          </a:p>
        </p:txBody>
      </p:sp>
      <p:sp>
        <p:nvSpPr>
          <p:cNvPr id="7" name="Slide Number Placeholder 6">
            <a:extLst>
              <a:ext uri="{FF2B5EF4-FFF2-40B4-BE49-F238E27FC236}">
                <a16:creationId xmlns:a16="http://schemas.microsoft.com/office/drawing/2014/main" id="{910B6EE2-78A1-4D01-87BE-A1487FBD271F}"/>
              </a:ext>
            </a:extLst>
          </p:cNvPr>
          <p:cNvSpPr>
            <a:spLocks noGrp="1"/>
          </p:cNvSpPr>
          <p:nvPr>
            <p:ph type="sldNum" sz="quarter" idx="12"/>
          </p:nvPr>
        </p:nvSpPr>
        <p:spPr/>
        <p:txBody>
          <a:bodyPr/>
          <a:lstStyle/>
          <a:p>
            <a:fld id="{51845F5A-061D-4825-9AE9-D7794091C6CF}" type="slidenum">
              <a:rPr lang="en-US" smtClean="0"/>
              <a:t>‹#›</a:t>
            </a:fld>
            <a:endParaRPr lang="en-US" dirty="0"/>
          </a:p>
        </p:txBody>
      </p:sp>
    </p:spTree>
    <p:extLst>
      <p:ext uri="{BB962C8B-B14F-4D97-AF65-F5344CB8AC3E}">
        <p14:creationId xmlns:p14="http://schemas.microsoft.com/office/powerpoint/2010/main" val="345543357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Graphic 1" descr="Tag=AccentColor&#10;Flavor=Light&#10;Target=Fill">
            <a:extLst>
              <a:ext uri="{FF2B5EF4-FFF2-40B4-BE49-F238E27FC236}">
                <a16:creationId xmlns:a16="http://schemas.microsoft.com/office/drawing/2014/main" id="{0EE21C0F-70D8-4F3C-9392-07559C90EE6E}"/>
              </a:ext>
            </a:extLst>
          </p:cNvPr>
          <p:cNvSpPr/>
          <p:nvPr/>
        </p:nvSpPr>
        <p:spPr>
          <a:xfrm rot="10800000" flipH="1" flipV="1">
            <a:off x="684965" y="1332237"/>
            <a:ext cx="5263732" cy="3841102"/>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48DB1DFE-8154-440D-93CF-FEF7860E897F}"/>
              </a:ext>
            </a:extLst>
          </p:cNvPr>
          <p:cNvSpPr>
            <a:spLocks noGrp="1"/>
          </p:cNvSpPr>
          <p:nvPr>
            <p:ph type="title"/>
          </p:nvPr>
        </p:nvSpPr>
        <p:spPr>
          <a:xfrm>
            <a:off x="1399032" y="2523744"/>
            <a:ext cx="3831336" cy="1453896"/>
          </a:xfrm>
        </p:spPr>
        <p:txBody>
          <a:bodyPr anchor="b"/>
          <a:lstStyle>
            <a:lvl1pPr algn="ct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CD9D1F5-05CC-48F3-A314-315EF1703043}"/>
              </a:ext>
            </a:extLst>
          </p:cNvPr>
          <p:cNvSpPr>
            <a:spLocks noGrp="1"/>
          </p:cNvSpPr>
          <p:nvPr>
            <p:ph type="pic" idx="1"/>
          </p:nvPr>
        </p:nvSpPr>
        <p:spPr>
          <a:xfrm>
            <a:off x="6711696" y="640079"/>
            <a:ext cx="4837176" cy="556869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211807DE-1178-4BBB-89D8-9046239C2DE9}"/>
              </a:ext>
            </a:extLst>
          </p:cNvPr>
          <p:cNvSpPr>
            <a:spLocks noGrp="1"/>
          </p:cNvSpPr>
          <p:nvPr>
            <p:ph type="body" sz="half" idx="2"/>
          </p:nvPr>
        </p:nvSpPr>
        <p:spPr>
          <a:xfrm>
            <a:off x="1655064" y="4087368"/>
            <a:ext cx="3319272" cy="649224"/>
          </a:xfrm>
        </p:spPr>
        <p:txBody>
          <a:bodyPr>
            <a:noAutofit/>
          </a:bodyPr>
          <a:lstStyle>
            <a:lvl1pPr marL="0" indent="0" algn="ctr">
              <a:buNone/>
              <a:defRPr sz="2000" cap="all"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48EA59-A1BC-48B7-9495-6D5C6035B14B}"/>
              </a:ext>
            </a:extLst>
          </p:cNvPr>
          <p:cNvSpPr>
            <a:spLocks noGrp="1"/>
          </p:cNvSpPr>
          <p:nvPr>
            <p:ph type="dt" sz="half" idx="10"/>
          </p:nvPr>
        </p:nvSpPr>
        <p:spPr/>
        <p:txBody>
          <a:bodyPr/>
          <a:lstStyle/>
          <a:p>
            <a:fld id="{3C04E684-10F4-4CC3-A0B9-F03AA7BE37CF}" type="datetimeFigureOut">
              <a:rPr lang="en-US" smtClean="0"/>
              <a:t>10/26/20</a:t>
            </a:fld>
            <a:endParaRPr lang="en-US" dirty="0"/>
          </a:p>
        </p:txBody>
      </p:sp>
      <p:sp>
        <p:nvSpPr>
          <p:cNvPr id="6" name="Footer Placeholder 5">
            <a:extLst>
              <a:ext uri="{FF2B5EF4-FFF2-40B4-BE49-F238E27FC236}">
                <a16:creationId xmlns:a16="http://schemas.microsoft.com/office/drawing/2014/main" id="{49F85A72-B50F-440E-AAD3-53C099F6D9B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2C2D00B-4207-4720-8C68-605CAFDD5CA2}"/>
              </a:ext>
            </a:extLst>
          </p:cNvPr>
          <p:cNvSpPr>
            <a:spLocks noGrp="1"/>
          </p:cNvSpPr>
          <p:nvPr>
            <p:ph type="sldNum" sz="quarter" idx="12"/>
          </p:nvPr>
        </p:nvSpPr>
        <p:spPr/>
        <p:txBody>
          <a:bodyPr/>
          <a:lstStyle/>
          <a:p>
            <a:fld id="{51845F5A-061D-4825-9AE9-D7794091C6CF}" type="slidenum">
              <a:rPr lang="en-US" smtClean="0"/>
              <a:t>‹#›</a:t>
            </a:fld>
            <a:endParaRPr lang="en-US" dirty="0"/>
          </a:p>
        </p:txBody>
      </p:sp>
    </p:spTree>
    <p:extLst>
      <p:ext uri="{BB962C8B-B14F-4D97-AF65-F5344CB8AC3E}">
        <p14:creationId xmlns:p14="http://schemas.microsoft.com/office/powerpoint/2010/main" val="10690848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1C888B-58B8-4428-8B1D-4E26FC5DD59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314F67B-D516-42FA-A2CA-2DCD37CFE8D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2BA5FF-4919-4FF8-9C04-06CE156B762F}"/>
              </a:ext>
            </a:extLst>
          </p:cNvPr>
          <p:cNvSpPr>
            <a:spLocks noGrp="1"/>
          </p:cNvSpPr>
          <p:nvPr>
            <p:ph type="dt" sz="half" idx="10"/>
          </p:nvPr>
        </p:nvSpPr>
        <p:spPr/>
        <p:txBody>
          <a:bodyPr/>
          <a:lstStyle/>
          <a:p>
            <a:fld id="{3C04E684-10F4-4CC3-A0B9-F03AA7BE37CF}" type="datetimeFigureOut">
              <a:rPr lang="en-US" smtClean="0"/>
              <a:t>10/26/20</a:t>
            </a:fld>
            <a:endParaRPr lang="en-US" dirty="0"/>
          </a:p>
        </p:txBody>
      </p:sp>
      <p:sp>
        <p:nvSpPr>
          <p:cNvPr id="5" name="Footer Placeholder 4">
            <a:extLst>
              <a:ext uri="{FF2B5EF4-FFF2-40B4-BE49-F238E27FC236}">
                <a16:creationId xmlns:a16="http://schemas.microsoft.com/office/drawing/2014/main" id="{CBEDA970-128E-4150-8E5A-A1B056E8350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AEC6CD1-EE5E-42EF-B76D-BB803BA6AB5E}"/>
              </a:ext>
            </a:extLst>
          </p:cNvPr>
          <p:cNvSpPr>
            <a:spLocks noGrp="1"/>
          </p:cNvSpPr>
          <p:nvPr>
            <p:ph type="sldNum" sz="quarter" idx="12"/>
          </p:nvPr>
        </p:nvSpPr>
        <p:spPr/>
        <p:txBody>
          <a:bodyPr/>
          <a:lstStyle/>
          <a:p>
            <a:fld id="{51845F5A-061D-4825-9AE9-D7794091C6CF}" type="slidenum">
              <a:rPr lang="en-US" smtClean="0"/>
              <a:t>‹#›</a:t>
            </a:fld>
            <a:endParaRPr lang="en-US" dirty="0"/>
          </a:p>
        </p:txBody>
      </p:sp>
    </p:spTree>
    <p:extLst>
      <p:ext uri="{BB962C8B-B14F-4D97-AF65-F5344CB8AC3E}">
        <p14:creationId xmlns:p14="http://schemas.microsoft.com/office/powerpoint/2010/main" val="282257482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0C2A1B-34CA-4877-9435-D77DF325757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F255E5E-4A81-44CC-8D99-F56E625D463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9CEECF-A221-4ECC-AD9C-E197D516D24C}"/>
              </a:ext>
            </a:extLst>
          </p:cNvPr>
          <p:cNvSpPr>
            <a:spLocks noGrp="1"/>
          </p:cNvSpPr>
          <p:nvPr>
            <p:ph type="dt" sz="half" idx="10"/>
          </p:nvPr>
        </p:nvSpPr>
        <p:spPr/>
        <p:txBody>
          <a:bodyPr/>
          <a:lstStyle/>
          <a:p>
            <a:fld id="{3C04E684-10F4-4CC3-A0B9-F03AA7BE37CF}" type="datetimeFigureOut">
              <a:rPr lang="en-US" smtClean="0"/>
              <a:t>10/26/20</a:t>
            </a:fld>
            <a:endParaRPr lang="en-US" dirty="0"/>
          </a:p>
        </p:txBody>
      </p:sp>
      <p:sp>
        <p:nvSpPr>
          <p:cNvPr id="5" name="Footer Placeholder 4">
            <a:extLst>
              <a:ext uri="{FF2B5EF4-FFF2-40B4-BE49-F238E27FC236}">
                <a16:creationId xmlns:a16="http://schemas.microsoft.com/office/drawing/2014/main" id="{018F41AE-0DDE-49ED-9F0C-E0E16F599A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7B47FB7-77F0-4C43-B81E-D04B31C953DA}"/>
              </a:ext>
            </a:extLst>
          </p:cNvPr>
          <p:cNvSpPr>
            <a:spLocks noGrp="1"/>
          </p:cNvSpPr>
          <p:nvPr>
            <p:ph type="sldNum" sz="quarter" idx="12"/>
          </p:nvPr>
        </p:nvSpPr>
        <p:spPr/>
        <p:txBody>
          <a:bodyPr/>
          <a:lstStyle/>
          <a:p>
            <a:fld id="{51845F5A-061D-4825-9AE9-D7794091C6CF}" type="slidenum">
              <a:rPr lang="en-US" smtClean="0"/>
              <a:t>‹#›</a:t>
            </a:fld>
            <a:endParaRPr lang="en-US" dirty="0"/>
          </a:p>
        </p:txBody>
      </p:sp>
    </p:spTree>
    <p:extLst>
      <p:ext uri="{BB962C8B-B14F-4D97-AF65-F5344CB8AC3E}">
        <p14:creationId xmlns:p14="http://schemas.microsoft.com/office/powerpoint/2010/main" val="22838371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Frame 7">
            <a:extLst>
              <a:ext uri="{FF2B5EF4-FFF2-40B4-BE49-F238E27FC236}">
                <a16:creationId xmlns:a16="http://schemas.microsoft.com/office/drawing/2014/main" id="{DD7EAFE6-2BB9-41FB-9CF4-588CFC708774}"/>
              </a:ext>
            </a:extLst>
          </p:cNvPr>
          <p:cNvSpPr/>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a:extLst>
              <a:ext uri="{FF2B5EF4-FFF2-40B4-BE49-F238E27FC236}">
                <a16:creationId xmlns:a16="http://schemas.microsoft.com/office/drawing/2014/main" id="{41447F1F-BFA8-4A56-894B-40120132EE48}"/>
              </a:ext>
            </a:extLst>
          </p:cNvPr>
          <p:cNvSpPr>
            <a:spLocks noGrp="1"/>
          </p:cNvSpPr>
          <p:nvPr>
            <p:ph type="title"/>
          </p:nvPr>
        </p:nvSpPr>
        <p:spPr>
          <a:xfrm>
            <a:off x="838200" y="681037"/>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658FB99-0FA3-49F4-99A1-61919F942794}"/>
              </a:ext>
            </a:extLst>
          </p:cNvPr>
          <p:cNvSpPr>
            <a:spLocks noGrp="1"/>
          </p:cNvSpPr>
          <p:nvPr>
            <p:ph type="body" idx="1"/>
          </p:nvPr>
        </p:nvSpPr>
        <p:spPr>
          <a:xfrm>
            <a:off x="838200" y="2178657"/>
            <a:ext cx="10515600" cy="3998306"/>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CDCCAE5-4EB0-4174-BD15-4943899B0A29}"/>
              </a:ext>
            </a:extLst>
          </p:cNvPr>
          <p:cNvSpPr>
            <a:spLocks noGrp="1"/>
          </p:cNvSpPr>
          <p:nvPr>
            <p:ph type="dt" sz="half" idx="2"/>
          </p:nvPr>
        </p:nvSpPr>
        <p:spPr>
          <a:xfrm>
            <a:off x="838200" y="6429375"/>
            <a:ext cx="2743200" cy="365125"/>
          </a:xfrm>
          <a:prstGeom prst="rect">
            <a:avLst/>
          </a:prstGeom>
        </p:spPr>
        <p:txBody>
          <a:bodyPr vert="horz" lIns="91440" tIns="45720" rIns="91440" bIns="45720" rtlCol="0" anchor="ctr"/>
          <a:lstStyle>
            <a:lvl1pPr algn="l">
              <a:defRPr sz="900" cap="all" spc="150" baseline="0">
                <a:solidFill>
                  <a:srgbClr val="FFFFFF"/>
                </a:solidFill>
              </a:defRPr>
            </a:lvl1pPr>
          </a:lstStyle>
          <a:p>
            <a:fld id="{AA70F276-1833-4A75-9C1D-A56E2295A68D}" type="datetimeFigureOut">
              <a:rPr lang="en-US" smtClean="0"/>
              <a:pPr/>
              <a:t>10/26/20</a:t>
            </a:fld>
            <a:endParaRPr lang="en-US" dirty="0"/>
          </a:p>
        </p:txBody>
      </p:sp>
      <p:sp>
        <p:nvSpPr>
          <p:cNvPr id="5" name="Footer Placeholder 4">
            <a:extLst>
              <a:ext uri="{FF2B5EF4-FFF2-40B4-BE49-F238E27FC236}">
                <a16:creationId xmlns:a16="http://schemas.microsoft.com/office/drawing/2014/main" id="{26A4189E-43B2-4CEE-B13E-61A1FBBBD25D}"/>
              </a:ext>
            </a:extLst>
          </p:cNvPr>
          <p:cNvSpPr>
            <a:spLocks noGrp="1"/>
          </p:cNvSpPr>
          <p:nvPr>
            <p:ph type="ftr" sz="quarter" idx="3"/>
          </p:nvPr>
        </p:nvSpPr>
        <p:spPr>
          <a:xfrm>
            <a:off x="4038600" y="6429375"/>
            <a:ext cx="4114800" cy="365125"/>
          </a:xfrm>
          <a:prstGeom prst="rect">
            <a:avLst/>
          </a:prstGeom>
        </p:spPr>
        <p:txBody>
          <a:bodyPr vert="horz" lIns="91440" tIns="45720" rIns="91440" bIns="45720" rtlCol="0" anchor="ctr"/>
          <a:lstStyle>
            <a:lvl1pPr algn="ctr">
              <a:defRPr sz="900" cap="all" spc="150" baseline="0">
                <a:solidFill>
                  <a:srgbClr val="FFFFFF"/>
                </a:solidFill>
              </a:defRPr>
            </a:lvl1pPr>
          </a:lstStyle>
          <a:p>
            <a:endParaRPr lang="en-US" dirty="0">
              <a:solidFill>
                <a:srgbClr val="FFFFFF"/>
              </a:solidFill>
            </a:endParaRPr>
          </a:p>
        </p:txBody>
      </p:sp>
      <p:sp>
        <p:nvSpPr>
          <p:cNvPr id="6" name="Slide Number Placeholder 5">
            <a:extLst>
              <a:ext uri="{FF2B5EF4-FFF2-40B4-BE49-F238E27FC236}">
                <a16:creationId xmlns:a16="http://schemas.microsoft.com/office/drawing/2014/main" id="{EAA0530F-0BC8-46EF-A765-DD58B5367528}"/>
              </a:ext>
            </a:extLst>
          </p:cNvPr>
          <p:cNvSpPr>
            <a:spLocks noGrp="1"/>
          </p:cNvSpPr>
          <p:nvPr>
            <p:ph type="sldNum" sz="quarter" idx="4"/>
          </p:nvPr>
        </p:nvSpPr>
        <p:spPr>
          <a:xfrm>
            <a:off x="8610600" y="6429375"/>
            <a:ext cx="2743200" cy="365125"/>
          </a:xfrm>
          <a:prstGeom prst="rect">
            <a:avLst/>
          </a:prstGeom>
        </p:spPr>
        <p:txBody>
          <a:bodyPr vert="horz" lIns="91440" tIns="45720" rIns="91440" bIns="45720" rtlCol="0" anchor="ctr"/>
          <a:lstStyle>
            <a:lvl1pPr algn="r">
              <a:defRPr sz="900" cap="all" spc="150" baseline="0">
                <a:solidFill>
                  <a:srgbClr val="FFFFFF"/>
                </a:solidFill>
              </a:defRPr>
            </a:lvl1pPr>
          </a:lstStyle>
          <a:p>
            <a:fld id="{28844951-7827-47D4-8276-7DDE1FA7D85A}" type="slidenum">
              <a:rPr lang="en-US" smtClean="0"/>
              <a:pPr/>
              <a:t>‹#›</a:t>
            </a:fld>
            <a:endParaRPr lang="en-US" dirty="0"/>
          </a:p>
        </p:txBody>
      </p:sp>
    </p:spTree>
    <p:extLst>
      <p:ext uri="{BB962C8B-B14F-4D97-AF65-F5344CB8AC3E}">
        <p14:creationId xmlns:p14="http://schemas.microsoft.com/office/powerpoint/2010/main" val="2491707619"/>
      </p:ext>
    </p:extLst>
  </p:cSld>
  <p:clrMap bg1="lt1" tx1="dk1" bg2="lt2" tx2="dk2" accent1="accent1" accent2="accent2" accent3="accent3" accent4="accent4" accent5="accent5" accent6="accent6" hlink="hlink" folHlink="folHlink"/>
  <p:sldLayoutIdLst>
    <p:sldLayoutId id="2147483838" r:id="rId1"/>
    <p:sldLayoutId id="2147483837" r:id="rId2"/>
    <p:sldLayoutId id="2147483836" r:id="rId3"/>
    <p:sldLayoutId id="2147483835" r:id="rId4"/>
    <p:sldLayoutId id="2147483834" r:id="rId5"/>
    <p:sldLayoutId id="2147483833" r:id="rId6"/>
    <p:sldLayoutId id="2147483832" r:id="rId7"/>
    <p:sldLayoutId id="2147483831" r:id="rId8"/>
    <p:sldLayoutId id="2147483830" r:id="rId9"/>
    <p:sldLayoutId id="2147483829" r:id="rId10"/>
    <p:sldLayoutId id="2147483828" r:id="rId11"/>
  </p:sldLayoutIdLst>
  <p:txStyles>
    <p:titleStyle>
      <a:lvl1pPr marL="0" algn="l" defTabSz="914400" rtl="0" eaLnBrk="1" latinLnBrk="0" hangingPunct="1">
        <a:lnSpc>
          <a:spcPct val="90000"/>
        </a:lnSpc>
        <a:spcBef>
          <a:spcPct val="0"/>
        </a:spcBef>
        <a:buNone/>
        <a:defRPr lang="en-US" sz="5200" kern="1200" dirty="0">
          <a:gradFill flip="none" rotWithShape="1">
            <a:gsLst>
              <a:gs pos="0">
                <a:schemeClr val="accent5"/>
              </a:gs>
              <a:gs pos="100000">
                <a:schemeClr val="accent1">
                  <a:alpha val="70000"/>
                </a:schemeClr>
              </a:gs>
            </a:gsLst>
            <a:lin ang="0" scaled="1"/>
            <a:tileRect/>
          </a:gradFill>
          <a:latin typeface="+mj-lt"/>
          <a:ea typeface="+mn-ea"/>
          <a:cs typeface="Angsana New" panose="02020603050405020304" pitchFamily="18" charset="-34"/>
        </a:defRPr>
      </a:lvl1pPr>
    </p:titleStyle>
    <p:bodyStyle>
      <a:lvl1pPr marL="457200" indent="-228600" algn="l" defTabSz="914400" rtl="0" eaLnBrk="1" latinLnBrk="0" hangingPunct="1">
        <a:lnSpc>
          <a:spcPct val="110000"/>
        </a:lnSpc>
        <a:spcBef>
          <a:spcPts val="1000"/>
        </a:spcBef>
        <a:buClr>
          <a:schemeClr val="tx2">
            <a:lumMod val="10000"/>
            <a:lumOff val="90000"/>
          </a:schemeClr>
        </a:buClr>
        <a:buSzPct val="80000"/>
        <a:buFont typeface="Wingdings" panose="05000000000000000000" pitchFamily="2" charset="2"/>
        <a:buChar char="§"/>
        <a:defRPr sz="2800" kern="1200">
          <a:solidFill>
            <a:schemeClr val="tx2">
              <a:alpha val="70000"/>
            </a:schemeClr>
          </a:solidFill>
          <a:latin typeface="+mn-lt"/>
          <a:ea typeface="+mn-ea"/>
          <a:cs typeface="+mn-cs"/>
        </a:defRPr>
      </a:lvl1pPr>
      <a:lvl2pPr marL="80010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400" kern="1200">
          <a:solidFill>
            <a:schemeClr val="tx2">
              <a:alpha val="70000"/>
            </a:schemeClr>
          </a:solidFill>
          <a:latin typeface="+mn-lt"/>
          <a:ea typeface="+mn-ea"/>
          <a:cs typeface="+mn-cs"/>
        </a:defRPr>
      </a:lvl2pPr>
      <a:lvl3pPr marL="125730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000" kern="1200">
          <a:solidFill>
            <a:schemeClr val="tx2">
              <a:alpha val="70000"/>
            </a:schemeClr>
          </a:solidFill>
          <a:latin typeface="+mn-lt"/>
          <a:ea typeface="+mn-ea"/>
          <a:cs typeface="+mn-cs"/>
        </a:defRPr>
      </a:lvl3pPr>
      <a:lvl4pPr marL="165735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1800" kern="1200">
          <a:solidFill>
            <a:schemeClr val="tx2">
              <a:alpha val="70000"/>
            </a:schemeClr>
          </a:solidFill>
          <a:latin typeface="+mn-lt"/>
          <a:ea typeface="+mn-ea"/>
          <a:cs typeface="+mn-cs"/>
        </a:defRPr>
      </a:lvl4pPr>
      <a:lvl5pPr marL="211455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1800" kern="1200">
          <a:solidFill>
            <a:schemeClr val="tx2">
              <a:alpha val="7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8615C6B-1C98-4B1C-AB4B-1E1898E593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E8DFF97-B7FD-47F9-BC7F-DD4B4C5EA2F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1831D22-079E-43E3-86A4-BA12DB888C7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04E684-10F4-4CC3-A0B9-F03AA7BE37CF}" type="datetimeFigureOut">
              <a:rPr lang="en-US" smtClean="0"/>
              <a:t>10/26/20</a:t>
            </a:fld>
            <a:endParaRPr lang="en-US" dirty="0"/>
          </a:p>
        </p:txBody>
      </p:sp>
      <p:sp>
        <p:nvSpPr>
          <p:cNvPr id="5" name="Footer Placeholder 4">
            <a:extLst>
              <a:ext uri="{FF2B5EF4-FFF2-40B4-BE49-F238E27FC236}">
                <a16:creationId xmlns:a16="http://schemas.microsoft.com/office/drawing/2014/main" id="{A14C30A2-140B-4A5D-BEEC-C1314AF1F3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1B71BA8F-7826-496D-91F8-B3ECDF34DA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845F5A-061D-4825-9AE9-D7794091C6CF}" type="slidenum">
              <a:rPr lang="en-US" smtClean="0"/>
              <a:t>‹#›</a:t>
            </a:fld>
            <a:endParaRPr lang="en-US" dirty="0"/>
          </a:p>
        </p:txBody>
      </p:sp>
    </p:spTree>
    <p:extLst>
      <p:ext uri="{BB962C8B-B14F-4D97-AF65-F5344CB8AC3E}">
        <p14:creationId xmlns:p14="http://schemas.microsoft.com/office/powerpoint/2010/main" val="3505800006"/>
      </p:ext>
    </p:extLst>
  </p:cSld>
  <p:clrMap bg1="lt1" tx1="dk1" bg2="lt2" tx2="dk2" accent1="accent1" accent2="accent2" accent3="accent3" accent4="accent4" accent5="accent5" accent6="accent6" hlink="hlink" folHlink="folHlink"/>
  <p:sldLayoutIdLst>
    <p:sldLayoutId id="2147483741" r:id="rId1"/>
    <p:sldLayoutId id="2147483742" r:id="rId2"/>
    <p:sldLayoutId id="2147483743" r:id="rId3"/>
    <p:sldLayoutId id="2147483744" r:id="rId4"/>
    <p:sldLayoutId id="2147483733" r:id="rId5"/>
    <p:sldLayoutId id="2147483734" r:id="rId6"/>
    <p:sldLayoutId id="2147483740" r:id="rId7"/>
    <p:sldLayoutId id="2147483735" r:id="rId8"/>
    <p:sldLayoutId id="2147483736" r:id="rId9"/>
    <p:sldLayoutId id="2147483737" r:id="rId10"/>
    <p:sldLayoutId id="2147483738" r:id="rId11"/>
    <p:sldLayoutId id="2147483739" r:id="rId12"/>
  </p:sldLayoutIdLst>
  <p:txStyles>
    <p:titleStyle>
      <a:lvl1pPr algn="l" defTabSz="914400" rtl="0" eaLnBrk="1" latinLnBrk="0" hangingPunct="1">
        <a:lnSpc>
          <a:spcPct val="90000"/>
        </a:lnSpc>
        <a:spcBef>
          <a:spcPct val="0"/>
        </a:spcBef>
        <a:buNone/>
        <a:defRPr sz="4000" i="0"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2.png"/><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2.png"/><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3">
            <a:extLst>
              <a:ext uri="{FF2B5EF4-FFF2-40B4-BE49-F238E27FC236}">
                <a16:creationId xmlns:a16="http://schemas.microsoft.com/office/drawing/2014/main" id="{E4EF13CB-FF67-413A-9344-EFE1DA4645A8}"/>
              </a:ext>
            </a:extLst>
          </p:cNvPr>
          <p:cNvPicPr>
            <a:picLocks noChangeAspect="1"/>
          </p:cNvPicPr>
          <p:nvPr/>
        </p:nvPicPr>
        <p:blipFill rotWithShape="1">
          <a:blip r:embed="rId4">
            <a:alphaModFix amt="20000"/>
          </a:blip>
          <a:srcRect r="25"/>
          <a:stretch/>
        </p:blipFill>
        <p:spPr>
          <a:xfrm>
            <a:off x="-2" y="10"/>
            <a:ext cx="12188952" cy="6857990"/>
          </a:xfrm>
          <a:prstGeom prst="rect">
            <a:avLst/>
          </a:prstGeom>
        </p:spPr>
      </p:pic>
      <p:sp>
        <p:nvSpPr>
          <p:cNvPr id="2" name="Title 1">
            <a:extLst>
              <a:ext uri="{FF2B5EF4-FFF2-40B4-BE49-F238E27FC236}">
                <a16:creationId xmlns:a16="http://schemas.microsoft.com/office/drawing/2014/main" id="{EE106D5A-0737-BE47-B864-D5240E633DDF}"/>
              </a:ext>
            </a:extLst>
          </p:cNvPr>
          <p:cNvSpPr>
            <a:spLocks noGrp="1"/>
          </p:cNvSpPr>
          <p:nvPr>
            <p:ph type="ctrTitle"/>
          </p:nvPr>
        </p:nvSpPr>
        <p:spPr/>
        <p:txBody>
          <a:bodyPr>
            <a:normAutofit/>
          </a:bodyPr>
          <a:lstStyle/>
          <a:p>
            <a:r>
              <a:rPr lang="en-US" dirty="0">
                <a:solidFill>
                  <a:srgbClr val="FFFFFF"/>
                </a:solidFill>
              </a:rPr>
              <a:t>IKEA</a:t>
            </a:r>
          </a:p>
        </p:txBody>
      </p:sp>
      <p:sp>
        <p:nvSpPr>
          <p:cNvPr id="3" name="Subtitle 2">
            <a:extLst>
              <a:ext uri="{FF2B5EF4-FFF2-40B4-BE49-F238E27FC236}">
                <a16:creationId xmlns:a16="http://schemas.microsoft.com/office/drawing/2014/main" id="{679DCB49-E187-A249-8FBC-5C88356A11A3}"/>
              </a:ext>
            </a:extLst>
          </p:cNvPr>
          <p:cNvSpPr>
            <a:spLocks noGrp="1"/>
          </p:cNvSpPr>
          <p:nvPr>
            <p:ph type="subTitle" idx="1"/>
          </p:nvPr>
        </p:nvSpPr>
        <p:spPr/>
        <p:txBody>
          <a:bodyPr>
            <a:normAutofit/>
          </a:bodyPr>
          <a:lstStyle/>
          <a:p>
            <a:r>
              <a:rPr lang="en-US" sz="2200" dirty="0">
                <a:solidFill>
                  <a:srgbClr val="FFFFFF"/>
                </a:solidFill>
              </a:rPr>
              <a:t>Strategies for resilience and prosperity</a:t>
            </a:r>
          </a:p>
        </p:txBody>
      </p:sp>
      <p:pic>
        <p:nvPicPr>
          <p:cNvPr id="10" name="Audio 9">
            <a:hlinkClick r:id="" action="ppaction://media"/>
            <a:extLst>
              <a:ext uri="{FF2B5EF4-FFF2-40B4-BE49-F238E27FC236}">
                <a16:creationId xmlns:a16="http://schemas.microsoft.com/office/drawing/2014/main" id="{F0E92AFB-4EC8-164B-B6D9-84D7A91535B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391563087"/>
      </p:ext>
    </p:extLst>
  </p:cSld>
  <p:clrMapOvr>
    <a:masterClrMapping/>
  </p:clrMapOvr>
  <mc:AlternateContent xmlns:mc="http://schemas.openxmlformats.org/markup-compatibility/2006" xmlns:p14="http://schemas.microsoft.com/office/powerpoint/2010/main">
    <mc:Choice Requires="p14">
      <p:transition spd="slow" p14:dur="2000" advTm="55790"/>
    </mc:Choice>
    <mc:Fallback xmlns="">
      <p:transition spd="slow" advTm="557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B6F12-44C2-114E-AA66-03DE9B98ED6A}"/>
              </a:ext>
            </a:extLst>
          </p:cNvPr>
          <p:cNvSpPr>
            <a:spLocks noGrp="1"/>
          </p:cNvSpPr>
          <p:nvPr>
            <p:ph type="title"/>
          </p:nvPr>
        </p:nvSpPr>
        <p:spPr/>
        <p:txBody>
          <a:bodyPr/>
          <a:lstStyle/>
          <a:p>
            <a:r>
              <a:rPr lang="en-US" dirty="0"/>
              <a:t>Strategic management</a:t>
            </a:r>
          </a:p>
        </p:txBody>
      </p:sp>
      <p:sp>
        <p:nvSpPr>
          <p:cNvPr id="3" name="Content Placeholder 2">
            <a:extLst>
              <a:ext uri="{FF2B5EF4-FFF2-40B4-BE49-F238E27FC236}">
                <a16:creationId xmlns:a16="http://schemas.microsoft.com/office/drawing/2014/main" id="{FC940C07-E74D-F946-A013-D252B5EE2C75}"/>
              </a:ext>
            </a:extLst>
          </p:cNvPr>
          <p:cNvSpPr>
            <a:spLocks noGrp="1"/>
          </p:cNvSpPr>
          <p:nvPr>
            <p:ph idx="1"/>
          </p:nvPr>
        </p:nvSpPr>
        <p:spPr/>
        <p:txBody>
          <a:bodyPr/>
          <a:lstStyle/>
          <a:p>
            <a:r>
              <a:rPr lang="en-US" dirty="0"/>
              <a:t> </a:t>
            </a:r>
            <a:r>
              <a:rPr lang="en-GB" dirty="0"/>
              <a:t>Strategic management is a set of decisions and actions that result to the formulation and implementation of plans.</a:t>
            </a:r>
          </a:p>
          <a:p>
            <a:r>
              <a:rPr lang="en-GB" dirty="0"/>
              <a:t>Strategic management includes understanding the strategic position of an organisation, making strategic choices for the future, and managing strategy in action. (Johnson et al 2011) </a:t>
            </a:r>
          </a:p>
          <a:p>
            <a:endParaRPr lang="en-US" dirty="0"/>
          </a:p>
        </p:txBody>
      </p:sp>
      <p:pic>
        <p:nvPicPr>
          <p:cNvPr id="7" name="Audio 6">
            <a:hlinkClick r:id="" action="ppaction://media"/>
            <a:extLst>
              <a:ext uri="{FF2B5EF4-FFF2-40B4-BE49-F238E27FC236}">
                <a16:creationId xmlns:a16="http://schemas.microsoft.com/office/drawing/2014/main" id="{D9F71436-C486-BC47-9650-3A81B3836BF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1891149981"/>
      </p:ext>
    </p:extLst>
  </p:cSld>
  <p:clrMapOvr>
    <a:masterClrMapping/>
  </p:clrMapOvr>
  <mc:AlternateContent xmlns:mc="http://schemas.openxmlformats.org/markup-compatibility/2006" xmlns:p14="http://schemas.microsoft.com/office/powerpoint/2010/main">
    <mc:Choice Requires="p14">
      <p:transition spd="slow" p14:dur="2000" advTm="59071"/>
    </mc:Choice>
    <mc:Fallback xmlns="">
      <p:transition spd="slow" advTm="590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C97EDAC-272B-41CC-86DA-8AC840ADE8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13627A5-90CE-254F-90FC-C328B01026AF}"/>
              </a:ext>
            </a:extLst>
          </p:cNvPr>
          <p:cNvSpPr>
            <a:spLocks noGrp="1"/>
          </p:cNvSpPr>
          <p:nvPr>
            <p:ph type="title"/>
          </p:nvPr>
        </p:nvSpPr>
        <p:spPr>
          <a:xfrm>
            <a:off x="838200" y="857251"/>
            <a:ext cx="10515600" cy="2076450"/>
          </a:xfrm>
        </p:spPr>
        <p:txBody>
          <a:bodyPr anchor="ctr">
            <a:normAutofit/>
          </a:bodyPr>
          <a:lstStyle/>
          <a:p>
            <a:pPr algn="ctr"/>
            <a:r>
              <a:rPr lang="en-US" sz="4400" dirty="0">
                <a:gradFill flip="none" rotWithShape="1">
                  <a:gsLst>
                    <a:gs pos="0">
                      <a:schemeClr val="accent5">
                        <a:alpha val="70000"/>
                      </a:schemeClr>
                    </a:gs>
                    <a:gs pos="100000">
                      <a:schemeClr val="accent1">
                        <a:alpha val="70000"/>
                      </a:schemeClr>
                    </a:gs>
                  </a:gsLst>
                  <a:lin ang="0" scaled="1"/>
                  <a:tileRect/>
                </a:gradFill>
              </a:rPr>
              <a:t>Overview of IKEA </a:t>
            </a:r>
          </a:p>
        </p:txBody>
      </p:sp>
      <p:sp>
        <p:nvSpPr>
          <p:cNvPr id="3" name="Content Placeholder 2">
            <a:extLst>
              <a:ext uri="{FF2B5EF4-FFF2-40B4-BE49-F238E27FC236}">
                <a16:creationId xmlns:a16="http://schemas.microsoft.com/office/drawing/2014/main" id="{F71BF8F9-BB57-A441-871B-04AAEE1CF6F9}"/>
              </a:ext>
            </a:extLst>
          </p:cNvPr>
          <p:cNvSpPr>
            <a:spLocks noGrp="1"/>
          </p:cNvSpPr>
          <p:nvPr>
            <p:ph idx="1"/>
          </p:nvPr>
        </p:nvSpPr>
        <p:spPr>
          <a:xfrm>
            <a:off x="1123950" y="2571750"/>
            <a:ext cx="10229850" cy="3790949"/>
          </a:xfrm>
        </p:spPr>
        <p:txBody>
          <a:bodyPr>
            <a:normAutofit/>
          </a:bodyPr>
          <a:lstStyle/>
          <a:p>
            <a:pPr algn="ctr">
              <a:lnSpc>
                <a:spcPct val="100000"/>
              </a:lnSpc>
            </a:pPr>
            <a:r>
              <a:rPr lang="en-GB" sz="1800" dirty="0">
                <a:solidFill>
                  <a:schemeClr val="tx2">
                    <a:alpha val="60000"/>
                  </a:schemeClr>
                </a:solidFill>
                <a:latin typeface="Calibri" panose="020F0502020204030204" pitchFamily="34" charset="0"/>
                <a:ea typeface="Times New Roman" panose="02020603050405020304" pitchFamily="18" charset="0"/>
              </a:rPr>
              <a:t>In 1926 Ingvar Kamprad’s idea with IKEA is to offer a wide range of home furnishings of good design and functionality at a price low enough to be affordable to most people. (Edvardsson et al 2006) shows how </a:t>
            </a:r>
            <a:r>
              <a:rPr lang="en-GB" sz="1800" spc="-20" dirty="0">
                <a:solidFill>
                  <a:schemeClr val="tx2">
                    <a:alpha val="60000"/>
                  </a:schemeClr>
                </a:solidFill>
                <a:latin typeface="Calibri" panose="020F0502020204030204" pitchFamily="34" charset="0"/>
                <a:ea typeface="Times New Roman" panose="02020603050405020304" pitchFamily="18" charset="0"/>
              </a:rPr>
              <a:t>over six decades IKEA went from the woods of southern Sweden to be a major retail experience in 40 countries/territories around the world.</a:t>
            </a:r>
            <a:r>
              <a:rPr lang="en-GB" sz="1800" dirty="0">
                <a:solidFill>
                  <a:schemeClr val="tx2">
                    <a:alpha val="60000"/>
                  </a:schemeClr>
                </a:solidFill>
                <a:latin typeface="Calibri" panose="020F0502020204030204" pitchFamily="34" charset="0"/>
                <a:ea typeface="Times New Roman" panose="02020603050405020304" pitchFamily="18" charset="0"/>
                <a:cs typeface="Arial" panose="020B0604020202020204" pitchFamily="34" charset="0"/>
              </a:rPr>
              <a:t> ("History - IKEA", 2020) Kampard started selling matches at the age of five expanding over time to selling other items, until he was established in nineteen forty-three as a furniture dealer and entrepreneur, the year IKEA was formed. I.K the inventers initials, E for Elmtaryd his childhood village and A from Agunnaryd the farm where he grew up.</a:t>
            </a:r>
            <a:endParaRPr lang="en-GB" sz="1800" dirty="0">
              <a:solidFill>
                <a:schemeClr val="tx2">
                  <a:alpha val="60000"/>
                </a:schemeClr>
              </a:solidFill>
              <a:latin typeface="Times New Roman" panose="02020603050405020304" pitchFamily="18" charset="0"/>
              <a:ea typeface="Times New Roman" panose="02020603050405020304" pitchFamily="18" charset="0"/>
            </a:endParaRPr>
          </a:p>
          <a:p>
            <a:pPr algn="ctr">
              <a:lnSpc>
                <a:spcPct val="100000"/>
              </a:lnSpc>
            </a:pPr>
            <a:r>
              <a:rPr lang="en-GB" sz="1800" dirty="0">
                <a:solidFill>
                  <a:schemeClr val="tx2">
                    <a:alpha val="60000"/>
                  </a:schemeClr>
                </a:solidFill>
                <a:latin typeface="Calibri" panose="020F0502020204030204" pitchFamily="34" charset="0"/>
                <a:ea typeface="Times New Roman" panose="02020603050405020304" pitchFamily="18" charset="0"/>
              </a:rPr>
              <a:t>His idea and products were so popular that by 1953 he opens a showroom. Within three years competitor pressure stopped the supply of furniture and Kampard was forced into designing IKEAs own furniture.</a:t>
            </a:r>
            <a:r>
              <a:rPr lang="en-GB" sz="1800" spc="-20" dirty="0">
                <a:solidFill>
                  <a:schemeClr val="tx2">
                    <a:alpha val="60000"/>
                  </a:schemeClr>
                </a:solidFill>
                <a:latin typeface="Verdana" panose="020B0604030504040204" pitchFamily="34" charset="0"/>
                <a:ea typeface="Times New Roman" panose="02020603050405020304" pitchFamily="18" charset="0"/>
              </a:rPr>
              <a:t> Exploration of flat packaging begins when one of the first IKEA co-workers removes the legs of the LÖVET table so that it will fit into a car and avoid damage during transit. (IKEA.com 2020) </a:t>
            </a:r>
            <a:endParaRPr lang="en-GB" sz="1800" dirty="0">
              <a:solidFill>
                <a:schemeClr val="tx2">
                  <a:alpha val="60000"/>
                </a:schemeClr>
              </a:solidFill>
              <a:latin typeface="Times New Roman" panose="02020603050405020304" pitchFamily="18" charset="0"/>
              <a:ea typeface="Times New Roman" panose="02020603050405020304" pitchFamily="18" charset="0"/>
            </a:endParaRPr>
          </a:p>
        </p:txBody>
      </p:sp>
      <p:pic>
        <p:nvPicPr>
          <p:cNvPr id="6" name="Audio 5">
            <a:hlinkClick r:id="" action="ppaction://media"/>
            <a:extLst>
              <a:ext uri="{FF2B5EF4-FFF2-40B4-BE49-F238E27FC236}">
                <a16:creationId xmlns:a16="http://schemas.microsoft.com/office/drawing/2014/main" id="{E7A81484-EDA9-E44E-8672-1C1CE20ABDE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347189661"/>
      </p:ext>
    </p:extLst>
  </p:cSld>
  <p:clrMapOvr>
    <a:masterClrMapping/>
  </p:clrMapOvr>
  <mc:AlternateContent xmlns:mc="http://schemas.openxmlformats.org/markup-compatibility/2006" xmlns:p14="http://schemas.microsoft.com/office/powerpoint/2010/main">
    <mc:Choice Requires="p14">
      <p:transition spd="slow" p14:dur="2000" advTm="51398"/>
    </mc:Choice>
    <mc:Fallback xmlns="">
      <p:transition spd="slow" advTm="513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2768DCD-B824-413A-B330-8D57ADB372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ame 10">
            <a:extLst>
              <a:ext uri="{FF2B5EF4-FFF2-40B4-BE49-F238E27FC236}">
                <a16:creationId xmlns:a16="http://schemas.microsoft.com/office/drawing/2014/main" id="{19F9CD66-32FC-448F-B4C5-67D17508A2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B7BF18B-04DB-914B-8F78-D01A7FE89800}"/>
              </a:ext>
            </a:extLst>
          </p:cNvPr>
          <p:cNvSpPr>
            <a:spLocks noGrp="1"/>
          </p:cNvSpPr>
          <p:nvPr>
            <p:ph type="title"/>
          </p:nvPr>
        </p:nvSpPr>
        <p:spPr>
          <a:xfrm>
            <a:off x="838200" y="857251"/>
            <a:ext cx="10515600" cy="2076450"/>
          </a:xfrm>
        </p:spPr>
        <p:txBody>
          <a:bodyPr anchor="b">
            <a:normAutofit/>
          </a:bodyPr>
          <a:lstStyle/>
          <a:p>
            <a:r>
              <a:rPr lang="en-US" sz="4400" dirty="0">
                <a:gradFill flip="none" rotWithShape="1">
                  <a:gsLst>
                    <a:gs pos="0">
                      <a:schemeClr val="accent5">
                        <a:alpha val="70000"/>
                      </a:schemeClr>
                    </a:gs>
                    <a:gs pos="100000">
                      <a:schemeClr val="accent1">
                        <a:alpha val="70000"/>
                      </a:schemeClr>
                    </a:gs>
                  </a:gsLst>
                  <a:lin ang="0" scaled="1"/>
                  <a:tileRect/>
                </a:gradFill>
              </a:rPr>
              <a:t>Position in the market</a:t>
            </a:r>
          </a:p>
        </p:txBody>
      </p:sp>
      <p:sp>
        <p:nvSpPr>
          <p:cNvPr id="3" name="Content Placeholder 2">
            <a:extLst>
              <a:ext uri="{FF2B5EF4-FFF2-40B4-BE49-F238E27FC236}">
                <a16:creationId xmlns:a16="http://schemas.microsoft.com/office/drawing/2014/main" id="{672930F3-604A-6D47-8282-061F040210CC}"/>
              </a:ext>
            </a:extLst>
          </p:cNvPr>
          <p:cNvSpPr>
            <a:spLocks noGrp="1"/>
          </p:cNvSpPr>
          <p:nvPr>
            <p:ph idx="1"/>
          </p:nvPr>
        </p:nvSpPr>
        <p:spPr>
          <a:xfrm>
            <a:off x="1790699" y="3429000"/>
            <a:ext cx="8191501" cy="1838325"/>
          </a:xfrm>
        </p:spPr>
        <p:txBody>
          <a:bodyPr>
            <a:noAutofit/>
          </a:bodyPr>
          <a:lstStyle/>
          <a:p>
            <a:r>
              <a:rPr lang="en-GB" sz="2400" dirty="0">
                <a:solidFill>
                  <a:schemeClr val="tx2">
                    <a:alpha val="60000"/>
                  </a:schemeClr>
                </a:solidFill>
                <a:latin typeface="Calibri" panose="020F0502020204030204" pitchFamily="34" charset="0"/>
                <a:ea typeface="Times New Roman" panose="02020603050405020304" pitchFamily="18" charset="0"/>
                <a:cs typeface="Calibri" panose="020F0502020204030204" pitchFamily="34" charset="0"/>
              </a:rPr>
              <a:t>IKEA has a cost leadership strategy this is where a business focuses on the reduction of costs on delivery of the products to the consumer, adding profit to the organisation. IKEA uses technology and innovations that reduce costs and is resilient enough with these processes to resist price increases keeping the organisation competitive.</a:t>
            </a:r>
            <a:endParaRPr lang="en-GB" sz="2400" dirty="0">
              <a:solidFill>
                <a:schemeClr val="tx2">
                  <a:alpha val="60000"/>
                </a:schemeClr>
              </a:solidFill>
              <a:latin typeface="Times New Roman" panose="02020603050405020304" pitchFamily="18" charset="0"/>
              <a:ea typeface="Times New Roman" panose="02020603050405020304" pitchFamily="18" charset="0"/>
            </a:endParaRPr>
          </a:p>
        </p:txBody>
      </p:sp>
      <p:pic>
        <p:nvPicPr>
          <p:cNvPr id="5" name="Audio 4">
            <a:hlinkClick r:id="" action="ppaction://media"/>
            <a:extLst>
              <a:ext uri="{FF2B5EF4-FFF2-40B4-BE49-F238E27FC236}">
                <a16:creationId xmlns:a16="http://schemas.microsoft.com/office/drawing/2014/main" id="{58F6327A-E1D3-4042-A75C-075C9DD029B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400704809"/>
      </p:ext>
    </p:extLst>
  </p:cSld>
  <p:clrMapOvr>
    <a:masterClrMapping/>
  </p:clrMapOvr>
  <mc:AlternateContent xmlns:mc="http://schemas.openxmlformats.org/markup-compatibility/2006" xmlns:p14="http://schemas.microsoft.com/office/powerpoint/2010/main">
    <mc:Choice Requires="p14">
      <p:transition spd="slow" p14:dur="2000" advTm="60174"/>
    </mc:Choice>
    <mc:Fallback xmlns="">
      <p:transition spd="slow" advTm="601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0574F3-FA94-7A40-B8A5-5FE13AF6054B}"/>
              </a:ext>
            </a:extLst>
          </p:cNvPr>
          <p:cNvSpPr>
            <a:spLocks noGrp="1"/>
          </p:cNvSpPr>
          <p:nvPr>
            <p:ph type="title"/>
          </p:nvPr>
        </p:nvSpPr>
        <p:spPr/>
        <p:txBody>
          <a:bodyPr/>
          <a:lstStyle/>
          <a:p>
            <a:r>
              <a:rPr lang="en-US" dirty="0"/>
              <a:t>Porters 5 forces </a:t>
            </a:r>
          </a:p>
        </p:txBody>
      </p:sp>
      <p:sp>
        <p:nvSpPr>
          <p:cNvPr id="3" name="Content Placeholder 2">
            <a:extLst>
              <a:ext uri="{FF2B5EF4-FFF2-40B4-BE49-F238E27FC236}">
                <a16:creationId xmlns:a16="http://schemas.microsoft.com/office/drawing/2014/main" id="{BA284EEF-4038-BD4F-84B8-AC0636189C02}"/>
              </a:ext>
            </a:extLst>
          </p:cNvPr>
          <p:cNvSpPr>
            <a:spLocks noGrp="1"/>
          </p:cNvSpPr>
          <p:nvPr>
            <p:ph idx="1"/>
          </p:nvPr>
        </p:nvSpPr>
        <p:spPr/>
        <p:txBody>
          <a:bodyPr/>
          <a:lstStyle/>
          <a:p>
            <a:r>
              <a:rPr lang="en-US" dirty="0"/>
              <a:t>Bargaining power of suppliers</a:t>
            </a:r>
          </a:p>
          <a:p>
            <a:r>
              <a:rPr lang="en-US" dirty="0"/>
              <a:t>Threats of new entrants</a:t>
            </a:r>
          </a:p>
          <a:p>
            <a:r>
              <a:rPr lang="en-US" dirty="0"/>
              <a:t>Threat of substitution</a:t>
            </a:r>
          </a:p>
          <a:p>
            <a:r>
              <a:rPr lang="en-US" dirty="0"/>
              <a:t>Buyer power</a:t>
            </a:r>
          </a:p>
          <a:p>
            <a:r>
              <a:rPr lang="en-US" dirty="0"/>
              <a:t>Competitive </a:t>
            </a:r>
            <a:r>
              <a:rPr lang="en-US" dirty="0" err="1"/>
              <a:t>rivelry</a:t>
            </a:r>
            <a:endParaRPr lang="en-US" dirty="0"/>
          </a:p>
        </p:txBody>
      </p:sp>
      <p:pic>
        <p:nvPicPr>
          <p:cNvPr id="8" name="Audio 7">
            <a:hlinkClick r:id="" action="ppaction://media"/>
            <a:extLst>
              <a:ext uri="{FF2B5EF4-FFF2-40B4-BE49-F238E27FC236}">
                <a16:creationId xmlns:a16="http://schemas.microsoft.com/office/drawing/2014/main" id="{39061EEF-BD12-3844-83DA-72B91067C41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295979698"/>
      </p:ext>
    </p:extLst>
  </p:cSld>
  <p:clrMapOvr>
    <a:masterClrMapping/>
  </p:clrMapOvr>
  <mc:AlternateContent xmlns:mc="http://schemas.openxmlformats.org/markup-compatibility/2006" xmlns:p14="http://schemas.microsoft.com/office/powerpoint/2010/main">
    <mc:Choice Requires="p14">
      <p:transition spd="slow" p14:dur="2000" advTm="105005"/>
    </mc:Choice>
    <mc:Fallback xmlns="">
      <p:transition spd="slow" advTm="1050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ame 8">
            <a:extLst>
              <a:ext uri="{FF2B5EF4-FFF2-40B4-BE49-F238E27FC236}">
                <a16:creationId xmlns:a16="http://schemas.microsoft.com/office/drawing/2014/main" id="{DD7EAFE6-2BB9-41FB-9CF4-588CFC708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1" name="Rectangle 10">
            <a:extLst>
              <a:ext uri="{FF2B5EF4-FFF2-40B4-BE49-F238E27FC236}">
                <a16:creationId xmlns:a16="http://schemas.microsoft.com/office/drawing/2014/main" id="{C3E06833-B59C-442F-9A6A-F8F55936D5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9554"/>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Frame 12">
            <a:extLst>
              <a:ext uri="{FF2B5EF4-FFF2-40B4-BE49-F238E27FC236}">
                <a16:creationId xmlns:a16="http://schemas.microsoft.com/office/drawing/2014/main" id="{FA2016CF-2F24-4AE4-8A87-D9B6A3DE31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1905BE9-4706-5844-819D-29F4C6B3418E}"/>
              </a:ext>
            </a:extLst>
          </p:cNvPr>
          <p:cNvSpPr>
            <a:spLocks noGrp="1"/>
          </p:cNvSpPr>
          <p:nvPr>
            <p:ph type="title"/>
          </p:nvPr>
        </p:nvSpPr>
        <p:spPr>
          <a:xfrm>
            <a:off x="838200" y="880844"/>
            <a:ext cx="4287253" cy="2629119"/>
          </a:xfrm>
        </p:spPr>
        <p:txBody>
          <a:bodyPr vert="horz" lIns="91440" tIns="45720" rIns="91440" bIns="45720" rtlCol="0" anchor="b">
            <a:normAutofit/>
          </a:bodyPr>
          <a:lstStyle/>
          <a:p>
            <a:r>
              <a:rPr lang="en-US" sz="5400" dirty="0">
                <a:gradFill flip="none" rotWithShape="1">
                  <a:gsLst>
                    <a:gs pos="0">
                      <a:schemeClr val="accent5">
                        <a:alpha val="70000"/>
                      </a:schemeClr>
                    </a:gs>
                    <a:gs pos="100000">
                      <a:schemeClr val="accent1">
                        <a:alpha val="70000"/>
                      </a:schemeClr>
                    </a:gs>
                  </a:gsLst>
                  <a:lin ang="0" scaled="1"/>
                  <a:tileRect/>
                </a:gradFill>
              </a:rPr>
              <a:t>Bowmans strategic clock</a:t>
            </a:r>
          </a:p>
        </p:txBody>
      </p:sp>
      <p:pic>
        <p:nvPicPr>
          <p:cNvPr id="4" name="Content Placeholder 3" descr="A close up of a clock&#10;&#10;Description automatically generated">
            <a:extLst>
              <a:ext uri="{FF2B5EF4-FFF2-40B4-BE49-F238E27FC236}">
                <a16:creationId xmlns:a16="http://schemas.microsoft.com/office/drawing/2014/main" id="{98430B30-E5CB-5C48-8C04-A797352B601E}"/>
              </a:ext>
            </a:extLst>
          </p:cNvPr>
          <p:cNvPicPr>
            <a:picLocks noGrp="1"/>
          </p:cNvPicPr>
          <p:nvPr>
            <p:ph idx="1"/>
          </p:nvPr>
        </p:nvPicPr>
        <p:blipFill>
          <a:blip r:embed="rId4" cstate="print">
            <a:alphaModFix amt="90000"/>
            <a:extLst>
              <a:ext uri="{28A0092B-C50C-407E-A947-70E740481C1C}">
                <a14:useLocalDpi xmlns:a14="http://schemas.microsoft.com/office/drawing/2010/main" val="0"/>
              </a:ext>
            </a:extLst>
          </a:blip>
          <a:stretch>
            <a:fillRect/>
          </a:stretch>
        </p:blipFill>
        <p:spPr>
          <a:xfrm>
            <a:off x="5606716" y="1435191"/>
            <a:ext cx="5747084" cy="4008590"/>
          </a:xfrm>
          <a:prstGeom prst="rect">
            <a:avLst/>
          </a:prstGeom>
        </p:spPr>
      </p:pic>
      <p:pic>
        <p:nvPicPr>
          <p:cNvPr id="3" name="Audio 2">
            <a:hlinkClick r:id="" action="ppaction://media"/>
            <a:extLst>
              <a:ext uri="{FF2B5EF4-FFF2-40B4-BE49-F238E27FC236}">
                <a16:creationId xmlns:a16="http://schemas.microsoft.com/office/drawing/2014/main" id="{E6AAE3FF-D383-5345-B8F4-8818036BB95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1019276238"/>
      </p:ext>
    </p:extLst>
  </p:cSld>
  <p:clrMapOvr>
    <a:masterClrMapping/>
  </p:clrMapOvr>
  <mc:AlternateContent xmlns:mc="http://schemas.openxmlformats.org/markup-compatibility/2006" xmlns:p14="http://schemas.microsoft.com/office/powerpoint/2010/main">
    <mc:Choice Requires="p14">
      <p:transition spd="slow" p14:dur="2000" advTm="61628"/>
    </mc:Choice>
    <mc:Fallback xmlns="">
      <p:transition spd="slow" advTm="616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Frame 17">
            <a:extLst>
              <a:ext uri="{FF2B5EF4-FFF2-40B4-BE49-F238E27FC236}">
                <a16:creationId xmlns:a16="http://schemas.microsoft.com/office/drawing/2014/main" id="{DD7EAFE6-2BB9-41FB-9CF4-588CFC708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0" name="Rectangle 19">
            <a:extLst>
              <a:ext uri="{FF2B5EF4-FFF2-40B4-BE49-F238E27FC236}">
                <a16:creationId xmlns:a16="http://schemas.microsoft.com/office/drawing/2014/main" id="{8C37C960-91F5-4F61-B2CD-8A03792072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D1D1B8F-4FB8-5B49-A94E-F8A268E786AE}"/>
              </a:ext>
            </a:extLst>
          </p:cNvPr>
          <p:cNvSpPr>
            <a:spLocks noGrp="1"/>
          </p:cNvSpPr>
          <p:nvPr>
            <p:ph type="title"/>
          </p:nvPr>
        </p:nvSpPr>
        <p:spPr>
          <a:xfrm>
            <a:off x="838200" y="1122363"/>
            <a:ext cx="5334000" cy="2387600"/>
          </a:xfrm>
        </p:spPr>
        <p:txBody>
          <a:bodyPr vert="horz" lIns="91440" tIns="45720" rIns="91440" bIns="45720" rtlCol="0" anchor="b">
            <a:normAutofit/>
          </a:bodyPr>
          <a:lstStyle/>
          <a:p>
            <a:r>
              <a:rPr lang="en-US" sz="5400" dirty="0">
                <a:gradFill flip="none" rotWithShape="1">
                  <a:gsLst>
                    <a:gs pos="0">
                      <a:schemeClr val="accent5">
                        <a:alpha val="70000"/>
                      </a:schemeClr>
                    </a:gs>
                    <a:gs pos="100000">
                      <a:schemeClr val="accent1">
                        <a:alpha val="70000"/>
                      </a:schemeClr>
                    </a:gs>
                  </a:gsLst>
                  <a:lin ang="0" scaled="1"/>
                  <a:tileRect/>
                </a:gradFill>
              </a:rPr>
              <a:t>Strengths and weaknesses</a:t>
            </a:r>
          </a:p>
        </p:txBody>
      </p:sp>
      <p:graphicFrame>
        <p:nvGraphicFramePr>
          <p:cNvPr id="4" name="Content Placeholder 3">
            <a:extLst>
              <a:ext uri="{FF2B5EF4-FFF2-40B4-BE49-F238E27FC236}">
                <a16:creationId xmlns:a16="http://schemas.microsoft.com/office/drawing/2014/main" id="{FD8367E8-6722-D743-855C-17C63DFD64A4}"/>
              </a:ext>
            </a:extLst>
          </p:cNvPr>
          <p:cNvGraphicFramePr>
            <a:graphicFrameLocks noGrp="1"/>
          </p:cNvGraphicFramePr>
          <p:nvPr>
            <p:ph idx="1"/>
            <p:extLst>
              <p:ext uri="{D42A27DB-BD31-4B8C-83A1-F6EECF244321}">
                <p14:modId xmlns:p14="http://schemas.microsoft.com/office/powerpoint/2010/main" val="1360517610"/>
              </p:ext>
            </p:extLst>
          </p:nvPr>
        </p:nvGraphicFramePr>
        <p:xfrm>
          <a:off x="6503670" y="605547"/>
          <a:ext cx="5231130" cy="5667390"/>
        </p:xfrm>
        <a:graphic>
          <a:graphicData uri="http://schemas.openxmlformats.org/drawingml/2006/table">
            <a:tbl>
              <a:tblPr firstRow="1" firstCol="1" bandRow="1">
                <a:noFill/>
                <a:tableStyleId>{5C22544A-7EE6-4342-B048-85BDC9FD1C3A}</a:tableStyleId>
              </a:tblPr>
              <a:tblGrid>
                <a:gridCol w="2709831">
                  <a:extLst>
                    <a:ext uri="{9D8B030D-6E8A-4147-A177-3AD203B41FA5}">
                      <a16:colId xmlns:a16="http://schemas.microsoft.com/office/drawing/2014/main" val="2129258652"/>
                    </a:ext>
                  </a:extLst>
                </a:gridCol>
                <a:gridCol w="2521299">
                  <a:extLst>
                    <a:ext uri="{9D8B030D-6E8A-4147-A177-3AD203B41FA5}">
                      <a16:colId xmlns:a16="http://schemas.microsoft.com/office/drawing/2014/main" val="248431457"/>
                    </a:ext>
                  </a:extLst>
                </a:gridCol>
              </a:tblGrid>
              <a:tr h="5646906">
                <a:tc>
                  <a:txBody>
                    <a:bodyPr/>
                    <a:lstStyle/>
                    <a:p>
                      <a:pPr>
                        <a:spcBef>
                          <a:spcPts val="1200"/>
                        </a:spcBef>
                      </a:pPr>
                      <a:r>
                        <a:rPr lang="en-GB" sz="1800" b="1" kern="0" dirty="0">
                          <a:solidFill>
                            <a:schemeClr val="tx1">
                              <a:lumMod val="75000"/>
                              <a:lumOff val="25000"/>
                            </a:schemeClr>
                          </a:solidFill>
                          <a:effectLst/>
                        </a:rPr>
                        <a:t>strengths</a:t>
                      </a:r>
                    </a:p>
                    <a:p>
                      <a:r>
                        <a:rPr lang="en-GB" sz="1800" b="1" dirty="0">
                          <a:solidFill>
                            <a:schemeClr val="tx1">
                              <a:lumMod val="75000"/>
                              <a:lumOff val="25000"/>
                            </a:schemeClr>
                          </a:solidFill>
                          <a:effectLst/>
                        </a:rPr>
                        <a:t> </a:t>
                      </a:r>
                    </a:p>
                    <a:p>
                      <a:pPr marL="342900" lvl="0" indent="-342900">
                        <a:buFont typeface="+mj-lt"/>
                        <a:buAutoNum type="arabicPeriod"/>
                      </a:pPr>
                      <a:r>
                        <a:rPr lang="en-GB" sz="1800" b="1" dirty="0">
                          <a:solidFill>
                            <a:schemeClr val="tx1">
                              <a:lumMod val="75000"/>
                              <a:lumOff val="25000"/>
                            </a:schemeClr>
                          </a:solidFill>
                          <a:effectLst/>
                        </a:rPr>
                        <a:t>Understanding their customer needs</a:t>
                      </a:r>
                    </a:p>
                    <a:p>
                      <a:pPr marL="342900" lvl="0" indent="-342900">
                        <a:buFont typeface="+mj-lt"/>
                        <a:buAutoNum type="arabicPeriod"/>
                      </a:pPr>
                      <a:r>
                        <a:rPr lang="en-GB" sz="1800" b="1" dirty="0">
                          <a:solidFill>
                            <a:schemeClr val="tx1">
                              <a:lumMod val="75000"/>
                              <a:lumOff val="25000"/>
                            </a:schemeClr>
                          </a:solidFill>
                          <a:effectLst/>
                        </a:rPr>
                        <a:t>Affordability </a:t>
                      </a:r>
                    </a:p>
                    <a:p>
                      <a:pPr marL="342900" lvl="0" indent="-342900">
                        <a:buFont typeface="+mj-lt"/>
                        <a:buAutoNum type="arabicPeriod"/>
                      </a:pPr>
                      <a:r>
                        <a:rPr lang="en-GB" sz="1800" b="1" dirty="0">
                          <a:solidFill>
                            <a:schemeClr val="tx1">
                              <a:lumMod val="75000"/>
                              <a:lumOff val="25000"/>
                            </a:schemeClr>
                          </a:solidFill>
                          <a:effectLst/>
                        </a:rPr>
                        <a:t>A strong global idea, brand recognition</a:t>
                      </a:r>
                    </a:p>
                    <a:p>
                      <a:pPr marL="342900" lvl="0" indent="-342900">
                        <a:buFont typeface="+mj-lt"/>
                        <a:buAutoNum type="arabicPeriod"/>
                      </a:pPr>
                      <a:r>
                        <a:rPr lang="en-GB" sz="1800" b="1" dirty="0">
                          <a:solidFill>
                            <a:schemeClr val="tx1">
                              <a:lumMod val="75000"/>
                              <a:lumOff val="25000"/>
                            </a:schemeClr>
                          </a:solidFill>
                          <a:effectLst/>
                        </a:rPr>
                        <a:t>The use of modern/ unique and specialised designers</a:t>
                      </a:r>
                    </a:p>
                    <a:p>
                      <a:pPr marL="342900" lvl="0" indent="-342900">
                        <a:buFont typeface="+mj-lt"/>
                        <a:buAutoNum type="arabicPeriod"/>
                      </a:pPr>
                      <a:r>
                        <a:rPr lang="en-GB" sz="1800" b="1" dirty="0">
                          <a:solidFill>
                            <a:schemeClr val="tx1">
                              <a:lumMod val="75000"/>
                              <a:lumOff val="25000"/>
                            </a:schemeClr>
                          </a:solidFill>
                          <a:effectLst/>
                        </a:rPr>
                        <a:t>Unique instore design incurring less costs where customer collects directly from warehouse.</a:t>
                      </a:r>
                    </a:p>
                    <a:p>
                      <a:r>
                        <a:rPr lang="en-GB" sz="1800" b="1" dirty="0">
                          <a:solidFill>
                            <a:schemeClr val="tx1">
                              <a:lumMod val="75000"/>
                              <a:lumOff val="25000"/>
                            </a:schemeClr>
                          </a:solidFill>
                          <a:effectLst/>
                        </a:rPr>
                        <a:t> </a:t>
                      </a:r>
                      <a:endParaRPr lang="en-GB" sz="1800" b="1" dirty="0">
                        <a:solidFill>
                          <a:schemeClr val="tx1">
                            <a:lumMod val="75000"/>
                            <a:lumOff val="25000"/>
                          </a:schemeClr>
                        </a:solidFill>
                        <a:effectLst/>
                        <a:latin typeface="Times New Roman" panose="02020603050405020304" pitchFamily="18" charset="0"/>
                        <a:ea typeface="Times New Roman" panose="02020603050405020304" pitchFamily="18" charset="0"/>
                      </a:endParaRPr>
                    </a:p>
                  </a:txBody>
                  <a:tcPr marL="180991" marR="135743" marT="90495" marB="90495">
                    <a:lnL w="12700" cmpd="sng">
                      <a:noFill/>
                      <a:prstDash val="solid"/>
                    </a:lnL>
                    <a:lnR w="12700" cmpd="sng">
                      <a:noFill/>
                      <a:prstDash val="solid"/>
                    </a:lnR>
                    <a:lnT w="9525" cap="flat" cmpd="sng" algn="ctr">
                      <a:noFill/>
                      <a:prstDash val="solid"/>
                    </a:lnT>
                    <a:lnB w="9525" cap="flat" cmpd="sng" algn="ctr">
                      <a:solidFill>
                        <a:srgbClr val="C7C6C1"/>
                      </a:solidFill>
                      <a:prstDash val="solid"/>
                    </a:lnB>
                    <a:noFill/>
                  </a:tcPr>
                </a:tc>
                <a:tc>
                  <a:txBody>
                    <a:bodyPr/>
                    <a:lstStyle/>
                    <a:p>
                      <a:pPr>
                        <a:spcBef>
                          <a:spcPts val="1200"/>
                        </a:spcBef>
                      </a:pPr>
                      <a:r>
                        <a:rPr lang="en-GB" sz="1800" b="1" kern="0" dirty="0">
                          <a:solidFill>
                            <a:schemeClr val="tx1">
                              <a:lumMod val="75000"/>
                              <a:lumOff val="25000"/>
                            </a:schemeClr>
                          </a:solidFill>
                          <a:effectLst/>
                        </a:rPr>
                        <a:t>Weaknesses</a:t>
                      </a:r>
                    </a:p>
                    <a:p>
                      <a:r>
                        <a:rPr lang="en-GB" sz="1800" b="1" dirty="0">
                          <a:solidFill>
                            <a:schemeClr val="tx1">
                              <a:lumMod val="75000"/>
                              <a:lumOff val="25000"/>
                            </a:schemeClr>
                          </a:solidFill>
                          <a:effectLst/>
                        </a:rPr>
                        <a:t> </a:t>
                      </a:r>
                    </a:p>
                    <a:p>
                      <a:r>
                        <a:rPr lang="en-GB" sz="1800" b="1" dirty="0">
                          <a:solidFill>
                            <a:schemeClr val="tx1">
                              <a:lumMod val="75000"/>
                              <a:lumOff val="25000"/>
                            </a:schemeClr>
                          </a:solidFill>
                          <a:effectLst/>
                        </a:rPr>
                        <a:t>1.low quality</a:t>
                      </a:r>
                    </a:p>
                    <a:p>
                      <a:r>
                        <a:rPr lang="en-GB" sz="1800" b="1" dirty="0">
                          <a:solidFill>
                            <a:schemeClr val="tx1">
                              <a:lumMod val="75000"/>
                              <a:lumOff val="25000"/>
                            </a:schemeClr>
                          </a:solidFill>
                          <a:effectLst/>
                        </a:rPr>
                        <a:t>2. seemingly cheap</a:t>
                      </a:r>
                    </a:p>
                    <a:p>
                      <a:r>
                        <a:rPr lang="en-GB" sz="1800" b="1" dirty="0">
                          <a:solidFill>
                            <a:schemeClr val="tx1">
                              <a:lumMod val="75000"/>
                              <a:lumOff val="25000"/>
                            </a:schemeClr>
                          </a:solidFill>
                          <a:effectLst/>
                        </a:rPr>
                        <a:t>3.home assembly, self-collection, barriers to home delivery furniture.</a:t>
                      </a:r>
                    </a:p>
                    <a:p>
                      <a:r>
                        <a:rPr lang="en-GB" sz="1800" b="1" dirty="0">
                          <a:solidFill>
                            <a:schemeClr val="tx1">
                              <a:lumMod val="75000"/>
                              <a:lumOff val="25000"/>
                            </a:schemeClr>
                          </a:solidFill>
                          <a:effectLst/>
                        </a:rPr>
                        <a:t>4.the size of the business, hard to ensure and control the standard / quality </a:t>
                      </a:r>
                    </a:p>
                    <a:p>
                      <a:r>
                        <a:rPr lang="en-GB" sz="1800" b="1" dirty="0">
                          <a:solidFill>
                            <a:schemeClr val="tx1">
                              <a:lumMod val="75000"/>
                              <a:lumOff val="25000"/>
                            </a:schemeClr>
                          </a:solidFill>
                          <a:effectLst/>
                        </a:rPr>
                        <a:t>5. environmental impact of throw away culture</a:t>
                      </a:r>
                      <a:endParaRPr lang="en-GB" sz="1800" b="1" dirty="0">
                        <a:solidFill>
                          <a:schemeClr val="tx1">
                            <a:lumMod val="75000"/>
                            <a:lumOff val="25000"/>
                          </a:schemeClr>
                        </a:solidFill>
                        <a:effectLst/>
                        <a:latin typeface="Times New Roman" panose="02020603050405020304" pitchFamily="18" charset="0"/>
                        <a:ea typeface="Times New Roman" panose="02020603050405020304" pitchFamily="18" charset="0"/>
                      </a:endParaRPr>
                    </a:p>
                  </a:txBody>
                  <a:tcPr marL="180991" marR="135743" marT="90495" marB="90495">
                    <a:lnL w="12700" cmpd="sng">
                      <a:noFill/>
                      <a:prstDash val="solid"/>
                    </a:lnL>
                    <a:lnR w="12700" cmpd="sng">
                      <a:noFill/>
                      <a:prstDash val="solid"/>
                    </a:lnR>
                    <a:lnT w="9525" cap="flat" cmpd="sng" algn="ctr">
                      <a:noFill/>
                      <a:prstDash val="solid"/>
                    </a:lnT>
                    <a:lnB w="9525" cap="flat" cmpd="sng" algn="ctr">
                      <a:solidFill>
                        <a:srgbClr val="C7C6C1"/>
                      </a:solidFill>
                      <a:prstDash val="solid"/>
                    </a:lnB>
                    <a:noFill/>
                  </a:tcPr>
                </a:tc>
                <a:extLst>
                  <a:ext uri="{0D108BD9-81ED-4DB2-BD59-A6C34878D82A}">
                    <a16:rowId xmlns:a16="http://schemas.microsoft.com/office/drawing/2014/main" val="2395734340"/>
                  </a:ext>
                </a:extLst>
              </a:tr>
            </a:tbl>
          </a:graphicData>
        </a:graphic>
      </p:graphicFrame>
      <p:pic>
        <p:nvPicPr>
          <p:cNvPr id="5" name="Audio 4">
            <a:hlinkClick r:id="" action="ppaction://media"/>
            <a:extLst>
              <a:ext uri="{FF2B5EF4-FFF2-40B4-BE49-F238E27FC236}">
                <a16:creationId xmlns:a16="http://schemas.microsoft.com/office/drawing/2014/main" id="{56B47BA6-8974-3D44-840D-5533A24D9BA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685467955"/>
      </p:ext>
    </p:extLst>
  </p:cSld>
  <p:clrMapOvr>
    <a:masterClrMapping/>
  </p:clrMapOvr>
  <mc:AlternateContent xmlns:mc="http://schemas.openxmlformats.org/markup-compatibility/2006" xmlns:p14="http://schemas.microsoft.com/office/powerpoint/2010/main">
    <mc:Choice Requires="p14">
      <p:transition spd="slow" p14:dur="2000" advTm="73634"/>
    </mc:Choice>
    <mc:Fallback xmlns="">
      <p:transition spd="slow" advTm="7363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3">
            <a:extLst>
              <a:ext uri="{FF2B5EF4-FFF2-40B4-BE49-F238E27FC236}">
                <a16:creationId xmlns:a16="http://schemas.microsoft.com/office/drawing/2014/main" id="{32768DCD-B824-413A-B330-8D57ADB372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ame 15">
            <a:extLst>
              <a:ext uri="{FF2B5EF4-FFF2-40B4-BE49-F238E27FC236}">
                <a16:creationId xmlns:a16="http://schemas.microsoft.com/office/drawing/2014/main" id="{61DF3E2F-0A88-4C55-8678-0764BF7339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31BCA1F-E66A-5448-8D92-9CE53BC2BC9B}"/>
              </a:ext>
            </a:extLst>
          </p:cNvPr>
          <p:cNvSpPr>
            <a:spLocks noGrp="1"/>
          </p:cNvSpPr>
          <p:nvPr>
            <p:ph type="title"/>
          </p:nvPr>
        </p:nvSpPr>
        <p:spPr>
          <a:xfrm>
            <a:off x="838201" y="609600"/>
            <a:ext cx="3200400" cy="5567363"/>
          </a:xfrm>
        </p:spPr>
        <p:txBody>
          <a:bodyPr anchor="ctr">
            <a:normAutofit/>
          </a:bodyPr>
          <a:lstStyle/>
          <a:p>
            <a:r>
              <a:rPr lang="en-US" sz="3700" dirty="0">
                <a:gradFill flip="none" rotWithShape="1">
                  <a:gsLst>
                    <a:gs pos="0">
                      <a:schemeClr val="accent5">
                        <a:alpha val="70000"/>
                      </a:schemeClr>
                    </a:gs>
                    <a:gs pos="100000">
                      <a:schemeClr val="accent1">
                        <a:alpha val="70000"/>
                      </a:schemeClr>
                    </a:gs>
                  </a:gsLst>
                  <a:lin ang="0" scaled="1"/>
                  <a:tileRect/>
                </a:gradFill>
              </a:rPr>
              <a:t>Opportunities and threats </a:t>
            </a:r>
          </a:p>
        </p:txBody>
      </p:sp>
      <p:graphicFrame>
        <p:nvGraphicFramePr>
          <p:cNvPr id="4" name="Content Placeholder 3">
            <a:extLst>
              <a:ext uri="{FF2B5EF4-FFF2-40B4-BE49-F238E27FC236}">
                <a16:creationId xmlns:a16="http://schemas.microsoft.com/office/drawing/2014/main" id="{EA8714D0-485A-314F-B0A4-EE705385F065}"/>
              </a:ext>
            </a:extLst>
          </p:cNvPr>
          <p:cNvGraphicFramePr>
            <a:graphicFrameLocks noGrp="1"/>
          </p:cNvGraphicFramePr>
          <p:nvPr>
            <p:ph idx="1"/>
            <p:extLst>
              <p:ext uri="{D42A27DB-BD31-4B8C-83A1-F6EECF244321}">
                <p14:modId xmlns:p14="http://schemas.microsoft.com/office/powerpoint/2010/main" val="1329829934"/>
              </p:ext>
            </p:extLst>
          </p:nvPr>
        </p:nvGraphicFramePr>
        <p:xfrm>
          <a:off x="4293704" y="1039742"/>
          <a:ext cx="7060095" cy="4711563"/>
        </p:xfrm>
        <a:graphic>
          <a:graphicData uri="http://schemas.openxmlformats.org/drawingml/2006/table">
            <a:tbl>
              <a:tblPr firstRow="1" firstCol="1" bandRow="1"/>
              <a:tblGrid>
                <a:gridCol w="3374747">
                  <a:extLst>
                    <a:ext uri="{9D8B030D-6E8A-4147-A177-3AD203B41FA5}">
                      <a16:colId xmlns:a16="http://schemas.microsoft.com/office/drawing/2014/main" val="524341182"/>
                    </a:ext>
                  </a:extLst>
                </a:gridCol>
                <a:gridCol w="3685348">
                  <a:extLst>
                    <a:ext uri="{9D8B030D-6E8A-4147-A177-3AD203B41FA5}">
                      <a16:colId xmlns:a16="http://schemas.microsoft.com/office/drawing/2014/main" val="2824053471"/>
                    </a:ext>
                  </a:extLst>
                </a:gridCol>
              </a:tblGrid>
              <a:tr h="4707079">
                <a:tc>
                  <a:txBody>
                    <a:bodyPr/>
                    <a:lstStyle/>
                    <a:p>
                      <a:pPr algn="l" fontAlgn="t">
                        <a:spcBef>
                          <a:spcPts val="1200"/>
                        </a:spcBef>
                        <a:spcAft>
                          <a:spcPts val="0"/>
                        </a:spcAft>
                      </a:pPr>
                      <a:r>
                        <a:rPr lang="en-GB" sz="2200" b="1" i="0" u="none" strike="noStrike" dirty="0">
                          <a:solidFill>
                            <a:srgbClr val="2F5496"/>
                          </a:solidFill>
                          <a:effectLst/>
                          <a:latin typeface="Calibri" panose="020F0502020204030204" pitchFamily="34" charset="0"/>
                          <a:ea typeface="Times New Roman" panose="02020603050405020304" pitchFamily="18" charset="0"/>
                          <a:cs typeface="Times New Roman" panose="02020603050405020304" pitchFamily="18" charset="0"/>
                        </a:rPr>
                        <a:t>Opportunities</a:t>
                      </a:r>
                      <a:endParaRPr lang="en-GB" sz="3400" b="0" i="0" u="none" strike="noStrike" dirty="0">
                        <a:effectLst/>
                        <a:latin typeface="Arial" panose="020B0604020202020204" pitchFamily="34" charset="0"/>
                      </a:endParaRPr>
                    </a:p>
                    <a:p>
                      <a:pPr marL="347472" indent="-347472" algn="l" fontAlgn="t">
                        <a:spcBef>
                          <a:spcPts val="0"/>
                        </a:spcBef>
                        <a:spcAft>
                          <a:spcPts val="0"/>
                        </a:spcAft>
                      </a:pPr>
                      <a:r>
                        <a:rPr lang="en-GB" sz="2200" b="0" i="0" u="none" strike="noStrike" dirty="0">
                          <a:effectLst/>
                          <a:latin typeface="Calibri" panose="020F0502020204030204" pitchFamily="34" charset="0"/>
                          <a:ea typeface="Times New Roman" panose="02020603050405020304" pitchFamily="18" charset="0"/>
                        </a:rPr>
                        <a:t>Global markets open to move into in south America/ Asia</a:t>
                      </a:r>
                      <a:endParaRPr lang="en-GB" sz="3400" b="0" i="0" u="none" strike="noStrike" dirty="0">
                        <a:effectLst/>
                        <a:latin typeface="Arial" panose="020B0604020202020204" pitchFamily="34" charset="0"/>
                      </a:endParaRPr>
                    </a:p>
                    <a:p>
                      <a:pPr marL="347472" indent="-347472" algn="l" fontAlgn="t">
                        <a:spcBef>
                          <a:spcPts val="0"/>
                        </a:spcBef>
                        <a:spcAft>
                          <a:spcPts val="0"/>
                        </a:spcAft>
                      </a:pPr>
                      <a:r>
                        <a:rPr lang="en-GB" sz="2200" b="0" i="0" u="none" strike="noStrike" dirty="0">
                          <a:effectLst/>
                          <a:latin typeface="Calibri" panose="020F0502020204030204" pitchFamily="34" charset="0"/>
                          <a:ea typeface="Times New Roman" panose="02020603050405020304" pitchFamily="18" charset="0"/>
                        </a:rPr>
                        <a:t>Online shopping </a:t>
                      </a:r>
                      <a:endParaRPr lang="en-GB" sz="3400" b="0" i="0" u="none" strike="noStrike" dirty="0">
                        <a:effectLst/>
                        <a:latin typeface="Arial" panose="020B0604020202020204" pitchFamily="34" charset="0"/>
                      </a:endParaRPr>
                    </a:p>
                    <a:p>
                      <a:pPr marL="347472" indent="-347472" algn="l" fontAlgn="t">
                        <a:spcBef>
                          <a:spcPts val="0"/>
                        </a:spcBef>
                        <a:spcAft>
                          <a:spcPts val="0"/>
                        </a:spcAft>
                      </a:pPr>
                      <a:r>
                        <a:rPr lang="en-GB" sz="2200" b="0" i="0" u="none" strike="noStrike" dirty="0">
                          <a:effectLst/>
                          <a:latin typeface="Calibri" panose="020F0502020204030204" pitchFamily="34" charset="0"/>
                          <a:ea typeface="Times New Roman" panose="02020603050405020304" pitchFamily="18" charset="0"/>
                        </a:rPr>
                        <a:t>Food and grocery stores </a:t>
                      </a:r>
                      <a:endParaRPr lang="en-GB" sz="3400" b="0" i="0" u="none" strike="noStrike" dirty="0">
                        <a:effectLst/>
                        <a:latin typeface="Arial" panose="020B0604020202020204" pitchFamily="34" charset="0"/>
                      </a:endParaRPr>
                    </a:p>
                    <a:p>
                      <a:pPr marL="347472" indent="-347472" algn="l" fontAlgn="t">
                        <a:spcBef>
                          <a:spcPts val="0"/>
                        </a:spcBef>
                        <a:spcAft>
                          <a:spcPts val="0"/>
                        </a:spcAft>
                      </a:pPr>
                      <a:r>
                        <a:rPr lang="en-GB" sz="2200" b="0" i="0" u="none" strike="noStrike" dirty="0">
                          <a:effectLst/>
                          <a:latin typeface="Calibri" panose="020F0502020204030204" pitchFamily="34" charset="0"/>
                          <a:ea typeface="Times New Roman" panose="02020603050405020304" pitchFamily="18" charset="0"/>
                        </a:rPr>
                        <a:t>Growing demand for eco green products / products sourced from recycled products</a:t>
                      </a:r>
                      <a:endParaRPr lang="en-GB" sz="3400" b="0" i="0" u="none" strike="noStrike" dirty="0">
                        <a:effectLst/>
                        <a:latin typeface="Arial" panose="020B0604020202020204" pitchFamily="34" charset="0"/>
                      </a:endParaRPr>
                    </a:p>
                    <a:p>
                      <a:pPr algn="l" fontAlgn="t">
                        <a:spcBef>
                          <a:spcPts val="0"/>
                        </a:spcBef>
                        <a:spcAft>
                          <a:spcPts val="0"/>
                        </a:spcAft>
                      </a:pPr>
                      <a:r>
                        <a:rPr lang="en-GB" sz="2200" b="0" i="0" u="none" strike="noStrike" dirty="0">
                          <a:effectLst/>
                          <a:latin typeface="Calibri" panose="020F0502020204030204" pitchFamily="34" charset="0"/>
                          <a:ea typeface="Times New Roman" panose="02020603050405020304" pitchFamily="18" charset="0"/>
                        </a:rPr>
                        <a:t> </a:t>
                      </a:r>
                      <a:endParaRPr lang="en-GB" sz="3400" b="0" i="0" u="none" strike="noStrike" dirty="0">
                        <a:effectLst/>
                        <a:latin typeface="Arial" panose="020B0604020202020204" pitchFamily="34" charset="0"/>
                      </a:endParaRPr>
                    </a:p>
                    <a:p>
                      <a:pPr algn="l" fontAlgn="t">
                        <a:spcBef>
                          <a:spcPts val="0"/>
                        </a:spcBef>
                        <a:spcAft>
                          <a:spcPts val="0"/>
                        </a:spcAft>
                      </a:pPr>
                      <a:r>
                        <a:rPr lang="en-GB" sz="2200" b="0" i="0" u="none" strike="noStrike" dirty="0">
                          <a:effectLst/>
                          <a:latin typeface="Calibri" panose="020F0502020204030204" pitchFamily="34" charset="0"/>
                          <a:ea typeface="Times New Roman" panose="02020603050405020304" pitchFamily="18" charset="0"/>
                        </a:rPr>
                        <a:t> </a:t>
                      </a:r>
                      <a:endParaRPr lang="en-GB" sz="3400" b="0" i="0" u="none" strike="noStrike" dirty="0">
                        <a:effectLst/>
                        <a:latin typeface="Arial" panose="020B0604020202020204" pitchFamily="34" charset="0"/>
                      </a:endParaRPr>
                    </a:p>
                    <a:p>
                      <a:pPr algn="l" fontAlgn="t">
                        <a:spcBef>
                          <a:spcPts val="0"/>
                        </a:spcBef>
                        <a:spcAft>
                          <a:spcPts val="0"/>
                        </a:spcAft>
                      </a:pPr>
                      <a:r>
                        <a:rPr lang="en-GB" sz="2200" b="0" i="0" u="none" strike="noStrike" dirty="0">
                          <a:effectLst/>
                          <a:latin typeface="Calibri" panose="020F0502020204030204" pitchFamily="34" charset="0"/>
                          <a:ea typeface="Times New Roman" panose="02020603050405020304" pitchFamily="18" charset="0"/>
                        </a:rPr>
                        <a:t> </a:t>
                      </a:r>
                      <a:endParaRPr lang="en-GB" sz="3400" b="0" i="0" u="none" strike="noStrike" dirty="0">
                        <a:effectLst/>
                        <a:latin typeface="Arial" panose="020B0604020202020204" pitchFamily="34" charset="0"/>
                      </a:endParaRPr>
                    </a:p>
                    <a:p>
                      <a:pPr algn="l" fontAlgn="t">
                        <a:spcBef>
                          <a:spcPts val="0"/>
                        </a:spcBef>
                        <a:spcAft>
                          <a:spcPts val="0"/>
                        </a:spcAft>
                      </a:pPr>
                      <a:r>
                        <a:rPr lang="en-GB" sz="2200" b="0" i="0" u="none" strike="noStrike" dirty="0">
                          <a:effectLst/>
                          <a:latin typeface="Calibri" panose="020F0502020204030204" pitchFamily="34" charset="0"/>
                          <a:ea typeface="Times New Roman" panose="02020603050405020304" pitchFamily="18" charset="0"/>
                        </a:rPr>
                        <a:t> </a:t>
                      </a:r>
                      <a:endParaRPr lang="en-GB" sz="3400" b="0" i="0" u="none" strike="noStrike" dirty="0">
                        <a:effectLst/>
                        <a:latin typeface="Arial" panose="020B0604020202020204" pitchFamily="34" charset="0"/>
                      </a:endParaRPr>
                    </a:p>
                  </a:txBody>
                  <a:tcPr marL="127031" marR="127031" marT="1764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1200"/>
                        </a:spcBef>
                        <a:spcAft>
                          <a:spcPts val="0"/>
                        </a:spcAft>
                      </a:pPr>
                      <a:r>
                        <a:rPr lang="en-GB" sz="2200" b="1" i="0" u="none" strike="noStrike" dirty="0">
                          <a:solidFill>
                            <a:srgbClr val="2F5496"/>
                          </a:solidFill>
                          <a:effectLst/>
                          <a:latin typeface="Calibri" panose="020F0502020204030204" pitchFamily="34" charset="0"/>
                          <a:ea typeface="Times New Roman" panose="02020603050405020304" pitchFamily="18" charset="0"/>
                          <a:cs typeface="Times New Roman" panose="02020603050405020304" pitchFamily="18" charset="0"/>
                        </a:rPr>
                        <a:t>Threats</a:t>
                      </a:r>
                      <a:endParaRPr lang="en-GB" sz="3400" b="0" i="0" u="none" strike="noStrike" dirty="0">
                        <a:effectLst/>
                        <a:latin typeface="Arial" panose="020B0604020202020204" pitchFamily="34" charset="0"/>
                      </a:endParaRPr>
                    </a:p>
                    <a:p>
                      <a:pPr marL="347472" indent="-347472" algn="l" fontAlgn="t">
                        <a:spcBef>
                          <a:spcPts val="0"/>
                        </a:spcBef>
                        <a:spcAft>
                          <a:spcPts val="0"/>
                        </a:spcAft>
                      </a:pPr>
                      <a:r>
                        <a:rPr lang="en-GB" sz="2200" b="0" i="0" u="none" strike="noStrike" dirty="0">
                          <a:effectLst/>
                          <a:latin typeface="Calibri" panose="020F0502020204030204" pitchFamily="34" charset="0"/>
                          <a:ea typeface="Times New Roman" panose="02020603050405020304" pitchFamily="18" charset="0"/>
                        </a:rPr>
                        <a:t>Established Competitors entering the low-price household and furnishing markets.</a:t>
                      </a:r>
                      <a:endParaRPr lang="en-GB" sz="3400" b="0" i="0" u="none" strike="noStrike" dirty="0">
                        <a:effectLst/>
                        <a:latin typeface="Arial" panose="020B0604020202020204" pitchFamily="34" charset="0"/>
                      </a:endParaRPr>
                    </a:p>
                    <a:p>
                      <a:pPr marL="347472" indent="-347472" algn="l" fontAlgn="t">
                        <a:spcBef>
                          <a:spcPts val="0"/>
                        </a:spcBef>
                        <a:spcAft>
                          <a:spcPts val="0"/>
                        </a:spcAft>
                      </a:pPr>
                      <a:r>
                        <a:rPr lang="en-GB" sz="2200" b="0" i="0" u="none" strike="noStrike" dirty="0">
                          <a:effectLst/>
                          <a:latin typeface="Calibri" panose="020F0502020204030204" pitchFamily="34" charset="0"/>
                          <a:ea typeface="Times New Roman" panose="02020603050405020304" pitchFamily="18" charset="0"/>
                        </a:rPr>
                        <a:t>Countries with higher revenue may want a better-quality product</a:t>
                      </a:r>
                      <a:endParaRPr lang="en-GB" sz="3400" b="0" i="0" u="none" strike="noStrike" dirty="0">
                        <a:effectLst/>
                        <a:latin typeface="Arial" panose="020B0604020202020204" pitchFamily="34" charset="0"/>
                      </a:endParaRPr>
                    </a:p>
                    <a:p>
                      <a:pPr marL="347472" indent="-347472" algn="l" fontAlgn="t">
                        <a:spcBef>
                          <a:spcPts val="0"/>
                        </a:spcBef>
                        <a:spcAft>
                          <a:spcPts val="0"/>
                        </a:spcAft>
                      </a:pPr>
                      <a:r>
                        <a:rPr lang="en-GB" sz="2200" b="0" i="0" u="none" strike="noStrike" dirty="0">
                          <a:effectLst/>
                          <a:latin typeface="Calibri" panose="020F0502020204030204" pitchFamily="34" charset="0"/>
                          <a:ea typeface="Times New Roman" panose="02020603050405020304" pitchFamily="18" charset="0"/>
                        </a:rPr>
                        <a:t>Economic factors including COVID and natural disasters affecting the potential customer base affecting job security.</a:t>
                      </a:r>
                      <a:endParaRPr lang="en-GB" sz="3400" b="0" i="0" u="none" strike="noStrike" dirty="0">
                        <a:effectLst/>
                        <a:latin typeface="Arial" panose="020B0604020202020204" pitchFamily="34" charset="0"/>
                      </a:endParaRPr>
                    </a:p>
                  </a:txBody>
                  <a:tcPr marL="127031" marR="127031" marT="1764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06097057"/>
                  </a:ext>
                </a:extLst>
              </a:tr>
            </a:tbl>
          </a:graphicData>
        </a:graphic>
      </p:graphicFrame>
      <p:pic>
        <p:nvPicPr>
          <p:cNvPr id="3" name="Audio 2">
            <a:hlinkClick r:id="" action="ppaction://media"/>
            <a:extLst>
              <a:ext uri="{FF2B5EF4-FFF2-40B4-BE49-F238E27FC236}">
                <a16:creationId xmlns:a16="http://schemas.microsoft.com/office/drawing/2014/main" id="{EA14FB52-0FFE-4A4E-AED1-37690E1691D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1580359731"/>
      </p:ext>
    </p:extLst>
  </p:cSld>
  <p:clrMapOvr>
    <a:masterClrMapping/>
  </p:clrMapOvr>
  <mc:AlternateContent xmlns:mc="http://schemas.openxmlformats.org/markup-compatibility/2006" xmlns:p14="http://schemas.microsoft.com/office/powerpoint/2010/main">
    <mc:Choice Requires="p14">
      <p:transition spd="slow" p14:dur="2000" advTm="50994"/>
    </mc:Choice>
    <mc:Fallback xmlns="">
      <p:transition spd="slow" advTm="509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6E76C3-CB36-B54D-B999-F31A1E067795}"/>
              </a:ext>
            </a:extLst>
          </p:cNvPr>
          <p:cNvSpPr>
            <a:spLocks noGrp="1"/>
          </p:cNvSpPr>
          <p:nvPr>
            <p:ph type="title"/>
          </p:nvPr>
        </p:nvSpPr>
        <p:spPr/>
        <p:txBody>
          <a:bodyPr/>
          <a:lstStyle/>
          <a:p>
            <a:r>
              <a:rPr lang="en-US" dirty="0"/>
              <a:t>Mendelows power-interest matrix</a:t>
            </a:r>
          </a:p>
        </p:txBody>
      </p:sp>
      <p:pic>
        <p:nvPicPr>
          <p:cNvPr id="7" name="Content Placeholder 6" descr="A picture containing diagram&#10;&#10;Description automatically generated">
            <a:extLst>
              <a:ext uri="{FF2B5EF4-FFF2-40B4-BE49-F238E27FC236}">
                <a16:creationId xmlns:a16="http://schemas.microsoft.com/office/drawing/2014/main" id="{A246E471-73B5-EC49-9083-751C33B2B3DD}"/>
              </a:ext>
            </a:extLst>
          </p:cNvPr>
          <p:cNvPicPr>
            <a:picLocks noGrp="1"/>
          </p:cNvPicPr>
          <p:nvPr>
            <p:ph idx="1"/>
          </p:nvPr>
        </p:nvPicPr>
        <p:blipFill>
          <a:blip r:embed="rId4">
            <a:extLst>
              <a:ext uri="{28A0092B-C50C-407E-A947-70E740481C1C}">
                <a14:useLocalDpi xmlns:a14="http://schemas.microsoft.com/office/drawing/2010/main" val="0"/>
              </a:ext>
            </a:extLst>
          </a:blip>
          <a:stretch>
            <a:fillRect/>
          </a:stretch>
        </p:blipFill>
        <p:spPr>
          <a:xfrm>
            <a:off x="3416969" y="2006600"/>
            <a:ext cx="4952466" cy="4170363"/>
          </a:xfrm>
          <a:prstGeom prst="rect">
            <a:avLst/>
          </a:prstGeom>
        </p:spPr>
      </p:pic>
      <p:pic>
        <p:nvPicPr>
          <p:cNvPr id="4" name="Audio 3">
            <a:hlinkClick r:id="" action="ppaction://media"/>
            <a:extLst>
              <a:ext uri="{FF2B5EF4-FFF2-40B4-BE49-F238E27FC236}">
                <a16:creationId xmlns:a16="http://schemas.microsoft.com/office/drawing/2014/main" id="{7518FBC1-8356-4049-ABA8-FE3D30B4A7C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152097434"/>
      </p:ext>
    </p:extLst>
  </p:cSld>
  <p:clrMapOvr>
    <a:masterClrMapping/>
  </p:clrMapOvr>
  <mc:AlternateContent xmlns:mc="http://schemas.openxmlformats.org/markup-compatibility/2006" xmlns:p14="http://schemas.microsoft.com/office/powerpoint/2010/main">
    <mc:Choice Requires="p14">
      <p:transition spd="slow" p14:dur="2000" advTm="30963"/>
    </mc:Choice>
    <mc:Fallback xmlns="">
      <p:transition spd="slow" advTm="309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9B36E71-93BD-4984-AC9C-CC9FB9CC06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3A767031-C99F-4567-B7D9-353331C779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64"/>
            <a:ext cx="12188952" cy="6858000"/>
          </a:xfrm>
          <a:prstGeom prst="rect">
            <a:avLst/>
          </a:prstGeom>
          <a:gradFill flip="none" rotWithShape="1">
            <a:gsLst>
              <a:gs pos="0">
                <a:schemeClr val="accent2">
                  <a:alpha val="60000"/>
                </a:schemeClr>
              </a:gs>
              <a:gs pos="100000">
                <a:schemeClr val="accent1">
                  <a:alpha val="6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63FEDEE9-12A6-4011-A532-8071D6086B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63"/>
            <a:ext cx="12188952" cy="6858000"/>
          </a:xfrm>
          <a:prstGeom prst="rect">
            <a:avLst/>
          </a:prstGeom>
          <a:solidFill>
            <a:schemeClr val="bg2">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a:extLst>
              <a:ext uri="{FF2B5EF4-FFF2-40B4-BE49-F238E27FC236}">
                <a16:creationId xmlns:a16="http://schemas.microsoft.com/office/drawing/2014/main" id="{57C37CE9-19CE-49DF-A887-2214EBB1F0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2743200" y="0"/>
            <a:ext cx="6857999" cy="6857998"/>
          </a:xfrm>
          <a:prstGeom prst="ellipse">
            <a:avLst/>
          </a:prstGeom>
          <a:gradFill>
            <a:gsLst>
              <a:gs pos="0">
                <a:schemeClr val="accent1">
                  <a:lumMod val="20000"/>
                  <a:lumOff val="80000"/>
                  <a:alpha val="40000"/>
                </a:schemeClr>
              </a:gs>
              <a:gs pos="100000">
                <a:schemeClr val="accent1">
                  <a:alpha val="40000"/>
                </a:schemeClr>
              </a:gs>
            </a:gsLst>
            <a:lin ang="2700000" scaled="1"/>
          </a:gradFill>
          <a:ln>
            <a:noFill/>
          </a:ln>
          <a:effectLst>
            <a:softEdge rad="520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Oval 15">
            <a:extLst>
              <a:ext uri="{FF2B5EF4-FFF2-40B4-BE49-F238E27FC236}">
                <a16:creationId xmlns:a16="http://schemas.microsoft.com/office/drawing/2014/main" id="{7EF84E8E-7E93-4DEE-BCFB-2AE29098B5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3990" y="1194074"/>
            <a:ext cx="5589934" cy="5737916"/>
          </a:xfrm>
          <a:prstGeom prst="ellipse">
            <a:avLst/>
          </a:prstGeom>
          <a:gradFill>
            <a:gsLst>
              <a:gs pos="0">
                <a:schemeClr val="accent1">
                  <a:alpha val="40000"/>
                </a:schemeClr>
              </a:gs>
              <a:gs pos="100000">
                <a:schemeClr val="accent5">
                  <a:alpha val="20000"/>
                </a:schemeClr>
              </a:gs>
            </a:gsLst>
            <a:lin ang="2700000" scaled="1"/>
          </a:gradFill>
          <a:ln>
            <a:noFill/>
          </a:ln>
          <a:effectLst>
            <a:softEdge rad="952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Oval 17">
            <a:extLst>
              <a:ext uri="{FF2B5EF4-FFF2-40B4-BE49-F238E27FC236}">
                <a16:creationId xmlns:a16="http://schemas.microsoft.com/office/drawing/2014/main" id="{9046502B-E9B6-4225-B8EE-BC5D64468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439622" y="194269"/>
            <a:ext cx="5760743" cy="5737917"/>
          </a:xfrm>
          <a:prstGeom prst="ellipse">
            <a:avLst/>
          </a:prstGeom>
          <a:gradFill>
            <a:gsLst>
              <a:gs pos="0">
                <a:schemeClr val="accent1">
                  <a:alpha val="20000"/>
                </a:schemeClr>
              </a:gs>
              <a:gs pos="100000">
                <a:schemeClr val="accent5">
                  <a:alpha val="40000"/>
                </a:schemeClr>
              </a:gs>
            </a:gsLst>
            <a:lin ang="2700000" scaled="1"/>
          </a:gradFill>
          <a:ln>
            <a:noFill/>
          </a:ln>
          <a:effectLst>
            <a:softEdge rad="1003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Frame 19">
            <a:extLst>
              <a:ext uri="{FF2B5EF4-FFF2-40B4-BE49-F238E27FC236}">
                <a16:creationId xmlns:a16="http://schemas.microsoft.com/office/drawing/2014/main" id="{1566AC62-7AC7-4ED5-A03D-E28AC560E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1253897-2B11-1449-A637-87D90DB1B23A}"/>
              </a:ext>
            </a:extLst>
          </p:cNvPr>
          <p:cNvSpPr>
            <a:spLocks noGrp="1"/>
          </p:cNvSpPr>
          <p:nvPr>
            <p:ph type="title"/>
          </p:nvPr>
        </p:nvSpPr>
        <p:spPr>
          <a:xfrm>
            <a:off x="838200" y="857250"/>
            <a:ext cx="5257800" cy="5143499"/>
          </a:xfrm>
        </p:spPr>
        <p:txBody>
          <a:bodyPr anchor="ctr">
            <a:normAutofit/>
          </a:bodyPr>
          <a:lstStyle/>
          <a:p>
            <a:r>
              <a:rPr lang="en-US" sz="4400" dirty="0">
                <a:solidFill>
                  <a:srgbClr val="FFFFFF"/>
                </a:solidFill>
              </a:rPr>
              <a:t>Recommendations to strategy</a:t>
            </a:r>
          </a:p>
        </p:txBody>
      </p:sp>
      <p:sp>
        <p:nvSpPr>
          <p:cNvPr id="3" name="Content Placeholder 2">
            <a:extLst>
              <a:ext uri="{FF2B5EF4-FFF2-40B4-BE49-F238E27FC236}">
                <a16:creationId xmlns:a16="http://schemas.microsoft.com/office/drawing/2014/main" id="{A8227B4E-5A06-9E44-9A94-059D2D1F87BB}"/>
              </a:ext>
            </a:extLst>
          </p:cNvPr>
          <p:cNvSpPr>
            <a:spLocks noGrp="1"/>
          </p:cNvSpPr>
          <p:nvPr>
            <p:ph idx="1"/>
          </p:nvPr>
        </p:nvSpPr>
        <p:spPr>
          <a:xfrm>
            <a:off x="6334124" y="857251"/>
            <a:ext cx="5019675" cy="5143500"/>
          </a:xfrm>
        </p:spPr>
        <p:txBody>
          <a:bodyPr anchor="ctr">
            <a:normAutofit/>
          </a:bodyPr>
          <a:lstStyle/>
          <a:p>
            <a:r>
              <a:rPr lang="en-US" sz="1800" dirty="0">
                <a:solidFill>
                  <a:srgbClr val="FFFFFF"/>
                </a:solidFill>
              </a:rPr>
              <a:t>IKEA already has a loyalty card scheme called “Family” which introduces a different price for selected items around the store. There could be a development of the card scheme like other retailers where the card can be used in several different UK fun day out schemes,  eating out and lifestyle .</a:t>
            </a:r>
          </a:p>
          <a:p>
            <a:endParaRPr lang="en-US" sz="1800" dirty="0">
              <a:solidFill>
                <a:srgbClr val="FFFFFF"/>
              </a:solidFill>
            </a:endParaRPr>
          </a:p>
        </p:txBody>
      </p:sp>
      <p:pic>
        <p:nvPicPr>
          <p:cNvPr id="5" name="Audio 4">
            <a:hlinkClick r:id="" action="ppaction://media"/>
            <a:extLst>
              <a:ext uri="{FF2B5EF4-FFF2-40B4-BE49-F238E27FC236}">
                <a16:creationId xmlns:a16="http://schemas.microsoft.com/office/drawing/2014/main" id="{0DD43C11-330D-BD42-888E-BF0354393CC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591253412"/>
      </p:ext>
    </p:extLst>
  </p:cSld>
  <p:clrMapOvr>
    <a:masterClrMapping/>
  </p:clrMapOvr>
  <mc:AlternateContent xmlns:mc="http://schemas.openxmlformats.org/markup-compatibility/2006" xmlns:p14="http://schemas.microsoft.com/office/powerpoint/2010/main">
    <mc:Choice Requires="p14">
      <p:transition spd="slow" p14:dur="2000" advTm="23652"/>
    </mc:Choice>
    <mc:Fallback xmlns="">
      <p:transition spd="slow" advTm="236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Frame 14">
            <a:extLst>
              <a:ext uri="{FF2B5EF4-FFF2-40B4-BE49-F238E27FC236}">
                <a16:creationId xmlns:a16="http://schemas.microsoft.com/office/drawing/2014/main" id="{DD7EAFE6-2BB9-41FB-9CF4-588CFC708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2" name="Rectangle 16">
            <a:extLst>
              <a:ext uri="{FF2B5EF4-FFF2-40B4-BE49-F238E27FC236}">
                <a16:creationId xmlns:a16="http://schemas.microsoft.com/office/drawing/2014/main" id="{8C37C960-91F5-4F61-B2CD-8A03792072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2290460-512D-4C49-A39D-BB1EF5517786}"/>
              </a:ext>
            </a:extLst>
          </p:cNvPr>
          <p:cNvSpPr>
            <a:spLocks noGrp="1"/>
          </p:cNvSpPr>
          <p:nvPr>
            <p:ph type="title"/>
          </p:nvPr>
        </p:nvSpPr>
        <p:spPr>
          <a:xfrm>
            <a:off x="838200" y="1122363"/>
            <a:ext cx="10515600" cy="2387600"/>
          </a:xfrm>
        </p:spPr>
        <p:txBody>
          <a:bodyPr vert="horz" lIns="91440" tIns="45720" rIns="91440" bIns="45720" rtlCol="0" anchor="b">
            <a:normAutofit/>
          </a:bodyPr>
          <a:lstStyle/>
          <a:p>
            <a:pPr algn="ctr"/>
            <a:r>
              <a:rPr lang="en-US" sz="5400" dirty="0">
                <a:gradFill flip="none" rotWithShape="1">
                  <a:gsLst>
                    <a:gs pos="0">
                      <a:schemeClr val="accent5">
                        <a:alpha val="70000"/>
                      </a:schemeClr>
                    </a:gs>
                    <a:gs pos="100000">
                      <a:schemeClr val="accent1">
                        <a:alpha val="70000"/>
                      </a:schemeClr>
                    </a:gs>
                  </a:gsLst>
                  <a:lin ang="0" scaled="1"/>
                  <a:tileRect/>
                </a:gradFill>
              </a:rPr>
              <a:t>Develop online sales strategy</a:t>
            </a:r>
          </a:p>
        </p:txBody>
      </p:sp>
      <p:sp>
        <p:nvSpPr>
          <p:cNvPr id="3" name="Content Placeholder 2">
            <a:extLst>
              <a:ext uri="{FF2B5EF4-FFF2-40B4-BE49-F238E27FC236}">
                <a16:creationId xmlns:a16="http://schemas.microsoft.com/office/drawing/2014/main" id="{4F9E1DF5-103F-6848-BF62-B288A1AC9AB8}"/>
              </a:ext>
            </a:extLst>
          </p:cNvPr>
          <p:cNvSpPr>
            <a:spLocks noGrp="1"/>
          </p:cNvSpPr>
          <p:nvPr>
            <p:ph idx="1"/>
          </p:nvPr>
        </p:nvSpPr>
        <p:spPr>
          <a:xfrm>
            <a:off x="838200" y="3602038"/>
            <a:ext cx="10515600" cy="1655762"/>
          </a:xfrm>
        </p:spPr>
        <p:txBody>
          <a:bodyPr vert="horz" lIns="91440" tIns="45720" rIns="91440" bIns="45720" rtlCol="0">
            <a:normAutofit/>
          </a:bodyPr>
          <a:lstStyle/>
          <a:p>
            <a:pPr marL="0" indent="0" algn="ctr">
              <a:buNone/>
            </a:pPr>
            <a:r>
              <a:rPr lang="en-US" sz="2200" kern="1200" dirty="0">
                <a:solidFill>
                  <a:schemeClr val="tx2">
                    <a:alpha val="60000"/>
                  </a:schemeClr>
                </a:solidFill>
                <a:latin typeface="+mn-lt"/>
                <a:ea typeface="+mn-ea"/>
                <a:cs typeface="+mn-cs"/>
              </a:rPr>
              <a:t>  IKEA could develop an online food and shopping deliveries strategy leading to more sales and being able to increase ikeas countywide reach. Even partnering up with an existing delivery service such as for example</a:t>
            </a:r>
            <a:r>
              <a:rPr lang="en-US" sz="2200" dirty="0">
                <a:solidFill>
                  <a:schemeClr val="tx2">
                    <a:alpha val="60000"/>
                  </a:schemeClr>
                </a:solidFill>
              </a:rPr>
              <a:t> </a:t>
            </a:r>
            <a:r>
              <a:rPr lang="en-US" sz="2200" dirty="0" err="1">
                <a:solidFill>
                  <a:schemeClr val="tx2">
                    <a:alpha val="60000"/>
                  </a:schemeClr>
                </a:solidFill>
              </a:rPr>
              <a:t>waitrose’s</a:t>
            </a:r>
            <a:r>
              <a:rPr lang="en-US" sz="2200" dirty="0">
                <a:solidFill>
                  <a:schemeClr val="tx2">
                    <a:alpha val="60000"/>
                  </a:schemeClr>
                </a:solidFill>
              </a:rPr>
              <a:t> experimental use of Ocado delivery service. </a:t>
            </a:r>
            <a:endParaRPr lang="en-US" sz="2200" kern="1200" dirty="0">
              <a:solidFill>
                <a:schemeClr val="tx2">
                  <a:alpha val="60000"/>
                </a:schemeClr>
              </a:solidFill>
              <a:latin typeface="+mn-lt"/>
              <a:ea typeface="+mn-ea"/>
              <a:cs typeface="+mn-cs"/>
            </a:endParaRPr>
          </a:p>
        </p:txBody>
      </p:sp>
      <p:pic>
        <p:nvPicPr>
          <p:cNvPr id="6" name="Audio 5">
            <a:hlinkClick r:id="" action="ppaction://media"/>
            <a:extLst>
              <a:ext uri="{FF2B5EF4-FFF2-40B4-BE49-F238E27FC236}">
                <a16:creationId xmlns:a16="http://schemas.microsoft.com/office/drawing/2014/main" id="{1C91CB3A-0196-E543-B4D4-6CE2913714F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4005180511"/>
      </p:ext>
    </p:extLst>
  </p:cSld>
  <p:clrMapOvr>
    <a:masterClrMapping/>
  </p:clrMapOvr>
  <mc:AlternateContent xmlns:mc="http://schemas.openxmlformats.org/markup-compatibility/2006" xmlns:p14="http://schemas.microsoft.com/office/powerpoint/2010/main">
    <mc:Choice Requires="p14">
      <p:transition spd="slow" p14:dur="2000" advTm="14666"/>
    </mc:Choice>
    <mc:Fallback xmlns="">
      <p:transition spd="slow" advTm="146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32768DCD-B824-413A-B330-8D57ADB372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ame 16">
            <a:extLst>
              <a:ext uri="{FF2B5EF4-FFF2-40B4-BE49-F238E27FC236}">
                <a16:creationId xmlns:a16="http://schemas.microsoft.com/office/drawing/2014/main" id="{19F9CD66-32FC-448F-B4C5-67D17508A2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394D2A8-EE39-A947-AE88-3ADC645EB794}"/>
              </a:ext>
            </a:extLst>
          </p:cNvPr>
          <p:cNvSpPr>
            <a:spLocks noGrp="1"/>
          </p:cNvSpPr>
          <p:nvPr>
            <p:ph type="title"/>
          </p:nvPr>
        </p:nvSpPr>
        <p:spPr>
          <a:xfrm>
            <a:off x="838200" y="857251"/>
            <a:ext cx="10515600" cy="2076450"/>
          </a:xfrm>
        </p:spPr>
        <p:txBody>
          <a:bodyPr anchor="b">
            <a:normAutofit/>
          </a:bodyPr>
          <a:lstStyle/>
          <a:p>
            <a:r>
              <a:rPr lang="en-US" sz="5400" dirty="0">
                <a:gradFill flip="none" rotWithShape="1">
                  <a:gsLst>
                    <a:gs pos="0">
                      <a:schemeClr val="accent5">
                        <a:alpha val="70000"/>
                      </a:schemeClr>
                    </a:gs>
                    <a:gs pos="100000">
                      <a:schemeClr val="accent1">
                        <a:alpha val="70000"/>
                      </a:schemeClr>
                    </a:gs>
                  </a:gsLst>
                  <a:lin ang="0" scaled="1"/>
                  <a:tileRect/>
                </a:gradFill>
              </a:rPr>
              <a:t>Extend its ranges</a:t>
            </a:r>
          </a:p>
        </p:txBody>
      </p:sp>
      <p:sp>
        <p:nvSpPr>
          <p:cNvPr id="3" name="Content Placeholder 2">
            <a:extLst>
              <a:ext uri="{FF2B5EF4-FFF2-40B4-BE49-F238E27FC236}">
                <a16:creationId xmlns:a16="http://schemas.microsoft.com/office/drawing/2014/main" id="{11405513-0D2B-934C-9EA2-B511198084C3}"/>
              </a:ext>
            </a:extLst>
          </p:cNvPr>
          <p:cNvSpPr>
            <a:spLocks noGrp="1"/>
          </p:cNvSpPr>
          <p:nvPr>
            <p:ph idx="1"/>
          </p:nvPr>
        </p:nvSpPr>
        <p:spPr>
          <a:xfrm>
            <a:off x="838199" y="3190875"/>
            <a:ext cx="8467725" cy="2986087"/>
          </a:xfrm>
        </p:spPr>
        <p:txBody>
          <a:bodyPr>
            <a:normAutofit/>
          </a:bodyPr>
          <a:lstStyle/>
          <a:p>
            <a:r>
              <a:rPr lang="en-US" sz="1800" dirty="0">
                <a:solidFill>
                  <a:schemeClr val="tx2">
                    <a:alpha val="60000"/>
                  </a:schemeClr>
                </a:solidFill>
              </a:rPr>
              <a:t>IKEA could consider introducing a less throw away range of completely ecological based furniture with either</a:t>
            </a:r>
          </a:p>
          <a:p>
            <a:r>
              <a:rPr lang="en-US" sz="1800" dirty="0">
                <a:solidFill>
                  <a:schemeClr val="tx2">
                    <a:alpha val="60000"/>
                  </a:schemeClr>
                </a:solidFill>
              </a:rPr>
              <a:t>1. 100% recycled materials, maybe even an exclusive ikea recycling unit , where old furniture can be used to make new products.</a:t>
            </a:r>
          </a:p>
          <a:p>
            <a:r>
              <a:rPr lang="en-US" sz="1800" dirty="0">
                <a:solidFill>
                  <a:schemeClr val="tx2">
                    <a:alpha val="60000"/>
                  </a:schemeClr>
                </a:solidFill>
              </a:rPr>
              <a:t>2.completly ecological tree materials where the wood is sourced from ikeas own forestry program.</a:t>
            </a:r>
          </a:p>
        </p:txBody>
      </p:sp>
      <p:pic>
        <p:nvPicPr>
          <p:cNvPr id="4" name="Audio 3">
            <a:hlinkClick r:id="" action="ppaction://media"/>
            <a:extLst>
              <a:ext uri="{FF2B5EF4-FFF2-40B4-BE49-F238E27FC236}">
                <a16:creationId xmlns:a16="http://schemas.microsoft.com/office/drawing/2014/main" id="{3E2FDD69-0628-A741-94F6-168176A093B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63709500"/>
      </p:ext>
    </p:extLst>
  </p:cSld>
  <p:clrMapOvr>
    <a:masterClrMapping/>
  </p:clrMapOvr>
  <mc:AlternateContent xmlns:mc="http://schemas.openxmlformats.org/markup-compatibility/2006" xmlns:p14="http://schemas.microsoft.com/office/powerpoint/2010/main">
    <mc:Choice Requires="p14">
      <p:transition spd="slow" p14:dur="2000" advTm="19593"/>
    </mc:Choice>
    <mc:Fallback xmlns="">
      <p:transition spd="slow" advTm="195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982030-2343-4940-9B6A-02C26A4DDE75}"/>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777BB8DC-2BC8-1849-AB0C-5BC7B527BDFB}"/>
              </a:ext>
            </a:extLst>
          </p:cNvPr>
          <p:cNvSpPr>
            <a:spLocks noGrp="1"/>
          </p:cNvSpPr>
          <p:nvPr>
            <p:ph idx="1"/>
          </p:nvPr>
        </p:nvSpPr>
        <p:spPr/>
        <p:txBody>
          <a:bodyPr/>
          <a:lstStyle/>
          <a:p>
            <a:r>
              <a:rPr lang="en-GB" sz="1000" dirty="0"/>
              <a:t>Introduction to Bowman's Strategy Clock | Resources | Get Lucidity. (2020). Retrieved 12 October 2020, from https://</a:t>
            </a:r>
            <a:r>
              <a:rPr lang="en-GB" sz="1000" dirty="0" err="1"/>
              <a:t>getlucidity.com</a:t>
            </a:r>
            <a:r>
              <a:rPr lang="en-GB" sz="1000" dirty="0"/>
              <a:t>/strategy-resources/introduction-to-</a:t>
            </a:r>
            <a:r>
              <a:rPr lang="en-GB" sz="1000" dirty="0" err="1"/>
              <a:t>bowmans</a:t>
            </a:r>
            <a:r>
              <a:rPr lang="en-GB" sz="1000" dirty="0"/>
              <a:t>-strategy-clock/</a:t>
            </a:r>
          </a:p>
          <a:p>
            <a:r>
              <a:rPr lang="en-GB" sz="1000" dirty="0"/>
              <a:t> History - IKEA. (2020). Retrieved 13 October 2020, from https://</a:t>
            </a:r>
            <a:r>
              <a:rPr lang="en-GB" sz="1000" dirty="0" err="1"/>
              <a:t>www.ikea.com</a:t>
            </a:r>
            <a:r>
              <a:rPr lang="en-GB" sz="1000" dirty="0"/>
              <a:t>/</a:t>
            </a:r>
            <a:r>
              <a:rPr lang="en-GB" sz="1000" dirty="0" err="1"/>
              <a:t>ms</a:t>
            </a:r>
            <a:r>
              <a:rPr lang="en-GB" sz="1000" dirty="0"/>
              <a:t>/</a:t>
            </a:r>
            <a:r>
              <a:rPr lang="en-GB" sz="1000" dirty="0" err="1"/>
              <a:t>en_JP</a:t>
            </a:r>
            <a:r>
              <a:rPr lang="en-GB" sz="1000" dirty="0"/>
              <a:t>/</a:t>
            </a:r>
            <a:r>
              <a:rPr lang="en-GB" sz="1000" dirty="0" err="1"/>
              <a:t>about_ikea</a:t>
            </a:r>
            <a:r>
              <a:rPr lang="en-GB" sz="1000" dirty="0"/>
              <a:t>/</a:t>
            </a:r>
            <a:r>
              <a:rPr lang="en-GB" sz="1000" dirty="0" err="1"/>
              <a:t>the_ikea_way</a:t>
            </a:r>
            <a:r>
              <a:rPr lang="en-GB" sz="1000" dirty="0"/>
              <a:t>/history/</a:t>
            </a:r>
            <a:r>
              <a:rPr lang="en-GB" sz="1000" dirty="0" err="1"/>
              <a:t>index.html</a:t>
            </a:r>
            <a:endParaRPr lang="en-GB" sz="1000" dirty="0"/>
          </a:p>
          <a:p>
            <a:endParaRPr lang="en-GB" dirty="0"/>
          </a:p>
          <a:p>
            <a:endParaRPr lang="en-US" sz="1000" dirty="0"/>
          </a:p>
        </p:txBody>
      </p:sp>
    </p:spTree>
    <p:extLst>
      <p:ext uri="{BB962C8B-B14F-4D97-AF65-F5344CB8AC3E}">
        <p14:creationId xmlns:p14="http://schemas.microsoft.com/office/powerpoint/2010/main" val="112784536"/>
      </p:ext>
    </p:extLst>
  </p:cSld>
  <p:clrMapOvr>
    <a:masterClrMapping/>
  </p:clrMapOvr>
</p:sld>
</file>

<file path=ppt/theme/theme1.xml><?xml version="1.0" encoding="utf-8"?>
<a:theme xmlns:a="http://schemas.openxmlformats.org/drawingml/2006/main" name="LuminousVTI">
  <a:themeElements>
    <a:clrScheme name="AnalogousFromDarkSeed_2SEEDS">
      <a:dk1>
        <a:srgbClr val="000000"/>
      </a:dk1>
      <a:lt1>
        <a:srgbClr val="FFFFFF"/>
      </a:lt1>
      <a:dk2>
        <a:srgbClr val="222C3B"/>
      </a:dk2>
      <a:lt2>
        <a:srgbClr val="E8E6E2"/>
      </a:lt2>
      <a:accent1>
        <a:srgbClr val="3B6BB1"/>
      </a:accent1>
      <a:accent2>
        <a:srgbClr val="4DAEC3"/>
      </a:accent2>
      <a:accent3>
        <a:srgbClr val="4E4DC3"/>
      </a:accent3>
      <a:accent4>
        <a:srgbClr val="B13B99"/>
      </a:accent4>
      <a:accent5>
        <a:srgbClr val="C34D79"/>
      </a:accent5>
      <a:accent6>
        <a:srgbClr val="B1403B"/>
      </a:accent6>
      <a:hlink>
        <a:srgbClr val="BF3FB2"/>
      </a:hlink>
      <a:folHlink>
        <a:srgbClr val="7F7F7F"/>
      </a:folHlink>
    </a:clrScheme>
    <a:fontScheme name="Custom 51">
      <a:majorFont>
        <a:latin typeface="Sabon Next LT"/>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uminousVTI" id="{3EBF12FF-FD44-415B-AB75-5B4F7E5C3AC4}" vid="{521B7FAE-6A8D-4468-B79A-0706294A0D4A}"/>
    </a:ext>
  </a:extLst>
</a:theme>
</file>

<file path=ppt/theme/theme2.xml><?xml version="1.0" encoding="utf-8"?>
<a:theme xmlns:a="http://schemas.openxmlformats.org/drawingml/2006/main" name="BrushVTI">
  <a:themeElements>
    <a:clrScheme name="AnalogousFromDarkSeedLeftStep">
      <a:dk1>
        <a:srgbClr val="000000"/>
      </a:dk1>
      <a:lt1>
        <a:srgbClr val="FFFFFF"/>
      </a:lt1>
      <a:dk2>
        <a:srgbClr val="282441"/>
      </a:dk2>
      <a:lt2>
        <a:srgbClr val="E3E8E2"/>
      </a:lt2>
      <a:accent1>
        <a:srgbClr val="BF45CA"/>
      </a:accent1>
      <a:accent2>
        <a:srgbClr val="7634B9"/>
      </a:accent2>
      <a:accent3>
        <a:srgbClr val="5045CA"/>
      </a:accent3>
      <a:accent4>
        <a:srgbClr val="3460B9"/>
      </a:accent4>
      <a:accent5>
        <a:srgbClr val="45AACA"/>
      </a:accent5>
      <a:accent6>
        <a:srgbClr val="33B6A0"/>
      </a:accent6>
      <a:hlink>
        <a:srgbClr val="3F8ABF"/>
      </a:hlink>
      <a:folHlink>
        <a:srgbClr val="7F7F7F"/>
      </a:folHlink>
    </a:clrScheme>
    <a:fontScheme name="Custom 3">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rushVTI" id="{7102FA3A-9D7B-4497-8C4B-FB535AAFDE06}" vid="{C6D41F62-6FAB-440A-BEC7-CB7BF190811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TotalTime>
  <Words>1068</Words>
  <Application>Microsoft Macintosh PowerPoint</Application>
  <PresentationFormat>Widescreen</PresentationFormat>
  <Paragraphs>69</Paragraphs>
  <Slides>13</Slides>
  <Notes>1</Notes>
  <HiddenSlides>0</HiddenSlides>
  <MMClips>12</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13</vt:i4>
      </vt:variant>
    </vt:vector>
  </HeadingPairs>
  <TitlesOfParts>
    <vt:vector size="23" baseType="lpstr">
      <vt:lpstr>Arial</vt:lpstr>
      <vt:lpstr>Avenir Next LT Pro</vt:lpstr>
      <vt:lpstr>Calibri</vt:lpstr>
      <vt:lpstr>Century Gothic</vt:lpstr>
      <vt:lpstr>Sabon Next LT</vt:lpstr>
      <vt:lpstr>Times New Roman</vt:lpstr>
      <vt:lpstr>Verdana</vt:lpstr>
      <vt:lpstr>Wingdings</vt:lpstr>
      <vt:lpstr>LuminousVTI</vt:lpstr>
      <vt:lpstr>BrushVTI</vt:lpstr>
      <vt:lpstr>IKEA</vt:lpstr>
      <vt:lpstr>Strategic management</vt:lpstr>
      <vt:lpstr>Overview of IKEA </vt:lpstr>
      <vt:lpstr>Position in the market</vt:lpstr>
      <vt:lpstr>Porters 5 forces </vt:lpstr>
      <vt:lpstr>Bowmans strategic clock</vt:lpstr>
      <vt:lpstr>Strengths and weaknesses</vt:lpstr>
      <vt:lpstr>Opportunities and threats </vt:lpstr>
      <vt:lpstr>Mendelows power-interest matrix</vt:lpstr>
      <vt:lpstr>Recommendations to strategy</vt:lpstr>
      <vt:lpstr>Develop online sales strategy</vt:lpstr>
      <vt:lpstr>Extend its ranges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IKEA</dc:title>
  <dc:creator>Alison Barker (1708025)</dc:creator>
  <cp:lastModifiedBy>Alison Barker (1708025)</cp:lastModifiedBy>
  <cp:revision>2</cp:revision>
  <dcterms:created xsi:type="dcterms:W3CDTF">2020-10-25T21:10:58Z</dcterms:created>
  <dcterms:modified xsi:type="dcterms:W3CDTF">2020-10-26T10:09:17Z</dcterms:modified>
</cp:coreProperties>
</file>